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notesSlides/notesSlide24.xml" ContentType="application/vnd.openxmlformats-officedocument.presentationml.notesSlide+xml"/>
  <Override PartName="/ppt/charts/chart11.xml" ContentType="application/vnd.openxmlformats-officedocument.drawingml.chart+xml"/>
  <Override PartName="/ppt/notesSlides/notesSlide2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0"/>
  </p:notesMasterIdLst>
  <p:handoutMasterIdLst>
    <p:handoutMasterId r:id="rId41"/>
  </p:handoutMasterIdLst>
  <p:sldIdLst>
    <p:sldId id="317" r:id="rId2"/>
    <p:sldId id="318" r:id="rId3"/>
    <p:sldId id="321" r:id="rId4"/>
    <p:sldId id="354" r:id="rId5"/>
    <p:sldId id="350" r:id="rId6"/>
    <p:sldId id="260" r:id="rId7"/>
    <p:sldId id="320" r:id="rId8"/>
    <p:sldId id="342" r:id="rId9"/>
    <p:sldId id="332" r:id="rId10"/>
    <p:sldId id="322" r:id="rId11"/>
    <p:sldId id="262" r:id="rId12"/>
    <p:sldId id="259" r:id="rId13"/>
    <p:sldId id="355" r:id="rId14"/>
    <p:sldId id="325" r:id="rId15"/>
    <p:sldId id="326" r:id="rId16"/>
    <p:sldId id="327" r:id="rId17"/>
    <p:sldId id="324" r:id="rId18"/>
    <p:sldId id="346" r:id="rId19"/>
    <p:sldId id="328" r:id="rId20"/>
    <p:sldId id="335" r:id="rId21"/>
    <p:sldId id="329" r:id="rId22"/>
    <p:sldId id="334" r:id="rId23"/>
    <p:sldId id="330" r:id="rId24"/>
    <p:sldId id="331" r:id="rId25"/>
    <p:sldId id="352" r:id="rId26"/>
    <p:sldId id="339" r:id="rId27"/>
    <p:sldId id="356" r:id="rId28"/>
    <p:sldId id="337" r:id="rId29"/>
    <p:sldId id="353" r:id="rId30"/>
    <p:sldId id="340" r:id="rId31"/>
    <p:sldId id="341" r:id="rId32"/>
    <p:sldId id="344" r:id="rId33"/>
    <p:sldId id="345" r:id="rId34"/>
    <p:sldId id="359" r:id="rId35"/>
    <p:sldId id="358" r:id="rId36"/>
    <p:sldId id="343" r:id="rId37"/>
    <p:sldId id="347" r:id="rId38"/>
    <p:sldId id="275"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a Jones" initials="KJ"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16" autoAdjust="0"/>
    <p:restoredTop sz="94660"/>
  </p:normalViewPr>
  <p:slideViewPr>
    <p:cSldViewPr>
      <p:cViewPr>
        <p:scale>
          <a:sx n="90" d="100"/>
          <a:sy n="90" d="100"/>
        </p:scale>
        <p:origin x="-2058" y="-4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70"/>
      <c:rAngAx val="0"/>
      <c:perspective val="30"/>
    </c:view3D>
    <c:floor>
      <c:thickness val="0"/>
    </c:floor>
    <c:sideWall>
      <c:thickness val="0"/>
    </c:sideWall>
    <c:backWall>
      <c:thickness val="0"/>
    </c:backWall>
    <c:plotArea>
      <c:layout>
        <c:manualLayout>
          <c:layoutTarget val="inner"/>
          <c:xMode val="edge"/>
          <c:yMode val="edge"/>
          <c:x val="2.007563827248867E-2"/>
          <c:y val="0.27086455102203133"/>
          <c:w val="0.8083335719398711"/>
          <c:h val="0.63069514038017971"/>
        </c:manualLayout>
      </c:layout>
      <c:pie3DChart>
        <c:varyColors val="1"/>
        <c:ser>
          <c:idx val="0"/>
          <c:order val="0"/>
          <c:explosion val="19"/>
          <c:dPt>
            <c:idx val="0"/>
            <c:bubble3D val="0"/>
            <c:explosion val="14"/>
          </c:dPt>
          <c:dLbls>
            <c:dLbl>
              <c:idx val="1"/>
              <c:layout>
                <c:manualLayout>
                  <c:x val="-0.13623804836895387"/>
                  <c:y val="-2.5256941566514712E-2"/>
                </c:manualLayout>
              </c:layout>
              <c:showLegendKey val="0"/>
              <c:showVal val="0"/>
              <c:showCatName val="1"/>
              <c:showSerName val="0"/>
              <c:showPercent val="1"/>
              <c:showBubbleSize val="0"/>
            </c:dLbl>
            <c:dLbl>
              <c:idx val="2"/>
              <c:layout>
                <c:manualLayout>
                  <c:x val="-0.11094183539557555"/>
                  <c:y val="-0.16293479762398122"/>
                </c:manualLayout>
              </c:layout>
              <c:showLegendKey val="0"/>
              <c:showVal val="0"/>
              <c:showCatName val="1"/>
              <c:showSerName val="0"/>
              <c:showPercent val="1"/>
              <c:showBubbleSize val="0"/>
            </c:dLbl>
            <c:dLbl>
              <c:idx val="3"/>
              <c:layout>
                <c:manualLayout>
                  <c:x val="-0.10275918635170604"/>
                  <c:y val="-6.6469816272965873E-2"/>
                </c:manualLayout>
              </c:layout>
              <c:showLegendKey val="0"/>
              <c:showVal val="0"/>
              <c:showCatName val="1"/>
              <c:showSerName val="0"/>
              <c:showPercent val="1"/>
              <c:showBubbleSize val="0"/>
            </c:dLbl>
            <c:txPr>
              <a:bodyPr/>
              <a:lstStyle/>
              <a:p>
                <a:pPr>
                  <a:defRPr sz="1400">
                    <a:effectLst>
                      <a:outerShdw blurRad="38100" dist="38100" dir="2700000" algn="tl">
                        <a:srgbClr val="000000">
                          <a:alpha val="43137"/>
                        </a:srgbClr>
                      </a:outerShdw>
                    </a:effectLst>
                  </a:defRPr>
                </a:pPr>
                <a:endParaRPr lang="en-US"/>
              </a:p>
            </c:txPr>
            <c:showLegendKey val="0"/>
            <c:showVal val="0"/>
            <c:showCatName val="1"/>
            <c:showSerName val="0"/>
            <c:showPercent val="1"/>
            <c:showBubbleSize val="0"/>
            <c:showLeaderLines val="1"/>
          </c:dLbls>
          <c:cat>
            <c:strRef>
              <c:f>Southwest!$B$6:$B$9</c:f>
              <c:strCache>
                <c:ptCount val="4"/>
                <c:pt idx="0">
                  <c:v>Latino Male</c:v>
                </c:pt>
                <c:pt idx="1">
                  <c:v>Non-Latino Male</c:v>
                </c:pt>
                <c:pt idx="2">
                  <c:v>Latina Female</c:v>
                </c:pt>
                <c:pt idx="3">
                  <c:v>Non-Latina Female</c:v>
                </c:pt>
              </c:strCache>
            </c:strRef>
          </c:cat>
          <c:val>
            <c:numRef>
              <c:f>Southwest!$C$6:$C$9</c:f>
              <c:numCache>
                <c:formatCode>0%</c:formatCode>
                <c:ptCount val="4"/>
                <c:pt idx="0">
                  <c:v>0.53</c:v>
                </c:pt>
                <c:pt idx="1">
                  <c:v>0.27</c:v>
                </c:pt>
                <c:pt idx="2">
                  <c:v>0.12</c:v>
                </c:pt>
                <c:pt idx="3">
                  <c:v>0.08</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effectLst/>
              </a:defRPr>
            </a:pPr>
            <a:r>
              <a:rPr lang="en-US" dirty="0">
                <a:effectLst/>
              </a:rPr>
              <a:t>Days in Trouble with Family</a:t>
            </a:r>
          </a:p>
        </c:rich>
      </c:tx>
      <c:layout/>
      <c:overlay val="0"/>
    </c:title>
    <c:autoTitleDeleted val="0"/>
    <c:plotArea>
      <c:layout/>
      <c:barChart>
        <c:barDir val="col"/>
        <c:grouping val="percentStacked"/>
        <c:varyColors val="0"/>
        <c:ser>
          <c:idx val="0"/>
          <c:order val="0"/>
          <c:tx>
            <c:strRef>
              <c:f>outcomes!$E$13</c:f>
              <c:strCache>
                <c:ptCount val="1"/>
                <c:pt idx="0">
                  <c:v>No days</c:v>
                </c:pt>
              </c:strCache>
            </c:strRef>
          </c:tx>
          <c:spPr>
            <a:effectLst>
              <a:outerShdw blurRad="50800" dist="38100" algn="l" rotWithShape="0">
                <a:prstClr val="black">
                  <a:alpha val="40000"/>
                </a:prstClr>
              </a:outerShdw>
            </a:effectLst>
          </c:spPr>
          <c:invertIfNegative val="0"/>
          <c:dPt>
            <c:idx val="1"/>
            <c:invertIfNegative val="0"/>
            <c:bubble3D val="0"/>
            <c:spPr>
              <a:effectLst>
                <a:glow rad="139700">
                  <a:schemeClr val="accent3">
                    <a:satMod val="175000"/>
                    <a:alpha val="40000"/>
                  </a:schemeClr>
                </a:glow>
                <a:outerShdw blurRad="50800" dist="38100" algn="l" rotWithShape="0">
                  <a:prstClr val="black">
                    <a:alpha val="40000"/>
                  </a:prstClr>
                </a:outerShdw>
              </a:effectLst>
              <a:scene3d>
                <a:camera prst="orthographicFront"/>
                <a:lightRig rig="threePt" dir="t"/>
              </a:scene3d>
              <a:sp3d>
                <a:bevelT/>
              </a:sp3d>
            </c:spPr>
          </c:dPt>
          <c:dLbls>
            <c:txPr>
              <a:bodyPr/>
              <a:lstStyle/>
              <a:p>
                <a:pPr>
                  <a:defRPr sz="14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outcomes!$F$12:$G$12</c:f>
              <c:strCache>
                <c:ptCount val="2"/>
                <c:pt idx="0">
                  <c:v>Entry</c:v>
                </c:pt>
                <c:pt idx="1">
                  <c:v>3 months</c:v>
                </c:pt>
              </c:strCache>
            </c:strRef>
          </c:cat>
          <c:val>
            <c:numRef>
              <c:f>outcomes!$F$13:$G$13</c:f>
              <c:numCache>
                <c:formatCode>0%</c:formatCode>
                <c:ptCount val="2"/>
                <c:pt idx="0">
                  <c:v>0.35</c:v>
                </c:pt>
                <c:pt idx="1">
                  <c:v>0.54</c:v>
                </c:pt>
              </c:numCache>
            </c:numRef>
          </c:val>
        </c:ser>
        <c:ser>
          <c:idx val="1"/>
          <c:order val="1"/>
          <c:tx>
            <c:strRef>
              <c:f>outcomes!$E$14</c:f>
              <c:strCache>
                <c:ptCount val="1"/>
                <c:pt idx="0">
                  <c:v>1 to 5</c:v>
                </c:pt>
              </c:strCache>
            </c:strRef>
          </c:tx>
          <c:spPr>
            <a:effectLst>
              <a:outerShdw blurRad="50800" dist="38100" algn="l" rotWithShape="0">
                <a:prstClr val="black">
                  <a:alpha val="40000"/>
                </a:prstClr>
              </a:outerShdw>
            </a:effectLst>
          </c:spPr>
          <c:invertIfNegative val="0"/>
          <c:dLbls>
            <c:txPr>
              <a:bodyPr/>
              <a:lstStyle/>
              <a:p>
                <a:pPr>
                  <a:defRPr sz="14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outcomes!$F$12:$G$12</c:f>
              <c:strCache>
                <c:ptCount val="2"/>
                <c:pt idx="0">
                  <c:v>Entry</c:v>
                </c:pt>
                <c:pt idx="1">
                  <c:v>3 months</c:v>
                </c:pt>
              </c:strCache>
            </c:strRef>
          </c:cat>
          <c:val>
            <c:numRef>
              <c:f>outcomes!$F$14:$G$14</c:f>
              <c:numCache>
                <c:formatCode>0%</c:formatCode>
                <c:ptCount val="2"/>
                <c:pt idx="0">
                  <c:v>0.33</c:v>
                </c:pt>
                <c:pt idx="1">
                  <c:v>0.27</c:v>
                </c:pt>
              </c:numCache>
            </c:numRef>
          </c:val>
        </c:ser>
        <c:ser>
          <c:idx val="2"/>
          <c:order val="2"/>
          <c:tx>
            <c:strRef>
              <c:f>outcomes!$E$15</c:f>
              <c:strCache>
                <c:ptCount val="1"/>
                <c:pt idx="0">
                  <c:v>6 to 90</c:v>
                </c:pt>
              </c:strCache>
            </c:strRef>
          </c:tx>
          <c:spPr>
            <a:effectLst>
              <a:outerShdw blurRad="50800" dist="38100" algn="l" rotWithShape="0">
                <a:prstClr val="black">
                  <a:alpha val="40000"/>
                </a:prstClr>
              </a:outerShdw>
            </a:effectLst>
          </c:spPr>
          <c:invertIfNegative val="0"/>
          <c:dLbls>
            <c:txPr>
              <a:bodyPr/>
              <a:lstStyle/>
              <a:p>
                <a:pPr>
                  <a:defRPr sz="14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outcomes!$F$12:$G$12</c:f>
              <c:strCache>
                <c:ptCount val="2"/>
                <c:pt idx="0">
                  <c:v>Entry</c:v>
                </c:pt>
                <c:pt idx="1">
                  <c:v>3 months</c:v>
                </c:pt>
              </c:strCache>
            </c:strRef>
          </c:cat>
          <c:val>
            <c:numRef>
              <c:f>outcomes!$F$15:$G$15</c:f>
              <c:numCache>
                <c:formatCode>0%</c:formatCode>
                <c:ptCount val="2"/>
                <c:pt idx="0">
                  <c:v>0.32</c:v>
                </c:pt>
                <c:pt idx="1">
                  <c:v>0.19</c:v>
                </c:pt>
              </c:numCache>
            </c:numRef>
          </c:val>
        </c:ser>
        <c:dLbls>
          <c:showLegendKey val="0"/>
          <c:showVal val="0"/>
          <c:showCatName val="0"/>
          <c:showSerName val="0"/>
          <c:showPercent val="0"/>
          <c:showBubbleSize val="0"/>
        </c:dLbls>
        <c:gapWidth val="55"/>
        <c:overlap val="100"/>
        <c:axId val="150723968"/>
        <c:axId val="149374080"/>
      </c:barChart>
      <c:catAx>
        <c:axId val="150723968"/>
        <c:scaling>
          <c:orientation val="minMax"/>
        </c:scaling>
        <c:delete val="0"/>
        <c:axPos val="b"/>
        <c:majorTickMark val="none"/>
        <c:minorTickMark val="none"/>
        <c:tickLblPos val="nextTo"/>
        <c:txPr>
          <a:bodyPr/>
          <a:lstStyle/>
          <a:p>
            <a:pPr>
              <a:defRPr sz="1400" b="1">
                <a:effectLst>
                  <a:outerShdw blurRad="38100" dist="38100" dir="2700000" algn="tl">
                    <a:srgbClr val="000000">
                      <a:alpha val="43137"/>
                    </a:srgbClr>
                  </a:outerShdw>
                </a:effectLst>
              </a:defRPr>
            </a:pPr>
            <a:endParaRPr lang="en-US"/>
          </a:p>
        </c:txPr>
        <c:crossAx val="149374080"/>
        <c:crosses val="autoZero"/>
        <c:auto val="1"/>
        <c:lblAlgn val="ctr"/>
        <c:lblOffset val="100"/>
        <c:noMultiLvlLbl val="0"/>
      </c:catAx>
      <c:valAx>
        <c:axId val="149374080"/>
        <c:scaling>
          <c:orientation val="minMax"/>
        </c:scaling>
        <c:delete val="1"/>
        <c:axPos val="l"/>
        <c:majorGridlines/>
        <c:numFmt formatCode="0%" sourceLinked="1"/>
        <c:majorTickMark val="none"/>
        <c:minorTickMark val="none"/>
        <c:tickLblPos val="nextTo"/>
        <c:crossAx val="150723968"/>
        <c:crosses val="autoZero"/>
        <c:crossBetween val="between"/>
        <c:majorUnit val="0.25"/>
      </c:valAx>
    </c:plotArea>
    <c:legend>
      <c:legendPos val="r"/>
      <c:layout/>
      <c:overlay val="0"/>
      <c:txPr>
        <a:bodyPr/>
        <a:lstStyle/>
        <a:p>
          <a:pPr>
            <a:defRPr sz="1200" b="1">
              <a:effectLst/>
            </a:defRPr>
          </a:pPr>
          <a:endParaRPr lang="en-US"/>
        </a:p>
      </c:txPr>
    </c:legend>
    <c:plotVisOnly val="1"/>
    <c:dispBlanksAs val="gap"/>
    <c:showDLblsOverMax val="0"/>
  </c:chart>
  <c:spPr>
    <a:ln>
      <a:solidFill>
        <a:schemeClr val="tx1">
          <a:lumMod val="50000"/>
        </a:schemeClr>
      </a:solidFill>
    </a:ln>
    <a:effectLst>
      <a:outerShdw blurRad="50800" dist="38100" algn="l" rotWithShape="0">
        <a:prstClr val="black">
          <a:alpha val="40000"/>
        </a:prstClr>
      </a:outerShdw>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effectLst>
              <a:outerShdw blurRad="50800" dist="38100" dir="2700000" algn="tl" rotWithShape="0">
                <a:prstClr val="black">
                  <a:alpha val="40000"/>
                </a:prstClr>
              </a:outerShdw>
            </a:effectLst>
          </c:spPr>
          <c:invertIfNegative val="0"/>
          <c:dLbls>
            <c:txPr>
              <a:bodyPr/>
              <a:lstStyle/>
              <a:p>
                <a:pPr>
                  <a:defRPr sz="16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outcomes!$D$37:$D$44</c:f>
              <c:strCache>
                <c:ptCount val="8"/>
                <c:pt idx="0">
                  <c:v>Most/All family members fight/argue - entry</c:v>
                </c:pt>
                <c:pt idx="1">
                  <c:v>Most/All family members fight/argue - 3 months</c:v>
                </c:pt>
                <c:pt idx="3">
                  <c:v>weekly family problems - entry</c:v>
                </c:pt>
                <c:pt idx="4">
                  <c:v>weekly family problems - 3 months</c:v>
                </c:pt>
                <c:pt idx="6">
                  <c:v>No family fights/arguments - entry</c:v>
                </c:pt>
                <c:pt idx="7">
                  <c:v>No family fights/arguments - 3 months</c:v>
                </c:pt>
              </c:strCache>
            </c:strRef>
          </c:cat>
          <c:val>
            <c:numRef>
              <c:f>outcomes!$E$37:$E$44</c:f>
              <c:numCache>
                <c:formatCode>0%</c:formatCode>
                <c:ptCount val="8"/>
                <c:pt idx="0">
                  <c:v>0.09</c:v>
                </c:pt>
                <c:pt idx="1">
                  <c:v>0.05</c:v>
                </c:pt>
                <c:pt idx="3">
                  <c:v>0.2</c:v>
                </c:pt>
                <c:pt idx="4">
                  <c:v>0.12</c:v>
                </c:pt>
                <c:pt idx="6">
                  <c:v>0.6</c:v>
                </c:pt>
                <c:pt idx="7">
                  <c:v>0.82</c:v>
                </c:pt>
              </c:numCache>
            </c:numRef>
          </c:val>
        </c:ser>
        <c:dLbls>
          <c:showLegendKey val="0"/>
          <c:showVal val="0"/>
          <c:showCatName val="0"/>
          <c:showSerName val="0"/>
          <c:showPercent val="0"/>
          <c:showBubbleSize val="0"/>
        </c:dLbls>
        <c:gapWidth val="33"/>
        <c:overlap val="-53"/>
        <c:axId val="150862080"/>
        <c:axId val="151199744"/>
      </c:barChart>
      <c:catAx>
        <c:axId val="150862080"/>
        <c:scaling>
          <c:orientation val="maxMin"/>
        </c:scaling>
        <c:delete val="0"/>
        <c:axPos val="l"/>
        <c:majorTickMark val="none"/>
        <c:minorTickMark val="none"/>
        <c:tickLblPos val="nextTo"/>
        <c:txPr>
          <a:bodyPr/>
          <a:lstStyle/>
          <a:p>
            <a:pPr>
              <a:defRPr sz="1600" b="1">
                <a:effectLst/>
              </a:defRPr>
            </a:pPr>
            <a:endParaRPr lang="en-US"/>
          </a:p>
        </c:txPr>
        <c:crossAx val="151199744"/>
        <c:crosses val="autoZero"/>
        <c:auto val="1"/>
        <c:lblAlgn val="ctr"/>
        <c:lblOffset val="100"/>
        <c:noMultiLvlLbl val="0"/>
      </c:catAx>
      <c:valAx>
        <c:axId val="151199744"/>
        <c:scaling>
          <c:orientation val="minMax"/>
        </c:scaling>
        <c:delete val="1"/>
        <c:axPos val="t"/>
        <c:majorGridlines/>
        <c:numFmt formatCode="0%" sourceLinked="1"/>
        <c:majorTickMark val="none"/>
        <c:minorTickMark val="none"/>
        <c:tickLblPos val="nextTo"/>
        <c:crossAx val="150862080"/>
        <c:crosses val="autoZero"/>
        <c:crossBetween val="between"/>
        <c:majorUnit val="0.25"/>
      </c:valAx>
    </c:plotArea>
    <c:plotVisOnly val="1"/>
    <c:dispBlanksAs val="gap"/>
    <c:showDLblsOverMax val="0"/>
  </c:chart>
  <c:spPr>
    <a:ln>
      <a:solidFill>
        <a:schemeClr val="tx1">
          <a:lumMod val="50000"/>
        </a:schemeClr>
      </a:solidFill>
    </a:ln>
    <a:effectLst>
      <a:outerShdw blurRad="50800" dist="38100" algn="l" rotWithShape="0">
        <a:prstClr val="black">
          <a:alpha val="40000"/>
        </a:prstClr>
      </a:outerShdw>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effectLst/>
              </a:defRPr>
            </a:pPr>
            <a:r>
              <a:rPr lang="en-US" sz="1400" dirty="0">
                <a:effectLst/>
              </a:rPr>
              <a:t>Change </a:t>
            </a:r>
            <a:r>
              <a:rPr lang="en-US" sz="1400" dirty="0" smtClean="0">
                <a:effectLst/>
              </a:rPr>
              <a:t>in Percentage</a:t>
            </a:r>
            <a:r>
              <a:rPr lang="en-US" sz="1400" baseline="0" dirty="0" smtClean="0">
                <a:effectLst/>
              </a:rPr>
              <a:t> of Clients </a:t>
            </a:r>
          </a:p>
          <a:p>
            <a:pPr>
              <a:defRPr sz="1200">
                <a:effectLst/>
              </a:defRPr>
            </a:pPr>
            <a:r>
              <a:rPr lang="en-US" sz="1400" baseline="0" dirty="0" smtClean="0">
                <a:effectLst/>
              </a:rPr>
              <a:t>with </a:t>
            </a:r>
            <a:r>
              <a:rPr lang="en-US" sz="1400" dirty="0" smtClean="0">
                <a:effectLst/>
              </a:rPr>
              <a:t> </a:t>
            </a:r>
            <a:r>
              <a:rPr lang="en-US" sz="1400" dirty="0">
                <a:effectLst/>
              </a:rPr>
              <a:t>Substance </a:t>
            </a:r>
            <a:r>
              <a:rPr lang="en-US" sz="1400" dirty="0" smtClean="0">
                <a:effectLst/>
              </a:rPr>
              <a:t>Problems</a:t>
            </a:r>
          </a:p>
          <a:p>
            <a:pPr>
              <a:defRPr sz="1200">
                <a:effectLst/>
              </a:defRPr>
            </a:pPr>
            <a:r>
              <a:rPr lang="en-US" sz="1400" dirty="0" smtClean="0">
                <a:effectLst/>
              </a:rPr>
              <a:t> </a:t>
            </a:r>
            <a:r>
              <a:rPr lang="en-US" sz="1400" dirty="0">
                <a:effectLst/>
              </a:rPr>
              <a:t>Entry to 3 Months</a:t>
            </a:r>
          </a:p>
          <a:p>
            <a:pPr>
              <a:defRPr sz="1200">
                <a:effectLst/>
              </a:defRPr>
            </a:pPr>
            <a:endParaRPr lang="en-US" sz="1200" dirty="0">
              <a:effectLst/>
            </a:endParaRPr>
          </a:p>
        </c:rich>
      </c:tx>
      <c:layout/>
      <c:overlay val="0"/>
    </c:title>
    <c:autoTitleDeleted val="0"/>
    <c:plotArea>
      <c:layout>
        <c:manualLayout>
          <c:layoutTarget val="inner"/>
          <c:xMode val="edge"/>
          <c:yMode val="edge"/>
          <c:x val="3.0747728860936407E-2"/>
          <c:y val="0.20852138868115364"/>
          <c:w val="0.70236198462613553"/>
          <c:h val="0.62616488342940513"/>
        </c:manualLayout>
      </c:layout>
      <c:lineChart>
        <c:grouping val="standard"/>
        <c:varyColors val="0"/>
        <c:ser>
          <c:idx val="0"/>
          <c:order val="0"/>
          <c:tx>
            <c:strRef>
              <c:f>outcomes!$B$5</c:f>
              <c:strCache>
                <c:ptCount val="1"/>
                <c:pt idx="0">
                  <c:v>No days</c:v>
                </c:pt>
              </c:strCache>
            </c:strRef>
          </c:tx>
          <c:spPr>
            <a:effectLst>
              <a:outerShdw blurRad="50800" dist="38100" algn="l" rotWithShape="0">
                <a:prstClr val="black">
                  <a:alpha val="40000"/>
                </a:prstClr>
              </a:outerShdw>
            </a:effectLst>
          </c:spPr>
          <c:marker>
            <c:spPr>
              <a:effectLst>
                <a:outerShdw blurRad="50800" dist="38100" algn="l" rotWithShape="0">
                  <a:prstClr val="black">
                    <a:alpha val="40000"/>
                  </a:prstClr>
                </a:outerShdw>
              </a:effectLst>
            </c:spPr>
          </c:marker>
          <c:dLbls>
            <c:txPr>
              <a:bodyPr/>
              <a:lstStyle/>
              <a:p>
                <a:pPr>
                  <a:defRPr sz="12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outcomes!$C$4:$D$4</c:f>
              <c:strCache>
                <c:ptCount val="2"/>
                <c:pt idx="0">
                  <c:v>Substance Problems moderate/high - entry</c:v>
                </c:pt>
                <c:pt idx="1">
                  <c:v>Substance Probs mod/high - 3 mos</c:v>
                </c:pt>
              </c:strCache>
            </c:strRef>
          </c:cat>
          <c:val>
            <c:numRef>
              <c:f>outcomes!$C$5:$D$5</c:f>
              <c:numCache>
                <c:formatCode>0%</c:formatCode>
                <c:ptCount val="2"/>
                <c:pt idx="0">
                  <c:v>0.41</c:v>
                </c:pt>
                <c:pt idx="1">
                  <c:v>0.27</c:v>
                </c:pt>
              </c:numCache>
            </c:numRef>
          </c:val>
          <c:smooth val="0"/>
        </c:ser>
        <c:ser>
          <c:idx val="1"/>
          <c:order val="1"/>
          <c:tx>
            <c:strRef>
              <c:f>outcomes!$B$6</c:f>
              <c:strCache>
                <c:ptCount val="1"/>
                <c:pt idx="0">
                  <c:v> 1 to 5 days</c:v>
                </c:pt>
              </c:strCache>
            </c:strRef>
          </c:tx>
          <c:dPt>
            <c:idx val="1"/>
            <c:marker>
              <c:spPr>
                <a:effectLst>
                  <a:outerShdw blurRad="50800" dist="38100" algn="l" rotWithShape="0">
                    <a:prstClr val="black">
                      <a:alpha val="40000"/>
                    </a:prstClr>
                  </a:outerShdw>
                </a:effectLst>
              </c:spPr>
            </c:marker>
            <c:bubble3D val="0"/>
            <c:spPr>
              <a:effectLst>
                <a:outerShdw blurRad="50800" dist="38100" algn="l" rotWithShape="0">
                  <a:prstClr val="black">
                    <a:alpha val="40000"/>
                  </a:prstClr>
                </a:outerShdw>
              </a:effectLst>
            </c:spPr>
          </c:dPt>
          <c:dLbls>
            <c:txPr>
              <a:bodyPr/>
              <a:lstStyle/>
              <a:p>
                <a:pPr>
                  <a:defRPr sz="12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outcomes!$C$4:$D$4</c:f>
              <c:strCache>
                <c:ptCount val="2"/>
                <c:pt idx="0">
                  <c:v>Substance Problems moderate/high - entry</c:v>
                </c:pt>
                <c:pt idx="1">
                  <c:v>Substance Probs mod/high - 3 mos</c:v>
                </c:pt>
              </c:strCache>
            </c:strRef>
          </c:cat>
          <c:val>
            <c:numRef>
              <c:f>outcomes!$C$6:$D$6</c:f>
              <c:numCache>
                <c:formatCode>0%</c:formatCode>
                <c:ptCount val="2"/>
                <c:pt idx="0">
                  <c:v>0.51</c:v>
                </c:pt>
                <c:pt idx="1">
                  <c:v>0.33</c:v>
                </c:pt>
              </c:numCache>
            </c:numRef>
          </c:val>
          <c:smooth val="0"/>
        </c:ser>
        <c:ser>
          <c:idx val="2"/>
          <c:order val="2"/>
          <c:tx>
            <c:strRef>
              <c:f>outcomes!$B$7</c:f>
              <c:strCache>
                <c:ptCount val="1"/>
                <c:pt idx="0">
                  <c:v>6 to 90 days</c:v>
                </c:pt>
              </c:strCache>
            </c:strRef>
          </c:tx>
          <c:spPr>
            <a:effectLst>
              <a:outerShdw blurRad="50800" dist="38100" algn="l" rotWithShape="0">
                <a:prstClr val="black">
                  <a:alpha val="40000"/>
                </a:prstClr>
              </a:outerShdw>
            </a:effectLst>
          </c:spPr>
          <c:marker>
            <c:spPr>
              <a:effectLst>
                <a:outerShdw blurRad="50800" dist="38100" algn="l" rotWithShape="0">
                  <a:prstClr val="black">
                    <a:alpha val="40000"/>
                  </a:prstClr>
                </a:outerShdw>
              </a:effectLst>
            </c:spPr>
          </c:marker>
          <c:dLbls>
            <c:txPr>
              <a:bodyPr/>
              <a:lstStyle/>
              <a:p>
                <a:pPr>
                  <a:defRPr sz="12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outcomes!$C$4:$D$4</c:f>
              <c:strCache>
                <c:ptCount val="2"/>
                <c:pt idx="0">
                  <c:v>Substance Problems moderate/high - entry</c:v>
                </c:pt>
                <c:pt idx="1">
                  <c:v>Substance Probs mod/high - 3 mos</c:v>
                </c:pt>
              </c:strCache>
            </c:strRef>
          </c:cat>
          <c:val>
            <c:numRef>
              <c:f>outcomes!$C$7:$D$7</c:f>
              <c:numCache>
                <c:formatCode>0%</c:formatCode>
                <c:ptCount val="2"/>
                <c:pt idx="0">
                  <c:v>0.6</c:v>
                </c:pt>
                <c:pt idx="1">
                  <c:v>0.4</c:v>
                </c:pt>
              </c:numCache>
            </c:numRef>
          </c:val>
          <c:smooth val="0"/>
        </c:ser>
        <c:dLbls>
          <c:showLegendKey val="0"/>
          <c:showVal val="0"/>
          <c:showCatName val="0"/>
          <c:showSerName val="0"/>
          <c:showPercent val="0"/>
          <c:showBubbleSize val="0"/>
        </c:dLbls>
        <c:marker val="1"/>
        <c:smooth val="0"/>
        <c:axId val="150938368"/>
        <c:axId val="150939904"/>
      </c:lineChart>
      <c:catAx>
        <c:axId val="150938368"/>
        <c:scaling>
          <c:orientation val="minMax"/>
        </c:scaling>
        <c:delete val="0"/>
        <c:axPos val="b"/>
        <c:majorTickMark val="none"/>
        <c:minorTickMark val="none"/>
        <c:tickLblPos val="nextTo"/>
        <c:txPr>
          <a:bodyPr/>
          <a:lstStyle/>
          <a:p>
            <a:pPr>
              <a:defRPr b="1">
                <a:effectLst>
                  <a:outerShdw blurRad="38100" dist="38100" dir="2700000" algn="tl">
                    <a:srgbClr val="000000">
                      <a:alpha val="43137"/>
                    </a:srgbClr>
                  </a:outerShdw>
                </a:effectLst>
              </a:defRPr>
            </a:pPr>
            <a:endParaRPr lang="en-US"/>
          </a:p>
        </c:txPr>
        <c:crossAx val="150939904"/>
        <c:crosses val="autoZero"/>
        <c:auto val="1"/>
        <c:lblAlgn val="ctr"/>
        <c:lblOffset val="100"/>
        <c:noMultiLvlLbl val="0"/>
      </c:catAx>
      <c:valAx>
        <c:axId val="150939904"/>
        <c:scaling>
          <c:orientation val="minMax"/>
        </c:scaling>
        <c:delete val="1"/>
        <c:axPos val="l"/>
        <c:majorGridlines/>
        <c:numFmt formatCode="0%" sourceLinked="1"/>
        <c:majorTickMark val="none"/>
        <c:minorTickMark val="none"/>
        <c:tickLblPos val="nextTo"/>
        <c:crossAx val="150938368"/>
        <c:crosses val="autoZero"/>
        <c:crossBetween val="between"/>
        <c:majorUnit val="0.25"/>
      </c:valAx>
    </c:plotArea>
    <c:legend>
      <c:legendPos val="r"/>
      <c:layout>
        <c:manualLayout>
          <c:xMode val="edge"/>
          <c:yMode val="edge"/>
          <c:x val="0.71804185661002906"/>
          <c:y val="0.43294072615923007"/>
          <c:w val="0.28195814338997099"/>
          <c:h val="0.22955227471566053"/>
        </c:manualLayout>
      </c:layout>
      <c:overlay val="0"/>
      <c:txPr>
        <a:bodyPr/>
        <a:lstStyle/>
        <a:p>
          <a:pPr>
            <a:defRPr sz="1200" b="1">
              <a:effectLst>
                <a:outerShdw blurRad="38100" dist="38100" dir="2700000" algn="tl">
                  <a:srgbClr val="000000">
                    <a:alpha val="43137"/>
                  </a:srgbClr>
                </a:outerShdw>
              </a:effectLst>
            </a:defRPr>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effectLst>
                  <a:outerShdw blurRad="38100" dist="38100" dir="2700000" algn="tl">
                    <a:srgbClr val="000000">
                      <a:alpha val="43137"/>
                    </a:srgbClr>
                  </a:outerShdw>
                </a:effectLst>
              </a:defRPr>
            </a:pPr>
            <a:r>
              <a:rPr lang="en-US" sz="1400" dirty="0" smtClean="0">
                <a:effectLst>
                  <a:outerShdw blurRad="38100" dist="38100" dir="2700000" algn="tl">
                    <a:srgbClr val="000000">
                      <a:alpha val="43137"/>
                    </a:srgbClr>
                  </a:outerShdw>
                </a:effectLst>
              </a:rPr>
              <a:t>Change</a:t>
            </a:r>
            <a:r>
              <a:rPr lang="en-US" sz="1400" baseline="0" dirty="0" smtClean="0">
                <a:effectLst>
                  <a:outerShdw blurRad="38100" dist="38100" dir="2700000" algn="tl">
                    <a:srgbClr val="000000">
                      <a:alpha val="43137"/>
                    </a:srgbClr>
                  </a:outerShdw>
                </a:effectLst>
              </a:rPr>
              <a:t> in Percentage of Clients with Crime Activity</a:t>
            </a:r>
          </a:p>
          <a:p>
            <a:pPr>
              <a:defRPr sz="1400">
                <a:effectLst>
                  <a:outerShdw blurRad="38100" dist="38100" dir="2700000" algn="tl">
                    <a:srgbClr val="000000">
                      <a:alpha val="43137"/>
                    </a:srgbClr>
                  </a:outerShdw>
                </a:effectLst>
              </a:defRPr>
            </a:pPr>
            <a:r>
              <a:rPr lang="en-US" sz="1400" baseline="0" dirty="0" smtClean="0">
                <a:effectLst>
                  <a:outerShdw blurRad="38100" dist="38100" dir="2700000" algn="tl">
                    <a:srgbClr val="000000">
                      <a:alpha val="43137"/>
                    </a:srgbClr>
                  </a:outerShdw>
                </a:effectLst>
              </a:rPr>
              <a:t>Entry to 3 Months</a:t>
            </a:r>
            <a:endParaRPr lang="en-US" sz="1400" dirty="0">
              <a:effectLst>
                <a:outerShdw blurRad="38100" dist="38100" dir="2700000" algn="tl">
                  <a:srgbClr val="000000">
                    <a:alpha val="43137"/>
                  </a:srgbClr>
                </a:outerShdw>
              </a:effectLst>
            </a:endParaRPr>
          </a:p>
        </c:rich>
      </c:tx>
      <c:layout>
        <c:manualLayout>
          <c:xMode val="edge"/>
          <c:yMode val="edge"/>
          <c:x val="0.15583333333333332"/>
          <c:y val="4.8837681877985255E-2"/>
        </c:manualLayout>
      </c:layout>
      <c:overlay val="0"/>
    </c:title>
    <c:autoTitleDeleted val="0"/>
    <c:plotArea>
      <c:layout>
        <c:manualLayout>
          <c:layoutTarget val="inner"/>
          <c:xMode val="edge"/>
          <c:yMode val="edge"/>
          <c:x val="0.10015507436570428"/>
          <c:y val="0.22305555555555556"/>
          <c:w val="0.53456714785651793"/>
          <c:h val="0.55452901720618253"/>
        </c:manualLayout>
      </c:layout>
      <c:lineChart>
        <c:grouping val="standard"/>
        <c:varyColors val="0"/>
        <c:ser>
          <c:idx val="0"/>
          <c:order val="0"/>
          <c:tx>
            <c:strRef>
              <c:f>outcomes!$E$5</c:f>
              <c:strCache>
                <c:ptCount val="1"/>
                <c:pt idx="0">
                  <c:v>No days in trouble</c:v>
                </c:pt>
              </c:strCache>
            </c:strRef>
          </c:tx>
          <c:spPr>
            <a:effectLst>
              <a:outerShdw blurRad="50800" dist="38100" algn="l" rotWithShape="0">
                <a:prstClr val="black">
                  <a:alpha val="40000"/>
                </a:prstClr>
              </a:outerShdw>
            </a:effectLst>
          </c:spPr>
          <c:marker>
            <c:spPr>
              <a:effectLst>
                <a:outerShdw blurRad="50800" dist="38100" algn="l" rotWithShape="0">
                  <a:prstClr val="black">
                    <a:alpha val="40000"/>
                  </a:prstClr>
                </a:outerShdw>
              </a:effectLst>
            </c:spPr>
          </c:marker>
          <c:dLbls>
            <c:txPr>
              <a:bodyPr/>
              <a:lstStyle/>
              <a:p>
                <a:pPr>
                  <a:defRPr sz="12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outcomes!$F$4:$G$4</c:f>
              <c:strCache>
                <c:ptCount val="2"/>
                <c:pt idx="0">
                  <c:v>Crime moderate/high - entry</c:v>
                </c:pt>
                <c:pt idx="1">
                  <c:v>Crime mod/high - 3 mos</c:v>
                </c:pt>
              </c:strCache>
            </c:strRef>
          </c:cat>
          <c:val>
            <c:numRef>
              <c:f>outcomes!$F$5:$G$5</c:f>
              <c:numCache>
                <c:formatCode>0%</c:formatCode>
                <c:ptCount val="2"/>
                <c:pt idx="0">
                  <c:v>0.47</c:v>
                </c:pt>
                <c:pt idx="1">
                  <c:v>0.2</c:v>
                </c:pt>
              </c:numCache>
            </c:numRef>
          </c:val>
          <c:smooth val="0"/>
        </c:ser>
        <c:ser>
          <c:idx val="1"/>
          <c:order val="1"/>
          <c:tx>
            <c:strRef>
              <c:f>outcomes!$E$6</c:f>
              <c:strCache>
                <c:ptCount val="1"/>
                <c:pt idx="0">
                  <c:v> 1 to 5 days</c:v>
                </c:pt>
              </c:strCache>
            </c:strRef>
          </c:tx>
          <c:spPr>
            <a:effectLst>
              <a:outerShdw blurRad="50800" dist="38100" algn="l" rotWithShape="0">
                <a:prstClr val="black">
                  <a:alpha val="40000"/>
                </a:prstClr>
              </a:outerShdw>
            </a:effectLst>
          </c:spPr>
          <c:marker>
            <c:spPr>
              <a:effectLst>
                <a:outerShdw blurRad="50800" dist="38100" algn="l" rotWithShape="0">
                  <a:prstClr val="black">
                    <a:alpha val="40000"/>
                  </a:prstClr>
                </a:outerShdw>
              </a:effectLst>
            </c:spPr>
          </c:marker>
          <c:dLbls>
            <c:txPr>
              <a:bodyPr/>
              <a:lstStyle/>
              <a:p>
                <a:pPr>
                  <a:defRPr sz="1200" b="1">
                    <a:effectLst/>
                  </a:defRPr>
                </a:pPr>
                <a:endParaRPr lang="en-US"/>
              </a:p>
            </c:txPr>
            <c:showLegendKey val="0"/>
            <c:showVal val="1"/>
            <c:showCatName val="0"/>
            <c:showSerName val="0"/>
            <c:showPercent val="0"/>
            <c:showBubbleSize val="0"/>
            <c:showLeaderLines val="0"/>
          </c:dLbls>
          <c:cat>
            <c:strRef>
              <c:f>outcomes!$F$4:$G$4</c:f>
              <c:strCache>
                <c:ptCount val="2"/>
                <c:pt idx="0">
                  <c:v>Crime moderate/high - entry</c:v>
                </c:pt>
                <c:pt idx="1">
                  <c:v>Crime mod/high - 3 mos</c:v>
                </c:pt>
              </c:strCache>
            </c:strRef>
          </c:cat>
          <c:val>
            <c:numRef>
              <c:f>outcomes!$F$6:$G$6</c:f>
              <c:numCache>
                <c:formatCode>0%</c:formatCode>
                <c:ptCount val="2"/>
                <c:pt idx="0">
                  <c:v>0.62</c:v>
                </c:pt>
                <c:pt idx="1">
                  <c:v>0.15</c:v>
                </c:pt>
              </c:numCache>
            </c:numRef>
          </c:val>
          <c:smooth val="0"/>
        </c:ser>
        <c:ser>
          <c:idx val="2"/>
          <c:order val="2"/>
          <c:tx>
            <c:strRef>
              <c:f>outcomes!$E$7</c:f>
              <c:strCache>
                <c:ptCount val="1"/>
                <c:pt idx="0">
                  <c:v>6 to 90 days</c:v>
                </c:pt>
              </c:strCache>
            </c:strRef>
          </c:tx>
          <c:dPt>
            <c:idx val="1"/>
            <c:marker>
              <c:spPr>
                <a:effectLst>
                  <a:outerShdw blurRad="50800" dist="38100" algn="l" rotWithShape="0">
                    <a:prstClr val="black">
                      <a:alpha val="40000"/>
                    </a:prstClr>
                  </a:outerShdw>
                </a:effectLst>
              </c:spPr>
            </c:marker>
            <c:bubble3D val="0"/>
            <c:spPr>
              <a:effectLst>
                <a:outerShdw blurRad="50800" dist="38100" algn="l" rotWithShape="0">
                  <a:prstClr val="black">
                    <a:alpha val="40000"/>
                  </a:prstClr>
                </a:outerShdw>
              </a:effectLst>
            </c:spPr>
          </c:dPt>
          <c:dLbls>
            <c:txPr>
              <a:bodyPr/>
              <a:lstStyle/>
              <a:p>
                <a:pPr>
                  <a:defRPr sz="12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outcomes!$F$4:$G$4</c:f>
              <c:strCache>
                <c:ptCount val="2"/>
                <c:pt idx="0">
                  <c:v>Crime moderate/high - entry</c:v>
                </c:pt>
                <c:pt idx="1">
                  <c:v>Crime mod/high - 3 mos</c:v>
                </c:pt>
              </c:strCache>
            </c:strRef>
          </c:cat>
          <c:val>
            <c:numRef>
              <c:f>outcomes!$F$7:$G$7</c:f>
              <c:numCache>
                <c:formatCode>0%</c:formatCode>
                <c:ptCount val="2"/>
                <c:pt idx="0">
                  <c:v>0.68</c:v>
                </c:pt>
                <c:pt idx="1">
                  <c:v>0.26</c:v>
                </c:pt>
              </c:numCache>
            </c:numRef>
          </c:val>
          <c:smooth val="0"/>
        </c:ser>
        <c:dLbls>
          <c:showLegendKey val="0"/>
          <c:showVal val="0"/>
          <c:showCatName val="0"/>
          <c:showSerName val="0"/>
          <c:showPercent val="0"/>
          <c:showBubbleSize val="0"/>
        </c:dLbls>
        <c:marker val="1"/>
        <c:smooth val="0"/>
        <c:axId val="150700800"/>
        <c:axId val="150807296"/>
      </c:lineChart>
      <c:catAx>
        <c:axId val="150700800"/>
        <c:scaling>
          <c:orientation val="minMax"/>
        </c:scaling>
        <c:delete val="0"/>
        <c:axPos val="b"/>
        <c:majorTickMark val="none"/>
        <c:minorTickMark val="none"/>
        <c:tickLblPos val="nextTo"/>
        <c:txPr>
          <a:bodyPr/>
          <a:lstStyle/>
          <a:p>
            <a:pPr>
              <a:defRPr b="1">
                <a:effectLst>
                  <a:outerShdw blurRad="38100" dist="38100" dir="2700000" algn="tl">
                    <a:srgbClr val="000000">
                      <a:alpha val="43137"/>
                    </a:srgbClr>
                  </a:outerShdw>
                </a:effectLst>
              </a:defRPr>
            </a:pPr>
            <a:endParaRPr lang="en-US"/>
          </a:p>
        </c:txPr>
        <c:crossAx val="150807296"/>
        <c:crosses val="autoZero"/>
        <c:auto val="1"/>
        <c:lblAlgn val="ctr"/>
        <c:lblOffset val="100"/>
        <c:noMultiLvlLbl val="0"/>
      </c:catAx>
      <c:valAx>
        <c:axId val="150807296"/>
        <c:scaling>
          <c:orientation val="minMax"/>
        </c:scaling>
        <c:delete val="1"/>
        <c:axPos val="l"/>
        <c:majorGridlines/>
        <c:numFmt formatCode="0%" sourceLinked="1"/>
        <c:majorTickMark val="none"/>
        <c:minorTickMark val="none"/>
        <c:tickLblPos val="nextTo"/>
        <c:crossAx val="150700800"/>
        <c:crosses val="autoZero"/>
        <c:crossBetween val="between"/>
        <c:majorUnit val="0.25"/>
      </c:valAx>
    </c:plotArea>
    <c:legend>
      <c:legendPos val="r"/>
      <c:layout/>
      <c:overlay val="0"/>
      <c:txPr>
        <a:bodyPr/>
        <a:lstStyle/>
        <a:p>
          <a:pPr>
            <a:defRPr sz="1200" b="1">
              <a:effectLst>
                <a:outerShdw blurRad="38100" dist="38100" dir="2700000" algn="tl">
                  <a:srgbClr val="000000">
                    <a:alpha val="43137"/>
                  </a:srgbClr>
                </a:outerShdw>
              </a:effectLst>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effectLst/>
              </a:defRPr>
            </a:pPr>
            <a:r>
              <a:rPr lang="en-US" dirty="0" smtClean="0">
                <a:effectLst/>
              </a:rPr>
              <a:t>Number of Household </a:t>
            </a:r>
            <a:r>
              <a:rPr lang="en-US" dirty="0">
                <a:effectLst/>
              </a:rPr>
              <a:t>Members</a:t>
            </a:r>
          </a:p>
        </c:rich>
      </c:tx>
      <c:layout>
        <c:manualLayout>
          <c:xMode val="edge"/>
          <c:yMode val="edge"/>
          <c:x val="0.20731912048729759"/>
          <c:y val="5.6120665617607922E-3"/>
        </c:manualLayout>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Lbls>
            <c:txPr>
              <a:bodyPr/>
              <a:lstStyle/>
              <a:p>
                <a:pPr>
                  <a:defRPr sz="16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Southwest!$D$8:$D$14</c:f>
              <c:strCache>
                <c:ptCount val="7"/>
                <c:pt idx="0">
                  <c:v>1</c:v>
                </c:pt>
                <c:pt idx="1">
                  <c:v>2</c:v>
                </c:pt>
                <c:pt idx="2">
                  <c:v>3</c:v>
                </c:pt>
                <c:pt idx="3">
                  <c:v>4</c:v>
                </c:pt>
                <c:pt idx="4">
                  <c:v>5</c:v>
                </c:pt>
                <c:pt idx="5">
                  <c:v>6</c:v>
                </c:pt>
                <c:pt idx="6">
                  <c:v>&lt;6</c:v>
                </c:pt>
              </c:strCache>
            </c:strRef>
          </c:cat>
          <c:val>
            <c:numRef>
              <c:f>Southwest!$E$8:$E$14</c:f>
              <c:numCache>
                <c:formatCode>0%</c:formatCode>
                <c:ptCount val="7"/>
                <c:pt idx="0">
                  <c:v>0.01</c:v>
                </c:pt>
                <c:pt idx="1">
                  <c:v>0.11</c:v>
                </c:pt>
                <c:pt idx="2">
                  <c:v>0.21</c:v>
                </c:pt>
                <c:pt idx="3">
                  <c:v>0.25</c:v>
                </c:pt>
                <c:pt idx="4">
                  <c:v>0.18</c:v>
                </c:pt>
                <c:pt idx="5">
                  <c:v>0.13</c:v>
                </c:pt>
                <c:pt idx="6">
                  <c:v>0.11</c:v>
                </c:pt>
              </c:numCache>
            </c:numRef>
          </c:val>
        </c:ser>
        <c:dLbls>
          <c:showLegendKey val="0"/>
          <c:showVal val="0"/>
          <c:showCatName val="0"/>
          <c:showSerName val="0"/>
          <c:showPercent val="0"/>
          <c:showBubbleSize val="0"/>
        </c:dLbls>
        <c:gapWidth val="150"/>
        <c:axId val="134703744"/>
        <c:axId val="134705536"/>
      </c:barChart>
      <c:catAx>
        <c:axId val="134703744"/>
        <c:scaling>
          <c:orientation val="minMax"/>
        </c:scaling>
        <c:delete val="0"/>
        <c:axPos val="b"/>
        <c:majorTickMark val="out"/>
        <c:minorTickMark val="none"/>
        <c:tickLblPos val="nextTo"/>
        <c:txPr>
          <a:bodyPr/>
          <a:lstStyle/>
          <a:p>
            <a:pPr>
              <a:defRPr sz="1600" b="1">
                <a:effectLst>
                  <a:outerShdw blurRad="38100" dist="38100" dir="2700000" algn="tl">
                    <a:srgbClr val="000000">
                      <a:alpha val="43137"/>
                    </a:srgbClr>
                  </a:outerShdw>
                </a:effectLst>
              </a:defRPr>
            </a:pPr>
            <a:endParaRPr lang="en-US"/>
          </a:p>
        </c:txPr>
        <c:crossAx val="134705536"/>
        <c:crosses val="autoZero"/>
        <c:auto val="1"/>
        <c:lblAlgn val="ctr"/>
        <c:lblOffset val="100"/>
        <c:noMultiLvlLbl val="0"/>
      </c:catAx>
      <c:valAx>
        <c:axId val="134705536"/>
        <c:scaling>
          <c:orientation val="minMax"/>
        </c:scaling>
        <c:delete val="1"/>
        <c:axPos val="l"/>
        <c:majorGridlines/>
        <c:numFmt formatCode="0%" sourceLinked="1"/>
        <c:majorTickMark val="out"/>
        <c:minorTickMark val="none"/>
        <c:tickLblPos val="nextTo"/>
        <c:crossAx val="134703744"/>
        <c:crosses val="autoZero"/>
        <c:crossBetween val="between"/>
      </c:valAx>
      <c:spPr>
        <a:effectLst>
          <a:glow rad="101600">
            <a:schemeClr val="accent1">
              <a:satMod val="175000"/>
              <a:alpha val="40000"/>
            </a:schemeClr>
          </a:glow>
        </a:effectLst>
      </c:spPr>
    </c:plotArea>
    <c:plotVisOnly val="1"/>
    <c:dispBlanksAs val="gap"/>
    <c:showDLblsOverMax val="0"/>
  </c:chart>
  <c:spPr>
    <a:effectLst>
      <a:innerShdw blurRad="63500" dist="50800" dir="13500000">
        <a:prstClr val="black">
          <a:alpha val="50000"/>
        </a:prstClr>
      </a:innerShdw>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strike="noStrike">
                <a:effectLst/>
              </a:defRPr>
            </a:pPr>
            <a:r>
              <a:rPr lang="en-US" sz="1800" strike="noStrike" dirty="0">
                <a:effectLst/>
              </a:rPr>
              <a:t>Custody</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12785730321667285"/>
          <c:w val="0.93247126436781613"/>
          <c:h val="0.87167835465157462"/>
        </c:manualLayout>
      </c:layout>
      <c:pie3DChart>
        <c:varyColors val="1"/>
        <c:ser>
          <c:idx val="0"/>
          <c:order val="0"/>
          <c:explosion val="26"/>
          <c:dPt>
            <c:idx val="0"/>
            <c:bubble3D val="0"/>
            <c:explosion val="5"/>
          </c:dPt>
          <c:dPt>
            <c:idx val="1"/>
            <c:bubble3D val="0"/>
            <c:explosion val="14"/>
          </c:dPt>
          <c:dPt>
            <c:idx val="2"/>
            <c:bubble3D val="0"/>
            <c:explosion val="4"/>
          </c:dPt>
          <c:dLbls>
            <c:dLbl>
              <c:idx val="0"/>
              <c:layout>
                <c:manualLayout>
                  <c:x val="-0.21352643419572553"/>
                  <c:y val="4.2158505295332133E-2"/>
                </c:manualLayout>
              </c:layout>
              <c:showLegendKey val="0"/>
              <c:showVal val="0"/>
              <c:showCatName val="1"/>
              <c:showSerName val="0"/>
              <c:showPercent val="1"/>
              <c:showBubbleSize val="0"/>
            </c:dLbl>
            <c:dLbl>
              <c:idx val="1"/>
              <c:layout>
                <c:manualLayout>
                  <c:x val="-0.13873369995417228"/>
                  <c:y val="-0.12030835184231597"/>
                </c:manualLayout>
              </c:layout>
              <c:tx>
                <c:rich>
                  <a:bodyPr/>
                  <a:lstStyle/>
                  <a:p>
                    <a:r>
                      <a:rPr lang="en-US" b="0" dirty="0">
                        <a:effectLst/>
                      </a:rPr>
                      <a:t>Shared </a:t>
                    </a:r>
                    <a:r>
                      <a:rPr lang="en-US" b="0" dirty="0" smtClean="0">
                        <a:effectLst/>
                      </a:rPr>
                      <a:t>custody</a:t>
                    </a:r>
                    <a:r>
                      <a:rPr lang="en-US" b="0" dirty="0">
                        <a:effectLst/>
                      </a:rPr>
                      <a:t>
8%</a:t>
                    </a:r>
                    <a:endParaRPr lang="en-US" dirty="0"/>
                  </a:p>
                </c:rich>
              </c:tx>
              <c:showLegendKey val="0"/>
              <c:showVal val="0"/>
              <c:showCatName val="1"/>
              <c:showSerName val="0"/>
              <c:showPercent val="1"/>
              <c:showBubbleSize val="0"/>
            </c:dLbl>
            <c:dLbl>
              <c:idx val="2"/>
              <c:layout>
                <c:manualLayout>
                  <c:x val="0.25231575219764196"/>
                  <c:y val="-0.13906211873916041"/>
                </c:manualLayout>
              </c:layout>
              <c:showLegendKey val="0"/>
              <c:showVal val="0"/>
              <c:showCatName val="1"/>
              <c:showSerName val="0"/>
              <c:showPercent val="1"/>
              <c:showBubbleSize val="0"/>
            </c:dLbl>
            <c:dLbl>
              <c:idx val="3"/>
              <c:layout>
                <c:manualLayout>
                  <c:x val="-3.685728902531251E-2"/>
                  <c:y val="5.6121718790355997E-2"/>
                </c:manualLayout>
              </c:layout>
              <c:showLegendKey val="0"/>
              <c:showVal val="0"/>
              <c:showCatName val="1"/>
              <c:showSerName val="0"/>
              <c:showPercent val="1"/>
              <c:showBubbleSize val="0"/>
            </c:dLbl>
            <c:dLbl>
              <c:idx val="4"/>
              <c:layout/>
              <c:tx>
                <c:rich>
                  <a:bodyPr/>
                  <a:lstStyle/>
                  <a:p>
                    <a:r>
                      <a:rPr lang="en-US" dirty="0">
                        <a:effectLst/>
                      </a:rPr>
                      <a:t>County</a:t>
                    </a:r>
                    <a:r>
                      <a:rPr lang="en-US" dirty="0" smtClean="0">
                        <a:effectLst/>
                      </a:rPr>
                      <a:t>/</a:t>
                    </a:r>
                  </a:p>
                  <a:p>
                    <a:r>
                      <a:rPr lang="en-US" dirty="0" smtClean="0">
                        <a:effectLst/>
                      </a:rPr>
                      <a:t>State</a:t>
                    </a:r>
                    <a:r>
                      <a:rPr lang="en-US" dirty="0">
                        <a:effectLst/>
                      </a:rPr>
                      <a:t>
1%</a:t>
                    </a:r>
                    <a:endParaRPr lang="en-US" dirty="0"/>
                  </a:p>
                </c:rich>
              </c:tx>
              <c:showLegendKey val="0"/>
              <c:showVal val="0"/>
              <c:showCatName val="1"/>
              <c:showSerName val="0"/>
              <c:showPercent val="1"/>
              <c:showBubbleSize val="0"/>
            </c:dLbl>
            <c:dLbl>
              <c:idx val="5"/>
              <c:layout>
                <c:manualLayout>
                  <c:x val="0.1334154099381645"/>
                  <c:y val="3.6405149044140564E-4"/>
                </c:manualLayout>
              </c:layout>
              <c:showLegendKey val="0"/>
              <c:showVal val="0"/>
              <c:showCatName val="1"/>
              <c:showSerName val="0"/>
              <c:showPercent val="1"/>
              <c:showBubbleSize val="0"/>
            </c:dLbl>
            <c:txPr>
              <a:bodyPr/>
              <a:lstStyle/>
              <a:p>
                <a:pPr>
                  <a:defRPr sz="1600" b="0">
                    <a:effectLst/>
                  </a:defRPr>
                </a:pPr>
                <a:endParaRPr lang="en-US"/>
              </a:p>
            </c:txPr>
            <c:showLegendKey val="0"/>
            <c:showVal val="0"/>
            <c:showCatName val="1"/>
            <c:showSerName val="0"/>
            <c:showPercent val="1"/>
            <c:showBubbleSize val="0"/>
            <c:showLeaderLines val="1"/>
          </c:dLbls>
          <c:cat>
            <c:strRef>
              <c:f>Southwest!$I$10:$I$15</c:f>
              <c:strCache>
                <c:ptCount val="6"/>
                <c:pt idx="0">
                  <c:v>Parents together</c:v>
                </c:pt>
                <c:pt idx="1">
                  <c:v>Shared Custody</c:v>
                </c:pt>
                <c:pt idx="2">
                  <c:v>Single parent</c:v>
                </c:pt>
                <c:pt idx="3">
                  <c:v>Other family</c:v>
                </c:pt>
                <c:pt idx="4">
                  <c:v>County/State</c:v>
                </c:pt>
                <c:pt idx="5">
                  <c:v>Other</c:v>
                </c:pt>
              </c:strCache>
            </c:strRef>
          </c:cat>
          <c:val>
            <c:numRef>
              <c:f>Southwest!$J$10:$J$15</c:f>
              <c:numCache>
                <c:formatCode>0%</c:formatCode>
                <c:ptCount val="6"/>
                <c:pt idx="0">
                  <c:v>0.32</c:v>
                </c:pt>
                <c:pt idx="1">
                  <c:v>7.5999999999999998E-2</c:v>
                </c:pt>
                <c:pt idx="2">
                  <c:v>0.5</c:v>
                </c:pt>
                <c:pt idx="3">
                  <c:v>6.6000000000000003E-2</c:v>
                </c:pt>
                <c:pt idx="4">
                  <c:v>0.01</c:v>
                </c:pt>
                <c:pt idx="5">
                  <c:v>0.01</c:v>
                </c:pt>
              </c:numCache>
            </c:numRef>
          </c:val>
        </c:ser>
        <c:dLbls>
          <c:showLegendKey val="0"/>
          <c:showVal val="0"/>
          <c:showCatName val="1"/>
          <c:showSerName val="0"/>
          <c:showPercent val="1"/>
          <c:showBubbleSize val="0"/>
          <c:showLeaderLines val="1"/>
        </c:dLbls>
      </c:pie3DChart>
      <c:spPr>
        <a:effectLst/>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effectLst/>
              </a:defRPr>
            </a:pPr>
            <a:r>
              <a:rPr lang="en-US" dirty="0">
                <a:effectLst/>
              </a:rPr>
              <a:t>Living Environment Risk Index</a:t>
            </a:r>
          </a:p>
        </c:rich>
      </c:tx>
      <c:layout>
        <c:manualLayout>
          <c:xMode val="edge"/>
          <c:yMode val="edge"/>
          <c:x val="2.4124015748031503E-2"/>
          <c:y val="1.5873015873015872E-2"/>
        </c:manualLayout>
      </c:layout>
      <c:overlay val="0"/>
    </c:title>
    <c:autoTitleDeleted val="0"/>
    <c:view3D>
      <c:rotX val="30"/>
      <c:rotY val="220"/>
      <c:rAngAx val="0"/>
      <c:perspective val="30"/>
    </c:view3D>
    <c:floor>
      <c:thickness val="0"/>
    </c:floor>
    <c:sideWall>
      <c:thickness val="0"/>
    </c:sideWall>
    <c:backWall>
      <c:thickness val="0"/>
    </c:backWall>
    <c:plotArea>
      <c:layout>
        <c:manualLayout>
          <c:layoutTarget val="inner"/>
          <c:xMode val="edge"/>
          <c:yMode val="edge"/>
          <c:x val="3.4090909090909088E-2"/>
          <c:y val="0.25629942090572011"/>
          <c:w val="0.52651515151515149"/>
          <c:h val="0.47454401533141688"/>
        </c:manualLayout>
      </c:layout>
      <c:pie3DChart>
        <c:varyColors val="1"/>
        <c:ser>
          <c:idx val="0"/>
          <c:order val="0"/>
          <c:explosion val="25"/>
          <c:dLbls>
            <c:dLbl>
              <c:idx val="1"/>
              <c:layout>
                <c:manualLayout>
                  <c:x val="7.6692764256740639E-2"/>
                  <c:y val="0.10604466108403117"/>
                </c:manualLayout>
              </c:layout>
              <c:tx>
                <c:rich>
                  <a:bodyPr/>
                  <a:lstStyle/>
                  <a:p>
                    <a:r>
                      <a:rPr lang="en-US" dirty="0" smtClean="0">
                        <a:effectLst>
                          <a:outerShdw blurRad="38100" dist="38100" dir="2700000" algn="tl">
                            <a:srgbClr val="000000">
                              <a:alpha val="43137"/>
                            </a:srgbClr>
                          </a:outerShdw>
                        </a:effectLst>
                      </a:rPr>
                      <a:t>Moderate</a:t>
                    </a:r>
                    <a:r>
                      <a:rPr lang="en-US" dirty="0">
                        <a:effectLst>
                          <a:outerShdw blurRad="38100" dist="38100" dir="2700000" algn="tl">
                            <a:srgbClr val="000000">
                              <a:alpha val="43137"/>
                            </a:srgbClr>
                          </a:outerShdw>
                        </a:effectLst>
                      </a:rPr>
                      <a:t>
65%</a:t>
                    </a:r>
                    <a:endParaRPr lang="en-US" dirty="0"/>
                  </a:p>
                </c:rich>
              </c:tx>
              <c:showLegendKey val="0"/>
              <c:showVal val="0"/>
              <c:showCatName val="1"/>
              <c:showSerName val="0"/>
              <c:showPercent val="1"/>
              <c:showBubbleSize val="0"/>
            </c:dLbl>
            <c:txPr>
              <a:bodyPr/>
              <a:lstStyle/>
              <a:p>
                <a:pPr>
                  <a:defRPr sz="1600">
                    <a:effectLst>
                      <a:outerShdw blurRad="38100" dist="38100" dir="2700000" algn="tl">
                        <a:srgbClr val="000000">
                          <a:alpha val="43137"/>
                        </a:srgbClr>
                      </a:outerShdw>
                    </a:effectLst>
                  </a:defRPr>
                </a:pPr>
                <a:endParaRPr lang="en-US"/>
              </a:p>
            </c:txPr>
            <c:showLegendKey val="0"/>
            <c:showVal val="0"/>
            <c:showCatName val="1"/>
            <c:showSerName val="0"/>
            <c:showPercent val="1"/>
            <c:showBubbleSize val="0"/>
            <c:showLeaderLines val="1"/>
          </c:dLbls>
          <c:cat>
            <c:strRef>
              <c:f>Southwest!$C$37:$C$39</c:f>
              <c:strCache>
                <c:ptCount val="3"/>
                <c:pt idx="0">
                  <c:v>Low</c:v>
                </c:pt>
                <c:pt idx="1">
                  <c:v>Moderate</c:v>
                </c:pt>
                <c:pt idx="2">
                  <c:v>High</c:v>
                </c:pt>
              </c:strCache>
            </c:strRef>
          </c:cat>
          <c:val>
            <c:numRef>
              <c:f>Southwest!$D$37:$D$39</c:f>
              <c:numCache>
                <c:formatCode>0%</c:formatCode>
                <c:ptCount val="3"/>
                <c:pt idx="0">
                  <c:v>0.02</c:v>
                </c:pt>
                <c:pt idx="1">
                  <c:v>0.64</c:v>
                </c:pt>
                <c:pt idx="2">
                  <c:v>0.32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effectLst/>
              </a:defRPr>
            </a:pPr>
            <a:r>
              <a:rPr lang="en-US" dirty="0">
                <a:effectLst/>
              </a:rPr>
              <a:t>Days in Trouble </a:t>
            </a:r>
            <a:r>
              <a:rPr lang="en-US" dirty="0" smtClean="0">
                <a:effectLst/>
              </a:rPr>
              <a:t>at Home</a:t>
            </a:r>
            <a:endParaRPr lang="en-US" dirty="0">
              <a:effectLst/>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0.18273337707786527"/>
                  <c:y val="3.5271945173519975E-2"/>
                </c:manualLayout>
              </c:layout>
              <c:showLegendKey val="0"/>
              <c:showVal val="0"/>
              <c:showCatName val="1"/>
              <c:showSerName val="0"/>
              <c:showPercent val="1"/>
              <c:showBubbleSize val="0"/>
            </c:dLbl>
            <c:dLbl>
              <c:idx val="1"/>
              <c:layout>
                <c:manualLayout>
                  <c:x val="6.4670166229221351E-2"/>
                  <c:y val="-0.20106481481481481"/>
                </c:manualLayout>
              </c:layout>
              <c:showLegendKey val="0"/>
              <c:showVal val="0"/>
              <c:showCatName val="1"/>
              <c:showSerName val="0"/>
              <c:showPercent val="1"/>
              <c:showBubbleSize val="0"/>
            </c:dLbl>
            <c:dLbl>
              <c:idx val="2"/>
              <c:layout>
                <c:manualLayout>
                  <c:x val="0.15696194225721785"/>
                  <c:y val="6.5945246427529886E-2"/>
                </c:manualLayout>
              </c:layout>
              <c:showLegendKey val="0"/>
              <c:showVal val="0"/>
              <c:showCatName val="1"/>
              <c:showSerName val="0"/>
              <c:showPercent val="1"/>
              <c:showBubbleSize val="0"/>
            </c:dLbl>
            <c:txPr>
              <a:bodyPr/>
              <a:lstStyle/>
              <a:p>
                <a:pPr>
                  <a:defRPr sz="1400">
                    <a:effectLst>
                      <a:outerShdw blurRad="38100" dist="38100" dir="2700000" algn="tl">
                        <a:srgbClr val="000000">
                          <a:alpha val="43137"/>
                        </a:srgbClr>
                      </a:outerShdw>
                    </a:effectLst>
                  </a:defRPr>
                </a:pPr>
                <a:endParaRPr lang="en-US"/>
              </a:p>
            </c:txPr>
            <c:showLegendKey val="0"/>
            <c:showVal val="0"/>
            <c:showCatName val="1"/>
            <c:showSerName val="0"/>
            <c:showPercent val="1"/>
            <c:showBubbleSize val="0"/>
            <c:showLeaderLines val="1"/>
          </c:dLbls>
          <c:cat>
            <c:strRef>
              <c:f>'vars and characteristics'!$O$30:$O$32</c:f>
              <c:strCache>
                <c:ptCount val="3"/>
                <c:pt idx="0">
                  <c:v>No days in trouble</c:v>
                </c:pt>
                <c:pt idx="1">
                  <c:v>1 to 5 days</c:v>
                </c:pt>
                <c:pt idx="2">
                  <c:v>6 to 90 days</c:v>
                </c:pt>
              </c:strCache>
            </c:strRef>
          </c:cat>
          <c:val>
            <c:numRef>
              <c:f>'vars and characteristics'!$P$30:$P$32</c:f>
              <c:numCache>
                <c:formatCode>0%</c:formatCode>
                <c:ptCount val="3"/>
                <c:pt idx="0">
                  <c:v>0.36</c:v>
                </c:pt>
                <c:pt idx="1">
                  <c:v>0.33</c:v>
                </c:pt>
                <c:pt idx="2">
                  <c:v>0.32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400" dirty="0">
                <a:effectLst/>
              </a:rPr>
              <a:t>Co-Occurring Mental Health</a:t>
            </a:r>
            <a:r>
              <a:rPr lang="en-US" sz="1400" baseline="0" dirty="0">
                <a:effectLst/>
              </a:rPr>
              <a:t> Problems for Youth in Trouble with Their Families</a:t>
            </a:r>
            <a:endParaRPr lang="en-US" sz="1400" dirty="0">
              <a:effectLst/>
            </a:endParaRPr>
          </a:p>
        </c:rich>
      </c:tx>
      <c:layout>
        <c:manualLayout>
          <c:xMode val="edge"/>
          <c:yMode val="edge"/>
          <c:x val="0.14802679146238795"/>
          <c:y val="2.1368950494283175E-2"/>
        </c:manualLayout>
      </c:layout>
      <c:overlay val="0"/>
    </c:title>
    <c:autoTitleDeleted val="0"/>
    <c:plotArea>
      <c:layout>
        <c:manualLayout>
          <c:layoutTarget val="inner"/>
          <c:xMode val="edge"/>
          <c:yMode val="edge"/>
          <c:x val="0.15595989845531605"/>
          <c:y val="0.22312542882347175"/>
          <c:w val="0.85645603674540682"/>
          <c:h val="0.66980679498396034"/>
        </c:manualLayout>
      </c:layout>
      <c:barChart>
        <c:barDir val="col"/>
        <c:grouping val="clustered"/>
        <c:varyColors val="0"/>
        <c:ser>
          <c:idx val="0"/>
          <c:order val="0"/>
          <c:tx>
            <c:strRef>
              <c:f>'vars and characteristics'!$R$45</c:f>
              <c:strCache>
                <c:ptCount val="1"/>
                <c:pt idx="0">
                  <c:v>Co-Occur</c:v>
                </c:pt>
              </c:strCache>
            </c:strRef>
          </c:tx>
          <c:spPr>
            <a:effectLst>
              <a:outerShdw blurRad="50800" dist="38100" dir="2700000" algn="tl" rotWithShape="0">
                <a:prstClr val="black">
                  <a:alpha val="40000"/>
                </a:prstClr>
              </a:outerShdw>
            </a:effectLst>
          </c:spPr>
          <c:invertIfNegative val="0"/>
          <c:dLbls>
            <c:txPr>
              <a:bodyPr/>
              <a:lstStyle/>
              <a:p>
                <a:pPr>
                  <a:defRPr sz="16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'vars and characteristics'!$V$46:$V$48</c:f>
              <c:strCache>
                <c:ptCount val="3"/>
                <c:pt idx="0">
                  <c:v>No days/90</c:v>
                </c:pt>
                <c:pt idx="1">
                  <c:v>1 to 5 days</c:v>
                </c:pt>
                <c:pt idx="2">
                  <c:v>6 to 90 days</c:v>
                </c:pt>
              </c:strCache>
            </c:strRef>
          </c:cat>
          <c:val>
            <c:numRef>
              <c:f>'vars and characteristics'!$R$46:$R$48</c:f>
              <c:numCache>
                <c:formatCode>0%</c:formatCode>
                <c:ptCount val="3"/>
                <c:pt idx="0">
                  <c:v>0.38</c:v>
                </c:pt>
                <c:pt idx="1">
                  <c:v>0.57999999999999996</c:v>
                </c:pt>
                <c:pt idx="2">
                  <c:v>0.8</c:v>
                </c:pt>
              </c:numCache>
            </c:numRef>
          </c:val>
        </c:ser>
        <c:dLbls>
          <c:showLegendKey val="0"/>
          <c:showVal val="0"/>
          <c:showCatName val="0"/>
          <c:showSerName val="0"/>
          <c:showPercent val="0"/>
          <c:showBubbleSize val="0"/>
        </c:dLbls>
        <c:gapWidth val="150"/>
        <c:axId val="146987264"/>
        <c:axId val="147017728"/>
      </c:barChart>
      <c:catAx>
        <c:axId val="146987264"/>
        <c:scaling>
          <c:orientation val="minMax"/>
        </c:scaling>
        <c:delete val="0"/>
        <c:axPos val="b"/>
        <c:majorTickMark val="out"/>
        <c:minorTickMark val="none"/>
        <c:tickLblPos val="nextTo"/>
        <c:txPr>
          <a:bodyPr/>
          <a:lstStyle/>
          <a:p>
            <a:pPr>
              <a:defRPr sz="1200" b="1">
                <a:effectLst>
                  <a:outerShdw blurRad="38100" dist="38100" dir="2700000" algn="tl">
                    <a:srgbClr val="000000">
                      <a:alpha val="43137"/>
                    </a:srgbClr>
                  </a:outerShdw>
                </a:effectLst>
              </a:defRPr>
            </a:pPr>
            <a:endParaRPr lang="en-US"/>
          </a:p>
        </c:txPr>
        <c:crossAx val="147017728"/>
        <c:crosses val="autoZero"/>
        <c:auto val="1"/>
        <c:lblAlgn val="ctr"/>
        <c:lblOffset val="100"/>
        <c:noMultiLvlLbl val="0"/>
      </c:catAx>
      <c:valAx>
        <c:axId val="147017728"/>
        <c:scaling>
          <c:orientation val="minMax"/>
        </c:scaling>
        <c:delete val="1"/>
        <c:axPos val="l"/>
        <c:majorGridlines/>
        <c:numFmt formatCode="0%" sourceLinked="1"/>
        <c:majorTickMark val="out"/>
        <c:minorTickMark val="none"/>
        <c:tickLblPos val="nextTo"/>
        <c:crossAx val="14698726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Severity of </a:t>
            </a:r>
            <a:r>
              <a:rPr lang="en-US" sz="1600" dirty="0" smtClean="0"/>
              <a:t> Overall Problems </a:t>
            </a:r>
            <a:endParaRPr lang="en-US" sz="1600" dirty="0"/>
          </a:p>
        </c:rich>
      </c:tx>
      <c:layout>
        <c:manualLayout>
          <c:xMode val="edge"/>
          <c:yMode val="edge"/>
          <c:x val="3.4701054317362867E-2"/>
          <c:y val="1.6836176727909012E-2"/>
        </c:manualLayout>
      </c:layout>
      <c:overlay val="0"/>
    </c:title>
    <c:autoTitleDeleted val="0"/>
    <c:plotArea>
      <c:layout/>
      <c:barChart>
        <c:barDir val="col"/>
        <c:grouping val="percentStacked"/>
        <c:varyColors val="0"/>
        <c:ser>
          <c:idx val="0"/>
          <c:order val="0"/>
          <c:tx>
            <c:strRef>
              <c:f>'vars and characteristics'!$P$35</c:f>
              <c:strCache>
                <c:ptCount val="1"/>
                <c:pt idx="0">
                  <c:v>Low severity</c:v>
                </c:pt>
              </c:strCache>
            </c:strRef>
          </c:tx>
          <c:spPr>
            <a:effectLst>
              <a:outerShdw blurRad="50800" dist="38100" dir="2700000" algn="tl" rotWithShape="0">
                <a:prstClr val="black">
                  <a:alpha val="40000"/>
                </a:prstClr>
              </a:outerShdw>
            </a:effectLst>
          </c:spPr>
          <c:invertIfNegative val="0"/>
          <c:dPt>
            <c:idx val="0"/>
            <c:invertIfNegative val="0"/>
            <c:bubble3D val="0"/>
            <c:spPr>
              <a:effectLst>
                <a:glow rad="139700">
                  <a:schemeClr val="accent3">
                    <a:satMod val="175000"/>
                    <a:alpha val="40000"/>
                  </a:schemeClr>
                </a:glow>
                <a:outerShdw blurRad="50800" dist="38100" dir="2700000" algn="tl" rotWithShape="0">
                  <a:prstClr val="black">
                    <a:alpha val="40000"/>
                  </a:prstClr>
                </a:outerShdw>
              </a:effectLst>
              <a:scene3d>
                <a:camera prst="orthographicFront"/>
                <a:lightRig rig="threePt" dir="t"/>
              </a:scene3d>
              <a:sp3d>
                <a:bevelT/>
              </a:sp3d>
            </c:spPr>
          </c:dPt>
          <c:dLbls>
            <c:txPr>
              <a:bodyPr/>
              <a:lstStyle/>
              <a:p>
                <a:pPr>
                  <a:defRPr sz="16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'vars and characteristics'!$O$36:$O$38</c:f>
              <c:strCache>
                <c:ptCount val="3"/>
                <c:pt idx="0">
                  <c:v>No days/90</c:v>
                </c:pt>
                <c:pt idx="1">
                  <c:v>1 to 5 days</c:v>
                </c:pt>
                <c:pt idx="2">
                  <c:v>6 to 90 days</c:v>
                </c:pt>
              </c:strCache>
            </c:strRef>
          </c:cat>
          <c:val>
            <c:numRef>
              <c:f>'vars and characteristics'!$P$36:$P$38</c:f>
              <c:numCache>
                <c:formatCode>0%</c:formatCode>
                <c:ptCount val="3"/>
                <c:pt idx="0">
                  <c:v>0.71</c:v>
                </c:pt>
                <c:pt idx="1">
                  <c:v>0.51</c:v>
                </c:pt>
                <c:pt idx="2">
                  <c:v>0.34</c:v>
                </c:pt>
              </c:numCache>
            </c:numRef>
          </c:val>
        </c:ser>
        <c:ser>
          <c:idx val="1"/>
          <c:order val="1"/>
          <c:tx>
            <c:strRef>
              <c:f>'vars and characteristics'!$Q$35</c:f>
              <c:strCache>
                <c:ptCount val="1"/>
                <c:pt idx="0">
                  <c:v>Moderate severity</c:v>
                </c:pt>
              </c:strCache>
            </c:strRef>
          </c:tx>
          <c:spPr>
            <a:effectLst>
              <a:outerShdw blurRad="50800" dist="38100" algn="l" rotWithShape="0">
                <a:prstClr val="black">
                  <a:alpha val="40000"/>
                </a:prstClr>
              </a:outerShdw>
            </a:effectLst>
          </c:spPr>
          <c:invertIfNegative val="0"/>
          <c:dLbls>
            <c:txPr>
              <a:bodyPr/>
              <a:lstStyle/>
              <a:p>
                <a:pPr>
                  <a:defRPr sz="16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'vars and characteristics'!$O$36:$O$38</c:f>
              <c:strCache>
                <c:ptCount val="3"/>
                <c:pt idx="0">
                  <c:v>No days/90</c:v>
                </c:pt>
                <c:pt idx="1">
                  <c:v>1 to 5 days</c:v>
                </c:pt>
                <c:pt idx="2">
                  <c:v>6 to 90 days</c:v>
                </c:pt>
              </c:strCache>
            </c:strRef>
          </c:cat>
          <c:val>
            <c:numRef>
              <c:f>'vars and characteristics'!$Q$36:$Q$38</c:f>
              <c:numCache>
                <c:formatCode>0%</c:formatCode>
                <c:ptCount val="3"/>
                <c:pt idx="0">
                  <c:v>0.17</c:v>
                </c:pt>
                <c:pt idx="1">
                  <c:v>0.27</c:v>
                </c:pt>
                <c:pt idx="2">
                  <c:v>0.34</c:v>
                </c:pt>
              </c:numCache>
            </c:numRef>
          </c:val>
        </c:ser>
        <c:ser>
          <c:idx val="2"/>
          <c:order val="2"/>
          <c:tx>
            <c:strRef>
              <c:f>'vars and characteristics'!$R$35</c:f>
              <c:strCache>
                <c:ptCount val="1"/>
                <c:pt idx="0">
                  <c:v>High severity</c:v>
                </c:pt>
              </c:strCache>
            </c:strRef>
          </c:tx>
          <c:spPr>
            <a:effectLst>
              <a:outerShdw blurRad="50800" dist="38100" algn="l" rotWithShape="0">
                <a:prstClr val="black">
                  <a:alpha val="40000"/>
                </a:prstClr>
              </a:outerShdw>
            </a:effectLst>
          </c:spPr>
          <c:invertIfNegative val="0"/>
          <c:dLbls>
            <c:txPr>
              <a:bodyPr/>
              <a:lstStyle/>
              <a:p>
                <a:pPr>
                  <a:defRPr sz="16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'vars and characteristics'!$O$36:$O$38</c:f>
              <c:strCache>
                <c:ptCount val="3"/>
                <c:pt idx="0">
                  <c:v>No days/90</c:v>
                </c:pt>
                <c:pt idx="1">
                  <c:v>1 to 5 days</c:v>
                </c:pt>
                <c:pt idx="2">
                  <c:v>6 to 90 days</c:v>
                </c:pt>
              </c:strCache>
            </c:strRef>
          </c:cat>
          <c:val>
            <c:numRef>
              <c:f>'vars and characteristics'!$R$36:$R$38</c:f>
              <c:numCache>
                <c:formatCode>0%</c:formatCode>
                <c:ptCount val="3"/>
                <c:pt idx="0">
                  <c:v>0.12</c:v>
                </c:pt>
                <c:pt idx="1">
                  <c:v>0.23</c:v>
                </c:pt>
                <c:pt idx="2">
                  <c:v>0.32</c:v>
                </c:pt>
              </c:numCache>
            </c:numRef>
          </c:val>
        </c:ser>
        <c:dLbls>
          <c:showLegendKey val="0"/>
          <c:showVal val="0"/>
          <c:showCatName val="0"/>
          <c:showSerName val="0"/>
          <c:showPercent val="0"/>
          <c:showBubbleSize val="0"/>
        </c:dLbls>
        <c:gapWidth val="47"/>
        <c:overlap val="100"/>
        <c:axId val="147469056"/>
        <c:axId val="147470592"/>
      </c:barChart>
      <c:catAx>
        <c:axId val="147469056"/>
        <c:scaling>
          <c:orientation val="minMax"/>
        </c:scaling>
        <c:delete val="0"/>
        <c:axPos val="b"/>
        <c:majorTickMark val="out"/>
        <c:minorTickMark val="none"/>
        <c:tickLblPos val="nextTo"/>
        <c:txPr>
          <a:bodyPr/>
          <a:lstStyle/>
          <a:p>
            <a:pPr>
              <a:defRPr sz="1200" b="1">
                <a:effectLst>
                  <a:outerShdw blurRad="38100" dist="38100" dir="2700000" algn="tl">
                    <a:srgbClr val="000000">
                      <a:alpha val="43137"/>
                    </a:srgbClr>
                  </a:outerShdw>
                </a:effectLst>
              </a:defRPr>
            </a:pPr>
            <a:endParaRPr lang="en-US"/>
          </a:p>
        </c:txPr>
        <c:crossAx val="147470592"/>
        <c:crosses val="autoZero"/>
        <c:auto val="1"/>
        <c:lblAlgn val="ctr"/>
        <c:lblOffset val="100"/>
        <c:noMultiLvlLbl val="0"/>
      </c:catAx>
      <c:valAx>
        <c:axId val="147470592"/>
        <c:scaling>
          <c:orientation val="minMax"/>
        </c:scaling>
        <c:delete val="1"/>
        <c:axPos val="l"/>
        <c:majorGridlines/>
        <c:numFmt formatCode="0%" sourceLinked="1"/>
        <c:majorTickMark val="out"/>
        <c:minorTickMark val="none"/>
        <c:tickLblPos val="nextTo"/>
        <c:crossAx val="147469056"/>
        <c:crosses val="autoZero"/>
        <c:crossBetween val="between"/>
        <c:majorUnit val="0.25"/>
      </c:valAx>
    </c:plotArea>
    <c:legend>
      <c:legendPos val="r"/>
      <c:layout/>
      <c:overlay val="0"/>
      <c:txPr>
        <a:bodyPr/>
        <a:lstStyle/>
        <a:p>
          <a:pPr>
            <a:defRPr sz="1200" b="1">
              <a:effectLst>
                <a:outerShdw blurRad="38100" dist="38100" dir="2700000" algn="tl">
                  <a:srgbClr val="000000">
                    <a:alpha val="43137"/>
                  </a:srgbClr>
                </a:outerShdw>
              </a:effectLst>
            </a:defRPr>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effectLst>
                  <a:outerShdw blurRad="38100" dist="38100" dir="2700000" algn="tl">
                    <a:srgbClr val="000000">
                      <a:alpha val="43137"/>
                    </a:srgbClr>
                  </a:outerShdw>
                </a:effectLst>
              </a:rPr>
              <a:t>Family Fights/Arguments</a:t>
            </a:r>
          </a:p>
        </c:rich>
      </c:tx>
      <c:layout>
        <c:manualLayout>
          <c:xMode val="edge"/>
          <c:yMode val="edge"/>
          <c:x val="7.7468429653840445E-2"/>
          <c:y val="8.4180998426411895E-3"/>
        </c:manualLayout>
      </c:layout>
      <c:overlay val="0"/>
    </c:title>
    <c:autoTitleDeleted val="0"/>
    <c:plotArea>
      <c:layout/>
      <c:barChart>
        <c:barDir val="col"/>
        <c:grouping val="percentStacked"/>
        <c:varyColors val="0"/>
        <c:ser>
          <c:idx val="0"/>
          <c:order val="0"/>
          <c:tx>
            <c:strRef>
              <c:f>'vars and characteristics'!$T$84</c:f>
              <c:strCache>
                <c:ptCount val="1"/>
                <c:pt idx="0">
                  <c:v>No family members fighting</c:v>
                </c:pt>
              </c:strCache>
            </c:strRef>
          </c:tx>
          <c:spPr>
            <a:effectLst>
              <a:outerShdw blurRad="50800" dist="38100" algn="l" rotWithShape="0">
                <a:prstClr val="black">
                  <a:alpha val="40000"/>
                </a:prstClr>
              </a:outerShdw>
            </a:effectLst>
          </c:spPr>
          <c:invertIfNegative val="0"/>
          <c:dPt>
            <c:idx val="0"/>
            <c:invertIfNegative val="0"/>
            <c:bubble3D val="0"/>
            <c:spPr>
              <a:effectLst>
                <a:glow rad="139700">
                  <a:schemeClr val="accent3">
                    <a:satMod val="175000"/>
                    <a:alpha val="40000"/>
                  </a:schemeClr>
                </a:glow>
                <a:outerShdw blurRad="50800" dist="38100" algn="l" rotWithShape="0">
                  <a:prstClr val="black">
                    <a:alpha val="40000"/>
                  </a:prstClr>
                </a:outerShdw>
              </a:effectLst>
              <a:scene3d>
                <a:camera prst="orthographicFront"/>
                <a:lightRig rig="threePt" dir="t"/>
              </a:scene3d>
              <a:sp3d>
                <a:bevelT/>
              </a:sp3d>
            </c:spPr>
          </c:dPt>
          <c:dLbls>
            <c:txPr>
              <a:bodyPr/>
              <a:lstStyle/>
              <a:p>
                <a:pPr>
                  <a:defRPr sz="14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'vars and characteristics'!$S$85:$S$87</c:f>
              <c:strCache>
                <c:ptCount val="3"/>
                <c:pt idx="0">
                  <c:v>No days/90</c:v>
                </c:pt>
                <c:pt idx="1">
                  <c:v>1 to 5 days</c:v>
                </c:pt>
                <c:pt idx="2">
                  <c:v>6 to 90 days</c:v>
                </c:pt>
              </c:strCache>
            </c:strRef>
          </c:cat>
          <c:val>
            <c:numRef>
              <c:f>'vars and characteristics'!$T$85:$T$87</c:f>
              <c:numCache>
                <c:formatCode>0%</c:formatCode>
                <c:ptCount val="3"/>
                <c:pt idx="0">
                  <c:v>0.77</c:v>
                </c:pt>
                <c:pt idx="1">
                  <c:v>0.63</c:v>
                </c:pt>
                <c:pt idx="2">
                  <c:v>0.39</c:v>
                </c:pt>
              </c:numCache>
            </c:numRef>
          </c:val>
        </c:ser>
        <c:ser>
          <c:idx val="1"/>
          <c:order val="1"/>
          <c:tx>
            <c:strRef>
              <c:f>'vars and characteristics'!$U$84</c:f>
              <c:strCache>
                <c:ptCount val="1"/>
                <c:pt idx="0">
                  <c:v>Some/all fighting</c:v>
                </c:pt>
              </c:strCache>
            </c:strRef>
          </c:tx>
          <c:spPr>
            <a:effectLst>
              <a:outerShdw blurRad="50800" dist="38100" algn="l" rotWithShape="0">
                <a:prstClr val="black">
                  <a:alpha val="40000"/>
                </a:prstClr>
              </a:outerShdw>
            </a:effectLst>
          </c:spPr>
          <c:invertIfNegative val="0"/>
          <c:dLbls>
            <c:txPr>
              <a:bodyPr/>
              <a:lstStyle/>
              <a:p>
                <a:pPr>
                  <a:defRPr sz="14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'vars and characteristics'!$S$85:$S$87</c:f>
              <c:strCache>
                <c:ptCount val="3"/>
                <c:pt idx="0">
                  <c:v>No days/90</c:v>
                </c:pt>
                <c:pt idx="1">
                  <c:v>1 to 5 days</c:v>
                </c:pt>
                <c:pt idx="2">
                  <c:v>6 to 90 days</c:v>
                </c:pt>
              </c:strCache>
            </c:strRef>
          </c:cat>
          <c:val>
            <c:numRef>
              <c:f>'vars and characteristics'!$U$85:$U$87</c:f>
              <c:numCache>
                <c:formatCode>0%</c:formatCode>
                <c:ptCount val="3"/>
                <c:pt idx="0">
                  <c:v>0.23</c:v>
                </c:pt>
                <c:pt idx="1">
                  <c:v>0.37</c:v>
                </c:pt>
                <c:pt idx="2">
                  <c:v>0.61</c:v>
                </c:pt>
              </c:numCache>
            </c:numRef>
          </c:val>
        </c:ser>
        <c:dLbls>
          <c:showLegendKey val="0"/>
          <c:showVal val="0"/>
          <c:showCatName val="0"/>
          <c:showSerName val="0"/>
          <c:showPercent val="0"/>
          <c:showBubbleSize val="0"/>
        </c:dLbls>
        <c:gapWidth val="55"/>
        <c:overlap val="100"/>
        <c:axId val="147082624"/>
        <c:axId val="147240064"/>
      </c:barChart>
      <c:catAx>
        <c:axId val="147082624"/>
        <c:scaling>
          <c:orientation val="minMax"/>
        </c:scaling>
        <c:delete val="0"/>
        <c:axPos val="b"/>
        <c:majorTickMark val="none"/>
        <c:minorTickMark val="none"/>
        <c:tickLblPos val="nextTo"/>
        <c:txPr>
          <a:bodyPr/>
          <a:lstStyle/>
          <a:p>
            <a:pPr>
              <a:defRPr sz="1200">
                <a:effectLst>
                  <a:outerShdw blurRad="38100" dist="38100" dir="2700000" algn="tl">
                    <a:srgbClr val="000000">
                      <a:alpha val="43137"/>
                    </a:srgbClr>
                  </a:outerShdw>
                </a:effectLst>
              </a:defRPr>
            </a:pPr>
            <a:endParaRPr lang="en-US"/>
          </a:p>
        </c:txPr>
        <c:crossAx val="147240064"/>
        <c:crosses val="autoZero"/>
        <c:auto val="1"/>
        <c:lblAlgn val="ctr"/>
        <c:lblOffset val="100"/>
        <c:noMultiLvlLbl val="0"/>
      </c:catAx>
      <c:valAx>
        <c:axId val="147240064"/>
        <c:scaling>
          <c:orientation val="minMax"/>
        </c:scaling>
        <c:delete val="1"/>
        <c:axPos val="l"/>
        <c:majorGridlines/>
        <c:numFmt formatCode="0%" sourceLinked="1"/>
        <c:majorTickMark val="none"/>
        <c:minorTickMark val="none"/>
        <c:tickLblPos val="nextTo"/>
        <c:crossAx val="147082624"/>
        <c:crosses val="autoZero"/>
        <c:crossBetween val="between"/>
        <c:majorUnit val="0.25"/>
      </c:valAx>
    </c:plotArea>
    <c:legend>
      <c:legendPos val="r"/>
      <c:layout/>
      <c:overlay val="0"/>
      <c:txPr>
        <a:bodyPr/>
        <a:lstStyle/>
        <a:p>
          <a:pPr>
            <a:defRPr sz="1400">
              <a:effectLst>
                <a:outerShdw blurRad="38100" dist="38100" dir="2700000" algn="tl">
                  <a:srgbClr val="000000">
                    <a:alpha val="43137"/>
                  </a:srgbClr>
                </a:outerShdw>
              </a:effectLst>
            </a:defRPr>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GAIN - Custody</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16825787401574804"/>
          <c:w val="0.99722222222222223"/>
          <c:h val="0.83174212598425201"/>
        </c:manualLayout>
      </c:layout>
      <c:pie3DChart>
        <c:varyColors val="1"/>
        <c:ser>
          <c:idx val="0"/>
          <c:order val="0"/>
          <c:explosion val="25"/>
          <c:dLbls>
            <c:dLbl>
              <c:idx val="0"/>
              <c:layout>
                <c:manualLayout>
                  <c:x val="-0.14257699037620297"/>
                  <c:y val="0.11039041994750654"/>
                </c:manualLayout>
              </c:layout>
              <c:showLegendKey val="0"/>
              <c:showVal val="0"/>
              <c:showCatName val="1"/>
              <c:showSerName val="0"/>
              <c:showPercent val="1"/>
              <c:showBubbleSize val="0"/>
            </c:dLbl>
            <c:dLbl>
              <c:idx val="1"/>
              <c:layout>
                <c:manualLayout>
                  <c:x val="-0.11479265091863516"/>
                  <c:y val="-9.7237897346165059E-2"/>
                </c:manualLayout>
              </c:layout>
              <c:showLegendKey val="0"/>
              <c:showVal val="0"/>
              <c:showCatName val="1"/>
              <c:showSerName val="0"/>
              <c:showPercent val="1"/>
              <c:showBubbleSize val="0"/>
            </c:dLbl>
            <c:dLbl>
              <c:idx val="2"/>
              <c:layout>
                <c:manualLayout>
                  <c:x val="0.20650831146106738"/>
                  <c:y val="-0.26873396033829106"/>
                </c:manualLayout>
              </c:layout>
              <c:showLegendKey val="0"/>
              <c:showVal val="0"/>
              <c:showCatName val="1"/>
              <c:showSerName val="0"/>
              <c:showPercent val="1"/>
              <c:showBubbleSize val="0"/>
            </c:dLbl>
            <c:dLbl>
              <c:idx val="3"/>
              <c:layout>
                <c:manualLayout>
                  <c:x val="8.4922790901137357E-2"/>
                  <c:y val="0.17615193934091572"/>
                </c:manualLayout>
              </c:layout>
              <c:showLegendKey val="0"/>
              <c:showVal val="0"/>
              <c:showCatName val="1"/>
              <c:showSerName val="0"/>
              <c:showPercent val="1"/>
              <c:showBubbleSize val="0"/>
            </c:dLbl>
            <c:dLbl>
              <c:idx val="4"/>
              <c:layout>
                <c:manualLayout>
                  <c:x val="6.2558617672790903E-2"/>
                  <c:y val="0.11851523767862349"/>
                </c:manualLayout>
              </c:layout>
              <c:showLegendKey val="0"/>
              <c:showVal val="0"/>
              <c:showCatName val="1"/>
              <c:showSerName val="0"/>
              <c:showPercent val="1"/>
              <c:showBubbleSize val="0"/>
            </c:dLbl>
            <c:txPr>
              <a:bodyPr/>
              <a:lstStyle/>
              <a:p>
                <a:pPr>
                  <a:defRPr sz="1200" b="1"/>
                </a:pPr>
                <a:endParaRPr lang="en-US"/>
              </a:p>
            </c:txPr>
            <c:showLegendKey val="0"/>
            <c:showVal val="0"/>
            <c:showCatName val="1"/>
            <c:showSerName val="0"/>
            <c:showPercent val="1"/>
            <c:showBubbleSize val="0"/>
            <c:showLeaderLines val="1"/>
          </c:dLbls>
          <c:cat>
            <c:strRef>
              <c:f>'vars and characteristics'!$AA$17:$AA$21</c:f>
              <c:strCache>
                <c:ptCount val="5"/>
                <c:pt idx="0">
                  <c:v>Parents together</c:v>
                </c:pt>
                <c:pt idx="1">
                  <c:v>Parents share</c:v>
                </c:pt>
                <c:pt idx="2">
                  <c:v>Single parent</c:v>
                </c:pt>
                <c:pt idx="3">
                  <c:v>Other family</c:v>
                </c:pt>
                <c:pt idx="4">
                  <c:v>Other</c:v>
                </c:pt>
              </c:strCache>
            </c:strRef>
          </c:cat>
          <c:val>
            <c:numRef>
              <c:f>'vars and characteristics'!$AB$17:$AB$21</c:f>
              <c:numCache>
                <c:formatCode>0%</c:formatCode>
                <c:ptCount val="5"/>
                <c:pt idx="0">
                  <c:v>0.23</c:v>
                </c:pt>
                <c:pt idx="1">
                  <c:v>0.12</c:v>
                </c:pt>
                <c:pt idx="2">
                  <c:v>0.55000000000000004</c:v>
                </c:pt>
                <c:pt idx="3">
                  <c:v>0.08</c:v>
                </c:pt>
                <c:pt idx="4">
                  <c:v>0.02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0.02941</cdr:x>
      <cdr:y>0.325</cdr:y>
    </cdr:from>
    <cdr:to>
      <cdr:x>0.19118</cdr:x>
      <cdr:y>0.5</cdr:y>
    </cdr:to>
    <cdr:sp macro="" textlink="">
      <cdr:nvSpPr>
        <cdr:cNvPr id="3" name="Right Arrow 2"/>
        <cdr:cNvSpPr/>
      </cdr:nvSpPr>
      <cdr:spPr>
        <a:xfrm xmlns:a="http://schemas.openxmlformats.org/drawingml/2006/main">
          <a:off x="152400" y="990600"/>
          <a:ext cx="838200" cy="533400"/>
        </a:xfrm>
        <a:prstGeom xmlns:a="http://schemas.openxmlformats.org/drawingml/2006/main" prst="rightArrow">
          <a:avLst/>
        </a:prstGeom>
        <a:solidFill xmlns:a="http://schemas.openxmlformats.org/drawingml/2006/main">
          <a:srgbClr val="FFC000"/>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Families on the Border. Judith Francis                   Pima Prevention Partnership</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64E4BFD-2125-41FC-ABA4-301AB2634189}" type="datetime1">
              <a:rPr lang="en-US" smtClean="0"/>
              <a:t>11/1/2011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AEA: Evaluation 2011</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FE5FE6B-4F82-4622-8B43-E18B33C44F6B}" type="slidenum">
              <a:rPr lang="en-US" smtClean="0"/>
              <a:pPr/>
              <a:t>‹#›</a:t>
            </a:fld>
            <a:endParaRPr lang="en-US" dirty="0"/>
          </a:p>
        </p:txBody>
      </p:sp>
    </p:spTree>
    <p:extLst>
      <p:ext uri="{BB962C8B-B14F-4D97-AF65-F5344CB8AC3E}">
        <p14:creationId xmlns:p14="http://schemas.microsoft.com/office/powerpoint/2010/main" val="23736517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Families on the Border. Judith Francis                   Pima Prevention Partnership</a:t>
            </a: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97A2E54-FB46-4FEE-99D5-0CFF4374F9C6}" type="datetime1">
              <a:rPr lang="en-US" smtClean="0"/>
              <a:t>11/1/2011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AEA: Evaluation 2011</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F5684E1-52A0-4150-A985-64130764A645}" type="slidenum">
              <a:rPr lang="en-US" smtClean="0"/>
              <a:pPr/>
              <a:t>‹#›</a:t>
            </a:fld>
            <a:endParaRPr lang="en-US" dirty="0"/>
          </a:p>
        </p:txBody>
      </p:sp>
    </p:spTree>
    <p:extLst>
      <p:ext uri="{BB962C8B-B14F-4D97-AF65-F5344CB8AC3E}">
        <p14:creationId xmlns:p14="http://schemas.microsoft.com/office/powerpoint/2010/main" val="81152482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819172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majority of youth were with a parent or parents in a house or apartment.  Average family size was between three and four people.</a:t>
            </a:r>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169974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all adolescents reported risk factors for continued substance</a:t>
            </a:r>
            <a:r>
              <a:rPr lang="en-US" baseline="0" dirty="0" smtClean="0"/>
              <a:t> use/crime in their home environments.</a:t>
            </a:r>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1350586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number of individual questions relate to family strengths as well as problems.  Family/home problems include alcohol or drug abuse, fights and arguments, eviction/homelessness.</a:t>
            </a:r>
          </a:p>
          <a:p>
            <a:r>
              <a:rPr lang="en-US" baseline="0" dirty="0" smtClean="0"/>
              <a:t>This data would indicate about half of adolescents describe their families as having few  fights and arguments and somewhat involved and available in their lives.   This is most of the data available on adolescents.</a:t>
            </a:r>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4061415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SAMHSA Center for Substance Abuse Treatment</a:t>
            </a:r>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365512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a:t>
            </a:r>
            <a:r>
              <a:rPr lang="en-US" baseline="0" dirty="0" smtClean="0"/>
              <a:t> Puertas is similar to other programs in the Southwest data set in the demographics of its primarily justice-involved adolescent population and severity of problems.  Further analysis of GAIN data was supplemented by data from record reviews, staffing conference notes, and a parent focus group.</a:t>
            </a:r>
          </a:p>
        </p:txBody>
      </p:sp>
      <p:sp>
        <p:nvSpPr>
          <p:cNvPr id="4" name="Slide Number Placeholder 3"/>
          <p:cNvSpPr>
            <a:spLocks noGrp="1"/>
          </p:cNvSpPr>
          <p:nvPr>
            <p:ph type="sldNum" sz="quarter" idx="10"/>
          </p:nvPr>
        </p:nvSpPr>
        <p:spPr/>
        <p:txBody>
          <a:bodyPr/>
          <a:lstStyle/>
          <a:p>
            <a:fld id="{4F5684E1-52A0-4150-A985-64130764A645}"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588297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for another perspective</a:t>
            </a:r>
            <a:r>
              <a:rPr lang="en-US" baseline="0" dirty="0" smtClean="0"/>
              <a:t> on families using this assessment data, </a:t>
            </a:r>
            <a:r>
              <a:rPr lang="en-US" dirty="0" smtClean="0"/>
              <a:t>we examined</a:t>
            </a:r>
            <a:r>
              <a:rPr lang="en-US" baseline="0" dirty="0" smtClean="0"/>
              <a:t> clients’ perceptions the number of days that they had gotten into trouble at home.  Looking at this data with other characteristics, The variable divided into those with no days in trouble, those with 1-5 days and anything over 5 days.  For only a few characteristics did a further division of 30 days or more yield any differences.</a:t>
            </a:r>
          </a:p>
        </p:txBody>
      </p:sp>
      <p:sp>
        <p:nvSpPr>
          <p:cNvPr id="4" name="Slide Number Placeholder 3"/>
          <p:cNvSpPr>
            <a:spLocks noGrp="1"/>
          </p:cNvSpPr>
          <p:nvPr>
            <p:ph type="sldNum" sz="quarter" idx="10"/>
          </p:nvPr>
        </p:nvSpPr>
        <p:spPr/>
        <p:txBody>
          <a:bodyPr/>
          <a:lstStyle/>
          <a:p>
            <a:fld id="{4F5684E1-52A0-4150-A985-64130764A645}"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1263847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was</a:t>
            </a:r>
            <a:r>
              <a:rPr lang="en-US" baseline="0" dirty="0" smtClean="0"/>
              <a:t> ‘getting into trouble at home’ about?  We examined other problems of youth, finding that the majority of adolescents who were getting into trouble at home with their families tended to be those with higher substance use, crime, emotional problems, victimization and trauma.</a:t>
            </a:r>
          </a:p>
        </p:txBody>
      </p:sp>
      <p:sp>
        <p:nvSpPr>
          <p:cNvPr id="4" name="Slide Number Placeholder 3"/>
          <p:cNvSpPr>
            <a:spLocks noGrp="1"/>
          </p:cNvSpPr>
          <p:nvPr>
            <p:ph type="sldNum" sz="quarter" idx="10"/>
          </p:nvPr>
        </p:nvSpPr>
        <p:spPr/>
        <p:txBody>
          <a:bodyPr/>
          <a:lstStyle/>
          <a:p>
            <a:fld id="{4F5684E1-52A0-4150-A985-64130764A645}"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519236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a:t>
            </a:r>
            <a:r>
              <a:rPr lang="en-US" baseline="0" dirty="0" smtClean="0"/>
              <a:t> ¾ of those who didn’t get into trouble at home also scored low on overall severity.  Only 1/3 of those who described themselves as being in trouble at home 6days to everyday in the past 3 months scored low in overall severity.  And 80 % of them were assessed with co-occurring mental health problems.</a:t>
            </a:r>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434044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family discord?  Could</a:t>
            </a:r>
            <a:r>
              <a:rPr lang="en-US" baseline="0" dirty="0" smtClean="0"/>
              <a:t> we learn anything about family dynamics?  For this one, we looked at youth who reported NOT getting into trouble and families NOT having fights or arguments.</a:t>
            </a:r>
          </a:p>
          <a:p>
            <a:r>
              <a:rPr lang="en-US" baseline="0" dirty="0" smtClean="0"/>
              <a:t>These data pointed to very different family dynamics as well as adolescent behavior and problems.</a:t>
            </a:r>
          </a:p>
          <a:p>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3098860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issues discussed by adolescent/parent at the intake interview and recorded</a:t>
            </a:r>
            <a:r>
              <a:rPr lang="en-US" baseline="0" dirty="0" smtClean="0"/>
              <a:t> by staff</a:t>
            </a:r>
            <a:r>
              <a:rPr lang="en-US" dirty="0" smtClean="0"/>
              <a:t> include living with</a:t>
            </a:r>
            <a:r>
              <a:rPr lang="en-US" baseline="0" dirty="0" smtClean="0"/>
              <a:t> drug addicted  or abusive parent, parent going to jail or treatment and moving to another parent or family member; being ‘kicked out of home’; kidnapped, </a:t>
            </a:r>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4012240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PPP has an adolescent substance abuse treatment facility and a technical services department that does evaluation and some research.  We decided to go</a:t>
            </a:r>
            <a:r>
              <a:rPr lang="en-US" baseline="0" dirty="0" smtClean="0"/>
              <a:t> ‘looking for families’ from research and program perspectives.  This study is an exploration of what we know about families and adolescents in outpatient treatment in the Southwest and in one program in the Southwest.</a:t>
            </a:r>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5</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3227532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1)Extended family:  grandparents,</a:t>
            </a:r>
            <a:r>
              <a:rPr lang="en-US" baseline="0" dirty="0" smtClean="0"/>
              <a:t> uncle-aunt raising children.    Focus group:  9 parents  co-occurring group.  One aunt</a:t>
            </a:r>
          </a:p>
          <a:p>
            <a:r>
              <a:rPr lang="en-US" baseline="0" dirty="0" smtClean="0"/>
              <a:t>2) Communication:  </a:t>
            </a:r>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2055531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focus</a:t>
            </a:r>
            <a:r>
              <a:rPr lang="en-US" baseline="0" dirty="0" smtClean="0"/>
              <a:t> group, parents were asked about the treatment group, what they found useful and why.</a:t>
            </a:r>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235794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Entry assessments</a:t>
            </a:r>
            <a:r>
              <a:rPr lang="en-US" baseline="0" dirty="0" smtClean="0"/>
              <a:t> and interviews, parent focus groups and staffing discussions with staff indicate that a substantial proportion of parents  want to communicate well with their children and benefit from the opportunities for increased positive and clear communication in the treatment program.  Increased communication, information and skills for avoiding using drugs were areas that generated discussion.</a:t>
            </a:r>
          </a:p>
          <a:p>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2215827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t>
            </a:r>
            <a:r>
              <a:rPr lang="en-US" dirty="0" smtClean="0"/>
              <a:t>Among</a:t>
            </a:r>
            <a:r>
              <a:rPr lang="en-US" baseline="0" dirty="0" smtClean="0"/>
              <a:t> other outcomes,  the percentage of adolescents reporting no days in trouble with family rose from 35% to 54%.    </a:t>
            </a:r>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34</a:t>
            </a:fld>
            <a:endParaRPr lang="en-US" dirty="0"/>
          </a:p>
        </p:txBody>
      </p:sp>
    </p:spTree>
    <p:extLst>
      <p:ext uri="{BB962C8B-B14F-4D97-AF65-F5344CB8AC3E}">
        <p14:creationId xmlns:p14="http://schemas.microsoft.com/office/powerpoint/2010/main" val="1618749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35</a:t>
            </a:fld>
            <a:endParaRPr lang="en-US" dirty="0"/>
          </a:p>
        </p:txBody>
      </p:sp>
    </p:spTree>
    <p:extLst>
      <p:ext uri="{BB962C8B-B14F-4D97-AF65-F5344CB8AC3E}">
        <p14:creationId xmlns:p14="http://schemas.microsoft.com/office/powerpoint/2010/main" val="3771581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Substance</a:t>
            </a:r>
            <a:r>
              <a:rPr lang="en-US" baseline="0" dirty="0" smtClean="0"/>
              <a:t> problems and crime.    All groups made progress.  Crime is past year at entry, and past 90 days at follow-up.</a:t>
            </a:r>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3636780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Practice is ahead of research here.</a:t>
            </a:r>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37</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68332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Recovery orientation in treatment moves away from seeing substance abuse as individual episodes to be treated and looks over the long run to the resources and environments that individuals need in order to live a productive life without substance use.  It gives clients and parents large roles in defining treatment and assisting recovery.</a:t>
            </a:r>
          </a:p>
          <a:p>
            <a:r>
              <a:rPr lang="en-US" baseline="0" dirty="0" smtClean="0"/>
              <a:t>Latinos are overrepresented in the justice system for a variety of reasons.  </a:t>
            </a:r>
          </a:p>
          <a:p>
            <a:r>
              <a:rPr lang="en-US" baseline="0" dirty="0" smtClean="0"/>
              <a:t>The justice system is the largest referrer to  publicly funded substance abuse treatment  for adolescents.</a:t>
            </a:r>
          </a:p>
          <a:p>
            <a:r>
              <a:rPr lang="en-US" baseline="0" dirty="0" smtClean="0"/>
              <a:t>Best practice recommendations for treatment include awareness of cultural differences that affect clients in treatment.</a:t>
            </a:r>
          </a:p>
          <a:p>
            <a:endParaRPr lang="en-US" baseline="0" dirty="0" smtClean="0"/>
          </a:p>
          <a:p>
            <a:r>
              <a:rPr lang="en-US" baseline="0" dirty="0" smtClean="0"/>
              <a:t>Public pressure for cost-effective services has placed a premium on fairly low cost, outpatient cognitive-behavioral interventions.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F5684E1-52A0-4150-A985-64130764A645}" type="slidenum">
              <a:rPr lang="en-US" smtClean="0"/>
              <a:pPr/>
              <a:t>6</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quote refers to state</a:t>
            </a:r>
            <a:r>
              <a:rPr lang="en-US" baseline="0" dirty="0" smtClean="0"/>
              <a:t> of substance abuse treatment for adolescents.  The second are the premises of the relationship between substance use and families.  SAMHSA convened a National Family Dialogue in March of 2009 to begin to gather families’ perspectives on adolescent and family needs, problems, and strengths.</a:t>
            </a:r>
          </a:p>
        </p:txBody>
      </p:sp>
      <p:sp>
        <p:nvSpPr>
          <p:cNvPr id="4" name="Slide Number Placeholder 3"/>
          <p:cNvSpPr>
            <a:spLocks noGrp="1"/>
          </p:cNvSpPr>
          <p:nvPr>
            <p:ph type="sldNum" sz="quarter" idx="10"/>
          </p:nvPr>
        </p:nvSpPr>
        <p:spPr/>
        <p:txBody>
          <a:bodyPr/>
          <a:lstStyle/>
          <a:p>
            <a:fld id="{4F5684E1-52A0-4150-A985-64130764A645}" type="slidenum">
              <a:rPr lang="en-US" smtClean="0"/>
              <a:pPr/>
              <a:t>8</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19463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Families are studied</a:t>
            </a:r>
            <a:r>
              <a:rPr lang="en-US" baseline="0" dirty="0" smtClean="0"/>
              <a:t> </a:t>
            </a:r>
            <a:r>
              <a:rPr lang="en-US" dirty="0" smtClean="0"/>
              <a:t>primarily in the ‘risk and protective factors’ for adolescent substance</a:t>
            </a:r>
            <a:r>
              <a:rPr lang="en-US" baseline="0" dirty="0" smtClean="0"/>
              <a:t> abuse. </a:t>
            </a:r>
            <a:r>
              <a:rPr lang="en-US" dirty="0" smtClean="0"/>
              <a:t>Risk and protective factors for substance abuse are similar to those for crime,</a:t>
            </a:r>
            <a:r>
              <a:rPr lang="en-US" baseline="0" dirty="0" smtClean="0"/>
              <a:t> child abuse and for educational attainment.</a:t>
            </a:r>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350296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takes</a:t>
            </a:r>
            <a:r>
              <a:rPr lang="en-US" baseline="0" dirty="0" smtClean="0"/>
              <a:t> a look at family strengths and problems in outpatient programs in the Southwest, using multiple approaches.</a:t>
            </a:r>
            <a:endParaRPr lang="en-US" dirty="0" smtClean="0"/>
          </a:p>
          <a:p>
            <a:r>
              <a:rPr lang="en-US" dirty="0" smtClean="0"/>
              <a:t>Problem:  There is not a lot of data on families.  Assessment data</a:t>
            </a:r>
            <a:r>
              <a:rPr lang="en-US" baseline="0" dirty="0" smtClean="0"/>
              <a:t> (and research)</a:t>
            </a:r>
            <a:r>
              <a:rPr lang="en-US" dirty="0" smtClean="0"/>
              <a:t> provides</a:t>
            </a:r>
            <a:r>
              <a:rPr lang="en-US" baseline="0" dirty="0" smtClean="0"/>
              <a:t> information primarily on adolescents and remains somewhat weak on family data. </a:t>
            </a:r>
          </a:p>
          <a:p>
            <a:r>
              <a:rPr lang="en-US" baseline="0" dirty="0" smtClean="0"/>
              <a:t>Programs collect data on families, primarily as case notes, unavailable in the program data.</a:t>
            </a:r>
          </a:p>
          <a:p>
            <a:r>
              <a:rPr lang="en-US" baseline="0" dirty="0" smtClean="0"/>
              <a:t>Finding out more about family needs</a:t>
            </a:r>
          </a:p>
        </p:txBody>
      </p:sp>
      <p:sp>
        <p:nvSpPr>
          <p:cNvPr id="4" name="Slide Number Placeholder 3"/>
          <p:cNvSpPr>
            <a:spLocks noGrp="1"/>
          </p:cNvSpPr>
          <p:nvPr>
            <p:ph type="sldNum" sz="quarter" idx="10"/>
          </p:nvPr>
        </p:nvSpPr>
        <p:spPr/>
        <p:txBody>
          <a:bodyPr/>
          <a:lstStyle/>
          <a:p>
            <a:fld id="{4F5684E1-52A0-4150-A985-64130764A645}"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424814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data set from Chestnut Health System of juvenile</a:t>
            </a:r>
            <a:r>
              <a:rPr lang="en-US" baseline="0" dirty="0" smtClean="0"/>
              <a:t> justice-involved adolescents in the four border states. Outpatient treatment is generally short – term (6 – 36 sessions) over a month to three months, with a focus on cognitive-behavioral and psycho-social modalities.</a:t>
            </a:r>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Global Appraisal of Individual Need is the</a:t>
            </a:r>
            <a:r>
              <a:rPr lang="en-US" baseline="0" dirty="0" smtClean="0"/>
              <a:t> comprehensive assessment instrument used by these CSAT-funded programs .</a:t>
            </a:r>
          </a:p>
          <a:p>
            <a:r>
              <a:rPr lang="en-US" dirty="0" smtClean="0"/>
              <a:t>This slide is for</a:t>
            </a:r>
            <a:r>
              <a:rPr lang="en-US" baseline="0" dirty="0" smtClean="0"/>
              <a:t> reference and will be included, f</a:t>
            </a:r>
            <a:r>
              <a:rPr lang="en-US" u="sng" baseline="0" dirty="0" smtClean="0"/>
              <a:t>ull page, in the back of the handout-notes. </a:t>
            </a:r>
            <a:r>
              <a:rPr lang="en-US" baseline="0" dirty="0" smtClean="0"/>
              <a:t>These scales are used in the analysis, but they will not be reviewed in detail in the talk.</a:t>
            </a:r>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variables from the GAIN that address family strengths and problems.  The Parental Involvement Index is quite limited:  a count of 5 past-year yes/no items covering various general types of activates in which a adolescent may have participated with a parent. “During the past 12 months , have you done any of the following things with your parents: 1)spent 30 minutes or more playing or doing fun things with them 2)gone with them to an organized activity or event 3) had them read to you, or talked to them about a book, magazine or newspaper, 4) Gotten help from them with your homework 5) had them meet with a teacher, social workers, lawyer, court official or police officer about you.</a:t>
            </a:r>
            <a:endParaRPr lang="en-US" dirty="0"/>
          </a:p>
        </p:txBody>
      </p:sp>
      <p:sp>
        <p:nvSpPr>
          <p:cNvPr id="4" name="Slide Number Placeholder 3"/>
          <p:cNvSpPr>
            <a:spLocks noGrp="1"/>
          </p:cNvSpPr>
          <p:nvPr>
            <p:ph type="sldNum" sz="quarter" idx="10"/>
          </p:nvPr>
        </p:nvSpPr>
        <p:spPr/>
        <p:txBody>
          <a:bodyPr/>
          <a:lstStyle/>
          <a:p>
            <a:fld id="{4F5684E1-52A0-4150-A985-64130764A645}"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smtClean="0"/>
              <a:t>AEA: Evaluation 2011</a:t>
            </a:r>
            <a:endParaRPr lang="en-US" dirty="0"/>
          </a:p>
        </p:txBody>
      </p:sp>
      <p:sp>
        <p:nvSpPr>
          <p:cNvPr id="6" name="Header Placeholder 5"/>
          <p:cNvSpPr>
            <a:spLocks noGrp="1"/>
          </p:cNvSpPr>
          <p:nvPr>
            <p:ph type="hdr" sz="quarter" idx="12"/>
          </p:nvPr>
        </p:nvSpPr>
        <p:spPr/>
        <p:txBody>
          <a:bodyPr/>
          <a:lstStyle/>
          <a:p>
            <a:r>
              <a:rPr lang="en-US" dirty="0" smtClean="0"/>
              <a:t>Families on the Border. Judith Francis                   Pima Prevention Partnership</a:t>
            </a:r>
            <a:endParaRPr lang="en-US" dirty="0"/>
          </a:p>
        </p:txBody>
      </p:sp>
    </p:spTree>
    <p:extLst>
      <p:ext uri="{BB962C8B-B14F-4D97-AF65-F5344CB8AC3E}">
        <p14:creationId xmlns:p14="http://schemas.microsoft.com/office/powerpoint/2010/main" val="1730539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3D867B80-D0A5-4433-B067-8FE6AC245AD1}" type="datetime1">
              <a:rPr lang="en-US" smtClean="0"/>
              <a:t>11/1/2011</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A3E8CDA-95BA-40B9-9407-8EE5708764C6}"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4A3E9F-4F83-489B-B2A5-F099A8AB88DD}" type="datetime1">
              <a:rPr lang="en-US" smtClean="0"/>
              <a:t>11/1/2011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A3E8CDA-95BA-40B9-9407-8EE5708764C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43EF55-7760-4D30-B6C6-6A39E71C0C0A}" type="datetime1">
              <a:rPr lang="en-US" smtClean="0"/>
              <a:t>11/1/2011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A3E8CDA-95BA-40B9-9407-8EE5708764C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3E84C5-8369-497D-9F85-A648B3B0BB37}" type="datetime1">
              <a:rPr lang="en-US" smtClean="0"/>
              <a:t>11/1/2011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A3E8CDA-95BA-40B9-9407-8EE5708764C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4267330-D057-4643-B2A3-587B2CD943CD}" type="datetime1">
              <a:rPr lang="en-US" smtClean="0"/>
              <a:t>11/1/2011</a:t>
            </a:fld>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A3E8CDA-95BA-40B9-9407-8EE5708764C6}" type="slidenum">
              <a:rPr lang="en-US" smtClean="0"/>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2549023-0ABE-4518-8721-73594E43DA68}" type="datetime1">
              <a:rPr lang="en-US" smtClean="0"/>
              <a:t>11/1/2011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3A3E8CDA-95BA-40B9-9407-8EE5708764C6}" type="slidenum">
              <a:rPr lang="en-US" smtClean="0"/>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DEEB36-CB72-444F-B7A7-502B0C3BB051}" type="datetime1">
              <a:rPr lang="en-US" smtClean="0"/>
              <a:t>11/1/2011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3A3E8CDA-95BA-40B9-9407-8EE5708764C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24DE505-4FAB-4CCA-AC0D-91A25852823D}" type="datetime1">
              <a:rPr lang="en-US" smtClean="0"/>
              <a:t>11/1/2011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A3E8CDA-95BA-40B9-9407-8EE5708764C6}" type="slidenum">
              <a:rPr lang="en-US" smtClean="0"/>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7DC2B49-E753-49EF-A466-1F27958FF31A}" type="datetime1">
              <a:rPr lang="en-US" smtClean="0"/>
              <a:t>11/1/2011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A3E8CDA-95BA-40B9-9407-8EE5708764C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CE39EA06-B449-46E0-86F7-7A4261854355}" type="datetime1">
              <a:rPr lang="en-US" smtClean="0"/>
              <a:t>11/1/2011</a:t>
            </a:fld>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A3E8CDA-95BA-40B9-9407-8EE5708764C6}" type="slidenum">
              <a:rPr lang="en-US" smtClean="0"/>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84BF4687-CB89-4297-A6DE-C652803D4B13}" type="datetime1">
              <a:rPr lang="en-US" smtClean="0"/>
              <a:t>11/1/2011</a:t>
            </a:fld>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A3E8CDA-95BA-40B9-9407-8EE5708764C6}" type="slidenum">
              <a:rPr lang="en-US" smtClean="0"/>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2B5916E-5DA7-4168-88AA-F9594D6E79CD}" type="datetime1">
              <a:rPr lang="en-US" smtClean="0"/>
              <a:t>11/1/2011</a:t>
            </a:fld>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A3E8CDA-95BA-40B9-9407-8EE5708764C6}"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thepartnership.us/"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mailto:jfrancis@thepartnership.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PPl ogo"/>
          <p:cNvPicPr>
            <a:picLocks noChangeAspect="1" noChangeArrowheads="1"/>
          </p:cNvPicPr>
          <p:nvPr/>
        </p:nvPicPr>
        <p:blipFill>
          <a:blip r:embed="rId3" cstate="print"/>
          <a:srcRect/>
          <a:stretch>
            <a:fillRect/>
          </a:stretch>
        </p:blipFill>
        <p:spPr bwMode="auto">
          <a:xfrm>
            <a:off x="7315200" y="5181600"/>
            <a:ext cx="1600200" cy="1087185"/>
          </a:xfrm>
          <a:prstGeom prst="rect">
            <a:avLst/>
          </a:prstGeom>
          <a:ln>
            <a:noFill/>
          </a:ln>
          <a:effectLst>
            <a:outerShdw blurRad="190500" algn="tl" rotWithShape="0">
              <a:srgbClr val="000000">
                <a:alpha val="70000"/>
              </a:srgbClr>
            </a:outerShdw>
          </a:effectLst>
        </p:spPr>
      </p:pic>
      <p:sp>
        <p:nvSpPr>
          <p:cNvPr id="2" name="Title 1"/>
          <p:cNvSpPr>
            <a:spLocks noGrp="1"/>
          </p:cNvSpPr>
          <p:nvPr>
            <p:ph type="ctrTitle"/>
          </p:nvPr>
        </p:nvSpPr>
        <p:spPr>
          <a:xfrm>
            <a:off x="152400" y="0"/>
            <a:ext cx="8839200" cy="2438400"/>
          </a:xfrm>
        </p:spPr>
        <p:txBody>
          <a:bodyPr>
            <a:noAutofit/>
          </a:bodyPr>
          <a:lstStyle/>
          <a:p>
            <a:pPr algn="ctr"/>
            <a:r>
              <a:rPr lang="en-US" sz="3500" b="1" dirty="0" smtClean="0">
                <a:effectLst/>
              </a:rPr>
              <a:t>Families on the Border: </a:t>
            </a:r>
            <a:br>
              <a:rPr lang="en-US" sz="3500" b="1" dirty="0" smtClean="0">
                <a:effectLst/>
              </a:rPr>
            </a:br>
            <a:r>
              <a:rPr lang="en-US" sz="3500" b="1" dirty="0" smtClean="0">
                <a:effectLst/>
              </a:rPr>
              <a:t> Using Evaluation and Program Data to Understand Family Problems and Value Family Strengths</a:t>
            </a:r>
            <a:endParaRPr lang="en-US" sz="3500" dirty="0">
              <a:effectLst/>
            </a:endParaRPr>
          </a:p>
        </p:txBody>
      </p:sp>
      <p:sp>
        <p:nvSpPr>
          <p:cNvPr id="3" name="Subtitle 2"/>
          <p:cNvSpPr>
            <a:spLocks noGrp="1"/>
          </p:cNvSpPr>
          <p:nvPr>
            <p:ph type="subTitle" idx="1"/>
          </p:nvPr>
        </p:nvSpPr>
        <p:spPr>
          <a:xfrm>
            <a:off x="609600" y="2819400"/>
            <a:ext cx="7696200" cy="2438400"/>
          </a:xfrm>
        </p:spPr>
        <p:txBody>
          <a:bodyPr>
            <a:normAutofit/>
          </a:bodyPr>
          <a:lstStyle/>
          <a:p>
            <a:pPr algn="ctr"/>
            <a:endParaRPr lang="en-US" sz="2600" dirty="0" smtClean="0"/>
          </a:p>
          <a:p>
            <a:pPr algn="ctr"/>
            <a:r>
              <a:rPr lang="en-US" sz="2600" dirty="0" smtClean="0"/>
              <a:t>Judith Francis, PhD  Kara Jones, MA</a:t>
            </a:r>
          </a:p>
          <a:p>
            <a:pPr algn="ctr"/>
            <a:r>
              <a:rPr lang="en-US" sz="2600" dirty="0" smtClean="0"/>
              <a:t>Pima Prevention Partnership  </a:t>
            </a:r>
          </a:p>
          <a:p>
            <a:pPr algn="ctr"/>
            <a:r>
              <a:rPr lang="en-US" sz="2600" dirty="0" smtClean="0"/>
              <a:t> Tucson,  Arizona</a:t>
            </a:r>
          </a:p>
          <a:p>
            <a:pPr algn="ctr"/>
            <a:endParaRPr lang="en-US" sz="2400" dirty="0" smtClean="0"/>
          </a:p>
          <a:p>
            <a:pPr algn="ctr"/>
            <a:endParaRPr lang="en-US" sz="2400" dirty="0" smtClean="0"/>
          </a:p>
        </p:txBody>
      </p:sp>
      <p:sp>
        <p:nvSpPr>
          <p:cNvPr id="4" name="TextBox 3"/>
          <p:cNvSpPr txBox="1"/>
          <p:nvPr/>
        </p:nvSpPr>
        <p:spPr>
          <a:xfrm>
            <a:off x="1676400" y="5334000"/>
            <a:ext cx="5334000" cy="1292662"/>
          </a:xfrm>
          <a:prstGeom prst="rect">
            <a:avLst/>
          </a:prstGeom>
          <a:noFill/>
        </p:spPr>
        <p:txBody>
          <a:bodyPr wrap="square" rtlCol="0">
            <a:spAutoFit/>
          </a:bodyPr>
          <a:lstStyle/>
          <a:p>
            <a:pPr algn="ctr"/>
            <a:r>
              <a:rPr lang="en-US" sz="2000" dirty="0" smtClean="0"/>
              <a:t>American Evaluation Association</a:t>
            </a:r>
          </a:p>
          <a:p>
            <a:pPr algn="ctr"/>
            <a:r>
              <a:rPr lang="en-US" sz="2000" dirty="0" smtClean="0"/>
              <a:t> National Conference 2011</a:t>
            </a:r>
          </a:p>
          <a:p>
            <a:pPr algn="ctr"/>
            <a:r>
              <a:rPr lang="en-US" sz="2000" dirty="0" smtClean="0"/>
              <a:t> November 2, 2011</a:t>
            </a:r>
          </a:p>
          <a:p>
            <a:pPr algn="ctr"/>
            <a:endParaRPr lang="en-US" dirty="0"/>
          </a:p>
        </p:txBody>
      </p:sp>
      <p:sp>
        <p:nvSpPr>
          <p:cNvPr id="6" name="Slide Number Placeholder 5"/>
          <p:cNvSpPr>
            <a:spLocks noGrp="1"/>
          </p:cNvSpPr>
          <p:nvPr>
            <p:ph type="sldNum" sz="quarter" idx="11"/>
          </p:nvPr>
        </p:nvSpPr>
        <p:spPr/>
        <p:txBody>
          <a:bodyPr/>
          <a:lstStyle/>
          <a:p>
            <a:fld id="{3A3E8CDA-95BA-40B9-9407-8EE5708764C6}" type="slidenum">
              <a:rPr lang="en-US" smtClean="0"/>
              <a:pPr/>
              <a:t>1</a:t>
            </a:fld>
            <a:endParaRPr lang="en-US" dirty="0"/>
          </a:p>
        </p:txBody>
      </p:sp>
    </p:spTree>
    <p:extLst>
      <p:ext uri="{BB962C8B-B14F-4D97-AF65-F5344CB8AC3E}">
        <p14:creationId xmlns:p14="http://schemas.microsoft.com/office/powerpoint/2010/main" val="426086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Sources of data on family problems and strengths</a:t>
            </a:r>
            <a:endParaRPr lang="en-US" dirty="0"/>
          </a:p>
        </p:txBody>
      </p:sp>
      <p:sp>
        <p:nvSpPr>
          <p:cNvPr id="4" name="Content Placeholder 3"/>
          <p:cNvSpPr>
            <a:spLocks noGrp="1"/>
          </p:cNvSpPr>
          <p:nvPr>
            <p:ph idx="1"/>
          </p:nvPr>
        </p:nvSpPr>
        <p:spPr>
          <a:xfrm>
            <a:off x="457200" y="1646236"/>
            <a:ext cx="8229600" cy="4830763"/>
          </a:xfrm>
        </p:spPr>
        <p:txBody>
          <a:bodyPr>
            <a:normAutofit/>
          </a:bodyPr>
          <a:lstStyle/>
          <a:p>
            <a:r>
              <a:rPr lang="en-US" dirty="0" smtClean="0"/>
              <a:t>Population</a:t>
            </a:r>
          </a:p>
          <a:p>
            <a:pPr lvl="1"/>
            <a:r>
              <a:rPr lang="en-US" dirty="0" smtClean="0"/>
              <a:t>Justice-involved adolescents in CSAT model outpatient treatment in the Southwest U.S.</a:t>
            </a:r>
          </a:p>
          <a:p>
            <a:pPr marL="0" indent="0">
              <a:buNone/>
            </a:pPr>
            <a:endParaRPr lang="en-US" dirty="0" smtClean="0"/>
          </a:p>
          <a:p>
            <a:r>
              <a:rPr lang="en-US" dirty="0" smtClean="0"/>
              <a:t>Method</a:t>
            </a:r>
          </a:p>
          <a:p>
            <a:pPr lvl="1"/>
            <a:r>
              <a:rPr lang="en-US" dirty="0"/>
              <a:t>A</a:t>
            </a:r>
            <a:r>
              <a:rPr lang="en-US" dirty="0" smtClean="0"/>
              <a:t>ssessment data for 2,020 adolescents in outpatient programs in the Southwest</a:t>
            </a:r>
          </a:p>
          <a:p>
            <a:pPr lvl="1"/>
            <a:r>
              <a:rPr lang="en-US" i="1" dirty="0" smtClean="0"/>
              <a:t>Sin Puertas </a:t>
            </a:r>
            <a:r>
              <a:rPr lang="en-US" dirty="0" smtClean="0"/>
              <a:t>program assessment data (443)</a:t>
            </a:r>
          </a:p>
          <a:p>
            <a:pPr lvl="1"/>
            <a:r>
              <a:rPr lang="en-US" dirty="0" smtClean="0"/>
              <a:t>Focus groups with 14 </a:t>
            </a:r>
            <a:r>
              <a:rPr lang="en-US" i="1" dirty="0" smtClean="0"/>
              <a:t>Sin Puertas</a:t>
            </a:r>
            <a:r>
              <a:rPr lang="en-US" dirty="0" smtClean="0"/>
              <a:t> parents </a:t>
            </a:r>
          </a:p>
          <a:p>
            <a:pPr lvl="1"/>
            <a:r>
              <a:rPr lang="en-US" dirty="0" smtClean="0"/>
              <a:t>Record review for 50 </a:t>
            </a:r>
            <a:r>
              <a:rPr lang="en-US" i="1" dirty="0" smtClean="0"/>
              <a:t>Sin</a:t>
            </a:r>
            <a:r>
              <a:rPr lang="en-US" dirty="0" smtClean="0"/>
              <a:t> </a:t>
            </a:r>
            <a:r>
              <a:rPr lang="en-US" i="1" dirty="0" smtClean="0"/>
              <a:t>Puertas</a:t>
            </a:r>
            <a:r>
              <a:rPr lang="en-US" dirty="0" smtClean="0"/>
              <a:t> clients</a:t>
            </a:r>
          </a:p>
          <a:p>
            <a:endParaRPr lang="en-US" dirty="0"/>
          </a:p>
        </p:txBody>
      </p:sp>
      <p:sp>
        <p:nvSpPr>
          <p:cNvPr id="2" name="Slide Number Placeholder 1"/>
          <p:cNvSpPr>
            <a:spLocks noGrp="1"/>
          </p:cNvSpPr>
          <p:nvPr>
            <p:ph type="sldNum" sz="quarter" idx="12"/>
          </p:nvPr>
        </p:nvSpPr>
        <p:spPr/>
        <p:txBody>
          <a:bodyPr/>
          <a:lstStyle/>
          <a:p>
            <a:fld id="{3A3E8CDA-95BA-40B9-9407-8EE5708764C6}" type="slidenum">
              <a:rPr lang="en-US" smtClean="0"/>
              <a:pPr/>
              <a:t>10</a:t>
            </a:fld>
            <a:endParaRPr lang="en-US" dirty="0"/>
          </a:p>
        </p:txBody>
      </p:sp>
    </p:spTree>
    <p:extLst>
      <p:ext uri="{BB962C8B-B14F-4D97-AF65-F5344CB8AC3E}">
        <p14:creationId xmlns:p14="http://schemas.microsoft.com/office/powerpoint/2010/main" val="2440457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I. Southwest Data Set</a:t>
            </a:r>
            <a:endParaRPr lang="en-US" dirty="0"/>
          </a:p>
        </p:txBody>
      </p:sp>
      <p:sp>
        <p:nvSpPr>
          <p:cNvPr id="5" name="Content Placeholder 4"/>
          <p:cNvSpPr>
            <a:spLocks noGrp="1"/>
          </p:cNvSpPr>
          <p:nvPr>
            <p:ph sz="half" idx="1"/>
          </p:nvPr>
        </p:nvSpPr>
        <p:spPr/>
        <p:txBody>
          <a:bodyPr>
            <a:normAutofit fontScale="85000" lnSpcReduction="20000"/>
          </a:bodyPr>
          <a:lstStyle/>
          <a:p>
            <a:pPr lvl="0"/>
            <a:r>
              <a:rPr lang="en-US" dirty="0" smtClean="0"/>
              <a:t>2,020 youth entering CSAT model outpatient substance abuse treatment programs between 1998 and 2009, assessed at entry and 6 months. </a:t>
            </a:r>
          </a:p>
          <a:p>
            <a:pPr lvl="0">
              <a:buNone/>
            </a:pPr>
            <a:r>
              <a:rPr lang="en-US" dirty="0" smtClean="0"/>
              <a:t> </a:t>
            </a:r>
          </a:p>
          <a:p>
            <a:pPr lvl="0"/>
            <a:r>
              <a:rPr lang="en-US" dirty="0" smtClean="0"/>
              <a:t>Programs in 13 cities  (24 agencies):  CA, AZ, NM, TX.</a:t>
            </a:r>
          </a:p>
          <a:p>
            <a:pPr lvl="0"/>
            <a:endParaRPr lang="en-US" dirty="0" smtClean="0"/>
          </a:p>
          <a:p>
            <a:pPr lvl="0"/>
            <a:r>
              <a:rPr lang="en-US" dirty="0" smtClean="0"/>
              <a:t>Ages : 11 – 20, with 80 %  15-17 and only 5% 18-20.</a:t>
            </a:r>
          </a:p>
          <a:p>
            <a:endParaRPr lang="en-US" dirty="0">
              <a:effectLst>
                <a:outerShdw blurRad="38100" dist="38100" dir="2700000" algn="tl">
                  <a:srgbClr val="000000">
                    <a:alpha val="43137"/>
                  </a:srgbClr>
                </a:outerShdw>
              </a:effectLst>
            </a:endParaRPr>
          </a:p>
        </p:txBody>
      </p:sp>
      <p:sp>
        <p:nvSpPr>
          <p:cNvPr id="6" name="Content Placeholder 5"/>
          <p:cNvSpPr>
            <a:spLocks noGrp="1"/>
          </p:cNvSpPr>
          <p:nvPr>
            <p:ph sz="half" idx="2"/>
          </p:nvPr>
        </p:nvSpPr>
        <p:spPr/>
        <p:txBody>
          <a:bodyPr>
            <a:normAutofit fontScale="85000" lnSpcReduction="20000"/>
          </a:bodyPr>
          <a:lstStyle/>
          <a:p>
            <a:pPr lvl="0"/>
            <a:r>
              <a:rPr lang="en-US" dirty="0" smtClean="0"/>
              <a:t>Gender:  80% male</a:t>
            </a:r>
          </a:p>
          <a:p>
            <a:pPr lvl="0"/>
            <a:r>
              <a:rPr lang="en-US" dirty="0" smtClean="0"/>
              <a:t>Ethnicity: 65% Latino</a:t>
            </a:r>
          </a:p>
          <a:p>
            <a:pPr lvl="0"/>
            <a:endParaRPr lang="en-US" dirty="0" smtClean="0"/>
          </a:p>
          <a:p>
            <a:pPr lvl="0"/>
            <a:r>
              <a:rPr lang="en-US" dirty="0" smtClean="0"/>
              <a:t>Of  Latinos, 85% self-identified as of Mexican heritage</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526945648"/>
              </p:ext>
            </p:extLst>
          </p:nvPr>
        </p:nvGraphicFramePr>
        <p:xfrm>
          <a:off x="4572000" y="3657600"/>
          <a:ext cx="42672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3A3E8CDA-95BA-40B9-9407-8EE5708764C6}"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939018"/>
          </a:xfrm>
        </p:spPr>
        <p:txBody>
          <a:bodyPr/>
          <a:lstStyle/>
          <a:p>
            <a:pPr algn="ctr"/>
            <a:r>
              <a:rPr lang="en-US" dirty="0" smtClean="0"/>
              <a:t>GAIN Scales - Reference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95895033"/>
              </p:ext>
            </p:extLst>
          </p:nvPr>
        </p:nvGraphicFramePr>
        <p:xfrm>
          <a:off x="457200" y="1219200"/>
          <a:ext cx="8229600" cy="5242724"/>
        </p:xfrm>
        <a:graphic>
          <a:graphicData uri="http://schemas.openxmlformats.org/drawingml/2006/table">
            <a:tbl>
              <a:tblPr/>
              <a:tblGrid>
                <a:gridCol w="1748791"/>
                <a:gridCol w="6480809"/>
              </a:tblGrid>
              <a:tr h="379429">
                <a:tc>
                  <a:txBody>
                    <a:bodyPr/>
                    <a:lstStyle/>
                    <a:p>
                      <a:pPr marL="0" marR="0" algn="ctr">
                        <a:lnSpc>
                          <a:spcPct val="115000"/>
                        </a:lnSpc>
                        <a:spcBef>
                          <a:spcPts val="0"/>
                        </a:spcBef>
                        <a:spcAft>
                          <a:spcPts val="1000"/>
                        </a:spcAft>
                      </a:pPr>
                      <a:r>
                        <a:rPr lang="en-US" sz="1600" b="1" dirty="0">
                          <a:solidFill>
                            <a:srgbClr val="FFFFFF"/>
                          </a:solidFill>
                          <a:effectLst/>
                          <a:latin typeface="+mj-lt"/>
                          <a:ea typeface="Tw Cen MT"/>
                          <a:cs typeface="Times New Roman"/>
                        </a:rPr>
                        <a:t>Domain</a:t>
                      </a:r>
                      <a:endParaRPr lang="en-US" sz="1600" b="1" dirty="0">
                        <a:effectLst/>
                        <a:latin typeface="+mj-lt"/>
                        <a:ea typeface="Tw Cen MT"/>
                        <a:cs typeface="Times New Roman"/>
                      </a:endParaRPr>
                    </a:p>
                  </a:txBody>
                  <a:tcPr marL="68580" marR="68580" marT="0"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tx1">
                        <a:lumMod val="50000"/>
                      </a:schemeClr>
                    </a:solidFill>
                  </a:tcPr>
                </a:tc>
                <a:tc>
                  <a:txBody>
                    <a:bodyPr/>
                    <a:lstStyle/>
                    <a:p>
                      <a:pPr marL="171450" marR="0" algn="ctr">
                        <a:lnSpc>
                          <a:spcPct val="100000"/>
                        </a:lnSpc>
                        <a:spcBef>
                          <a:spcPts val="0"/>
                        </a:spcBef>
                        <a:spcAft>
                          <a:spcPts val="0"/>
                        </a:spcAft>
                      </a:pPr>
                      <a:r>
                        <a:rPr lang="en-US" sz="1600" b="1" dirty="0" smtClean="0">
                          <a:solidFill>
                            <a:srgbClr val="FFFFFF"/>
                          </a:solidFill>
                          <a:effectLst/>
                          <a:latin typeface="+mj-lt"/>
                          <a:ea typeface="Tw Cen MT"/>
                          <a:cs typeface="Times New Roman"/>
                        </a:rPr>
                        <a:t>Global Appraisal of Individual Needs (GAIN)</a:t>
                      </a:r>
                    </a:p>
                    <a:p>
                      <a:pPr marL="171450" marR="0" algn="ctr">
                        <a:lnSpc>
                          <a:spcPct val="100000"/>
                        </a:lnSpc>
                        <a:spcBef>
                          <a:spcPts val="0"/>
                        </a:spcBef>
                        <a:spcAft>
                          <a:spcPts val="0"/>
                        </a:spcAft>
                      </a:pPr>
                      <a:r>
                        <a:rPr lang="en-US" sz="1600" b="1" dirty="0" smtClean="0">
                          <a:solidFill>
                            <a:srgbClr val="FFFFFF"/>
                          </a:solidFill>
                          <a:effectLst/>
                          <a:latin typeface="+mj-lt"/>
                          <a:ea typeface="Tw Cen MT"/>
                          <a:cs typeface="Times New Roman"/>
                        </a:rPr>
                        <a:t>Scale </a:t>
                      </a:r>
                      <a:r>
                        <a:rPr lang="en-US" sz="1600" b="1" dirty="0">
                          <a:solidFill>
                            <a:srgbClr val="FFFFFF"/>
                          </a:solidFill>
                          <a:effectLst/>
                          <a:latin typeface="+mj-lt"/>
                          <a:ea typeface="Tw Cen MT"/>
                          <a:cs typeface="Times New Roman"/>
                        </a:rPr>
                        <a:t>with adolescent reliability coefficient</a:t>
                      </a:r>
                      <a:endParaRPr lang="en-US" sz="1600" b="1" dirty="0">
                        <a:effectLst/>
                        <a:latin typeface="+mj-lt"/>
                        <a:ea typeface="Tw Cen MT"/>
                        <a:cs typeface="Times New Roman"/>
                      </a:endParaRPr>
                    </a:p>
                  </a:txBody>
                  <a:tcPr marL="68580" marR="68580" marT="0"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tx1">
                        <a:lumMod val="50000"/>
                      </a:schemeClr>
                    </a:solidFill>
                  </a:tcPr>
                </a:tc>
              </a:tr>
              <a:tr h="547947">
                <a:tc>
                  <a:txBody>
                    <a:bodyPr/>
                    <a:lstStyle/>
                    <a:p>
                      <a:pPr marL="0" marR="0" algn="ctr">
                        <a:lnSpc>
                          <a:spcPct val="115000"/>
                        </a:lnSpc>
                        <a:spcBef>
                          <a:spcPts val="0"/>
                        </a:spcBef>
                        <a:spcAft>
                          <a:spcPts val="1000"/>
                        </a:spcAft>
                      </a:pPr>
                      <a:r>
                        <a:rPr lang="en-US" sz="1400" dirty="0">
                          <a:solidFill>
                            <a:srgbClr val="FFFFFF"/>
                          </a:solidFill>
                          <a:effectLst/>
                          <a:latin typeface="+mj-lt"/>
                          <a:ea typeface="Tw Cen MT"/>
                          <a:cs typeface="Times New Roman"/>
                        </a:rPr>
                        <a:t>Severity of Symptoms</a:t>
                      </a:r>
                      <a:endParaRPr lang="en-US" sz="1400" dirty="0">
                        <a:effectLst/>
                        <a:latin typeface="+mj-lt"/>
                        <a:ea typeface="Tw Cen MT"/>
                        <a:cs typeface="Times New Roman"/>
                      </a:endParaRPr>
                    </a:p>
                  </a:txBody>
                  <a:tcPr marL="68580" marR="68580" marT="0"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tx1">
                        <a:lumMod val="50000"/>
                      </a:schemeClr>
                    </a:solidFill>
                  </a:tcPr>
                </a:tc>
                <a:tc>
                  <a:txBody>
                    <a:bodyPr/>
                    <a:lstStyle/>
                    <a:p>
                      <a:pPr marL="171450" marR="0" indent="-114300" algn="l" rtl="0" eaLnBrk="1" latinLnBrk="0" hangingPunct="1">
                        <a:lnSpc>
                          <a:spcPct val="115000"/>
                        </a:lnSpc>
                        <a:spcBef>
                          <a:spcPts val="0"/>
                        </a:spcBef>
                        <a:spcAft>
                          <a:spcPts val="1000"/>
                        </a:spcAft>
                      </a:pPr>
                      <a:r>
                        <a:rPr kumimoji="0" lang="en-US" sz="1400" i="1" kern="1200" dirty="0">
                          <a:solidFill>
                            <a:srgbClr val="FFFFFF"/>
                          </a:solidFill>
                          <a:effectLst/>
                          <a:latin typeface="+mj-lt"/>
                          <a:ea typeface="Tw Cen MT"/>
                          <a:cs typeface="Times New Roman"/>
                        </a:rPr>
                        <a:t>General Individual Severity </a:t>
                      </a:r>
                      <a:r>
                        <a:rPr kumimoji="0" lang="en-US" sz="1400" i="1" kern="1200" dirty="0" smtClean="0">
                          <a:solidFill>
                            <a:srgbClr val="FFFFFF"/>
                          </a:solidFill>
                          <a:effectLst/>
                          <a:latin typeface="+mj-lt"/>
                          <a:ea typeface="Tw Cen MT"/>
                          <a:cs typeface="Times New Roman"/>
                        </a:rPr>
                        <a:t>Scale (GISS):  </a:t>
                      </a:r>
                      <a:r>
                        <a:rPr kumimoji="0" lang="en-US" sz="1200" i="0" kern="1200" dirty="0" smtClean="0">
                          <a:solidFill>
                            <a:srgbClr val="FFFFFF"/>
                          </a:solidFill>
                          <a:effectLst/>
                          <a:latin typeface="+mj-lt"/>
                          <a:ea typeface="Tw Cen MT"/>
                          <a:cs typeface="Times New Roman"/>
                        </a:rPr>
                        <a:t>Total </a:t>
                      </a:r>
                      <a:r>
                        <a:rPr kumimoji="0" lang="en-US" sz="1200" i="0" kern="1200" dirty="0">
                          <a:solidFill>
                            <a:srgbClr val="FFFFFF"/>
                          </a:solidFill>
                          <a:effectLst/>
                          <a:latin typeface="+mj-lt"/>
                          <a:ea typeface="Tw Cen MT"/>
                          <a:cs typeface="Times New Roman"/>
                        </a:rPr>
                        <a:t>past-year symptom count across 15 scales including substance use, mental health and illegal activities </a:t>
                      </a:r>
                      <a:r>
                        <a:rPr kumimoji="0" lang="en-US" sz="1200" i="0" kern="1200" dirty="0" smtClean="0">
                          <a:solidFill>
                            <a:srgbClr val="FFFFFF"/>
                          </a:solidFill>
                          <a:effectLst/>
                          <a:latin typeface="+mj-lt"/>
                          <a:ea typeface="Tw Cen MT"/>
                          <a:cs typeface="Times New Roman"/>
                        </a:rPr>
                        <a:t>  </a:t>
                      </a:r>
                      <a:r>
                        <a:rPr kumimoji="0" lang="el-GR" sz="1200" i="0" kern="1200" dirty="0">
                          <a:solidFill>
                            <a:srgbClr val="FFFFFF"/>
                          </a:solidFill>
                          <a:effectLst/>
                          <a:latin typeface="+mj-lt"/>
                          <a:ea typeface="Tw Cen MT"/>
                          <a:cs typeface="Times New Roman"/>
                        </a:rPr>
                        <a:t>α = .</a:t>
                      </a:r>
                      <a:r>
                        <a:rPr kumimoji="0" lang="el-GR" sz="1200" i="0" kern="1200" dirty="0" smtClean="0">
                          <a:solidFill>
                            <a:srgbClr val="FFFFFF"/>
                          </a:solidFill>
                          <a:effectLst/>
                          <a:latin typeface="+mj-lt"/>
                          <a:ea typeface="Tw Cen MT"/>
                          <a:cs typeface="Times New Roman"/>
                        </a:rPr>
                        <a:t>89</a:t>
                      </a:r>
                      <a:endParaRPr kumimoji="0" lang="en-US" sz="1200" i="0" kern="1200" dirty="0">
                        <a:solidFill>
                          <a:srgbClr val="FFFFFF"/>
                        </a:solidFill>
                        <a:effectLst/>
                        <a:latin typeface="+mj-lt"/>
                        <a:ea typeface="Tw Cen MT"/>
                        <a:cs typeface="Times New Roman"/>
                      </a:endParaRPr>
                    </a:p>
                  </a:txBody>
                  <a:tcPr marL="68580" marR="68580" marT="0" marB="0">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tx1">
                        <a:lumMod val="50000"/>
                      </a:schemeClr>
                    </a:solidFill>
                  </a:tcPr>
                </a:tc>
              </a:tr>
              <a:tr h="440819">
                <a:tc>
                  <a:txBody>
                    <a:bodyPr/>
                    <a:lstStyle/>
                    <a:p>
                      <a:pPr marL="0" marR="0" algn="ctr">
                        <a:lnSpc>
                          <a:spcPct val="115000"/>
                        </a:lnSpc>
                        <a:spcBef>
                          <a:spcPts val="0"/>
                        </a:spcBef>
                        <a:spcAft>
                          <a:spcPts val="1000"/>
                        </a:spcAft>
                      </a:pPr>
                      <a:r>
                        <a:rPr lang="en-US" sz="1400" dirty="0">
                          <a:solidFill>
                            <a:srgbClr val="FFFFFF"/>
                          </a:solidFill>
                          <a:effectLst/>
                          <a:latin typeface="+mj-lt"/>
                          <a:ea typeface="Tw Cen MT"/>
                          <a:cs typeface="Times New Roman"/>
                        </a:rPr>
                        <a:t>Substance Abuse</a:t>
                      </a:r>
                      <a:endParaRPr lang="en-US" sz="1400" dirty="0">
                        <a:effectLst/>
                        <a:latin typeface="+mj-lt"/>
                        <a:ea typeface="Tw Cen MT"/>
                        <a:cs typeface="Times New Roman"/>
                      </a:endParaRPr>
                    </a:p>
                  </a:txBody>
                  <a:tcPr marL="68580" marR="68580" marT="0"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tx1">
                        <a:lumMod val="50000"/>
                      </a:schemeClr>
                    </a:solidFill>
                  </a:tcPr>
                </a:tc>
                <a:tc>
                  <a:txBody>
                    <a:bodyPr/>
                    <a:lstStyle/>
                    <a:p>
                      <a:pPr marL="171450" marR="0" indent="-114300">
                        <a:lnSpc>
                          <a:spcPct val="115000"/>
                        </a:lnSpc>
                        <a:spcBef>
                          <a:spcPts val="0"/>
                        </a:spcBef>
                        <a:spcAft>
                          <a:spcPts val="1000"/>
                        </a:spcAft>
                      </a:pPr>
                      <a:r>
                        <a:rPr lang="en-US" sz="1400" i="1" dirty="0">
                          <a:solidFill>
                            <a:srgbClr val="FFFFFF"/>
                          </a:solidFill>
                          <a:effectLst/>
                          <a:latin typeface="+mj-lt"/>
                          <a:ea typeface="Tw Cen MT"/>
                          <a:cs typeface="Times New Roman"/>
                        </a:rPr>
                        <a:t>Substance Problem Scale </a:t>
                      </a:r>
                      <a:r>
                        <a:rPr lang="en-US" sz="1200" i="1" dirty="0">
                          <a:solidFill>
                            <a:srgbClr val="FFFFFF"/>
                          </a:solidFill>
                          <a:effectLst/>
                          <a:latin typeface="+mj-lt"/>
                          <a:ea typeface="Tw Cen MT"/>
                          <a:cs typeface="Times New Roman"/>
                        </a:rPr>
                        <a:t>past </a:t>
                      </a:r>
                      <a:r>
                        <a:rPr lang="en-US" sz="1200" i="1" dirty="0" smtClean="0">
                          <a:solidFill>
                            <a:srgbClr val="FFFFFF"/>
                          </a:solidFill>
                          <a:effectLst/>
                          <a:latin typeface="+mj-lt"/>
                          <a:ea typeface="Tw Cen MT"/>
                          <a:cs typeface="Times New Roman"/>
                        </a:rPr>
                        <a:t>month</a:t>
                      </a:r>
                      <a:r>
                        <a:rPr lang="en-US" sz="1200" i="1" baseline="0" dirty="0" smtClean="0">
                          <a:solidFill>
                            <a:srgbClr val="FFFFFF"/>
                          </a:solidFill>
                          <a:effectLst/>
                          <a:latin typeface="+mj-lt"/>
                          <a:ea typeface="Tw Cen MT"/>
                          <a:cs typeface="Times New Roman"/>
                        </a:rPr>
                        <a:t> (</a:t>
                      </a:r>
                      <a:r>
                        <a:rPr lang="en-US" sz="1200" i="1" dirty="0" smtClean="0">
                          <a:solidFill>
                            <a:srgbClr val="FFFFFF"/>
                          </a:solidFill>
                          <a:effectLst/>
                          <a:latin typeface="+mj-lt"/>
                          <a:ea typeface="Tw Cen MT"/>
                          <a:cs typeface="Times New Roman"/>
                        </a:rPr>
                        <a:t>SPSm):</a:t>
                      </a:r>
                      <a:r>
                        <a:rPr lang="en-US" sz="1200" dirty="0" smtClean="0">
                          <a:solidFill>
                            <a:srgbClr val="FFFFFF"/>
                          </a:solidFill>
                          <a:effectLst/>
                          <a:latin typeface="+mj-lt"/>
                          <a:ea typeface="Tw Cen MT"/>
                          <a:cs typeface="Times New Roman"/>
                        </a:rPr>
                        <a:t> </a:t>
                      </a:r>
                      <a:r>
                        <a:rPr lang="en-US" sz="1200" dirty="0">
                          <a:solidFill>
                            <a:srgbClr val="FFFFFF"/>
                          </a:solidFill>
                          <a:effectLst/>
                          <a:latin typeface="+mj-lt"/>
                          <a:ea typeface="Tw Cen MT"/>
                          <a:cs typeface="Times New Roman"/>
                        </a:rPr>
                        <a:t>Count of 16 past-month yes/no items related to alcohol and other drug </a:t>
                      </a:r>
                      <a:r>
                        <a:rPr lang="en-US" sz="1200" dirty="0" smtClean="0">
                          <a:solidFill>
                            <a:srgbClr val="FFFFFF"/>
                          </a:solidFill>
                          <a:effectLst/>
                          <a:latin typeface="+mj-lt"/>
                          <a:ea typeface="Tw Cen MT"/>
                          <a:cs typeface="Times New Roman"/>
                        </a:rPr>
                        <a:t>disorders   </a:t>
                      </a:r>
                      <a:r>
                        <a:rPr lang="el-GR" sz="1200" dirty="0">
                          <a:solidFill>
                            <a:srgbClr val="FFFFFF"/>
                          </a:solidFill>
                          <a:effectLst/>
                          <a:latin typeface="+mj-lt"/>
                          <a:ea typeface="Tw Cen MT"/>
                          <a:cs typeface="Times New Roman"/>
                        </a:rPr>
                        <a:t>α =.</a:t>
                      </a:r>
                      <a:r>
                        <a:rPr lang="el-GR" sz="1200" dirty="0" smtClean="0">
                          <a:solidFill>
                            <a:srgbClr val="FFFFFF"/>
                          </a:solidFill>
                          <a:effectLst/>
                          <a:latin typeface="+mj-lt"/>
                          <a:ea typeface="Tw Cen MT"/>
                          <a:cs typeface="Times New Roman"/>
                        </a:rPr>
                        <a:t>90</a:t>
                      </a:r>
                      <a:r>
                        <a:rPr lang="en-US" sz="1200" dirty="0" smtClean="0">
                          <a:solidFill>
                            <a:srgbClr val="FFFFFF"/>
                          </a:solidFill>
                          <a:effectLst/>
                          <a:latin typeface="+mj-lt"/>
                          <a:ea typeface="Tw Cen MT"/>
                          <a:cs typeface="Times New Roman"/>
                        </a:rPr>
                        <a:t> </a:t>
                      </a:r>
                      <a:endParaRPr lang="en-US" sz="1200" dirty="0">
                        <a:effectLst/>
                        <a:latin typeface="+mj-lt"/>
                        <a:ea typeface="Tw Cen MT"/>
                        <a:cs typeface="Times New Roman"/>
                      </a:endParaRPr>
                    </a:p>
                  </a:txBody>
                  <a:tcPr marL="68580" marR="68580" marT="0" marB="0">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tx1">
                        <a:lumMod val="50000"/>
                      </a:schemeClr>
                    </a:solidFill>
                  </a:tcPr>
                </a:tc>
              </a:tr>
              <a:tr h="736404">
                <a:tc>
                  <a:txBody>
                    <a:bodyPr/>
                    <a:lstStyle/>
                    <a:p>
                      <a:pPr marL="0" marR="0" algn="ctr">
                        <a:lnSpc>
                          <a:spcPct val="115000"/>
                        </a:lnSpc>
                        <a:spcBef>
                          <a:spcPts val="0"/>
                        </a:spcBef>
                        <a:spcAft>
                          <a:spcPts val="1000"/>
                        </a:spcAft>
                      </a:pPr>
                      <a:r>
                        <a:rPr lang="en-US" sz="1400" dirty="0" smtClean="0">
                          <a:solidFill>
                            <a:srgbClr val="FFFFFF"/>
                          </a:solidFill>
                          <a:effectLst/>
                          <a:latin typeface="+mj-lt"/>
                          <a:ea typeface="Tw Cen MT"/>
                          <a:cs typeface="Times New Roman"/>
                        </a:rPr>
                        <a:t>Crime</a:t>
                      </a:r>
                      <a:endParaRPr lang="en-US" sz="1400" dirty="0">
                        <a:effectLst/>
                        <a:latin typeface="+mj-lt"/>
                        <a:ea typeface="Tw Cen MT"/>
                        <a:cs typeface="Times New Roman"/>
                      </a:endParaRPr>
                    </a:p>
                  </a:txBody>
                  <a:tcPr marL="68580" marR="68580" marT="0"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tx1">
                        <a:lumMod val="50000"/>
                      </a:schemeClr>
                    </a:solidFill>
                  </a:tcPr>
                </a:tc>
                <a:tc>
                  <a:txBody>
                    <a:bodyPr/>
                    <a:lstStyle/>
                    <a:p>
                      <a:pPr marL="171450" marR="0" indent="-114300" algn="l" defTabSz="914400" rtl="0" eaLnBrk="1" fontAlgn="auto" latinLnBrk="0" hangingPunct="1">
                        <a:lnSpc>
                          <a:spcPct val="115000"/>
                        </a:lnSpc>
                        <a:spcBef>
                          <a:spcPts val="0"/>
                        </a:spcBef>
                        <a:spcAft>
                          <a:spcPts val="1000"/>
                        </a:spcAft>
                        <a:buClrTx/>
                        <a:buSzTx/>
                        <a:buFontTx/>
                        <a:buNone/>
                        <a:tabLst/>
                        <a:defRPr/>
                      </a:pPr>
                      <a:r>
                        <a:rPr kumimoji="0" lang="en-US" sz="1400" i="1" kern="1200" dirty="0" smtClean="0">
                          <a:solidFill>
                            <a:srgbClr val="FFFFFF"/>
                          </a:solidFill>
                          <a:effectLst/>
                          <a:latin typeface="+mn-lt"/>
                          <a:ea typeface="Tw Cen MT"/>
                          <a:cs typeface="Times New Roman"/>
                        </a:rPr>
                        <a:t>General Crime Scale </a:t>
                      </a:r>
                      <a:r>
                        <a:rPr kumimoji="0" lang="en-US" sz="1200" i="0" kern="1200" baseline="0" dirty="0" smtClean="0">
                          <a:solidFill>
                            <a:srgbClr val="FFFFFF"/>
                          </a:solidFill>
                          <a:effectLst/>
                          <a:latin typeface="+mn-lt"/>
                          <a:ea typeface="Tw Cen MT"/>
                          <a:cs typeface="Times New Roman"/>
                        </a:rPr>
                        <a:t> (</a:t>
                      </a:r>
                      <a:r>
                        <a:rPr kumimoji="0" lang="en-US" sz="1200" kern="1200" dirty="0" smtClean="0">
                          <a:solidFill>
                            <a:srgbClr val="FFFFFF"/>
                          </a:solidFill>
                          <a:effectLst/>
                          <a:latin typeface="+mn-lt"/>
                          <a:ea typeface="Tw Cen MT"/>
                          <a:cs typeface="Times New Roman"/>
                        </a:rPr>
                        <a:t>GCS): </a:t>
                      </a:r>
                      <a:r>
                        <a:rPr kumimoji="0" lang="en-US" sz="1400" kern="1200" dirty="0" smtClean="0">
                          <a:solidFill>
                            <a:srgbClr val="FFFFFF"/>
                          </a:solidFill>
                          <a:effectLst/>
                          <a:latin typeface="+mn-lt"/>
                          <a:ea typeface="Tw Cen MT"/>
                          <a:cs typeface="Times New Roman"/>
                        </a:rPr>
                        <a:t> </a:t>
                      </a:r>
                      <a:r>
                        <a:rPr kumimoji="0" lang="en-US" sz="1200" kern="1200" dirty="0" smtClean="0">
                          <a:solidFill>
                            <a:srgbClr val="FFFFFF"/>
                          </a:solidFill>
                          <a:effectLst/>
                          <a:latin typeface="+mn-lt"/>
                          <a:ea typeface="Tw Cen MT"/>
                          <a:cs typeface="Times New Roman"/>
                        </a:rPr>
                        <a:t>Count of 19 past-year items relating to illegal activities related to drug, property and personal crime</a:t>
                      </a:r>
                      <a:r>
                        <a:rPr kumimoji="0" lang="en-US" sz="1200" kern="1200" baseline="0" dirty="0" smtClean="0">
                          <a:solidFill>
                            <a:srgbClr val="FFFFFF"/>
                          </a:solidFill>
                          <a:effectLst/>
                          <a:latin typeface="+mn-lt"/>
                          <a:ea typeface="Tw Cen MT"/>
                          <a:cs typeface="Times New Roman"/>
                        </a:rPr>
                        <a:t> – includes </a:t>
                      </a:r>
                      <a:r>
                        <a:rPr kumimoji="0" lang="en-US" sz="1200" kern="1200" dirty="0" smtClean="0">
                          <a:solidFill>
                            <a:srgbClr val="FFFFFF"/>
                          </a:solidFill>
                          <a:effectLst/>
                          <a:latin typeface="+mn-lt"/>
                          <a:ea typeface="Tw Cen MT"/>
                          <a:cs typeface="Times New Roman"/>
                        </a:rPr>
                        <a:t>three subscales by crime type </a:t>
                      </a:r>
                      <a:r>
                        <a:rPr kumimoji="0" lang="en-US" sz="1200" kern="1200" baseline="0" dirty="0" smtClean="0">
                          <a:solidFill>
                            <a:srgbClr val="FFFFFF"/>
                          </a:solidFill>
                          <a:effectLst/>
                          <a:latin typeface="+mn-lt"/>
                          <a:ea typeface="Tw Cen MT"/>
                          <a:cs typeface="Times New Roman"/>
                        </a:rPr>
                        <a:t>        </a:t>
                      </a:r>
                      <a:r>
                        <a:rPr kumimoji="0" lang="en-US" sz="1200" kern="1200" dirty="0" smtClean="0">
                          <a:solidFill>
                            <a:srgbClr val="FFFFFF"/>
                          </a:solidFill>
                          <a:effectLst/>
                          <a:latin typeface="+mn-lt"/>
                          <a:ea typeface="Tw Cen MT"/>
                          <a:cs typeface="Times New Roman"/>
                        </a:rPr>
                        <a:t>  </a:t>
                      </a:r>
                      <a:r>
                        <a:rPr kumimoji="0" lang="el-GR" sz="1200" kern="1200" dirty="0" smtClean="0">
                          <a:solidFill>
                            <a:srgbClr val="FFFFFF"/>
                          </a:solidFill>
                          <a:effectLst/>
                          <a:latin typeface="+mn-lt"/>
                          <a:ea typeface="Tw Cen MT"/>
                          <a:cs typeface="Times New Roman"/>
                        </a:rPr>
                        <a:t>α =.84</a:t>
                      </a:r>
                      <a:endParaRPr kumimoji="0" lang="en-US" sz="1200" kern="1200" dirty="0" smtClean="0">
                        <a:solidFill>
                          <a:schemeClr val="tx1"/>
                        </a:solidFill>
                        <a:effectLst/>
                        <a:latin typeface="+mn-lt"/>
                        <a:ea typeface="Tw Cen MT"/>
                        <a:cs typeface="Times New Roman"/>
                      </a:endParaRPr>
                    </a:p>
                  </a:txBody>
                  <a:tcPr marL="68580" marR="68580" marT="0" marB="0">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tx1">
                        <a:lumMod val="50000"/>
                      </a:schemeClr>
                    </a:solidFill>
                  </a:tcPr>
                </a:tc>
              </a:tr>
              <a:tr h="926481">
                <a:tc>
                  <a:txBody>
                    <a:bodyPr/>
                    <a:lstStyle/>
                    <a:p>
                      <a:pPr marL="0" marR="0" algn="ctr">
                        <a:lnSpc>
                          <a:spcPct val="115000"/>
                        </a:lnSpc>
                        <a:spcBef>
                          <a:spcPts val="0"/>
                        </a:spcBef>
                        <a:spcAft>
                          <a:spcPts val="1000"/>
                        </a:spcAft>
                      </a:pPr>
                      <a:r>
                        <a:rPr lang="en-US" sz="1400" dirty="0" smtClean="0">
                          <a:solidFill>
                            <a:srgbClr val="FFFFFF"/>
                          </a:solidFill>
                          <a:effectLst/>
                          <a:latin typeface="+mj-lt"/>
                          <a:ea typeface="Tw Cen MT"/>
                          <a:cs typeface="Times New Roman"/>
                        </a:rPr>
                        <a:t>Environmental Risk</a:t>
                      </a:r>
                      <a:r>
                        <a:rPr lang="en-US" sz="1400" dirty="0">
                          <a:solidFill>
                            <a:srgbClr val="FFFFFF"/>
                          </a:solidFill>
                          <a:effectLst/>
                          <a:latin typeface="+mj-lt"/>
                          <a:ea typeface="Tw Cen MT"/>
                          <a:cs typeface="Times New Roman"/>
                        </a:rPr>
                        <a:t> </a:t>
                      </a:r>
                      <a:endParaRPr lang="en-US" sz="1400" dirty="0">
                        <a:effectLst/>
                        <a:latin typeface="+mj-lt"/>
                        <a:ea typeface="Tw Cen MT"/>
                        <a:cs typeface="Times New Roman"/>
                      </a:endParaRPr>
                    </a:p>
                  </a:txBody>
                  <a:tcPr marL="68580" marR="68580" marT="0"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tx1">
                        <a:lumMod val="50000"/>
                      </a:schemeClr>
                    </a:solidFill>
                  </a:tcPr>
                </a:tc>
                <a:tc>
                  <a:txBody>
                    <a:bodyPr/>
                    <a:lstStyle/>
                    <a:p>
                      <a:pPr marL="171450" marR="0" indent="-114300" algn="l" defTabSz="914400" rtl="0" eaLnBrk="1" fontAlgn="auto" latinLnBrk="0" hangingPunct="1">
                        <a:lnSpc>
                          <a:spcPct val="115000"/>
                        </a:lnSpc>
                        <a:spcBef>
                          <a:spcPts val="0"/>
                        </a:spcBef>
                        <a:spcAft>
                          <a:spcPts val="1000"/>
                        </a:spcAft>
                        <a:buClrTx/>
                        <a:buSzTx/>
                        <a:buFontTx/>
                        <a:buNone/>
                        <a:tabLst/>
                        <a:defRPr/>
                      </a:pPr>
                      <a:r>
                        <a:rPr lang="en-US" sz="1400" i="1" dirty="0" smtClean="0">
                          <a:effectLst/>
                          <a:latin typeface="+mj-lt"/>
                          <a:ea typeface="Tw Cen MT"/>
                          <a:cs typeface="Times New Roman"/>
                        </a:rPr>
                        <a:t>Environmental</a:t>
                      </a:r>
                      <a:r>
                        <a:rPr lang="en-US" sz="1400" i="1" baseline="0" dirty="0" smtClean="0">
                          <a:effectLst/>
                          <a:latin typeface="+mj-lt"/>
                          <a:ea typeface="Tw Cen MT"/>
                          <a:cs typeface="Times New Roman"/>
                        </a:rPr>
                        <a:t> Risk Scale </a:t>
                      </a:r>
                      <a:r>
                        <a:rPr lang="en-US" sz="1200" i="1" baseline="0" dirty="0" smtClean="0">
                          <a:effectLst/>
                          <a:latin typeface="+mj-lt"/>
                          <a:ea typeface="Tw Cen MT"/>
                          <a:cs typeface="Times New Roman"/>
                        </a:rPr>
                        <a:t>(ERS):  </a:t>
                      </a:r>
                      <a:r>
                        <a:rPr lang="en-US" sz="1200" baseline="0" dirty="0" smtClean="0">
                          <a:effectLst/>
                          <a:latin typeface="+mj-lt"/>
                          <a:ea typeface="Tw Cen MT"/>
                          <a:cs typeface="Times New Roman"/>
                        </a:rPr>
                        <a:t>Sum of 21 past-year items counting the number of people with whom the participant lives, works/goes to school or hangs out with who are involved in school/training, illegal activities, arguing/fighting, using substances or are in treatment/recovery.  Comprised of Living Risk Index, Social Risk Index, and Vocational Risk Index    </a:t>
                      </a:r>
                      <a:r>
                        <a:rPr kumimoji="0" lang="el-GR" sz="1200" i="1" kern="1200" dirty="0" smtClean="0">
                          <a:solidFill>
                            <a:srgbClr val="FFFFFF"/>
                          </a:solidFill>
                          <a:effectLst/>
                          <a:latin typeface="+mn-lt"/>
                          <a:ea typeface="Tw Cen MT"/>
                          <a:cs typeface="Times New Roman"/>
                        </a:rPr>
                        <a:t>α =.7</a:t>
                      </a:r>
                      <a:r>
                        <a:rPr kumimoji="0" lang="en-US" sz="1200" i="1" kern="1200" dirty="0" smtClean="0">
                          <a:solidFill>
                            <a:srgbClr val="FFFFFF"/>
                          </a:solidFill>
                          <a:effectLst/>
                          <a:latin typeface="+mn-lt"/>
                          <a:ea typeface="Tw Cen MT"/>
                          <a:cs typeface="Times New Roman"/>
                        </a:rPr>
                        <a:t>1</a:t>
                      </a:r>
                      <a:endParaRPr kumimoji="0" lang="en-US" sz="1200" i="1" kern="1200" dirty="0" smtClean="0">
                        <a:solidFill>
                          <a:schemeClr val="tx1"/>
                        </a:solidFill>
                        <a:effectLst/>
                        <a:latin typeface="+mn-lt"/>
                        <a:ea typeface="Tw Cen MT"/>
                        <a:cs typeface="Times New Roman"/>
                      </a:endParaRPr>
                    </a:p>
                  </a:txBody>
                  <a:tcPr marL="68580" marR="68580" marT="0" marB="0">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tx1">
                        <a:lumMod val="50000"/>
                      </a:schemeClr>
                    </a:solidFill>
                  </a:tcPr>
                </a:tc>
              </a:tr>
              <a:tr h="724734">
                <a:tc>
                  <a:txBody>
                    <a:bodyPr/>
                    <a:lstStyle/>
                    <a:p>
                      <a:pPr marL="0" marR="0" algn="ctr">
                        <a:lnSpc>
                          <a:spcPct val="115000"/>
                        </a:lnSpc>
                        <a:spcBef>
                          <a:spcPts val="0"/>
                        </a:spcBef>
                        <a:spcAft>
                          <a:spcPts val="1000"/>
                        </a:spcAft>
                      </a:pPr>
                      <a:r>
                        <a:rPr lang="en-US" sz="1400" dirty="0">
                          <a:solidFill>
                            <a:srgbClr val="FFFFFF"/>
                          </a:solidFill>
                          <a:effectLst/>
                          <a:latin typeface="+mj-lt"/>
                          <a:ea typeface="Tw Cen MT"/>
                          <a:cs typeface="Times New Roman"/>
                        </a:rPr>
                        <a:t>Mental Health</a:t>
                      </a:r>
                      <a:endParaRPr lang="en-US" sz="1400" dirty="0">
                        <a:effectLst/>
                        <a:latin typeface="+mj-lt"/>
                        <a:ea typeface="Tw Cen MT"/>
                        <a:cs typeface="Times New Roman"/>
                      </a:endParaRPr>
                    </a:p>
                  </a:txBody>
                  <a:tcPr marL="68580" marR="68580" marT="0"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tx1">
                        <a:lumMod val="50000"/>
                      </a:schemeClr>
                    </a:solidFill>
                  </a:tcPr>
                </a:tc>
                <a:tc>
                  <a:txBody>
                    <a:bodyPr/>
                    <a:lstStyle/>
                    <a:p>
                      <a:pPr marL="171450" marR="0" indent="-114300">
                        <a:lnSpc>
                          <a:spcPct val="115000"/>
                        </a:lnSpc>
                        <a:spcBef>
                          <a:spcPts val="0"/>
                        </a:spcBef>
                        <a:spcAft>
                          <a:spcPts val="1000"/>
                        </a:spcAft>
                      </a:pPr>
                      <a:r>
                        <a:rPr lang="en-US" sz="1400" i="1" dirty="0">
                          <a:solidFill>
                            <a:srgbClr val="FFFFFF"/>
                          </a:solidFill>
                          <a:effectLst/>
                          <a:latin typeface="+mj-lt"/>
                          <a:ea typeface="Tw Cen MT"/>
                          <a:cs typeface="Times New Roman"/>
                        </a:rPr>
                        <a:t>Emotional Problem </a:t>
                      </a:r>
                      <a:r>
                        <a:rPr lang="en-US" sz="1400" i="1" dirty="0" smtClean="0">
                          <a:solidFill>
                            <a:srgbClr val="FFFFFF"/>
                          </a:solidFill>
                          <a:effectLst/>
                          <a:latin typeface="+mj-lt"/>
                          <a:ea typeface="Tw Cen MT"/>
                          <a:cs typeface="Times New Roman"/>
                        </a:rPr>
                        <a:t>Scale</a:t>
                      </a:r>
                      <a:r>
                        <a:rPr lang="en-US" sz="1200" i="1" dirty="0" smtClean="0">
                          <a:solidFill>
                            <a:srgbClr val="FFFFFF"/>
                          </a:solidFill>
                          <a:effectLst/>
                          <a:latin typeface="+mj-lt"/>
                          <a:ea typeface="Tw Cen MT"/>
                          <a:cs typeface="Times New Roman"/>
                        </a:rPr>
                        <a:t> (EPS):</a:t>
                      </a:r>
                      <a:r>
                        <a:rPr lang="en-US" sz="1200" dirty="0" smtClean="0">
                          <a:solidFill>
                            <a:srgbClr val="FFFFFF"/>
                          </a:solidFill>
                          <a:effectLst/>
                          <a:latin typeface="+mj-lt"/>
                          <a:ea typeface="Tw Cen MT"/>
                          <a:cs typeface="Times New Roman"/>
                        </a:rPr>
                        <a:t>  </a:t>
                      </a:r>
                      <a:r>
                        <a:rPr lang="en-US" sz="1200" i="0" dirty="0">
                          <a:solidFill>
                            <a:srgbClr val="FFFFFF"/>
                          </a:solidFill>
                          <a:effectLst/>
                          <a:latin typeface="+mj-lt"/>
                          <a:ea typeface="Tw Cen MT"/>
                          <a:cs typeface="Times New Roman"/>
                        </a:rPr>
                        <a:t>Average of 7 </a:t>
                      </a:r>
                      <a:r>
                        <a:rPr lang="en-US" sz="1200" i="0" dirty="0" smtClean="0">
                          <a:solidFill>
                            <a:srgbClr val="FFFFFF"/>
                          </a:solidFill>
                          <a:effectLst/>
                          <a:latin typeface="+mj-lt"/>
                          <a:ea typeface="Tw Cen MT"/>
                          <a:cs typeface="Times New Roman"/>
                        </a:rPr>
                        <a:t>proportional</a:t>
                      </a:r>
                      <a:r>
                        <a:rPr lang="en-US" sz="1200" i="0" baseline="0" dirty="0" smtClean="0">
                          <a:solidFill>
                            <a:srgbClr val="FFFFFF"/>
                          </a:solidFill>
                          <a:effectLst/>
                          <a:latin typeface="+mj-lt"/>
                          <a:ea typeface="Tw Cen MT"/>
                          <a:cs typeface="Times New Roman"/>
                        </a:rPr>
                        <a:t> </a:t>
                      </a:r>
                      <a:r>
                        <a:rPr lang="en-US" sz="1200" i="0" dirty="0" smtClean="0">
                          <a:solidFill>
                            <a:srgbClr val="FFFFFF"/>
                          </a:solidFill>
                          <a:effectLst/>
                          <a:latin typeface="+mj-lt"/>
                          <a:ea typeface="Tw Cen MT"/>
                          <a:cs typeface="Times New Roman"/>
                        </a:rPr>
                        <a:t>items </a:t>
                      </a:r>
                      <a:r>
                        <a:rPr lang="en-US" sz="1200" i="0" dirty="0">
                          <a:solidFill>
                            <a:srgbClr val="FFFFFF"/>
                          </a:solidFill>
                          <a:effectLst/>
                          <a:latin typeface="+mj-lt"/>
                          <a:ea typeface="Tw Cen MT"/>
                          <a:cs typeface="Times New Roman"/>
                        </a:rPr>
                        <a:t>(past-90 days) – number of days/recency that youth was bothered by emotional problems and painful memories or had problems with attention or self-control </a:t>
                      </a:r>
                      <a:r>
                        <a:rPr lang="en-US" sz="1200" i="0" dirty="0" smtClean="0">
                          <a:solidFill>
                            <a:srgbClr val="FFFFFF"/>
                          </a:solidFill>
                          <a:effectLst/>
                          <a:latin typeface="+mj-lt"/>
                          <a:ea typeface="Tw Cen MT"/>
                          <a:cs typeface="Times New Roman"/>
                        </a:rPr>
                        <a:t>   </a:t>
                      </a:r>
                      <a:r>
                        <a:rPr lang="el-GR" sz="1200" i="0" dirty="0">
                          <a:solidFill>
                            <a:srgbClr val="FFFFFF"/>
                          </a:solidFill>
                          <a:effectLst/>
                          <a:latin typeface="+mj-lt"/>
                          <a:ea typeface="Tw Cen MT"/>
                          <a:cs typeface="Times New Roman"/>
                        </a:rPr>
                        <a:t>α =.79</a:t>
                      </a:r>
                      <a:endParaRPr lang="en-US" sz="1200" i="0" dirty="0">
                        <a:effectLst/>
                        <a:latin typeface="+mj-lt"/>
                        <a:ea typeface="Tw Cen MT"/>
                        <a:cs typeface="Times New Roman"/>
                      </a:endParaRPr>
                    </a:p>
                  </a:txBody>
                  <a:tcPr marL="68580" marR="68580" marT="0" marB="0">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tx1">
                        <a:lumMod val="50000"/>
                      </a:schemeClr>
                    </a:solidFill>
                  </a:tcPr>
                </a:tc>
              </a:tr>
              <a:tr h="1203671">
                <a:tc>
                  <a:txBody>
                    <a:bodyPr/>
                    <a:lstStyle/>
                    <a:p>
                      <a:pPr marL="0" marR="0" algn="ctr">
                        <a:lnSpc>
                          <a:spcPct val="115000"/>
                        </a:lnSpc>
                        <a:spcBef>
                          <a:spcPts val="0"/>
                        </a:spcBef>
                        <a:spcAft>
                          <a:spcPts val="1000"/>
                        </a:spcAft>
                      </a:pPr>
                      <a:r>
                        <a:rPr lang="en-US" sz="1400" dirty="0" smtClean="0">
                          <a:solidFill>
                            <a:srgbClr val="FFFFFF"/>
                          </a:solidFill>
                          <a:effectLst/>
                          <a:latin typeface="+mj-lt"/>
                          <a:ea typeface="Tw Cen MT"/>
                          <a:cs typeface="Times New Roman"/>
                        </a:rPr>
                        <a:t>Victimization/</a:t>
                      </a:r>
                      <a:r>
                        <a:rPr lang="en-US" sz="1400" baseline="0" dirty="0" smtClean="0">
                          <a:solidFill>
                            <a:srgbClr val="FFFFFF"/>
                          </a:solidFill>
                          <a:effectLst/>
                          <a:latin typeface="+mj-lt"/>
                          <a:ea typeface="Tw Cen MT"/>
                          <a:cs typeface="Times New Roman"/>
                        </a:rPr>
                        <a:t> </a:t>
                      </a:r>
                      <a:r>
                        <a:rPr lang="en-US" sz="1400" dirty="0" smtClean="0">
                          <a:solidFill>
                            <a:srgbClr val="FFFFFF"/>
                          </a:solidFill>
                          <a:effectLst/>
                          <a:latin typeface="+mj-lt"/>
                          <a:ea typeface="Tw Cen MT"/>
                          <a:cs typeface="Times New Roman"/>
                        </a:rPr>
                        <a:t>Trauma</a:t>
                      </a:r>
                      <a:endParaRPr lang="en-US" sz="1400" dirty="0">
                        <a:effectLst/>
                        <a:latin typeface="+mj-lt"/>
                        <a:ea typeface="Tw Cen MT"/>
                        <a:cs typeface="Times New Roman"/>
                      </a:endParaRPr>
                    </a:p>
                  </a:txBody>
                  <a:tcPr marL="68580" marR="68580" marT="0"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tx1">
                        <a:lumMod val="50000"/>
                      </a:schemeClr>
                    </a:solidFill>
                  </a:tcPr>
                </a:tc>
                <a:tc>
                  <a:txBody>
                    <a:bodyPr/>
                    <a:lstStyle/>
                    <a:p>
                      <a:pPr marL="171450" marR="0" indent="-114300" algn="l">
                        <a:lnSpc>
                          <a:spcPct val="115000"/>
                        </a:lnSpc>
                        <a:spcBef>
                          <a:spcPts val="0"/>
                        </a:spcBef>
                        <a:spcAft>
                          <a:spcPts val="1000"/>
                        </a:spcAft>
                      </a:pPr>
                      <a:r>
                        <a:rPr lang="en-US" sz="1400" i="1" dirty="0">
                          <a:solidFill>
                            <a:srgbClr val="FFFFFF"/>
                          </a:solidFill>
                          <a:effectLst/>
                          <a:latin typeface="+mj-lt"/>
                          <a:ea typeface="Tw Cen MT"/>
                          <a:cs typeface="Times New Roman"/>
                        </a:rPr>
                        <a:t>General Victimization Scale </a:t>
                      </a:r>
                      <a:r>
                        <a:rPr lang="en-US" sz="1200" i="1" dirty="0" smtClean="0">
                          <a:solidFill>
                            <a:srgbClr val="FFFFFF"/>
                          </a:solidFill>
                          <a:effectLst/>
                          <a:latin typeface="+mj-lt"/>
                          <a:ea typeface="Tw Cen MT"/>
                          <a:cs typeface="Times New Roman"/>
                        </a:rPr>
                        <a:t>(GVS)</a:t>
                      </a:r>
                      <a:r>
                        <a:rPr lang="en-US" sz="1200" i="0" dirty="0" smtClean="0">
                          <a:solidFill>
                            <a:srgbClr val="FFFFFF"/>
                          </a:solidFill>
                          <a:effectLst/>
                          <a:latin typeface="+mj-lt"/>
                          <a:ea typeface="Tw Cen MT"/>
                          <a:cs typeface="Times New Roman"/>
                          <a:sym typeface="Wingdings" pitchFamily="2" charset="2"/>
                        </a:rPr>
                        <a:t>:</a:t>
                      </a:r>
                      <a:r>
                        <a:rPr lang="en-US" sz="1200" dirty="0" smtClean="0">
                          <a:solidFill>
                            <a:srgbClr val="FFFFFF"/>
                          </a:solidFill>
                          <a:effectLst/>
                          <a:latin typeface="+mj-lt"/>
                          <a:ea typeface="Tw Cen MT"/>
                          <a:cs typeface="Times New Roman"/>
                        </a:rPr>
                        <a:t> </a:t>
                      </a:r>
                      <a:r>
                        <a:rPr lang="en-US" sz="1200" dirty="0">
                          <a:solidFill>
                            <a:srgbClr val="FFFFFF"/>
                          </a:solidFill>
                          <a:effectLst/>
                          <a:latin typeface="+mj-lt"/>
                          <a:ea typeface="Tw Cen MT"/>
                          <a:cs typeface="Times New Roman"/>
                        </a:rPr>
                        <a:t>Count of 15 types of lifetime victimization (physical, emotional and sexual) and traumagenic factors </a:t>
                      </a:r>
                      <a:r>
                        <a:rPr lang="en-US" sz="1200" dirty="0" smtClean="0">
                          <a:solidFill>
                            <a:srgbClr val="FFFFFF"/>
                          </a:solidFill>
                          <a:effectLst/>
                          <a:latin typeface="+mj-lt"/>
                          <a:ea typeface="Tw Cen MT"/>
                          <a:cs typeface="Times New Roman"/>
                        </a:rPr>
                        <a:t>   </a:t>
                      </a:r>
                      <a:r>
                        <a:rPr lang="el-GR" sz="1200" dirty="0">
                          <a:solidFill>
                            <a:srgbClr val="FFFFFF"/>
                          </a:solidFill>
                          <a:effectLst/>
                          <a:latin typeface="+mj-lt"/>
                          <a:ea typeface="Tw Cen MT"/>
                          <a:cs typeface="Times New Roman"/>
                        </a:rPr>
                        <a:t>α =.82</a:t>
                      </a:r>
                      <a:endParaRPr lang="en-US" sz="1200" dirty="0">
                        <a:effectLst/>
                        <a:latin typeface="+mj-lt"/>
                        <a:ea typeface="Tw Cen MT"/>
                        <a:cs typeface="Times New Roman"/>
                      </a:endParaRPr>
                    </a:p>
                    <a:p>
                      <a:pPr marL="171450" marR="0" indent="-114300">
                        <a:lnSpc>
                          <a:spcPct val="115000"/>
                        </a:lnSpc>
                        <a:spcBef>
                          <a:spcPts val="0"/>
                        </a:spcBef>
                        <a:spcAft>
                          <a:spcPts val="1000"/>
                        </a:spcAft>
                      </a:pPr>
                      <a:r>
                        <a:rPr lang="en-US" sz="1400" i="1" dirty="0">
                          <a:solidFill>
                            <a:srgbClr val="FFFFFF"/>
                          </a:solidFill>
                          <a:effectLst/>
                          <a:latin typeface="+mj-lt"/>
                          <a:ea typeface="Tw Cen MT"/>
                          <a:cs typeface="Times New Roman"/>
                        </a:rPr>
                        <a:t>Traumatic Stress </a:t>
                      </a:r>
                      <a:r>
                        <a:rPr lang="en-US" sz="1400" i="1" dirty="0" smtClean="0">
                          <a:solidFill>
                            <a:srgbClr val="FFFFFF"/>
                          </a:solidFill>
                          <a:effectLst/>
                          <a:latin typeface="+mj-lt"/>
                          <a:ea typeface="Tw Cen MT"/>
                          <a:cs typeface="Times New Roman"/>
                        </a:rPr>
                        <a:t>Scale</a:t>
                      </a:r>
                      <a:r>
                        <a:rPr lang="en-US" sz="1200" i="1" dirty="0" smtClean="0">
                          <a:solidFill>
                            <a:srgbClr val="FFFFFF"/>
                          </a:solidFill>
                          <a:effectLst/>
                          <a:latin typeface="+mj-lt"/>
                          <a:ea typeface="Tw Cen MT"/>
                          <a:cs typeface="Times New Roman"/>
                        </a:rPr>
                        <a:t> (TSS)</a:t>
                      </a:r>
                      <a:r>
                        <a:rPr lang="en-US" sz="1200" dirty="0" smtClean="0">
                          <a:solidFill>
                            <a:srgbClr val="FFFFFF"/>
                          </a:solidFill>
                          <a:effectLst/>
                          <a:latin typeface="+mj-lt"/>
                          <a:ea typeface="Tw Cen MT"/>
                          <a:cs typeface="Times New Roman"/>
                        </a:rPr>
                        <a:t>: </a:t>
                      </a:r>
                      <a:r>
                        <a:rPr lang="en-US" sz="1200" dirty="0">
                          <a:solidFill>
                            <a:srgbClr val="FFFFFF"/>
                          </a:solidFill>
                          <a:effectLst/>
                          <a:latin typeface="+mj-lt"/>
                          <a:ea typeface="Tw Cen MT"/>
                          <a:cs typeface="Times New Roman"/>
                        </a:rPr>
                        <a:t>Count of 13 past-year items describing responses to stressful memories – subscale of Internal Mental Distress </a:t>
                      </a:r>
                      <a:r>
                        <a:rPr lang="en-US" sz="1200" dirty="0" smtClean="0">
                          <a:solidFill>
                            <a:srgbClr val="FFFFFF"/>
                          </a:solidFill>
                          <a:effectLst/>
                          <a:latin typeface="+mj-lt"/>
                          <a:ea typeface="Tw Cen MT"/>
                          <a:cs typeface="Times New Roman"/>
                        </a:rPr>
                        <a:t>Scale</a:t>
                      </a:r>
                      <a:r>
                        <a:rPr lang="en-US" sz="1200" baseline="0" dirty="0" smtClean="0">
                          <a:solidFill>
                            <a:srgbClr val="FFFFFF"/>
                          </a:solidFill>
                          <a:effectLst/>
                          <a:latin typeface="+mj-lt"/>
                          <a:ea typeface="Tw Cen MT"/>
                          <a:cs typeface="Times New Roman"/>
                        </a:rPr>
                        <a:t> (</a:t>
                      </a:r>
                      <a:r>
                        <a:rPr lang="en-US" sz="1200" dirty="0" smtClean="0">
                          <a:solidFill>
                            <a:srgbClr val="FFFFFF"/>
                          </a:solidFill>
                          <a:effectLst/>
                          <a:latin typeface="+mj-lt"/>
                          <a:ea typeface="Tw Cen MT"/>
                          <a:cs typeface="Times New Roman"/>
                        </a:rPr>
                        <a:t>IMDS)   </a:t>
                      </a:r>
                      <a:r>
                        <a:rPr lang="el-GR" sz="1200" dirty="0">
                          <a:solidFill>
                            <a:srgbClr val="FFFFFF"/>
                          </a:solidFill>
                          <a:effectLst/>
                          <a:latin typeface="+mj-lt"/>
                          <a:ea typeface="Tw Cen MT"/>
                          <a:cs typeface="Times New Roman"/>
                        </a:rPr>
                        <a:t>α = .94</a:t>
                      </a:r>
                      <a:endParaRPr lang="en-US" sz="1200" dirty="0">
                        <a:effectLst/>
                        <a:latin typeface="+mj-lt"/>
                        <a:ea typeface="Tw Cen MT"/>
                        <a:cs typeface="Times New Roman"/>
                      </a:endParaRPr>
                    </a:p>
                  </a:txBody>
                  <a:tcPr marL="68580" marR="68580" marT="0" marB="0">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tx1">
                        <a:lumMod val="50000"/>
                      </a:schemeClr>
                    </a:solidFill>
                  </a:tcPr>
                </a:tc>
              </a:tr>
            </a:tbl>
          </a:graphicData>
        </a:graphic>
      </p:graphicFrame>
      <p:sp>
        <p:nvSpPr>
          <p:cNvPr id="3" name="Slide Number Placeholder 2"/>
          <p:cNvSpPr>
            <a:spLocks noGrp="1"/>
          </p:cNvSpPr>
          <p:nvPr>
            <p:ph type="sldNum" sz="quarter" idx="12"/>
          </p:nvPr>
        </p:nvSpPr>
        <p:spPr/>
        <p:txBody>
          <a:bodyPr/>
          <a:lstStyle/>
          <a:p>
            <a:fld id="{3A3E8CDA-95BA-40B9-9407-8EE5708764C6}"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53218"/>
            <a:ext cx="8229600" cy="965982"/>
          </a:xfrm>
        </p:spPr>
        <p:txBody>
          <a:bodyPr/>
          <a:lstStyle/>
          <a:p>
            <a:pPr algn="ctr"/>
            <a:r>
              <a:rPr lang="en-US" dirty="0" smtClean="0"/>
              <a:t>Problems at Entry</a:t>
            </a:r>
            <a:endParaRPr lang="en-US" dirty="0"/>
          </a:p>
        </p:txBody>
      </p:sp>
      <p:sp>
        <p:nvSpPr>
          <p:cNvPr id="4" name="Slide Number Placeholder 3"/>
          <p:cNvSpPr>
            <a:spLocks noGrp="1"/>
          </p:cNvSpPr>
          <p:nvPr>
            <p:ph type="sldNum" sz="quarter" idx="12"/>
          </p:nvPr>
        </p:nvSpPr>
        <p:spPr/>
        <p:txBody>
          <a:bodyPr/>
          <a:lstStyle/>
          <a:p>
            <a:fld id="{3A3E8CDA-95BA-40B9-9407-8EE5708764C6}" type="slidenum">
              <a:rPr lang="en-US" smtClean="0"/>
              <a:pPr/>
              <a:t>13</a:t>
            </a:fld>
            <a:endParaRPr lang="en-US" dirty="0"/>
          </a:p>
        </p:txBody>
      </p:sp>
      <p:sp>
        <p:nvSpPr>
          <p:cNvPr id="13" name="Rectangle 12"/>
          <p:cNvSpPr/>
          <p:nvPr/>
        </p:nvSpPr>
        <p:spPr>
          <a:xfrm>
            <a:off x="3886200" y="1773932"/>
            <a:ext cx="1358862" cy="1049078"/>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p:cNvSpPr/>
          <p:nvPr/>
        </p:nvSpPr>
        <p:spPr>
          <a:xfrm>
            <a:off x="3869583" y="1773932"/>
            <a:ext cx="732980" cy="1033061"/>
          </a:xfrm>
          <a:prstGeom prst="rect">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TextBox 15"/>
          <p:cNvSpPr txBox="1"/>
          <p:nvPr/>
        </p:nvSpPr>
        <p:spPr>
          <a:xfrm>
            <a:off x="2114106" y="1347892"/>
            <a:ext cx="5634369" cy="369332"/>
          </a:xfrm>
          <a:prstGeom prst="rect">
            <a:avLst/>
          </a:prstGeom>
          <a:noFill/>
        </p:spPr>
        <p:txBody>
          <a:bodyPr wrap="square" rtlCol="0">
            <a:spAutoFit/>
          </a:bodyPr>
          <a:lstStyle/>
          <a:p>
            <a:pPr algn="ctr"/>
            <a:r>
              <a:rPr lang="en-US" dirty="0"/>
              <a:t> </a:t>
            </a:r>
            <a:r>
              <a:rPr lang="en-US" dirty="0" smtClean="0"/>
              <a:t>Overall problem severity –  </a:t>
            </a:r>
            <a:r>
              <a:rPr lang="en-US" dirty="0" smtClean="0"/>
              <a:t>moderat</a:t>
            </a:r>
            <a:r>
              <a:rPr lang="en-US" dirty="0" smtClean="0"/>
              <a:t>e t</a:t>
            </a:r>
            <a:r>
              <a:rPr lang="en-US" dirty="0" smtClean="0"/>
              <a:t>o high</a:t>
            </a:r>
            <a:endParaRPr lang="en-US" dirty="0"/>
          </a:p>
        </p:txBody>
      </p:sp>
      <p:sp>
        <p:nvSpPr>
          <p:cNvPr id="17" name="Rectangle 16"/>
          <p:cNvSpPr/>
          <p:nvPr/>
        </p:nvSpPr>
        <p:spPr>
          <a:xfrm>
            <a:off x="1682602" y="4919365"/>
            <a:ext cx="1327298" cy="114300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Rectangle 18"/>
          <p:cNvSpPr/>
          <p:nvPr/>
        </p:nvSpPr>
        <p:spPr>
          <a:xfrm>
            <a:off x="1692569" y="4919364"/>
            <a:ext cx="843074" cy="1138535"/>
          </a:xfrm>
          <a:prstGeom prst="rect">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Rectangle 19"/>
          <p:cNvSpPr/>
          <p:nvPr/>
        </p:nvSpPr>
        <p:spPr>
          <a:xfrm>
            <a:off x="3172047" y="3124201"/>
            <a:ext cx="968449" cy="114300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Rectangle 20"/>
          <p:cNvSpPr/>
          <p:nvPr/>
        </p:nvSpPr>
        <p:spPr>
          <a:xfrm>
            <a:off x="2819400" y="3124200"/>
            <a:ext cx="836871" cy="1143001"/>
          </a:xfrm>
          <a:prstGeom prst="rect">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Rectangle 21"/>
          <p:cNvSpPr/>
          <p:nvPr/>
        </p:nvSpPr>
        <p:spPr>
          <a:xfrm>
            <a:off x="5231217" y="3108769"/>
            <a:ext cx="1309576" cy="1158432"/>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Rectangle 22"/>
          <p:cNvSpPr/>
          <p:nvPr/>
        </p:nvSpPr>
        <p:spPr>
          <a:xfrm>
            <a:off x="5245062" y="3124201"/>
            <a:ext cx="815164" cy="1143000"/>
          </a:xfrm>
          <a:prstGeom prst="rect">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Rectangle 24"/>
          <p:cNvSpPr/>
          <p:nvPr/>
        </p:nvSpPr>
        <p:spPr>
          <a:xfrm>
            <a:off x="3908458" y="4910026"/>
            <a:ext cx="1336604" cy="1128823"/>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Rectangle 25"/>
          <p:cNvSpPr/>
          <p:nvPr/>
        </p:nvSpPr>
        <p:spPr>
          <a:xfrm>
            <a:off x="6060226" y="4914900"/>
            <a:ext cx="1386439" cy="114300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Rectangle 26"/>
          <p:cNvSpPr/>
          <p:nvPr/>
        </p:nvSpPr>
        <p:spPr>
          <a:xfrm>
            <a:off x="6060226" y="4914899"/>
            <a:ext cx="480567" cy="1147466"/>
          </a:xfrm>
          <a:prstGeom prst="rect">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TextBox 27"/>
          <p:cNvSpPr txBox="1"/>
          <p:nvPr/>
        </p:nvSpPr>
        <p:spPr>
          <a:xfrm>
            <a:off x="917500" y="3217199"/>
            <a:ext cx="1572289" cy="923330"/>
          </a:xfrm>
          <a:prstGeom prst="rect">
            <a:avLst/>
          </a:prstGeom>
          <a:noFill/>
        </p:spPr>
        <p:txBody>
          <a:bodyPr wrap="square" rtlCol="0">
            <a:spAutoFit/>
          </a:bodyPr>
          <a:lstStyle/>
          <a:p>
            <a:pPr algn="ctr"/>
            <a:r>
              <a:rPr lang="en-US" dirty="0" smtClean="0"/>
              <a:t>Substance - related problems</a:t>
            </a:r>
            <a:endParaRPr lang="en-US" dirty="0"/>
          </a:p>
        </p:txBody>
      </p:sp>
      <p:sp>
        <p:nvSpPr>
          <p:cNvPr id="29" name="TextBox 28"/>
          <p:cNvSpPr txBox="1"/>
          <p:nvPr/>
        </p:nvSpPr>
        <p:spPr>
          <a:xfrm>
            <a:off x="6886352" y="3355698"/>
            <a:ext cx="1724248" cy="646331"/>
          </a:xfrm>
          <a:prstGeom prst="rect">
            <a:avLst/>
          </a:prstGeom>
          <a:noFill/>
        </p:spPr>
        <p:txBody>
          <a:bodyPr wrap="square" rtlCol="0">
            <a:spAutoFit/>
          </a:bodyPr>
          <a:lstStyle/>
          <a:p>
            <a:pPr algn="ctr"/>
            <a:r>
              <a:rPr lang="en-US" dirty="0" smtClean="0"/>
              <a:t>Illegal</a:t>
            </a:r>
          </a:p>
          <a:p>
            <a:r>
              <a:rPr lang="en-US" dirty="0" smtClean="0"/>
              <a:t>activity m/h</a:t>
            </a:r>
            <a:endParaRPr lang="en-US" dirty="0"/>
          </a:p>
        </p:txBody>
      </p:sp>
      <p:sp>
        <p:nvSpPr>
          <p:cNvPr id="30" name="TextBox 29"/>
          <p:cNvSpPr txBox="1"/>
          <p:nvPr/>
        </p:nvSpPr>
        <p:spPr>
          <a:xfrm>
            <a:off x="2971135" y="3511035"/>
            <a:ext cx="533400" cy="369332"/>
          </a:xfrm>
          <a:prstGeom prst="rect">
            <a:avLst/>
          </a:prstGeom>
          <a:noFill/>
        </p:spPr>
        <p:txBody>
          <a:bodyPr wrap="square" rtlCol="0">
            <a:spAutoFit/>
          </a:bodyPr>
          <a:lstStyle/>
          <a:p>
            <a:r>
              <a:rPr lang="en-US" dirty="0" smtClean="0"/>
              <a:t>2/3</a:t>
            </a:r>
            <a:endParaRPr lang="en-US" dirty="0"/>
          </a:p>
        </p:txBody>
      </p:sp>
      <p:sp>
        <p:nvSpPr>
          <p:cNvPr id="31" name="TextBox 30"/>
          <p:cNvSpPr txBox="1"/>
          <p:nvPr/>
        </p:nvSpPr>
        <p:spPr>
          <a:xfrm>
            <a:off x="5427255" y="3494198"/>
            <a:ext cx="533400" cy="369332"/>
          </a:xfrm>
          <a:prstGeom prst="rect">
            <a:avLst/>
          </a:prstGeom>
          <a:noFill/>
        </p:spPr>
        <p:txBody>
          <a:bodyPr wrap="square" rtlCol="0">
            <a:spAutoFit/>
          </a:bodyPr>
          <a:lstStyle/>
          <a:p>
            <a:r>
              <a:rPr lang="en-US" dirty="0" smtClean="0"/>
              <a:t>2/3</a:t>
            </a:r>
            <a:endParaRPr lang="en-US" dirty="0"/>
          </a:p>
        </p:txBody>
      </p:sp>
      <p:sp>
        <p:nvSpPr>
          <p:cNvPr id="32" name="TextBox 31"/>
          <p:cNvSpPr txBox="1"/>
          <p:nvPr/>
        </p:nvSpPr>
        <p:spPr>
          <a:xfrm>
            <a:off x="3886200" y="2017838"/>
            <a:ext cx="581247" cy="369332"/>
          </a:xfrm>
          <a:prstGeom prst="rect">
            <a:avLst/>
          </a:prstGeom>
          <a:noFill/>
        </p:spPr>
        <p:txBody>
          <a:bodyPr wrap="square" rtlCol="0">
            <a:spAutoFit/>
          </a:bodyPr>
          <a:lstStyle/>
          <a:p>
            <a:r>
              <a:rPr lang="en-US" dirty="0" smtClean="0"/>
              <a:t>1/2</a:t>
            </a:r>
            <a:endParaRPr lang="en-US" dirty="0"/>
          </a:p>
        </p:txBody>
      </p:sp>
      <p:sp>
        <p:nvSpPr>
          <p:cNvPr id="33" name="Rectangle 32"/>
          <p:cNvSpPr/>
          <p:nvPr/>
        </p:nvSpPr>
        <p:spPr>
          <a:xfrm>
            <a:off x="3864711" y="4910027"/>
            <a:ext cx="749152" cy="1128822"/>
          </a:xfrm>
          <a:prstGeom prst="rect">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p:cNvSpPr txBox="1"/>
          <p:nvPr/>
        </p:nvSpPr>
        <p:spPr>
          <a:xfrm>
            <a:off x="152400" y="4809422"/>
            <a:ext cx="1447800" cy="1477328"/>
          </a:xfrm>
          <a:prstGeom prst="rect">
            <a:avLst/>
          </a:prstGeom>
          <a:noFill/>
        </p:spPr>
        <p:txBody>
          <a:bodyPr wrap="square" rtlCol="0">
            <a:spAutoFit/>
          </a:bodyPr>
          <a:lstStyle/>
          <a:p>
            <a:pPr algn="ctr"/>
            <a:r>
              <a:rPr lang="en-US" dirty="0" smtClean="0"/>
              <a:t>Co-occurring mental health problems</a:t>
            </a:r>
            <a:endParaRPr lang="en-US" dirty="0"/>
          </a:p>
        </p:txBody>
      </p:sp>
      <p:sp>
        <p:nvSpPr>
          <p:cNvPr id="35" name="TextBox 34"/>
          <p:cNvSpPr txBox="1"/>
          <p:nvPr/>
        </p:nvSpPr>
        <p:spPr>
          <a:xfrm>
            <a:off x="1847406" y="5289771"/>
            <a:ext cx="533400" cy="369332"/>
          </a:xfrm>
          <a:prstGeom prst="rect">
            <a:avLst/>
          </a:prstGeom>
          <a:noFill/>
        </p:spPr>
        <p:txBody>
          <a:bodyPr wrap="square" rtlCol="0">
            <a:spAutoFit/>
          </a:bodyPr>
          <a:lstStyle/>
          <a:p>
            <a:r>
              <a:rPr lang="en-US" dirty="0" smtClean="0"/>
              <a:t>2/3</a:t>
            </a:r>
            <a:endParaRPr lang="en-US" dirty="0"/>
          </a:p>
        </p:txBody>
      </p:sp>
      <p:sp>
        <p:nvSpPr>
          <p:cNvPr id="36" name="TextBox 35"/>
          <p:cNvSpPr txBox="1"/>
          <p:nvPr/>
        </p:nvSpPr>
        <p:spPr>
          <a:xfrm>
            <a:off x="3992856" y="5289771"/>
            <a:ext cx="583904" cy="369332"/>
          </a:xfrm>
          <a:prstGeom prst="rect">
            <a:avLst/>
          </a:prstGeom>
          <a:noFill/>
        </p:spPr>
        <p:txBody>
          <a:bodyPr wrap="square" rtlCol="0">
            <a:spAutoFit/>
          </a:bodyPr>
          <a:lstStyle/>
          <a:p>
            <a:r>
              <a:rPr lang="en-US" dirty="0" smtClean="0"/>
              <a:t>1/2</a:t>
            </a:r>
            <a:endParaRPr lang="en-US" dirty="0"/>
          </a:p>
        </p:txBody>
      </p:sp>
      <p:sp>
        <p:nvSpPr>
          <p:cNvPr id="37" name="TextBox 36"/>
          <p:cNvSpPr txBox="1"/>
          <p:nvPr/>
        </p:nvSpPr>
        <p:spPr>
          <a:xfrm>
            <a:off x="7446665" y="4929997"/>
            <a:ext cx="1316335" cy="923330"/>
          </a:xfrm>
          <a:prstGeom prst="rect">
            <a:avLst/>
          </a:prstGeom>
          <a:noFill/>
        </p:spPr>
        <p:txBody>
          <a:bodyPr wrap="square" rtlCol="0">
            <a:spAutoFit/>
          </a:bodyPr>
          <a:lstStyle/>
          <a:p>
            <a:pPr algn="ctr"/>
            <a:r>
              <a:rPr lang="en-US" dirty="0" smtClean="0"/>
              <a:t>High traumatic Stress</a:t>
            </a:r>
            <a:endParaRPr lang="en-US" dirty="0"/>
          </a:p>
        </p:txBody>
      </p:sp>
      <p:sp>
        <p:nvSpPr>
          <p:cNvPr id="38" name="TextBox 37"/>
          <p:cNvSpPr txBox="1"/>
          <p:nvPr/>
        </p:nvSpPr>
        <p:spPr>
          <a:xfrm>
            <a:off x="6054910" y="5208899"/>
            <a:ext cx="581245" cy="369332"/>
          </a:xfrm>
          <a:prstGeom prst="rect">
            <a:avLst/>
          </a:prstGeom>
          <a:noFill/>
        </p:spPr>
        <p:txBody>
          <a:bodyPr wrap="square" rtlCol="0">
            <a:spAutoFit/>
          </a:bodyPr>
          <a:lstStyle/>
          <a:p>
            <a:r>
              <a:rPr lang="en-US" dirty="0" smtClean="0"/>
              <a:t>1/4</a:t>
            </a:r>
            <a:endParaRPr lang="en-US" dirty="0"/>
          </a:p>
        </p:txBody>
      </p:sp>
      <p:sp>
        <p:nvSpPr>
          <p:cNvPr id="39" name="TextBox 38"/>
          <p:cNvSpPr txBox="1"/>
          <p:nvPr/>
        </p:nvSpPr>
        <p:spPr>
          <a:xfrm>
            <a:off x="3539977" y="6052390"/>
            <a:ext cx="1996372" cy="646331"/>
          </a:xfrm>
          <a:prstGeom prst="rect">
            <a:avLst/>
          </a:prstGeom>
          <a:noFill/>
        </p:spPr>
        <p:txBody>
          <a:bodyPr wrap="square" rtlCol="0">
            <a:spAutoFit/>
          </a:bodyPr>
          <a:lstStyle/>
          <a:p>
            <a:pPr algn="ctr"/>
            <a:r>
              <a:rPr lang="en-US" dirty="0" smtClean="0"/>
              <a:t>High victimization</a:t>
            </a:r>
            <a:endParaRPr lang="en-US" dirty="0"/>
          </a:p>
        </p:txBody>
      </p:sp>
    </p:spTree>
    <p:extLst>
      <p:ext uri="{BB962C8B-B14F-4D97-AF65-F5344CB8AC3E}">
        <p14:creationId xmlns:p14="http://schemas.microsoft.com/office/powerpoint/2010/main" val="3463864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GAIN Data on Families</a:t>
            </a:r>
            <a:endParaRPr lang="en-US" dirty="0"/>
          </a:p>
        </p:txBody>
      </p:sp>
      <p:sp>
        <p:nvSpPr>
          <p:cNvPr id="3" name="Content Placeholder 2"/>
          <p:cNvSpPr>
            <a:spLocks noGrp="1"/>
          </p:cNvSpPr>
          <p:nvPr>
            <p:ph sz="half" idx="1"/>
          </p:nvPr>
        </p:nvSpPr>
        <p:spPr/>
        <p:txBody>
          <a:bodyPr>
            <a:normAutofit/>
          </a:bodyPr>
          <a:lstStyle/>
          <a:p>
            <a:r>
              <a:rPr lang="en-US" dirty="0" smtClean="0"/>
              <a:t>Custody</a:t>
            </a:r>
          </a:p>
          <a:p>
            <a:r>
              <a:rPr lang="en-US" dirty="0" smtClean="0"/>
              <a:t>Living situation</a:t>
            </a:r>
          </a:p>
          <a:p>
            <a:r>
              <a:rPr lang="en-US" dirty="0" smtClean="0"/>
              <a:t>Family size</a:t>
            </a:r>
          </a:p>
          <a:p>
            <a:r>
              <a:rPr lang="en-US" dirty="0" smtClean="0"/>
              <a:t>Family history of substance </a:t>
            </a:r>
            <a:r>
              <a:rPr lang="en-US" dirty="0"/>
              <a:t>a</a:t>
            </a:r>
            <a:r>
              <a:rPr lang="en-US" dirty="0" smtClean="0"/>
              <a:t>buse</a:t>
            </a:r>
          </a:p>
          <a:p>
            <a:r>
              <a:rPr lang="en-US" dirty="0" smtClean="0"/>
              <a:t>Family history of psychological </a:t>
            </a:r>
            <a:r>
              <a:rPr lang="en-US" dirty="0"/>
              <a:t>p</a:t>
            </a:r>
            <a:r>
              <a:rPr lang="en-US" dirty="0" smtClean="0"/>
              <a:t>roblems</a:t>
            </a:r>
          </a:p>
          <a:p>
            <a:r>
              <a:rPr lang="en-US" dirty="0" smtClean="0"/>
              <a:t>Parental Involvement Index</a:t>
            </a:r>
          </a:p>
          <a:p>
            <a:endParaRPr lang="en-US" dirty="0" smtClean="0"/>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a:bodyPr>
          <a:lstStyle/>
          <a:p>
            <a:r>
              <a:rPr lang="en-US" dirty="0" smtClean="0"/>
              <a:t>Family problems (weekly)</a:t>
            </a:r>
          </a:p>
          <a:p>
            <a:r>
              <a:rPr lang="en-US" dirty="0" smtClean="0"/>
              <a:t>Living Risk Index</a:t>
            </a:r>
            <a:endParaRPr lang="en-US" dirty="0"/>
          </a:p>
          <a:p>
            <a:r>
              <a:rPr lang="en-US" dirty="0" smtClean="0"/>
              <a:t>Ever </a:t>
            </a:r>
            <a:r>
              <a:rPr lang="en-US" dirty="0"/>
              <a:t>h</a:t>
            </a:r>
            <a:r>
              <a:rPr lang="en-US" dirty="0" smtClean="0"/>
              <a:t>omeless or runaway</a:t>
            </a:r>
          </a:p>
          <a:p>
            <a:r>
              <a:rPr lang="en-US" dirty="0"/>
              <a:t>Days in t</a:t>
            </a:r>
            <a:r>
              <a:rPr lang="en-US" dirty="0" smtClean="0"/>
              <a:t>rouble </a:t>
            </a:r>
            <a:r>
              <a:rPr lang="en-US" dirty="0"/>
              <a:t>with </a:t>
            </a:r>
            <a:r>
              <a:rPr lang="en-US" dirty="0" smtClean="0"/>
              <a:t>family</a:t>
            </a:r>
          </a:p>
          <a:p>
            <a:r>
              <a:rPr lang="en-US" dirty="0" smtClean="0"/>
              <a:t>Turns to a </a:t>
            </a:r>
            <a:r>
              <a:rPr lang="en-US" dirty="0"/>
              <a:t>f</a:t>
            </a:r>
            <a:r>
              <a:rPr lang="en-US" dirty="0" smtClean="0"/>
              <a:t>amily member when having trouble</a:t>
            </a:r>
            <a:endParaRPr lang="en-US" dirty="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3A3E8CDA-95BA-40B9-9407-8EE5708764C6}" type="slidenum">
              <a:rPr lang="en-US" smtClean="0"/>
              <a:pPr/>
              <a:t>14</a:t>
            </a:fld>
            <a:endParaRPr lang="en-US" dirty="0"/>
          </a:p>
        </p:txBody>
      </p:sp>
    </p:spTree>
    <p:extLst>
      <p:ext uri="{BB962C8B-B14F-4D97-AF65-F5344CB8AC3E}">
        <p14:creationId xmlns:p14="http://schemas.microsoft.com/office/powerpoint/2010/main" val="219776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Custody and Living Situation</a:t>
            </a:r>
            <a:endParaRPr lang="en-US" dirty="0"/>
          </a:p>
        </p:txBody>
      </p:sp>
      <p:graphicFrame>
        <p:nvGraphicFramePr>
          <p:cNvPr id="7" name="Content Placeholder 4"/>
          <p:cNvGraphicFramePr>
            <a:graphicFrameLocks noGrp="1"/>
          </p:cNvGraphicFramePr>
          <p:nvPr>
            <p:ph sz="half" idx="2"/>
            <p:extLst>
              <p:ext uri="{D42A27DB-BD31-4B8C-83A1-F6EECF244321}">
                <p14:modId xmlns:p14="http://schemas.microsoft.com/office/powerpoint/2010/main" val="4016522836"/>
              </p:ext>
            </p:extLst>
          </p:nvPr>
        </p:nvGraphicFramePr>
        <p:xfrm>
          <a:off x="4648200" y="1646238"/>
          <a:ext cx="4038600" cy="4525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1"/>
            <p:extLst>
              <p:ext uri="{D42A27DB-BD31-4B8C-83A1-F6EECF244321}">
                <p14:modId xmlns:p14="http://schemas.microsoft.com/office/powerpoint/2010/main" val="2624663950"/>
              </p:ext>
            </p:extLst>
          </p:nvPr>
        </p:nvGraphicFramePr>
        <p:xfrm>
          <a:off x="271237" y="1600200"/>
          <a:ext cx="4800600" cy="471707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
          <p:cNvSpPr txBox="1"/>
          <p:nvPr/>
        </p:nvSpPr>
        <p:spPr>
          <a:xfrm>
            <a:off x="293511" y="5638800"/>
            <a:ext cx="4495800" cy="82355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solidFill>
                  <a:schemeClr val="tx1"/>
                </a:solidFill>
              </a:rPr>
              <a:t>91% live in a house or apartment with  parent/parents</a:t>
            </a:r>
          </a:p>
          <a:p>
            <a:r>
              <a:rPr lang="en-US" sz="1600" dirty="0" smtClean="0">
                <a:solidFill>
                  <a:schemeClr val="tx1"/>
                </a:solidFill>
              </a:rPr>
              <a:t>6% live in another family member’s home</a:t>
            </a:r>
            <a:endParaRPr lang="en-US" sz="1600" dirty="0">
              <a:solidFill>
                <a:schemeClr val="tx1"/>
              </a:solidFill>
            </a:endParaRPr>
          </a:p>
        </p:txBody>
      </p:sp>
      <p:sp>
        <p:nvSpPr>
          <p:cNvPr id="3" name="Slide Number Placeholder 2"/>
          <p:cNvSpPr>
            <a:spLocks noGrp="1"/>
          </p:cNvSpPr>
          <p:nvPr>
            <p:ph type="sldNum" sz="quarter" idx="12"/>
          </p:nvPr>
        </p:nvSpPr>
        <p:spPr/>
        <p:txBody>
          <a:bodyPr/>
          <a:lstStyle/>
          <a:p>
            <a:fld id="{3A3E8CDA-95BA-40B9-9407-8EE5708764C6}" type="slidenum">
              <a:rPr lang="en-US" smtClean="0"/>
              <a:pPr/>
              <a:t>15</a:t>
            </a:fld>
            <a:endParaRPr lang="en-US" dirty="0"/>
          </a:p>
        </p:txBody>
      </p:sp>
      <p:sp>
        <p:nvSpPr>
          <p:cNvPr id="5" name="Down Arrow 4"/>
          <p:cNvSpPr/>
          <p:nvPr/>
        </p:nvSpPr>
        <p:spPr>
          <a:xfrm>
            <a:off x="6032205" y="2532322"/>
            <a:ext cx="368595" cy="489204"/>
          </a:xfrm>
          <a:prstGeom prst="downArrow">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68189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Living Environment Risk Index</a:t>
            </a:r>
            <a:endParaRPr lang="en-US" dirty="0"/>
          </a:p>
        </p:txBody>
      </p:sp>
      <p:sp>
        <p:nvSpPr>
          <p:cNvPr id="4" name="Content Placeholder 3"/>
          <p:cNvSpPr>
            <a:spLocks noGrp="1"/>
          </p:cNvSpPr>
          <p:nvPr>
            <p:ph sz="half" idx="2"/>
          </p:nvPr>
        </p:nvSpPr>
        <p:spPr>
          <a:xfrm>
            <a:off x="4038600" y="1905000"/>
            <a:ext cx="4648200" cy="4495800"/>
          </a:xfrm>
        </p:spPr>
        <p:txBody>
          <a:bodyPr>
            <a:normAutofit/>
          </a:bodyPr>
          <a:lstStyle/>
          <a:p>
            <a:r>
              <a:rPr lang="en-US" sz="1800" dirty="0" smtClean="0"/>
              <a:t>Of the people you have regularly lived with, would you say that none, a few, some, most or all of them</a:t>
            </a:r>
          </a:p>
          <a:p>
            <a:pPr lvl="1"/>
            <a:r>
              <a:rPr lang="en-US" sz="1600" dirty="0" smtClean="0"/>
              <a:t>Were employed or in school or training full time?</a:t>
            </a:r>
          </a:p>
          <a:p>
            <a:pPr lvl="1"/>
            <a:r>
              <a:rPr lang="en-US" sz="1600" dirty="0" smtClean="0"/>
              <a:t>Were involved in illegal activity?</a:t>
            </a:r>
          </a:p>
          <a:p>
            <a:pPr lvl="1"/>
            <a:r>
              <a:rPr lang="en-US" sz="1600" dirty="0" smtClean="0"/>
              <a:t>Weekly got drunk or had 5 or more drinks per day?</a:t>
            </a:r>
          </a:p>
          <a:p>
            <a:pPr lvl="1"/>
            <a:r>
              <a:rPr lang="en-US" sz="1600" dirty="0" smtClean="0"/>
              <a:t>Used any drugs during the past 90 days?</a:t>
            </a:r>
          </a:p>
          <a:p>
            <a:pPr lvl="1"/>
            <a:r>
              <a:rPr lang="en-US" sz="1600" dirty="0" smtClean="0"/>
              <a:t>Shout, argue, and fight most weeks?</a:t>
            </a:r>
          </a:p>
          <a:p>
            <a:pPr lvl="1"/>
            <a:r>
              <a:rPr lang="en-US" sz="1600" dirty="0" smtClean="0"/>
              <a:t>Have ever been in drug or alcohol treatment?</a:t>
            </a:r>
          </a:p>
          <a:p>
            <a:pPr lvl="1"/>
            <a:r>
              <a:rPr lang="en-US" sz="1600" dirty="0" smtClean="0"/>
              <a:t>Would describe themselves as being in recovery</a:t>
            </a:r>
            <a:r>
              <a:rPr lang="en-US" sz="1200" dirty="0" smtClean="0"/>
              <a:t>?</a:t>
            </a:r>
            <a:endParaRPr lang="en-US" sz="12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97558127"/>
              </p:ext>
            </p:extLst>
          </p:nvPr>
        </p:nvGraphicFramePr>
        <p:xfrm>
          <a:off x="304800" y="1600200"/>
          <a:ext cx="6705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3A3E8CDA-95BA-40B9-9407-8EE5708764C6}" type="slidenum">
              <a:rPr lang="en-US" smtClean="0"/>
              <a:pPr/>
              <a:t>16</a:t>
            </a:fld>
            <a:endParaRPr lang="en-US" dirty="0"/>
          </a:p>
        </p:txBody>
      </p:sp>
    </p:spTree>
    <p:extLst>
      <p:ext uri="{BB962C8B-B14F-4D97-AF65-F5344CB8AC3E}">
        <p14:creationId xmlns:p14="http://schemas.microsoft.com/office/powerpoint/2010/main" val="469377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GAIN: Family Problems/Strengths</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4159907225"/>
              </p:ext>
            </p:extLst>
          </p:nvPr>
        </p:nvGraphicFramePr>
        <p:xfrm>
          <a:off x="533400" y="1981199"/>
          <a:ext cx="3841750" cy="4000500"/>
        </p:xfrm>
        <a:graphic>
          <a:graphicData uri="http://schemas.openxmlformats.org/drawingml/2006/table">
            <a:tbl>
              <a:tblPr>
                <a:tableStyleId>{5C22544A-7EE6-4342-B048-85BDC9FD1C3A}</a:tableStyleId>
              </a:tblPr>
              <a:tblGrid>
                <a:gridCol w="3148502"/>
                <a:gridCol w="693248"/>
              </a:tblGrid>
              <a:tr h="800100">
                <a:tc>
                  <a:txBody>
                    <a:bodyPr/>
                    <a:lstStyle/>
                    <a:p>
                      <a:pPr algn="l" fontAlgn="b"/>
                      <a:r>
                        <a:rPr lang="en-US" sz="1800" b="1" i="0" u="none" strike="noStrike" dirty="0">
                          <a:solidFill>
                            <a:schemeClr val="tx1"/>
                          </a:solidFill>
                          <a:effectLst>
                            <a:outerShdw blurRad="38100" dist="38100" dir="2700000" algn="tl">
                              <a:srgbClr val="000000">
                                <a:alpha val="43137"/>
                              </a:srgbClr>
                            </a:outerShdw>
                          </a:effectLst>
                          <a:latin typeface="Arial"/>
                        </a:rPr>
                        <a:t>Family history of substance abuse</a:t>
                      </a:r>
                    </a:p>
                  </a:txBody>
                  <a:tcPr marL="9525" marR="9525" marT="9525" marB="0" anchor="b">
                    <a:solidFill>
                      <a:schemeClr val="accent1">
                        <a:lumMod val="75000"/>
                      </a:schemeClr>
                    </a:solidFill>
                  </a:tcPr>
                </a:tc>
                <a:tc>
                  <a:txBody>
                    <a:bodyPr/>
                    <a:lstStyle/>
                    <a:p>
                      <a:pPr algn="r" fontAlgn="b"/>
                      <a:r>
                        <a:rPr lang="en-US" sz="1800" b="1" i="0" u="none" strike="noStrike" dirty="0">
                          <a:solidFill>
                            <a:schemeClr val="tx1"/>
                          </a:solidFill>
                          <a:effectLst/>
                          <a:latin typeface="Arial"/>
                        </a:rPr>
                        <a:t>69%</a:t>
                      </a:r>
                    </a:p>
                  </a:txBody>
                  <a:tcPr marL="9525" marR="9525" marT="9525" marB="0" anchor="b">
                    <a:solidFill>
                      <a:schemeClr val="accent2">
                        <a:lumMod val="75000"/>
                      </a:schemeClr>
                    </a:solidFill>
                  </a:tcPr>
                </a:tc>
              </a:tr>
              <a:tr h="800100">
                <a:tc>
                  <a:txBody>
                    <a:bodyPr/>
                    <a:lstStyle/>
                    <a:p>
                      <a:pPr algn="l" fontAlgn="b"/>
                      <a:r>
                        <a:rPr lang="en-US" sz="1800" b="1" i="0" u="none" strike="noStrike" dirty="0">
                          <a:solidFill>
                            <a:schemeClr val="tx1"/>
                          </a:solidFill>
                          <a:effectLst>
                            <a:outerShdw blurRad="38100" dist="38100" dir="2700000" algn="tl">
                              <a:srgbClr val="000000">
                                <a:alpha val="43137"/>
                              </a:srgbClr>
                            </a:outerShdw>
                          </a:effectLst>
                          <a:latin typeface="Arial"/>
                        </a:rPr>
                        <a:t>Family history of psychological problems</a:t>
                      </a:r>
                    </a:p>
                  </a:txBody>
                  <a:tcPr marL="9525" marR="9525" marT="9525" marB="0" anchor="b">
                    <a:solidFill>
                      <a:schemeClr val="accent1">
                        <a:lumMod val="75000"/>
                      </a:schemeClr>
                    </a:solidFill>
                  </a:tcPr>
                </a:tc>
                <a:tc>
                  <a:txBody>
                    <a:bodyPr/>
                    <a:lstStyle/>
                    <a:p>
                      <a:pPr algn="r" fontAlgn="b"/>
                      <a:r>
                        <a:rPr lang="en-US" sz="1800" b="1" i="0" u="none" strike="noStrike" dirty="0">
                          <a:solidFill>
                            <a:schemeClr val="tx1"/>
                          </a:solidFill>
                          <a:effectLst/>
                          <a:latin typeface="Arial"/>
                        </a:rPr>
                        <a:t>32%</a:t>
                      </a:r>
                    </a:p>
                  </a:txBody>
                  <a:tcPr marL="9525" marR="9525" marT="9525" marB="0" anchor="b">
                    <a:solidFill>
                      <a:schemeClr val="accent2">
                        <a:lumMod val="75000"/>
                      </a:schemeClr>
                    </a:solidFill>
                  </a:tcPr>
                </a:tc>
              </a:tr>
              <a:tr h="800100">
                <a:tc>
                  <a:txBody>
                    <a:bodyPr/>
                    <a:lstStyle/>
                    <a:p>
                      <a:pPr algn="l" fontAlgn="b"/>
                      <a:r>
                        <a:rPr lang="en-US" sz="1800" b="1" i="0" u="none" strike="noStrike" dirty="0">
                          <a:solidFill>
                            <a:schemeClr val="tx1"/>
                          </a:solidFill>
                          <a:effectLst>
                            <a:outerShdw blurRad="38100" dist="38100" dir="2700000" algn="tl">
                              <a:srgbClr val="000000">
                                <a:alpha val="43137"/>
                              </a:srgbClr>
                            </a:outerShdw>
                          </a:effectLst>
                          <a:latin typeface="Arial"/>
                        </a:rPr>
                        <a:t>Fighting/arguing weekly at home</a:t>
                      </a:r>
                    </a:p>
                  </a:txBody>
                  <a:tcPr marL="9525" marR="9525" marT="9525" marB="0" anchor="b">
                    <a:solidFill>
                      <a:schemeClr val="accent1">
                        <a:lumMod val="75000"/>
                      </a:schemeClr>
                    </a:solidFill>
                  </a:tcPr>
                </a:tc>
                <a:tc>
                  <a:txBody>
                    <a:bodyPr/>
                    <a:lstStyle/>
                    <a:p>
                      <a:pPr algn="r" fontAlgn="b"/>
                      <a:r>
                        <a:rPr lang="en-US" sz="1800" b="1" i="0" u="none" strike="noStrike" dirty="0" smtClean="0">
                          <a:solidFill>
                            <a:schemeClr val="tx1"/>
                          </a:solidFill>
                          <a:effectLst/>
                          <a:latin typeface="Arial"/>
                        </a:rPr>
                        <a:t>47%</a:t>
                      </a:r>
                      <a:endParaRPr lang="en-US" sz="1800" b="1" i="0" u="none" strike="noStrike" dirty="0">
                        <a:solidFill>
                          <a:schemeClr val="tx1"/>
                        </a:solidFill>
                        <a:effectLst/>
                        <a:latin typeface="Arial"/>
                      </a:endParaRPr>
                    </a:p>
                  </a:txBody>
                  <a:tcPr marL="9525" marR="9525" marT="9525" marB="0" anchor="b">
                    <a:solidFill>
                      <a:schemeClr val="accent2">
                        <a:lumMod val="75000"/>
                      </a:schemeClr>
                    </a:solidFill>
                  </a:tcPr>
                </a:tc>
              </a:tr>
              <a:tr h="800100">
                <a:tc>
                  <a:txBody>
                    <a:bodyPr/>
                    <a:lstStyle/>
                    <a:p>
                      <a:pPr algn="l" fontAlgn="b"/>
                      <a:r>
                        <a:rPr lang="en-US" sz="1800" b="1" i="0" u="none" strike="noStrike" dirty="0">
                          <a:solidFill>
                            <a:schemeClr val="tx1"/>
                          </a:solidFill>
                          <a:effectLst>
                            <a:outerShdw blurRad="38100" dist="38100" dir="2700000" algn="tl">
                              <a:srgbClr val="000000">
                                <a:alpha val="43137"/>
                              </a:srgbClr>
                            </a:outerShdw>
                          </a:effectLst>
                          <a:latin typeface="Arial"/>
                        </a:rPr>
                        <a:t>Most family members</a:t>
                      </a:r>
                      <a:r>
                        <a:rPr lang="en-US" sz="1800" b="1" i="0" u="none" strike="noStrike" dirty="0" smtClean="0">
                          <a:solidFill>
                            <a:schemeClr val="tx1"/>
                          </a:solidFill>
                          <a:effectLst>
                            <a:outerShdw blurRad="38100" dist="38100" dir="2700000" algn="tl">
                              <a:srgbClr val="000000">
                                <a:alpha val="43137"/>
                              </a:srgbClr>
                            </a:outerShdw>
                          </a:effectLst>
                          <a:latin typeface="Arial"/>
                        </a:rPr>
                        <a:t>: weekly fights/arguments</a:t>
                      </a:r>
                      <a:endParaRPr lang="en-US" sz="1800" b="1" i="0" u="none" strike="noStrike" dirty="0">
                        <a:solidFill>
                          <a:schemeClr val="tx1"/>
                        </a:solidFill>
                        <a:effectLst>
                          <a:outerShdw blurRad="38100" dist="38100" dir="2700000" algn="tl">
                            <a:srgbClr val="000000">
                              <a:alpha val="43137"/>
                            </a:srgbClr>
                          </a:outerShdw>
                        </a:effectLst>
                        <a:latin typeface="Arial"/>
                      </a:endParaRPr>
                    </a:p>
                  </a:txBody>
                  <a:tcPr marL="9525" marR="9525" marT="9525" marB="0" anchor="b">
                    <a:solidFill>
                      <a:schemeClr val="accent1">
                        <a:lumMod val="75000"/>
                      </a:schemeClr>
                    </a:solidFill>
                  </a:tcPr>
                </a:tc>
                <a:tc>
                  <a:txBody>
                    <a:bodyPr/>
                    <a:lstStyle/>
                    <a:p>
                      <a:pPr algn="r" fontAlgn="b"/>
                      <a:r>
                        <a:rPr lang="en-US" sz="1800" b="1" i="0" u="none" strike="noStrike" dirty="0">
                          <a:solidFill>
                            <a:schemeClr val="tx1"/>
                          </a:solidFill>
                          <a:effectLst/>
                          <a:latin typeface="Arial"/>
                        </a:rPr>
                        <a:t>13%</a:t>
                      </a:r>
                    </a:p>
                  </a:txBody>
                  <a:tcPr marL="9525" marR="9525" marT="9525" marB="0" anchor="b">
                    <a:solidFill>
                      <a:schemeClr val="accent2">
                        <a:lumMod val="75000"/>
                      </a:schemeClr>
                    </a:solidFill>
                  </a:tcPr>
                </a:tc>
              </a:tr>
              <a:tr h="800100">
                <a:tc>
                  <a:txBody>
                    <a:bodyPr/>
                    <a:lstStyle/>
                    <a:p>
                      <a:pPr algn="l" fontAlgn="b"/>
                      <a:r>
                        <a:rPr lang="en-US" sz="1800" b="1" i="0" u="none" strike="noStrike" dirty="0">
                          <a:solidFill>
                            <a:schemeClr val="tx1"/>
                          </a:solidFill>
                          <a:effectLst>
                            <a:outerShdw blurRad="38100" dist="38100" dir="2700000" algn="tl">
                              <a:srgbClr val="000000">
                                <a:alpha val="43137"/>
                              </a:srgbClr>
                            </a:outerShdw>
                          </a:effectLst>
                          <a:latin typeface="Arial"/>
                        </a:rPr>
                        <a:t>Weekly family/home problems</a:t>
                      </a:r>
                    </a:p>
                  </a:txBody>
                  <a:tcPr marL="9525" marR="9525" marT="9525" marB="0" anchor="b">
                    <a:solidFill>
                      <a:schemeClr val="accent1">
                        <a:lumMod val="75000"/>
                      </a:schemeClr>
                    </a:solidFill>
                  </a:tcPr>
                </a:tc>
                <a:tc>
                  <a:txBody>
                    <a:bodyPr/>
                    <a:lstStyle/>
                    <a:p>
                      <a:pPr algn="r" fontAlgn="b"/>
                      <a:r>
                        <a:rPr lang="en-US" sz="1800" b="1" i="0" u="none" strike="noStrike" dirty="0">
                          <a:solidFill>
                            <a:schemeClr val="tx1"/>
                          </a:solidFill>
                          <a:effectLst/>
                          <a:latin typeface="Arial"/>
                        </a:rPr>
                        <a:t>26%</a:t>
                      </a:r>
                    </a:p>
                  </a:txBody>
                  <a:tcPr marL="9525" marR="9525" marT="9525" marB="0" anchor="b">
                    <a:solidFill>
                      <a:schemeClr val="accent2">
                        <a:lumMod val="75000"/>
                      </a:schemeClr>
                    </a:solidFill>
                  </a:tcPr>
                </a:tc>
              </a:tr>
            </a:tbl>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1013934713"/>
              </p:ext>
            </p:extLst>
          </p:nvPr>
        </p:nvGraphicFramePr>
        <p:xfrm>
          <a:off x="4572000" y="1982476"/>
          <a:ext cx="4038600" cy="4037324"/>
        </p:xfrm>
        <a:graphic>
          <a:graphicData uri="http://schemas.openxmlformats.org/drawingml/2006/table">
            <a:tbl>
              <a:tblPr>
                <a:tableStyleId>{5C22544A-7EE6-4342-B048-85BDC9FD1C3A}</a:tableStyleId>
              </a:tblPr>
              <a:tblGrid>
                <a:gridCol w="3415947"/>
                <a:gridCol w="622653"/>
              </a:tblGrid>
              <a:tr h="1009331">
                <a:tc>
                  <a:txBody>
                    <a:bodyPr/>
                    <a:lstStyle/>
                    <a:p>
                      <a:pPr algn="l" fontAlgn="b"/>
                      <a:r>
                        <a:rPr lang="en-US" sz="1800" b="0" i="0" u="none" strike="noStrike" dirty="0">
                          <a:solidFill>
                            <a:schemeClr val="tx1"/>
                          </a:solidFill>
                          <a:effectLst/>
                          <a:latin typeface="+mn-lt"/>
                        </a:rPr>
                        <a:t>N</a:t>
                      </a:r>
                      <a:r>
                        <a:rPr lang="en-US" sz="1800" b="0" i="0" u="none" strike="noStrike" dirty="0" smtClean="0">
                          <a:solidFill>
                            <a:schemeClr val="tx1"/>
                          </a:solidFill>
                          <a:effectLst/>
                          <a:latin typeface="+mn-lt"/>
                        </a:rPr>
                        <a:t>o </a:t>
                      </a:r>
                      <a:r>
                        <a:rPr lang="en-US" sz="1800" b="0" i="0" u="none" strike="noStrike" dirty="0">
                          <a:solidFill>
                            <a:schemeClr val="tx1"/>
                          </a:solidFill>
                          <a:effectLst/>
                          <a:latin typeface="+mn-lt"/>
                        </a:rPr>
                        <a:t>one in home involved in weekly fighting/arguing </a:t>
                      </a:r>
                    </a:p>
                  </a:txBody>
                  <a:tcPr marL="9525" marR="9525" marT="9525" marB="0" anchor="b">
                    <a:solidFill>
                      <a:schemeClr val="tx2">
                        <a:lumMod val="50000"/>
                      </a:schemeClr>
                    </a:solidFill>
                  </a:tcPr>
                </a:tc>
                <a:tc>
                  <a:txBody>
                    <a:bodyPr/>
                    <a:lstStyle/>
                    <a:p>
                      <a:pPr algn="r" fontAlgn="b"/>
                      <a:r>
                        <a:rPr lang="en-US" sz="1800" b="1" i="0" u="none" strike="noStrike" dirty="0">
                          <a:solidFill>
                            <a:schemeClr val="tx1"/>
                          </a:solidFill>
                          <a:effectLst/>
                          <a:latin typeface="+mn-lt"/>
                        </a:rPr>
                        <a:t>53%</a:t>
                      </a:r>
                    </a:p>
                  </a:txBody>
                  <a:tcPr marL="9525" marR="9525" marT="9525" marB="0" anchor="b">
                    <a:solidFill>
                      <a:schemeClr val="accent2">
                        <a:lumMod val="75000"/>
                      </a:schemeClr>
                    </a:solidFill>
                  </a:tcPr>
                </a:tc>
              </a:tr>
              <a:tr h="1009331">
                <a:tc>
                  <a:txBody>
                    <a:bodyPr/>
                    <a:lstStyle/>
                    <a:p>
                      <a:pPr algn="l" fontAlgn="b"/>
                      <a:r>
                        <a:rPr lang="en-US" sz="1800" b="0" i="0" u="none" strike="noStrike" dirty="0">
                          <a:solidFill>
                            <a:schemeClr val="tx1"/>
                          </a:solidFill>
                          <a:effectLst/>
                          <a:latin typeface="+mn-lt"/>
                        </a:rPr>
                        <a:t>No family/home problems</a:t>
                      </a:r>
                    </a:p>
                  </a:txBody>
                  <a:tcPr marL="9525" marR="9525" marT="9525" marB="0" anchor="b">
                    <a:solidFill>
                      <a:schemeClr val="tx2">
                        <a:lumMod val="50000"/>
                      </a:schemeClr>
                    </a:solidFill>
                  </a:tcPr>
                </a:tc>
                <a:tc>
                  <a:txBody>
                    <a:bodyPr/>
                    <a:lstStyle/>
                    <a:p>
                      <a:pPr algn="r" fontAlgn="b"/>
                      <a:r>
                        <a:rPr lang="en-US" sz="1800" b="1" i="0" u="none" strike="noStrike" dirty="0">
                          <a:solidFill>
                            <a:schemeClr val="tx1"/>
                          </a:solidFill>
                          <a:effectLst/>
                          <a:latin typeface="+mn-lt"/>
                        </a:rPr>
                        <a:t>34%</a:t>
                      </a:r>
                    </a:p>
                  </a:txBody>
                  <a:tcPr marL="9525" marR="9525" marT="9525" marB="0" anchor="b">
                    <a:solidFill>
                      <a:schemeClr val="accent2">
                        <a:lumMod val="75000"/>
                      </a:schemeClr>
                    </a:solidFill>
                  </a:tcPr>
                </a:tc>
              </a:tr>
              <a:tr h="1009331">
                <a:tc>
                  <a:txBody>
                    <a:bodyPr/>
                    <a:lstStyle/>
                    <a:p>
                      <a:pPr algn="l" fontAlgn="b"/>
                      <a:r>
                        <a:rPr lang="en-US" sz="1800" b="0" i="0" u="none" strike="noStrike" dirty="0">
                          <a:solidFill>
                            <a:schemeClr val="tx1"/>
                          </a:solidFill>
                          <a:effectLst/>
                          <a:latin typeface="+mn-lt"/>
                        </a:rPr>
                        <a:t>Parental Activity Index moderate to high</a:t>
                      </a:r>
                    </a:p>
                  </a:txBody>
                  <a:tcPr marL="9525" marR="9525" marT="9525" marB="0" anchor="b">
                    <a:solidFill>
                      <a:schemeClr val="tx2">
                        <a:lumMod val="50000"/>
                      </a:schemeClr>
                    </a:solidFill>
                  </a:tcPr>
                </a:tc>
                <a:tc>
                  <a:txBody>
                    <a:bodyPr/>
                    <a:lstStyle/>
                    <a:p>
                      <a:pPr algn="r" fontAlgn="b"/>
                      <a:r>
                        <a:rPr lang="en-US" sz="1800" b="1" i="0" u="none" strike="noStrike" dirty="0">
                          <a:solidFill>
                            <a:schemeClr val="tx1"/>
                          </a:solidFill>
                          <a:effectLst/>
                          <a:latin typeface="+mn-lt"/>
                        </a:rPr>
                        <a:t>50%</a:t>
                      </a:r>
                    </a:p>
                  </a:txBody>
                  <a:tcPr marL="9525" marR="9525" marT="9525" marB="0" anchor="b">
                    <a:solidFill>
                      <a:schemeClr val="accent2">
                        <a:lumMod val="75000"/>
                      </a:schemeClr>
                    </a:solidFill>
                  </a:tcPr>
                </a:tc>
              </a:tr>
              <a:tr h="1009331">
                <a:tc>
                  <a:txBody>
                    <a:bodyPr/>
                    <a:lstStyle/>
                    <a:p>
                      <a:pPr algn="l" fontAlgn="b"/>
                      <a:r>
                        <a:rPr lang="en-US" sz="1800" b="0" i="0" u="none" strike="noStrike" dirty="0">
                          <a:solidFill>
                            <a:schemeClr val="tx1"/>
                          </a:solidFill>
                          <a:effectLst/>
                          <a:latin typeface="+mn-lt"/>
                        </a:rPr>
                        <a:t>Turn to a family member when having trouble (</a:t>
                      </a:r>
                      <a:r>
                        <a:rPr lang="en-US" sz="1800" b="0" i="0" u="none" strike="noStrike" dirty="0" smtClean="0">
                          <a:solidFill>
                            <a:schemeClr val="tx1"/>
                          </a:solidFill>
                          <a:effectLst/>
                          <a:latin typeface="+mn-lt"/>
                        </a:rPr>
                        <a:t>n=1,251</a:t>
                      </a:r>
                      <a:r>
                        <a:rPr lang="en-US" sz="1800" b="0" i="0" u="none" strike="noStrike" dirty="0">
                          <a:solidFill>
                            <a:schemeClr val="tx1"/>
                          </a:solidFill>
                          <a:effectLst/>
                          <a:latin typeface="+mn-lt"/>
                        </a:rPr>
                        <a:t>)</a:t>
                      </a:r>
                    </a:p>
                  </a:txBody>
                  <a:tcPr marL="9525" marR="9525" marT="9525" marB="0" anchor="b">
                    <a:solidFill>
                      <a:schemeClr val="tx2">
                        <a:lumMod val="50000"/>
                      </a:schemeClr>
                    </a:solidFill>
                  </a:tcPr>
                </a:tc>
                <a:tc>
                  <a:txBody>
                    <a:bodyPr/>
                    <a:lstStyle/>
                    <a:p>
                      <a:pPr algn="r" fontAlgn="b"/>
                      <a:r>
                        <a:rPr lang="en-US" sz="1800" b="1" i="0" u="none" strike="noStrike" dirty="0">
                          <a:solidFill>
                            <a:schemeClr val="tx1"/>
                          </a:solidFill>
                          <a:effectLst/>
                          <a:latin typeface="+mn-lt"/>
                        </a:rPr>
                        <a:t>57%</a:t>
                      </a:r>
                    </a:p>
                  </a:txBody>
                  <a:tcPr marL="9525" marR="9525" marT="9525" marB="0" anchor="b">
                    <a:solidFill>
                      <a:schemeClr val="accent2">
                        <a:lumMod val="75000"/>
                      </a:schemeClr>
                    </a:solidFill>
                  </a:tcPr>
                </a:tc>
              </a:tr>
            </a:tbl>
          </a:graphicData>
        </a:graphic>
      </p:graphicFrame>
      <p:graphicFrame>
        <p:nvGraphicFramePr>
          <p:cNvPr id="5" name="Content Placeholder 8"/>
          <p:cNvGraphicFramePr>
            <a:graphicFrameLocks noGrp="1"/>
          </p:cNvGraphicFramePr>
          <p:nvPr>
            <p:ph sz="half" idx="1"/>
            <p:extLst>
              <p:ext uri="{D42A27DB-BD31-4B8C-83A1-F6EECF244321}">
                <p14:modId xmlns:p14="http://schemas.microsoft.com/office/powerpoint/2010/main" val="551304880"/>
              </p:ext>
            </p:extLst>
          </p:nvPr>
        </p:nvGraphicFramePr>
        <p:xfrm>
          <a:off x="285307" y="1981200"/>
          <a:ext cx="4089843" cy="4038600"/>
        </p:xfrm>
        <a:graphic>
          <a:graphicData uri="http://schemas.openxmlformats.org/drawingml/2006/table">
            <a:tbl>
              <a:tblPr>
                <a:tableStyleId>{5C22544A-7EE6-4342-B048-85BDC9FD1C3A}</a:tableStyleId>
              </a:tblPr>
              <a:tblGrid>
                <a:gridCol w="3351826"/>
                <a:gridCol w="738017"/>
              </a:tblGrid>
              <a:tr h="807720">
                <a:tc>
                  <a:txBody>
                    <a:bodyPr/>
                    <a:lstStyle/>
                    <a:p>
                      <a:pPr algn="l" fontAlgn="b"/>
                      <a:r>
                        <a:rPr lang="en-US" sz="1800" b="0" i="0" u="none" strike="noStrike" dirty="0">
                          <a:solidFill>
                            <a:schemeClr val="tx1"/>
                          </a:solidFill>
                          <a:effectLst/>
                          <a:latin typeface="+mn-lt"/>
                        </a:rPr>
                        <a:t>Family history of substance abuse</a:t>
                      </a:r>
                    </a:p>
                  </a:txBody>
                  <a:tcPr marL="9525" marR="9525" marT="9525" marB="0" anchor="b">
                    <a:solidFill>
                      <a:schemeClr val="accent1">
                        <a:lumMod val="75000"/>
                      </a:schemeClr>
                    </a:solidFill>
                  </a:tcPr>
                </a:tc>
                <a:tc>
                  <a:txBody>
                    <a:bodyPr/>
                    <a:lstStyle/>
                    <a:p>
                      <a:pPr algn="r" fontAlgn="b"/>
                      <a:r>
                        <a:rPr lang="en-US" sz="1800" b="1" i="0" u="none" strike="noStrike" dirty="0">
                          <a:solidFill>
                            <a:schemeClr val="tx1"/>
                          </a:solidFill>
                          <a:effectLst/>
                          <a:latin typeface="Arial"/>
                        </a:rPr>
                        <a:t>69%</a:t>
                      </a:r>
                    </a:p>
                  </a:txBody>
                  <a:tcPr marL="9525" marR="9525" marT="9525" marB="0" anchor="b">
                    <a:solidFill>
                      <a:schemeClr val="accent2">
                        <a:lumMod val="75000"/>
                      </a:schemeClr>
                    </a:solidFill>
                  </a:tcPr>
                </a:tc>
              </a:tr>
              <a:tr h="807720">
                <a:tc>
                  <a:txBody>
                    <a:bodyPr/>
                    <a:lstStyle/>
                    <a:p>
                      <a:pPr algn="l" fontAlgn="b"/>
                      <a:r>
                        <a:rPr lang="en-US" sz="1800" b="0" i="0" u="none" strike="noStrike" dirty="0">
                          <a:solidFill>
                            <a:schemeClr val="tx1"/>
                          </a:solidFill>
                          <a:effectLst/>
                          <a:latin typeface="+mn-lt"/>
                        </a:rPr>
                        <a:t>Family history of psychological problems</a:t>
                      </a:r>
                    </a:p>
                  </a:txBody>
                  <a:tcPr marL="9525" marR="9525" marT="9525" marB="0" anchor="b">
                    <a:solidFill>
                      <a:schemeClr val="accent1">
                        <a:lumMod val="75000"/>
                      </a:schemeClr>
                    </a:solidFill>
                  </a:tcPr>
                </a:tc>
                <a:tc>
                  <a:txBody>
                    <a:bodyPr/>
                    <a:lstStyle/>
                    <a:p>
                      <a:pPr algn="r" fontAlgn="b"/>
                      <a:r>
                        <a:rPr lang="en-US" sz="1800" b="1" i="0" u="none" strike="noStrike" dirty="0">
                          <a:solidFill>
                            <a:schemeClr val="tx1"/>
                          </a:solidFill>
                          <a:effectLst/>
                          <a:latin typeface="Arial"/>
                        </a:rPr>
                        <a:t>32%</a:t>
                      </a:r>
                    </a:p>
                  </a:txBody>
                  <a:tcPr marL="9525" marR="9525" marT="9525" marB="0" anchor="b">
                    <a:solidFill>
                      <a:schemeClr val="accent2">
                        <a:lumMod val="75000"/>
                      </a:schemeClr>
                    </a:solidFill>
                  </a:tcPr>
                </a:tc>
              </a:tr>
              <a:tr h="807720">
                <a:tc>
                  <a:txBody>
                    <a:bodyPr/>
                    <a:lstStyle/>
                    <a:p>
                      <a:pPr algn="l" fontAlgn="b"/>
                      <a:r>
                        <a:rPr lang="en-US" sz="1800" b="0" i="0" u="none" strike="noStrike" dirty="0">
                          <a:solidFill>
                            <a:schemeClr val="tx1"/>
                          </a:solidFill>
                          <a:effectLst/>
                          <a:latin typeface="+mn-lt"/>
                        </a:rPr>
                        <a:t>Fighting/arguing weekly at home</a:t>
                      </a:r>
                    </a:p>
                  </a:txBody>
                  <a:tcPr marL="9525" marR="9525" marT="9525" marB="0" anchor="b">
                    <a:solidFill>
                      <a:schemeClr val="accent1">
                        <a:lumMod val="75000"/>
                      </a:schemeClr>
                    </a:solidFill>
                  </a:tcPr>
                </a:tc>
                <a:tc>
                  <a:txBody>
                    <a:bodyPr/>
                    <a:lstStyle/>
                    <a:p>
                      <a:pPr algn="r" fontAlgn="b"/>
                      <a:r>
                        <a:rPr lang="en-US" sz="1800" b="1" i="0" u="none" strike="noStrike" dirty="0" smtClean="0">
                          <a:solidFill>
                            <a:schemeClr val="tx1"/>
                          </a:solidFill>
                          <a:effectLst/>
                          <a:latin typeface="Arial"/>
                        </a:rPr>
                        <a:t>47%</a:t>
                      </a:r>
                      <a:endParaRPr lang="en-US" sz="1800" b="1" i="0" u="none" strike="noStrike" dirty="0">
                        <a:solidFill>
                          <a:schemeClr val="tx1"/>
                        </a:solidFill>
                        <a:effectLst/>
                        <a:latin typeface="Arial"/>
                      </a:endParaRPr>
                    </a:p>
                  </a:txBody>
                  <a:tcPr marL="9525" marR="9525" marT="9525" marB="0" anchor="b">
                    <a:solidFill>
                      <a:schemeClr val="accent2">
                        <a:lumMod val="75000"/>
                      </a:schemeClr>
                    </a:solidFill>
                  </a:tcPr>
                </a:tc>
              </a:tr>
              <a:tr h="807720">
                <a:tc>
                  <a:txBody>
                    <a:bodyPr/>
                    <a:lstStyle/>
                    <a:p>
                      <a:pPr algn="l" fontAlgn="b"/>
                      <a:r>
                        <a:rPr lang="en-US" sz="1800" b="0" i="0" u="none" strike="noStrike" dirty="0">
                          <a:solidFill>
                            <a:schemeClr val="tx1"/>
                          </a:solidFill>
                          <a:effectLst/>
                          <a:latin typeface="+mn-lt"/>
                        </a:rPr>
                        <a:t>Most family members</a:t>
                      </a:r>
                      <a:r>
                        <a:rPr lang="en-US" sz="1800" b="0" i="0" u="none" strike="noStrike" dirty="0" smtClean="0">
                          <a:solidFill>
                            <a:schemeClr val="tx1"/>
                          </a:solidFill>
                          <a:effectLst/>
                          <a:latin typeface="+mn-lt"/>
                        </a:rPr>
                        <a:t>: weekly fights/arguments</a:t>
                      </a:r>
                      <a:endParaRPr lang="en-US" sz="1800" b="0" i="0" u="none" strike="noStrike" dirty="0">
                        <a:solidFill>
                          <a:schemeClr val="tx1"/>
                        </a:solidFill>
                        <a:effectLst/>
                        <a:latin typeface="+mn-lt"/>
                      </a:endParaRPr>
                    </a:p>
                  </a:txBody>
                  <a:tcPr marL="9525" marR="9525" marT="9525" marB="0" anchor="b">
                    <a:solidFill>
                      <a:schemeClr val="accent1">
                        <a:lumMod val="75000"/>
                      </a:schemeClr>
                    </a:solidFill>
                  </a:tcPr>
                </a:tc>
                <a:tc>
                  <a:txBody>
                    <a:bodyPr/>
                    <a:lstStyle/>
                    <a:p>
                      <a:pPr algn="r" fontAlgn="b"/>
                      <a:r>
                        <a:rPr lang="en-US" sz="1800" b="1" i="0" u="none" strike="noStrike" dirty="0">
                          <a:solidFill>
                            <a:schemeClr val="tx1"/>
                          </a:solidFill>
                          <a:effectLst/>
                          <a:latin typeface="Arial"/>
                        </a:rPr>
                        <a:t>13%</a:t>
                      </a:r>
                    </a:p>
                  </a:txBody>
                  <a:tcPr marL="9525" marR="9525" marT="9525" marB="0" anchor="b">
                    <a:solidFill>
                      <a:schemeClr val="accent2">
                        <a:lumMod val="75000"/>
                      </a:schemeClr>
                    </a:solidFill>
                  </a:tcPr>
                </a:tc>
              </a:tr>
              <a:tr h="807720">
                <a:tc>
                  <a:txBody>
                    <a:bodyPr/>
                    <a:lstStyle/>
                    <a:p>
                      <a:pPr algn="l" fontAlgn="b"/>
                      <a:r>
                        <a:rPr lang="en-US" sz="1800" b="0" i="0" u="none" strike="noStrike" dirty="0">
                          <a:solidFill>
                            <a:schemeClr val="tx1"/>
                          </a:solidFill>
                          <a:effectLst/>
                          <a:latin typeface="+mn-lt"/>
                        </a:rPr>
                        <a:t>Weekly family/home problems</a:t>
                      </a:r>
                    </a:p>
                  </a:txBody>
                  <a:tcPr marL="9525" marR="9525" marT="9525" marB="0" anchor="b">
                    <a:solidFill>
                      <a:schemeClr val="accent1">
                        <a:lumMod val="75000"/>
                      </a:schemeClr>
                    </a:solidFill>
                  </a:tcPr>
                </a:tc>
                <a:tc>
                  <a:txBody>
                    <a:bodyPr/>
                    <a:lstStyle/>
                    <a:p>
                      <a:pPr algn="r" fontAlgn="b"/>
                      <a:r>
                        <a:rPr lang="en-US" sz="1800" b="1" i="0" u="none" strike="noStrike" dirty="0">
                          <a:solidFill>
                            <a:schemeClr val="tx1"/>
                          </a:solidFill>
                          <a:effectLst/>
                          <a:latin typeface="Arial"/>
                        </a:rPr>
                        <a:t>26%</a:t>
                      </a:r>
                    </a:p>
                  </a:txBody>
                  <a:tcPr marL="9525" marR="9525" marT="9525" marB="0" anchor="b">
                    <a:solidFill>
                      <a:schemeClr val="accent2">
                        <a:lumMod val="75000"/>
                      </a:schemeClr>
                    </a:solidFill>
                  </a:tcPr>
                </a:tc>
              </a:tr>
            </a:tbl>
          </a:graphicData>
        </a:graphic>
      </p:graphicFrame>
      <p:sp>
        <p:nvSpPr>
          <p:cNvPr id="3" name="Slide Number Placeholder 2"/>
          <p:cNvSpPr>
            <a:spLocks noGrp="1"/>
          </p:cNvSpPr>
          <p:nvPr>
            <p:ph type="sldNum" sz="quarter" idx="12"/>
          </p:nvPr>
        </p:nvSpPr>
        <p:spPr/>
        <p:txBody>
          <a:bodyPr/>
          <a:lstStyle/>
          <a:p>
            <a:fld id="{3A3E8CDA-95BA-40B9-9407-8EE5708764C6}" type="slidenum">
              <a:rPr lang="en-US" smtClean="0"/>
              <a:pPr/>
              <a:t>17</a:t>
            </a:fld>
            <a:endParaRPr lang="en-US" dirty="0"/>
          </a:p>
        </p:txBody>
      </p:sp>
      <p:sp>
        <p:nvSpPr>
          <p:cNvPr id="4" name="TextBox 3"/>
          <p:cNvSpPr txBox="1"/>
          <p:nvPr/>
        </p:nvSpPr>
        <p:spPr>
          <a:xfrm>
            <a:off x="533400" y="1524000"/>
            <a:ext cx="3810000" cy="381000"/>
          </a:xfrm>
          <a:prstGeom prst="rect">
            <a:avLst/>
          </a:prstGeom>
          <a:noFill/>
        </p:spPr>
        <p:txBody>
          <a:bodyPr wrap="square" rtlCol="0">
            <a:spAutoFit/>
          </a:bodyPr>
          <a:lstStyle/>
          <a:p>
            <a:r>
              <a:rPr lang="en-US" dirty="0" smtClean="0"/>
              <a:t>Problems</a:t>
            </a:r>
            <a:endParaRPr lang="en-US" dirty="0"/>
          </a:p>
        </p:txBody>
      </p:sp>
      <p:sp>
        <p:nvSpPr>
          <p:cNvPr id="6" name="TextBox 5"/>
          <p:cNvSpPr txBox="1"/>
          <p:nvPr/>
        </p:nvSpPr>
        <p:spPr>
          <a:xfrm>
            <a:off x="4724400" y="1524000"/>
            <a:ext cx="3657600" cy="381000"/>
          </a:xfrm>
          <a:prstGeom prst="rect">
            <a:avLst/>
          </a:prstGeom>
          <a:noFill/>
        </p:spPr>
        <p:txBody>
          <a:bodyPr wrap="square" rtlCol="0">
            <a:spAutoFit/>
          </a:bodyPr>
          <a:lstStyle/>
          <a:p>
            <a:r>
              <a:rPr lang="en-US" dirty="0" smtClean="0"/>
              <a:t>Strengths</a:t>
            </a:r>
            <a:endParaRPr lang="en-US" dirty="0"/>
          </a:p>
        </p:txBody>
      </p:sp>
      <p:sp>
        <p:nvSpPr>
          <p:cNvPr id="7" name="Right Arrow 6"/>
          <p:cNvSpPr/>
          <p:nvPr/>
        </p:nvSpPr>
        <p:spPr>
          <a:xfrm>
            <a:off x="-19493" y="1481895"/>
            <a:ext cx="609600" cy="484632"/>
          </a:xfrm>
          <a:prstGeom prst="rightArrow">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ight Arrow 7"/>
          <p:cNvSpPr/>
          <p:nvPr/>
        </p:nvSpPr>
        <p:spPr>
          <a:xfrm>
            <a:off x="4076594" y="1497844"/>
            <a:ext cx="597408" cy="484632"/>
          </a:xfrm>
          <a:prstGeom prst="rightArrow">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45304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III. Families in One Program</a:t>
            </a:r>
            <a:endParaRPr lang="en-US" i="1" dirty="0"/>
          </a:p>
        </p:txBody>
      </p:sp>
      <p:sp>
        <p:nvSpPr>
          <p:cNvPr id="5" name="Content Placeholder 4"/>
          <p:cNvSpPr>
            <a:spLocks noGrp="1"/>
          </p:cNvSpPr>
          <p:nvPr>
            <p:ph idx="1"/>
          </p:nvPr>
        </p:nvSpPr>
        <p:spPr/>
        <p:txBody>
          <a:bodyPr/>
          <a:lstStyle/>
          <a:p>
            <a:pPr>
              <a:spcAft>
                <a:spcPts val="1200"/>
              </a:spcAft>
            </a:pPr>
            <a:r>
              <a:rPr lang="en-US" i="1" dirty="0" smtClean="0"/>
              <a:t>Sin Puertas </a:t>
            </a:r>
            <a:r>
              <a:rPr lang="en-US" dirty="0" smtClean="0"/>
              <a:t>was opened in 2004 by Pima Prevention Partnership and offers a range of evidence-based adolescent outpatient  substance abuse treatment modalities to meet the diverse needs of primarily minority, high-risk youth.</a:t>
            </a:r>
          </a:p>
          <a:p>
            <a:r>
              <a:rPr lang="en-US" i="1" dirty="0" smtClean="0"/>
              <a:t>Sin Puertas </a:t>
            </a:r>
            <a:r>
              <a:rPr lang="en-US" dirty="0" smtClean="0"/>
              <a:t>is one of the model programs in the Southwest data set.</a:t>
            </a:r>
            <a:endParaRPr lang="en-US" dirty="0"/>
          </a:p>
        </p:txBody>
      </p:sp>
      <p:sp>
        <p:nvSpPr>
          <p:cNvPr id="3" name="Slide Number Placeholder 2"/>
          <p:cNvSpPr>
            <a:spLocks noGrp="1"/>
          </p:cNvSpPr>
          <p:nvPr>
            <p:ph type="sldNum" sz="quarter" idx="12"/>
          </p:nvPr>
        </p:nvSpPr>
        <p:spPr/>
        <p:txBody>
          <a:bodyPr/>
          <a:lstStyle/>
          <a:p>
            <a:fld id="{3A3E8CDA-95BA-40B9-9407-8EE5708764C6}" type="slidenum">
              <a:rPr lang="en-US" smtClean="0"/>
              <a:pPr/>
              <a:t>18</a:t>
            </a:fld>
            <a:endParaRPr lang="en-US" dirty="0"/>
          </a:p>
        </p:txBody>
      </p:sp>
    </p:spTree>
    <p:extLst>
      <p:ext uri="{BB962C8B-B14F-4D97-AF65-F5344CB8AC3E}">
        <p14:creationId xmlns:p14="http://schemas.microsoft.com/office/powerpoint/2010/main" val="1065622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pPr algn="ctr"/>
            <a:r>
              <a:rPr lang="en-US" dirty="0" smtClean="0"/>
              <a:t> </a:t>
            </a:r>
            <a:r>
              <a:rPr lang="en-US" i="1" dirty="0" smtClean="0"/>
              <a:t>Sin Puertas </a:t>
            </a:r>
            <a:r>
              <a:rPr lang="en-US" dirty="0" smtClean="0"/>
              <a:t>- Data</a:t>
            </a:r>
            <a:endParaRPr lang="en-US" dirty="0"/>
          </a:p>
        </p:txBody>
      </p:sp>
      <p:sp>
        <p:nvSpPr>
          <p:cNvPr id="3" name="Content Placeholder 2"/>
          <p:cNvSpPr>
            <a:spLocks noGrp="1"/>
          </p:cNvSpPr>
          <p:nvPr>
            <p:ph sz="half" idx="1"/>
          </p:nvPr>
        </p:nvSpPr>
        <p:spPr>
          <a:xfrm>
            <a:off x="457200" y="1645920"/>
            <a:ext cx="8077200" cy="4907280"/>
          </a:xfrm>
        </p:spPr>
        <p:txBody>
          <a:bodyPr>
            <a:normAutofit/>
          </a:bodyPr>
          <a:lstStyle/>
          <a:p>
            <a:pPr marL="0" indent="0">
              <a:buNone/>
            </a:pPr>
            <a:endParaRPr lang="en-US" sz="3100" i="1" dirty="0" smtClean="0"/>
          </a:p>
          <a:p>
            <a:r>
              <a:rPr lang="en-US" sz="3100" dirty="0" smtClean="0"/>
              <a:t>GAIN - 443 clients with intake and 3-month assessments</a:t>
            </a:r>
          </a:p>
          <a:p>
            <a:r>
              <a:rPr lang="en-US" sz="3100" dirty="0" smtClean="0"/>
              <a:t>Record review for 50 youth entering February-May 2011.</a:t>
            </a:r>
          </a:p>
          <a:p>
            <a:r>
              <a:rPr lang="en-US" sz="3100" dirty="0"/>
              <a:t> </a:t>
            </a:r>
            <a:r>
              <a:rPr lang="en-US" sz="3100" dirty="0" smtClean="0"/>
              <a:t>Two parent focus groups</a:t>
            </a:r>
          </a:p>
          <a:p>
            <a:pPr marL="0" indent="0">
              <a:buNone/>
            </a:pPr>
            <a:endParaRPr lang="en-US" sz="3100" dirty="0" smtClean="0"/>
          </a:p>
          <a:p>
            <a:pPr marL="0" indent="0">
              <a:buNone/>
            </a:pPr>
            <a:r>
              <a:rPr lang="en-US" sz="3100" dirty="0" smtClean="0"/>
              <a:t>Client Characteristics:  similar to other Southwest programs</a:t>
            </a:r>
          </a:p>
          <a:p>
            <a:pPr marL="0" indent="0">
              <a:buNone/>
            </a:pPr>
            <a:endParaRPr lang="en-US" sz="3100" dirty="0" smtClean="0"/>
          </a:p>
        </p:txBody>
      </p:sp>
      <p:sp>
        <p:nvSpPr>
          <p:cNvPr id="5" name="Slide Number Placeholder 4"/>
          <p:cNvSpPr>
            <a:spLocks noGrp="1"/>
          </p:cNvSpPr>
          <p:nvPr>
            <p:ph type="sldNum" sz="quarter" idx="12"/>
          </p:nvPr>
        </p:nvSpPr>
        <p:spPr/>
        <p:txBody>
          <a:bodyPr/>
          <a:lstStyle/>
          <a:p>
            <a:fld id="{3A3E8CDA-95BA-40B9-9407-8EE5708764C6}" type="slidenum">
              <a:rPr lang="en-US" smtClean="0"/>
              <a:pPr/>
              <a:t>19</a:t>
            </a:fld>
            <a:endParaRPr lang="en-US" dirty="0"/>
          </a:p>
        </p:txBody>
      </p:sp>
    </p:spTree>
    <p:extLst>
      <p:ext uri="{BB962C8B-B14F-4D97-AF65-F5344CB8AC3E}">
        <p14:creationId xmlns:p14="http://schemas.microsoft.com/office/powerpoint/2010/main" val="3772417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46238"/>
            <a:ext cx="8915400" cy="4525962"/>
          </a:xfrm>
          <a:noFill/>
        </p:spPr>
        <p:txBody>
          <a:bodyPr>
            <a:normAutofit/>
          </a:bodyPr>
          <a:lstStyle/>
          <a:p>
            <a:pPr lvl="1"/>
            <a:endParaRPr lang="en-US" dirty="0" smtClean="0"/>
          </a:p>
          <a:p>
            <a:pPr lvl="1"/>
            <a:r>
              <a:rPr lang="en-US" dirty="0" smtClean="0"/>
              <a:t>Pima Prevention Partnership (PPP) is a nationally recognized non-profit service and research organization based in Tucson, Arizona, that provides services to high-risk youth and their families. </a:t>
            </a:r>
          </a:p>
          <a:p>
            <a:pPr lvl="1"/>
            <a:r>
              <a:rPr lang="en-US" dirty="0" smtClean="0"/>
              <a:t>PPP </a:t>
            </a:r>
            <a:r>
              <a:rPr lang="en-US" dirty="0"/>
              <a:t>received two SAMHSA Science </a:t>
            </a:r>
            <a:r>
              <a:rPr lang="en-US" dirty="0" smtClean="0"/>
              <a:t>to Service awards </a:t>
            </a:r>
            <a:r>
              <a:rPr lang="en-US" dirty="0"/>
              <a:t>in </a:t>
            </a:r>
            <a:r>
              <a:rPr lang="en-US" dirty="0" smtClean="0"/>
              <a:t>2009, for substance abuse treatment and youth and family services.</a:t>
            </a:r>
          </a:p>
          <a:p>
            <a:pPr lvl="1"/>
            <a:r>
              <a:rPr lang="en-US" i="1" dirty="0" smtClean="0"/>
              <a:t>Sin Puertas </a:t>
            </a:r>
            <a:r>
              <a:rPr lang="en-US" dirty="0" smtClean="0"/>
              <a:t>is PPP’s adolescent substance abuse treatment center.</a:t>
            </a:r>
            <a:endParaRPr lang="en-US" dirty="0"/>
          </a:p>
          <a:p>
            <a:pPr lvl="1"/>
            <a:endParaRPr lang="en-US" dirty="0" smtClean="0"/>
          </a:p>
          <a:p>
            <a:pPr lvl="1"/>
            <a:endParaRPr lang="en-US" dirty="0" smtClean="0"/>
          </a:p>
          <a:p>
            <a:pPr>
              <a:buNone/>
            </a:pPr>
            <a:endParaRPr lang="en-US" dirty="0"/>
          </a:p>
        </p:txBody>
      </p:sp>
      <p:pic>
        <p:nvPicPr>
          <p:cNvPr id="4" name="Picture 2" descr="PPPl ogo"/>
          <p:cNvPicPr>
            <a:picLocks noChangeAspect="1" noChangeArrowheads="1"/>
          </p:cNvPicPr>
          <p:nvPr/>
        </p:nvPicPr>
        <p:blipFill>
          <a:blip r:embed="rId2" cstate="print"/>
          <a:srcRect/>
          <a:stretch>
            <a:fillRect/>
          </a:stretch>
        </p:blipFill>
        <p:spPr bwMode="auto">
          <a:xfrm>
            <a:off x="3657600" y="441533"/>
            <a:ext cx="1981200" cy="1346038"/>
          </a:xfrm>
          <a:prstGeom prst="rect">
            <a:avLst/>
          </a:prstGeom>
          <a:noFill/>
          <a:ln w="9525">
            <a:noFill/>
            <a:miter lim="800000"/>
            <a:headEnd/>
            <a:tailEnd/>
          </a:ln>
          <a:effectLst>
            <a:outerShdw blurRad="88900" dist="38100" dir="2700000" sx="104000" sy="104000" algn="tl" rotWithShape="0">
              <a:schemeClr val="bg2">
                <a:lumMod val="75000"/>
                <a:alpha val="40000"/>
              </a:schemeClr>
            </a:outerShdw>
          </a:effectLst>
        </p:spPr>
      </p:pic>
      <p:sp>
        <p:nvSpPr>
          <p:cNvPr id="2" name="Slide Number Placeholder 1"/>
          <p:cNvSpPr>
            <a:spLocks noGrp="1"/>
          </p:cNvSpPr>
          <p:nvPr>
            <p:ph type="sldNum" sz="quarter" idx="12"/>
          </p:nvPr>
        </p:nvSpPr>
        <p:spPr/>
        <p:txBody>
          <a:bodyPr/>
          <a:lstStyle/>
          <a:p>
            <a:fld id="{3A3E8CDA-95BA-40B9-9407-8EE5708764C6}" type="slidenum">
              <a:rPr lang="en-US" smtClean="0"/>
              <a:pPr/>
              <a:t>2</a:t>
            </a:fld>
            <a:endParaRPr lang="en-US" dirty="0"/>
          </a:p>
        </p:txBody>
      </p:sp>
    </p:spTree>
    <p:extLst>
      <p:ext uri="{BB962C8B-B14F-4D97-AF65-F5344CB8AC3E}">
        <p14:creationId xmlns:p14="http://schemas.microsoft.com/office/powerpoint/2010/main" val="266702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t> a. Sin Puertas </a:t>
            </a:r>
            <a:r>
              <a:rPr lang="en-US" dirty="0" smtClean="0"/>
              <a:t/>
            </a:r>
            <a:br>
              <a:rPr lang="en-US" dirty="0" smtClean="0"/>
            </a:br>
            <a:r>
              <a:rPr lang="en-US" dirty="0" smtClean="0"/>
              <a:t>Family Problems/Strengths</a:t>
            </a:r>
            <a:endParaRPr lang="en-US" dirty="0"/>
          </a:p>
        </p:txBody>
      </p:sp>
      <p:sp>
        <p:nvSpPr>
          <p:cNvPr id="3" name="Content Placeholder 2"/>
          <p:cNvSpPr>
            <a:spLocks noGrp="1"/>
          </p:cNvSpPr>
          <p:nvPr>
            <p:ph sz="half" idx="1"/>
          </p:nvPr>
        </p:nvSpPr>
        <p:spPr>
          <a:xfrm>
            <a:off x="457200" y="1645920"/>
            <a:ext cx="8153400" cy="868680"/>
          </a:xfrm>
        </p:spPr>
        <p:txBody>
          <a:bodyPr>
            <a:normAutofit lnSpcReduction="10000"/>
          </a:bodyPr>
          <a:lstStyle/>
          <a:p>
            <a:pPr marL="0" indent="0">
              <a:buNone/>
            </a:pPr>
            <a:r>
              <a:rPr lang="en-US" dirty="0" smtClean="0"/>
              <a:t>Family problems and strengths in </a:t>
            </a:r>
            <a:r>
              <a:rPr lang="en-US" i="1" dirty="0" smtClean="0"/>
              <a:t>Sin Puertas </a:t>
            </a:r>
            <a:r>
              <a:rPr lang="en-US" dirty="0" smtClean="0"/>
              <a:t>were similar to all Southwest programs</a:t>
            </a:r>
          </a:p>
          <a:p>
            <a:endParaRPr lang="en-US" dirty="0"/>
          </a:p>
          <a:p>
            <a:endParaRPr lang="en-US" dirty="0"/>
          </a:p>
        </p:txBody>
      </p:sp>
      <p:sp>
        <p:nvSpPr>
          <p:cNvPr id="4" name="Content Placeholder 3"/>
          <p:cNvSpPr>
            <a:spLocks noGrp="1"/>
          </p:cNvSpPr>
          <p:nvPr>
            <p:ph sz="half" idx="2"/>
          </p:nvPr>
        </p:nvSpPr>
        <p:spPr>
          <a:xfrm>
            <a:off x="228600" y="2590800"/>
            <a:ext cx="8686800" cy="3962400"/>
          </a:xfrm>
        </p:spPr>
        <p:txBody>
          <a:bodyPr>
            <a:normAutofit lnSpcReduction="10000"/>
          </a:bodyPr>
          <a:lstStyle/>
          <a:p>
            <a:pPr fontAlgn="b"/>
            <a:endParaRPr lang="en-US" sz="2200" b="1" dirty="0" smtClean="0">
              <a:effectLst>
                <a:outerShdw blurRad="38100" dist="38100" dir="2700000" algn="tl" rotWithShape="0">
                  <a:srgbClr val="000000">
                    <a:alpha val="43000"/>
                  </a:srgbClr>
                </a:outerShdw>
              </a:effectLst>
            </a:endParaRPr>
          </a:p>
          <a:p>
            <a:pPr fontAlgn="b"/>
            <a:r>
              <a:rPr lang="en-US" sz="2400" dirty="0" smtClean="0"/>
              <a:t>Family history of substance abuse = 75%   </a:t>
            </a:r>
          </a:p>
          <a:p>
            <a:pPr fontAlgn="b"/>
            <a:r>
              <a:rPr lang="en-US" sz="2400" dirty="0" smtClean="0"/>
              <a:t>Family </a:t>
            </a:r>
            <a:r>
              <a:rPr lang="en-US" sz="2400" dirty="0"/>
              <a:t>history of psychological </a:t>
            </a:r>
            <a:r>
              <a:rPr lang="en-US" sz="2400" dirty="0" smtClean="0"/>
              <a:t>problems = 35%</a:t>
            </a:r>
            <a:endParaRPr lang="en-US" sz="2400" dirty="0"/>
          </a:p>
          <a:p>
            <a:pPr fontAlgn="b"/>
            <a:r>
              <a:rPr lang="en-US" sz="2400" dirty="0"/>
              <a:t>Fighting/arguing weekly at </a:t>
            </a:r>
            <a:r>
              <a:rPr lang="en-US" sz="2400" dirty="0" smtClean="0"/>
              <a:t>home</a:t>
            </a:r>
            <a:r>
              <a:rPr lang="en-US" sz="2400" dirty="0"/>
              <a:t> </a:t>
            </a:r>
            <a:r>
              <a:rPr lang="en-US" sz="2400" dirty="0" smtClean="0"/>
              <a:t>= 21%</a:t>
            </a:r>
            <a:endParaRPr lang="en-US" sz="2400" dirty="0"/>
          </a:p>
          <a:p>
            <a:pPr fontAlgn="b"/>
            <a:r>
              <a:rPr lang="en-US" sz="2400" dirty="0"/>
              <a:t>Most family members: weekly </a:t>
            </a:r>
            <a:r>
              <a:rPr lang="en-US" sz="2400" dirty="0" smtClean="0"/>
              <a:t>fights/arguments = 9%</a:t>
            </a:r>
            <a:endParaRPr lang="en-US" sz="2400" dirty="0"/>
          </a:p>
          <a:p>
            <a:pPr marL="0" indent="0" fontAlgn="b">
              <a:buNone/>
            </a:pPr>
            <a:endParaRPr lang="en-US" sz="2400" dirty="0"/>
          </a:p>
          <a:p>
            <a:pPr fontAlgn="b"/>
            <a:r>
              <a:rPr lang="en-US" sz="2400" dirty="0" smtClean="0"/>
              <a:t>No fights/arguments at home = 60%</a:t>
            </a:r>
          </a:p>
          <a:p>
            <a:pPr fontAlgn="b"/>
            <a:r>
              <a:rPr lang="en-US" sz="2400" dirty="0"/>
              <a:t>No </a:t>
            </a:r>
            <a:r>
              <a:rPr lang="en-US" sz="2400" dirty="0" smtClean="0"/>
              <a:t>family/home </a:t>
            </a:r>
            <a:r>
              <a:rPr lang="en-US" sz="2400" dirty="0"/>
              <a:t>problems = 36</a:t>
            </a:r>
            <a:r>
              <a:rPr lang="en-US" sz="2400" dirty="0" smtClean="0"/>
              <a:t>%</a:t>
            </a:r>
          </a:p>
          <a:p>
            <a:pPr fontAlgn="b"/>
            <a:r>
              <a:rPr lang="en-US" sz="2400" dirty="0" smtClean="0"/>
              <a:t>Parent Activity Index moderate/high = 96%</a:t>
            </a:r>
          </a:p>
          <a:p>
            <a:pPr fontAlgn="b"/>
            <a:r>
              <a:rPr lang="en-US" sz="2400" dirty="0" smtClean="0"/>
              <a:t>Who do you turn to with problems? Family member = 59%</a:t>
            </a:r>
            <a:endParaRPr lang="en-US" sz="2400" dirty="0"/>
          </a:p>
          <a:p>
            <a:pPr fontAlgn="b"/>
            <a:endParaRPr lang="en-US" sz="2200" b="1" dirty="0" smtClean="0"/>
          </a:p>
          <a:p>
            <a:pPr fontAlgn="b"/>
            <a:endParaRPr lang="en-US" sz="1500" b="1" dirty="0" smtClean="0"/>
          </a:p>
          <a:p>
            <a:pPr fontAlgn="b"/>
            <a:endParaRPr lang="en-US" sz="1500" b="1" dirty="0"/>
          </a:p>
          <a:p>
            <a:pPr fontAlgn="b"/>
            <a:endParaRPr lang="en-US" sz="1500" dirty="0"/>
          </a:p>
          <a:p>
            <a:endParaRPr lang="en-US" dirty="0"/>
          </a:p>
        </p:txBody>
      </p:sp>
      <p:sp>
        <p:nvSpPr>
          <p:cNvPr id="5" name="Slide Number Placeholder 4"/>
          <p:cNvSpPr>
            <a:spLocks noGrp="1"/>
          </p:cNvSpPr>
          <p:nvPr>
            <p:ph type="sldNum" sz="quarter" idx="12"/>
          </p:nvPr>
        </p:nvSpPr>
        <p:spPr/>
        <p:txBody>
          <a:bodyPr/>
          <a:lstStyle/>
          <a:p>
            <a:fld id="{3A3E8CDA-95BA-40B9-9407-8EE5708764C6}" type="slidenum">
              <a:rPr lang="en-US" smtClean="0"/>
              <a:pPr/>
              <a:t>20</a:t>
            </a:fld>
            <a:endParaRPr lang="en-US" dirty="0"/>
          </a:p>
        </p:txBody>
      </p:sp>
    </p:spTree>
    <p:extLst>
      <p:ext uri="{BB962C8B-B14F-4D97-AF65-F5344CB8AC3E}">
        <p14:creationId xmlns:p14="http://schemas.microsoft.com/office/powerpoint/2010/main" val="2766389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 Youth </a:t>
            </a:r>
            <a:r>
              <a:rPr lang="en-US" dirty="0"/>
              <a:t>P</a:t>
            </a:r>
            <a:r>
              <a:rPr lang="en-US" dirty="0" smtClean="0"/>
              <a:t>erspective: Getting in </a:t>
            </a:r>
            <a:r>
              <a:rPr lang="en-US" dirty="0"/>
              <a:t>T</a:t>
            </a:r>
            <a:r>
              <a:rPr lang="en-US" dirty="0" smtClean="0"/>
              <a:t>rouble at </a:t>
            </a:r>
            <a:r>
              <a:rPr lang="en-US" dirty="0"/>
              <a:t>H</a:t>
            </a:r>
            <a:r>
              <a:rPr lang="en-US" dirty="0" smtClean="0"/>
              <a:t>ome</a:t>
            </a:r>
            <a:endParaRPr lang="en-US" dirty="0"/>
          </a:p>
        </p:txBody>
      </p:sp>
      <p:sp>
        <p:nvSpPr>
          <p:cNvPr id="3" name="Content Placeholder 2"/>
          <p:cNvSpPr>
            <a:spLocks noGrp="1"/>
          </p:cNvSpPr>
          <p:nvPr>
            <p:ph idx="1"/>
          </p:nvPr>
        </p:nvSpPr>
        <p:spPr/>
        <p:txBody>
          <a:bodyPr/>
          <a:lstStyle/>
          <a:p>
            <a:r>
              <a:rPr lang="en-US" dirty="0" smtClean="0"/>
              <a:t>How many days in the past 90 have you gotten into trouble at home or with your family for any reason?</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615470208"/>
              </p:ext>
            </p:extLst>
          </p:nvPr>
        </p:nvGraphicFramePr>
        <p:xfrm>
          <a:off x="1981200" y="3276600"/>
          <a:ext cx="51816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3A3E8CDA-95BA-40B9-9407-8EE5708764C6}" type="slidenum">
              <a:rPr lang="en-US" smtClean="0"/>
              <a:pPr/>
              <a:t>21</a:t>
            </a:fld>
            <a:endParaRPr lang="en-US" dirty="0"/>
          </a:p>
        </p:txBody>
      </p:sp>
    </p:spTree>
    <p:extLst>
      <p:ext uri="{BB962C8B-B14F-4D97-AF65-F5344CB8AC3E}">
        <p14:creationId xmlns:p14="http://schemas.microsoft.com/office/powerpoint/2010/main" val="1216910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Getting into Trouble at Home</a:t>
            </a:r>
            <a:endParaRPr lang="en-US" dirty="0"/>
          </a:p>
        </p:txBody>
      </p:sp>
      <p:sp>
        <p:nvSpPr>
          <p:cNvPr id="6" name="Content Placeholder 5"/>
          <p:cNvSpPr>
            <a:spLocks noGrp="1"/>
          </p:cNvSpPr>
          <p:nvPr>
            <p:ph idx="1"/>
          </p:nvPr>
        </p:nvSpPr>
        <p:spPr/>
        <p:txBody>
          <a:bodyPr/>
          <a:lstStyle/>
          <a:p>
            <a:r>
              <a:rPr lang="en-US" dirty="0" smtClean="0"/>
              <a:t>Adolescents reporting higher number of days in trouble at home tended also to score higher on measures of crime, substance use, emotional problems, victimization and trauma than their counterparts who reported no or few days getting into trouble at home.</a:t>
            </a:r>
          </a:p>
          <a:p>
            <a:endParaRPr lang="en-US"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3A3E8CDA-95BA-40B9-9407-8EE5708764C6}" type="slidenum">
              <a:rPr lang="en-US" smtClean="0"/>
              <a:pPr/>
              <a:t>22</a:t>
            </a:fld>
            <a:endParaRPr lang="en-US" dirty="0"/>
          </a:p>
        </p:txBody>
      </p:sp>
    </p:spTree>
    <p:extLst>
      <p:ext uri="{BB962C8B-B14F-4D97-AF65-F5344CB8AC3E}">
        <p14:creationId xmlns:p14="http://schemas.microsoft.com/office/powerpoint/2010/main" val="4010062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en-US" dirty="0" smtClean="0"/>
              <a:t>Severity of Problems for Clients in Trouble at Home</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624371142"/>
              </p:ext>
            </p:extLst>
          </p:nvPr>
        </p:nvGraphicFramePr>
        <p:xfrm>
          <a:off x="4648200" y="1600200"/>
          <a:ext cx="4038600" cy="47545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p:cNvGraphicFramePr>
            <a:graphicFrameLocks noGrp="1"/>
          </p:cNvGraphicFramePr>
          <p:nvPr>
            <p:ph sz="half" idx="1"/>
            <p:extLst>
              <p:ext uri="{D42A27DB-BD31-4B8C-83A1-F6EECF244321}">
                <p14:modId xmlns:p14="http://schemas.microsoft.com/office/powerpoint/2010/main" val="558440741"/>
              </p:ext>
            </p:extLst>
          </p:nvPr>
        </p:nvGraphicFramePr>
        <p:xfrm>
          <a:off x="457200" y="1600200"/>
          <a:ext cx="4495800"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3A3E8CDA-95BA-40B9-9407-8EE5708764C6}" type="slidenum">
              <a:rPr lang="en-US" smtClean="0"/>
              <a:pPr/>
              <a:t>23</a:t>
            </a:fld>
            <a:endParaRPr lang="en-US" dirty="0"/>
          </a:p>
        </p:txBody>
      </p:sp>
      <p:sp>
        <p:nvSpPr>
          <p:cNvPr id="3" name="TextBox 2"/>
          <p:cNvSpPr txBox="1"/>
          <p:nvPr/>
        </p:nvSpPr>
        <p:spPr>
          <a:xfrm>
            <a:off x="457200" y="6172200"/>
            <a:ext cx="3276600" cy="492443"/>
          </a:xfrm>
          <a:prstGeom prst="rect">
            <a:avLst/>
          </a:prstGeom>
          <a:noFill/>
        </p:spPr>
        <p:txBody>
          <a:bodyPr wrap="square" rtlCol="0">
            <a:spAutoFit/>
          </a:bodyPr>
          <a:lstStyle/>
          <a:p>
            <a:pPr algn="ctr"/>
            <a:r>
              <a:rPr lang="en-US" sz="1300" b="1" dirty="0" smtClean="0"/>
              <a:t>Number of days in trouble at home</a:t>
            </a:r>
            <a:endParaRPr lang="en-US" sz="1300" dirty="0"/>
          </a:p>
          <a:p>
            <a:pPr algn="ctr"/>
            <a:r>
              <a:rPr lang="en-US" sz="1200" dirty="0" smtClean="0"/>
              <a:t>(out of past 90 days)</a:t>
            </a:r>
            <a:endParaRPr lang="en-US" sz="1200" dirty="0"/>
          </a:p>
        </p:txBody>
      </p:sp>
      <p:sp>
        <p:nvSpPr>
          <p:cNvPr id="7" name="TextBox 6"/>
          <p:cNvSpPr txBox="1"/>
          <p:nvPr/>
        </p:nvSpPr>
        <p:spPr>
          <a:xfrm>
            <a:off x="5410200" y="6213157"/>
            <a:ext cx="3276600" cy="492443"/>
          </a:xfrm>
          <a:prstGeom prst="rect">
            <a:avLst/>
          </a:prstGeom>
          <a:noFill/>
        </p:spPr>
        <p:txBody>
          <a:bodyPr wrap="square" rtlCol="0">
            <a:spAutoFit/>
          </a:bodyPr>
          <a:lstStyle/>
          <a:p>
            <a:pPr algn="ctr"/>
            <a:r>
              <a:rPr lang="en-US" sz="1300" b="1" dirty="0" smtClean="0"/>
              <a:t>Number of days in trouble at home</a:t>
            </a:r>
            <a:endParaRPr lang="en-US" sz="1300" dirty="0"/>
          </a:p>
          <a:p>
            <a:pPr algn="ctr"/>
            <a:r>
              <a:rPr lang="en-US" sz="1200" dirty="0" smtClean="0"/>
              <a:t>(out of past 90 days)</a:t>
            </a:r>
            <a:endParaRPr lang="en-US" sz="1200" dirty="0"/>
          </a:p>
        </p:txBody>
      </p:sp>
      <p:sp>
        <p:nvSpPr>
          <p:cNvPr id="5" name="Right Arrow 4"/>
          <p:cNvSpPr/>
          <p:nvPr/>
        </p:nvSpPr>
        <p:spPr>
          <a:xfrm>
            <a:off x="228600" y="4038600"/>
            <a:ext cx="489204" cy="484632"/>
          </a:xfrm>
          <a:prstGeom prst="rightArrow">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ight Arrow 5"/>
          <p:cNvSpPr/>
          <p:nvPr/>
        </p:nvSpPr>
        <p:spPr>
          <a:xfrm>
            <a:off x="7315200" y="3048000"/>
            <a:ext cx="489204" cy="484632"/>
          </a:xfrm>
          <a:prstGeom prst="rightArrow">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759807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Family Fights and Getting into Trouble </a:t>
            </a:r>
            <a:endParaRPr lang="en-US" dirty="0"/>
          </a:p>
        </p:txBody>
      </p:sp>
      <p:sp>
        <p:nvSpPr>
          <p:cNvPr id="4" name="Content Placeholder 3"/>
          <p:cNvSpPr>
            <a:spLocks noGrp="1"/>
          </p:cNvSpPr>
          <p:nvPr>
            <p:ph sz="half" idx="2"/>
          </p:nvPr>
        </p:nvSpPr>
        <p:spPr/>
        <p:txBody>
          <a:bodyPr/>
          <a:lstStyle/>
          <a:p>
            <a:r>
              <a:rPr lang="en-US" dirty="0" smtClean="0"/>
              <a:t>Those who did not get into trouble at home tended to report family dynamics with few other people fighting and arguing.</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6664063"/>
              </p:ext>
            </p:extLst>
          </p:nvPr>
        </p:nvGraphicFramePr>
        <p:xfrm>
          <a:off x="457200" y="1646238"/>
          <a:ext cx="4038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7" name="Right Arrow 6"/>
          <p:cNvSpPr/>
          <p:nvPr/>
        </p:nvSpPr>
        <p:spPr>
          <a:xfrm>
            <a:off x="228600" y="3886200"/>
            <a:ext cx="457200" cy="457200"/>
          </a:xfrm>
          <a:prstGeom prst="rightArrow">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p:cNvSpPr/>
          <p:nvPr/>
        </p:nvSpPr>
        <p:spPr>
          <a:xfrm>
            <a:off x="3124200" y="2438400"/>
            <a:ext cx="533400" cy="457200"/>
          </a:xfrm>
          <a:prstGeom prst="leftArrow">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3A3E8CDA-95BA-40B9-9407-8EE5708764C6}" type="slidenum">
              <a:rPr lang="en-US" smtClean="0"/>
              <a:pPr/>
              <a:t>24</a:t>
            </a:fld>
            <a:endParaRPr lang="en-US" dirty="0"/>
          </a:p>
        </p:txBody>
      </p:sp>
    </p:spTree>
    <p:extLst>
      <p:ext uri="{BB962C8B-B14F-4D97-AF65-F5344CB8AC3E}">
        <p14:creationId xmlns:p14="http://schemas.microsoft.com/office/powerpoint/2010/main" val="202478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 </a:t>
            </a:r>
            <a:r>
              <a:rPr lang="en-US" i="1" dirty="0" smtClean="0"/>
              <a:t>Sin Puertas</a:t>
            </a:r>
            <a:r>
              <a:rPr lang="en-US" dirty="0" smtClean="0"/>
              <a:t>: </a:t>
            </a:r>
            <a:br>
              <a:rPr lang="en-US" dirty="0" smtClean="0"/>
            </a:br>
            <a:r>
              <a:rPr lang="en-US" dirty="0" smtClean="0"/>
              <a:t>Other </a:t>
            </a:r>
            <a:r>
              <a:rPr lang="en-US" dirty="0"/>
              <a:t>S</a:t>
            </a:r>
            <a:r>
              <a:rPr lang="en-US" dirty="0" smtClean="0"/>
              <a:t>ources of Data</a:t>
            </a:r>
            <a:endParaRPr lang="en-US" dirty="0"/>
          </a:p>
        </p:txBody>
      </p:sp>
      <p:sp>
        <p:nvSpPr>
          <p:cNvPr id="7" name="Content Placeholder 6"/>
          <p:cNvSpPr>
            <a:spLocks noGrp="1"/>
          </p:cNvSpPr>
          <p:nvPr>
            <p:ph idx="1"/>
          </p:nvPr>
        </p:nvSpPr>
        <p:spPr/>
        <p:txBody>
          <a:bodyPr/>
          <a:lstStyle/>
          <a:p>
            <a:r>
              <a:rPr lang="en-US" dirty="0" smtClean="0"/>
              <a:t>GAIN data tends to focus on demographics and family problems</a:t>
            </a:r>
          </a:p>
          <a:p>
            <a:pPr marL="0" indent="0">
              <a:buNone/>
            </a:pPr>
            <a:endParaRPr lang="en-US" dirty="0" smtClean="0"/>
          </a:p>
          <a:p>
            <a:r>
              <a:rPr lang="en-US" dirty="0" smtClean="0"/>
              <a:t>Program intake and assessment records provide much more family information; however, data collection and analysis is more complex</a:t>
            </a:r>
          </a:p>
          <a:p>
            <a:endParaRPr lang="en-US" dirty="0"/>
          </a:p>
        </p:txBody>
      </p:sp>
      <p:sp>
        <p:nvSpPr>
          <p:cNvPr id="8" name="Slide Number Placeholder 7"/>
          <p:cNvSpPr>
            <a:spLocks noGrp="1"/>
          </p:cNvSpPr>
          <p:nvPr>
            <p:ph type="sldNum" sz="quarter" idx="12"/>
          </p:nvPr>
        </p:nvSpPr>
        <p:spPr/>
        <p:txBody>
          <a:bodyPr/>
          <a:lstStyle/>
          <a:p>
            <a:fld id="{3A3E8CDA-95BA-40B9-9407-8EE5708764C6}" type="slidenum">
              <a:rPr lang="en-US" smtClean="0"/>
              <a:pPr/>
              <a:t>25</a:t>
            </a:fld>
            <a:endParaRPr lang="en-US" dirty="0"/>
          </a:p>
        </p:txBody>
      </p:sp>
    </p:spTree>
    <p:extLst>
      <p:ext uri="{BB962C8B-B14F-4D97-AF65-F5344CB8AC3E}">
        <p14:creationId xmlns:p14="http://schemas.microsoft.com/office/powerpoint/2010/main" val="1815853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normAutofit fontScale="90000"/>
          </a:bodyPr>
          <a:lstStyle/>
          <a:p>
            <a:pPr algn="ctr"/>
            <a:r>
              <a:rPr lang="en-US" i="1" dirty="0" smtClean="0"/>
              <a:t>Sin Puertas </a:t>
            </a:r>
            <a:r>
              <a:rPr lang="en-US" dirty="0" smtClean="0"/>
              <a:t>Record Review: </a:t>
            </a:r>
            <a:br>
              <a:rPr lang="en-US" dirty="0" smtClean="0"/>
            </a:br>
            <a:r>
              <a:rPr lang="en-US" dirty="0" smtClean="0"/>
              <a:t>Complex Families</a:t>
            </a:r>
            <a:endParaRPr lang="en-US" dirty="0"/>
          </a:p>
        </p:txBody>
      </p:sp>
      <p:sp>
        <p:nvSpPr>
          <p:cNvPr id="5" name="Text Placeholder 4"/>
          <p:cNvSpPr>
            <a:spLocks noGrp="1"/>
          </p:cNvSpPr>
          <p:nvPr>
            <p:ph type="body" idx="1"/>
          </p:nvPr>
        </p:nvSpPr>
        <p:spPr>
          <a:xfrm>
            <a:off x="457200" y="1535112"/>
            <a:ext cx="8305800" cy="674688"/>
          </a:xfrm>
        </p:spPr>
        <p:txBody>
          <a:bodyPr/>
          <a:lstStyle/>
          <a:p>
            <a:r>
              <a:rPr lang="en-US" dirty="0" smtClean="0">
                <a:effectLst>
                  <a:outerShdw blurRad="38100" dist="38100" dir="2700000" algn="tl">
                    <a:srgbClr val="000000">
                      <a:alpha val="43137"/>
                    </a:srgbClr>
                  </a:outerShdw>
                </a:effectLst>
              </a:rPr>
              <a:t>50 </a:t>
            </a:r>
            <a:r>
              <a:rPr lang="en-US" cap="none" dirty="0" smtClean="0">
                <a:effectLst>
                  <a:outerShdw blurRad="38100" dist="38100" dir="2700000" algn="tl">
                    <a:srgbClr val="000000">
                      <a:alpha val="43137"/>
                    </a:srgbClr>
                  </a:outerShdw>
                </a:effectLst>
              </a:rPr>
              <a:t>adolescents </a:t>
            </a:r>
            <a:r>
              <a:rPr lang="en-US" cap="none" dirty="0">
                <a:effectLst>
                  <a:outerShdw blurRad="38100" dist="38100" dir="2700000" algn="tl">
                    <a:srgbClr val="000000">
                      <a:alpha val="43137"/>
                    </a:srgbClr>
                  </a:outerShdw>
                </a:effectLst>
              </a:rPr>
              <a:t>entering program from </a:t>
            </a:r>
            <a:r>
              <a:rPr lang="en-US" cap="none" dirty="0" smtClean="0">
                <a:effectLst>
                  <a:outerShdw blurRad="38100" dist="38100" dir="2700000" algn="tl">
                    <a:srgbClr val="000000">
                      <a:alpha val="43137"/>
                    </a:srgbClr>
                  </a:outerShdw>
                </a:effectLst>
              </a:rPr>
              <a:t>February to June</a:t>
            </a:r>
            <a:r>
              <a:rPr lang="en-US" cap="none" dirty="0">
                <a:effectLst>
                  <a:outerShdw blurRad="38100" dist="38100" dir="2700000" algn="tl">
                    <a:srgbClr val="000000">
                      <a:alpha val="43137"/>
                    </a:srgbClr>
                  </a:outerShdw>
                </a:effectLst>
              </a:rPr>
              <a:t>, </a:t>
            </a:r>
            <a:r>
              <a:rPr lang="en-US" cap="none" dirty="0" smtClean="0">
                <a:effectLst>
                  <a:outerShdw blurRad="38100" dist="38100" dir="2700000" algn="tl">
                    <a:srgbClr val="000000">
                      <a:alpha val="43137"/>
                    </a:srgbClr>
                  </a:outerShdw>
                </a:effectLst>
              </a:rPr>
              <a:t>2011</a:t>
            </a:r>
            <a:endParaRPr lang="en-US" cap="none" dirty="0">
              <a:effectLst>
                <a:outerShdw blurRad="38100" dist="38100" dir="2700000" algn="tl">
                  <a:srgbClr val="000000">
                    <a:alpha val="43137"/>
                  </a:srgbClr>
                </a:outerShdw>
              </a:effectLst>
            </a:endParaRPr>
          </a:p>
        </p:txBody>
      </p:sp>
      <p:sp>
        <p:nvSpPr>
          <p:cNvPr id="3" name="Content Placeholder 2"/>
          <p:cNvSpPr>
            <a:spLocks noGrp="1"/>
          </p:cNvSpPr>
          <p:nvPr>
            <p:ph sz="quarter" idx="2"/>
          </p:nvPr>
        </p:nvSpPr>
        <p:spPr/>
        <p:txBody>
          <a:bodyPr>
            <a:normAutofit/>
          </a:bodyPr>
          <a:lstStyle/>
          <a:p>
            <a:r>
              <a:rPr lang="en-US" dirty="0" smtClean="0"/>
              <a:t>Males =78%</a:t>
            </a:r>
          </a:p>
          <a:p>
            <a:r>
              <a:rPr lang="en-US" dirty="0" smtClean="0"/>
              <a:t>Latino=74%</a:t>
            </a:r>
          </a:p>
          <a:p>
            <a:endParaRPr lang="en-US" dirty="0" smtClean="0"/>
          </a:p>
          <a:p>
            <a:endParaRPr lang="en-US" dirty="0" smtClean="0"/>
          </a:p>
          <a:p>
            <a:endParaRPr lang="en-US" dirty="0"/>
          </a:p>
        </p:txBody>
      </p:sp>
      <p:sp>
        <p:nvSpPr>
          <p:cNvPr id="4" name="Content Placeholder 3"/>
          <p:cNvSpPr>
            <a:spLocks noGrp="1"/>
          </p:cNvSpPr>
          <p:nvPr>
            <p:ph sz="quarter" idx="4"/>
          </p:nvPr>
        </p:nvSpPr>
        <p:spPr>
          <a:xfrm>
            <a:off x="4038600" y="2362200"/>
            <a:ext cx="4648201" cy="3941763"/>
          </a:xfrm>
        </p:spPr>
        <p:txBody>
          <a:bodyPr>
            <a:normAutofit/>
          </a:bodyPr>
          <a:lstStyle/>
          <a:p>
            <a:r>
              <a:rPr lang="en-US" dirty="0" smtClean="0"/>
              <a:t>Who are they living with? </a:t>
            </a:r>
            <a:endParaRPr lang="en-US" dirty="0"/>
          </a:p>
          <a:p>
            <a:pPr lvl="1"/>
            <a:r>
              <a:rPr lang="en-US" sz="2200" dirty="0" smtClean="0"/>
              <a:t>2 biological parents = 12%</a:t>
            </a:r>
          </a:p>
          <a:p>
            <a:pPr lvl="1"/>
            <a:r>
              <a:rPr lang="en-US" sz="2200" dirty="0" smtClean="0"/>
              <a:t>Single mother = 28%</a:t>
            </a:r>
          </a:p>
          <a:p>
            <a:pPr lvl="1"/>
            <a:r>
              <a:rPr lang="en-US" sz="2200" dirty="0" smtClean="0"/>
              <a:t>Single father = 16%</a:t>
            </a:r>
          </a:p>
          <a:p>
            <a:pPr lvl="1"/>
            <a:r>
              <a:rPr lang="en-US" sz="2200" dirty="0" smtClean="0"/>
              <a:t>Parent + Step parent = 18%</a:t>
            </a:r>
          </a:p>
          <a:p>
            <a:pPr lvl="1"/>
            <a:r>
              <a:rPr lang="en-US" sz="2200" dirty="0" smtClean="0"/>
              <a:t>Parent + other = 12%</a:t>
            </a:r>
          </a:p>
          <a:p>
            <a:pPr lvl="1"/>
            <a:r>
              <a:rPr lang="en-US" sz="2200" dirty="0" smtClean="0"/>
              <a:t>Other family = 12%</a:t>
            </a:r>
          </a:p>
          <a:p>
            <a:pPr lvl="1"/>
            <a:r>
              <a:rPr lang="en-US" sz="2200" dirty="0" smtClean="0"/>
              <a:t>Other = 2% </a:t>
            </a:r>
            <a:endParaRPr lang="en-US" sz="2200" dirty="0" smtClean="0">
              <a:solidFill>
                <a:srgbClr val="FF0000"/>
              </a:solidFill>
            </a:endParaRPr>
          </a:p>
          <a:p>
            <a:endParaRPr lang="en-US" dirty="0"/>
          </a:p>
        </p:txBody>
      </p:sp>
      <p:sp>
        <p:nvSpPr>
          <p:cNvPr id="8" name="Slide Number Placeholder 7"/>
          <p:cNvSpPr>
            <a:spLocks noGrp="1"/>
          </p:cNvSpPr>
          <p:nvPr>
            <p:ph type="sldNum" sz="quarter" idx="12"/>
          </p:nvPr>
        </p:nvSpPr>
        <p:spPr/>
        <p:txBody>
          <a:bodyPr/>
          <a:lstStyle/>
          <a:p>
            <a:fld id="{3A3E8CDA-95BA-40B9-9407-8EE5708764C6}" type="slidenum">
              <a:rPr lang="en-US" smtClean="0"/>
              <a:pPr/>
              <a:t>26</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157462329"/>
              </p:ext>
            </p:extLst>
          </p:nvPr>
        </p:nvGraphicFramePr>
        <p:xfrm>
          <a:off x="533400" y="3429000"/>
          <a:ext cx="3581400" cy="281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6114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Client/Parent Report</a:t>
            </a:r>
            <a:endParaRPr lang="en-US" dirty="0"/>
          </a:p>
        </p:txBody>
      </p:sp>
      <p:sp>
        <p:nvSpPr>
          <p:cNvPr id="9" name="Content Placeholder 8"/>
          <p:cNvSpPr>
            <a:spLocks noGrp="1"/>
          </p:cNvSpPr>
          <p:nvPr>
            <p:ph idx="1"/>
          </p:nvPr>
        </p:nvSpPr>
        <p:spPr/>
        <p:txBody>
          <a:bodyPr/>
          <a:lstStyle/>
          <a:p>
            <a:pPr marL="0" indent="0">
              <a:buNone/>
            </a:pPr>
            <a:r>
              <a:rPr lang="en-US" dirty="0"/>
              <a:t>Reported as Important Issues:</a:t>
            </a:r>
          </a:p>
          <a:p>
            <a:pPr lvl="1"/>
            <a:r>
              <a:rPr lang="en-US" sz="2800" dirty="0"/>
              <a:t>Multiple parent/parent  figures: 88%</a:t>
            </a:r>
          </a:p>
          <a:p>
            <a:pPr lvl="1"/>
            <a:r>
              <a:rPr lang="en-US" sz="2800" dirty="0"/>
              <a:t>Major moves between custodial parents, other relatives = 38%</a:t>
            </a:r>
          </a:p>
          <a:p>
            <a:pPr lvl="1"/>
            <a:r>
              <a:rPr lang="en-US" sz="2800" dirty="0"/>
              <a:t>Severe physical, emotional, or sexual abuse = 14%</a:t>
            </a:r>
          </a:p>
          <a:p>
            <a:pPr lvl="1"/>
            <a:r>
              <a:rPr lang="en-US" sz="2800" dirty="0"/>
              <a:t>Untimely death of a parent/ friend = 25%</a:t>
            </a:r>
          </a:p>
          <a:p>
            <a:pPr lvl="1"/>
            <a:r>
              <a:rPr lang="en-US" sz="2800" dirty="0"/>
              <a:t>Family member in prison = 9%</a:t>
            </a:r>
          </a:p>
          <a:p>
            <a:endParaRPr lang="en-US" dirty="0"/>
          </a:p>
        </p:txBody>
      </p:sp>
      <p:sp>
        <p:nvSpPr>
          <p:cNvPr id="7" name="Slide Number Placeholder 6"/>
          <p:cNvSpPr>
            <a:spLocks noGrp="1"/>
          </p:cNvSpPr>
          <p:nvPr>
            <p:ph type="sldNum" sz="quarter" idx="12"/>
          </p:nvPr>
        </p:nvSpPr>
        <p:spPr/>
        <p:txBody>
          <a:bodyPr/>
          <a:lstStyle/>
          <a:p>
            <a:fld id="{3A3E8CDA-95BA-40B9-9407-8EE5708764C6}" type="slidenum">
              <a:rPr lang="en-US" smtClean="0"/>
              <a:pPr/>
              <a:t>27</a:t>
            </a:fld>
            <a:endParaRPr lang="en-US" dirty="0"/>
          </a:p>
        </p:txBody>
      </p:sp>
    </p:spTree>
    <p:extLst>
      <p:ext uri="{BB962C8B-B14F-4D97-AF65-F5344CB8AC3E}">
        <p14:creationId xmlns:p14="http://schemas.microsoft.com/office/powerpoint/2010/main" val="928630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t>Sin Puertas </a:t>
            </a:r>
            <a:r>
              <a:rPr lang="en-US" dirty="0" smtClean="0"/>
              <a:t>Record Review:</a:t>
            </a:r>
            <a:br>
              <a:rPr lang="en-US" dirty="0" smtClean="0"/>
            </a:br>
            <a:r>
              <a:rPr lang="en-US" dirty="0" smtClean="0"/>
              <a:t> Family Strengths</a:t>
            </a:r>
            <a:endParaRPr lang="en-US" dirty="0"/>
          </a:p>
        </p:txBody>
      </p:sp>
      <p:sp>
        <p:nvSpPr>
          <p:cNvPr id="3" name="Content Placeholder 2"/>
          <p:cNvSpPr>
            <a:spLocks noGrp="1"/>
          </p:cNvSpPr>
          <p:nvPr>
            <p:ph sz="half" idx="1"/>
          </p:nvPr>
        </p:nvSpPr>
        <p:spPr>
          <a:xfrm>
            <a:off x="228600" y="1676400"/>
            <a:ext cx="4114800" cy="4495800"/>
          </a:xfrm>
        </p:spPr>
        <p:txBody>
          <a:bodyPr>
            <a:normAutofit/>
          </a:bodyPr>
          <a:lstStyle/>
          <a:p>
            <a:r>
              <a:rPr lang="en-US" dirty="0" smtClean="0"/>
              <a:t>Parent(s</a:t>
            </a:r>
            <a:r>
              <a:rPr lang="en-US" dirty="0"/>
              <a:t>) working and supporting family</a:t>
            </a:r>
          </a:p>
          <a:p>
            <a:r>
              <a:rPr lang="en-US" dirty="0"/>
              <a:t>Engaged in family recreation/activities</a:t>
            </a:r>
          </a:p>
          <a:p>
            <a:r>
              <a:rPr lang="en-US" dirty="0" smtClean="0"/>
              <a:t>Social Engagement: church/social </a:t>
            </a:r>
            <a:r>
              <a:rPr lang="en-US" dirty="0"/>
              <a:t>groups</a:t>
            </a:r>
          </a:p>
          <a:p>
            <a:r>
              <a:rPr lang="en-US" dirty="0"/>
              <a:t>Extended family supporting children</a:t>
            </a:r>
          </a:p>
          <a:p>
            <a:endParaRPr lang="en-US" dirty="0" smtClean="0"/>
          </a:p>
          <a:p>
            <a:endParaRPr lang="en-US" dirty="0"/>
          </a:p>
          <a:p>
            <a:endParaRPr lang="en-US" dirty="0" smtClean="0"/>
          </a:p>
          <a:p>
            <a:endParaRPr lang="en-US" dirty="0" smtClean="0"/>
          </a:p>
          <a:p>
            <a:endParaRPr lang="en-US" dirty="0"/>
          </a:p>
        </p:txBody>
      </p:sp>
      <p:sp>
        <p:nvSpPr>
          <p:cNvPr id="4" name="Content Placeholder 3"/>
          <p:cNvSpPr>
            <a:spLocks noGrp="1"/>
          </p:cNvSpPr>
          <p:nvPr>
            <p:ph sz="half" idx="2"/>
          </p:nvPr>
        </p:nvSpPr>
        <p:spPr>
          <a:xfrm>
            <a:off x="4419600" y="1600200"/>
            <a:ext cx="4267200" cy="4572000"/>
          </a:xfrm>
        </p:spPr>
        <p:txBody>
          <a:bodyPr>
            <a:normAutofit/>
          </a:bodyPr>
          <a:lstStyle/>
          <a:p>
            <a:r>
              <a:rPr lang="en-US" dirty="0" smtClean="0"/>
              <a:t>Parent removed </a:t>
            </a:r>
            <a:r>
              <a:rPr lang="en-US" dirty="0"/>
              <a:t>abusive adult from home</a:t>
            </a:r>
          </a:p>
          <a:p>
            <a:r>
              <a:rPr lang="en-US" dirty="0"/>
              <a:t>Adults in recovery</a:t>
            </a:r>
            <a:r>
              <a:rPr lang="en-US" dirty="0" smtClean="0"/>
              <a:t>/</a:t>
            </a:r>
          </a:p>
          <a:p>
            <a:pPr marL="0" indent="0">
              <a:buNone/>
            </a:pPr>
            <a:r>
              <a:rPr lang="en-US" dirty="0" smtClean="0"/>
              <a:t>   clean </a:t>
            </a:r>
            <a:r>
              <a:rPr lang="en-US" dirty="0"/>
              <a:t>and </a:t>
            </a:r>
            <a:r>
              <a:rPr lang="en-US" dirty="0" smtClean="0"/>
              <a:t>sober</a:t>
            </a:r>
          </a:p>
          <a:p>
            <a:r>
              <a:rPr lang="en-US" dirty="0" smtClean="0"/>
              <a:t>Parent willing to attend </a:t>
            </a:r>
            <a:r>
              <a:rPr lang="en-US" i="1" dirty="0" smtClean="0"/>
              <a:t>Sin Puertas </a:t>
            </a:r>
            <a:r>
              <a:rPr lang="en-US" dirty="0" smtClean="0"/>
              <a:t>sessions</a:t>
            </a:r>
          </a:p>
          <a:p>
            <a:r>
              <a:rPr lang="en-US" dirty="0" smtClean="0"/>
              <a:t>Parent supervision/ engagement with client problems</a:t>
            </a:r>
          </a:p>
          <a:p>
            <a:pPr marL="0" indent="0">
              <a:buNone/>
            </a:pPr>
            <a:endParaRPr lang="en-US" dirty="0" smtClean="0">
              <a:effectLst>
                <a:outerShdw blurRad="38100" dist="38100" dir="2700000" algn="tl">
                  <a:srgbClr val="000000">
                    <a:alpha val="43137"/>
                  </a:srgbClr>
                </a:outerShdw>
              </a:effectLst>
            </a:endParaRPr>
          </a:p>
          <a:p>
            <a:endParaRPr lang="en-US" dirty="0" smtClean="0"/>
          </a:p>
          <a:p>
            <a:endParaRPr lang="en-US" dirty="0"/>
          </a:p>
        </p:txBody>
      </p:sp>
      <p:sp>
        <p:nvSpPr>
          <p:cNvPr id="5" name="Slide Number Placeholder 4"/>
          <p:cNvSpPr>
            <a:spLocks noGrp="1"/>
          </p:cNvSpPr>
          <p:nvPr>
            <p:ph type="sldNum" sz="quarter" idx="12"/>
          </p:nvPr>
        </p:nvSpPr>
        <p:spPr/>
        <p:txBody>
          <a:bodyPr/>
          <a:lstStyle/>
          <a:p>
            <a:fld id="{3A3E8CDA-95BA-40B9-9407-8EE5708764C6}" type="slidenum">
              <a:rPr lang="en-US" smtClean="0"/>
              <a:pPr/>
              <a:t>28</a:t>
            </a:fld>
            <a:endParaRPr lang="en-US" dirty="0"/>
          </a:p>
        </p:txBody>
      </p:sp>
    </p:spTree>
    <p:extLst>
      <p:ext uri="{BB962C8B-B14F-4D97-AF65-F5344CB8AC3E}">
        <p14:creationId xmlns:p14="http://schemas.microsoft.com/office/powerpoint/2010/main" val="4194241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t>
            </a:r>
            <a:r>
              <a:rPr lang="en-US" i="1" dirty="0" smtClean="0"/>
              <a:t>Sin Puertas</a:t>
            </a:r>
            <a:r>
              <a:rPr lang="en-US" dirty="0" smtClean="0"/>
              <a:t>: Parent Perspectives </a:t>
            </a:r>
            <a:endParaRPr lang="en-US" dirty="0"/>
          </a:p>
        </p:txBody>
      </p:sp>
      <p:sp>
        <p:nvSpPr>
          <p:cNvPr id="5" name="Content Placeholder 4"/>
          <p:cNvSpPr>
            <a:spLocks noGrp="1"/>
          </p:cNvSpPr>
          <p:nvPr>
            <p:ph idx="1"/>
          </p:nvPr>
        </p:nvSpPr>
        <p:spPr/>
        <p:txBody>
          <a:bodyPr>
            <a:normAutofit lnSpcReduction="10000"/>
          </a:bodyPr>
          <a:lstStyle/>
          <a:p>
            <a:r>
              <a:rPr lang="en-US" dirty="0" smtClean="0"/>
              <a:t>Focus groups with 14 parents whose children were enrolled in the Co-Occurring Disorders and ICBT Treatment Groups</a:t>
            </a:r>
          </a:p>
          <a:p>
            <a:r>
              <a:rPr lang="en-US" sz="2800" dirty="0" smtClean="0"/>
              <a:t>Treatment: 3 evening group sessions per week for 12 weeks. Dinner is served.</a:t>
            </a:r>
          </a:p>
          <a:p>
            <a:pPr lvl="1"/>
            <a:r>
              <a:rPr lang="en-US" dirty="0" smtClean="0"/>
              <a:t>Topics: Substance abuse, emotional issues (trauma, coping skills) and job/education issues are addressed </a:t>
            </a:r>
          </a:p>
          <a:p>
            <a:pPr lvl="1"/>
            <a:r>
              <a:rPr lang="en-US" dirty="0" smtClean="0"/>
              <a:t>Parents/caregivers attend one session per week</a:t>
            </a:r>
            <a:endParaRPr lang="en-US" dirty="0"/>
          </a:p>
        </p:txBody>
      </p:sp>
      <p:sp>
        <p:nvSpPr>
          <p:cNvPr id="6" name="Slide Number Placeholder 5"/>
          <p:cNvSpPr>
            <a:spLocks noGrp="1"/>
          </p:cNvSpPr>
          <p:nvPr>
            <p:ph type="sldNum" sz="quarter" idx="12"/>
          </p:nvPr>
        </p:nvSpPr>
        <p:spPr/>
        <p:txBody>
          <a:bodyPr/>
          <a:lstStyle/>
          <a:p>
            <a:fld id="{3A3E8CDA-95BA-40B9-9407-8EE5708764C6}" type="slidenum">
              <a:rPr lang="en-US" smtClean="0"/>
              <a:pPr/>
              <a:t>29</a:t>
            </a:fld>
            <a:endParaRPr lang="en-US" dirty="0"/>
          </a:p>
        </p:txBody>
      </p:sp>
    </p:spTree>
    <p:extLst>
      <p:ext uri="{BB962C8B-B14F-4D97-AF65-F5344CB8AC3E}">
        <p14:creationId xmlns:p14="http://schemas.microsoft.com/office/powerpoint/2010/main" val="4206023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Funding</a:t>
            </a:r>
            <a:endParaRPr lang="en-US" dirty="0"/>
          </a:p>
        </p:txBody>
      </p:sp>
      <p:sp>
        <p:nvSpPr>
          <p:cNvPr id="3" name="Content Placeholder 2"/>
          <p:cNvSpPr>
            <a:spLocks noGrp="1"/>
          </p:cNvSpPr>
          <p:nvPr>
            <p:ph idx="1"/>
          </p:nvPr>
        </p:nvSpPr>
        <p:spPr/>
        <p:txBody>
          <a:bodyPr>
            <a:normAutofit lnSpcReduction="10000"/>
          </a:bodyPr>
          <a:lstStyle/>
          <a:p>
            <a:pPr marL="292100" lvl="1" indent="-292100">
              <a:spcBef>
                <a:spcPts val="0"/>
              </a:spcBef>
              <a:spcAft>
                <a:spcPts val="800"/>
              </a:spcAft>
              <a:buClr>
                <a:schemeClr val="accent1"/>
              </a:buClr>
              <a:buSzPct val="70000"/>
              <a:buFont typeface="Wingdings 2"/>
              <a:buChar char=""/>
            </a:pPr>
            <a:r>
              <a:rPr lang="en-US" sz="2400" i="1" dirty="0"/>
              <a:t>Sin Puertas</a:t>
            </a:r>
            <a:r>
              <a:rPr lang="en-US" sz="2400" dirty="0"/>
              <a:t> adolescent outpatient treatment center is funded by Substance Abuse and Mental Health Services Administration Center for Substance Abuse Treatment (CSAT) grants 23296, 021294, 021053, and 18849 and OJJDP grant 655374</a:t>
            </a:r>
            <a:r>
              <a:rPr lang="en-US" dirty="0" smtClean="0"/>
              <a:t>.</a:t>
            </a:r>
          </a:p>
          <a:p>
            <a:pPr marL="292100" lvl="1" indent="-292100">
              <a:spcBef>
                <a:spcPts val="0"/>
              </a:spcBef>
              <a:spcAft>
                <a:spcPts val="800"/>
              </a:spcAft>
              <a:buClr>
                <a:schemeClr val="accent1"/>
              </a:buClr>
              <a:buSzPct val="70000"/>
              <a:buFont typeface="Wingdings 2"/>
              <a:buChar char=""/>
            </a:pPr>
            <a:r>
              <a:rPr lang="en-US" sz="2400" dirty="0"/>
              <a:t>MY Border research project </a:t>
            </a:r>
            <a:r>
              <a:rPr lang="en-US" sz="2400" dirty="0" smtClean="0"/>
              <a:t>was </a:t>
            </a:r>
            <a:r>
              <a:rPr lang="en-US" sz="2400" dirty="0"/>
              <a:t>funded by the Office of Juvenile Justice and Delinquency Prevention (OJJDP) grant 2007-TY-FX-0003. </a:t>
            </a:r>
            <a:endParaRPr lang="en-US" sz="2400" dirty="0" smtClean="0"/>
          </a:p>
          <a:p>
            <a:pPr marL="292100" lvl="1" indent="-292100">
              <a:spcBef>
                <a:spcPts val="0"/>
              </a:spcBef>
              <a:buClr>
                <a:schemeClr val="accent1"/>
              </a:buClr>
              <a:buSzPct val="70000"/>
              <a:buFont typeface="Wingdings 2"/>
              <a:buChar char=""/>
            </a:pPr>
            <a:r>
              <a:rPr lang="en-US" sz="2400" dirty="0" smtClean="0"/>
              <a:t>Points of view or opinions in this presentation are those of the authors and do not necessarily represent the official position or policies of the U.S. Dept. of Justice or of SAMHSA.</a:t>
            </a:r>
            <a:endParaRPr lang="en-US" sz="2400" dirty="0"/>
          </a:p>
          <a:p>
            <a:pPr marL="292100" lvl="1" indent="-292100">
              <a:spcBef>
                <a:spcPts val="0"/>
              </a:spcBef>
              <a:buClr>
                <a:schemeClr val="accent1"/>
              </a:buClr>
              <a:buSzPct val="70000"/>
              <a:buFont typeface="Wingdings 2"/>
              <a:buChar char=""/>
            </a:pPr>
            <a:endParaRPr lang="en-US" dirty="0"/>
          </a:p>
          <a:p>
            <a:endParaRPr lang="en-US" dirty="0"/>
          </a:p>
        </p:txBody>
      </p:sp>
      <p:pic>
        <p:nvPicPr>
          <p:cNvPr id="4" name="Picture 2" descr="The Substance Abuse and Mental Health Services Administration (SAMH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835" y="609600"/>
            <a:ext cx="2189315"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76865"/>
            <a:ext cx="990600" cy="990600"/>
          </a:xfrm>
          <a:prstGeom prst="rect">
            <a:avLst/>
          </a:prstGeom>
          <a:noFill/>
          <a:ln w="9525" algn="in">
            <a:solidFill>
              <a:srgbClr val="A6C4B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Slide Number Placeholder 4"/>
          <p:cNvSpPr>
            <a:spLocks noGrp="1"/>
          </p:cNvSpPr>
          <p:nvPr>
            <p:ph type="sldNum" sz="quarter" idx="12"/>
          </p:nvPr>
        </p:nvSpPr>
        <p:spPr/>
        <p:txBody>
          <a:bodyPr/>
          <a:lstStyle/>
          <a:p>
            <a:fld id="{3A3E8CDA-95BA-40B9-9407-8EE5708764C6}" type="slidenum">
              <a:rPr lang="en-US" smtClean="0"/>
              <a:pPr/>
              <a:t>3</a:t>
            </a:fld>
            <a:endParaRPr lang="en-US" dirty="0"/>
          </a:p>
        </p:txBody>
      </p:sp>
    </p:spTree>
    <p:extLst>
      <p:ext uri="{BB962C8B-B14F-4D97-AF65-F5344CB8AC3E}">
        <p14:creationId xmlns:p14="http://schemas.microsoft.com/office/powerpoint/2010/main" val="1182174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Parent Perspectives: Communication</a:t>
            </a:r>
            <a:endParaRPr lang="en-US" dirty="0"/>
          </a:p>
        </p:txBody>
      </p:sp>
      <p:sp>
        <p:nvSpPr>
          <p:cNvPr id="3" name="Content Placeholder 2"/>
          <p:cNvSpPr>
            <a:spLocks noGrp="1"/>
          </p:cNvSpPr>
          <p:nvPr>
            <p:ph idx="1"/>
          </p:nvPr>
        </p:nvSpPr>
        <p:spPr/>
        <p:txBody>
          <a:bodyPr>
            <a:normAutofit fontScale="92500"/>
          </a:bodyPr>
          <a:lstStyle/>
          <a:p>
            <a:r>
              <a:rPr lang="en-US" dirty="0" smtClean="0"/>
              <a:t>Communication: Parents are finding opportunities to talk with youth</a:t>
            </a:r>
          </a:p>
          <a:p>
            <a:pPr lvl="1"/>
            <a:r>
              <a:rPr lang="en-US" dirty="0" smtClean="0"/>
              <a:t>Example 1: Conversations riding home from </a:t>
            </a:r>
            <a:r>
              <a:rPr lang="en-US" i="1" dirty="0" smtClean="0"/>
              <a:t>Sin Puertas</a:t>
            </a:r>
          </a:p>
          <a:p>
            <a:pPr lvl="1"/>
            <a:r>
              <a:rPr lang="en-US" dirty="0" smtClean="0"/>
              <a:t>Example 2: Continuing the one-night-per week parent/child activity after treatment is completed</a:t>
            </a:r>
          </a:p>
          <a:p>
            <a:pPr lvl="1"/>
            <a:r>
              <a:rPr lang="en-US" dirty="0" smtClean="0"/>
              <a:t>Example 3: Program “opened a door” for talking</a:t>
            </a:r>
          </a:p>
          <a:p>
            <a:pPr lvl="1"/>
            <a:endParaRPr lang="en-US" sz="1600" dirty="0" smtClean="0"/>
          </a:p>
          <a:p>
            <a:pPr lvl="1"/>
            <a:r>
              <a:rPr lang="en-US" sz="2000" dirty="0" smtClean="0"/>
              <a:t>“For </a:t>
            </a:r>
            <a:r>
              <a:rPr lang="en-US" sz="2000" dirty="0"/>
              <a:t>sure it opens the doors that weren’t there before.  You learn a little bit more about each other. </a:t>
            </a:r>
            <a:r>
              <a:rPr lang="en-US" sz="2000" dirty="0" smtClean="0"/>
              <a:t> And </a:t>
            </a:r>
            <a:r>
              <a:rPr lang="en-US" sz="2000" dirty="0"/>
              <a:t>try to be like that more, a little bit more honest and </a:t>
            </a:r>
            <a:r>
              <a:rPr lang="en-US" sz="2000" dirty="0" smtClean="0"/>
              <a:t>stuff.  I </a:t>
            </a:r>
            <a:r>
              <a:rPr lang="en-US" sz="2000" dirty="0"/>
              <a:t>think it’s a little bit easier because of </a:t>
            </a:r>
            <a:r>
              <a:rPr lang="en-US" sz="2000" dirty="0" smtClean="0"/>
              <a:t>[the program].”  </a:t>
            </a:r>
            <a:endParaRPr lang="en-US" sz="2000" dirty="0"/>
          </a:p>
          <a:p>
            <a:pPr lvl="1"/>
            <a:endParaRPr lang="en-US" dirty="0" smtClean="0"/>
          </a:p>
          <a:p>
            <a:pPr lvl="1"/>
            <a:endParaRPr lang="en-US" dirty="0"/>
          </a:p>
        </p:txBody>
      </p:sp>
      <p:sp>
        <p:nvSpPr>
          <p:cNvPr id="2" name="Slide Number Placeholder 1"/>
          <p:cNvSpPr>
            <a:spLocks noGrp="1"/>
          </p:cNvSpPr>
          <p:nvPr>
            <p:ph type="sldNum" sz="quarter" idx="12"/>
          </p:nvPr>
        </p:nvSpPr>
        <p:spPr/>
        <p:txBody>
          <a:bodyPr/>
          <a:lstStyle/>
          <a:p>
            <a:fld id="{3A3E8CDA-95BA-40B9-9407-8EE5708764C6}" type="slidenum">
              <a:rPr lang="en-US" smtClean="0"/>
              <a:pPr/>
              <a:t>30</a:t>
            </a:fld>
            <a:endParaRPr lang="en-US" dirty="0"/>
          </a:p>
        </p:txBody>
      </p:sp>
    </p:spTree>
    <p:extLst>
      <p:ext uri="{BB962C8B-B14F-4D97-AF65-F5344CB8AC3E}">
        <p14:creationId xmlns:p14="http://schemas.microsoft.com/office/powerpoint/2010/main" val="2871734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Mutual Understanding</a:t>
            </a:r>
            <a:endParaRPr lang="en-US" dirty="0"/>
          </a:p>
        </p:txBody>
      </p:sp>
      <p:sp>
        <p:nvSpPr>
          <p:cNvPr id="3" name="Content Placeholder 2"/>
          <p:cNvSpPr>
            <a:spLocks noGrp="1"/>
          </p:cNvSpPr>
          <p:nvPr>
            <p:ph idx="1"/>
          </p:nvPr>
        </p:nvSpPr>
        <p:spPr/>
        <p:txBody>
          <a:bodyPr/>
          <a:lstStyle/>
          <a:p>
            <a:r>
              <a:rPr lang="en-US" dirty="0" smtClean="0"/>
              <a:t> “Even though we all live together, I mean, me with my children, they don’t think that we know each other as well.  So this is like a test, like a little homework.   You get to know Mom better, and I get to know my son a little better.”</a:t>
            </a:r>
          </a:p>
          <a:p>
            <a:endParaRPr lang="en-US" dirty="0"/>
          </a:p>
        </p:txBody>
      </p:sp>
      <p:sp>
        <p:nvSpPr>
          <p:cNvPr id="4" name="Slide Number Placeholder 3"/>
          <p:cNvSpPr>
            <a:spLocks noGrp="1"/>
          </p:cNvSpPr>
          <p:nvPr>
            <p:ph type="sldNum" sz="quarter" idx="12"/>
          </p:nvPr>
        </p:nvSpPr>
        <p:spPr/>
        <p:txBody>
          <a:bodyPr/>
          <a:lstStyle/>
          <a:p>
            <a:fld id="{3A3E8CDA-95BA-40B9-9407-8EE5708764C6}" type="slidenum">
              <a:rPr lang="en-US" smtClean="0"/>
              <a:pPr/>
              <a:t>31</a:t>
            </a:fld>
            <a:endParaRPr lang="en-US" dirty="0"/>
          </a:p>
        </p:txBody>
      </p:sp>
    </p:spTree>
    <p:extLst>
      <p:ext uri="{BB962C8B-B14F-4D97-AF65-F5344CB8AC3E}">
        <p14:creationId xmlns:p14="http://schemas.microsoft.com/office/powerpoint/2010/main" val="4156827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Supportive Family Dynamics</a:t>
            </a:r>
            <a:endParaRPr lang="en-US" dirty="0"/>
          </a:p>
        </p:txBody>
      </p:sp>
      <p:sp>
        <p:nvSpPr>
          <p:cNvPr id="3" name="Content Placeholder 2"/>
          <p:cNvSpPr>
            <a:spLocks noGrp="1"/>
          </p:cNvSpPr>
          <p:nvPr>
            <p:ph idx="1"/>
          </p:nvPr>
        </p:nvSpPr>
        <p:spPr/>
        <p:txBody>
          <a:bodyPr>
            <a:normAutofit lnSpcReduction="10000"/>
          </a:bodyPr>
          <a:lstStyle/>
          <a:p>
            <a:r>
              <a:rPr lang="en-US" dirty="0" smtClean="0"/>
              <a:t>“And yes, this is a time for our kids to learn how to be able to heal themselves, but if we can’t heal ourselves as a family, then once they leave this program, then it’s going to be well, Mom understands, but now my brother is annoying the crap out of me... So if we can figure out a way to heal the whole family, with focus on our kids that are here but healing the whole family…”</a:t>
            </a:r>
            <a:endParaRPr lang="en-US" dirty="0"/>
          </a:p>
        </p:txBody>
      </p:sp>
      <p:sp>
        <p:nvSpPr>
          <p:cNvPr id="4" name="Slide Number Placeholder 3"/>
          <p:cNvSpPr>
            <a:spLocks noGrp="1"/>
          </p:cNvSpPr>
          <p:nvPr>
            <p:ph type="sldNum" sz="quarter" idx="12"/>
          </p:nvPr>
        </p:nvSpPr>
        <p:spPr/>
        <p:txBody>
          <a:bodyPr/>
          <a:lstStyle/>
          <a:p>
            <a:fld id="{3A3E8CDA-95BA-40B9-9407-8EE5708764C6}" type="slidenum">
              <a:rPr lang="en-US" smtClean="0"/>
              <a:pPr/>
              <a:t>32</a:t>
            </a:fld>
            <a:endParaRPr lang="en-US" dirty="0"/>
          </a:p>
        </p:txBody>
      </p:sp>
    </p:spTree>
    <p:extLst>
      <p:ext uri="{BB962C8B-B14F-4D97-AF65-F5344CB8AC3E}">
        <p14:creationId xmlns:p14="http://schemas.microsoft.com/office/powerpoint/2010/main" val="3495561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Tools for Recovery</a:t>
            </a:r>
            <a:endParaRPr lang="en-US" dirty="0"/>
          </a:p>
        </p:txBody>
      </p:sp>
      <p:sp>
        <p:nvSpPr>
          <p:cNvPr id="3" name="Content Placeholder 2"/>
          <p:cNvSpPr>
            <a:spLocks noGrp="1"/>
          </p:cNvSpPr>
          <p:nvPr>
            <p:ph idx="1"/>
          </p:nvPr>
        </p:nvSpPr>
        <p:spPr/>
        <p:txBody>
          <a:bodyPr/>
          <a:lstStyle/>
          <a:p>
            <a:r>
              <a:rPr lang="en-US" dirty="0" smtClean="0"/>
              <a:t>“This [program] kind of gives them the tools – it’s kind of like a starter kit, I guess… it’s kind of like a buffer zone of ‘let me teach you how to be out in the world without this [drugs/alcohol].’  I think it’s important.”</a:t>
            </a:r>
            <a:endParaRPr lang="en-US" dirty="0"/>
          </a:p>
        </p:txBody>
      </p:sp>
      <p:sp>
        <p:nvSpPr>
          <p:cNvPr id="4" name="Slide Number Placeholder 3"/>
          <p:cNvSpPr>
            <a:spLocks noGrp="1"/>
          </p:cNvSpPr>
          <p:nvPr>
            <p:ph type="sldNum" sz="quarter" idx="12"/>
          </p:nvPr>
        </p:nvSpPr>
        <p:spPr/>
        <p:txBody>
          <a:bodyPr/>
          <a:lstStyle/>
          <a:p>
            <a:fld id="{3A3E8CDA-95BA-40B9-9407-8EE5708764C6}" type="slidenum">
              <a:rPr lang="en-US" smtClean="0"/>
              <a:pPr/>
              <a:t>33</a:t>
            </a:fld>
            <a:endParaRPr lang="en-US" dirty="0"/>
          </a:p>
        </p:txBody>
      </p:sp>
    </p:spTree>
    <p:extLst>
      <p:ext uri="{BB962C8B-B14F-4D97-AF65-F5344CB8AC3E}">
        <p14:creationId xmlns:p14="http://schemas.microsoft.com/office/powerpoint/2010/main" val="24689734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effectLst>
                  <a:outerShdw blurRad="38100" dist="38100" dir="2700000" algn="tl">
                    <a:srgbClr val="000000">
                      <a:alpha val="43137"/>
                    </a:srgbClr>
                  </a:outerShdw>
                </a:effectLst>
              </a:rPr>
              <a:t>Family Outcomes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endParaRPr lang="en-US" dirty="0" smtClean="0"/>
          </a:p>
          <a:p>
            <a:endParaRPr lang="en-US" dirty="0"/>
          </a:p>
        </p:txBody>
      </p:sp>
      <p:sp>
        <p:nvSpPr>
          <p:cNvPr id="10" name="Content Placeholder 9"/>
          <p:cNvSpPr>
            <a:spLocks noGrp="1"/>
          </p:cNvSpPr>
          <p:nvPr>
            <p:ph sz="half" idx="2"/>
          </p:nvPr>
        </p:nvSpPr>
        <p:spPr/>
        <p:txBody>
          <a:bodyPr/>
          <a:lstStyle/>
          <a:p>
            <a:r>
              <a:rPr lang="en-US" dirty="0" smtClean="0"/>
              <a:t>At entry 35% reported no days in trouble with their families in the past 90 days.</a:t>
            </a:r>
          </a:p>
          <a:p>
            <a:r>
              <a:rPr lang="en-US" dirty="0" smtClean="0"/>
              <a:t>At 3 months, 54% reported no days in trouble.</a:t>
            </a:r>
            <a:endParaRPr lang="en-US" dirty="0"/>
          </a:p>
        </p:txBody>
      </p:sp>
      <p:sp>
        <p:nvSpPr>
          <p:cNvPr id="4" name="Slide Number Placeholder 3"/>
          <p:cNvSpPr>
            <a:spLocks noGrp="1"/>
          </p:cNvSpPr>
          <p:nvPr>
            <p:ph type="sldNum" sz="quarter" idx="12"/>
          </p:nvPr>
        </p:nvSpPr>
        <p:spPr/>
        <p:txBody>
          <a:bodyPr/>
          <a:lstStyle/>
          <a:p>
            <a:fld id="{3A3E8CDA-95BA-40B9-9407-8EE5708764C6}" type="slidenum">
              <a:rPr lang="en-US" smtClean="0"/>
              <a:pPr/>
              <a:t>34</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431677364"/>
              </p:ext>
            </p:extLst>
          </p:nvPr>
        </p:nvGraphicFramePr>
        <p:xfrm>
          <a:off x="685800" y="1600200"/>
          <a:ext cx="40386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65298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Family Outcomes</a:t>
            </a:r>
            <a:endParaRPr lang="en-US" dirty="0"/>
          </a:p>
        </p:txBody>
      </p:sp>
      <p:sp>
        <p:nvSpPr>
          <p:cNvPr id="5" name="Slide Number Placeholder 4"/>
          <p:cNvSpPr>
            <a:spLocks noGrp="1"/>
          </p:cNvSpPr>
          <p:nvPr>
            <p:ph type="sldNum" sz="quarter" idx="12"/>
          </p:nvPr>
        </p:nvSpPr>
        <p:spPr/>
        <p:txBody>
          <a:bodyPr/>
          <a:lstStyle/>
          <a:p>
            <a:fld id="{3A3E8CDA-95BA-40B9-9407-8EE5708764C6}" type="slidenum">
              <a:rPr lang="en-US" smtClean="0"/>
              <a:pPr/>
              <a:t>35</a:t>
            </a:fld>
            <a:endParaRPr lang="en-US" dirty="0"/>
          </a:p>
        </p:txBody>
      </p:sp>
      <p:graphicFrame>
        <p:nvGraphicFramePr>
          <p:cNvPr id="8" name="Content Placeholder 11"/>
          <p:cNvGraphicFramePr>
            <a:graphicFrameLocks noGrp="1"/>
          </p:cNvGraphicFramePr>
          <p:nvPr>
            <p:ph idx="1"/>
            <p:extLst>
              <p:ext uri="{D42A27DB-BD31-4B8C-83A1-F6EECF244321}">
                <p14:modId xmlns:p14="http://schemas.microsoft.com/office/powerpoint/2010/main" val="1810054129"/>
              </p:ext>
            </p:extLst>
          </p:nvPr>
        </p:nvGraphicFramePr>
        <p:xfrm>
          <a:off x="457200" y="1600200"/>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9" name="Down Arrow 8"/>
          <p:cNvSpPr/>
          <p:nvPr/>
        </p:nvSpPr>
        <p:spPr>
          <a:xfrm>
            <a:off x="5791200" y="2209800"/>
            <a:ext cx="484632" cy="533400"/>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5812465" y="3505200"/>
            <a:ext cx="559119" cy="579413"/>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0" name="Up Arrow 9"/>
          <p:cNvSpPr/>
          <p:nvPr/>
        </p:nvSpPr>
        <p:spPr>
          <a:xfrm>
            <a:off x="8229600" y="5257800"/>
            <a:ext cx="533360" cy="685773"/>
          </a:xfrm>
          <a:prstGeom prst="up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381391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Substance and Crime Outcomes by Days in Trouble with Family  </a:t>
            </a:r>
            <a:endParaRPr lang="en-US" dirty="0"/>
          </a:p>
        </p:txBody>
      </p:sp>
      <p:graphicFrame>
        <p:nvGraphicFramePr>
          <p:cNvPr id="15" name="Content Placeholder 14"/>
          <p:cNvGraphicFramePr>
            <a:graphicFrameLocks noGrp="1"/>
          </p:cNvGraphicFramePr>
          <p:nvPr>
            <p:ph sz="half" idx="1"/>
            <p:extLst>
              <p:ext uri="{D42A27DB-BD31-4B8C-83A1-F6EECF244321}">
                <p14:modId xmlns:p14="http://schemas.microsoft.com/office/powerpoint/2010/main" val="3025634292"/>
              </p:ext>
            </p:extLst>
          </p:nvPr>
        </p:nvGraphicFramePr>
        <p:xfrm>
          <a:off x="152400" y="1447800"/>
          <a:ext cx="43434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ontent Placeholder 17"/>
          <p:cNvGraphicFramePr>
            <a:graphicFrameLocks noGrp="1"/>
          </p:cNvGraphicFramePr>
          <p:nvPr>
            <p:ph sz="half" idx="2"/>
            <p:extLst>
              <p:ext uri="{D42A27DB-BD31-4B8C-83A1-F6EECF244321}">
                <p14:modId xmlns:p14="http://schemas.microsoft.com/office/powerpoint/2010/main" val="2620972281"/>
              </p:ext>
            </p:extLst>
          </p:nvPr>
        </p:nvGraphicFramePr>
        <p:xfrm>
          <a:off x="4953000" y="1295400"/>
          <a:ext cx="3962400" cy="4832498"/>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3A3E8CDA-95BA-40B9-9407-8EE5708764C6}" type="slidenum">
              <a:rPr lang="en-US" smtClean="0"/>
              <a:pPr/>
              <a:t>36</a:t>
            </a:fld>
            <a:endParaRPr lang="en-US" dirty="0"/>
          </a:p>
        </p:txBody>
      </p:sp>
      <p:sp>
        <p:nvSpPr>
          <p:cNvPr id="4" name="TextBox 3"/>
          <p:cNvSpPr txBox="1"/>
          <p:nvPr/>
        </p:nvSpPr>
        <p:spPr>
          <a:xfrm>
            <a:off x="381000" y="5641425"/>
            <a:ext cx="8077200" cy="923330"/>
          </a:xfrm>
          <a:prstGeom prst="rect">
            <a:avLst/>
          </a:prstGeom>
          <a:noFill/>
          <a:ln>
            <a:solidFill>
              <a:srgbClr val="FF0000"/>
            </a:solidFill>
          </a:ln>
        </p:spPr>
        <p:txBody>
          <a:bodyPr wrap="square" rtlCol="0">
            <a:spAutoFit/>
          </a:bodyPr>
          <a:lstStyle/>
          <a:p>
            <a:r>
              <a:rPr lang="en-US" dirty="0" smtClean="0"/>
              <a:t>At entry, 60% of clients with a high number of days in trouble had  past-month substance problems; after 3 months, 40% had  past-month substance problems</a:t>
            </a:r>
            <a:endParaRPr lang="en-US" dirty="0"/>
          </a:p>
        </p:txBody>
      </p:sp>
    </p:spTree>
    <p:extLst>
      <p:ext uri="{BB962C8B-B14F-4D97-AF65-F5344CB8AC3E}">
        <p14:creationId xmlns:p14="http://schemas.microsoft.com/office/powerpoint/2010/main" val="3715611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Finding </a:t>
            </a:r>
            <a:r>
              <a:rPr lang="en-US" dirty="0" smtClean="0"/>
              <a:t>Families in the Data</a:t>
            </a:r>
            <a:endParaRPr lang="en-US" dirty="0"/>
          </a:p>
        </p:txBody>
      </p:sp>
      <p:sp>
        <p:nvSpPr>
          <p:cNvPr id="10" name="Content Placeholder 9"/>
          <p:cNvSpPr>
            <a:spLocks noGrp="1"/>
          </p:cNvSpPr>
          <p:nvPr>
            <p:ph idx="1"/>
          </p:nvPr>
        </p:nvSpPr>
        <p:spPr/>
        <p:txBody>
          <a:bodyPr>
            <a:normAutofit/>
          </a:bodyPr>
          <a:lstStyle/>
          <a:p>
            <a:r>
              <a:rPr lang="en-US" dirty="0" smtClean="0"/>
              <a:t>The majority of justice-involved adolescents entering treatment have complex family configurations and problems.</a:t>
            </a:r>
          </a:p>
          <a:p>
            <a:r>
              <a:rPr lang="en-US" dirty="0" smtClean="0"/>
              <a:t>Record review and focus group data indicate that staff are learning about and working with family strengths.</a:t>
            </a:r>
          </a:p>
          <a:p>
            <a:r>
              <a:rPr lang="en-US" dirty="0" smtClean="0"/>
              <a:t>Assessment tools are needed to capture family strengths and family changes. </a:t>
            </a:r>
            <a:endParaRPr lang="en-US" dirty="0"/>
          </a:p>
        </p:txBody>
      </p:sp>
      <p:sp>
        <p:nvSpPr>
          <p:cNvPr id="3" name="Slide Number Placeholder 2"/>
          <p:cNvSpPr>
            <a:spLocks noGrp="1"/>
          </p:cNvSpPr>
          <p:nvPr>
            <p:ph type="sldNum" sz="quarter" idx="12"/>
          </p:nvPr>
        </p:nvSpPr>
        <p:spPr/>
        <p:txBody>
          <a:bodyPr/>
          <a:lstStyle/>
          <a:p>
            <a:fld id="{3A3E8CDA-95BA-40B9-9407-8EE5708764C6}" type="slidenum">
              <a:rPr lang="en-US" smtClean="0"/>
              <a:pPr/>
              <a:t>37</a:t>
            </a:fld>
            <a:endParaRPr lang="en-US" dirty="0"/>
          </a:p>
        </p:txBody>
      </p:sp>
    </p:spTree>
    <p:extLst>
      <p:ext uri="{BB962C8B-B14F-4D97-AF65-F5344CB8AC3E}">
        <p14:creationId xmlns:p14="http://schemas.microsoft.com/office/powerpoint/2010/main" val="10263032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Pl ogo"/>
          <p:cNvPicPr>
            <a:picLocks noChangeAspect="1" noChangeArrowheads="1"/>
          </p:cNvPicPr>
          <p:nvPr/>
        </p:nvPicPr>
        <p:blipFill>
          <a:blip r:embed="rId2" cstate="print"/>
          <a:srcRect/>
          <a:stretch>
            <a:fillRect/>
          </a:stretch>
        </p:blipFill>
        <p:spPr bwMode="auto">
          <a:xfrm>
            <a:off x="2971800" y="762000"/>
            <a:ext cx="2990612" cy="2031838"/>
          </a:xfrm>
          <a:prstGeom prst="rect">
            <a:avLst/>
          </a:prstGeom>
          <a:noFill/>
          <a:ln w="9525">
            <a:noFill/>
            <a:miter lim="800000"/>
            <a:headEnd/>
            <a:tailEnd/>
          </a:ln>
          <a:effectLst>
            <a:outerShdw blurRad="88900" dist="38100" dir="2700000" sx="102000" sy="102000" algn="tl" rotWithShape="0">
              <a:schemeClr val="tx2">
                <a:lumMod val="10000"/>
                <a:alpha val="40000"/>
              </a:schemeClr>
            </a:outerShdw>
          </a:effectLst>
        </p:spPr>
      </p:pic>
      <p:sp>
        <p:nvSpPr>
          <p:cNvPr id="5" name="Rectangle 4"/>
          <p:cNvSpPr/>
          <p:nvPr/>
        </p:nvSpPr>
        <p:spPr>
          <a:xfrm>
            <a:off x="685800" y="2971800"/>
            <a:ext cx="7239000" cy="3877985"/>
          </a:xfrm>
          <a:prstGeom prst="rect">
            <a:avLst/>
          </a:prstGeom>
        </p:spPr>
        <p:txBody>
          <a:bodyPr wrap="square">
            <a:spAutoFit/>
          </a:bodyPr>
          <a:lstStyle/>
          <a:p>
            <a:r>
              <a:rPr lang="en-US" sz="2600" dirty="0" smtClean="0"/>
              <a:t>Web site:</a:t>
            </a:r>
          </a:p>
          <a:p>
            <a:r>
              <a:rPr lang="en-US" sz="2600" dirty="0" smtClean="0">
                <a:hlinkClick r:id="rId3"/>
              </a:rPr>
              <a:t>http://thepartnership.us</a:t>
            </a:r>
            <a:r>
              <a:rPr lang="en-US" sz="2600" dirty="0" smtClean="0"/>
              <a:t> </a:t>
            </a:r>
          </a:p>
          <a:p>
            <a:endParaRPr lang="en-US" sz="2600" dirty="0" smtClean="0"/>
          </a:p>
          <a:p>
            <a:r>
              <a:rPr lang="en-US" sz="2600" dirty="0" smtClean="0"/>
              <a:t>PPP Southwest Research Project</a:t>
            </a:r>
          </a:p>
          <a:p>
            <a:r>
              <a:rPr lang="en-US" sz="2600" u="sng" dirty="0">
                <a:solidFill>
                  <a:srgbClr val="E2AC00"/>
                </a:solidFill>
              </a:rPr>
              <a:t>http://thepartnership.us/newsite/sasa.php</a:t>
            </a:r>
            <a:endParaRPr lang="en-US" sz="2600" u="sng" dirty="0" smtClean="0">
              <a:solidFill>
                <a:srgbClr val="E2AC00"/>
              </a:solidFill>
            </a:endParaRPr>
          </a:p>
          <a:p>
            <a:endParaRPr lang="en-US" sz="2600" dirty="0" smtClean="0"/>
          </a:p>
          <a:p>
            <a:r>
              <a:rPr lang="en-US" sz="2600" dirty="0" smtClean="0"/>
              <a:t>Judith Francis    </a:t>
            </a:r>
            <a:r>
              <a:rPr lang="en-US" sz="2600" dirty="0" smtClean="0">
                <a:solidFill>
                  <a:schemeClr val="tx1">
                    <a:lumMod val="95000"/>
                  </a:schemeClr>
                </a:solidFill>
                <a:hlinkClick r:id="rId4"/>
              </a:rPr>
              <a:t>jfrancis@thepartnership.us</a:t>
            </a:r>
            <a:r>
              <a:rPr lang="en-US" sz="2600" dirty="0" smtClean="0"/>
              <a:t>     </a:t>
            </a:r>
          </a:p>
          <a:p>
            <a:r>
              <a:rPr lang="en-US" sz="2600" dirty="0" smtClean="0"/>
              <a:t>520-791-7911 x 1425</a:t>
            </a:r>
          </a:p>
          <a:p>
            <a:endParaRPr lang="en-US" sz="2000" dirty="0" smtClean="0"/>
          </a:p>
          <a:p>
            <a:endParaRPr lang="en-US" dirty="0" smtClean="0"/>
          </a:p>
        </p:txBody>
      </p:sp>
      <p:sp>
        <p:nvSpPr>
          <p:cNvPr id="2" name="Slide Number Placeholder 1"/>
          <p:cNvSpPr>
            <a:spLocks noGrp="1"/>
          </p:cNvSpPr>
          <p:nvPr>
            <p:ph type="sldNum" sz="quarter" idx="12"/>
          </p:nvPr>
        </p:nvSpPr>
        <p:spPr/>
        <p:txBody>
          <a:bodyPr/>
          <a:lstStyle/>
          <a:p>
            <a:fld id="{3A3E8CDA-95BA-40B9-9407-8EE5708764C6}" type="slidenum">
              <a:rPr lang="en-US" smtClean="0"/>
              <a:pPr/>
              <a:t>38</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Presentation Outline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  Families in adolescent substance abuse treatment – theory and policy</a:t>
            </a:r>
          </a:p>
          <a:p>
            <a:pPr marL="0" indent="0">
              <a:buNone/>
            </a:pPr>
            <a:endParaRPr lang="en-US" sz="1200" dirty="0" smtClean="0"/>
          </a:p>
          <a:p>
            <a:pPr marL="0" indent="0">
              <a:buNone/>
            </a:pPr>
            <a:r>
              <a:rPr lang="en-US" dirty="0" smtClean="0"/>
              <a:t>II.  Families in the Southwest U.S. –  adolescent </a:t>
            </a:r>
            <a:r>
              <a:rPr lang="en-US" dirty="0"/>
              <a:t>o</a:t>
            </a:r>
            <a:r>
              <a:rPr lang="en-US" dirty="0" smtClean="0"/>
              <a:t>utpatient assessment data</a:t>
            </a:r>
          </a:p>
          <a:p>
            <a:pPr marL="0" indent="0">
              <a:buNone/>
            </a:pPr>
            <a:endParaRPr lang="en-US" sz="1200" dirty="0" smtClean="0"/>
          </a:p>
          <a:p>
            <a:pPr marL="0" indent="0">
              <a:buNone/>
            </a:pPr>
            <a:r>
              <a:rPr lang="en-US" dirty="0" smtClean="0"/>
              <a:t>III.  Focus on one program</a:t>
            </a:r>
          </a:p>
          <a:p>
            <a:pPr marL="411480" lvl="1" indent="0">
              <a:buNone/>
            </a:pPr>
            <a:r>
              <a:rPr lang="en-US" dirty="0"/>
              <a:t> </a:t>
            </a:r>
            <a:r>
              <a:rPr lang="en-US" dirty="0" smtClean="0"/>
              <a:t>a. Assessment data</a:t>
            </a:r>
          </a:p>
          <a:p>
            <a:pPr marL="411480" lvl="1" indent="0">
              <a:buNone/>
            </a:pPr>
            <a:r>
              <a:rPr lang="en-US" dirty="0" smtClean="0"/>
              <a:t> b. Record review</a:t>
            </a:r>
          </a:p>
          <a:p>
            <a:pPr marL="411480" lvl="1" indent="0">
              <a:buNone/>
            </a:pPr>
            <a:r>
              <a:rPr lang="en-US" dirty="0" smtClean="0"/>
              <a:t> c. Parent/caregiver </a:t>
            </a:r>
            <a:r>
              <a:rPr lang="en-US" dirty="0"/>
              <a:t>f</a:t>
            </a:r>
            <a:r>
              <a:rPr lang="en-US" dirty="0" smtClean="0"/>
              <a:t>ocus groups</a:t>
            </a:r>
          </a:p>
          <a:p>
            <a:pPr marL="411480" lvl="1" indent="0">
              <a:buNone/>
            </a:pPr>
            <a:r>
              <a:rPr lang="en-US" dirty="0" smtClean="0"/>
              <a:t> d. Family and recovery outcomes</a:t>
            </a:r>
            <a:endParaRPr lang="en-US" dirty="0"/>
          </a:p>
        </p:txBody>
      </p:sp>
      <p:sp>
        <p:nvSpPr>
          <p:cNvPr id="4" name="Slide Number Placeholder 3"/>
          <p:cNvSpPr>
            <a:spLocks noGrp="1"/>
          </p:cNvSpPr>
          <p:nvPr>
            <p:ph type="sldNum" sz="quarter" idx="12"/>
          </p:nvPr>
        </p:nvSpPr>
        <p:spPr/>
        <p:txBody>
          <a:bodyPr/>
          <a:lstStyle/>
          <a:p>
            <a:fld id="{3A3E8CDA-95BA-40B9-9407-8EE5708764C6}" type="slidenum">
              <a:rPr lang="en-US" smtClean="0"/>
              <a:pPr/>
              <a:t>4</a:t>
            </a:fld>
            <a:endParaRPr lang="en-US" dirty="0"/>
          </a:p>
        </p:txBody>
      </p:sp>
    </p:spTree>
    <p:extLst>
      <p:ext uri="{BB962C8B-B14F-4D97-AF65-F5344CB8AC3E}">
        <p14:creationId xmlns:p14="http://schemas.microsoft.com/office/powerpoint/2010/main" val="3918296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 Families of Adolescents</a:t>
            </a:r>
            <a:endParaRPr lang="en-US" dirty="0"/>
          </a:p>
        </p:txBody>
      </p:sp>
      <p:sp>
        <p:nvSpPr>
          <p:cNvPr id="3" name="Content Placeholder 2"/>
          <p:cNvSpPr>
            <a:spLocks noGrp="1"/>
          </p:cNvSpPr>
          <p:nvPr>
            <p:ph idx="1"/>
          </p:nvPr>
        </p:nvSpPr>
        <p:spPr/>
        <p:txBody>
          <a:bodyPr/>
          <a:lstStyle/>
          <a:p>
            <a:r>
              <a:rPr lang="en-US" dirty="0" smtClean="0"/>
              <a:t>What does the adolescent substance abuse treatment research, evaluation and program data tell us about families?</a:t>
            </a:r>
          </a:p>
          <a:p>
            <a:endParaRPr lang="en-US" sz="1100" dirty="0" smtClean="0"/>
          </a:p>
          <a:p>
            <a:r>
              <a:rPr lang="en-US" dirty="0" smtClean="0"/>
              <a:t>How is family involvement conceptualized and how is it measured in the instruments used by programs?</a:t>
            </a:r>
          </a:p>
          <a:p>
            <a:endParaRPr lang="en-US" sz="1100" dirty="0" smtClean="0"/>
          </a:p>
          <a:p>
            <a:r>
              <a:rPr lang="en-US" dirty="0" smtClean="0"/>
              <a:t> What is missing?</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A3E8CDA-95BA-40B9-9407-8EE5708764C6}" type="slidenum">
              <a:rPr lang="en-US" smtClean="0"/>
              <a:pPr/>
              <a:t>5</a:t>
            </a:fld>
            <a:endParaRPr lang="en-US" dirty="0"/>
          </a:p>
        </p:txBody>
      </p:sp>
    </p:spTree>
    <p:extLst>
      <p:ext uri="{BB962C8B-B14F-4D97-AF65-F5344CB8AC3E}">
        <p14:creationId xmlns:p14="http://schemas.microsoft.com/office/powerpoint/2010/main" val="1742006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Policy and Program Issues</a:t>
            </a:r>
            <a:endParaRPr lang="en-US" sz="2200" dirty="0"/>
          </a:p>
        </p:txBody>
      </p:sp>
      <p:sp>
        <p:nvSpPr>
          <p:cNvPr id="3" name="Content Placeholder 2"/>
          <p:cNvSpPr>
            <a:spLocks noGrp="1"/>
          </p:cNvSpPr>
          <p:nvPr>
            <p:ph idx="1"/>
          </p:nvPr>
        </p:nvSpPr>
        <p:spPr/>
        <p:txBody>
          <a:bodyPr>
            <a:normAutofit/>
          </a:bodyPr>
          <a:lstStyle/>
          <a:p>
            <a:pPr>
              <a:spcAft>
                <a:spcPts val="600"/>
              </a:spcAft>
            </a:pPr>
            <a:r>
              <a:rPr lang="en-US" dirty="0" smtClean="0"/>
              <a:t> The ‘Recovery’ orientation to treatment requires expanded family involvement in adolescent substance use treatment at the practice, program and policy levels. </a:t>
            </a:r>
          </a:p>
          <a:p>
            <a:r>
              <a:rPr lang="en-US" dirty="0" smtClean="0"/>
              <a:t>The focus of policy remains on cost-effective services for youth and families in an era of scarce resources.</a:t>
            </a:r>
          </a:p>
          <a:p>
            <a:pPr marL="0" indent="0">
              <a:buNone/>
            </a:pPr>
            <a:endParaRPr lang="en-US" dirty="0" smtClean="0">
              <a:effectLst>
                <a:outerShdw blurRad="38100" dist="38100" dir="2700000" algn="tl">
                  <a:srgbClr val="000000">
                    <a:alpha val="43137"/>
                  </a:srgbClr>
                </a:outerShdw>
              </a:effectLst>
            </a:endParaRPr>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3A3E8CDA-95BA-40B9-9407-8EE5708764C6}"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Recovery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Recovery </a:t>
            </a:r>
            <a:r>
              <a:rPr lang="en-US" dirty="0"/>
              <a:t>from alcohol and drug problems is a process of change through which an individual achieves abstinence and improved health, wellness and quality of life. </a:t>
            </a:r>
            <a:r>
              <a:rPr lang="en-US" dirty="0" smtClean="0"/>
              <a:t>(SAMHSA, 2009)</a:t>
            </a:r>
          </a:p>
          <a:p>
            <a:endParaRPr lang="en-US" dirty="0" smtClean="0"/>
          </a:p>
          <a:p>
            <a:r>
              <a:rPr lang="en-US" dirty="0"/>
              <a:t>Recovery-oriented systems </a:t>
            </a:r>
            <a:r>
              <a:rPr lang="en-US" dirty="0" smtClean="0"/>
              <a:t>of care support </a:t>
            </a:r>
            <a:r>
              <a:rPr lang="en-US" dirty="0"/>
              <a:t>person-centered and self-directed approaches to care that build on the strengths and resilience of individuals, families, and communities to take responsibility for their sustained health, wellness and recovery from alcohol and drug problems. </a:t>
            </a:r>
          </a:p>
        </p:txBody>
      </p:sp>
      <p:sp>
        <p:nvSpPr>
          <p:cNvPr id="4" name="Slide Number Placeholder 3"/>
          <p:cNvSpPr>
            <a:spLocks noGrp="1"/>
          </p:cNvSpPr>
          <p:nvPr>
            <p:ph type="sldNum" sz="quarter" idx="12"/>
          </p:nvPr>
        </p:nvSpPr>
        <p:spPr/>
        <p:txBody>
          <a:bodyPr/>
          <a:lstStyle/>
          <a:p>
            <a:fld id="{3A3E8CDA-95BA-40B9-9407-8EE5708764C6}" type="slidenum">
              <a:rPr lang="en-US" smtClean="0"/>
              <a:pPr/>
              <a:t>7</a:t>
            </a:fld>
            <a:endParaRPr lang="en-US" dirty="0"/>
          </a:p>
        </p:txBody>
      </p:sp>
    </p:spTree>
    <p:extLst>
      <p:ext uri="{BB962C8B-B14F-4D97-AF65-F5344CB8AC3E}">
        <p14:creationId xmlns:p14="http://schemas.microsoft.com/office/powerpoint/2010/main" val="2085199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304800"/>
            <a:ext cx="7831584" cy="6753463"/>
          </a:xfrm>
          <a:prstGeom prst="rect">
            <a:avLst/>
          </a:prstGeom>
          <a:noFill/>
        </p:spPr>
        <p:txBody>
          <a:bodyPr wrap="square" rtlCol="0">
            <a:spAutoFit/>
          </a:bodyPr>
          <a:lstStyle/>
          <a:p>
            <a:r>
              <a:rPr lang="en-US" sz="2600" dirty="0" smtClean="0">
                <a:effectLst>
                  <a:outerShdw blurRad="38100" dist="38100" dir="2700000" algn="tl">
                    <a:srgbClr val="000000">
                      <a:alpha val="43137"/>
                    </a:srgbClr>
                  </a:outerShdw>
                </a:effectLst>
              </a:rPr>
              <a:t>“</a:t>
            </a:r>
            <a:r>
              <a:rPr lang="en-US" sz="2600" dirty="0" smtClean="0"/>
              <a:t>Family members have been active partners in other youth-serving systems, such as children’s mental health and developmental disabilities for quite some time…. </a:t>
            </a:r>
            <a:r>
              <a:rPr lang="en-US" sz="2600" b="1" dirty="0" smtClean="0">
                <a:solidFill>
                  <a:schemeClr val="accent2"/>
                </a:solidFill>
                <a:effectLst>
                  <a:outerShdw blurRad="38100" dist="38100" dir="2700000" algn="tl">
                    <a:srgbClr val="000000">
                      <a:alpha val="43137"/>
                    </a:srgbClr>
                  </a:outerShdw>
                </a:effectLst>
              </a:rPr>
              <a:t>The youth substance use disorder treatment and recovery field has lacked a common vision, specific expectations, and clearly defined roles and responsibilities for family members and professionals</a:t>
            </a:r>
            <a:r>
              <a:rPr lang="en-US" sz="2600" dirty="0" smtClean="0">
                <a:effectLst>
                  <a:outerShdw blurRad="38100" dist="38100" dir="2700000" algn="tl">
                    <a:srgbClr val="000000">
                      <a:alpha val="43137"/>
                    </a:srgbClr>
                  </a:outerShdw>
                </a:effectLst>
              </a:rPr>
              <a:t>… </a:t>
            </a:r>
            <a:r>
              <a:rPr lang="en-US" sz="2600" dirty="0" smtClean="0"/>
              <a:t>Historically, a focus on negative family factors has often blocked a potentially powerful avenue of support and positive encouragement for families who are able and willing to aid in the treatment and recovery process of their youth.”</a:t>
            </a:r>
            <a:endParaRPr lang="en-US" dirty="0" smtClean="0"/>
          </a:p>
          <a:p>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SAMHSA Families of Youth with Substance Use 			Disorders: A National Dialogue, 2010</a:t>
            </a:r>
          </a:p>
          <a:p>
            <a:endParaRPr lang="en-US"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3A3E8CDA-95BA-40B9-9407-8EE5708764C6}" type="slidenum">
              <a:rPr lang="en-US" smtClean="0"/>
              <a:pPr/>
              <a:t>8</a:t>
            </a:fld>
            <a:endParaRPr lang="en-US" dirty="0"/>
          </a:p>
        </p:txBody>
      </p:sp>
    </p:spTree>
    <p:extLst>
      <p:ext uri="{BB962C8B-B14F-4D97-AF65-F5344CB8AC3E}">
        <p14:creationId xmlns:p14="http://schemas.microsoft.com/office/powerpoint/2010/main" val="3497256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“Protective Factors”</a:t>
            </a:r>
            <a:endParaRPr lang="en-US" dirty="0"/>
          </a:p>
        </p:txBody>
      </p:sp>
      <p:sp>
        <p:nvSpPr>
          <p:cNvPr id="4" name="Content Placeholder 3"/>
          <p:cNvSpPr>
            <a:spLocks noGrp="1"/>
          </p:cNvSpPr>
          <p:nvPr>
            <p:ph idx="1"/>
          </p:nvPr>
        </p:nvSpPr>
        <p:spPr>
          <a:xfrm>
            <a:off x="457200" y="1646236"/>
            <a:ext cx="8305800" cy="5059363"/>
          </a:xfrm>
        </p:spPr>
        <p:txBody>
          <a:bodyPr>
            <a:normAutofit lnSpcReduction="10000"/>
          </a:bodyPr>
          <a:lstStyle/>
          <a:p>
            <a:r>
              <a:rPr lang="en-US" dirty="0" smtClean="0"/>
              <a:t>Parental monitoring with clear rules of conduct and parental involvement</a:t>
            </a:r>
          </a:p>
          <a:p>
            <a:r>
              <a:rPr lang="en-US" dirty="0" smtClean="0"/>
              <a:t>Strong bonds/attachments between children and their families</a:t>
            </a:r>
          </a:p>
          <a:p>
            <a:r>
              <a:rPr lang="en-US" dirty="0" smtClean="0"/>
              <a:t>Family ‘harmony,’ supportive conflict resolution</a:t>
            </a:r>
          </a:p>
          <a:p>
            <a:r>
              <a:rPr lang="en-US" dirty="0" smtClean="0"/>
              <a:t>Educational </a:t>
            </a:r>
            <a:r>
              <a:rPr lang="en-US" dirty="0"/>
              <a:t>and social support for </a:t>
            </a:r>
            <a:r>
              <a:rPr lang="en-US" dirty="0" smtClean="0"/>
              <a:t>parents</a:t>
            </a:r>
          </a:p>
          <a:p>
            <a:r>
              <a:rPr lang="en-US" dirty="0" smtClean="0"/>
              <a:t>Secure </a:t>
            </a:r>
            <a:r>
              <a:rPr lang="en-US" dirty="0"/>
              <a:t>and stable </a:t>
            </a:r>
            <a:r>
              <a:rPr lang="en-US" dirty="0" smtClean="0"/>
              <a:t>family</a:t>
            </a:r>
            <a:r>
              <a:rPr lang="en-US" dirty="0"/>
              <a:t>	</a:t>
            </a:r>
            <a:endParaRPr lang="en-US" dirty="0" smtClean="0"/>
          </a:p>
          <a:p>
            <a:pPr marL="0" indent="0">
              <a:buNone/>
            </a:pPr>
            <a:endParaRPr lang="en-US" sz="1300" dirty="0">
              <a:effectLst>
                <a:outerShdw blurRad="38100" dist="38100" dir="2700000" algn="tl">
                  <a:srgbClr val="000000">
                    <a:alpha val="43137"/>
                  </a:srgbClr>
                </a:outerShdw>
              </a:effectLst>
            </a:endParaRPr>
          </a:p>
          <a:p>
            <a:pPr marL="0" indent="0">
              <a:buNone/>
            </a:pPr>
            <a:r>
              <a:rPr lang="en-US" sz="1400" dirty="0" smtClean="0">
                <a:effectLst>
                  <a:outerShdw blurRad="38100" dist="38100" dir="2700000" algn="tl">
                    <a:srgbClr val="000000">
                      <a:alpha val="43137"/>
                    </a:srgbClr>
                  </a:outerShdw>
                </a:effectLst>
              </a:rPr>
              <a:t>Hawkins and Catalano,  Risk and protective </a:t>
            </a:r>
            <a:r>
              <a:rPr lang="en-US" sz="1400" dirty="0">
                <a:effectLst>
                  <a:outerShdw blurRad="38100" dist="38100" dir="2700000" algn="tl">
                    <a:srgbClr val="000000">
                      <a:alpha val="43137"/>
                    </a:srgbClr>
                  </a:outerShdw>
                </a:effectLst>
              </a:rPr>
              <a:t>f</a:t>
            </a:r>
            <a:r>
              <a:rPr lang="en-US" sz="1400" dirty="0" smtClean="0">
                <a:effectLst>
                  <a:outerShdw blurRad="38100" dist="38100" dir="2700000" algn="tl">
                    <a:srgbClr val="000000">
                      <a:alpha val="43137"/>
                    </a:srgbClr>
                  </a:outerShdw>
                </a:effectLst>
              </a:rPr>
              <a:t>actors for alcohol and other drug problems in adolescence and early adulthood: Implications for substance abuse prevention.  </a:t>
            </a:r>
            <a:r>
              <a:rPr lang="en-US" sz="1400" i="1" dirty="0" smtClean="0">
                <a:effectLst>
                  <a:outerShdw blurRad="38100" dist="38100" dir="2700000" algn="tl">
                    <a:srgbClr val="000000">
                      <a:alpha val="43137"/>
                    </a:srgbClr>
                  </a:outerShdw>
                </a:effectLst>
              </a:rPr>
              <a:t>Psychological Bulletin  112(1),</a:t>
            </a:r>
            <a:r>
              <a:rPr lang="en-US" sz="1400" dirty="0" smtClean="0">
                <a:effectLst>
                  <a:outerShdw blurRad="38100" dist="38100" dir="2700000" algn="tl">
                    <a:srgbClr val="000000">
                      <a:alpha val="43137"/>
                    </a:srgbClr>
                  </a:outerShdw>
                </a:effectLst>
              </a:rPr>
              <a:t> 1992</a:t>
            </a:r>
            <a:endParaRPr lang="en-US" sz="14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3A3E8CDA-95BA-40B9-9407-8EE5708764C6}" type="slidenum">
              <a:rPr lang="en-US" smtClean="0"/>
              <a:pPr/>
              <a:t>9</a:t>
            </a:fld>
            <a:endParaRPr lang="en-US" dirty="0"/>
          </a:p>
        </p:txBody>
      </p:sp>
    </p:spTree>
    <p:extLst>
      <p:ext uri="{BB962C8B-B14F-4D97-AF65-F5344CB8AC3E}">
        <p14:creationId xmlns:p14="http://schemas.microsoft.com/office/powerpoint/2010/main" val="12561086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solidFill>
          <a:srgbClr val="FFC000"/>
        </a:solid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6454</TotalTime>
  <Words>3982</Words>
  <Application>Microsoft Office PowerPoint</Application>
  <PresentationFormat>On-screen Show (4:3)</PresentationFormat>
  <Paragraphs>451</Paragraphs>
  <Slides>38</Slides>
  <Notes>26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Foundry</vt:lpstr>
      <vt:lpstr>Families on the Border:   Using Evaluation and Program Data to Understand Family Problems and Value Family Strengths</vt:lpstr>
      <vt:lpstr>PowerPoint Presentation</vt:lpstr>
      <vt:lpstr>Funding</vt:lpstr>
      <vt:lpstr>Presentation Outline</vt:lpstr>
      <vt:lpstr>I. Families of Adolescents</vt:lpstr>
      <vt:lpstr> Policy and Program Issues</vt:lpstr>
      <vt:lpstr>Recovery</vt:lpstr>
      <vt:lpstr>PowerPoint Presentation</vt:lpstr>
      <vt:lpstr>Family “Protective Factors”</vt:lpstr>
      <vt:lpstr>Sources of data on family problems and strengths</vt:lpstr>
      <vt:lpstr> I. Southwest Data Set</vt:lpstr>
      <vt:lpstr>GAIN Scales - Reference</vt:lpstr>
      <vt:lpstr>Problems at Entry</vt:lpstr>
      <vt:lpstr>GAIN Data on Families</vt:lpstr>
      <vt:lpstr>Custody and Living Situation</vt:lpstr>
      <vt:lpstr>Living Environment Risk Index</vt:lpstr>
      <vt:lpstr>GAIN: Family Problems/Strengths</vt:lpstr>
      <vt:lpstr>III. Families in One Program</vt:lpstr>
      <vt:lpstr> Sin Puertas - Data</vt:lpstr>
      <vt:lpstr> a. Sin Puertas  Family Problems/Strengths</vt:lpstr>
      <vt:lpstr>b. Youth Perspective: Getting in Trouble at Home</vt:lpstr>
      <vt:lpstr>Getting into Trouble at Home</vt:lpstr>
      <vt:lpstr>Severity of Problems for Clients in Trouble at Home</vt:lpstr>
      <vt:lpstr>Family Fights and Getting into Trouble </vt:lpstr>
      <vt:lpstr>c. Sin Puertas:  Other Sources of Data</vt:lpstr>
      <vt:lpstr>Sin Puertas Record Review:  Complex Families</vt:lpstr>
      <vt:lpstr>Client/Parent Report</vt:lpstr>
      <vt:lpstr>Sin Puertas Record Review:  Family Strengths</vt:lpstr>
      <vt:lpstr> Sin Puertas: Parent Perspectives </vt:lpstr>
      <vt:lpstr>Parent Perspectives: Communication</vt:lpstr>
      <vt:lpstr>Mutual Understanding</vt:lpstr>
      <vt:lpstr>Supportive Family Dynamics</vt:lpstr>
      <vt:lpstr>Tools for Recovery</vt:lpstr>
      <vt:lpstr>Family Outcomes</vt:lpstr>
      <vt:lpstr>Family Outcomes</vt:lpstr>
      <vt:lpstr>Substance and Crime Outcomes by Days in Trouble with Family  </vt:lpstr>
      <vt:lpstr>Finding Families in the Data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and Victimization in the Lives of Adolescents in Substance Abuse Treatment in the U.S.-Mexico Border States</dc:title>
  <dc:creator>JFrancis</dc:creator>
  <cp:lastModifiedBy>Judith Francis</cp:lastModifiedBy>
  <cp:revision>736</cp:revision>
  <cp:lastPrinted>2011-10-31T20:20:40Z</cp:lastPrinted>
  <dcterms:created xsi:type="dcterms:W3CDTF">2010-07-01T18:25:40Z</dcterms:created>
  <dcterms:modified xsi:type="dcterms:W3CDTF">2011-11-01T20:11:34Z</dcterms:modified>
</cp:coreProperties>
</file>