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79" r:id="rId2"/>
    <p:sldId id="480" r:id="rId3"/>
    <p:sldId id="493" r:id="rId4"/>
    <p:sldId id="494" r:id="rId5"/>
    <p:sldId id="491" r:id="rId6"/>
    <p:sldId id="490" r:id="rId7"/>
    <p:sldId id="492" r:id="rId8"/>
    <p:sldId id="4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9545" autoAdjust="0"/>
  </p:normalViewPr>
  <p:slideViewPr>
    <p:cSldViewPr>
      <p:cViewPr>
        <p:scale>
          <a:sx n="81" d="100"/>
          <a:sy n="81" d="100"/>
        </p:scale>
        <p:origin x="-2472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8660B-5339-485F-A5DD-D033C526BF72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41859-E97C-4CE2-A597-5C051DA37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768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E587E-16EF-4C0E-97E1-66E2653F110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B2F46-589D-4B73-A389-B082937F21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1530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2F46-589D-4B73-A389-B082937F21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FE7015B-2212-4B01-B855-0F89DC116600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0D2EA5-15E5-499E-8760-8240EC5CD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E1CF5-E659-4A82-BD63-ABAC8E014B6D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2EA5-15E5-499E-8760-8240EC5CD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683BB66-8604-4AB0-A78A-316EFA54E6F8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10D2EA5-15E5-499E-8760-8240EC5CD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0804-3BBB-4074-99E2-0F456AEDCC19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0D2EA5-15E5-499E-8760-8240EC5CD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74D92-BCDA-4E47-9707-957CD111B748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10D2EA5-15E5-499E-8760-8240EC5CD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C5FAB0-CAA7-4E25-9253-5FF18ADB679D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0D2EA5-15E5-499E-8760-8240EC5CD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41AB5F-35AF-4464-AAAC-89429623AFC1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0D2EA5-15E5-499E-8760-8240EC5CD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AF3E-A3E1-4075-AB05-4DB6E6696411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0D2EA5-15E5-499E-8760-8240EC5CD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97A5-2F7A-472B-A626-900535099086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0D2EA5-15E5-499E-8760-8240EC5CD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DDAA-A32C-4DCB-8D33-4A76C263573A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0D2EA5-15E5-499E-8760-8240EC5CD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9EEAE81-C190-475C-A53B-CB934D303D1F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10D2EA5-15E5-499E-8760-8240EC5CD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D7DEDD-9B64-4DB0-A44D-789AA9382220}" type="datetime1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0D2EA5-15E5-499E-8760-8240EC5CD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ltschuld1@columbus.rr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westmeiers@worldbank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gapsinresults.com/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comm.eval.org/needs_assessment/Home/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needsassessmen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458200" cy="32766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Using Nominal Group Technique for Data Gathering, Prioritizing, and Decision Making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700" dirty="0" smtClean="0"/>
              <a:t>Session </a:t>
            </a:r>
            <a:r>
              <a:rPr lang="en-US" sz="2800" dirty="0" smtClean="0"/>
              <a:t>562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i="1" dirty="0" smtClean="0"/>
              <a:t>American Evaluation Association Conference 2012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200" dirty="0" smtClean="0">
                <a:solidFill>
                  <a:srgbClr val="43527D"/>
                </a:solidFill>
              </a:rPr>
              <a:t>James </a:t>
            </a:r>
            <a:r>
              <a:rPr lang="en-US" sz="1200" dirty="0" err="1" smtClean="0">
                <a:solidFill>
                  <a:srgbClr val="43527D"/>
                </a:solidFill>
              </a:rPr>
              <a:t>Altschuld</a:t>
            </a:r>
            <a:r>
              <a:rPr lang="en-US" sz="1200" dirty="0" smtClean="0">
                <a:solidFill>
                  <a:srgbClr val="43527D"/>
                </a:solidFill>
              </a:rPr>
              <a:t>, PhD, Ohio State University, </a:t>
            </a:r>
            <a:r>
              <a:rPr lang="en-US" sz="1200" dirty="0" smtClean="0">
                <a:solidFill>
                  <a:srgbClr val="43527D"/>
                </a:solidFill>
                <a:hlinkClick r:id="rId3"/>
              </a:rPr>
              <a:t>maltschuld1@columbus.rr.com</a:t>
            </a:r>
            <a:r>
              <a:rPr lang="en-US" sz="1200" dirty="0" smtClean="0">
                <a:solidFill>
                  <a:srgbClr val="43527D"/>
                </a:solidFill>
              </a:rPr>
              <a:t>   </a:t>
            </a:r>
            <a:br>
              <a:rPr lang="en-US" sz="1200" dirty="0" smtClean="0">
                <a:solidFill>
                  <a:srgbClr val="43527D"/>
                </a:solidFill>
              </a:rPr>
            </a:br>
            <a:r>
              <a:rPr lang="en-US" sz="1200" dirty="0" err="1" smtClean="0">
                <a:solidFill>
                  <a:srgbClr val="43527D"/>
                </a:solidFill>
              </a:rPr>
              <a:t>Maurya</a:t>
            </a:r>
            <a:r>
              <a:rPr lang="en-US" sz="1200" dirty="0" smtClean="0">
                <a:solidFill>
                  <a:srgbClr val="43527D"/>
                </a:solidFill>
              </a:rPr>
              <a:t> West </a:t>
            </a:r>
            <a:r>
              <a:rPr lang="en-US" sz="1200" dirty="0" err="1" smtClean="0">
                <a:solidFill>
                  <a:srgbClr val="43527D"/>
                </a:solidFill>
              </a:rPr>
              <a:t>Meiers</a:t>
            </a:r>
            <a:r>
              <a:rPr lang="en-US" sz="1200" dirty="0" smtClean="0">
                <a:solidFill>
                  <a:srgbClr val="43527D"/>
                </a:solidFill>
              </a:rPr>
              <a:t>, World Bank, </a:t>
            </a:r>
            <a:r>
              <a:rPr lang="en-US" sz="1200" dirty="0" smtClean="0">
                <a:solidFill>
                  <a:srgbClr val="43527D"/>
                </a:solidFill>
                <a:hlinkClick r:id="rId4"/>
              </a:rPr>
              <a:t>mwestmeiers@worldbank.org</a:t>
            </a:r>
            <a:r>
              <a:rPr lang="en-US" sz="1200" dirty="0" smtClean="0">
                <a:solidFill>
                  <a:srgbClr val="43527D"/>
                </a:solidFill>
              </a:rPr>
              <a:t>   </a:t>
            </a:r>
            <a:endParaRPr lang="en-US" sz="1200" dirty="0">
              <a:solidFill>
                <a:srgbClr val="43527D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057900"/>
            <a:ext cx="2133600" cy="685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 26, 2012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2EA5-15E5-499E-8760-8240EC5CD6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96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What is Nominal Group Technique?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0D2EA5-15E5-499E-8760-8240EC5CD65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nominal group technique (NGT) is a valuable small group technique that has many possible applications for M&amp;E professionals, particularly those working in needs assessment.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NGT has many uses, including</a:t>
            </a:r>
          </a:p>
          <a:p>
            <a:pPr lvl="1"/>
            <a:r>
              <a:rPr lang="en-US" dirty="0" smtClean="0"/>
              <a:t>data collection</a:t>
            </a:r>
          </a:p>
          <a:p>
            <a:pPr lvl="1"/>
            <a:r>
              <a:rPr lang="en-US" dirty="0" smtClean="0"/>
              <a:t>prioritization</a:t>
            </a:r>
          </a:p>
          <a:p>
            <a:pPr lvl="1"/>
            <a:r>
              <a:rPr lang="en-US" dirty="0" smtClean="0"/>
              <a:t>facilitating decision making</a:t>
            </a:r>
          </a:p>
          <a:p>
            <a:pPr lvl="1"/>
            <a:r>
              <a:rPr lang="en-US" dirty="0" smtClean="0"/>
              <a:t>building consensus</a:t>
            </a:r>
          </a:p>
          <a:p>
            <a:pPr lvl="1"/>
            <a:r>
              <a:rPr lang="en-US" dirty="0" smtClean="0"/>
              <a:t>cross-cultural applications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nnovative uses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See handouts for detailed info and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74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0D2EA5-15E5-499E-8760-8240EC5CD65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</a:p>
          <a:p>
            <a:r>
              <a:rPr lang="en-US" dirty="0" smtClean="0"/>
              <a:t>Conducting</a:t>
            </a:r>
          </a:p>
          <a:p>
            <a:pPr lvl="1"/>
            <a:r>
              <a:rPr lang="en-US" dirty="0" smtClean="0"/>
              <a:t>Silent brainstorming</a:t>
            </a:r>
          </a:p>
          <a:p>
            <a:pPr lvl="1"/>
            <a:r>
              <a:rPr lang="en-US" dirty="0" smtClean="0"/>
              <a:t>Group round robin</a:t>
            </a:r>
          </a:p>
          <a:p>
            <a:pPr lvl="1"/>
            <a:r>
              <a:rPr lang="en-US" dirty="0" smtClean="0"/>
              <a:t>Clarification</a:t>
            </a:r>
          </a:p>
          <a:p>
            <a:pPr lvl="1"/>
            <a:r>
              <a:rPr lang="en-US" dirty="0" smtClean="0"/>
              <a:t>Group ranking</a:t>
            </a:r>
          </a:p>
          <a:p>
            <a:pPr lvl="1"/>
            <a:r>
              <a:rPr lang="en-US" dirty="0" smtClean="0"/>
              <a:t>Group discussion</a:t>
            </a:r>
          </a:p>
          <a:p>
            <a:r>
              <a:rPr lang="en-US" dirty="0" smtClean="0"/>
              <a:t>Follow-up</a:t>
            </a:r>
          </a:p>
          <a:p>
            <a:pPr lvl="1"/>
            <a:r>
              <a:rPr lang="en-US" dirty="0" smtClean="0"/>
              <a:t>Dissemination, use of results</a:t>
            </a:r>
          </a:p>
        </p:txBody>
      </p:sp>
    </p:spTree>
    <p:extLst>
      <p:ext uri="{BB962C8B-B14F-4D97-AF65-F5344CB8AC3E}">
        <p14:creationId xmlns:p14="http://schemas.microsoft.com/office/powerpoint/2010/main" xmlns="" val="11052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of an NGT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0D2EA5-15E5-499E-8760-8240EC5CD65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Now we will take you through an NGT application.</a:t>
            </a:r>
          </a:p>
          <a:p>
            <a:r>
              <a:rPr lang="en-US" dirty="0" smtClean="0"/>
              <a:t>Sample questions</a:t>
            </a:r>
          </a:p>
          <a:p>
            <a:pPr lvl="1"/>
            <a:r>
              <a:rPr lang="en-US" i="1" dirty="0" smtClean="0"/>
              <a:t>Given the upcoming elections, what are the priority economic problems that our national political leaders should address?</a:t>
            </a:r>
          </a:p>
          <a:p>
            <a:pPr lvl="1"/>
            <a:r>
              <a:rPr lang="en-US" i="1" dirty="0" smtClean="0"/>
              <a:t>What are the three aspects of your work as an M&amp;E professional that provide the greatest job satisfaction?</a:t>
            </a:r>
          </a:p>
          <a:p>
            <a:pPr lvl="1"/>
            <a:r>
              <a:rPr lang="en-US" i="1" dirty="0" smtClean="0"/>
              <a:t>This AEA conference is useful to me…&lt;fill in the blank&gt;</a:t>
            </a:r>
          </a:p>
        </p:txBody>
      </p:sp>
    </p:spTree>
    <p:extLst>
      <p:ext uri="{BB962C8B-B14F-4D97-AF65-F5344CB8AC3E}">
        <p14:creationId xmlns:p14="http://schemas.microsoft.com/office/powerpoint/2010/main" xmlns="" val="143563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"/>
            <a:ext cx="1524000" cy="87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13106">
            <a:off x="6016438" y="220992"/>
            <a:ext cx="12720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NGT 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0D2EA5-15E5-499E-8760-8240EC5CD65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Planning</a:t>
            </a:r>
          </a:p>
          <a:p>
            <a:pPr lvl="1"/>
            <a:r>
              <a:rPr lang="en-US" dirty="0" smtClean="0"/>
              <a:t>Leader develops a specific statement or question for the group members to consider.  Gather supplies (index cards, stickers, flip chart, markers, etc.).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Conducting</a:t>
            </a:r>
          </a:p>
          <a:p>
            <a:pPr lvl="1"/>
            <a:r>
              <a:rPr lang="en-US" dirty="0" smtClean="0"/>
              <a:t>Welcome the participants and explain structure.  Note that there will be silent time, sharing of ideas, then discussion.</a:t>
            </a:r>
          </a:p>
          <a:p>
            <a:pPr lvl="1"/>
            <a:r>
              <a:rPr lang="en-US" dirty="0" smtClean="0"/>
              <a:t>Introduce the question/statement, then begin “silent brainstorming” portion.</a:t>
            </a:r>
          </a:p>
          <a:p>
            <a:pPr lvl="1"/>
            <a:r>
              <a:rPr lang="en-US" dirty="0" smtClean="0"/>
              <a:t>Form group(s) into circle(s) and ask for ideas in “round-robin” style, but avoid </a:t>
            </a:r>
            <a:r>
              <a:rPr lang="en-US" i="1" dirty="0" smtClean="0"/>
              <a:t>discussion</a:t>
            </a:r>
            <a:r>
              <a:rPr lang="en-US" dirty="0" smtClean="0"/>
              <a:t> now.  Write ideas on a board.  When an item has been added by someone earlier, ask for the “next” idea from the participant.  Continue building the list.</a:t>
            </a:r>
          </a:p>
          <a:p>
            <a:pPr lvl="1"/>
            <a:r>
              <a:rPr lang="en-US" dirty="0" smtClean="0"/>
              <a:t>Participants now rank or vote for the top items (with hands, stickers, etc.)   After voting, discussion can occur.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Following up</a:t>
            </a:r>
          </a:p>
          <a:p>
            <a:pPr lvl="1"/>
            <a:r>
              <a:rPr lang="en-US" dirty="0" smtClean="0"/>
              <a:t>Summarize and collate results.  Communicate them.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See handouts for detailed instructions.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19638">
            <a:off x="7162800" y="609600"/>
            <a:ext cx="879863" cy="1324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of an NGT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0D2EA5-15E5-499E-8760-8240EC5CD65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Now we will take you through an NGT application.</a:t>
            </a:r>
          </a:p>
          <a:p>
            <a:r>
              <a:rPr lang="en-US" dirty="0" smtClean="0"/>
              <a:t>Sample questions</a:t>
            </a:r>
          </a:p>
          <a:p>
            <a:pPr lvl="1"/>
            <a:r>
              <a:rPr lang="en-US" i="1" dirty="0" smtClean="0"/>
              <a:t>Given the upcoming elections, what are the priority economic problems that our national political leaders should address?</a:t>
            </a:r>
          </a:p>
          <a:p>
            <a:pPr lvl="1"/>
            <a:r>
              <a:rPr lang="en-US" i="1" dirty="0" smtClean="0"/>
              <a:t>What are the three aspects of your work as an M&amp;E professional that provide the greatest job satisfaction?</a:t>
            </a:r>
          </a:p>
          <a:p>
            <a:pPr lvl="1"/>
            <a:r>
              <a:rPr lang="en-US" i="1" dirty="0" smtClean="0"/>
              <a:t>This AEA conference is useful to me…&lt;fill in the blank&gt;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NGT Theoretical Underpinnings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0D2EA5-15E5-499E-8760-8240EC5CD65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NGT is often implemented incorrectly. </a:t>
            </a:r>
          </a:p>
          <a:p>
            <a:r>
              <a:rPr lang="en-US" dirty="0" smtClean="0"/>
              <a:t>The word “nominal” – in name only –is the key concept that distinguishes NGT from any other group interview/ discussion. </a:t>
            </a:r>
          </a:p>
          <a:p>
            <a:r>
              <a:rPr lang="en-US" dirty="0" smtClean="0"/>
              <a:t>This requires that, while individuals are assembled in a group, the individuals are to confirm and provide their own opinions and information individually, </a:t>
            </a:r>
            <a:r>
              <a:rPr lang="en-US" b="1" i="1" dirty="0" smtClean="0"/>
              <a:t>before </a:t>
            </a:r>
            <a:r>
              <a:rPr lang="en-US" i="1" dirty="0" smtClean="0"/>
              <a:t>a larger group discussion commences. </a:t>
            </a:r>
          </a:p>
          <a:p>
            <a:r>
              <a:rPr lang="en-US" dirty="0" smtClean="0"/>
              <a:t>If not, there is nothing to distinguish NGT from a regular group interview and it has lost its nominal feature.</a:t>
            </a:r>
          </a:p>
        </p:txBody>
      </p:sp>
    </p:spTree>
    <p:extLst>
      <p:ext uri="{BB962C8B-B14F-4D97-AF65-F5344CB8AC3E}">
        <p14:creationId xmlns:p14="http://schemas.microsoft.com/office/powerpoint/2010/main" xmlns="" val="18992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1600200"/>
            <a:ext cx="2743200" cy="487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76600" y="1752600"/>
            <a:ext cx="5715000" cy="441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Books by the presenters</a:t>
            </a:r>
          </a:p>
          <a:p>
            <a:r>
              <a:rPr lang="en-US" sz="2400" dirty="0" smtClean="0"/>
              <a:t>Needs Assessment TIG Website: </a:t>
            </a:r>
            <a:r>
              <a:rPr lang="en-US" sz="2400" dirty="0" smtClean="0">
                <a:hlinkClick r:id="rId2"/>
              </a:rPr>
              <a:t>http://comm.eval.org/needs_assessment/Home/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hlinkClick r:id="rId3"/>
              </a:rPr>
              <a:t>www.gapsinresults.com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hlinkClick r:id="rId4"/>
              </a:rPr>
              <a:t>www.needsassessment.org</a:t>
            </a:r>
            <a:endParaRPr lang="en-US" sz="24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135664"/>
            <a:ext cx="1343114" cy="171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1255" y="5995854"/>
            <a:ext cx="1295400" cy="45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10D2EA5-15E5-499E-8760-8240EC5CD65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752600"/>
            <a:ext cx="2139371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4118858"/>
            <a:ext cx="1143000" cy="1771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0276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981</TotalTime>
  <Words>363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Using Nominal Group Technique for Data Gathering, Prioritizing, and Decision Making  Session 562 American Evaluation Association Conference 2012</vt:lpstr>
      <vt:lpstr>What is Nominal Group Technique?</vt:lpstr>
      <vt:lpstr>Steps</vt:lpstr>
      <vt:lpstr>Simulation of an NGT</vt:lpstr>
      <vt:lpstr>Basic NGT Steps</vt:lpstr>
      <vt:lpstr>Simulation of an NGT</vt:lpstr>
      <vt:lpstr>NGT Theoretical Underpinnings</vt:lpstr>
      <vt:lpstr>More resources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wb173867</dc:creator>
  <cp:lastModifiedBy>wb173867</cp:lastModifiedBy>
  <cp:revision>127</cp:revision>
  <dcterms:created xsi:type="dcterms:W3CDTF">2012-10-23T00:06:37Z</dcterms:created>
  <dcterms:modified xsi:type="dcterms:W3CDTF">2012-11-07T21:02:25Z</dcterms:modified>
</cp:coreProperties>
</file>