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5" r:id="rId1"/>
  </p:sldMasterIdLst>
  <p:notesMasterIdLst>
    <p:notesMasterId r:id="rId18"/>
  </p:notesMasterIdLst>
  <p:handoutMasterIdLst>
    <p:handoutMasterId r:id="rId19"/>
  </p:handoutMasterIdLst>
  <p:sldIdLst>
    <p:sldId id="256" r:id="rId2"/>
    <p:sldId id="288" r:id="rId3"/>
    <p:sldId id="262" r:id="rId4"/>
    <p:sldId id="292" r:id="rId5"/>
    <p:sldId id="291" r:id="rId6"/>
    <p:sldId id="280" r:id="rId7"/>
    <p:sldId id="278" r:id="rId8"/>
    <p:sldId id="268" r:id="rId9"/>
    <p:sldId id="283" r:id="rId10"/>
    <p:sldId id="271" r:id="rId11"/>
    <p:sldId id="282" r:id="rId12"/>
    <p:sldId id="281" r:id="rId13"/>
    <p:sldId id="279" r:id="rId14"/>
    <p:sldId id="286" r:id="rId15"/>
    <p:sldId id="284" r:id="rId16"/>
    <p:sldId id="290" r:id="rId17"/>
  </p:sldIdLst>
  <p:sldSz cx="9906000" cy="6858000" type="A4"/>
  <p:notesSz cx="6858000" cy="9144000"/>
  <p:custDataLst>
    <p:tags r:id="rId20"/>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320" userDrawn="1">
          <p15:clr>
            <a:srgbClr val="A4A3A4"/>
          </p15:clr>
        </p15:guide>
        <p15:guide id="2" orient="horz" pos="2523" userDrawn="1">
          <p15:clr>
            <a:srgbClr val="A4A3A4"/>
          </p15:clr>
        </p15:guide>
        <p15:guide id="3" orient="horz" pos="3566" userDrawn="1">
          <p15:clr>
            <a:srgbClr val="A4A3A4"/>
          </p15:clr>
        </p15:guide>
        <p15:guide id="5" pos="33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7AA7"/>
    <a:srgbClr val="A29A99"/>
    <a:srgbClr val="D9D9D9"/>
    <a:srgbClr val="546BB4"/>
    <a:srgbClr val="CCB6D2"/>
    <a:srgbClr val="E6E6E6"/>
    <a:srgbClr val="415D95"/>
    <a:srgbClr val="DC1E35"/>
    <a:srgbClr val="4C3453"/>
    <a:srgbClr val="66A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71402" autoAdjust="0"/>
  </p:normalViewPr>
  <p:slideViewPr>
    <p:cSldViewPr>
      <p:cViewPr varScale="1">
        <p:scale>
          <a:sx n="48" d="100"/>
          <a:sy n="48" d="100"/>
        </p:scale>
        <p:origin x="1326" y="42"/>
      </p:cViewPr>
      <p:guideLst>
        <p:guide orient="horz" pos="4320"/>
        <p:guide orient="horz" pos="2523"/>
        <p:guide orient="horz" pos="3566"/>
        <p:guide pos="339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spPr>
            <a:solidFill>
              <a:schemeClr val="bg1">
                <a:lumMod val="85000"/>
              </a:schemeClr>
            </a:solidFill>
            <a:ln>
              <a:noFill/>
            </a:ln>
            <a:effectLst/>
          </c:spPr>
          <c:invertIfNegative val="0"/>
          <c:val>
            <c:numRef>
              <c:f>GRAPHS!$G$18</c:f>
              <c:numCache>
                <c:formatCode>0%</c:formatCode>
                <c:ptCount val="1"/>
                <c:pt idx="0">
                  <c:v>8.9523809523809519E-2</c:v>
                </c:pt>
              </c:numCache>
            </c:numRef>
          </c:val>
          <c:extLst>
            <c:ext xmlns:c16="http://schemas.microsoft.com/office/drawing/2014/chart" uri="{C3380CC4-5D6E-409C-BE32-E72D297353CC}">
              <c16:uniqueId val="{00000000-356E-47E5-AF03-A1C89B6186AA}"/>
            </c:ext>
          </c:extLst>
        </c:ser>
        <c:ser>
          <c:idx val="1"/>
          <c:order val="1"/>
          <c:spPr>
            <a:solidFill>
              <a:schemeClr val="bg1">
                <a:lumMod val="85000"/>
              </a:schemeClr>
            </a:solidFill>
            <a:ln>
              <a:noFill/>
            </a:ln>
            <a:effectLst/>
          </c:spPr>
          <c:invertIfNegative val="0"/>
          <c:val>
            <c:numRef>
              <c:f>GRAPHS!$G$19</c:f>
              <c:numCache>
                <c:formatCode>0%</c:formatCode>
                <c:ptCount val="1"/>
                <c:pt idx="0">
                  <c:v>0.16</c:v>
                </c:pt>
              </c:numCache>
            </c:numRef>
          </c:val>
          <c:extLst>
            <c:ext xmlns:c16="http://schemas.microsoft.com/office/drawing/2014/chart" uri="{C3380CC4-5D6E-409C-BE32-E72D297353CC}">
              <c16:uniqueId val="{00000001-356E-47E5-AF03-A1C89B6186AA}"/>
            </c:ext>
          </c:extLst>
        </c:ser>
        <c:ser>
          <c:idx val="2"/>
          <c:order val="2"/>
          <c:spPr>
            <a:solidFill>
              <a:schemeClr val="bg1">
                <a:lumMod val="85000"/>
              </a:schemeClr>
            </a:solidFill>
            <a:ln>
              <a:noFill/>
            </a:ln>
            <a:effectLst/>
          </c:spPr>
          <c:invertIfNegative val="0"/>
          <c:val>
            <c:numRef>
              <c:f>GRAPHS!$G$20</c:f>
              <c:numCache>
                <c:formatCode>0%</c:formatCode>
                <c:ptCount val="1"/>
                <c:pt idx="0">
                  <c:v>0.1657142857142857</c:v>
                </c:pt>
              </c:numCache>
            </c:numRef>
          </c:val>
          <c:extLst>
            <c:ext xmlns:c16="http://schemas.microsoft.com/office/drawing/2014/chart" uri="{C3380CC4-5D6E-409C-BE32-E72D297353CC}">
              <c16:uniqueId val="{00000002-356E-47E5-AF03-A1C89B6186AA}"/>
            </c:ext>
          </c:extLst>
        </c:ser>
        <c:ser>
          <c:idx val="3"/>
          <c:order val="3"/>
          <c:spPr>
            <a:solidFill>
              <a:schemeClr val="accent5">
                <a:lumMod val="40000"/>
                <a:lumOff val="60000"/>
              </a:schemeClr>
            </a:solidFill>
            <a:ln>
              <a:noFill/>
            </a:ln>
            <a:effectLst/>
          </c:spPr>
          <c:invertIfNegative val="0"/>
          <c:dPt>
            <c:idx val="0"/>
            <c:invertIfNegative val="0"/>
            <c:bubble3D val="0"/>
            <c:spPr>
              <a:solidFill>
                <a:srgbClr val="A97AA7"/>
              </a:solidFill>
              <a:ln>
                <a:noFill/>
              </a:ln>
              <a:effectLst/>
            </c:spPr>
            <c:extLst>
              <c:ext xmlns:c16="http://schemas.microsoft.com/office/drawing/2014/chart" uri="{C3380CC4-5D6E-409C-BE32-E72D297353CC}">
                <c16:uniqueId val="{00000003-356E-47E5-AF03-A1C89B6186AA}"/>
              </c:ext>
            </c:extLst>
          </c:dPt>
          <c:val>
            <c:numRef>
              <c:f>GRAPHS!$G$21</c:f>
              <c:numCache>
                <c:formatCode>0%</c:formatCode>
                <c:ptCount val="1"/>
                <c:pt idx="0">
                  <c:v>0.15428571428571428</c:v>
                </c:pt>
              </c:numCache>
            </c:numRef>
          </c:val>
          <c:extLst>
            <c:ext xmlns:c16="http://schemas.microsoft.com/office/drawing/2014/chart" uri="{C3380CC4-5D6E-409C-BE32-E72D297353CC}">
              <c16:uniqueId val="{00000004-356E-47E5-AF03-A1C89B6186AA}"/>
            </c:ext>
          </c:extLst>
        </c:ser>
        <c:ser>
          <c:idx val="4"/>
          <c:order val="4"/>
          <c:spPr>
            <a:solidFill>
              <a:schemeClr val="accent5">
                <a:lumMod val="60000"/>
                <a:lumOff val="40000"/>
              </a:schemeClr>
            </a:solidFill>
            <a:ln>
              <a:noFill/>
            </a:ln>
            <a:effectLst/>
          </c:spPr>
          <c:invertIfNegative val="0"/>
          <c:val>
            <c:numRef>
              <c:f>GRAPHS!$G$22</c:f>
              <c:numCache>
                <c:formatCode>0%</c:formatCode>
                <c:ptCount val="1"/>
                <c:pt idx="0">
                  <c:v>0.2857142857142857</c:v>
                </c:pt>
              </c:numCache>
            </c:numRef>
          </c:val>
          <c:extLst>
            <c:ext xmlns:c16="http://schemas.microsoft.com/office/drawing/2014/chart" uri="{C3380CC4-5D6E-409C-BE32-E72D297353CC}">
              <c16:uniqueId val="{00000005-356E-47E5-AF03-A1C89B6186AA}"/>
            </c:ext>
          </c:extLst>
        </c:ser>
        <c:ser>
          <c:idx val="5"/>
          <c:order val="5"/>
          <c:spPr>
            <a:solidFill>
              <a:srgbClr val="A97AA7"/>
            </a:solidFill>
            <a:ln>
              <a:noFill/>
            </a:ln>
            <a:effectLst/>
          </c:spPr>
          <c:invertIfNegative val="0"/>
          <c:val>
            <c:numRef>
              <c:f>GRAPHS!$G$23</c:f>
              <c:numCache>
                <c:formatCode>0%</c:formatCode>
                <c:ptCount val="1"/>
                <c:pt idx="0">
                  <c:v>0.14476190476190476</c:v>
                </c:pt>
              </c:numCache>
            </c:numRef>
          </c:val>
          <c:extLst>
            <c:ext xmlns:c16="http://schemas.microsoft.com/office/drawing/2014/chart" uri="{C3380CC4-5D6E-409C-BE32-E72D297353CC}">
              <c16:uniqueId val="{00000006-356E-47E5-AF03-A1C89B6186AA}"/>
            </c:ext>
          </c:extLst>
        </c:ser>
        <c:dLbls>
          <c:showLegendKey val="0"/>
          <c:showVal val="0"/>
          <c:showCatName val="0"/>
          <c:showSerName val="0"/>
          <c:showPercent val="0"/>
          <c:showBubbleSize val="0"/>
        </c:dLbls>
        <c:gapWidth val="150"/>
        <c:overlap val="100"/>
        <c:axId val="479103160"/>
        <c:axId val="479103816"/>
      </c:barChart>
      <c:catAx>
        <c:axId val="479103160"/>
        <c:scaling>
          <c:orientation val="minMax"/>
        </c:scaling>
        <c:delete val="1"/>
        <c:axPos val="l"/>
        <c:numFmt formatCode="General" sourceLinked="1"/>
        <c:majorTickMark val="none"/>
        <c:minorTickMark val="none"/>
        <c:tickLblPos val="nextTo"/>
        <c:crossAx val="479103816"/>
        <c:crosses val="autoZero"/>
        <c:auto val="1"/>
        <c:lblAlgn val="ctr"/>
        <c:lblOffset val="100"/>
        <c:noMultiLvlLbl val="0"/>
      </c:catAx>
      <c:valAx>
        <c:axId val="479103816"/>
        <c:scaling>
          <c:orientation val="minMax"/>
        </c:scaling>
        <c:delete val="1"/>
        <c:axPos val="b"/>
        <c:numFmt formatCode="0%" sourceLinked="1"/>
        <c:majorTickMark val="none"/>
        <c:minorTickMark val="none"/>
        <c:tickLblPos val="nextTo"/>
        <c:crossAx val="479103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0.42772</cdr:x>
      <cdr:y>0.20076</cdr:y>
    </cdr:from>
    <cdr:to>
      <cdr:x>0.97225</cdr:x>
      <cdr:y>0.28323</cdr:y>
    </cdr:to>
    <cdr:sp macro="" textlink="">
      <cdr:nvSpPr>
        <cdr:cNvPr id="9" name="TextBox 1">
          <a:extLst xmlns:a="http://schemas.openxmlformats.org/drawingml/2006/main">
            <a:ext uri="{FF2B5EF4-FFF2-40B4-BE49-F238E27FC236}">
              <a16:creationId xmlns:a16="http://schemas.microsoft.com/office/drawing/2014/main" id="{750F8E45-EE80-4AE5-8C7B-E62FF1E15D4C}"/>
            </a:ext>
          </a:extLst>
        </cdr:cNvPr>
        <cdr:cNvSpPr txBox="1"/>
      </cdr:nvSpPr>
      <cdr:spPr>
        <a:xfrm xmlns:a="http://schemas.openxmlformats.org/drawingml/2006/main">
          <a:off x="1955524" y="550736"/>
          <a:ext cx="2489591" cy="2262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0" i="0" u="none" strike="noStrike" dirty="0">
              <a:solidFill>
                <a:schemeClr val="tx1">
                  <a:lumMod val="65000"/>
                  <a:lumOff val="35000"/>
                </a:schemeClr>
              </a:solidFill>
              <a:latin typeface="Arial" panose="020B0604020202020204" pitchFamily="34" charset="0"/>
              <a:cs typeface="Arial" panose="020B0604020202020204" pitchFamily="34" charset="0"/>
            </a:rPr>
            <a:t>4 sessions or more</a:t>
          </a:r>
          <a:endParaRPr lang="en-ZA" sz="1800" dirty="0">
            <a:solidFill>
              <a:schemeClr val="tx1">
                <a:lumMod val="65000"/>
                <a:lumOff val="35000"/>
              </a:schemeClr>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0.43825</cdr:x>
      <cdr:y>0.35333</cdr:y>
    </cdr:from>
    <cdr:to>
      <cdr:x>0.79078</cdr:x>
      <cdr:y>0.65626</cdr:y>
    </cdr:to>
    <cdr:sp macro="" textlink="">
      <cdr:nvSpPr>
        <cdr:cNvPr id="2" name="TextBox 1"/>
        <cdr:cNvSpPr txBox="1"/>
      </cdr:nvSpPr>
      <cdr:spPr>
        <a:xfrm xmlns:a="http://schemas.openxmlformats.org/drawingml/2006/main">
          <a:off x="2003659" y="969256"/>
          <a:ext cx="1611777" cy="83099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spcBef>
              <a:spcPts val="300"/>
            </a:spcBef>
            <a:spcAft>
              <a:spcPts val="300"/>
            </a:spcAft>
            <a:buClr>
              <a:srgbClr val="A0B464">
                <a:lumMod val="75000"/>
              </a:srgbClr>
            </a:buClr>
          </a:pPr>
          <a:r>
            <a:rPr lang="en-ZA" sz="4800" dirty="0">
              <a:solidFill>
                <a:schemeClr val="bg1"/>
              </a:solidFill>
              <a:latin typeface="Arial" pitchFamily="34" charset="0"/>
              <a:cs typeface="Arial" pitchFamily="34" charset="0"/>
            </a:rPr>
            <a:t>58%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2B9D42-9029-428F-AC19-75891844CB66}" type="slidenum">
              <a:rPr lang="en-ZA" smtClean="0"/>
              <a:t>‹#›</a:t>
            </a:fld>
            <a:endParaRPr lang="en-ZA" dirty="0"/>
          </a:p>
        </p:txBody>
      </p:sp>
    </p:spTree>
    <p:extLst>
      <p:ext uri="{BB962C8B-B14F-4D97-AF65-F5344CB8AC3E}">
        <p14:creationId xmlns:p14="http://schemas.microsoft.com/office/powerpoint/2010/main" val="25533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4"/>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16217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INTRODUCTION</a:t>
            </a:r>
          </a:p>
          <a:p>
            <a:endParaRPr lang="en-ZA" dirty="0"/>
          </a:p>
          <a:p>
            <a:r>
              <a:rPr lang="en-ZA" dirty="0"/>
              <a:t>In</a:t>
            </a:r>
            <a:r>
              <a:rPr lang="en-ZA" baseline="0" dirty="0"/>
              <a:t> line with the theme of this conference, this presentation will provide some insights into the i</a:t>
            </a:r>
            <a:r>
              <a:rPr lang="en-ZA" dirty="0"/>
              <a:t>nterplay between</a:t>
            </a:r>
            <a:r>
              <a:rPr lang="en-ZA" baseline="0" dirty="0"/>
              <a:t> evaluation and design in practice through the example of a South African financial literacy programme. </a:t>
            </a:r>
          </a:p>
          <a:p>
            <a:endParaRPr lang="en-ZA" baseline="0" dirty="0"/>
          </a:p>
          <a:p>
            <a:r>
              <a:rPr lang="en-ZA" baseline="0" dirty="0"/>
              <a:t>The initial programme design informed our evaluation design (“evaluation ready”) , and the evaluation of the programme in turn informed the design of new programmes.</a:t>
            </a:r>
            <a:endParaRPr lang="en-ZA" dirty="0"/>
          </a:p>
        </p:txBody>
      </p:sp>
    </p:spTree>
    <p:extLst>
      <p:ext uri="{BB962C8B-B14F-4D97-AF65-F5344CB8AC3E}">
        <p14:creationId xmlns:p14="http://schemas.microsoft.com/office/powerpoint/2010/main" val="55295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Financial</a:t>
            </a:r>
            <a:r>
              <a:rPr lang="en-ZA" baseline="0" dirty="0"/>
              <a:t> literacy and Micro Enterprise (FLAME) </a:t>
            </a:r>
          </a:p>
          <a:p>
            <a:endParaRPr lang="en-ZA" baseline="0" dirty="0"/>
          </a:p>
          <a:p>
            <a:endParaRPr lang="en-ZA" baseline="0" dirty="0"/>
          </a:p>
          <a:p>
            <a:pPr marL="0" indent="0">
              <a:buFont typeface="Arial" panose="020B0604020202020204" pitchFamily="34" charset="0"/>
              <a:buNone/>
            </a:pPr>
            <a:endParaRPr lang="en-ZA" baseline="0" dirty="0"/>
          </a:p>
          <a:p>
            <a:endParaRPr lang="en-ZA" dirty="0"/>
          </a:p>
        </p:txBody>
      </p:sp>
    </p:spTree>
    <p:extLst>
      <p:ext uri="{BB962C8B-B14F-4D97-AF65-F5344CB8AC3E}">
        <p14:creationId xmlns:p14="http://schemas.microsoft.com/office/powerpoint/2010/main" val="183714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rgbClr val="000000"/>
                </a:solidFill>
                <a:cs typeface="Arial"/>
              </a:rPr>
              <a:t>Project </a:t>
            </a:r>
            <a:r>
              <a:rPr lang="en-ZA" sz="1200" dirty="0" err="1">
                <a:solidFill>
                  <a:srgbClr val="000000"/>
                </a:solidFill>
                <a:cs typeface="Arial"/>
              </a:rPr>
              <a:t>Qaphela</a:t>
            </a:r>
            <a:endParaRPr lang="en-ZA" baseline="0" dirty="0"/>
          </a:p>
        </p:txBody>
      </p:sp>
    </p:spTree>
    <p:extLst>
      <p:ext uri="{BB962C8B-B14F-4D97-AF65-F5344CB8AC3E}">
        <p14:creationId xmlns:p14="http://schemas.microsoft.com/office/powerpoint/2010/main" val="301356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evaluation of Saver</a:t>
            </a:r>
            <a:r>
              <a:rPr lang="en-ZA" sz="1200" kern="1200" baseline="0" dirty="0">
                <a:solidFill>
                  <a:schemeClr val="tx1"/>
                </a:solidFill>
                <a:effectLst/>
                <a:latin typeface="+mn-lt"/>
                <a:ea typeface="+mn-ea"/>
                <a:cs typeface="+mn-cs"/>
              </a:rPr>
              <a:t> </a:t>
            </a:r>
            <a:r>
              <a:rPr lang="en-ZA" sz="1200" kern="1200" baseline="0" dirty="0" err="1">
                <a:solidFill>
                  <a:schemeClr val="tx1"/>
                </a:solidFill>
                <a:effectLst/>
                <a:latin typeface="+mn-lt"/>
                <a:ea typeface="+mn-ea"/>
                <a:cs typeface="+mn-cs"/>
              </a:rPr>
              <a:t>Waya</a:t>
            </a:r>
            <a:r>
              <a:rPr lang="en-ZA" sz="1200" kern="1200" baseline="0" dirty="0">
                <a:solidFill>
                  <a:schemeClr val="tx1"/>
                </a:solidFill>
                <a:effectLst/>
                <a:latin typeface="+mn-lt"/>
                <a:ea typeface="+mn-ea"/>
                <a:cs typeface="+mn-cs"/>
              </a:rPr>
              <a:t> </a:t>
            </a:r>
            <a:r>
              <a:rPr lang="en-ZA" sz="1200" kern="1200" baseline="0" dirty="0" err="1">
                <a:solidFill>
                  <a:schemeClr val="tx1"/>
                </a:solidFill>
                <a:effectLst/>
                <a:latin typeface="+mn-lt"/>
                <a:ea typeface="+mn-ea"/>
                <a:cs typeface="+mn-cs"/>
              </a:rPr>
              <a:t>Waya</a:t>
            </a:r>
            <a:r>
              <a:rPr lang="en-ZA" sz="1200" kern="1200" baseline="0" dirty="0">
                <a:solidFill>
                  <a:schemeClr val="tx1"/>
                </a:solidFill>
                <a:effectLst/>
                <a:latin typeface="+mn-lt"/>
                <a:ea typeface="+mn-ea"/>
                <a:cs typeface="+mn-cs"/>
              </a:rPr>
              <a:t> TVET, which took place this year, yielded some interesting findings that validated the recommended design.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baseline="0" dirty="0">
                <a:solidFill>
                  <a:schemeClr val="tx1"/>
                </a:solidFill>
                <a:effectLst/>
                <a:latin typeface="+mn-lt"/>
                <a:ea typeface="+mn-ea"/>
                <a:cs typeface="+mn-cs"/>
              </a:rPr>
              <a:t>The single life-stage approach worked well as participants and trainers could interact using colloquial language and slang, relevant to their context, and the trainers could contextualise the messages appropriately.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baseline="0" dirty="0">
                <a:solidFill>
                  <a:schemeClr val="tx1"/>
                </a:solidFill>
                <a:effectLst/>
                <a:latin typeface="+mn-lt"/>
                <a:ea typeface="+mn-ea"/>
                <a:cs typeface="+mn-cs"/>
              </a:rPr>
              <a:t>Using social media complemented the workshops well and helped reinforce the messaging. Facebook displays some anecdotal evidence of behaviour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baseline="0" dirty="0">
                <a:solidFill>
                  <a:schemeClr val="tx1"/>
                </a:solidFill>
                <a:effectLst/>
                <a:latin typeface="+mn-lt"/>
                <a:ea typeface="+mn-ea"/>
                <a:cs typeface="+mn-cs"/>
              </a:rPr>
              <a:t>TVET colleges facilitated repeated interactions with the same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baseline="0" dirty="0">
                <a:solidFill>
                  <a:schemeClr val="tx1"/>
                </a:solidFill>
                <a:effectLst/>
                <a:latin typeface="+mn-lt"/>
                <a:ea typeface="+mn-ea"/>
                <a:cs typeface="+mn-cs"/>
              </a:rPr>
              <a:t>The messaging was appropriate to the target audience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baseline="0" dirty="0">
                <a:solidFill>
                  <a:schemeClr val="tx1"/>
                </a:solidFill>
                <a:effectLst/>
                <a:latin typeface="+mn-lt"/>
                <a:ea typeface="+mn-ea"/>
                <a:cs typeface="+mn-cs"/>
              </a:rPr>
              <a:t>Incorporating edutainment complemented the students’ learning experience and reinforced the messaging. The students were very positive about the drama component.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r>
              <a:rPr lang="en-ZA" dirty="0"/>
              <a:t>Add in a graph </a:t>
            </a:r>
          </a:p>
        </p:txBody>
      </p:sp>
    </p:spTree>
    <p:extLst>
      <p:ext uri="{BB962C8B-B14F-4D97-AF65-F5344CB8AC3E}">
        <p14:creationId xmlns:p14="http://schemas.microsoft.com/office/powerpoint/2010/main" val="283092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17587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R&amp;D</a:t>
            </a:r>
            <a:r>
              <a:rPr lang="en-ZA" baseline="0" dirty="0"/>
              <a:t> refers to the investigative activities a business conducts to improve existing products and procedures or to lead the development of new products and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a:t>But why is this limited to the commercial sphere?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The interplay between</a:t>
            </a:r>
            <a:r>
              <a:rPr lang="en-ZA" baseline="0" dirty="0"/>
              <a:t> evaluation and design speaks to an R&amp;D attitude toward development programs, where failure is allowed because we are always trying to learn, adapt and improve our programs so that they are the most effective and impactful they can be. </a:t>
            </a:r>
          </a:p>
        </p:txBody>
      </p:sp>
    </p:spTree>
    <p:extLst>
      <p:ext uri="{BB962C8B-B14F-4D97-AF65-F5344CB8AC3E}">
        <p14:creationId xmlns:p14="http://schemas.microsoft.com/office/powerpoint/2010/main" val="249431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69556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Financial inclusion </a:t>
            </a:r>
            <a:r>
              <a:rPr lang="en-ZA" b="0" i="0" dirty="0"/>
              <a:t>seeks “to ensure that all households and businesses, regardless of income level, have access to and can effectively use the appropriate financial services they need to improve their lives.”</a:t>
            </a:r>
            <a:r>
              <a:rPr lang="en-ZA" b="0" i="0" baseline="30000" dirty="0"/>
              <a:t>1</a:t>
            </a:r>
            <a:r>
              <a:rPr lang="en-ZA"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Why is this important?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Day to</a:t>
            </a:r>
            <a:r>
              <a:rPr lang="en-US" sz="1200" b="0" i="0" baseline="0" dirty="0"/>
              <a:t> day transactions made easier and safer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t>Safeguard savings that help smooth consumption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t>Insurance and savings r</a:t>
            </a:r>
            <a:r>
              <a:rPr lang="en-US" sz="1200" b="0" i="0" dirty="0"/>
              <a:t>educe the vulnerability of poor households to economic </a:t>
            </a:r>
            <a:r>
              <a:rPr lang="en-US" sz="1200" dirty="0"/>
              <a:t>downturns or unexpected</a:t>
            </a:r>
            <a:r>
              <a:rPr lang="en-US" sz="1200" baseline="0" dirty="0"/>
              <a:t> events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Access to credit helps spur small enterprise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New</a:t>
            </a:r>
            <a:r>
              <a:rPr lang="en-US" sz="1200" baseline="0" dirty="0"/>
              <a:t> businesses have broader impact on the economy as a whole contributing to economic growth and development</a:t>
            </a:r>
            <a:endParaRPr lang="en-ZA"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Financial</a:t>
            </a:r>
            <a:r>
              <a:rPr lang="en-US" baseline="0" dirty="0"/>
              <a:t> inclusion is </a:t>
            </a:r>
            <a:r>
              <a:rPr lang="en-US" dirty="0"/>
              <a:t>emerging as a priority issue on political agendas</a:t>
            </a:r>
            <a:r>
              <a:rPr lang="en-US" baseline="0" dirty="0"/>
              <a:t> around the world.</a:t>
            </a:r>
          </a:p>
          <a:p>
            <a:endParaRPr lang="en-US" baseline="0" dirty="0"/>
          </a:p>
          <a:p>
            <a:r>
              <a:rPr lang="en-US" b="1" baseline="0" dirty="0"/>
              <a:t>Financial capability </a:t>
            </a:r>
            <a:r>
              <a:rPr lang="en-US" baseline="0" dirty="0"/>
              <a:t>is both the external and </a:t>
            </a:r>
            <a:r>
              <a:rPr lang="en-ZA" baseline="0" dirty="0"/>
              <a:t>“internal capacity to act in one’s best financial interest, given socioeconomic and environmental conditions.”</a:t>
            </a:r>
            <a:r>
              <a:rPr lang="en-ZA" b="0" i="0" baseline="30000" dirty="0"/>
              <a:t> 2</a:t>
            </a:r>
          </a:p>
          <a:p>
            <a:pPr marL="171450" indent="-171450">
              <a:buFont typeface="Arial" panose="020B0604020202020204" pitchFamily="34" charset="0"/>
              <a:buChar char="•"/>
            </a:pPr>
            <a:r>
              <a:rPr lang="en-ZA" baseline="0" dirty="0"/>
              <a:t>Internal capacity refers to financial knowledge and skills, decision-making ability, personal preferences, attitudes, confidence and self-awareness with respect to </a:t>
            </a:r>
            <a:r>
              <a:rPr lang="en-ZA" dirty="0"/>
              <a:t>understanding, selecting and applying financial concepts and tools, and the ability to access financial services that fit their needs. </a:t>
            </a:r>
          </a:p>
          <a:p>
            <a:pPr marL="171450" indent="-171450">
              <a:buFont typeface="Arial" panose="020B0604020202020204" pitchFamily="34" charset="0"/>
              <a:buChar char="•"/>
            </a:pPr>
            <a:r>
              <a:rPr lang="en-ZA" dirty="0"/>
              <a:t>External capacity refers to societal</a:t>
            </a:r>
            <a:r>
              <a:rPr lang="en-ZA" baseline="0" dirty="0"/>
              <a:t> </a:t>
            </a:r>
            <a:r>
              <a:rPr lang="en-ZA" dirty="0"/>
              <a:t>and environmental constraints and personal income</a:t>
            </a:r>
          </a:p>
          <a:p>
            <a:pPr marL="171450" indent="-171450">
              <a:buFont typeface="Arial" panose="020B0604020202020204" pitchFamily="34" charset="0"/>
              <a:buChar char="•"/>
            </a:pPr>
            <a:endParaRPr lang="en-Z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1" dirty="0"/>
              <a:t>Financial</a:t>
            </a:r>
            <a:r>
              <a:rPr lang="en-ZA" b="1" baseline="0" dirty="0"/>
              <a:t> literacy </a:t>
            </a:r>
            <a:r>
              <a:rPr lang="en-ZA" baseline="0" dirty="0"/>
              <a:t>is “the ability to understand how to use financial products and services and how to manage personal, household, or micro-enterprise finances over time”</a:t>
            </a:r>
            <a:r>
              <a:rPr lang="en-ZA" b="0" i="0" baseline="30000" dirty="0"/>
              <a:t> 3</a:t>
            </a:r>
            <a:endParaRPr lang="en-ZA" baseline="0" dirty="0"/>
          </a:p>
          <a:p>
            <a:pPr marL="0" indent="0">
              <a:buFont typeface="Arial" panose="020B0604020202020204" pitchFamily="34" charset="0"/>
              <a:buNone/>
            </a:pPr>
            <a:endParaRPr lang="en-Z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1" dirty="0"/>
              <a:t>Financial education </a:t>
            </a:r>
            <a:r>
              <a:rPr lang="en-ZA" dirty="0"/>
              <a:t>is the process through which people’s financial literacy and capability is built and improved. </a:t>
            </a:r>
          </a:p>
          <a:p>
            <a:pPr marL="0" indent="0">
              <a:buFont typeface="Arial" panose="020B0604020202020204" pitchFamily="34" charset="0"/>
              <a:buNone/>
            </a:pPr>
            <a:endParaRPr lang="en-ZA" sz="1200" b="0" i="0" kern="1200" dirty="0">
              <a:solidFill>
                <a:schemeClr val="tx1"/>
              </a:solidFill>
              <a:effectLst/>
              <a:latin typeface="+mn-lt"/>
              <a:ea typeface="+mn-ea"/>
              <a:cs typeface="+mn-cs"/>
            </a:endParaRPr>
          </a:p>
          <a:p>
            <a:r>
              <a:rPr lang="en-ZA" dirty="0"/>
              <a:t>2012: The South African Financial Services Board (FSB) commissioned a national baseline survey to determine the levels of financial literacy in the country. The findings indicate that overall financial literacy levels in South Africa are low, shown by a national score of 54/100.</a:t>
            </a:r>
          </a:p>
          <a:p>
            <a:endParaRPr lang="en-US" dirty="0"/>
          </a:p>
          <a:p>
            <a:r>
              <a:rPr lang="en-US" dirty="0"/>
              <a:t>In response, </a:t>
            </a:r>
            <a:r>
              <a:rPr lang="en-ZA" dirty="0"/>
              <a:t>the South African National Treasury implemented the National Consumer Financial Education Strategy (2013) which aims to increase the financial capability and financial well-being of all South Africans. This</a:t>
            </a:r>
            <a:r>
              <a:rPr lang="en-ZA" baseline="0" dirty="0"/>
              <a:t> strategy incorporated </a:t>
            </a:r>
            <a:r>
              <a:rPr lang="en-ZA" baseline="0" dirty="0" err="1"/>
              <a:t>CFE</a:t>
            </a:r>
            <a:r>
              <a:rPr lang="en-ZA" baseline="0" dirty="0"/>
              <a:t> into the Financial Sector Charter, which guides the operation of the Financial Services industry. </a:t>
            </a:r>
          </a:p>
          <a:p>
            <a:pPr marL="171450" indent="-171450">
              <a:buFont typeface="Arial" panose="020B0604020202020204" pitchFamily="34" charset="0"/>
              <a:buChar char="•"/>
            </a:pPr>
            <a:r>
              <a:rPr lang="en-US" sz="1200" dirty="0"/>
              <a:t>Financial institutions encouraged to implement </a:t>
            </a:r>
            <a:r>
              <a:rPr lang="en-US" sz="1200" dirty="0" err="1"/>
              <a:t>CFE</a:t>
            </a:r>
            <a:r>
              <a:rPr lang="en-US" sz="1200" dirty="0"/>
              <a:t> and are incentivized through the South African affirmative action policy</a:t>
            </a:r>
          </a:p>
          <a:p>
            <a:pPr marL="628650" lvl="1" indent="-171450">
              <a:buFont typeface="Arial" panose="020B0604020202020204" pitchFamily="34" charset="0"/>
              <a:buChar char="•"/>
            </a:pPr>
            <a:r>
              <a:rPr lang="en-ZA" sz="1200" dirty="0"/>
              <a:t>Target audience: Living standard measure (</a:t>
            </a:r>
            <a:r>
              <a:rPr lang="en-ZA" sz="1200" dirty="0" err="1"/>
              <a:t>LSM</a:t>
            </a:r>
            <a:r>
              <a:rPr lang="en-ZA" sz="1200" dirty="0"/>
              <a:t>) 1 – 8 (individuals earning less than R180,000.00 p/a).</a:t>
            </a:r>
            <a:endParaRPr lang="en-US" sz="1200" b="1" dirty="0"/>
          </a:p>
          <a:p>
            <a:pPr marL="628650" lvl="1" indent="-171450">
              <a:buFont typeface="Arial" panose="020B0604020202020204" pitchFamily="34" charset="0"/>
              <a:buChar char="•"/>
            </a:pPr>
            <a:r>
              <a:rPr lang="en-US" sz="1200" dirty="0"/>
              <a:t>Funding: 0.4% of </a:t>
            </a:r>
            <a:r>
              <a:rPr lang="en-US" sz="1200" dirty="0" err="1"/>
              <a:t>NPAT</a:t>
            </a:r>
            <a:endParaRPr lang="en-US" sz="1200" dirty="0"/>
          </a:p>
          <a:p>
            <a:pPr marL="628650" lvl="1" indent="-171450">
              <a:buFont typeface="Arial" panose="020B0604020202020204" pitchFamily="34" charset="0"/>
              <a:buChar char="•"/>
            </a:pPr>
            <a:r>
              <a:rPr lang="en-ZA" sz="1200" dirty="0"/>
              <a:t>All initiatives should be subject to M&amp;E by independent service providers</a:t>
            </a:r>
          </a:p>
          <a:p>
            <a:pPr marL="0" indent="0">
              <a:buFont typeface="Arial" panose="020B0604020202020204" pitchFamily="34" charset="0"/>
              <a:buNone/>
            </a:pPr>
            <a:endParaRPr lang="en-Z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0" i="0" baseline="30000" dirty="0"/>
              <a:t>1</a:t>
            </a:r>
            <a:r>
              <a:rPr lang="en-ZA" b="0" i="0" dirty="0"/>
              <a:t> </a:t>
            </a:r>
            <a:r>
              <a:rPr lang="en-ZA" sz="1200" b="0" i="0" kern="1200" dirty="0">
                <a:solidFill>
                  <a:schemeClr val="tx1"/>
                </a:solidFill>
                <a:effectLst/>
                <a:latin typeface="+mn-lt"/>
                <a:ea typeface="+mn-ea"/>
                <a:cs typeface="+mn-cs"/>
              </a:rPr>
              <a:t>Consultative Group to Assist the Poor</a:t>
            </a:r>
            <a:r>
              <a:rPr lang="en-ZA" sz="1200" b="0" i="0" kern="1200" baseline="0" dirty="0">
                <a:solidFill>
                  <a:schemeClr val="tx1"/>
                </a:solidFill>
                <a:effectLst/>
                <a:latin typeface="+mn-lt"/>
                <a:ea typeface="+mn-ea"/>
                <a:cs typeface="+mn-cs"/>
              </a:rPr>
              <a:t> (</a:t>
            </a:r>
            <a:r>
              <a:rPr lang="en-ZA" b="0" i="0" dirty="0"/>
              <a:t>2016)</a:t>
            </a:r>
            <a:r>
              <a:rPr lang="en-ZA" b="0" i="0" baseline="0" dirty="0"/>
              <a:t> What is Financial Inclusion and Why is it Important?</a:t>
            </a:r>
            <a:r>
              <a:rPr lang="en-ZA" b="0" i="0" dirty="0"/>
              <a:t> [http://www.cgap.org/about/faq/what-financial-inclusion-and-why-it-important]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0" i="0" baseline="30000" dirty="0"/>
              <a:t>2</a:t>
            </a:r>
            <a:r>
              <a:rPr lang="en-ZA" b="0" i="0" dirty="0"/>
              <a:t> </a:t>
            </a:r>
            <a:r>
              <a:rPr lang="en-ZA" dirty="0"/>
              <a:t>World Bank (2013) Why Financial Capability is important and how surveys can help 6</a:t>
            </a:r>
            <a:endParaRPr lang="en-ZA"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b="0" i="0" baseline="30000" dirty="0"/>
              <a:t>3 </a:t>
            </a:r>
            <a:r>
              <a:rPr lang="en-ZA" dirty="0"/>
              <a:t>World Bank, Financial Literacy &amp; Education Russia Trust Fund (2013) A toolkit for the evaluation of financial capability programs in low and middle-income countries</a:t>
            </a:r>
            <a:endParaRPr lang="en-ZA" baseline="0" dirty="0"/>
          </a:p>
          <a:p>
            <a:pPr marL="0" indent="0">
              <a:buFont typeface="Arial" panose="020B0604020202020204" pitchFamily="34" charset="0"/>
              <a:buNone/>
            </a:pPr>
            <a:endParaRPr lang="en-ZA" sz="1200" dirty="0"/>
          </a:p>
        </p:txBody>
      </p:sp>
    </p:spTree>
    <p:extLst>
      <p:ext uri="{BB962C8B-B14F-4D97-AF65-F5344CB8AC3E}">
        <p14:creationId xmlns:p14="http://schemas.microsoft.com/office/powerpoint/2010/main" val="2026578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chemeClr val="tx1"/>
                </a:solidFill>
              </a:rPr>
              <a:t>The South African National Treasury implemented the </a:t>
            </a:r>
            <a:r>
              <a:rPr lang="en-US" b="1" dirty="0">
                <a:solidFill>
                  <a:schemeClr val="tx1"/>
                </a:solidFill>
              </a:rPr>
              <a:t>National Consumer Financial Education Strategy (2013)</a:t>
            </a:r>
            <a:r>
              <a:rPr lang="en-US" dirty="0">
                <a:solidFill>
                  <a:schemeClr val="tx1"/>
                </a:solidFill>
              </a:rPr>
              <a:t> </a:t>
            </a:r>
            <a:r>
              <a:rPr lang="en-US" sz="1200" dirty="0">
                <a:solidFill>
                  <a:schemeClr val="tx1"/>
                </a:solidFill>
              </a:rPr>
              <a:t>which aims to increase the financial capability and financial well-being of all South Africans.</a:t>
            </a:r>
          </a:p>
        </p:txBody>
      </p:sp>
    </p:spTree>
    <p:extLst>
      <p:ext uri="{BB962C8B-B14F-4D97-AF65-F5344CB8AC3E}">
        <p14:creationId xmlns:p14="http://schemas.microsoft.com/office/powerpoint/2010/main" val="191833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a:solidFill>
                  <a:schemeClr val="tx1"/>
                </a:solidFill>
              </a:rPr>
              <a:t>The </a:t>
            </a:r>
            <a:r>
              <a:rPr lang="en-ZA" b="1" dirty="0" err="1">
                <a:solidFill>
                  <a:schemeClr val="tx1"/>
                </a:solidFill>
              </a:rPr>
              <a:t>ASISA</a:t>
            </a:r>
            <a:r>
              <a:rPr lang="en-ZA" b="1" dirty="0">
                <a:solidFill>
                  <a:schemeClr val="tx1"/>
                </a:solidFill>
              </a:rPr>
              <a:t> Foundation </a:t>
            </a:r>
            <a:r>
              <a:rPr lang="en-ZA" sz="1200" dirty="0">
                <a:solidFill>
                  <a:schemeClr val="tx1"/>
                </a:solidFill>
              </a:rPr>
              <a:t>was established by the Association for Savings and Investment South Africa (</a:t>
            </a:r>
            <a:r>
              <a:rPr lang="en-ZA" sz="1200" dirty="0" err="1">
                <a:solidFill>
                  <a:schemeClr val="tx1"/>
                </a:solidFill>
              </a:rPr>
              <a:t>ASISA</a:t>
            </a:r>
            <a:r>
              <a:rPr lang="en-ZA" sz="1200" dirty="0">
                <a:solidFill>
                  <a:schemeClr val="tx1"/>
                </a:solidFill>
              </a:rPr>
              <a:t>) to implement </a:t>
            </a:r>
            <a:r>
              <a:rPr lang="en-ZA" b="1" dirty="0">
                <a:solidFill>
                  <a:schemeClr val="tx1"/>
                </a:solidFill>
              </a:rPr>
              <a:t>meaningful </a:t>
            </a:r>
            <a:r>
              <a:rPr lang="en-ZA" b="1" dirty="0" err="1">
                <a:solidFill>
                  <a:schemeClr val="tx1"/>
                </a:solidFill>
              </a:rPr>
              <a:t>CFE</a:t>
            </a:r>
            <a:r>
              <a:rPr lang="en-ZA" b="1" dirty="0">
                <a:solidFill>
                  <a:schemeClr val="tx1"/>
                </a:solidFill>
              </a:rPr>
              <a:t> initiatives </a:t>
            </a:r>
            <a:r>
              <a:rPr lang="en-ZA" sz="1200" dirty="0">
                <a:solidFill>
                  <a:schemeClr val="tx1"/>
                </a:solidFill>
              </a:rPr>
              <a:t>on behalf of the industry. </a:t>
            </a:r>
          </a:p>
          <a:p>
            <a:pPr marL="0" indent="0">
              <a:buFont typeface="Arial" panose="020B0604020202020204" pitchFamily="34" charset="0"/>
              <a:buNone/>
            </a:pPr>
            <a:endParaRPr lang="en-ZA" sz="1200" dirty="0"/>
          </a:p>
        </p:txBody>
      </p:sp>
    </p:spTree>
    <p:extLst>
      <p:ext uri="{BB962C8B-B14F-4D97-AF65-F5344CB8AC3E}">
        <p14:creationId xmlns:p14="http://schemas.microsoft.com/office/powerpoint/2010/main" val="67259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Saver </a:t>
            </a:r>
            <a:r>
              <a:rPr lang="en-ZA" dirty="0" err="1"/>
              <a:t>Waya</a:t>
            </a:r>
            <a:r>
              <a:rPr lang="en-ZA" dirty="0"/>
              <a:t> </a:t>
            </a:r>
            <a:r>
              <a:rPr lang="en-ZA" dirty="0" err="1"/>
              <a:t>Waya</a:t>
            </a:r>
            <a:r>
              <a:rPr lang="en-ZA" dirty="0"/>
              <a:t> – meaning “to save all the time” – was the </a:t>
            </a:r>
            <a:r>
              <a:rPr lang="en-ZA" baseline="0" dirty="0" err="1"/>
              <a:t>ASISA</a:t>
            </a:r>
            <a:r>
              <a:rPr lang="en-ZA" baseline="0" dirty="0"/>
              <a:t> Foundation’s </a:t>
            </a:r>
            <a:r>
              <a:rPr lang="en-ZA" dirty="0"/>
              <a:t>pilot financial</a:t>
            </a:r>
            <a:r>
              <a:rPr lang="en-ZA" baseline="0" dirty="0"/>
              <a:t> literacy program implemented in 2014. </a:t>
            </a:r>
          </a:p>
          <a:p>
            <a:endParaRPr lang="en-ZA" baseline="0" dirty="0"/>
          </a:p>
          <a:p>
            <a:r>
              <a:rPr lang="en-ZA" dirty="0"/>
              <a:t>By providing </a:t>
            </a:r>
            <a:r>
              <a:rPr lang="en-ZA" baseline="0" dirty="0"/>
              <a:t>appropriate and accessible financial education, the </a:t>
            </a:r>
            <a:r>
              <a:rPr lang="en-ZA" baseline="0" dirty="0" err="1"/>
              <a:t>ASISA</a:t>
            </a:r>
            <a:r>
              <a:rPr lang="en-ZA" baseline="0" dirty="0"/>
              <a:t> Foundation strove to inform, educate and empower consumers to better manage their financial affairs, with the ultimate short term and long term objectives:</a:t>
            </a:r>
          </a:p>
          <a:p>
            <a:pPr marL="171450" indent="-171450">
              <a:buFont typeface="Arial" panose="020B0604020202020204" pitchFamily="34" charset="0"/>
              <a:buChar char="•"/>
            </a:pPr>
            <a:r>
              <a:rPr lang="en-ZA" baseline="0" dirty="0"/>
              <a:t>Short term: achieving </a:t>
            </a:r>
            <a:r>
              <a:rPr lang="en-US" sz="1200" b="0" dirty="0">
                <a:solidFill>
                  <a:schemeClr val="tx1"/>
                </a:solidFill>
                <a:cs typeface="Arial"/>
              </a:rPr>
              <a:t>knowledge transfer </a:t>
            </a:r>
            <a:r>
              <a:rPr lang="en-US" sz="1200" dirty="0">
                <a:solidFill>
                  <a:schemeClr val="tx1"/>
                </a:solidFill>
                <a:cs typeface="Arial"/>
              </a:rPr>
              <a:t>that would be relevant to the day-to-day lives of the target audience</a:t>
            </a:r>
            <a:r>
              <a:rPr lang="en-ZA" sz="1200" baseline="0" dirty="0">
                <a:solidFill>
                  <a:schemeClr val="tx1"/>
                </a:solidFill>
                <a:cs typeface="+mn-cs"/>
              </a:rPr>
              <a:t>, and </a:t>
            </a:r>
          </a:p>
          <a:p>
            <a:pPr marL="171450" indent="-171450">
              <a:buFont typeface="Arial" panose="020B0604020202020204" pitchFamily="34" charset="0"/>
              <a:buChar char="•"/>
            </a:pPr>
            <a:r>
              <a:rPr lang="en-ZA" sz="1200" baseline="0" dirty="0">
                <a:solidFill>
                  <a:schemeClr val="tx1"/>
                </a:solidFill>
                <a:cs typeface="+mn-cs"/>
              </a:rPr>
              <a:t>Long term: achieving a positive change in financial behaviour and improving the quality of the interactions between the target audience and the savings and investment industry.</a:t>
            </a:r>
          </a:p>
          <a:p>
            <a:endParaRPr lang="en-ZA" dirty="0"/>
          </a:p>
          <a:p>
            <a:r>
              <a:rPr lang="en-ZA" dirty="0"/>
              <a:t>Furthermore,</a:t>
            </a:r>
            <a:r>
              <a:rPr lang="en-ZA" baseline="0" dirty="0"/>
              <a:t> since this was a pilot, the Foundation explicitly wanted to learn and understand what worked and what didn’t work from an implementation perspective, so as to </a:t>
            </a:r>
            <a:r>
              <a:rPr lang="en-ZA" sz="1200" b="0" i="0" u="none" strike="noStrike" kern="1200" baseline="0" dirty="0">
                <a:solidFill>
                  <a:schemeClr val="tx1"/>
                </a:solidFill>
                <a:latin typeface="+mn-lt"/>
                <a:ea typeface="+mn-ea"/>
                <a:cs typeface="+mn-cs"/>
              </a:rPr>
              <a:t>improve the programme and make it ready for scale-up. </a:t>
            </a:r>
            <a:endParaRPr lang="en-ZA" baseline="0" dirty="0"/>
          </a:p>
          <a:p>
            <a:pPr marL="171450" indent="-171450">
              <a:buFont typeface="Arial" panose="020B0604020202020204" pitchFamily="34" charset="0"/>
              <a:buChar char="•"/>
            </a:pPr>
            <a:r>
              <a:rPr lang="en-ZA" baseline="0" dirty="0"/>
              <a:t>M&amp;E was embedded into the design of the programme. </a:t>
            </a:r>
          </a:p>
          <a:p>
            <a:endParaRPr lang="en-ZA" dirty="0"/>
          </a:p>
          <a:p>
            <a:r>
              <a:rPr lang="en-ZA" baseline="0" dirty="0"/>
              <a:t>In this way, the design of the program informed the way in which we approached and designed our evaluation. </a:t>
            </a:r>
          </a:p>
          <a:p>
            <a:pPr marL="171450" indent="-171450">
              <a:buFont typeface="Arial" panose="020B0604020202020204" pitchFamily="34" charset="0"/>
              <a:buChar char="•"/>
            </a:pPr>
            <a:r>
              <a:rPr lang="en-ZA" baseline="0" dirty="0"/>
              <a:t>As the M&amp;E partner were were involved right from the beginning and were able to collect data at various different stages through a variety of methods. These will be explained further after I have explained the program implementation.</a:t>
            </a:r>
          </a:p>
          <a:p>
            <a:pPr marL="628650" lvl="1" indent="-171450">
              <a:buFont typeface="Arial" panose="020B0604020202020204" pitchFamily="34" charset="0"/>
              <a:buChar char="•"/>
            </a:pPr>
            <a:endParaRPr lang="en-ZA" baseline="0" dirty="0"/>
          </a:p>
          <a:p>
            <a:pPr marL="628650" lvl="1" indent="-171450">
              <a:buFont typeface="Arial" panose="020B0604020202020204" pitchFamily="34" charset="0"/>
              <a:buChar char="•"/>
            </a:pPr>
            <a:endParaRPr lang="en-ZA" baseline="0" dirty="0"/>
          </a:p>
          <a:p>
            <a:pPr marL="457200" lvl="1" indent="0">
              <a:buFont typeface="Arial" panose="020B0604020202020204" pitchFamily="34" charset="0"/>
              <a:buNone/>
            </a:pPr>
            <a:endParaRPr lang="en-ZA" baseline="0" dirty="0"/>
          </a:p>
        </p:txBody>
      </p:sp>
    </p:spTree>
    <p:extLst>
      <p:ext uri="{BB962C8B-B14F-4D97-AF65-F5344CB8AC3E}">
        <p14:creationId xmlns:p14="http://schemas.microsoft.com/office/powerpoint/2010/main" val="101764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ZA" sz="1200" b="0" i="0" u="none" strike="noStrike" kern="1200" baseline="0" dirty="0">
                <a:solidFill>
                  <a:schemeClr val="tx1"/>
                </a:solidFill>
                <a:latin typeface="+mn-lt"/>
                <a:ea typeface="+mn-ea"/>
                <a:cs typeface="+mn-cs"/>
              </a:rPr>
              <a:t>Saver </a:t>
            </a:r>
            <a:r>
              <a:rPr lang="en-ZA" sz="1200" b="0" i="0" u="none" strike="noStrike" kern="1200" baseline="0" dirty="0" err="1">
                <a:solidFill>
                  <a:schemeClr val="tx1"/>
                </a:solidFill>
                <a:latin typeface="+mn-lt"/>
                <a:ea typeface="+mn-ea"/>
                <a:cs typeface="+mn-cs"/>
              </a:rPr>
              <a:t>Waya</a:t>
            </a:r>
            <a:r>
              <a:rPr lang="en-ZA" sz="1200" b="0" i="0" u="none" strike="noStrike" kern="1200" baseline="0" dirty="0">
                <a:solidFill>
                  <a:schemeClr val="tx1"/>
                </a:solidFill>
                <a:latin typeface="+mn-lt"/>
                <a:ea typeface="+mn-ea"/>
                <a:cs typeface="+mn-cs"/>
              </a:rPr>
              <a:t> </a:t>
            </a:r>
            <a:r>
              <a:rPr lang="en-ZA" sz="1200" b="0" i="0" u="none" strike="noStrike" kern="1200" baseline="0" dirty="0" err="1">
                <a:solidFill>
                  <a:schemeClr val="tx1"/>
                </a:solidFill>
                <a:latin typeface="+mn-lt"/>
                <a:ea typeface="+mn-ea"/>
                <a:cs typeface="+mn-cs"/>
              </a:rPr>
              <a:t>Waya</a:t>
            </a:r>
            <a:r>
              <a:rPr lang="en-ZA" sz="1200" b="0" i="0" u="none" strike="noStrike" kern="1200" baseline="0" dirty="0">
                <a:solidFill>
                  <a:schemeClr val="tx1"/>
                </a:solidFill>
                <a:latin typeface="+mn-lt"/>
                <a:ea typeface="+mn-ea"/>
                <a:cs typeface="+mn-cs"/>
              </a:rPr>
              <a:t> was designed to cover the basics of financial literacy (Needs and wants; Planning; Budgeting) as well as the three Cs of wealth management:</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Wealth creation (Golden rules of saving; Saving as a habit; Interest)</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Wealth conservation (Protecting your money; Growing your money with investments)</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Wealth consumption (Addictive spending; Calculating the cost of different purchase options; Saving for emergencies)</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The target audience for the program was low income individuals between the ages 18 to 60.</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To ensure that the messaging was relevant, the target audience was segmented into three different life stages and targeted separately:</a:t>
            </a:r>
          </a:p>
          <a:p>
            <a:pPr marL="628650" lvl="1"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Young adults, targeted through places of study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Middle aged adults/young families/employed adults, targeted through worksites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Mature adults, targeted through community volunteer organisations</a:t>
            </a:r>
            <a:endParaRPr lang="en-ZA" i="0" dirty="0"/>
          </a:p>
          <a:p>
            <a:pPr marL="171450" lvl="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This “Life-stage approach” was to allow for better tailoring and contextualising of the messages </a:t>
            </a:r>
          </a:p>
          <a:p>
            <a:pPr marL="171450" indent="-171450">
              <a:buFont typeface="Arial" panose="020B0604020202020204" pitchFamily="34" charset="0"/>
              <a:buChar char="•"/>
            </a:pP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The overall program employed a story-based approach to help contextualise the messaging and make it more enjoyable. This story followed the </a:t>
            </a:r>
            <a:r>
              <a:rPr lang="en-ZA" sz="1200" b="0" i="0" u="none" strike="noStrike" kern="1200" baseline="0" dirty="0" err="1">
                <a:solidFill>
                  <a:schemeClr val="tx1"/>
                </a:solidFill>
                <a:latin typeface="+mn-lt"/>
                <a:ea typeface="+mn-ea"/>
                <a:cs typeface="+mn-cs"/>
              </a:rPr>
              <a:t>Phala</a:t>
            </a:r>
            <a:r>
              <a:rPr lang="en-ZA" sz="1200" b="0" i="0" u="none" strike="noStrike" kern="1200" baseline="0" dirty="0">
                <a:solidFill>
                  <a:schemeClr val="tx1"/>
                </a:solidFill>
                <a:latin typeface="+mn-lt"/>
                <a:ea typeface="+mn-ea"/>
                <a:cs typeface="+mn-cs"/>
              </a:rPr>
              <a:t> family and their neighbour. The </a:t>
            </a:r>
            <a:r>
              <a:rPr lang="en-ZA" sz="1200" b="0" i="0" u="none" strike="noStrike" kern="1200" baseline="0" dirty="0" err="1">
                <a:solidFill>
                  <a:schemeClr val="tx1"/>
                </a:solidFill>
                <a:latin typeface="+mn-lt"/>
                <a:ea typeface="+mn-ea"/>
                <a:cs typeface="+mn-cs"/>
              </a:rPr>
              <a:t>Phala</a:t>
            </a:r>
            <a:r>
              <a:rPr lang="en-ZA" sz="1200" b="0" i="0" u="none" strike="noStrike" kern="1200" baseline="0" dirty="0">
                <a:solidFill>
                  <a:schemeClr val="tx1"/>
                </a:solidFill>
                <a:latin typeface="+mn-lt"/>
                <a:ea typeface="+mn-ea"/>
                <a:cs typeface="+mn-cs"/>
              </a:rPr>
              <a:t> family consisted of three members representing the three target audience segments or life-stages, while their neighbour represented</a:t>
            </a:r>
          </a:p>
          <a:p>
            <a:r>
              <a:rPr lang="en-ZA" sz="1200" b="0" i="0" u="none" strike="noStrike" kern="1200" baseline="0" dirty="0">
                <a:solidFill>
                  <a:schemeClr val="tx1"/>
                </a:solidFill>
                <a:latin typeface="+mn-lt"/>
                <a:ea typeface="+mn-ea"/>
                <a:cs typeface="+mn-cs"/>
              </a:rPr>
              <a:t>someone who makes bad financial decisions.</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The programme adopted a multi-method approach to communicating its messages. These included:</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Face-to-face approaches</a:t>
            </a:r>
          </a:p>
          <a:p>
            <a:pPr marL="628650" lvl="1"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Three/four-hour face-to-face workshops: all messages were covered and stitched together by the story to contextualise</a:t>
            </a:r>
          </a:p>
          <a:p>
            <a:pPr marL="628650" lvl="1"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Three/four-hour face-to-face workshops including 20 minutes of industrial theatre: same format as above but also included a 20 minute edutainment skit to energise the audience, stimulate awareness and support the transfer of knowledge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Mass reach approaches</a:t>
            </a:r>
          </a:p>
          <a:p>
            <a:pPr marL="628650" lvl="1"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4 episode radio drama broadcast, which followed the story of the </a:t>
            </a:r>
            <a:r>
              <a:rPr lang="en-ZA" sz="1200" b="0" i="0" u="none" strike="noStrike" kern="1200" baseline="0" dirty="0" err="1">
                <a:solidFill>
                  <a:schemeClr val="tx1"/>
                </a:solidFill>
                <a:latin typeface="+mn-lt"/>
                <a:ea typeface="+mn-ea"/>
                <a:cs typeface="+mn-cs"/>
              </a:rPr>
              <a:t>Phala</a:t>
            </a:r>
            <a:r>
              <a:rPr lang="en-ZA" sz="1200" b="0" i="0" u="none" strike="noStrike" kern="1200" baseline="0" dirty="0">
                <a:solidFill>
                  <a:schemeClr val="tx1"/>
                </a:solidFill>
                <a:latin typeface="+mn-lt"/>
                <a:ea typeface="+mn-ea"/>
                <a:cs typeface="+mn-cs"/>
              </a:rPr>
              <a:t> family and contained embedded financial education messages. This was played on a local community radio station and also included an SMS competition to improve the concentration of the listeners and to test the ability of radio dramas to impart knowledge </a:t>
            </a:r>
          </a:p>
          <a:p>
            <a:pPr marL="628650" lvl="1"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An opt-in SMS financial tips campaign to reinforce the messaging. </a:t>
            </a:r>
          </a:p>
          <a:p>
            <a:pPr marL="171450" lvl="0" indent="-171450">
              <a:buFont typeface="Arial" panose="020B0604020202020204" pitchFamily="34" charset="0"/>
              <a:buChar char="•"/>
            </a:pPr>
            <a:endParaRPr lang="en-ZA"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ZA" sz="1200" b="0" i="0" u="none" strike="noStrike" kern="1200" baseline="0" dirty="0">
                <a:solidFill>
                  <a:schemeClr val="tx1"/>
                </a:solidFill>
                <a:latin typeface="+mn-lt"/>
                <a:ea typeface="+mn-ea"/>
                <a:cs typeface="+mn-cs"/>
              </a:rPr>
              <a:t>The evaluation was particularly interested in assessing the effectiveness of the life-stage approach as well as the addition of the industrial theatre component. 	</a:t>
            </a:r>
          </a:p>
          <a:p>
            <a:pPr marL="171450" indent="-171450">
              <a:buFont typeface="Arial" panose="020B0604020202020204" pitchFamily="34" charset="0"/>
              <a:buChar char="•"/>
            </a:pPr>
            <a:r>
              <a:rPr lang="en-ZA" baseline="0" dirty="0"/>
              <a:t>The evaluation methods included:</a:t>
            </a:r>
          </a:p>
          <a:p>
            <a:pPr marL="628650" lvl="1" indent="-171450">
              <a:buFont typeface="Arial" panose="020B0604020202020204" pitchFamily="34" charset="0"/>
              <a:buChar char="•"/>
            </a:pPr>
            <a:r>
              <a:rPr lang="en-ZA" baseline="0" dirty="0"/>
              <a:t>Workshop surveys (including a control workshop focused on HIV education)</a:t>
            </a:r>
          </a:p>
          <a:p>
            <a:pPr marL="628650" lvl="1" indent="-171450">
              <a:buFont typeface="Arial" panose="020B0604020202020204" pitchFamily="34" charset="0"/>
              <a:buChar char="•"/>
            </a:pPr>
            <a:r>
              <a:rPr lang="en-ZA" baseline="0" dirty="0"/>
              <a:t>Session observations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aseline="0" dirty="0"/>
              <a:t>Informal discussions with participants and trainers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baseline="0" dirty="0"/>
              <a:t>Focus group discussions with participants and trainers</a:t>
            </a:r>
          </a:p>
          <a:p>
            <a:pPr marL="628650" lvl="1" indent="-171450">
              <a:buFont typeface="Arial" panose="020B0604020202020204" pitchFamily="34" charset="0"/>
              <a:buChar char="•"/>
            </a:pPr>
            <a:r>
              <a:rPr lang="en-ZA" baseline="0" dirty="0"/>
              <a:t>Key informant interviews with the implementation team </a:t>
            </a:r>
          </a:p>
          <a:p>
            <a:pPr marL="628650" lvl="1" indent="-171450">
              <a:buFont typeface="Arial" panose="020B0604020202020204" pitchFamily="34" charset="0"/>
              <a:buChar char="•"/>
            </a:pPr>
            <a:r>
              <a:rPr lang="en-ZA" baseline="0" dirty="0"/>
              <a:t>SMS data and registers</a:t>
            </a:r>
          </a:p>
          <a:p>
            <a:pPr marL="628650" lvl="1" indent="-171450">
              <a:buFont typeface="Arial" panose="020B0604020202020204" pitchFamily="34" charset="0"/>
              <a:buChar char="•"/>
            </a:pPr>
            <a:r>
              <a:rPr lang="en-ZA" baseline="0" dirty="0"/>
              <a:t>Passive involvement in the project team </a:t>
            </a:r>
          </a:p>
          <a:p>
            <a:endParaRPr lang="en-ZA" dirty="0"/>
          </a:p>
        </p:txBody>
      </p:sp>
    </p:spTree>
    <p:extLst>
      <p:ext uri="{BB962C8B-B14F-4D97-AF65-F5344CB8AC3E}">
        <p14:creationId xmlns:p14="http://schemas.microsoft.com/office/powerpoint/2010/main" val="278194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cs typeface="Arial"/>
              </a:rPr>
              <a:t>1. The </a:t>
            </a:r>
            <a:r>
              <a:rPr lang="en-GB" sz="1200" b="1" dirty="0">
                <a:solidFill>
                  <a:srgbClr val="000000"/>
                </a:solidFill>
                <a:cs typeface="Arial"/>
              </a:rPr>
              <a:t>life stage approach is appropriate</a:t>
            </a:r>
            <a:r>
              <a:rPr lang="en-GB" sz="1200" dirty="0">
                <a:solidFill>
                  <a:srgbClr val="000000"/>
                </a:solidFill>
                <a:cs typeface="Arial"/>
              </a:rPr>
              <a:t>, but the </a:t>
            </a:r>
            <a:r>
              <a:rPr lang="en-GB" sz="1200" b="1" dirty="0">
                <a:solidFill>
                  <a:srgbClr val="000000"/>
                </a:solidFill>
                <a:cs typeface="Arial"/>
              </a:rPr>
              <a:t>target groups respond differently </a:t>
            </a:r>
            <a:r>
              <a:rPr lang="en-GB" sz="1200" dirty="0">
                <a:solidFill>
                  <a:srgbClr val="000000"/>
                </a:solidFill>
                <a:cs typeface="Arial"/>
              </a:rPr>
              <a:t>to financial education and should be targeted separately. This is because</a:t>
            </a:r>
            <a:r>
              <a:rPr lang="en-GB" sz="1200" baseline="0" dirty="0">
                <a:solidFill>
                  <a:srgbClr val="000000"/>
                </a:solidFill>
                <a:cs typeface="Arial"/>
              </a:rPr>
              <a:t> each life stage has slightly different needs and are exposed to different contexts, so the messaging should be tailored for each group to make the content relevant.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cs typeface="Arial"/>
              </a:rPr>
              <a:t>Young</a:t>
            </a:r>
            <a:r>
              <a:rPr lang="en-GB" sz="1200" baseline="0" dirty="0">
                <a:solidFill>
                  <a:srgbClr val="000000"/>
                </a:solidFill>
                <a:cs typeface="Arial"/>
              </a:rPr>
              <a:t> adults are positive and are only just entering the world of work. They are hopeful about their future, believe they will soon have an income to save, but are exposed to substance abuse/sugar daddies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solidFill>
                  <a:srgbClr val="000000"/>
                </a:solidFill>
                <a:cs typeface="Arial"/>
              </a:rPr>
              <a:t>Middle-aged adults are perhaps trying to buy a home or pay off debt. Many of them have insecure income and families to support.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solidFill>
                  <a:srgbClr val="000000"/>
                </a:solidFill>
                <a:cs typeface="Arial"/>
              </a:rPr>
              <a:t>Mature adults were slightly more jaded as they reported having little to no income. Many of them are thinking about retirement and accessing their pension.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solidFill>
                <a:srgbClr val="000000"/>
              </a:solidFill>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aseline="0" dirty="0">
                <a:solidFill>
                  <a:srgbClr val="000000"/>
                </a:solidFill>
                <a:cs typeface="Arial"/>
              </a:rPr>
              <a:t>2. </a:t>
            </a:r>
            <a:r>
              <a:rPr lang="en-GB" sz="1200" b="1" dirty="0">
                <a:solidFill>
                  <a:srgbClr val="000000"/>
                </a:solidFill>
                <a:cs typeface="Arial"/>
              </a:rPr>
              <a:t>Embed the financial education within a broader program that tries to improve the other pillars of financial wellbeing</a:t>
            </a:r>
            <a:r>
              <a:rPr lang="en-GB" sz="1200" dirty="0">
                <a:solidFill>
                  <a:srgbClr val="000000"/>
                </a:solidFill>
                <a:cs typeface="Arial"/>
              </a:rPr>
              <a:t>, such as people’s incomes or reliability of income</a:t>
            </a:r>
            <a:r>
              <a:rPr lang="en-GB" sz="1200" dirty="0">
                <a:solidFill>
                  <a:srgbClr val="FFFF00"/>
                </a:solidFill>
                <a:cs typeface="Aria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FFFF00"/>
                </a:solidFill>
                <a:cs typeface="Arial"/>
              </a:rPr>
              <a:t>Financial capability</a:t>
            </a:r>
            <a:r>
              <a:rPr lang="en-GB" sz="1200" baseline="0" dirty="0">
                <a:solidFill>
                  <a:srgbClr val="FFFF00"/>
                </a:solidFill>
                <a:cs typeface="Arial"/>
              </a:rPr>
              <a:t> consists of both internal and external factors. While the financial literacy programme deals with internal capability, it does not address constraints to external capability.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Embedding the financial education within a broader programme that tries to improve the other pillars of financial wellbeing, such as people’s incomes or reliability of income might</a:t>
            </a:r>
            <a:r>
              <a:rPr lang="en-GB" sz="1200" kern="1200" baseline="0" dirty="0">
                <a:solidFill>
                  <a:schemeClr val="tx1"/>
                </a:solidFill>
                <a:effectLst/>
                <a:latin typeface="+mn-lt"/>
                <a:ea typeface="+mn-ea"/>
                <a:cs typeface="+mn-cs"/>
              </a:rPr>
              <a:t> account for this</a:t>
            </a:r>
            <a:r>
              <a:rPr lang="en-GB" sz="1200" kern="1200" dirty="0">
                <a:solidFill>
                  <a:schemeClr val="tx1"/>
                </a:solidFill>
                <a:effectLst/>
                <a:latin typeface="+mn-lt"/>
                <a:ea typeface="+mn-ea"/>
                <a:cs typeface="+mn-cs"/>
              </a:rPr>
              <a:t>. </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3. </a:t>
            </a:r>
            <a:r>
              <a:rPr lang="en-GB" sz="1200" b="1" dirty="0">
                <a:solidFill>
                  <a:srgbClr val="000000"/>
                </a:solidFill>
                <a:cs typeface="Arial"/>
              </a:rPr>
              <a:t>Industrial theatre was found to be effective </a:t>
            </a:r>
            <a:r>
              <a:rPr lang="en-GB" sz="1200" dirty="0">
                <a:solidFill>
                  <a:srgbClr val="000000"/>
                </a:solidFill>
                <a:cs typeface="Arial"/>
              </a:rPr>
              <a:t>at enhancing the learning experience but it is </a:t>
            </a:r>
            <a:r>
              <a:rPr lang="en-GB" sz="1200" b="1" dirty="0">
                <a:solidFill>
                  <a:srgbClr val="000000"/>
                </a:solidFill>
                <a:cs typeface="Arial"/>
              </a:rPr>
              <a:t>difficult to scale up</a:t>
            </a:r>
            <a:r>
              <a:rPr lang="en-GB" sz="1200" dirty="0">
                <a:solidFill>
                  <a:srgbClr val="000000"/>
                </a:solidFill>
                <a:cs typeface="Arial"/>
              </a:rPr>
              <a:t>. </a:t>
            </a:r>
            <a:r>
              <a:rPr lang="en-GB" sz="1200" b="1" dirty="0">
                <a:solidFill>
                  <a:srgbClr val="000000"/>
                </a:solidFill>
                <a:cs typeface="Arial"/>
              </a:rPr>
              <a:t>Explore an alternative edutainment type approach </a:t>
            </a:r>
            <a:r>
              <a:rPr lang="en-GB" sz="1200" dirty="0">
                <a:solidFill>
                  <a:srgbClr val="000000"/>
                </a:solidFill>
                <a:cs typeface="Arial"/>
              </a:rPr>
              <a:t>that is easier to include in all sessions at a lower cost.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cs typeface="Arial"/>
              </a:rPr>
              <a:t>Industrial theatre</a:t>
            </a:r>
            <a:r>
              <a:rPr lang="en-GB" sz="1200" baseline="0" dirty="0">
                <a:solidFill>
                  <a:srgbClr val="000000"/>
                </a:solidFill>
                <a:cs typeface="Arial"/>
              </a:rPr>
              <a:t> requires hiring professional actors who, if the programme was scaled up, would need to available at multiple sites on multiple occasions, or many different actor would have to be hired in each region. This is expensive and difficult to implement.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a:solidFill>
                  <a:srgbClr val="000000"/>
                </a:solidFill>
                <a:cs typeface="Arial"/>
              </a:rPr>
              <a:t>Alternative approach: e.g. </a:t>
            </a:r>
            <a:r>
              <a:rPr lang="en-GB" sz="1200" kern="1200" dirty="0">
                <a:solidFill>
                  <a:schemeClr val="tx1"/>
                </a:solidFill>
                <a:effectLst/>
                <a:latin typeface="+mn-lt"/>
                <a:ea typeface="+mn-ea"/>
                <a:cs typeface="+mn-cs"/>
              </a:rPr>
              <a:t>a video recording </a:t>
            </a:r>
            <a:endParaRPr lang="en-GB" sz="1200" dirty="0">
              <a:solidFill>
                <a:srgbClr val="000000"/>
              </a:solidFill>
              <a:cs typeface="Arial"/>
            </a:endParaRP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4.</a:t>
            </a:r>
            <a:r>
              <a:rPr lang="en-GB" sz="1200" kern="1200" baseline="0" dirty="0">
                <a:solidFill>
                  <a:schemeClr val="tx1"/>
                </a:solidFill>
                <a:effectLst/>
                <a:latin typeface="+mn-lt"/>
                <a:ea typeface="+mn-ea"/>
                <a:cs typeface="+mn-cs"/>
              </a:rPr>
              <a:t> </a:t>
            </a:r>
            <a:r>
              <a:rPr lang="en-GB" sz="1200" b="1" dirty="0">
                <a:solidFill>
                  <a:srgbClr val="000000"/>
                </a:solidFill>
                <a:cs typeface="Arial"/>
              </a:rPr>
              <a:t>Repeat messaging </a:t>
            </a:r>
            <a:r>
              <a:rPr lang="en-GB" sz="1200" dirty="0">
                <a:solidFill>
                  <a:srgbClr val="000000"/>
                </a:solidFill>
                <a:cs typeface="Arial"/>
              </a:rPr>
              <a:t>is one of the more </a:t>
            </a:r>
            <a:r>
              <a:rPr lang="en-GB" sz="1200" b="1" dirty="0">
                <a:solidFill>
                  <a:srgbClr val="000000"/>
                </a:solidFill>
                <a:cs typeface="Arial"/>
              </a:rPr>
              <a:t>vital </a:t>
            </a:r>
            <a:r>
              <a:rPr lang="en-GB" sz="1200" dirty="0">
                <a:solidFill>
                  <a:srgbClr val="000000"/>
                </a:solidFill>
                <a:cs typeface="Arial"/>
              </a:rPr>
              <a:t>components of an education strategy.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Sessions should not be longer than 2 hours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 the audience’s ability to learn beyond this is limited. It</a:t>
            </a:r>
            <a:r>
              <a:rPr lang="en-GB" sz="1200" kern="1200" baseline="0" dirty="0">
                <a:solidFill>
                  <a:schemeClr val="tx1"/>
                </a:solidFill>
                <a:effectLst/>
                <a:latin typeface="+mn-lt"/>
                <a:ea typeface="+mn-ea"/>
                <a:cs typeface="+mn-cs"/>
              </a:rPr>
              <a:t> is therefore better to have multiple sessions a opposed to trying to cover everything in one long session. </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Repeat messaging through multiple sessions also allows for follow up and reinforcement of the content.</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Repeat messaging through auxiliary methods (such as SMS and radio) also help reinforce the content.</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2886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a:t>
            </a:r>
            <a:r>
              <a:rPr lang="en-ZA" baseline="0" dirty="0"/>
              <a:t> </a:t>
            </a:r>
            <a:r>
              <a:rPr lang="en-ZA" dirty="0" err="1"/>
              <a:t>ASISA</a:t>
            </a:r>
            <a:r>
              <a:rPr lang="en-ZA" dirty="0"/>
              <a:t> Foundation took the recommendations on board and responded by designing</a:t>
            </a:r>
            <a:r>
              <a:rPr lang="en-ZA" baseline="0" dirty="0"/>
              <a:t> three new programmes, each one geared towards a different life stage.  </a:t>
            </a:r>
            <a:endParaRPr lang="en-ZA" dirty="0"/>
          </a:p>
          <a:p>
            <a:endParaRPr lang="en-ZA" dirty="0"/>
          </a:p>
          <a:p>
            <a:pPr marL="171450" indent="-171450">
              <a:buFont typeface="Arial" panose="020B0604020202020204" pitchFamily="34" charset="0"/>
              <a:buChar char="•"/>
            </a:pPr>
            <a:r>
              <a:rPr lang="en-ZA" dirty="0"/>
              <a:t>Saver </a:t>
            </a:r>
            <a:r>
              <a:rPr lang="en-ZA" dirty="0" err="1"/>
              <a:t>Waya</a:t>
            </a:r>
            <a:r>
              <a:rPr lang="en-ZA" dirty="0"/>
              <a:t> </a:t>
            </a:r>
            <a:r>
              <a:rPr lang="en-ZA" dirty="0" err="1"/>
              <a:t>Waya</a:t>
            </a:r>
            <a:r>
              <a:rPr lang="en-ZA" dirty="0"/>
              <a:t> TVET – Young adults</a:t>
            </a:r>
          </a:p>
          <a:p>
            <a:pPr marL="171450" indent="-171450">
              <a:buFont typeface="Arial" panose="020B0604020202020204" pitchFamily="34" charset="0"/>
              <a:buChar char="•"/>
            </a:pPr>
            <a:r>
              <a:rPr lang="en-ZA" baseline="0" dirty="0"/>
              <a:t>FLAME (</a:t>
            </a:r>
            <a:r>
              <a:rPr lang="en-ZA" dirty="0"/>
              <a:t>Financial</a:t>
            </a:r>
            <a:r>
              <a:rPr lang="en-ZA" baseline="0" dirty="0"/>
              <a:t> literacy and Micro Enterprise) – Mature adults</a:t>
            </a:r>
          </a:p>
          <a:p>
            <a:pPr marL="171450" indent="-171450">
              <a:buFont typeface="Arial" panose="020B0604020202020204" pitchFamily="34" charset="0"/>
              <a:buChar char="•"/>
            </a:pPr>
            <a:r>
              <a:rPr lang="en-ZA" baseline="0" dirty="0"/>
              <a:t>Project </a:t>
            </a:r>
            <a:r>
              <a:rPr lang="en-ZA" baseline="0" dirty="0" err="1"/>
              <a:t>Qaphela</a:t>
            </a:r>
            <a:r>
              <a:rPr lang="en-ZA" baseline="0" dirty="0"/>
              <a:t> – Middle-aged adults/employees</a:t>
            </a:r>
          </a:p>
          <a:p>
            <a:endParaRPr lang="en-ZA" dirty="0"/>
          </a:p>
        </p:txBody>
      </p:sp>
    </p:spTree>
    <p:extLst>
      <p:ext uri="{BB962C8B-B14F-4D97-AF65-F5344CB8AC3E}">
        <p14:creationId xmlns:p14="http://schemas.microsoft.com/office/powerpoint/2010/main" val="112034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Saver </a:t>
            </a:r>
            <a:r>
              <a:rPr lang="en-ZA" dirty="0" err="1"/>
              <a:t>Waya</a:t>
            </a:r>
            <a:r>
              <a:rPr lang="en-ZA" dirty="0"/>
              <a:t> </a:t>
            </a:r>
            <a:r>
              <a:rPr lang="en-ZA" dirty="0" err="1"/>
              <a:t>Waya</a:t>
            </a:r>
            <a:r>
              <a:rPr lang="en-ZA" dirty="0"/>
              <a:t> TVET</a:t>
            </a:r>
          </a:p>
          <a:p>
            <a:endParaRPr lang="en-ZA" dirty="0"/>
          </a:p>
          <a:p>
            <a:r>
              <a:rPr lang="en-ZA" dirty="0"/>
              <a:t>Evaluation lessons: wanted to get more depth of information</a:t>
            </a:r>
            <a:r>
              <a:rPr lang="en-ZA" baseline="0" dirty="0"/>
              <a:t>  - diaries, observation, evaluator participation, baseline and endline </a:t>
            </a:r>
            <a:endParaRPr lang="en-ZA" dirty="0"/>
          </a:p>
        </p:txBody>
      </p:sp>
    </p:spTree>
    <p:extLst>
      <p:ext uri="{BB962C8B-B14F-4D97-AF65-F5344CB8AC3E}">
        <p14:creationId xmlns:p14="http://schemas.microsoft.com/office/powerpoint/2010/main" val="37977577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oleObject" Target="../embeddings/oleObject2.bin"/><Relationship Id="rId5" Type="http://schemas.openxmlformats.org/officeDocument/2006/relationships/tags" Target="../tags/tag6.xml"/><Relationship Id="rId10" Type="http://schemas.openxmlformats.org/officeDocument/2006/relationships/slideMaster" Target="../slideMasters/slideMaster1.xml"/><Relationship Id="rId4" Type="http://schemas.openxmlformats.org/officeDocument/2006/relationships/tags" Target="../tags/tag5.xml"/><Relationship Id="rId9"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image" Target="../media/image1.emf"/><Relationship Id="rId5" Type="http://schemas.openxmlformats.org/officeDocument/2006/relationships/tags" Target="../tags/tag14.xml"/><Relationship Id="rId10" Type="http://schemas.openxmlformats.org/officeDocument/2006/relationships/oleObject" Target="../embeddings/oleObject3.bin"/><Relationship Id="rId4" Type="http://schemas.openxmlformats.org/officeDocument/2006/relationships/tags" Target="../tags/tag13.xml"/><Relationship Id="rId9"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 | 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3164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6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1" name="Title 1"/>
          <p:cNvSpPr>
            <a:spLocks noGrp="1"/>
          </p:cNvSpPr>
          <p:nvPr>
            <p:ph type="ctrTitle" hasCustomPrompt="1"/>
            <p:custDataLst>
              <p:tags r:id="rId3"/>
            </p:custDataLst>
          </p:nvPr>
        </p:nvSpPr>
        <p:spPr>
          <a:xfrm>
            <a:off x="1408941" y="2107975"/>
            <a:ext cx="8009205" cy="468785"/>
          </a:xfrm>
          <a:prstGeom prst="rect">
            <a:avLst/>
          </a:prstGeom>
        </p:spPr>
        <p:txBody>
          <a:bodyPr anchor="ctr">
            <a:noAutofit/>
          </a:bodyPr>
          <a:lstStyle>
            <a:lvl1pPr algn="l">
              <a:lnSpc>
                <a:spcPct val="100000"/>
              </a:lnSpc>
              <a:spcBef>
                <a:spcPts val="0"/>
              </a:spcBef>
              <a:defRPr sz="2400" b="1">
                <a:latin typeface="Arial" pitchFamily="34" charset="0"/>
                <a:cs typeface="Arial" pitchFamily="34" charset="0"/>
              </a:defRPr>
            </a:lvl1pPr>
          </a:lstStyle>
          <a:p>
            <a:r>
              <a:rPr lang="en-US" dirty="0"/>
              <a:t>Click to add Title</a:t>
            </a:r>
          </a:p>
        </p:txBody>
      </p:sp>
      <p:sp>
        <p:nvSpPr>
          <p:cNvPr id="12" name="Subtitle 2"/>
          <p:cNvSpPr>
            <a:spLocks noGrp="1"/>
          </p:cNvSpPr>
          <p:nvPr>
            <p:ph type="subTitle" idx="1" hasCustomPrompt="1"/>
            <p:custDataLst>
              <p:tags r:id="rId4"/>
            </p:custDataLst>
          </p:nvPr>
        </p:nvSpPr>
        <p:spPr>
          <a:xfrm>
            <a:off x="1408941" y="2585254"/>
            <a:ext cx="8009205" cy="358159"/>
          </a:xfrm>
          <a:prstGeom prst="rect">
            <a:avLst/>
          </a:prstGeom>
        </p:spPr>
        <p:txBody>
          <a:bodyPr anchor="ctr">
            <a:noAutofit/>
          </a:bodyPr>
          <a:lstStyle>
            <a:lvl1pPr marL="0" indent="0" algn="l">
              <a:lnSpc>
                <a:spcPct val="100000"/>
              </a:lnSpc>
              <a:spcBef>
                <a:spcPts val="0"/>
              </a:spcBef>
              <a:buNone/>
              <a:defRPr sz="1800" b="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10" name="Picture 9"/>
          <p:cNvPicPr>
            <a:picLocks noChangeAspect="1"/>
          </p:cNvPicPr>
          <p:nvPr userDrawn="1">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5745088" y="5134927"/>
            <a:ext cx="4160912" cy="1723073"/>
          </a:xfrm>
          <a:prstGeom prst="rect">
            <a:avLst/>
          </a:prstGeom>
        </p:spPr>
      </p:pic>
      <p:cxnSp>
        <p:nvCxnSpPr>
          <p:cNvPr id="13" name="Straight Connector 12"/>
          <p:cNvCxnSpPr/>
          <p:nvPr userDrawn="1">
            <p:custDataLst>
              <p:tags r:id="rId6"/>
            </p:custDataLst>
          </p:nvPr>
        </p:nvCxnSpPr>
        <p:spPr>
          <a:xfrm>
            <a:off x="1208584" y="2091306"/>
            <a:ext cx="0" cy="2675391"/>
          </a:xfrm>
          <a:prstGeom prst="line">
            <a:avLst/>
          </a:prstGeom>
          <a:ln w="38100" cmpd="sng">
            <a:solidFill>
              <a:schemeClr val="tx2"/>
            </a:solidFill>
            <a:round/>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1" hasCustomPrompt="1"/>
            <p:custDataLst>
              <p:tags r:id="rId7"/>
            </p:custDataLst>
          </p:nvPr>
        </p:nvSpPr>
        <p:spPr>
          <a:xfrm>
            <a:off x="1408941" y="3356992"/>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Presentation to</a:t>
            </a:r>
          </a:p>
        </p:txBody>
      </p:sp>
      <p:sp>
        <p:nvSpPr>
          <p:cNvPr id="21" name="Text Placeholder 20"/>
          <p:cNvSpPr>
            <a:spLocks noGrp="1"/>
          </p:cNvSpPr>
          <p:nvPr>
            <p:ph type="body" sz="quarter" idx="13" hasCustomPrompt="1"/>
            <p:custDataLst>
              <p:tags r:id="rId8"/>
            </p:custDataLst>
          </p:nvPr>
        </p:nvSpPr>
        <p:spPr>
          <a:xfrm>
            <a:off x="1408941" y="4420356"/>
            <a:ext cx="8009205" cy="326597"/>
          </a:xfrm>
          <a:prstGeom prst="rect">
            <a:avLst/>
          </a:prstGeom>
        </p:spPr>
        <p:txBody>
          <a:bodyPr vert="horz" anchor="ctr"/>
          <a:lstStyle>
            <a:lvl1pPr marL="0" indent="0">
              <a:spcBef>
                <a:spcPts val="0"/>
              </a:spcBef>
              <a:buNone/>
              <a:defRPr sz="1600" b="0" baseline="0">
                <a:solidFill>
                  <a:schemeClr val="tx1">
                    <a:lumMod val="50000"/>
                    <a:lumOff val="50000"/>
                  </a:schemeClr>
                </a:solidFill>
              </a:defRPr>
            </a:lvl1pPr>
            <a:lvl2pPr marL="0" indent="0">
              <a:spcBef>
                <a:spcPts val="0"/>
              </a:spcBef>
              <a:buNone/>
              <a:defRPr sz="1400" b="1"/>
            </a:lvl2pPr>
            <a:lvl3pPr marL="0" indent="0">
              <a:spcBef>
                <a:spcPts val="0"/>
              </a:spcBef>
              <a:buNone/>
              <a:defRPr sz="1400" b="1"/>
            </a:lvl3pPr>
            <a:lvl4pPr marL="0" indent="0">
              <a:spcBef>
                <a:spcPts val="0"/>
              </a:spcBef>
              <a:buNone/>
              <a:defRPr sz="1400" b="1"/>
            </a:lvl4pPr>
            <a:lvl5pPr marL="0" indent="0">
              <a:spcBef>
                <a:spcPts val="0"/>
              </a:spcBef>
              <a:buNone/>
              <a:defRPr sz="1400" b="1"/>
            </a:lvl5pPr>
          </a:lstStyle>
          <a:p>
            <a:pPr lvl="0"/>
            <a:r>
              <a:rPr lang="en-US" dirty="0"/>
              <a:t>Click to add Date</a:t>
            </a:r>
          </a:p>
        </p:txBody>
      </p:sp>
      <p:sp>
        <p:nvSpPr>
          <p:cNvPr id="14" name="Text Placeholder 9"/>
          <p:cNvSpPr>
            <a:spLocks noGrp="1"/>
          </p:cNvSpPr>
          <p:nvPr>
            <p:ph type="body" sz="quarter" idx="14" hasCustomPrompt="1"/>
          </p:nvPr>
        </p:nvSpPr>
        <p:spPr>
          <a:xfrm>
            <a:off x="2614375" y="44326"/>
            <a:ext cx="7019999" cy="167515"/>
          </a:xfrm>
          <a:prstGeom prst="rect">
            <a:avLst/>
          </a:prstGeom>
        </p:spPr>
        <p:txBody>
          <a:bodyPr lIns="0" tIns="0" rIns="0" bIns="0" anchor="b">
            <a:noAutofit/>
          </a:bodyPr>
          <a:lstStyle>
            <a:lvl1pPr marL="0" indent="0" algn="r">
              <a:buFontTx/>
              <a:buNone/>
              <a:defRPr sz="800" baseline="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add Naming Convention | Date | Initials | Version</a:t>
            </a:r>
            <a:endParaRPr lang="en-ZA" dirty="0"/>
          </a:p>
        </p:txBody>
      </p:sp>
      <p:sp>
        <p:nvSpPr>
          <p:cNvPr id="15" name="Text Placeholder 6"/>
          <p:cNvSpPr>
            <a:spLocks noGrp="1"/>
          </p:cNvSpPr>
          <p:nvPr>
            <p:ph type="body" sz="quarter" idx="15" hasCustomPrompt="1"/>
            <p:custDataLst>
              <p:tags r:id="rId9"/>
            </p:custDataLst>
          </p:nvPr>
        </p:nvSpPr>
        <p:spPr>
          <a:xfrm>
            <a:off x="1408941" y="3888674"/>
            <a:ext cx="8008555" cy="350426"/>
          </a:xfrm>
          <a:prstGeom prst="rect">
            <a:avLst/>
          </a:prstGeom>
        </p:spPr>
        <p:txBody>
          <a:bodyPr vert="horz" anchor="ctr"/>
          <a:lstStyle>
            <a:lvl1pPr marL="0" indent="0">
              <a:lnSpc>
                <a:spcPct val="100000"/>
              </a:lnSpc>
              <a:spcBef>
                <a:spcPts val="0"/>
              </a:spcBef>
              <a:buNone/>
              <a:defRPr sz="1600" baseline="0">
                <a:solidFill>
                  <a:schemeClr val="tx1">
                    <a:lumMod val="50000"/>
                    <a:lumOff val="50000"/>
                  </a:schemeClr>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add Status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 | Contents">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499575" y="1635132"/>
            <a:ext cx="6053868" cy="3587736"/>
          </a:xfrm>
          <a:prstGeom prst="rect">
            <a:avLst/>
          </a:prstGeom>
        </p:spPr>
        <p:txBody>
          <a:bodyPr anchor="ctr">
            <a:noAutofit/>
          </a:bodyPr>
          <a:lstStyle>
            <a:lvl1pPr marL="0" marR="0" indent="0" algn="l" defTabSz="360000" rtl="0" eaLnBrk="1" fontAlgn="auto" latinLnBrk="0" hangingPunct="1">
              <a:lnSpc>
                <a:spcPct val="150000"/>
              </a:lnSpc>
              <a:spcBef>
                <a:spcPts val="0"/>
              </a:spcBef>
              <a:spcAft>
                <a:spcPts val="0"/>
              </a:spcAft>
              <a:buClr>
                <a:schemeClr val="accent2"/>
              </a:buClr>
              <a:buSzTx/>
              <a:buFontTx/>
              <a:buNone/>
              <a:tabLst/>
              <a:defRPr sz="1400" baseline="0"/>
            </a:lvl1pPr>
            <a:lvl2pPr marL="541338" indent="-196850">
              <a:spcBef>
                <a:spcPts val="1500"/>
              </a:spcBef>
              <a:spcAft>
                <a:spcPts val="1500"/>
              </a:spcAft>
              <a:buClr>
                <a:schemeClr val="bg2"/>
              </a:buClr>
              <a:buFont typeface="Arial" pitchFamily="34" charset="0"/>
              <a:buChar char="•"/>
              <a:defRPr sz="1400"/>
            </a:lvl2pPr>
            <a:lvl3pPr marL="801688" indent="-176213">
              <a:spcBef>
                <a:spcPts val="1500"/>
              </a:spcBef>
              <a:spcAft>
                <a:spcPts val="1500"/>
              </a:spcAft>
              <a:buClr>
                <a:schemeClr val="bg2"/>
              </a:buClr>
              <a:buFont typeface="Arial" pitchFamily="34" charset="0"/>
              <a:buChar char="‒"/>
              <a:defRPr sz="1400"/>
            </a:lvl3pPr>
            <a:lvl4pPr>
              <a:spcBef>
                <a:spcPts val="1200"/>
              </a:spcBef>
              <a:buFont typeface="+mj-lt"/>
              <a:buAutoNum type="arabicPeriod"/>
              <a:defRPr sz="1400"/>
            </a:lvl4pPr>
            <a:lvl5pPr>
              <a:buFont typeface="+mj-lt"/>
              <a:buAutoNum type="arabicPeriod"/>
              <a:defRPr/>
            </a:lvl5pPr>
          </a:lstStyle>
          <a:p>
            <a:pPr lvl="0"/>
            <a:r>
              <a:rPr lang="en-US" dirty="0"/>
              <a:t>Click to add Sections to the Table of Contents</a:t>
            </a:r>
            <a:br>
              <a:rPr lang="en-US" dirty="0"/>
            </a:br>
            <a:r>
              <a:rPr lang="en-US" dirty="0"/>
              <a:t>Use Bold to highlight the section that follows</a:t>
            </a:r>
            <a:br>
              <a:rPr lang="en-US" dirty="0"/>
            </a:br>
            <a:r>
              <a:rPr lang="en-US" dirty="0"/>
              <a:t>Do not use Bullets to mark sections</a:t>
            </a:r>
            <a:br>
              <a:rPr lang="en-US" dirty="0"/>
            </a:br>
            <a:r>
              <a:rPr lang="en-US" dirty="0"/>
              <a:t>	Subsections will be indented automatically</a:t>
            </a:r>
            <a:br>
              <a:rPr lang="en-US" dirty="0"/>
            </a:br>
            <a:r>
              <a:rPr lang="en-US" dirty="0"/>
              <a:t>Use capital letters as you would in a normal sentence</a:t>
            </a:r>
            <a:br>
              <a:rPr lang="en-US" dirty="0"/>
            </a:br>
            <a:r>
              <a:rPr lang="en-US" dirty="0"/>
              <a:t>Grey out sections that follow if required</a:t>
            </a:r>
          </a:p>
        </p:txBody>
      </p:sp>
      <p:cxnSp>
        <p:nvCxnSpPr>
          <p:cNvPr id="4" name="Straight Connector 3"/>
          <p:cNvCxnSpPr/>
          <p:nvPr userDrawn="1"/>
        </p:nvCxnSpPr>
        <p:spPr>
          <a:xfrm>
            <a:off x="3245789" y="2091306"/>
            <a:ext cx="0" cy="2675391"/>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332909" y="3244335"/>
            <a:ext cx="2667000" cy="369332"/>
          </a:xfrm>
          <a:prstGeom prst="rect">
            <a:avLst/>
          </a:prstGeom>
          <a:noFill/>
        </p:spPr>
        <p:txBody>
          <a:bodyPr wrap="square" rtlCol="0">
            <a:noAutofit/>
          </a:bodyPr>
          <a:lstStyle/>
          <a:p>
            <a:pPr algn="r" defTabSz="914400" rtl="0" eaLnBrk="1" latinLnBrk="0" hangingPunct="1">
              <a:spcBef>
                <a:spcPct val="0"/>
              </a:spcBef>
              <a:buNone/>
            </a:pPr>
            <a:r>
              <a:rPr lang="en-ZA" sz="1800" b="1" kern="1200" baseline="0" dirty="0">
                <a:solidFill>
                  <a:schemeClr val="tx1"/>
                </a:solidFill>
                <a:latin typeface="Arial" pitchFamily="34" charset="0"/>
                <a:ea typeface="+mj-ea"/>
                <a:cs typeface="Arial" pitchFamily="34" charset="0"/>
              </a:rPr>
              <a:t>Table of Contents</a:t>
            </a:r>
          </a:p>
        </p:txBody>
      </p:sp>
    </p:spTree>
    <p:extLst>
      <p:ext uri="{BB962C8B-B14F-4D97-AF65-F5344CB8AC3E}">
        <p14:creationId xmlns:p14="http://schemas.microsoft.com/office/powerpoint/2010/main" val="351860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 | Normal">
    <p:spTree>
      <p:nvGrpSpPr>
        <p:cNvPr id="1" name=""/>
        <p:cNvGrpSpPr/>
        <p:nvPr/>
      </p:nvGrpSpPr>
      <p:grpSpPr>
        <a:xfrm>
          <a:off x="0" y="0"/>
          <a:ext cx="0" cy="0"/>
          <a:chOff x="0" y="0"/>
          <a:chExt cx="0" cy="0"/>
        </a:xfrm>
      </p:grpSpPr>
      <p:pic>
        <p:nvPicPr>
          <p:cNvPr id="4" name="Picture 3" descr="GENESIS_Letterhead Page Number 2016.jpg"/>
          <p:cNvPicPr>
            <a:picLocks noChangeAspect="1"/>
          </p:cNvPicPr>
          <p:nvPr userDrawn="1"/>
        </p:nvPicPr>
        <p:blipFill rotWithShape="1">
          <a:blip r:embed="rId9" cstate="print">
            <a:extLst>
              <a:ext uri="{28A0092B-C50C-407E-A947-70E740481C1C}">
                <a14:useLocalDpi xmlns:a14="http://schemas.microsoft.com/office/drawing/2010/main" val="0"/>
              </a:ext>
            </a:extLst>
          </a:blip>
          <a:srcRect r="66866" b="62172"/>
          <a:stretch/>
        </p:blipFill>
        <p:spPr>
          <a:xfrm>
            <a:off x="8959902" y="6509568"/>
            <a:ext cx="405575" cy="264368"/>
          </a:xfrm>
          <a:prstGeom prst="rect">
            <a:avLst/>
          </a:prstGeom>
        </p:spPr>
      </p:pic>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704627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9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4"/>
            </p:custDataLst>
          </p:nvPr>
        </p:nvSpPr>
        <p:spPr>
          <a:xfrm>
            <a:off x="9339342"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pPr/>
              <a:t>‹#›</a:t>
            </a:fld>
            <a:endParaRPr lang="en-US" dirty="0"/>
          </a:p>
        </p:txBody>
      </p:sp>
      <p:sp>
        <p:nvSpPr>
          <p:cNvPr id="10" name="Text Placeholder 9"/>
          <p:cNvSpPr>
            <a:spLocks noGrp="1"/>
          </p:cNvSpPr>
          <p:nvPr>
            <p:ph type="body" sz="quarter" idx="14" hasCustomPrompt="1"/>
            <p:custDataLst>
              <p:tags r:id="rId5"/>
            </p:custDataLst>
          </p:nvPr>
        </p:nvSpPr>
        <p:spPr>
          <a:xfrm>
            <a:off x="367928" y="6533601"/>
            <a:ext cx="7019999"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cxnSp>
        <p:nvCxnSpPr>
          <p:cNvPr id="6" name="Straight Connector 5"/>
          <p:cNvCxnSpPr/>
          <p:nvPr userDrawn="1">
            <p:custDataLst>
              <p:tags r:id="rId6"/>
            </p:custDataLst>
          </p:nvPr>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5"/>
            <p:custDataLst>
              <p:tags r:id="rId7"/>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 | Normal (no Green Line)">
    <p:spTree>
      <p:nvGrpSpPr>
        <p:cNvPr id="1" name=""/>
        <p:cNvGrpSpPr/>
        <p:nvPr/>
      </p:nvGrpSpPr>
      <p:grpSpPr>
        <a:xfrm>
          <a:off x="0" y="0"/>
          <a:ext cx="0" cy="0"/>
          <a:chOff x="0" y="0"/>
          <a:chExt cx="0" cy="0"/>
        </a:xfrm>
      </p:grpSpPr>
      <p:pic>
        <p:nvPicPr>
          <p:cNvPr id="9" name="Picture 8" descr="GENESIS_Letterhead Page Number 2016.jpg"/>
          <p:cNvPicPr>
            <a:picLocks noChangeAspect="1"/>
          </p:cNvPicPr>
          <p:nvPr userDrawn="1"/>
        </p:nvPicPr>
        <p:blipFill rotWithShape="1">
          <a:blip r:embed="rId4" cstate="print">
            <a:extLst>
              <a:ext uri="{28A0092B-C50C-407E-A947-70E740481C1C}">
                <a14:useLocalDpi xmlns:a14="http://schemas.microsoft.com/office/drawing/2010/main" val="0"/>
              </a:ext>
            </a:extLst>
          </a:blip>
          <a:srcRect r="66866" b="62172"/>
          <a:stretch/>
        </p:blipFill>
        <p:spPr>
          <a:xfrm>
            <a:off x="8963947" y="6509568"/>
            <a:ext cx="405575" cy="264368"/>
          </a:xfrm>
          <a:prstGeom prst="rect">
            <a:avLst/>
          </a:prstGeom>
        </p:spPr>
      </p:pic>
      <p:sp>
        <p:nvSpPr>
          <p:cNvPr id="2"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sp>
        <p:nvSpPr>
          <p:cNvPr id="5" name="Slide Number Placeholder 1"/>
          <p:cNvSpPr>
            <a:spLocks noGrp="1"/>
          </p:cNvSpPr>
          <p:nvPr>
            <p:ph type="sldNum" sz="quarter" idx="11"/>
            <p:custDataLst>
              <p:tags r:id="rId1"/>
            </p:custDataLst>
          </p:nvPr>
        </p:nvSpPr>
        <p:spPr>
          <a:xfrm>
            <a:off x="9343387" y="6559991"/>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pPr/>
              <a:t>‹#›</a:t>
            </a:fld>
            <a:endParaRPr lang="en-US" dirty="0"/>
          </a:p>
        </p:txBody>
      </p:sp>
      <p:sp>
        <p:nvSpPr>
          <p:cNvPr id="10" name="Text Placeholder 9"/>
          <p:cNvSpPr>
            <a:spLocks noGrp="1"/>
          </p:cNvSpPr>
          <p:nvPr>
            <p:ph type="body" sz="quarter" idx="14" hasCustomPrompt="1"/>
          </p:nvPr>
        </p:nvSpPr>
        <p:spPr>
          <a:xfrm>
            <a:off x="367926" y="6533601"/>
            <a:ext cx="7020000" cy="167515"/>
          </a:xfrm>
          <a:prstGeom prst="rect">
            <a:avLst/>
          </a:prstGeom>
        </p:spPr>
        <p:txBody>
          <a:bodyPr lIns="0" tIns="0" rIns="0" bIns="0" anchor="b">
            <a:noAutofit/>
          </a:bodyPr>
          <a:lstStyle>
            <a:lvl1pPr marL="0" indent="0">
              <a:spcBef>
                <a:spcPts val="0"/>
              </a:spcBef>
              <a:spcAft>
                <a:spcPts val="0"/>
              </a:spcAft>
              <a:buFontTx/>
              <a:buNone/>
              <a:defRPr sz="1000">
                <a:solidFill>
                  <a:schemeClr val="tx1"/>
                </a:solidFill>
              </a:defRPr>
            </a:lvl1pPr>
            <a:lvl2pPr marL="344488" indent="0">
              <a:buFontTx/>
              <a:buNone/>
              <a:defRPr sz="800">
                <a:solidFill>
                  <a:schemeClr val="tx1"/>
                </a:solidFill>
              </a:defRPr>
            </a:lvl2pPr>
            <a:lvl3pPr marL="625475" indent="0">
              <a:buFontTx/>
              <a:buNone/>
              <a:defRPr sz="800">
                <a:solidFill>
                  <a:schemeClr val="tx1"/>
                </a:solidFill>
              </a:defRPr>
            </a:lvl3pPr>
            <a:lvl4pPr marL="738188" indent="0">
              <a:buFontTx/>
              <a:buNone/>
              <a:defRPr sz="800">
                <a:solidFill>
                  <a:schemeClr val="tx1"/>
                </a:solidFill>
              </a:defRPr>
            </a:lvl4pPr>
            <a:lvl5pPr marL="1828800" indent="0">
              <a:buFontTx/>
              <a:buNone/>
              <a:defRPr sz="800">
                <a:solidFill>
                  <a:schemeClr val="tx1"/>
                </a:solidFill>
              </a:defRPr>
            </a:lvl5pPr>
          </a:lstStyle>
          <a:p>
            <a:pPr lvl="0"/>
            <a:r>
              <a:rPr lang="en-US" dirty="0"/>
              <a:t>Click to edit Sources and Notes</a:t>
            </a:r>
            <a:endParaRPr lang="en-ZA" dirty="0"/>
          </a:p>
        </p:txBody>
      </p:sp>
      <p:sp>
        <p:nvSpPr>
          <p:cNvPr id="8" name="Text Placeholder 3"/>
          <p:cNvSpPr>
            <a:spLocks noGrp="1"/>
          </p:cNvSpPr>
          <p:nvPr>
            <p:ph type="body" sz="quarter" idx="15"/>
            <p:custDataLst>
              <p:tags r:id="rId2"/>
            </p:custDataLst>
          </p:nvPr>
        </p:nvSpPr>
        <p:spPr>
          <a:xfrm>
            <a:off x="378278" y="1196975"/>
            <a:ext cx="9183234" cy="4832350"/>
          </a:xfrm>
          <a:prstGeom prst="rect">
            <a:avLst/>
          </a:prstGeom>
        </p:spPr>
        <p:txBody>
          <a:bodyPr>
            <a:noAutofit/>
          </a:bodyPr>
          <a:lstStyle>
            <a:lvl1pPr marL="180000" indent="-180000">
              <a:spcBef>
                <a:spcPts val="300"/>
              </a:spcBef>
              <a:spcAft>
                <a:spcPts val="300"/>
              </a:spcAft>
              <a:buClr>
                <a:schemeClr val="tx2"/>
              </a:buClr>
              <a:buFont typeface="Arial"/>
              <a:buChar char="•"/>
              <a:defRPr sz="1200"/>
            </a:lvl1pPr>
            <a:lvl2pPr marL="450000" indent="-180000">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9021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 | Workflow">
    <p:spTree>
      <p:nvGrpSpPr>
        <p:cNvPr id="1" name=""/>
        <p:cNvGrpSpPr/>
        <p:nvPr/>
      </p:nvGrpSpPr>
      <p:grpSpPr>
        <a:xfrm>
          <a:off x="0" y="0"/>
          <a:ext cx="0" cy="0"/>
          <a:chOff x="0" y="0"/>
          <a:chExt cx="0" cy="0"/>
        </a:xfrm>
      </p:grpSpPr>
      <p:pic>
        <p:nvPicPr>
          <p:cNvPr id="11" name="Picture 10" descr="GENESIS_Letterhead Page Number 2016.jpg"/>
          <p:cNvPicPr>
            <a:picLocks noChangeAspect="1"/>
          </p:cNvPicPr>
          <p:nvPr userDrawn="1"/>
        </p:nvPicPr>
        <p:blipFill rotWithShape="1">
          <a:blip r:embed="rId3" cstate="print">
            <a:extLst>
              <a:ext uri="{28A0092B-C50C-407E-A947-70E740481C1C}">
                <a14:useLocalDpi xmlns:a14="http://schemas.microsoft.com/office/drawing/2010/main" val="0"/>
              </a:ext>
            </a:extLst>
          </a:blip>
          <a:srcRect r="66866" b="62172"/>
          <a:stretch/>
        </p:blipFill>
        <p:spPr>
          <a:xfrm>
            <a:off x="8962935" y="6509568"/>
            <a:ext cx="405575" cy="264368"/>
          </a:xfrm>
          <a:prstGeom prst="rect">
            <a:avLst/>
          </a:prstGeom>
        </p:spPr>
      </p:pic>
      <p:sp>
        <p:nvSpPr>
          <p:cNvPr id="3" name="Text Placeholder 2"/>
          <p:cNvSpPr>
            <a:spLocks noGrp="1"/>
          </p:cNvSpPr>
          <p:nvPr>
            <p:ph type="body" idx="1"/>
          </p:nvPr>
        </p:nvSpPr>
        <p:spPr>
          <a:xfrm>
            <a:off x="349119" y="1196975"/>
            <a:ext cx="4416426" cy="506319"/>
          </a:xfrm>
          <a:prstGeom prst="rect">
            <a:avLst/>
          </a:prstGeom>
          <a:solidFill>
            <a:schemeClr val="tx2">
              <a:lumMod val="40000"/>
              <a:lumOff val="60000"/>
            </a:schemeClr>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49119" y="1747004"/>
            <a:ext cx="4416426" cy="4437896"/>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450850" indent="-180975">
              <a:spcBef>
                <a:spcPts val="300"/>
              </a:spcBef>
              <a:spcAft>
                <a:spcPts val="300"/>
              </a:spcAft>
              <a:buClr>
                <a:schemeClr val="tx2"/>
              </a:buClr>
              <a:buFont typeface="Arial"/>
              <a:buChar char="•"/>
              <a:defRPr sz="1200"/>
            </a:lvl2pPr>
            <a:lvl3pPr marL="625475" indent="180000">
              <a:spcBef>
                <a:spcPts val="300"/>
              </a:spcBef>
              <a:spcAft>
                <a:spcPts val="300"/>
              </a:spcAft>
              <a:buClr>
                <a:schemeClr val="tx2"/>
              </a:buClr>
              <a:buFont typeface="Arial"/>
              <a:buChar char="•"/>
              <a:defRPr sz="1200"/>
            </a:lvl3pPr>
            <a:lvl4pPr>
              <a:spcBef>
                <a:spcPts val="300"/>
              </a:spcBef>
              <a:spcAft>
                <a:spcPts val="300"/>
              </a:spcAft>
              <a:buClr>
                <a:schemeClr val="accent2"/>
              </a:buCl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5150760" y="1196975"/>
            <a:ext cx="4418162" cy="506319"/>
          </a:xfrm>
          <a:prstGeom prst="rect">
            <a:avLst/>
          </a:prstGeom>
          <a:solidFill>
            <a:srgbClr val="C6DEB7"/>
          </a:solidFill>
          <a:ln w="9525" cmpd="sng">
            <a:noFill/>
          </a:ln>
        </p:spPr>
        <p:txBody>
          <a:bodyPr anchor="ctr">
            <a:noAutofit/>
          </a:bodyPr>
          <a:lstStyle>
            <a:lvl1pPr marL="0" indent="0" algn="l">
              <a:spcBef>
                <a:spcPts val="0"/>
              </a:spcBef>
              <a:spcAft>
                <a:spcPts val="600"/>
              </a:spcAft>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0760" y="1747003"/>
            <a:ext cx="4418162" cy="4437897"/>
          </a:xfrm>
          <a:prstGeom prst="rect">
            <a:avLst/>
          </a:prstGeom>
          <a:ln w="9525" cmpd="sng">
            <a:solidFill>
              <a:srgbClr val="72A84E"/>
            </a:solidFill>
          </a:ln>
        </p:spPr>
        <p:txBody>
          <a:bodyPr>
            <a:noAutofit/>
          </a:bodyPr>
          <a:lstStyle>
            <a:lvl1pPr marL="179388" indent="-179388">
              <a:spcBef>
                <a:spcPts val="300"/>
              </a:spcBef>
              <a:spcAft>
                <a:spcPts val="300"/>
              </a:spcAft>
              <a:buClr>
                <a:schemeClr val="tx2"/>
              </a:buClr>
              <a:buFont typeface="Arial"/>
              <a:buChar char="•"/>
              <a:defRPr sz="1200"/>
            </a:lvl1pPr>
            <a:lvl2pPr marL="360363" marR="0" indent="-180975" algn="l" defTabSz="914400" rtl="0" eaLnBrk="1" fontAlgn="auto" latinLnBrk="0" hangingPunct="1">
              <a:lnSpc>
                <a:spcPct val="100000"/>
              </a:lnSpc>
              <a:spcBef>
                <a:spcPts val="300"/>
              </a:spcBef>
              <a:spcAft>
                <a:spcPts val="300"/>
              </a:spcAft>
              <a:buClr>
                <a:schemeClr val="tx2"/>
              </a:buClr>
              <a:buSzTx/>
              <a:buFont typeface="Arial"/>
              <a:buChar char="•"/>
              <a:tabLst/>
              <a:defRPr sz="1200"/>
            </a:lvl2pPr>
            <a:lvl3pPr marL="623888" indent="-177800">
              <a:spcBef>
                <a:spcPts val="300"/>
              </a:spcBef>
              <a:spcAft>
                <a:spcPts val="300"/>
              </a:spcAft>
              <a:buClr>
                <a:schemeClr val="tx2"/>
              </a:buClr>
              <a:buFont typeface="Arial"/>
              <a:buChar char="•"/>
              <a:defRPr sz="1200"/>
            </a:lvl3pPr>
            <a:lvl4pPr marL="909638" indent="-171450">
              <a:spcBef>
                <a:spcPts val="300"/>
              </a:spcBef>
              <a:spcAft>
                <a:spcPts val="300"/>
              </a:spcAft>
              <a:buClr>
                <a:schemeClr val="tx2"/>
              </a:buClr>
              <a:buFont typeface="Arial"/>
              <a:buChar char="•"/>
              <a:defRPr sz="1200"/>
            </a:lvl4pPr>
            <a:lvl5pPr>
              <a:spcBef>
                <a:spcPts val="300"/>
              </a:spcBef>
              <a:spcAft>
                <a:spcPts val="300"/>
              </a:spcAft>
              <a:buClr>
                <a:schemeClr val="accent2"/>
              </a:buCl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2" name="Slide Number Placeholder 1"/>
          <p:cNvSpPr>
            <a:spLocks noGrp="1"/>
          </p:cNvSpPr>
          <p:nvPr>
            <p:ph type="sldNum" sz="quarter" idx="11"/>
            <p:custDataLst>
              <p:tags r:id="rId1"/>
            </p:custDataLst>
          </p:nvPr>
        </p:nvSpPr>
        <p:spPr>
          <a:xfrm>
            <a:off x="9342375" y="6559990"/>
            <a:ext cx="532502" cy="123111"/>
          </a:xfrm>
          <a:prstGeom prst="rect">
            <a:avLst/>
          </a:prstGeom>
        </p:spPr>
        <p:txBody>
          <a:bodyPr lIns="0" tIns="0" rIns="0" bIns="0" anchor="b" anchorCtr="0">
            <a:spAutoFit/>
          </a:bodyPr>
          <a:lstStyle>
            <a:lvl1pPr algn="l">
              <a:defRPr sz="800"/>
            </a:lvl1pPr>
          </a:lstStyle>
          <a:p>
            <a:fld id="{256D3EEF-DE4E-429D-8EC4-DDC531AFF587}" type="slidenum">
              <a:rPr lang="en-US" smtClean="0"/>
              <a:pPr/>
              <a:t>‹#›</a:t>
            </a:fld>
            <a:endParaRPr lang="en-US" dirty="0"/>
          </a:p>
        </p:txBody>
      </p:sp>
      <p:sp>
        <p:nvSpPr>
          <p:cNvPr id="14" name="Title 1"/>
          <p:cNvSpPr>
            <a:spLocks noGrp="1"/>
          </p:cNvSpPr>
          <p:nvPr>
            <p:ph type="title"/>
          </p:nvPr>
        </p:nvSpPr>
        <p:spPr>
          <a:xfrm>
            <a:off x="367927" y="268639"/>
            <a:ext cx="9185517" cy="639762"/>
          </a:xfrm>
          <a:prstGeom prst="rect">
            <a:avLst/>
          </a:prstGeom>
        </p:spPr>
        <p:txBody>
          <a:bodyPr anchor="ctr">
            <a:noAutofit/>
          </a:bodyPr>
          <a:lstStyle>
            <a:lvl1pPr algn="l">
              <a:defRPr sz="1800" b="0"/>
            </a:lvl1pPr>
          </a:lstStyle>
          <a:p>
            <a:r>
              <a:rPr lang="en-US"/>
              <a:t>Click to edit Master title style</a:t>
            </a:r>
            <a:endParaRPr lang="en-US" dirty="0"/>
          </a:p>
        </p:txBody>
      </p:sp>
      <p:cxnSp>
        <p:nvCxnSpPr>
          <p:cNvPr id="9" name="Straight Connector 8"/>
          <p:cNvCxnSpPr/>
          <p:nvPr userDrawn="1"/>
        </p:nvCxnSpPr>
        <p:spPr>
          <a:xfrm>
            <a:off x="349118" y="260350"/>
            <a:ext cx="0" cy="647700"/>
          </a:xfrm>
          <a:prstGeom prst="line">
            <a:avLst/>
          </a:prstGeom>
          <a:ln w="38100" cmpd="sng">
            <a:solidFill>
              <a:srgbClr val="72A84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1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 | Authors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9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47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14952229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6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4" name="Text Placeholder 3"/>
          <p:cNvSpPr>
            <a:spLocks noGrp="1"/>
          </p:cNvSpPr>
          <p:nvPr>
            <p:ph type="body" idx="1"/>
          </p:nvPr>
        </p:nvSpPr>
        <p:spPr>
          <a:xfrm>
            <a:off x="495300" y="1600200"/>
            <a:ext cx="89154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66" r:id="rId1"/>
    <p:sldLayoutId id="2147483680" r:id="rId2"/>
    <p:sldLayoutId id="2147483678" r:id="rId3"/>
    <p:sldLayoutId id="2147483696" r:id="rId4"/>
    <p:sldLayoutId id="2147483689" r:id="rId5"/>
    <p:sldLayoutId id="2147483681" r:id="rId6"/>
    <p:sldLayoutId id="2147483697" r:id="rId7"/>
  </p:sldLayoutIdLst>
  <p:hf hdr="0" dt="0"/>
  <p:txStyles>
    <p:titleStyle>
      <a:lvl1pPr algn="l" defTabSz="914400" rtl="0" eaLnBrk="1" latinLnBrk="0" hangingPunct="1">
        <a:spcBef>
          <a:spcPct val="0"/>
        </a:spcBef>
        <a:buNone/>
        <a:defRPr sz="1800" b="1" kern="1200">
          <a:solidFill>
            <a:schemeClr val="tx1"/>
          </a:solidFill>
          <a:latin typeface="Arial" pitchFamily="34" charset="0"/>
          <a:ea typeface="+mj-ea"/>
          <a:cs typeface="Arial" pitchFamily="34" charset="0"/>
        </a:defRPr>
      </a:lvl1pPr>
    </p:titleStyle>
    <p:bodyStyle>
      <a:lvl1pPr marL="18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1pPr>
      <a:lvl2pPr marL="450000"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2pPr>
      <a:lvl3pPr marL="625475" indent="180000" algn="l" defTabSz="360000" rtl="0" eaLnBrk="1" latinLnBrk="0" hangingPunct="1">
        <a:spcBef>
          <a:spcPts val="300"/>
        </a:spcBef>
        <a:spcAft>
          <a:spcPts val="300"/>
        </a:spcAft>
        <a:buClr>
          <a:schemeClr val="tx2"/>
        </a:buClr>
        <a:buFont typeface="Arial"/>
        <a:buChar char="•"/>
        <a:tabLst/>
        <a:defRPr sz="1200" kern="1200">
          <a:solidFill>
            <a:schemeClr val="tx1"/>
          </a:solidFill>
          <a:latin typeface="Arial" pitchFamily="34" charset="0"/>
          <a:ea typeface="+mn-ea"/>
          <a:cs typeface="Arial" pitchFamily="34" charset="0"/>
        </a:defRPr>
      </a:lvl3pPr>
      <a:lvl4pPr marL="738188" indent="0" algn="l" defTabSz="1031875"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25.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2.tiff"/><Relationship Id="rId2" Type="http://schemas.openxmlformats.org/officeDocument/2006/relationships/tags" Target="../tags/tag26.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27.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xml"/><Relationship Id="rId2" Type="http://schemas.openxmlformats.org/officeDocument/2006/relationships/tags" Target="../tags/tag28.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vmlDrawing" Target="../drawings/vmlDrawing13.vml"/><Relationship Id="rId6" Type="http://schemas.openxmlformats.org/officeDocument/2006/relationships/image" Target="../media/image9.emf"/><Relationship Id="rId5" Type="http://schemas.openxmlformats.org/officeDocument/2006/relationships/oleObject" Target="../embeddings/oleObject13.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image" Target="../media/image4.tiff"/><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tags" Target="../tags/tag24.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10" Type="http://schemas.openxmlformats.org/officeDocument/2006/relationships/image" Target="../media/image12.tiff"/><Relationship Id="rId4" Type="http://schemas.openxmlformats.org/officeDocument/2006/relationships/notesSlide" Target="../notesSlides/notesSlide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On-going learning informing program design</a:t>
            </a:r>
            <a:endParaRPr lang="en-US" dirty="0"/>
          </a:p>
        </p:txBody>
      </p:sp>
      <p:sp>
        <p:nvSpPr>
          <p:cNvPr id="3" name="Subtitle 2"/>
          <p:cNvSpPr>
            <a:spLocks noGrp="1"/>
          </p:cNvSpPr>
          <p:nvPr>
            <p:ph type="subTitle" idx="1"/>
          </p:nvPr>
        </p:nvSpPr>
        <p:spPr/>
        <p:txBody>
          <a:bodyPr/>
          <a:lstStyle/>
          <a:p>
            <a:r>
              <a:rPr lang="en-ZA" dirty="0"/>
              <a:t>Insights from a South African financial literacy program</a:t>
            </a:r>
            <a:endParaRPr lang="en-US" dirty="0"/>
          </a:p>
        </p:txBody>
      </p:sp>
      <p:sp>
        <p:nvSpPr>
          <p:cNvPr id="4" name="Text Placeholder 3"/>
          <p:cNvSpPr>
            <a:spLocks noGrp="1"/>
          </p:cNvSpPr>
          <p:nvPr>
            <p:ph type="body" sz="quarter" idx="11"/>
          </p:nvPr>
        </p:nvSpPr>
        <p:spPr/>
        <p:txBody>
          <a:bodyPr/>
          <a:lstStyle/>
          <a:p>
            <a:r>
              <a:rPr lang="en-US" dirty="0"/>
              <a:t>Evaluation 2016</a:t>
            </a:r>
          </a:p>
        </p:txBody>
      </p:sp>
      <p:sp>
        <p:nvSpPr>
          <p:cNvPr id="5" name="Text Placeholder 4"/>
          <p:cNvSpPr>
            <a:spLocks noGrp="1"/>
          </p:cNvSpPr>
          <p:nvPr>
            <p:ph type="body" sz="quarter" idx="13"/>
          </p:nvPr>
        </p:nvSpPr>
        <p:spPr/>
        <p:txBody>
          <a:bodyPr/>
          <a:lstStyle/>
          <a:p>
            <a:r>
              <a:rPr lang="en-US" dirty="0"/>
              <a:t>29 October 2016</a:t>
            </a:r>
          </a:p>
        </p:txBody>
      </p:sp>
      <p:pic>
        <p:nvPicPr>
          <p:cNvPr id="7" name="Picture 6"/>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44489" y="5437644"/>
            <a:ext cx="3216357" cy="1015692"/>
          </a:xfrm>
          <a:prstGeom prst="rect">
            <a:avLst/>
          </a:prstGeom>
        </p:spPr>
      </p:pic>
    </p:spTree>
    <p:extLst>
      <p:ext uri="{BB962C8B-B14F-4D97-AF65-F5344CB8AC3E}">
        <p14:creationId xmlns:p14="http://schemas.microsoft.com/office/powerpoint/2010/main" val="12116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Object 182" hidden="1"/>
          <p:cNvGraphicFramePr>
            <a:graphicFrameLocks noChangeAspect="1"/>
          </p:cNvGraphicFramePr>
          <p:nvPr>
            <p:custDataLst>
              <p:tags r:id="rId2"/>
            </p:custDataLst>
            <p:extLst>
              <p:ext uri="{D42A27DB-BD31-4B8C-83A1-F6EECF244321}">
                <p14:modId xmlns:p14="http://schemas.microsoft.com/office/powerpoint/2010/main" val="34415249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98"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1" name="Rectangle 140"/>
          <p:cNvSpPr/>
          <p:nvPr/>
        </p:nvSpPr>
        <p:spPr>
          <a:xfrm>
            <a:off x="5035659" y="1288505"/>
            <a:ext cx="4870341" cy="5187321"/>
          </a:xfrm>
          <a:prstGeom prst="rect">
            <a:avLst/>
          </a:pr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sp>
        <p:nvSpPr>
          <p:cNvPr id="142" name="TextBox 141"/>
          <p:cNvSpPr txBox="1"/>
          <p:nvPr/>
        </p:nvSpPr>
        <p:spPr>
          <a:xfrm>
            <a:off x="5035659" y="980727"/>
            <a:ext cx="4869732" cy="307778"/>
          </a:xfrm>
          <a:prstGeom prst="rect">
            <a:avLst/>
          </a:prstGeom>
          <a:solidFill>
            <a:schemeClr val="accent3"/>
          </a:solidFill>
        </p:spPr>
        <p:txBody>
          <a:bodyPr wrap="square" rtlCol="0">
            <a:spAutoFit/>
          </a:bodyPr>
          <a:lstStyle/>
          <a:p>
            <a:pPr>
              <a:spcBef>
                <a:spcPts val="300"/>
              </a:spcBef>
              <a:spcAft>
                <a:spcPts val="300"/>
              </a:spcAft>
              <a:buClr>
                <a:srgbClr val="A0B464">
                  <a:lumMod val="75000"/>
                </a:srgbClr>
              </a:buClr>
            </a:pPr>
            <a:r>
              <a:rPr lang="en-ZA" sz="1400" b="1" dirty="0">
                <a:solidFill>
                  <a:schemeClr val="bg1"/>
                </a:solidFill>
                <a:latin typeface="Arial" pitchFamily="34" charset="0"/>
                <a:cs typeface="Arial" pitchFamily="34" charset="0"/>
              </a:rPr>
              <a:t>Saver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TVET 2016</a:t>
            </a:r>
          </a:p>
        </p:txBody>
      </p:sp>
      <p:sp>
        <p:nvSpPr>
          <p:cNvPr id="2" name="Title 1"/>
          <p:cNvSpPr>
            <a:spLocks noGrp="1"/>
          </p:cNvSpPr>
          <p:nvPr>
            <p:ph type="title"/>
          </p:nvPr>
        </p:nvSpPr>
        <p:spPr/>
        <p:txBody>
          <a:bodyPr/>
          <a:lstStyle/>
          <a:p>
            <a:r>
              <a:rPr lang="en-ZA" sz="2000" dirty="0"/>
              <a:t>Lessons informing design </a:t>
            </a:r>
          </a:p>
        </p:txBody>
      </p:sp>
      <p:sp>
        <p:nvSpPr>
          <p:cNvPr id="3" name="Slide Number Placeholder 2"/>
          <p:cNvSpPr>
            <a:spLocks noGrp="1"/>
          </p:cNvSpPr>
          <p:nvPr>
            <p:ph type="sldNum" sz="quarter" idx="11"/>
          </p:nvPr>
        </p:nvSpPr>
        <p:spPr/>
        <p:txBody>
          <a:bodyPr/>
          <a:lstStyle/>
          <a:p>
            <a:fld id="{256D3EEF-DE4E-429D-8EC4-DDC531AFF587}" type="slidenum">
              <a:rPr lang="en-US" smtClean="0"/>
              <a:pPr/>
              <a:t>10</a:t>
            </a:fld>
            <a:endParaRPr lang="en-US" dirty="0"/>
          </a:p>
        </p:txBody>
      </p:sp>
      <p:sp>
        <p:nvSpPr>
          <p:cNvPr id="182" name="Rectangle 181"/>
          <p:cNvSpPr/>
          <p:nvPr/>
        </p:nvSpPr>
        <p:spPr>
          <a:xfrm>
            <a:off x="0" y="1288505"/>
            <a:ext cx="4869732" cy="5187321"/>
          </a:xfrm>
          <a:prstGeom prst="rect">
            <a:avLst/>
          </a:pr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sp>
        <p:nvSpPr>
          <p:cNvPr id="6" name="TextBox 5"/>
          <p:cNvSpPr txBox="1"/>
          <p:nvPr/>
        </p:nvSpPr>
        <p:spPr>
          <a:xfrm>
            <a:off x="0" y="980727"/>
            <a:ext cx="4869732" cy="307778"/>
          </a:xfrm>
          <a:prstGeom prst="rect">
            <a:avLst/>
          </a:prstGeom>
          <a:solidFill>
            <a:schemeClr val="accent3"/>
          </a:solidFill>
        </p:spPr>
        <p:txBody>
          <a:bodyPr wrap="square" rtlCol="0">
            <a:spAutoFit/>
          </a:bodyPr>
          <a:lstStyle/>
          <a:p>
            <a:pPr>
              <a:spcBef>
                <a:spcPts val="300"/>
              </a:spcBef>
              <a:spcAft>
                <a:spcPts val="300"/>
              </a:spcAft>
              <a:buClr>
                <a:srgbClr val="A0B464">
                  <a:lumMod val="75000"/>
                </a:srgbClr>
              </a:buClr>
            </a:pPr>
            <a:r>
              <a:rPr lang="en-ZA" sz="1400" b="1" dirty="0">
                <a:solidFill>
                  <a:schemeClr val="bg1"/>
                </a:solidFill>
                <a:latin typeface="Arial" pitchFamily="34" charset="0"/>
                <a:cs typeface="Arial" pitchFamily="34" charset="0"/>
              </a:rPr>
              <a:t>Lessons from Saver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2014</a:t>
            </a:r>
          </a:p>
        </p:txBody>
      </p:sp>
      <p:grpSp>
        <p:nvGrpSpPr>
          <p:cNvPr id="19" name="Group 18"/>
          <p:cNvGrpSpPr/>
          <p:nvPr/>
        </p:nvGrpSpPr>
        <p:grpSpPr>
          <a:xfrm>
            <a:off x="107321" y="2708920"/>
            <a:ext cx="9504556" cy="1107996"/>
            <a:chOff x="107321" y="2708920"/>
            <a:chExt cx="9504556" cy="1107996"/>
          </a:xfrm>
        </p:grpSpPr>
        <p:grpSp>
          <p:nvGrpSpPr>
            <p:cNvPr id="267" name="Group 266"/>
            <p:cNvGrpSpPr/>
            <p:nvPr/>
          </p:nvGrpSpPr>
          <p:grpSpPr>
            <a:xfrm>
              <a:off x="107321" y="2799765"/>
              <a:ext cx="4136244" cy="943200"/>
              <a:chOff x="107321" y="2786962"/>
              <a:chExt cx="4136244" cy="943200"/>
            </a:xfrm>
          </p:grpSpPr>
          <p:sp>
            <p:nvSpPr>
              <p:cNvPr id="33" name="TextBox 32"/>
              <p:cNvSpPr txBox="1"/>
              <p:nvPr/>
            </p:nvSpPr>
            <p:spPr>
              <a:xfrm>
                <a:off x="1196362" y="2889230"/>
                <a:ext cx="3047203"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The youth are easily reached through </a:t>
                </a:r>
                <a:r>
                  <a:rPr lang="en-ZA" sz="1400" b="1" dirty="0">
                    <a:solidFill>
                      <a:srgbClr val="000000"/>
                    </a:solidFill>
                    <a:latin typeface="Arial" pitchFamily="34" charset="0"/>
                    <a:cs typeface="Arial" pitchFamily="34" charset="0"/>
                  </a:rPr>
                  <a:t>social media </a:t>
                </a:r>
                <a:r>
                  <a:rPr lang="en-ZA" sz="1400" dirty="0">
                    <a:solidFill>
                      <a:srgbClr val="000000"/>
                    </a:solidFill>
                    <a:latin typeface="Arial" pitchFamily="34" charset="0"/>
                    <a:cs typeface="Arial" pitchFamily="34" charset="0"/>
                  </a:rPr>
                  <a:t>and </a:t>
                </a:r>
                <a:r>
                  <a:rPr lang="en-ZA" sz="1400" b="1" dirty="0">
                    <a:solidFill>
                      <a:srgbClr val="000000"/>
                    </a:solidFill>
                    <a:latin typeface="Arial" pitchFamily="34" charset="0"/>
                    <a:cs typeface="Arial" pitchFamily="34" charset="0"/>
                  </a:rPr>
                  <a:t>mobile devices</a:t>
                </a:r>
                <a:r>
                  <a:rPr lang="en-ZA" sz="1400" dirty="0">
                    <a:solidFill>
                      <a:srgbClr val="000000"/>
                    </a:solidFill>
                    <a:latin typeface="Arial" pitchFamily="34" charset="0"/>
                    <a:cs typeface="Arial" pitchFamily="34" charset="0"/>
                  </a:rPr>
                  <a:t>.</a:t>
                </a:r>
              </a:p>
            </p:txBody>
          </p:sp>
          <p:grpSp>
            <p:nvGrpSpPr>
              <p:cNvPr id="4" name="Group 3"/>
              <p:cNvGrpSpPr/>
              <p:nvPr/>
            </p:nvGrpSpPr>
            <p:grpSpPr>
              <a:xfrm>
                <a:off x="107321" y="2786962"/>
                <a:ext cx="943200" cy="943200"/>
                <a:chOff x="10257057" y="1606859"/>
                <a:chExt cx="1046141" cy="1046141"/>
              </a:xfrm>
            </p:grpSpPr>
            <p:sp>
              <p:nvSpPr>
                <p:cNvPr id="164" name="Rounded Rectangle 21"/>
                <p:cNvSpPr/>
                <p:nvPr/>
              </p:nvSpPr>
              <p:spPr>
                <a:xfrm>
                  <a:off x="10257057" y="1606859"/>
                  <a:ext cx="1046141" cy="1046141"/>
                </a:xfrm>
                <a:prstGeom prst="roundRect">
                  <a:avLst/>
                </a:prstGeom>
                <a:no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171" name="Group 170"/>
                <p:cNvGrpSpPr>
                  <a:grpSpLocks noChangeAspect="1"/>
                </p:cNvGrpSpPr>
                <p:nvPr/>
              </p:nvGrpSpPr>
              <p:grpSpPr>
                <a:xfrm>
                  <a:off x="10526009" y="1711875"/>
                  <a:ext cx="508235" cy="847059"/>
                  <a:chOff x="6168162" y="2593988"/>
                  <a:chExt cx="540072" cy="900120"/>
                </a:xfrm>
              </p:grpSpPr>
              <p:sp>
                <p:nvSpPr>
                  <p:cNvPr id="172" name="Rounded Rectangle 30"/>
                  <p:cNvSpPr/>
                  <p:nvPr/>
                </p:nvSpPr>
                <p:spPr>
                  <a:xfrm>
                    <a:off x="6168162" y="2593988"/>
                    <a:ext cx="540072" cy="900120"/>
                  </a:xfrm>
                  <a:prstGeom prst="roundRect">
                    <a:avLst/>
                  </a:prstGeom>
                  <a:noFill/>
                  <a:ln w="19050"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cxnSp>
                <p:nvCxnSpPr>
                  <p:cNvPr id="173" name="Straight Connector 172"/>
                  <p:cNvCxnSpPr/>
                  <p:nvPr/>
                </p:nvCxnSpPr>
                <p:spPr>
                  <a:xfrm flipH="1">
                    <a:off x="6366199" y="2686257"/>
                    <a:ext cx="143999" cy="0"/>
                  </a:xfrm>
                  <a:prstGeom prst="line">
                    <a:avLst/>
                  </a:prstGeom>
                  <a:ln w="19050" cap="rnd" cmpd="sng">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a:off x="6393192" y="3338988"/>
                    <a:ext cx="90012" cy="90012"/>
                  </a:xfrm>
                  <a:prstGeom prst="ellipse">
                    <a:avLst/>
                  </a:prstGeom>
                  <a:no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75" name="Oval 174"/>
                  <p:cNvSpPr>
                    <a:spLocks noChangeAspect="1"/>
                  </p:cNvSpPr>
                  <p:nvPr/>
                </p:nvSpPr>
                <p:spPr>
                  <a:xfrm>
                    <a:off x="6279753" y="2665701"/>
                    <a:ext cx="36000" cy="36000"/>
                  </a:xfrm>
                  <a:prstGeom prst="ellipse">
                    <a:avLst/>
                  </a:prstGeom>
                  <a:solidFill>
                    <a:schemeClr val="bg1"/>
                  </a:solid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grpSp>
          <p:nvGrpSpPr>
            <p:cNvPr id="273" name="Group 272"/>
            <p:cNvGrpSpPr/>
            <p:nvPr/>
          </p:nvGrpSpPr>
          <p:grpSpPr>
            <a:xfrm>
              <a:off x="5343880" y="2708920"/>
              <a:ext cx="4267997" cy="1107996"/>
              <a:chOff x="5241033" y="2692319"/>
              <a:chExt cx="4267997" cy="1107996"/>
            </a:xfrm>
          </p:grpSpPr>
          <p:sp>
            <p:nvSpPr>
              <p:cNvPr id="271" name="TextBox 270"/>
              <p:cNvSpPr txBox="1"/>
              <p:nvPr/>
            </p:nvSpPr>
            <p:spPr>
              <a:xfrm>
                <a:off x="6387863" y="2876985"/>
                <a:ext cx="3121167"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The program made use of </a:t>
                </a:r>
                <a:r>
                  <a:rPr lang="en-ZA" sz="1400" b="1" dirty="0">
                    <a:solidFill>
                      <a:srgbClr val="000000"/>
                    </a:solidFill>
                    <a:latin typeface="Arial" pitchFamily="34" charset="0"/>
                    <a:cs typeface="Arial" pitchFamily="34" charset="0"/>
                  </a:rPr>
                  <a:t>Facebook and WhatsApp </a:t>
                </a:r>
                <a:r>
                  <a:rPr lang="en-ZA" sz="1400" dirty="0">
                    <a:solidFill>
                      <a:srgbClr val="000000"/>
                    </a:solidFill>
                    <a:latin typeface="Arial" pitchFamily="34" charset="0"/>
                    <a:cs typeface="Arial" pitchFamily="34" charset="0"/>
                  </a:rPr>
                  <a:t>to reinforce messaging.</a:t>
                </a:r>
              </a:p>
            </p:txBody>
          </p:sp>
          <p:grpSp>
            <p:nvGrpSpPr>
              <p:cNvPr id="284" name="Group 283"/>
              <p:cNvGrpSpPr/>
              <p:nvPr/>
            </p:nvGrpSpPr>
            <p:grpSpPr>
              <a:xfrm>
                <a:off x="5241033" y="2692319"/>
                <a:ext cx="943199" cy="1107996"/>
                <a:chOff x="5393130" y="4221088"/>
                <a:chExt cx="943199" cy="1107996"/>
              </a:xfrm>
            </p:grpSpPr>
            <p:sp>
              <p:nvSpPr>
                <p:cNvPr id="283" name="Oval 282"/>
                <p:cNvSpPr/>
                <p:nvPr/>
              </p:nvSpPr>
              <p:spPr>
                <a:xfrm>
                  <a:off x="5393130" y="4312501"/>
                  <a:ext cx="943199" cy="943200"/>
                </a:xfrm>
                <a:prstGeom prst="ellipse">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sp>
              <p:nvSpPr>
                <p:cNvPr id="279" name="TextBox 278"/>
                <p:cNvSpPr txBox="1"/>
                <p:nvPr/>
              </p:nvSpPr>
              <p:spPr>
                <a:xfrm>
                  <a:off x="5596762" y="4221088"/>
                  <a:ext cx="535935" cy="1107996"/>
                </a:xfrm>
                <a:prstGeom prst="rect">
                  <a:avLst/>
                </a:prstGeom>
                <a:noFill/>
              </p:spPr>
              <p:txBody>
                <a:bodyPr wrap="square" rtlCol="0">
                  <a:spAutoFit/>
                </a:bodyPr>
                <a:lstStyle/>
                <a:p>
                  <a:pPr algn="ctr">
                    <a:spcBef>
                      <a:spcPts val="300"/>
                    </a:spcBef>
                    <a:spcAft>
                      <a:spcPts val="300"/>
                    </a:spcAft>
                    <a:buClr>
                      <a:srgbClr val="A0B464">
                        <a:lumMod val="75000"/>
                      </a:srgbClr>
                    </a:buClr>
                  </a:pPr>
                  <a:r>
                    <a:rPr lang="en-ZA" sz="6600" b="1" dirty="0">
                      <a:solidFill>
                        <a:schemeClr val="bg1"/>
                      </a:solidFill>
                      <a:latin typeface="Arial" pitchFamily="34" charset="0"/>
                      <a:cs typeface="Arial" pitchFamily="34" charset="0"/>
                    </a:rPr>
                    <a:t>f</a:t>
                  </a:r>
                </a:p>
              </p:txBody>
            </p:sp>
          </p:grpSp>
        </p:grpSp>
        <p:sp>
          <p:nvSpPr>
            <p:cNvPr id="146" name="Arrow: Right 145"/>
            <p:cNvSpPr/>
            <p:nvPr/>
          </p:nvSpPr>
          <p:spPr>
            <a:xfrm>
              <a:off x="4705783" y="2994881"/>
              <a:ext cx="494434" cy="566033"/>
            </a:xfrm>
            <a:prstGeom prst="rightArrow">
              <a:avLst/>
            </a:prstGeom>
            <a:solidFill>
              <a:schemeClr val="bg1"/>
            </a:solidFill>
            <a:ln w="19050" cmpd="sng">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grpSp>
        <p:nvGrpSpPr>
          <p:cNvPr id="21" name="Group 20"/>
          <p:cNvGrpSpPr/>
          <p:nvPr/>
        </p:nvGrpSpPr>
        <p:grpSpPr>
          <a:xfrm>
            <a:off x="107321" y="5294112"/>
            <a:ext cx="9504556" cy="943200"/>
            <a:chOff x="107321" y="5294112"/>
            <a:chExt cx="9504556" cy="943200"/>
          </a:xfrm>
        </p:grpSpPr>
        <p:grpSp>
          <p:nvGrpSpPr>
            <p:cNvPr id="270" name="Group 269"/>
            <p:cNvGrpSpPr/>
            <p:nvPr/>
          </p:nvGrpSpPr>
          <p:grpSpPr>
            <a:xfrm>
              <a:off x="5343880" y="5294112"/>
              <a:ext cx="4267997" cy="943200"/>
              <a:chOff x="5241033" y="5286484"/>
              <a:chExt cx="4267997" cy="943200"/>
            </a:xfrm>
          </p:grpSpPr>
          <p:sp>
            <p:nvSpPr>
              <p:cNvPr id="216" name="TextBox 215"/>
              <p:cNvSpPr txBox="1"/>
              <p:nvPr/>
            </p:nvSpPr>
            <p:spPr>
              <a:xfrm>
                <a:off x="6387862" y="5496474"/>
                <a:ext cx="3121168"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Repeat messaging instilled through a </a:t>
                </a:r>
                <a:r>
                  <a:rPr lang="en-ZA" sz="1400" b="1" dirty="0">
                    <a:solidFill>
                      <a:srgbClr val="000000"/>
                    </a:solidFill>
                    <a:latin typeface="Arial" pitchFamily="34" charset="0"/>
                    <a:cs typeface="Arial" pitchFamily="34" charset="0"/>
                  </a:rPr>
                  <a:t>6-week program</a:t>
                </a:r>
              </a:p>
            </p:txBody>
          </p:sp>
          <p:grpSp>
            <p:nvGrpSpPr>
              <p:cNvPr id="282" name="Group 281"/>
              <p:cNvGrpSpPr/>
              <p:nvPr/>
            </p:nvGrpSpPr>
            <p:grpSpPr>
              <a:xfrm>
                <a:off x="5241033" y="5286484"/>
                <a:ext cx="943199" cy="943200"/>
                <a:chOff x="5393130" y="5431032"/>
                <a:chExt cx="943199" cy="943200"/>
              </a:xfrm>
            </p:grpSpPr>
            <p:sp>
              <p:nvSpPr>
                <p:cNvPr id="217" name="Oval 216"/>
                <p:cNvSpPr/>
                <p:nvPr/>
              </p:nvSpPr>
              <p:spPr>
                <a:xfrm>
                  <a:off x="5393130" y="5431032"/>
                  <a:ext cx="943199" cy="943200"/>
                </a:xfrm>
                <a:prstGeom prst="ellipse">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sp>
              <p:nvSpPr>
                <p:cNvPr id="281" name="TextBox 280"/>
                <p:cNvSpPr txBox="1"/>
                <p:nvPr/>
              </p:nvSpPr>
              <p:spPr>
                <a:xfrm>
                  <a:off x="5482912" y="5517232"/>
                  <a:ext cx="763635" cy="707886"/>
                </a:xfrm>
                <a:prstGeom prst="rect">
                  <a:avLst/>
                </a:prstGeom>
                <a:noFill/>
              </p:spPr>
              <p:txBody>
                <a:bodyPr wrap="square" rtlCol="0" anchor="ctr">
                  <a:spAutoFit/>
                </a:bodyPr>
                <a:lstStyle/>
                <a:p>
                  <a:pPr algn="ctr">
                    <a:spcBef>
                      <a:spcPts val="300"/>
                    </a:spcBef>
                    <a:spcAft>
                      <a:spcPts val="300"/>
                    </a:spcAft>
                    <a:buClr>
                      <a:srgbClr val="A0B464">
                        <a:lumMod val="75000"/>
                      </a:srgbClr>
                    </a:buClr>
                  </a:pPr>
                  <a:r>
                    <a:rPr lang="en-ZA" sz="4000" b="1" dirty="0">
                      <a:solidFill>
                        <a:schemeClr val="bg1"/>
                      </a:solidFill>
                      <a:latin typeface="Arial" pitchFamily="34" charset="0"/>
                      <a:cs typeface="Arial" pitchFamily="34" charset="0"/>
                    </a:rPr>
                    <a:t>x6</a:t>
                  </a:r>
                  <a:endParaRPr lang="en-ZA" sz="2400" b="1" dirty="0">
                    <a:solidFill>
                      <a:schemeClr val="bg1"/>
                    </a:solidFill>
                    <a:latin typeface="Arial" pitchFamily="34" charset="0"/>
                    <a:cs typeface="Arial" pitchFamily="34" charset="0"/>
                  </a:endParaRPr>
                </a:p>
              </p:txBody>
            </p:sp>
          </p:grpSp>
        </p:grpSp>
        <p:sp>
          <p:nvSpPr>
            <p:cNvPr id="147" name="Arrow: Right 146"/>
            <p:cNvSpPr/>
            <p:nvPr/>
          </p:nvSpPr>
          <p:spPr>
            <a:xfrm>
              <a:off x="4705783" y="5452574"/>
              <a:ext cx="494434" cy="566033"/>
            </a:xfrm>
            <a:prstGeom prst="rightArrow">
              <a:avLst/>
            </a:prstGeom>
            <a:solidFill>
              <a:schemeClr val="bg1"/>
            </a:solidFill>
            <a:ln w="19050" cmpd="sng">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265" name="Group 264"/>
            <p:cNvGrpSpPr/>
            <p:nvPr/>
          </p:nvGrpSpPr>
          <p:grpSpPr>
            <a:xfrm>
              <a:off x="107321" y="5294112"/>
              <a:ext cx="4250664" cy="943200"/>
              <a:chOff x="107321" y="5294112"/>
              <a:chExt cx="4250664" cy="943200"/>
            </a:xfrm>
          </p:grpSpPr>
          <p:sp>
            <p:nvSpPr>
              <p:cNvPr id="88" name="TextBox 87"/>
              <p:cNvSpPr txBox="1"/>
              <p:nvPr/>
            </p:nvSpPr>
            <p:spPr>
              <a:xfrm>
                <a:off x="1197354" y="5504102"/>
                <a:ext cx="3160631"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To achieve behaviour change </a:t>
                </a:r>
                <a:r>
                  <a:rPr lang="en-ZA" sz="1400" b="1" dirty="0">
                    <a:solidFill>
                      <a:srgbClr val="000000"/>
                    </a:solidFill>
                    <a:latin typeface="Arial" pitchFamily="34" charset="0"/>
                    <a:cs typeface="Arial" pitchFamily="34" charset="0"/>
                  </a:rPr>
                  <a:t>repeat messaging</a:t>
                </a:r>
                <a:r>
                  <a:rPr lang="en-ZA" sz="1400" dirty="0">
                    <a:solidFill>
                      <a:srgbClr val="000000"/>
                    </a:solidFill>
                    <a:latin typeface="Arial" pitchFamily="34" charset="0"/>
                    <a:cs typeface="Arial" pitchFamily="34" charset="0"/>
                  </a:rPr>
                  <a:t> is necessary.</a:t>
                </a:r>
              </a:p>
            </p:txBody>
          </p:sp>
          <p:grpSp>
            <p:nvGrpSpPr>
              <p:cNvPr id="252" name="Group 251"/>
              <p:cNvGrpSpPr/>
              <p:nvPr/>
            </p:nvGrpSpPr>
            <p:grpSpPr>
              <a:xfrm>
                <a:off x="107321" y="5294112"/>
                <a:ext cx="943200" cy="943200"/>
                <a:chOff x="259721" y="3925960"/>
                <a:chExt cx="943200" cy="943200"/>
              </a:xfrm>
            </p:grpSpPr>
            <p:grpSp>
              <p:nvGrpSpPr>
                <p:cNvPr id="176" name="Group 175"/>
                <p:cNvGrpSpPr>
                  <a:grpSpLocks noChangeAspect="1"/>
                </p:cNvGrpSpPr>
                <p:nvPr/>
              </p:nvGrpSpPr>
              <p:grpSpPr>
                <a:xfrm>
                  <a:off x="416496" y="4077072"/>
                  <a:ext cx="318258" cy="641523"/>
                  <a:chOff x="4772976" y="4361136"/>
                  <a:chExt cx="640756" cy="1291592"/>
                </a:xfrm>
                <a:solidFill>
                  <a:schemeClr val="tx1">
                    <a:lumMod val="65000"/>
                    <a:lumOff val="35000"/>
                  </a:schemeClr>
                </a:solidFill>
              </p:grpSpPr>
              <p:grpSp>
                <p:nvGrpSpPr>
                  <p:cNvPr id="177" name="Group 176"/>
                  <p:cNvGrpSpPr/>
                  <p:nvPr/>
                </p:nvGrpSpPr>
                <p:grpSpPr>
                  <a:xfrm>
                    <a:off x="4772976" y="4361136"/>
                    <a:ext cx="429260" cy="1291592"/>
                    <a:chOff x="4868109" y="3719969"/>
                    <a:chExt cx="429260" cy="1291592"/>
                  </a:xfrm>
                  <a:grpFill/>
                </p:grpSpPr>
                <p:sp>
                  <p:nvSpPr>
                    <p:cNvPr id="184" name="Oval 183"/>
                    <p:cNvSpPr/>
                    <p:nvPr/>
                  </p:nvSpPr>
                  <p:spPr>
                    <a:xfrm>
                      <a:off x="4985569" y="3719969"/>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185" name="Rounded Rectangle 84"/>
                    <p:cNvSpPr/>
                    <p:nvPr/>
                  </p:nvSpPr>
                  <p:spPr>
                    <a:xfrm>
                      <a:off x="4948807" y="4452254"/>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189" name="Rounded Rectangle 85"/>
                    <p:cNvSpPr/>
                    <p:nvPr/>
                  </p:nvSpPr>
                  <p:spPr>
                    <a:xfrm>
                      <a:off x="4948807" y="3964780"/>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04" name="Rounded Rectangle 86"/>
                    <p:cNvSpPr/>
                    <p:nvPr/>
                  </p:nvSpPr>
                  <p:spPr>
                    <a:xfrm>
                      <a:off x="5116747" y="4452254"/>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05" name="Rounded Rectangle 87"/>
                    <p:cNvSpPr/>
                    <p:nvPr/>
                  </p:nvSpPr>
                  <p:spPr>
                    <a:xfrm rot="12360000" flipH="1">
                      <a:off x="4868109" y="3961165"/>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06" name="Rounded Rectangle 88"/>
                    <p:cNvSpPr/>
                    <p:nvPr/>
                  </p:nvSpPr>
                  <p:spPr>
                    <a:xfrm rot="9240000">
                      <a:off x="5228852" y="3961165"/>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cxnSp>
                <p:nvCxnSpPr>
                  <p:cNvPr id="178" name="Straight Connector 177"/>
                  <p:cNvCxnSpPr/>
                  <p:nvPr/>
                </p:nvCxnSpPr>
                <p:spPr>
                  <a:xfrm flipV="1">
                    <a:off x="5222066" y="4610241"/>
                    <a:ext cx="191666" cy="492335"/>
                  </a:xfrm>
                  <a:prstGeom prst="line">
                    <a:avLst/>
                  </a:prstGeom>
                  <a:grpFill/>
                  <a:ln w="12700" cap="rnd" cmpd="sng">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0" name="Rounded Rectangle 21"/>
                <p:cNvSpPr/>
                <p:nvPr/>
              </p:nvSpPr>
              <p:spPr>
                <a:xfrm>
                  <a:off x="259721" y="3925960"/>
                  <a:ext cx="943200" cy="943200"/>
                </a:xfrm>
                <a:prstGeom prst="roundRect">
                  <a:avLst/>
                </a:prstGeom>
                <a:no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207" name="Group 206"/>
                <p:cNvGrpSpPr>
                  <a:grpSpLocks noChangeAspect="1"/>
                </p:cNvGrpSpPr>
                <p:nvPr/>
              </p:nvGrpSpPr>
              <p:grpSpPr>
                <a:xfrm>
                  <a:off x="764301" y="4200814"/>
                  <a:ext cx="352916" cy="471053"/>
                  <a:chOff x="5370577" y="4718705"/>
                  <a:chExt cx="404626" cy="540072"/>
                </a:xfrm>
                <a:solidFill>
                  <a:schemeClr val="tx1">
                    <a:lumMod val="65000"/>
                    <a:lumOff val="35000"/>
                  </a:schemeClr>
                </a:solidFill>
              </p:grpSpPr>
              <p:grpSp>
                <p:nvGrpSpPr>
                  <p:cNvPr id="208" name="Group 207"/>
                  <p:cNvGrpSpPr>
                    <a:grpSpLocks noChangeAspect="1"/>
                  </p:cNvGrpSpPr>
                  <p:nvPr/>
                </p:nvGrpSpPr>
                <p:grpSpPr>
                  <a:xfrm flipH="1">
                    <a:off x="5370577" y="4718705"/>
                    <a:ext cx="78659" cy="236673"/>
                    <a:chOff x="5322362" y="3814273"/>
                    <a:chExt cx="429260" cy="1291592"/>
                  </a:xfrm>
                  <a:grpFill/>
                </p:grpSpPr>
                <p:sp>
                  <p:nvSpPr>
                    <p:cNvPr id="246" name="Oval 245"/>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47" name="Rounded Rectangle 76"/>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48" name="Rounded Rectangle 77"/>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49" name="Rounded Rectangle 78"/>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50" name="Rounded Rectangle 79"/>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251" name="Rounded Rectangle 80"/>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grpSp>
                <p:nvGrpSpPr>
                  <p:cNvPr id="209" name="Group 208"/>
                  <p:cNvGrpSpPr>
                    <a:grpSpLocks noChangeAspect="1"/>
                  </p:cNvGrpSpPr>
                  <p:nvPr/>
                </p:nvGrpSpPr>
                <p:grpSpPr>
                  <a:xfrm flipH="1">
                    <a:off x="5522977" y="4718705"/>
                    <a:ext cx="78659" cy="236673"/>
                    <a:chOff x="5322362" y="3814273"/>
                    <a:chExt cx="429260" cy="1291592"/>
                  </a:xfrm>
                  <a:grpFill/>
                </p:grpSpPr>
                <p:sp>
                  <p:nvSpPr>
                    <p:cNvPr id="240" name="Oval 239"/>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41" name="Rounded Rectangle 70"/>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42" name="Rounded Rectangle 71"/>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43" name="Rounded Rectangle 72"/>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44" name="Rounded Rectangle 73"/>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245" name="Rounded Rectangle 74"/>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210" name="Group 209"/>
                  <p:cNvGrpSpPr>
                    <a:grpSpLocks noChangeAspect="1"/>
                  </p:cNvGrpSpPr>
                  <p:nvPr/>
                </p:nvGrpSpPr>
                <p:grpSpPr>
                  <a:xfrm flipH="1">
                    <a:off x="5675376" y="4718705"/>
                    <a:ext cx="78659" cy="236673"/>
                    <a:chOff x="5322362" y="3814273"/>
                    <a:chExt cx="429260" cy="1291592"/>
                  </a:xfrm>
                  <a:grpFill/>
                </p:grpSpPr>
                <p:sp>
                  <p:nvSpPr>
                    <p:cNvPr id="234" name="Oval 233"/>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5" name="Rounded Rectangle 64"/>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6" name="Rounded Rectangle 65"/>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7" name="Rounded Rectangle 66"/>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8" name="Rounded Rectangle 67"/>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9" name="Rounded Rectangle 68"/>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grpSp>
                <p:nvGrpSpPr>
                  <p:cNvPr id="211" name="Group 210"/>
                  <p:cNvGrpSpPr>
                    <a:grpSpLocks noChangeAspect="1"/>
                  </p:cNvGrpSpPr>
                  <p:nvPr/>
                </p:nvGrpSpPr>
                <p:grpSpPr>
                  <a:xfrm flipH="1">
                    <a:off x="5391745" y="5022104"/>
                    <a:ext cx="78659" cy="236673"/>
                    <a:chOff x="5322362" y="3814273"/>
                    <a:chExt cx="429260" cy="1291592"/>
                  </a:xfrm>
                  <a:grpFill/>
                </p:grpSpPr>
                <p:sp>
                  <p:nvSpPr>
                    <p:cNvPr id="228" name="Oval 227"/>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29" name="Rounded Rectangle 58"/>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0" name="Rounded Rectangle 59"/>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1" name="Rounded Rectangle 60"/>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2" name="Rounded Rectangle 61"/>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33" name="Rounded Rectangle 62"/>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grpSp>
                <p:nvGrpSpPr>
                  <p:cNvPr id="212" name="Group 211"/>
                  <p:cNvGrpSpPr>
                    <a:grpSpLocks noChangeAspect="1"/>
                  </p:cNvGrpSpPr>
                  <p:nvPr/>
                </p:nvGrpSpPr>
                <p:grpSpPr>
                  <a:xfrm flipH="1">
                    <a:off x="5544144" y="5022104"/>
                    <a:ext cx="78659" cy="236673"/>
                    <a:chOff x="5322362" y="3814273"/>
                    <a:chExt cx="429260" cy="1291592"/>
                  </a:xfrm>
                  <a:grpFill/>
                </p:grpSpPr>
                <p:sp>
                  <p:nvSpPr>
                    <p:cNvPr id="222" name="Oval 221"/>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223" name="Rounded Rectangle 52"/>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24" name="Rounded Rectangle 53"/>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25" name="Rounded Rectangle 54"/>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26" name="Rounded Rectangle 55"/>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27" name="Rounded Rectangle 56"/>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grpSp>
                <p:nvGrpSpPr>
                  <p:cNvPr id="213" name="Group 212"/>
                  <p:cNvGrpSpPr>
                    <a:grpSpLocks noChangeAspect="1"/>
                  </p:cNvGrpSpPr>
                  <p:nvPr/>
                </p:nvGrpSpPr>
                <p:grpSpPr>
                  <a:xfrm flipH="1">
                    <a:off x="5696544" y="5022104"/>
                    <a:ext cx="78659" cy="236673"/>
                    <a:chOff x="5322362" y="3814273"/>
                    <a:chExt cx="429260" cy="1291592"/>
                  </a:xfrm>
                  <a:grpFill/>
                </p:grpSpPr>
                <p:sp>
                  <p:nvSpPr>
                    <p:cNvPr id="214" name="Oval 213"/>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15" name="Rounded Rectangle 46"/>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18" name="Rounded Rectangle 47"/>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19" name="Rounded Rectangle 48"/>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20" name="Rounded Rectangle 49"/>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21" name="Rounded Rectangle 50"/>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grpSp>
        </p:grpSp>
      </p:grpSp>
      <p:grpSp>
        <p:nvGrpSpPr>
          <p:cNvPr id="8" name="Group 7"/>
          <p:cNvGrpSpPr/>
          <p:nvPr/>
        </p:nvGrpSpPr>
        <p:grpSpPr>
          <a:xfrm>
            <a:off x="107321" y="4005064"/>
            <a:ext cx="9504557" cy="985074"/>
            <a:chOff x="107321" y="4005064"/>
            <a:chExt cx="9504557" cy="985074"/>
          </a:xfrm>
        </p:grpSpPr>
        <p:grpSp>
          <p:nvGrpSpPr>
            <p:cNvPr id="7" name="Group 6"/>
            <p:cNvGrpSpPr/>
            <p:nvPr/>
          </p:nvGrpSpPr>
          <p:grpSpPr>
            <a:xfrm>
              <a:off x="5343879" y="4005064"/>
              <a:ext cx="4267999" cy="943200"/>
              <a:chOff x="5343879" y="4005064"/>
              <a:chExt cx="4267999" cy="943200"/>
            </a:xfrm>
          </p:grpSpPr>
          <p:sp>
            <p:nvSpPr>
              <p:cNvPr id="151" name="TextBox 150"/>
              <p:cNvSpPr txBox="1"/>
              <p:nvPr/>
            </p:nvSpPr>
            <p:spPr>
              <a:xfrm>
                <a:off x="6490710" y="4215054"/>
                <a:ext cx="3121168"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b="1" dirty="0">
                    <a:solidFill>
                      <a:srgbClr val="000000"/>
                    </a:solidFill>
                    <a:latin typeface="Arial" pitchFamily="34" charset="0"/>
                    <a:cs typeface="Arial" pitchFamily="34" charset="0"/>
                  </a:rPr>
                  <a:t>Edutainment</a:t>
                </a:r>
                <a:r>
                  <a:rPr lang="en-ZA" sz="1400" dirty="0">
                    <a:solidFill>
                      <a:srgbClr val="000000"/>
                    </a:solidFill>
                    <a:latin typeface="Arial" pitchFamily="34" charset="0"/>
                    <a:cs typeface="Arial" pitchFamily="34" charset="0"/>
                  </a:rPr>
                  <a:t> based on industrial theatre </a:t>
                </a:r>
                <a:r>
                  <a:rPr lang="en-ZA" sz="1400" b="1" dirty="0">
                    <a:solidFill>
                      <a:srgbClr val="000000"/>
                    </a:solidFill>
                    <a:latin typeface="Arial" pitchFamily="34" charset="0"/>
                    <a:cs typeface="Arial" pitchFamily="34" charset="0"/>
                  </a:rPr>
                  <a:t>was a core component.</a:t>
                </a:r>
              </a:p>
            </p:txBody>
          </p:sp>
          <p:grpSp>
            <p:nvGrpSpPr>
              <p:cNvPr id="152" name="Group 151"/>
              <p:cNvGrpSpPr/>
              <p:nvPr/>
            </p:nvGrpSpPr>
            <p:grpSpPr>
              <a:xfrm>
                <a:off x="5343879" y="4005064"/>
                <a:ext cx="943200" cy="943200"/>
                <a:chOff x="5393130" y="5431032"/>
                <a:chExt cx="943200" cy="943200"/>
              </a:xfrm>
            </p:grpSpPr>
            <p:sp>
              <p:nvSpPr>
                <p:cNvPr id="153" name="Rounded Rectangle 21"/>
                <p:cNvSpPr/>
                <p:nvPr/>
              </p:nvSpPr>
              <p:spPr>
                <a:xfrm>
                  <a:off x="5393130" y="5431032"/>
                  <a:ext cx="943200" cy="943200"/>
                </a:xfrm>
                <a:prstGeom prst="roundRect">
                  <a:avLst/>
                </a:prstGeom>
                <a:no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154" name="Group 153"/>
                <p:cNvGrpSpPr/>
                <p:nvPr/>
              </p:nvGrpSpPr>
              <p:grpSpPr>
                <a:xfrm>
                  <a:off x="5439130" y="5563478"/>
                  <a:ext cx="851200" cy="601826"/>
                  <a:chOff x="5439130" y="5563478"/>
                  <a:chExt cx="851200" cy="601826"/>
                </a:xfrm>
              </p:grpSpPr>
              <p:sp>
                <p:nvSpPr>
                  <p:cNvPr id="155" name="Rectangle 8"/>
                  <p:cNvSpPr/>
                  <p:nvPr/>
                </p:nvSpPr>
                <p:spPr>
                  <a:xfrm rot="20157837">
                    <a:off x="5582765" y="5688405"/>
                    <a:ext cx="307223" cy="326894"/>
                  </a:xfrm>
                  <a:custGeom>
                    <a:avLst/>
                    <a:gdLst>
                      <a:gd name="connsiteX0" fmla="*/ 0 w 540072"/>
                      <a:gd name="connsiteY0" fmla="*/ 0 h 630084"/>
                      <a:gd name="connsiteX1" fmla="*/ 540072 w 540072"/>
                      <a:gd name="connsiteY1" fmla="*/ 0 h 630084"/>
                      <a:gd name="connsiteX2" fmla="*/ 540072 w 540072"/>
                      <a:gd name="connsiteY2" fmla="*/ 630084 h 630084"/>
                      <a:gd name="connsiteX3" fmla="*/ 0 w 540072"/>
                      <a:gd name="connsiteY3" fmla="*/ 630084 h 630084"/>
                      <a:gd name="connsiteX4" fmla="*/ 0 w 540072"/>
                      <a:gd name="connsiteY4" fmla="*/ 0 h 630084"/>
                      <a:gd name="connsiteX0" fmla="*/ 0 w 540072"/>
                      <a:gd name="connsiteY0" fmla="*/ 52 h 630136"/>
                      <a:gd name="connsiteX1" fmla="*/ 162800 w 540072"/>
                      <a:gd name="connsiteY1" fmla="*/ 53522 h 630136"/>
                      <a:gd name="connsiteX2" fmla="*/ 540072 w 540072"/>
                      <a:gd name="connsiteY2" fmla="*/ 52 h 630136"/>
                      <a:gd name="connsiteX3" fmla="*/ 540072 w 540072"/>
                      <a:gd name="connsiteY3" fmla="*/ 630136 h 630136"/>
                      <a:gd name="connsiteX4" fmla="*/ 0 w 540072"/>
                      <a:gd name="connsiteY4" fmla="*/ 630136 h 630136"/>
                      <a:gd name="connsiteX5" fmla="*/ 0 w 540072"/>
                      <a:gd name="connsiteY5"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30514 h 660598"/>
                      <a:gd name="connsiteX1" fmla="*/ 162800 w 540072"/>
                      <a:gd name="connsiteY1" fmla="*/ 83984 h 660598"/>
                      <a:gd name="connsiteX2" fmla="*/ 367849 w 540072"/>
                      <a:gd name="connsiteY2" fmla="*/ 83984 h 660598"/>
                      <a:gd name="connsiteX3" fmla="*/ 540072 w 540072"/>
                      <a:gd name="connsiteY3" fmla="*/ 30514 h 660598"/>
                      <a:gd name="connsiteX4" fmla="*/ 540072 w 540072"/>
                      <a:gd name="connsiteY4" fmla="*/ 660598 h 660598"/>
                      <a:gd name="connsiteX5" fmla="*/ 0 w 540072"/>
                      <a:gd name="connsiteY5" fmla="*/ 660598 h 660598"/>
                      <a:gd name="connsiteX6" fmla="*/ 0 w 540072"/>
                      <a:gd name="connsiteY6" fmla="*/ 30514 h 660598"/>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489272 w 540072"/>
                      <a:gd name="connsiteY3" fmla="*/ 10771 h 663080"/>
                      <a:gd name="connsiteX4" fmla="*/ 540072 w 540072"/>
                      <a:gd name="connsiteY4" fmla="*/ 663080 h 663080"/>
                      <a:gd name="connsiteX5" fmla="*/ 0 w 540072"/>
                      <a:gd name="connsiteY5" fmla="*/ 663080 h 663080"/>
                      <a:gd name="connsiteX6" fmla="*/ 0 w 540072"/>
                      <a:gd name="connsiteY6" fmla="*/ 32996 h 663080"/>
                      <a:gd name="connsiteX0" fmla="*/ 0 w 489272"/>
                      <a:gd name="connsiteY0" fmla="*/ 32996 h 663080"/>
                      <a:gd name="connsiteX1" fmla="*/ 162800 w 489272"/>
                      <a:gd name="connsiteY1" fmla="*/ 86466 h 663080"/>
                      <a:gd name="connsiteX2" fmla="*/ 396424 w 489272"/>
                      <a:gd name="connsiteY2" fmla="*/ 67416 h 663080"/>
                      <a:gd name="connsiteX3" fmla="*/ 489272 w 489272"/>
                      <a:gd name="connsiteY3" fmla="*/ 10771 h 663080"/>
                      <a:gd name="connsiteX4" fmla="*/ 419422 w 489272"/>
                      <a:gd name="connsiteY4" fmla="*/ 444005 h 663080"/>
                      <a:gd name="connsiteX5" fmla="*/ 0 w 489272"/>
                      <a:gd name="connsiteY5" fmla="*/ 663080 h 663080"/>
                      <a:gd name="connsiteX6" fmla="*/ 0 w 489272"/>
                      <a:gd name="connsiteY6" fmla="*/ 32996 h 663080"/>
                      <a:gd name="connsiteX0" fmla="*/ 0 w 489272"/>
                      <a:gd name="connsiteY0" fmla="*/ 32996 h 485280"/>
                      <a:gd name="connsiteX1" fmla="*/ 162800 w 489272"/>
                      <a:gd name="connsiteY1" fmla="*/ 86466 h 485280"/>
                      <a:gd name="connsiteX2" fmla="*/ 396424 w 489272"/>
                      <a:gd name="connsiteY2" fmla="*/ 67416 h 485280"/>
                      <a:gd name="connsiteX3" fmla="*/ 489272 w 489272"/>
                      <a:gd name="connsiteY3" fmla="*/ 10771 h 485280"/>
                      <a:gd name="connsiteX4" fmla="*/ 419422 w 489272"/>
                      <a:gd name="connsiteY4" fmla="*/ 444005 h 485280"/>
                      <a:gd name="connsiteX5" fmla="*/ 107950 w 489272"/>
                      <a:gd name="connsiteY5" fmla="*/ 485280 h 485280"/>
                      <a:gd name="connsiteX6" fmla="*/ 0 w 489272"/>
                      <a:gd name="connsiteY6" fmla="*/ 32996 h 485280"/>
                      <a:gd name="connsiteX0" fmla="*/ 1131 w 490403"/>
                      <a:gd name="connsiteY0" fmla="*/ 32996 h 523190"/>
                      <a:gd name="connsiteX1" fmla="*/ 163931 w 490403"/>
                      <a:gd name="connsiteY1" fmla="*/ 86466 h 523190"/>
                      <a:gd name="connsiteX2" fmla="*/ 397555 w 490403"/>
                      <a:gd name="connsiteY2" fmla="*/ 67416 h 523190"/>
                      <a:gd name="connsiteX3" fmla="*/ 490403 w 490403"/>
                      <a:gd name="connsiteY3" fmla="*/ 10771 h 523190"/>
                      <a:gd name="connsiteX4" fmla="*/ 420553 w 490403"/>
                      <a:gd name="connsiteY4" fmla="*/ 444005 h 523190"/>
                      <a:gd name="connsiteX5" fmla="*/ 109081 w 490403"/>
                      <a:gd name="connsiteY5" fmla="*/ 485280 h 523190"/>
                      <a:gd name="connsiteX6" fmla="*/ 1131 w 490403"/>
                      <a:gd name="connsiteY6" fmla="*/ 32996 h 523190"/>
                      <a:gd name="connsiteX0" fmla="*/ 1131 w 490403"/>
                      <a:gd name="connsiteY0" fmla="*/ 32996 h 544504"/>
                      <a:gd name="connsiteX1" fmla="*/ 163931 w 490403"/>
                      <a:gd name="connsiteY1" fmla="*/ 86466 h 544504"/>
                      <a:gd name="connsiteX2" fmla="*/ 397555 w 490403"/>
                      <a:gd name="connsiteY2" fmla="*/ 67416 h 544504"/>
                      <a:gd name="connsiteX3" fmla="*/ 490403 w 490403"/>
                      <a:gd name="connsiteY3" fmla="*/ 10771 h 544504"/>
                      <a:gd name="connsiteX4" fmla="*/ 420553 w 490403"/>
                      <a:gd name="connsiteY4" fmla="*/ 444005 h 544504"/>
                      <a:gd name="connsiteX5" fmla="*/ 109081 w 490403"/>
                      <a:gd name="connsiteY5" fmla="*/ 485280 h 544504"/>
                      <a:gd name="connsiteX6" fmla="*/ 1131 w 490403"/>
                      <a:gd name="connsiteY6" fmla="*/ 32996 h 544504"/>
                      <a:gd name="connsiteX0" fmla="*/ 1131 w 490403"/>
                      <a:gd name="connsiteY0" fmla="*/ 33444 h 544952"/>
                      <a:gd name="connsiteX1" fmla="*/ 163931 w 490403"/>
                      <a:gd name="connsiteY1" fmla="*/ 86914 h 544952"/>
                      <a:gd name="connsiteX2" fmla="*/ 337230 w 490403"/>
                      <a:gd name="connsiteY2" fmla="*/ 86914 h 544952"/>
                      <a:gd name="connsiteX3" fmla="*/ 490403 w 490403"/>
                      <a:gd name="connsiteY3" fmla="*/ 11219 h 544952"/>
                      <a:gd name="connsiteX4" fmla="*/ 420553 w 490403"/>
                      <a:gd name="connsiteY4" fmla="*/ 444453 h 544952"/>
                      <a:gd name="connsiteX5" fmla="*/ 109081 w 490403"/>
                      <a:gd name="connsiteY5" fmla="*/ 485728 h 544952"/>
                      <a:gd name="connsiteX6" fmla="*/ 1131 w 490403"/>
                      <a:gd name="connsiteY6" fmla="*/ 33444 h 544952"/>
                      <a:gd name="connsiteX0" fmla="*/ 1131 w 493321"/>
                      <a:gd name="connsiteY0" fmla="*/ 73119 h 584627"/>
                      <a:gd name="connsiteX1" fmla="*/ 163931 w 493321"/>
                      <a:gd name="connsiteY1" fmla="*/ 126589 h 584627"/>
                      <a:gd name="connsiteX2" fmla="*/ 337230 w 493321"/>
                      <a:gd name="connsiteY2" fmla="*/ 126589 h 584627"/>
                      <a:gd name="connsiteX3" fmla="*/ 490403 w 493321"/>
                      <a:gd name="connsiteY3" fmla="*/ 50894 h 584627"/>
                      <a:gd name="connsiteX4" fmla="*/ 420553 w 493321"/>
                      <a:gd name="connsiteY4" fmla="*/ 484128 h 584627"/>
                      <a:gd name="connsiteX5" fmla="*/ 109081 w 493321"/>
                      <a:gd name="connsiteY5" fmla="*/ 525403 h 584627"/>
                      <a:gd name="connsiteX6" fmla="*/ 1131 w 493321"/>
                      <a:gd name="connsiteY6" fmla="*/ 73119 h 584627"/>
                      <a:gd name="connsiteX0" fmla="*/ 1131 w 493321"/>
                      <a:gd name="connsiteY0" fmla="*/ 43560 h 532209"/>
                      <a:gd name="connsiteX1" fmla="*/ 163931 w 493321"/>
                      <a:gd name="connsiteY1" fmla="*/ 97030 h 532209"/>
                      <a:gd name="connsiteX2" fmla="*/ 337230 w 493321"/>
                      <a:gd name="connsiteY2" fmla="*/ 97030 h 532209"/>
                      <a:gd name="connsiteX3" fmla="*/ 490403 w 493321"/>
                      <a:gd name="connsiteY3" fmla="*/ 56260 h 532209"/>
                      <a:gd name="connsiteX4" fmla="*/ 420553 w 493321"/>
                      <a:gd name="connsiteY4" fmla="*/ 454569 h 532209"/>
                      <a:gd name="connsiteX5" fmla="*/ 109081 w 493321"/>
                      <a:gd name="connsiteY5" fmla="*/ 495844 h 532209"/>
                      <a:gd name="connsiteX6" fmla="*/ 1131 w 493321"/>
                      <a:gd name="connsiteY6" fmla="*/ 43560 h 532209"/>
                      <a:gd name="connsiteX0" fmla="*/ 1122 w 494064"/>
                      <a:gd name="connsiteY0" fmla="*/ 33445 h 538018"/>
                      <a:gd name="connsiteX1" fmla="*/ 163922 w 494064"/>
                      <a:gd name="connsiteY1" fmla="*/ 86915 h 538018"/>
                      <a:gd name="connsiteX2" fmla="*/ 337221 w 494064"/>
                      <a:gd name="connsiteY2" fmla="*/ 86915 h 538018"/>
                      <a:gd name="connsiteX3" fmla="*/ 490394 w 494064"/>
                      <a:gd name="connsiteY3" fmla="*/ 46145 h 538018"/>
                      <a:gd name="connsiteX4" fmla="*/ 417369 w 494064"/>
                      <a:gd name="connsiteY4" fmla="*/ 479379 h 538018"/>
                      <a:gd name="connsiteX5" fmla="*/ 109072 w 494064"/>
                      <a:gd name="connsiteY5" fmla="*/ 485729 h 538018"/>
                      <a:gd name="connsiteX6" fmla="*/ 1122 w 494064"/>
                      <a:gd name="connsiteY6" fmla="*/ 33445 h 538018"/>
                      <a:gd name="connsiteX0" fmla="*/ 1122 w 505999"/>
                      <a:gd name="connsiteY0" fmla="*/ 33445 h 539350"/>
                      <a:gd name="connsiteX1" fmla="*/ 163922 w 505999"/>
                      <a:gd name="connsiteY1" fmla="*/ 86915 h 539350"/>
                      <a:gd name="connsiteX2" fmla="*/ 337221 w 505999"/>
                      <a:gd name="connsiteY2" fmla="*/ 86915 h 539350"/>
                      <a:gd name="connsiteX3" fmla="*/ 503094 w 505999"/>
                      <a:gd name="connsiteY3" fmla="*/ 23920 h 539350"/>
                      <a:gd name="connsiteX4" fmla="*/ 417369 w 505999"/>
                      <a:gd name="connsiteY4" fmla="*/ 479379 h 539350"/>
                      <a:gd name="connsiteX5" fmla="*/ 109072 w 505999"/>
                      <a:gd name="connsiteY5" fmla="*/ 485729 h 539350"/>
                      <a:gd name="connsiteX6" fmla="*/ 1122 w 505999"/>
                      <a:gd name="connsiteY6" fmla="*/ 33445 h 5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99" h="539350">
                        <a:moveTo>
                          <a:pt x="1122" y="33445"/>
                        </a:moveTo>
                        <a:cubicBezTo>
                          <a:pt x="28255" y="-62657"/>
                          <a:pt x="107906" y="78003"/>
                          <a:pt x="163922" y="86915"/>
                        </a:cubicBezTo>
                        <a:cubicBezTo>
                          <a:pt x="219938" y="95827"/>
                          <a:pt x="280692" y="97414"/>
                          <a:pt x="337221" y="86915"/>
                        </a:cubicBezTo>
                        <a:cubicBezTo>
                          <a:pt x="393750" y="76416"/>
                          <a:pt x="489736" y="-41491"/>
                          <a:pt x="503094" y="23920"/>
                        </a:cubicBezTo>
                        <a:cubicBezTo>
                          <a:pt x="516452" y="89331"/>
                          <a:pt x="483039" y="402411"/>
                          <a:pt x="417369" y="479379"/>
                        </a:cubicBezTo>
                        <a:cubicBezTo>
                          <a:pt x="351699" y="556347"/>
                          <a:pt x="178447" y="560051"/>
                          <a:pt x="109072" y="485729"/>
                        </a:cubicBezTo>
                        <a:cubicBezTo>
                          <a:pt x="39698" y="411407"/>
                          <a:pt x="-8020" y="99914"/>
                          <a:pt x="1122" y="33445"/>
                        </a:cubicBezTo>
                        <a:close/>
                      </a:path>
                    </a:pathLst>
                  </a:cu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56" name="Block Arc 11"/>
                  <p:cNvSpPr/>
                  <p:nvPr/>
                </p:nvSpPr>
                <p:spPr>
                  <a:xfrm rot="9357837">
                    <a:off x="5693150" y="5889355"/>
                    <a:ext cx="176120" cy="71717"/>
                  </a:xfrm>
                  <a:custGeom>
                    <a:avLst/>
                    <a:gdLst>
                      <a:gd name="connsiteX0" fmla="*/ 0 w 270036"/>
                      <a:gd name="connsiteY0" fmla="*/ 90012 h 180024"/>
                      <a:gd name="connsiteX1" fmla="*/ 135018 w 270036"/>
                      <a:gd name="connsiteY1" fmla="*/ 0 h 180024"/>
                      <a:gd name="connsiteX2" fmla="*/ 270036 w 270036"/>
                      <a:gd name="connsiteY2" fmla="*/ 90012 h 180024"/>
                      <a:gd name="connsiteX3" fmla="*/ 225030 w 270036"/>
                      <a:gd name="connsiteY3" fmla="*/ 90012 h 180024"/>
                      <a:gd name="connsiteX4" fmla="*/ 135018 w 270036"/>
                      <a:gd name="connsiteY4" fmla="*/ 45006 h 180024"/>
                      <a:gd name="connsiteX5" fmla="*/ 45006 w 270036"/>
                      <a:gd name="connsiteY5" fmla="*/ 90012 h 180024"/>
                      <a:gd name="connsiteX6" fmla="*/ 0 w 270036"/>
                      <a:gd name="connsiteY6" fmla="*/ 90012 h 180024"/>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1453 w 271489"/>
                      <a:gd name="connsiteY0" fmla="*/ 90012 h 90012"/>
                      <a:gd name="connsiteX1" fmla="*/ 136471 w 271489"/>
                      <a:gd name="connsiteY1" fmla="*/ 0 h 90012"/>
                      <a:gd name="connsiteX2" fmla="*/ 271489 w 271489"/>
                      <a:gd name="connsiteY2" fmla="*/ 90012 h 90012"/>
                      <a:gd name="connsiteX3" fmla="*/ 226483 w 271489"/>
                      <a:gd name="connsiteY3" fmla="*/ 90012 h 90012"/>
                      <a:gd name="connsiteX4" fmla="*/ 136471 w 271489"/>
                      <a:gd name="connsiteY4" fmla="*/ 45006 h 90012"/>
                      <a:gd name="connsiteX5" fmla="*/ 46459 w 271489"/>
                      <a:gd name="connsiteY5" fmla="*/ 90012 h 90012"/>
                      <a:gd name="connsiteX6" fmla="*/ 1453 w 271489"/>
                      <a:gd name="connsiteY6" fmla="*/ 90012 h 90012"/>
                      <a:gd name="connsiteX0" fmla="*/ 1453 w 273410"/>
                      <a:gd name="connsiteY0" fmla="*/ 90012 h 90012"/>
                      <a:gd name="connsiteX1" fmla="*/ 136471 w 273410"/>
                      <a:gd name="connsiteY1" fmla="*/ 0 h 90012"/>
                      <a:gd name="connsiteX2" fmla="*/ 271489 w 273410"/>
                      <a:gd name="connsiteY2" fmla="*/ 90012 h 90012"/>
                      <a:gd name="connsiteX3" fmla="*/ 226483 w 273410"/>
                      <a:gd name="connsiteY3" fmla="*/ 90012 h 90012"/>
                      <a:gd name="connsiteX4" fmla="*/ 136471 w 273410"/>
                      <a:gd name="connsiteY4" fmla="*/ 45006 h 90012"/>
                      <a:gd name="connsiteX5" fmla="*/ 46459 w 273410"/>
                      <a:gd name="connsiteY5" fmla="*/ 90012 h 90012"/>
                      <a:gd name="connsiteX6" fmla="*/ 1453 w 273410"/>
                      <a:gd name="connsiteY6" fmla="*/ 90012 h 90012"/>
                      <a:gd name="connsiteX0" fmla="*/ 1453 w 273410"/>
                      <a:gd name="connsiteY0" fmla="*/ 90012 h 92427"/>
                      <a:gd name="connsiteX1" fmla="*/ 136471 w 273410"/>
                      <a:gd name="connsiteY1" fmla="*/ 0 h 92427"/>
                      <a:gd name="connsiteX2" fmla="*/ 271489 w 273410"/>
                      <a:gd name="connsiteY2" fmla="*/ 90012 h 92427"/>
                      <a:gd name="connsiteX3" fmla="*/ 226483 w 273410"/>
                      <a:gd name="connsiteY3" fmla="*/ 90012 h 92427"/>
                      <a:gd name="connsiteX4" fmla="*/ 139463 w 273410"/>
                      <a:gd name="connsiteY4" fmla="*/ 57406 h 92427"/>
                      <a:gd name="connsiteX5" fmla="*/ 46459 w 273410"/>
                      <a:gd name="connsiteY5" fmla="*/ 90012 h 92427"/>
                      <a:gd name="connsiteX6" fmla="*/ 1453 w 273410"/>
                      <a:gd name="connsiteY6" fmla="*/ 90012 h 9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10" h="92427">
                        <a:moveTo>
                          <a:pt x="1453" y="90012"/>
                        </a:moveTo>
                        <a:cubicBezTo>
                          <a:pt x="-13549" y="90012"/>
                          <a:pt x="91465" y="0"/>
                          <a:pt x="136471" y="0"/>
                        </a:cubicBezTo>
                        <a:cubicBezTo>
                          <a:pt x="211039" y="0"/>
                          <a:pt x="286491" y="90012"/>
                          <a:pt x="271489" y="90012"/>
                        </a:cubicBezTo>
                        <a:cubicBezTo>
                          <a:pt x="256487" y="90012"/>
                          <a:pt x="248487" y="95446"/>
                          <a:pt x="226483" y="90012"/>
                        </a:cubicBezTo>
                        <a:cubicBezTo>
                          <a:pt x="204479" y="84578"/>
                          <a:pt x="169467" y="57406"/>
                          <a:pt x="139463" y="57406"/>
                        </a:cubicBezTo>
                        <a:cubicBezTo>
                          <a:pt x="89751" y="57406"/>
                          <a:pt x="69461" y="84578"/>
                          <a:pt x="46459" y="90012"/>
                        </a:cubicBezTo>
                        <a:cubicBezTo>
                          <a:pt x="23457" y="95446"/>
                          <a:pt x="16455" y="90012"/>
                          <a:pt x="1453" y="90012"/>
                        </a:cubicBezTo>
                        <a:close/>
                      </a:path>
                    </a:pathLst>
                  </a:cu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57" name="Oval 156"/>
                  <p:cNvSpPr/>
                  <p:nvPr/>
                </p:nvSpPr>
                <p:spPr>
                  <a:xfrm rot="20157837">
                    <a:off x="5633859" y="5826652"/>
                    <a:ext cx="54652" cy="36553"/>
                  </a:xfrm>
                  <a:prstGeom prst="ellipse">
                    <a:avLst/>
                  </a:pr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58" name="Oval 157"/>
                  <p:cNvSpPr/>
                  <p:nvPr/>
                </p:nvSpPr>
                <p:spPr>
                  <a:xfrm rot="20157837">
                    <a:off x="5754835" y="5769514"/>
                    <a:ext cx="54652" cy="36553"/>
                  </a:xfrm>
                  <a:prstGeom prst="ellipse">
                    <a:avLst/>
                  </a:pr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59" name="Rectangle 8"/>
                  <p:cNvSpPr/>
                  <p:nvPr/>
                </p:nvSpPr>
                <p:spPr>
                  <a:xfrm rot="2326295">
                    <a:off x="5869757" y="5838410"/>
                    <a:ext cx="307223" cy="326894"/>
                  </a:xfrm>
                  <a:custGeom>
                    <a:avLst/>
                    <a:gdLst>
                      <a:gd name="connsiteX0" fmla="*/ 0 w 540072"/>
                      <a:gd name="connsiteY0" fmla="*/ 0 h 630084"/>
                      <a:gd name="connsiteX1" fmla="*/ 540072 w 540072"/>
                      <a:gd name="connsiteY1" fmla="*/ 0 h 630084"/>
                      <a:gd name="connsiteX2" fmla="*/ 540072 w 540072"/>
                      <a:gd name="connsiteY2" fmla="*/ 630084 h 630084"/>
                      <a:gd name="connsiteX3" fmla="*/ 0 w 540072"/>
                      <a:gd name="connsiteY3" fmla="*/ 630084 h 630084"/>
                      <a:gd name="connsiteX4" fmla="*/ 0 w 540072"/>
                      <a:gd name="connsiteY4" fmla="*/ 0 h 630084"/>
                      <a:gd name="connsiteX0" fmla="*/ 0 w 540072"/>
                      <a:gd name="connsiteY0" fmla="*/ 52 h 630136"/>
                      <a:gd name="connsiteX1" fmla="*/ 162800 w 540072"/>
                      <a:gd name="connsiteY1" fmla="*/ 53522 h 630136"/>
                      <a:gd name="connsiteX2" fmla="*/ 540072 w 540072"/>
                      <a:gd name="connsiteY2" fmla="*/ 52 h 630136"/>
                      <a:gd name="connsiteX3" fmla="*/ 540072 w 540072"/>
                      <a:gd name="connsiteY3" fmla="*/ 630136 h 630136"/>
                      <a:gd name="connsiteX4" fmla="*/ 0 w 540072"/>
                      <a:gd name="connsiteY4" fmla="*/ 630136 h 630136"/>
                      <a:gd name="connsiteX5" fmla="*/ 0 w 540072"/>
                      <a:gd name="connsiteY5"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30514 h 660598"/>
                      <a:gd name="connsiteX1" fmla="*/ 162800 w 540072"/>
                      <a:gd name="connsiteY1" fmla="*/ 83984 h 660598"/>
                      <a:gd name="connsiteX2" fmla="*/ 367849 w 540072"/>
                      <a:gd name="connsiteY2" fmla="*/ 83984 h 660598"/>
                      <a:gd name="connsiteX3" fmla="*/ 540072 w 540072"/>
                      <a:gd name="connsiteY3" fmla="*/ 30514 h 660598"/>
                      <a:gd name="connsiteX4" fmla="*/ 540072 w 540072"/>
                      <a:gd name="connsiteY4" fmla="*/ 660598 h 660598"/>
                      <a:gd name="connsiteX5" fmla="*/ 0 w 540072"/>
                      <a:gd name="connsiteY5" fmla="*/ 660598 h 660598"/>
                      <a:gd name="connsiteX6" fmla="*/ 0 w 540072"/>
                      <a:gd name="connsiteY6" fmla="*/ 30514 h 660598"/>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489272 w 540072"/>
                      <a:gd name="connsiteY3" fmla="*/ 10771 h 663080"/>
                      <a:gd name="connsiteX4" fmla="*/ 540072 w 540072"/>
                      <a:gd name="connsiteY4" fmla="*/ 663080 h 663080"/>
                      <a:gd name="connsiteX5" fmla="*/ 0 w 540072"/>
                      <a:gd name="connsiteY5" fmla="*/ 663080 h 663080"/>
                      <a:gd name="connsiteX6" fmla="*/ 0 w 540072"/>
                      <a:gd name="connsiteY6" fmla="*/ 32996 h 663080"/>
                      <a:gd name="connsiteX0" fmla="*/ 0 w 489272"/>
                      <a:gd name="connsiteY0" fmla="*/ 32996 h 663080"/>
                      <a:gd name="connsiteX1" fmla="*/ 162800 w 489272"/>
                      <a:gd name="connsiteY1" fmla="*/ 86466 h 663080"/>
                      <a:gd name="connsiteX2" fmla="*/ 396424 w 489272"/>
                      <a:gd name="connsiteY2" fmla="*/ 67416 h 663080"/>
                      <a:gd name="connsiteX3" fmla="*/ 489272 w 489272"/>
                      <a:gd name="connsiteY3" fmla="*/ 10771 h 663080"/>
                      <a:gd name="connsiteX4" fmla="*/ 419422 w 489272"/>
                      <a:gd name="connsiteY4" fmla="*/ 444005 h 663080"/>
                      <a:gd name="connsiteX5" fmla="*/ 0 w 489272"/>
                      <a:gd name="connsiteY5" fmla="*/ 663080 h 663080"/>
                      <a:gd name="connsiteX6" fmla="*/ 0 w 489272"/>
                      <a:gd name="connsiteY6" fmla="*/ 32996 h 663080"/>
                      <a:gd name="connsiteX0" fmla="*/ 0 w 489272"/>
                      <a:gd name="connsiteY0" fmla="*/ 32996 h 485280"/>
                      <a:gd name="connsiteX1" fmla="*/ 162800 w 489272"/>
                      <a:gd name="connsiteY1" fmla="*/ 86466 h 485280"/>
                      <a:gd name="connsiteX2" fmla="*/ 396424 w 489272"/>
                      <a:gd name="connsiteY2" fmla="*/ 67416 h 485280"/>
                      <a:gd name="connsiteX3" fmla="*/ 489272 w 489272"/>
                      <a:gd name="connsiteY3" fmla="*/ 10771 h 485280"/>
                      <a:gd name="connsiteX4" fmla="*/ 419422 w 489272"/>
                      <a:gd name="connsiteY4" fmla="*/ 444005 h 485280"/>
                      <a:gd name="connsiteX5" fmla="*/ 107950 w 489272"/>
                      <a:gd name="connsiteY5" fmla="*/ 485280 h 485280"/>
                      <a:gd name="connsiteX6" fmla="*/ 0 w 489272"/>
                      <a:gd name="connsiteY6" fmla="*/ 32996 h 485280"/>
                      <a:gd name="connsiteX0" fmla="*/ 1131 w 490403"/>
                      <a:gd name="connsiteY0" fmla="*/ 32996 h 523190"/>
                      <a:gd name="connsiteX1" fmla="*/ 163931 w 490403"/>
                      <a:gd name="connsiteY1" fmla="*/ 86466 h 523190"/>
                      <a:gd name="connsiteX2" fmla="*/ 397555 w 490403"/>
                      <a:gd name="connsiteY2" fmla="*/ 67416 h 523190"/>
                      <a:gd name="connsiteX3" fmla="*/ 490403 w 490403"/>
                      <a:gd name="connsiteY3" fmla="*/ 10771 h 523190"/>
                      <a:gd name="connsiteX4" fmla="*/ 420553 w 490403"/>
                      <a:gd name="connsiteY4" fmla="*/ 444005 h 523190"/>
                      <a:gd name="connsiteX5" fmla="*/ 109081 w 490403"/>
                      <a:gd name="connsiteY5" fmla="*/ 485280 h 523190"/>
                      <a:gd name="connsiteX6" fmla="*/ 1131 w 490403"/>
                      <a:gd name="connsiteY6" fmla="*/ 32996 h 523190"/>
                      <a:gd name="connsiteX0" fmla="*/ 1131 w 490403"/>
                      <a:gd name="connsiteY0" fmla="*/ 32996 h 544504"/>
                      <a:gd name="connsiteX1" fmla="*/ 163931 w 490403"/>
                      <a:gd name="connsiteY1" fmla="*/ 86466 h 544504"/>
                      <a:gd name="connsiteX2" fmla="*/ 397555 w 490403"/>
                      <a:gd name="connsiteY2" fmla="*/ 67416 h 544504"/>
                      <a:gd name="connsiteX3" fmla="*/ 490403 w 490403"/>
                      <a:gd name="connsiteY3" fmla="*/ 10771 h 544504"/>
                      <a:gd name="connsiteX4" fmla="*/ 420553 w 490403"/>
                      <a:gd name="connsiteY4" fmla="*/ 444005 h 544504"/>
                      <a:gd name="connsiteX5" fmla="*/ 109081 w 490403"/>
                      <a:gd name="connsiteY5" fmla="*/ 485280 h 544504"/>
                      <a:gd name="connsiteX6" fmla="*/ 1131 w 490403"/>
                      <a:gd name="connsiteY6" fmla="*/ 32996 h 544504"/>
                      <a:gd name="connsiteX0" fmla="*/ 1131 w 490403"/>
                      <a:gd name="connsiteY0" fmla="*/ 33444 h 544952"/>
                      <a:gd name="connsiteX1" fmla="*/ 163931 w 490403"/>
                      <a:gd name="connsiteY1" fmla="*/ 86914 h 544952"/>
                      <a:gd name="connsiteX2" fmla="*/ 337230 w 490403"/>
                      <a:gd name="connsiteY2" fmla="*/ 86914 h 544952"/>
                      <a:gd name="connsiteX3" fmla="*/ 490403 w 490403"/>
                      <a:gd name="connsiteY3" fmla="*/ 11219 h 544952"/>
                      <a:gd name="connsiteX4" fmla="*/ 420553 w 490403"/>
                      <a:gd name="connsiteY4" fmla="*/ 444453 h 544952"/>
                      <a:gd name="connsiteX5" fmla="*/ 109081 w 490403"/>
                      <a:gd name="connsiteY5" fmla="*/ 485728 h 544952"/>
                      <a:gd name="connsiteX6" fmla="*/ 1131 w 490403"/>
                      <a:gd name="connsiteY6" fmla="*/ 33444 h 544952"/>
                      <a:gd name="connsiteX0" fmla="*/ 1131 w 493321"/>
                      <a:gd name="connsiteY0" fmla="*/ 73119 h 584627"/>
                      <a:gd name="connsiteX1" fmla="*/ 163931 w 493321"/>
                      <a:gd name="connsiteY1" fmla="*/ 126589 h 584627"/>
                      <a:gd name="connsiteX2" fmla="*/ 337230 w 493321"/>
                      <a:gd name="connsiteY2" fmla="*/ 126589 h 584627"/>
                      <a:gd name="connsiteX3" fmla="*/ 490403 w 493321"/>
                      <a:gd name="connsiteY3" fmla="*/ 50894 h 584627"/>
                      <a:gd name="connsiteX4" fmla="*/ 420553 w 493321"/>
                      <a:gd name="connsiteY4" fmla="*/ 484128 h 584627"/>
                      <a:gd name="connsiteX5" fmla="*/ 109081 w 493321"/>
                      <a:gd name="connsiteY5" fmla="*/ 525403 h 584627"/>
                      <a:gd name="connsiteX6" fmla="*/ 1131 w 493321"/>
                      <a:gd name="connsiteY6" fmla="*/ 73119 h 584627"/>
                      <a:gd name="connsiteX0" fmla="*/ 1131 w 493321"/>
                      <a:gd name="connsiteY0" fmla="*/ 43560 h 532209"/>
                      <a:gd name="connsiteX1" fmla="*/ 163931 w 493321"/>
                      <a:gd name="connsiteY1" fmla="*/ 97030 h 532209"/>
                      <a:gd name="connsiteX2" fmla="*/ 337230 w 493321"/>
                      <a:gd name="connsiteY2" fmla="*/ 97030 h 532209"/>
                      <a:gd name="connsiteX3" fmla="*/ 490403 w 493321"/>
                      <a:gd name="connsiteY3" fmla="*/ 56260 h 532209"/>
                      <a:gd name="connsiteX4" fmla="*/ 420553 w 493321"/>
                      <a:gd name="connsiteY4" fmla="*/ 454569 h 532209"/>
                      <a:gd name="connsiteX5" fmla="*/ 109081 w 493321"/>
                      <a:gd name="connsiteY5" fmla="*/ 495844 h 532209"/>
                      <a:gd name="connsiteX6" fmla="*/ 1131 w 493321"/>
                      <a:gd name="connsiteY6" fmla="*/ 43560 h 532209"/>
                      <a:gd name="connsiteX0" fmla="*/ 1122 w 494064"/>
                      <a:gd name="connsiteY0" fmla="*/ 33445 h 538018"/>
                      <a:gd name="connsiteX1" fmla="*/ 163922 w 494064"/>
                      <a:gd name="connsiteY1" fmla="*/ 86915 h 538018"/>
                      <a:gd name="connsiteX2" fmla="*/ 337221 w 494064"/>
                      <a:gd name="connsiteY2" fmla="*/ 86915 h 538018"/>
                      <a:gd name="connsiteX3" fmla="*/ 490394 w 494064"/>
                      <a:gd name="connsiteY3" fmla="*/ 46145 h 538018"/>
                      <a:gd name="connsiteX4" fmla="*/ 417369 w 494064"/>
                      <a:gd name="connsiteY4" fmla="*/ 479379 h 538018"/>
                      <a:gd name="connsiteX5" fmla="*/ 109072 w 494064"/>
                      <a:gd name="connsiteY5" fmla="*/ 485729 h 538018"/>
                      <a:gd name="connsiteX6" fmla="*/ 1122 w 494064"/>
                      <a:gd name="connsiteY6" fmla="*/ 33445 h 538018"/>
                      <a:gd name="connsiteX0" fmla="*/ 1122 w 505999"/>
                      <a:gd name="connsiteY0" fmla="*/ 33445 h 539350"/>
                      <a:gd name="connsiteX1" fmla="*/ 163922 w 505999"/>
                      <a:gd name="connsiteY1" fmla="*/ 86915 h 539350"/>
                      <a:gd name="connsiteX2" fmla="*/ 337221 w 505999"/>
                      <a:gd name="connsiteY2" fmla="*/ 86915 h 539350"/>
                      <a:gd name="connsiteX3" fmla="*/ 503094 w 505999"/>
                      <a:gd name="connsiteY3" fmla="*/ 23920 h 539350"/>
                      <a:gd name="connsiteX4" fmla="*/ 417369 w 505999"/>
                      <a:gd name="connsiteY4" fmla="*/ 479379 h 539350"/>
                      <a:gd name="connsiteX5" fmla="*/ 109072 w 505999"/>
                      <a:gd name="connsiteY5" fmla="*/ 485729 h 539350"/>
                      <a:gd name="connsiteX6" fmla="*/ 1122 w 505999"/>
                      <a:gd name="connsiteY6" fmla="*/ 33445 h 5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99" h="539350">
                        <a:moveTo>
                          <a:pt x="1122" y="33445"/>
                        </a:moveTo>
                        <a:cubicBezTo>
                          <a:pt x="28255" y="-62657"/>
                          <a:pt x="107906" y="78003"/>
                          <a:pt x="163922" y="86915"/>
                        </a:cubicBezTo>
                        <a:cubicBezTo>
                          <a:pt x="219938" y="95827"/>
                          <a:pt x="280692" y="97414"/>
                          <a:pt x="337221" y="86915"/>
                        </a:cubicBezTo>
                        <a:cubicBezTo>
                          <a:pt x="393750" y="76416"/>
                          <a:pt x="489736" y="-41491"/>
                          <a:pt x="503094" y="23920"/>
                        </a:cubicBezTo>
                        <a:cubicBezTo>
                          <a:pt x="516452" y="89331"/>
                          <a:pt x="483039" y="402411"/>
                          <a:pt x="417369" y="479379"/>
                        </a:cubicBezTo>
                        <a:cubicBezTo>
                          <a:pt x="351699" y="556347"/>
                          <a:pt x="178447" y="560051"/>
                          <a:pt x="109072" y="485729"/>
                        </a:cubicBezTo>
                        <a:cubicBezTo>
                          <a:pt x="39698" y="411407"/>
                          <a:pt x="-8020" y="99914"/>
                          <a:pt x="1122" y="33445"/>
                        </a:cubicBezTo>
                        <a:close/>
                      </a:path>
                    </a:pathLst>
                  </a:cu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60" name="Block Arc 11"/>
                  <p:cNvSpPr/>
                  <p:nvPr/>
                </p:nvSpPr>
                <p:spPr>
                  <a:xfrm rot="13873705" flipV="1">
                    <a:off x="5890544" y="6031843"/>
                    <a:ext cx="176119" cy="71717"/>
                  </a:xfrm>
                  <a:custGeom>
                    <a:avLst/>
                    <a:gdLst>
                      <a:gd name="connsiteX0" fmla="*/ 0 w 270036"/>
                      <a:gd name="connsiteY0" fmla="*/ 90012 h 180024"/>
                      <a:gd name="connsiteX1" fmla="*/ 135018 w 270036"/>
                      <a:gd name="connsiteY1" fmla="*/ 0 h 180024"/>
                      <a:gd name="connsiteX2" fmla="*/ 270036 w 270036"/>
                      <a:gd name="connsiteY2" fmla="*/ 90012 h 180024"/>
                      <a:gd name="connsiteX3" fmla="*/ 225030 w 270036"/>
                      <a:gd name="connsiteY3" fmla="*/ 90012 h 180024"/>
                      <a:gd name="connsiteX4" fmla="*/ 135018 w 270036"/>
                      <a:gd name="connsiteY4" fmla="*/ 45006 h 180024"/>
                      <a:gd name="connsiteX5" fmla="*/ 45006 w 270036"/>
                      <a:gd name="connsiteY5" fmla="*/ 90012 h 180024"/>
                      <a:gd name="connsiteX6" fmla="*/ 0 w 270036"/>
                      <a:gd name="connsiteY6" fmla="*/ 90012 h 180024"/>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1453 w 271489"/>
                      <a:gd name="connsiteY0" fmla="*/ 90012 h 90012"/>
                      <a:gd name="connsiteX1" fmla="*/ 136471 w 271489"/>
                      <a:gd name="connsiteY1" fmla="*/ 0 h 90012"/>
                      <a:gd name="connsiteX2" fmla="*/ 271489 w 271489"/>
                      <a:gd name="connsiteY2" fmla="*/ 90012 h 90012"/>
                      <a:gd name="connsiteX3" fmla="*/ 226483 w 271489"/>
                      <a:gd name="connsiteY3" fmla="*/ 90012 h 90012"/>
                      <a:gd name="connsiteX4" fmla="*/ 136471 w 271489"/>
                      <a:gd name="connsiteY4" fmla="*/ 45006 h 90012"/>
                      <a:gd name="connsiteX5" fmla="*/ 46459 w 271489"/>
                      <a:gd name="connsiteY5" fmla="*/ 90012 h 90012"/>
                      <a:gd name="connsiteX6" fmla="*/ 1453 w 271489"/>
                      <a:gd name="connsiteY6" fmla="*/ 90012 h 90012"/>
                      <a:gd name="connsiteX0" fmla="*/ 1453 w 273410"/>
                      <a:gd name="connsiteY0" fmla="*/ 90012 h 90012"/>
                      <a:gd name="connsiteX1" fmla="*/ 136471 w 273410"/>
                      <a:gd name="connsiteY1" fmla="*/ 0 h 90012"/>
                      <a:gd name="connsiteX2" fmla="*/ 271489 w 273410"/>
                      <a:gd name="connsiteY2" fmla="*/ 90012 h 90012"/>
                      <a:gd name="connsiteX3" fmla="*/ 226483 w 273410"/>
                      <a:gd name="connsiteY3" fmla="*/ 90012 h 90012"/>
                      <a:gd name="connsiteX4" fmla="*/ 136471 w 273410"/>
                      <a:gd name="connsiteY4" fmla="*/ 45006 h 90012"/>
                      <a:gd name="connsiteX5" fmla="*/ 46459 w 273410"/>
                      <a:gd name="connsiteY5" fmla="*/ 90012 h 90012"/>
                      <a:gd name="connsiteX6" fmla="*/ 1453 w 273410"/>
                      <a:gd name="connsiteY6" fmla="*/ 90012 h 90012"/>
                      <a:gd name="connsiteX0" fmla="*/ 1453 w 273410"/>
                      <a:gd name="connsiteY0" fmla="*/ 90012 h 92427"/>
                      <a:gd name="connsiteX1" fmla="*/ 136471 w 273410"/>
                      <a:gd name="connsiteY1" fmla="*/ 0 h 92427"/>
                      <a:gd name="connsiteX2" fmla="*/ 271489 w 273410"/>
                      <a:gd name="connsiteY2" fmla="*/ 90012 h 92427"/>
                      <a:gd name="connsiteX3" fmla="*/ 226483 w 273410"/>
                      <a:gd name="connsiteY3" fmla="*/ 90012 h 92427"/>
                      <a:gd name="connsiteX4" fmla="*/ 139463 w 273410"/>
                      <a:gd name="connsiteY4" fmla="*/ 57406 h 92427"/>
                      <a:gd name="connsiteX5" fmla="*/ 46459 w 273410"/>
                      <a:gd name="connsiteY5" fmla="*/ 90012 h 92427"/>
                      <a:gd name="connsiteX6" fmla="*/ 1453 w 273410"/>
                      <a:gd name="connsiteY6" fmla="*/ 90012 h 9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10" h="92427">
                        <a:moveTo>
                          <a:pt x="1453" y="90012"/>
                        </a:moveTo>
                        <a:cubicBezTo>
                          <a:pt x="-13549" y="90012"/>
                          <a:pt x="91465" y="0"/>
                          <a:pt x="136471" y="0"/>
                        </a:cubicBezTo>
                        <a:cubicBezTo>
                          <a:pt x="211039" y="0"/>
                          <a:pt x="286491" y="90012"/>
                          <a:pt x="271489" y="90012"/>
                        </a:cubicBezTo>
                        <a:cubicBezTo>
                          <a:pt x="256487" y="90012"/>
                          <a:pt x="248487" y="95446"/>
                          <a:pt x="226483" y="90012"/>
                        </a:cubicBezTo>
                        <a:cubicBezTo>
                          <a:pt x="204479" y="84578"/>
                          <a:pt x="169467" y="57406"/>
                          <a:pt x="139463" y="57406"/>
                        </a:cubicBezTo>
                        <a:cubicBezTo>
                          <a:pt x="89751" y="57406"/>
                          <a:pt x="69461" y="84578"/>
                          <a:pt x="46459" y="90012"/>
                        </a:cubicBezTo>
                        <a:cubicBezTo>
                          <a:pt x="23457" y="95446"/>
                          <a:pt x="16455" y="90012"/>
                          <a:pt x="1453" y="90012"/>
                        </a:cubicBezTo>
                        <a:close/>
                      </a:path>
                    </a:pathLst>
                  </a:cu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61" name="Oval 160"/>
                  <p:cNvSpPr/>
                  <p:nvPr/>
                </p:nvSpPr>
                <p:spPr>
                  <a:xfrm rot="2326295">
                    <a:off x="5967840" y="5913537"/>
                    <a:ext cx="54652" cy="36553"/>
                  </a:xfrm>
                  <a:prstGeom prst="ellipse">
                    <a:avLst/>
                  </a:pr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63" name="Oval 162"/>
                  <p:cNvSpPr/>
                  <p:nvPr/>
                </p:nvSpPr>
                <p:spPr>
                  <a:xfrm rot="2326295">
                    <a:off x="6073946" y="5995033"/>
                    <a:ext cx="54652" cy="36553"/>
                  </a:xfrm>
                  <a:prstGeom prst="ellipse">
                    <a:avLst/>
                  </a:pr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65" name="Freeform 120"/>
                  <p:cNvSpPr/>
                  <p:nvPr/>
                </p:nvSpPr>
                <p:spPr>
                  <a:xfrm>
                    <a:off x="5826660" y="5563478"/>
                    <a:ext cx="70363" cy="128275"/>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Freeform 121"/>
                  <p:cNvSpPr/>
                  <p:nvPr/>
                </p:nvSpPr>
                <p:spPr>
                  <a:xfrm rot="17212945" flipV="1">
                    <a:off x="5468086" y="5766385"/>
                    <a:ext cx="70363" cy="128275"/>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Freeform 122"/>
                  <p:cNvSpPr/>
                  <p:nvPr/>
                </p:nvSpPr>
                <p:spPr>
                  <a:xfrm flipH="1">
                    <a:off x="6219190" y="5995791"/>
                    <a:ext cx="71140" cy="147654"/>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Freeform 123"/>
                  <p:cNvSpPr/>
                  <p:nvPr/>
                </p:nvSpPr>
                <p:spPr>
                  <a:xfrm rot="15568338">
                    <a:off x="5915193" y="5722438"/>
                    <a:ext cx="70363" cy="128275"/>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169" name="Arrow: Right 168"/>
            <p:cNvSpPr/>
            <p:nvPr/>
          </p:nvSpPr>
          <p:spPr>
            <a:xfrm>
              <a:off x="4705783" y="4191467"/>
              <a:ext cx="494434" cy="566033"/>
            </a:xfrm>
            <a:prstGeom prst="rightArrow">
              <a:avLst/>
            </a:prstGeom>
            <a:solidFill>
              <a:schemeClr val="bg1"/>
            </a:solidFill>
            <a:ln w="19050" cmpd="sng">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266" name="Group 265"/>
            <p:cNvGrpSpPr/>
            <p:nvPr/>
          </p:nvGrpSpPr>
          <p:grpSpPr>
            <a:xfrm>
              <a:off x="107321" y="4046939"/>
              <a:ext cx="4270937" cy="943199"/>
              <a:chOff x="107321" y="4040537"/>
              <a:chExt cx="4270937" cy="943199"/>
            </a:xfrm>
          </p:grpSpPr>
          <p:sp>
            <p:nvSpPr>
              <p:cNvPr id="254" name="TextBox 253"/>
              <p:cNvSpPr txBox="1"/>
              <p:nvPr/>
            </p:nvSpPr>
            <p:spPr>
              <a:xfrm>
                <a:off x="1193791" y="4250526"/>
                <a:ext cx="3184467"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b="1" dirty="0">
                    <a:solidFill>
                      <a:srgbClr val="000000"/>
                    </a:solidFill>
                    <a:latin typeface="Arial" pitchFamily="34" charset="0"/>
                    <a:cs typeface="Arial" pitchFamily="34" charset="0"/>
                  </a:rPr>
                  <a:t>Edutainment is effective and should be continued</a:t>
                </a:r>
                <a:r>
                  <a:rPr lang="en-ZA" sz="1400" dirty="0">
                    <a:solidFill>
                      <a:srgbClr val="000000"/>
                    </a:solidFill>
                    <a:latin typeface="Arial" pitchFamily="34" charset="0"/>
                    <a:cs typeface="Arial" pitchFamily="34" charset="0"/>
                  </a:rPr>
                  <a:t>.</a:t>
                </a:r>
              </a:p>
            </p:txBody>
          </p:sp>
          <p:grpSp>
            <p:nvGrpSpPr>
              <p:cNvPr id="264" name="Group 263"/>
              <p:cNvGrpSpPr/>
              <p:nvPr/>
            </p:nvGrpSpPr>
            <p:grpSpPr>
              <a:xfrm>
                <a:off x="107321" y="4040537"/>
                <a:ext cx="943200" cy="943199"/>
                <a:chOff x="4228318" y="-192477"/>
                <a:chExt cx="943200" cy="943199"/>
              </a:xfrm>
            </p:grpSpPr>
            <p:sp>
              <p:nvSpPr>
                <p:cNvPr id="256" name="Oval 255"/>
                <p:cNvSpPr/>
                <p:nvPr/>
              </p:nvSpPr>
              <p:spPr>
                <a:xfrm>
                  <a:off x="4228318" y="-192477"/>
                  <a:ext cx="943200" cy="943199"/>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6600" b="1" dirty="0">
                    <a:solidFill>
                      <a:srgbClr val="FFFFFF"/>
                    </a:solidFill>
                  </a:endParaRPr>
                </a:p>
              </p:txBody>
            </p:sp>
            <p:grpSp>
              <p:nvGrpSpPr>
                <p:cNvPr id="263" name="Group 262"/>
                <p:cNvGrpSpPr/>
                <p:nvPr/>
              </p:nvGrpSpPr>
              <p:grpSpPr>
                <a:xfrm>
                  <a:off x="4442032" y="44624"/>
                  <a:ext cx="510968" cy="457572"/>
                  <a:chOff x="4438825" y="57446"/>
                  <a:chExt cx="510968" cy="457572"/>
                </a:xfrm>
              </p:grpSpPr>
              <p:grpSp>
                <p:nvGrpSpPr>
                  <p:cNvPr id="262" name="Group 261"/>
                  <p:cNvGrpSpPr/>
                  <p:nvPr/>
                </p:nvGrpSpPr>
                <p:grpSpPr>
                  <a:xfrm>
                    <a:off x="4438825" y="57446"/>
                    <a:ext cx="510968" cy="457572"/>
                    <a:chOff x="4438825" y="57446"/>
                    <a:chExt cx="510968" cy="457572"/>
                  </a:xfrm>
                </p:grpSpPr>
                <p:sp>
                  <p:nvSpPr>
                    <p:cNvPr id="257" name="Rounded Rectangle 40"/>
                    <p:cNvSpPr/>
                    <p:nvPr/>
                  </p:nvSpPr>
                  <p:spPr>
                    <a:xfrm>
                      <a:off x="4438825" y="161271"/>
                      <a:ext cx="510968" cy="353747"/>
                    </a:xfrm>
                    <a:prstGeom prst="roundRect">
                      <a:avLst/>
                    </a:prstGeom>
                    <a:noFill/>
                    <a:ln w="9525"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58" name="Rounded Rectangle 41"/>
                    <p:cNvSpPr/>
                    <p:nvPr/>
                  </p:nvSpPr>
                  <p:spPr>
                    <a:xfrm>
                      <a:off x="4505373" y="225886"/>
                      <a:ext cx="382267" cy="228342"/>
                    </a:xfrm>
                    <a:prstGeom prst="roundRect">
                      <a:avLst/>
                    </a:prstGeom>
                    <a:solidFill>
                      <a:schemeClr val="bg1"/>
                    </a:solidFill>
                    <a:ln w="5715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59" name="Rounded Rectangle 42"/>
                    <p:cNvSpPr/>
                    <p:nvPr/>
                  </p:nvSpPr>
                  <p:spPr>
                    <a:xfrm rot="19421119">
                      <a:off x="4692305" y="57448"/>
                      <a:ext cx="167944" cy="69241"/>
                    </a:xfrm>
                    <a:prstGeom prst="roundRect">
                      <a:avLst>
                        <a:gd name="adj" fmla="val 50000"/>
                      </a:avLst>
                    </a:prstGeom>
                    <a:noFill/>
                    <a:ln w="9525"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0" name="Rounded Rectangle 44"/>
                    <p:cNvSpPr/>
                    <p:nvPr/>
                  </p:nvSpPr>
                  <p:spPr>
                    <a:xfrm rot="2178881" flipH="1">
                      <a:off x="4549035" y="57446"/>
                      <a:ext cx="167944" cy="69241"/>
                    </a:xfrm>
                    <a:prstGeom prst="roundRect">
                      <a:avLst>
                        <a:gd name="adj" fmla="val 50000"/>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sp>
                <p:nvSpPr>
                  <p:cNvPr id="261" name="Rectangle 260"/>
                  <p:cNvSpPr/>
                  <p:nvPr/>
                </p:nvSpPr>
                <p:spPr>
                  <a:xfrm>
                    <a:off x="4664977" y="105328"/>
                    <a:ext cx="78610" cy="53857"/>
                  </a:xfrm>
                  <a:prstGeom prst="rect">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gr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3200" y="260648"/>
            <a:ext cx="3086531" cy="628738"/>
          </a:xfrm>
          <a:prstGeom prst="rect">
            <a:avLst/>
          </a:prstGeom>
        </p:spPr>
      </p:pic>
      <p:grpSp>
        <p:nvGrpSpPr>
          <p:cNvPr id="24" name="Group 23"/>
          <p:cNvGrpSpPr/>
          <p:nvPr/>
        </p:nvGrpSpPr>
        <p:grpSpPr>
          <a:xfrm>
            <a:off x="79695" y="1491205"/>
            <a:ext cx="9825696" cy="1169551"/>
            <a:chOff x="79695" y="1491205"/>
            <a:chExt cx="9825696" cy="1169551"/>
          </a:xfrm>
        </p:grpSpPr>
        <p:grpSp>
          <p:nvGrpSpPr>
            <p:cNvPr id="269" name="Group 268"/>
            <p:cNvGrpSpPr/>
            <p:nvPr/>
          </p:nvGrpSpPr>
          <p:grpSpPr>
            <a:xfrm>
              <a:off x="5343879" y="1491205"/>
              <a:ext cx="4561512" cy="1169551"/>
              <a:chOff x="5241032" y="1505479"/>
              <a:chExt cx="4561512" cy="1169551"/>
            </a:xfrm>
          </p:grpSpPr>
          <p:grpSp>
            <p:nvGrpSpPr>
              <p:cNvPr id="192" name="Group 191"/>
              <p:cNvGrpSpPr>
                <a:grpSpLocks noChangeAspect="1"/>
              </p:cNvGrpSpPr>
              <p:nvPr/>
            </p:nvGrpSpPr>
            <p:grpSpPr>
              <a:xfrm>
                <a:off x="5241032" y="1561411"/>
                <a:ext cx="943200" cy="943200"/>
                <a:chOff x="6843252" y="3609024"/>
                <a:chExt cx="720096" cy="720096"/>
              </a:xfrm>
            </p:grpSpPr>
            <p:grpSp>
              <p:nvGrpSpPr>
                <p:cNvPr id="193" name="Group 192"/>
                <p:cNvGrpSpPr>
                  <a:grpSpLocks noChangeAspect="1"/>
                </p:cNvGrpSpPr>
                <p:nvPr/>
              </p:nvGrpSpPr>
              <p:grpSpPr>
                <a:xfrm flipH="1">
                  <a:off x="7245168" y="3738435"/>
                  <a:ext cx="72000" cy="216639"/>
                  <a:chOff x="5322362" y="3814273"/>
                  <a:chExt cx="429260" cy="1291592"/>
                </a:xfrm>
                <a:solidFill>
                  <a:schemeClr val="accent3">
                    <a:lumMod val="60000"/>
                    <a:lumOff val="40000"/>
                  </a:schemeClr>
                </a:solidFill>
              </p:grpSpPr>
              <p:sp>
                <p:nvSpPr>
                  <p:cNvPr id="197" name="Oval 196"/>
                  <p:cNvSpPr>
                    <a:spLocks noChangeAspect="1"/>
                  </p:cNvSpPr>
                  <p:nvPr/>
                </p:nvSpPr>
                <p:spPr>
                  <a:xfrm>
                    <a:off x="5439822" y="3814273"/>
                    <a:ext cx="188830" cy="193330"/>
                  </a:xfrm>
                  <a:prstGeom prst="ellipse">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198" name="Rounded Rectangle 66"/>
                  <p:cNvSpPr>
                    <a:spLocks noChangeAspect="1"/>
                  </p:cNvSpPr>
                  <p:nvPr/>
                </p:nvSpPr>
                <p:spPr>
                  <a:xfrm>
                    <a:off x="5403060" y="4546558"/>
                    <a:ext cx="94415" cy="559307"/>
                  </a:xfrm>
                  <a:prstGeom prst="roundRect">
                    <a:avLst>
                      <a:gd name="adj" fmla="val 30017"/>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199" name="Rounded Rectangle 67"/>
                  <p:cNvSpPr>
                    <a:spLocks noChangeAspect="1"/>
                  </p:cNvSpPr>
                  <p:nvPr/>
                </p:nvSpPr>
                <p:spPr>
                  <a:xfrm>
                    <a:off x="5403060" y="4059084"/>
                    <a:ext cx="262355" cy="556936"/>
                  </a:xfrm>
                  <a:prstGeom prst="roundRect">
                    <a:avLst>
                      <a:gd name="adj" fmla="val 23970"/>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00" name="Rounded Rectangle 68"/>
                  <p:cNvSpPr>
                    <a:spLocks noChangeAspect="1"/>
                  </p:cNvSpPr>
                  <p:nvPr/>
                </p:nvSpPr>
                <p:spPr>
                  <a:xfrm>
                    <a:off x="5571000" y="4546558"/>
                    <a:ext cx="94415" cy="559307"/>
                  </a:xfrm>
                  <a:prstGeom prst="roundRect">
                    <a:avLst>
                      <a:gd name="adj" fmla="val 30017"/>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01" name="Rounded Rectangle 69"/>
                  <p:cNvSpPr>
                    <a:spLocks noChangeAspect="1"/>
                  </p:cNvSpPr>
                  <p:nvPr/>
                </p:nvSpPr>
                <p:spPr>
                  <a:xfrm rot="12360000" flipH="1">
                    <a:off x="5322362" y="4055469"/>
                    <a:ext cx="68517" cy="453020"/>
                  </a:xfrm>
                  <a:prstGeom prst="roundRect">
                    <a:avLst>
                      <a:gd name="adj" fmla="val 50000"/>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202" name="Rounded Rectangle 70"/>
                  <p:cNvSpPr>
                    <a:spLocks noChangeAspect="1"/>
                  </p:cNvSpPr>
                  <p:nvPr/>
                </p:nvSpPr>
                <p:spPr>
                  <a:xfrm rot="9240000">
                    <a:off x="5683105" y="4055469"/>
                    <a:ext cx="68517" cy="453020"/>
                  </a:xfrm>
                  <a:prstGeom prst="roundRect">
                    <a:avLst>
                      <a:gd name="adj" fmla="val 50000"/>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sp>
              <p:nvSpPr>
                <p:cNvPr id="194" name="Rounded Rectangle 62"/>
                <p:cNvSpPr/>
                <p:nvPr/>
              </p:nvSpPr>
              <p:spPr>
                <a:xfrm>
                  <a:off x="6843252" y="3609024"/>
                  <a:ext cx="720096" cy="720096"/>
                </a:xfrm>
                <a:prstGeom prst="roundRect">
                  <a:avLst/>
                </a:prstGeom>
                <a:noFill/>
                <a:ln w="317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95" name="Rounded Rectangle 63"/>
                <p:cNvSpPr/>
                <p:nvPr/>
              </p:nvSpPr>
              <p:spPr>
                <a:xfrm rot="18530308">
                  <a:off x="6903384" y="4070534"/>
                  <a:ext cx="345833" cy="45719"/>
                </a:xfrm>
                <a:prstGeom prst="roundRect">
                  <a:avLst/>
                </a:prstGeom>
                <a:noFill/>
                <a:ln w="317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96" name="Oval 195"/>
                <p:cNvSpPr/>
                <p:nvPr/>
              </p:nvSpPr>
              <p:spPr>
                <a:xfrm>
                  <a:off x="7146150" y="3711736"/>
                  <a:ext cx="270036" cy="270036"/>
                </a:xfrm>
                <a:prstGeom prst="ellipse">
                  <a:avLst/>
                </a:prstGeom>
                <a:noFill/>
                <a:ln w="317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sp>
            <p:nvSpPr>
              <p:cNvPr id="203" name="TextBox 202"/>
              <p:cNvSpPr txBox="1"/>
              <p:nvPr/>
            </p:nvSpPr>
            <p:spPr>
              <a:xfrm>
                <a:off x="6388218" y="1505479"/>
                <a:ext cx="3414326" cy="1169551"/>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Targeted young adults attending </a:t>
                </a:r>
                <a:r>
                  <a:rPr lang="en-ZA" sz="1400" b="1" dirty="0">
                    <a:solidFill>
                      <a:srgbClr val="000000"/>
                    </a:solidFill>
                    <a:latin typeface="Arial" pitchFamily="34" charset="0"/>
                    <a:cs typeface="Arial" pitchFamily="34" charset="0"/>
                  </a:rPr>
                  <a:t>Technical Vocation Education and Training (TVET) colleges </a:t>
                </a:r>
                <a:r>
                  <a:rPr lang="en-ZA" sz="1400" dirty="0">
                    <a:solidFill>
                      <a:srgbClr val="000000"/>
                    </a:solidFill>
                    <a:latin typeface="Arial" pitchFamily="34" charset="0"/>
                    <a:cs typeface="Arial" pitchFamily="34" charset="0"/>
                  </a:rPr>
                  <a:t>and incorporated soft skills around the world of work and the job search</a:t>
                </a:r>
                <a:endParaRPr lang="en-ZA" sz="1400" b="1" dirty="0">
                  <a:solidFill>
                    <a:srgbClr val="000000"/>
                  </a:solidFill>
                  <a:latin typeface="Arial" pitchFamily="34" charset="0"/>
                  <a:cs typeface="Arial" pitchFamily="34" charset="0"/>
                </a:endParaRPr>
              </a:p>
            </p:txBody>
          </p:sp>
        </p:grpSp>
        <p:sp>
          <p:nvSpPr>
            <p:cNvPr id="191" name="Arrow: Right 190"/>
            <p:cNvSpPr/>
            <p:nvPr/>
          </p:nvSpPr>
          <p:spPr>
            <a:xfrm>
              <a:off x="4705783" y="1737914"/>
              <a:ext cx="494434" cy="566033"/>
            </a:xfrm>
            <a:prstGeom prst="rightArrow">
              <a:avLst/>
            </a:prstGeom>
            <a:solidFill>
              <a:schemeClr val="bg1"/>
            </a:solidFill>
            <a:ln w="19050" cmpd="sng">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23" name="Group 22"/>
            <p:cNvGrpSpPr/>
            <p:nvPr/>
          </p:nvGrpSpPr>
          <p:grpSpPr>
            <a:xfrm>
              <a:off x="79695" y="1541684"/>
              <a:ext cx="4456553" cy="954107"/>
              <a:chOff x="79695" y="1541684"/>
              <a:chExt cx="4456553" cy="954107"/>
            </a:xfrm>
          </p:grpSpPr>
          <p:sp>
            <p:nvSpPr>
              <p:cNvPr id="18" name="TextBox 17"/>
              <p:cNvSpPr txBox="1"/>
              <p:nvPr/>
            </p:nvSpPr>
            <p:spPr>
              <a:xfrm>
                <a:off x="1196363" y="1541684"/>
                <a:ext cx="3339885" cy="954107"/>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The youth (18-29) were the most </a:t>
                </a:r>
                <a:r>
                  <a:rPr lang="en-ZA" sz="1400" b="1" dirty="0">
                    <a:solidFill>
                      <a:srgbClr val="000000"/>
                    </a:solidFill>
                    <a:latin typeface="Arial" pitchFamily="34" charset="0"/>
                    <a:cs typeface="Arial" pitchFamily="34" charset="0"/>
                  </a:rPr>
                  <a:t>positive about financial education</a:t>
                </a:r>
                <a:r>
                  <a:rPr lang="en-ZA" sz="1400" dirty="0">
                    <a:solidFill>
                      <a:srgbClr val="000000"/>
                    </a:solidFill>
                    <a:latin typeface="Arial" pitchFamily="34" charset="0"/>
                    <a:cs typeface="Arial" pitchFamily="34" charset="0"/>
                  </a:rPr>
                  <a:t> and are easily reached through </a:t>
                </a:r>
                <a:r>
                  <a:rPr lang="en-ZA" sz="1400" b="1" dirty="0">
                    <a:solidFill>
                      <a:srgbClr val="000000"/>
                    </a:solidFill>
                    <a:latin typeface="Arial" pitchFamily="34" charset="0"/>
                    <a:cs typeface="Arial" pitchFamily="34" charset="0"/>
                  </a:rPr>
                  <a:t>institutions of learning </a:t>
                </a:r>
                <a:r>
                  <a:rPr lang="en-ZA" sz="1400" dirty="0">
                    <a:solidFill>
                      <a:srgbClr val="000000"/>
                    </a:solidFill>
                    <a:latin typeface="Arial" pitchFamily="34" charset="0"/>
                    <a:cs typeface="Arial" pitchFamily="34" charset="0"/>
                  </a:rPr>
                  <a:t>and training. </a:t>
                </a:r>
              </a:p>
            </p:txBody>
          </p:sp>
          <p:grpSp>
            <p:nvGrpSpPr>
              <p:cNvPr id="22" name="Group 21"/>
              <p:cNvGrpSpPr/>
              <p:nvPr/>
            </p:nvGrpSpPr>
            <p:grpSpPr>
              <a:xfrm>
                <a:off x="79695" y="1547137"/>
                <a:ext cx="943200" cy="943200"/>
                <a:chOff x="-2247800" y="1970831"/>
                <a:chExt cx="943200" cy="943200"/>
              </a:xfrm>
            </p:grpSpPr>
            <p:sp>
              <p:nvSpPr>
                <p:cNvPr id="149" name="Oval 148"/>
                <p:cNvSpPr/>
                <p:nvPr/>
              </p:nvSpPr>
              <p:spPr>
                <a:xfrm>
                  <a:off x="-2247800" y="1970831"/>
                  <a:ext cx="943200" cy="943200"/>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150" name="Group 149"/>
                <p:cNvGrpSpPr>
                  <a:grpSpLocks noChangeAspect="1"/>
                </p:cNvGrpSpPr>
                <p:nvPr/>
              </p:nvGrpSpPr>
              <p:grpSpPr>
                <a:xfrm>
                  <a:off x="-1988695" y="2113172"/>
                  <a:ext cx="332894" cy="658519"/>
                  <a:chOff x="869968" y="3883417"/>
                  <a:chExt cx="425529" cy="841776"/>
                </a:xfrm>
                <a:solidFill>
                  <a:schemeClr val="bg1"/>
                </a:solidFill>
              </p:grpSpPr>
              <p:sp>
                <p:nvSpPr>
                  <p:cNvPr id="162" name="Oval 161"/>
                  <p:cNvSpPr/>
                  <p:nvPr/>
                </p:nvSpPr>
                <p:spPr>
                  <a:xfrm>
                    <a:off x="1087443" y="3883417"/>
                    <a:ext cx="126000" cy="126000"/>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179" name="Rounded Rectangle 23"/>
                  <p:cNvSpPr/>
                  <p:nvPr/>
                </p:nvSpPr>
                <p:spPr>
                  <a:xfrm>
                    <a:off x="1062913"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180" name="Rounded Rectangle 24"/>
                  <p:cNvSpPr/>
                  <p:nvPr/>
                </p:nvSpPr>
                <p:spPr>
                  <a:xfrm>
                    <a:off x="1062913" y="4042969"/>
                    <a:ext cx="175061" cy="362975"/>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181" name="Rounded Rectangle 25"/>
                  <p:cNvSpPr/>
                  <p:nvPr/>
                </p:nvSpPr>
                <p:spPr>
                  <a:xfrm>
                    <a:off x="1174974"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186" name="Rounded Rectangle 26"/>
                  <p:cNvSpPr/>
                  <p:nvPr/>
                </p:nvSpPr>
                <p:spPr>
                  <a:xfrm rot="12360000" flipH="1">
                    <a:off x="1009066"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187" name="Rounded Rectangle 27"/>
                  <p:cNvSpPr/>
                  <p:nvPr/>
                </p:nvSpPr>
                <p:spPr>
                  <a:xfrm rot="9240000">
                    <a:off x="1249778"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188" name="Rectangle 187"/>
                  <p:cNvSpPr/>
                  <p:nvPr/>
                </p:nvSpPr>
                <p:spPr>
                  <a:xfrm>
                    <a:off x="914393" y="4327387"/>
                    <a:ext cx="90011" cy="90013"/>
                  </a:xfrm>
                  <a:prstGeom prst="rect">
                    <a:avLst/>
                  </a:prstGeom>
                  <a:solidFill>
                    <a:schemeClr val="accent6"/>
                  </a:solidFill>
                  <a:ln w="9525"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190" name="Rectangle 189"/>
                  <p:cNvSpPr/>
                  <p:nvPr/>
                </p:nvSpPr>
                <p:spPr>
                  <a:xfrm>
                    <a:off x="869968" y="4352887"/>
                    <a:ext cx="178861" cy="111286"/>
                  </a:xfrm>
                  <a:prstGeom prst="rect">
                    <a:avLst/>
                  </a:prstGeom>
                  <a:grp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grpSp>
      </p:grpSp>
    </p:spTree>
    <p:extLst>
      <p:ext uri="{BB962C8B-B14F-4D97-AF65-F5344CB8AC3E}">
        <p14:creationId xmlns:p14="http://schemas.microsoft.com/office/powerpoint/2010/main" val="321977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Object 182" hidden="1"/>
          <p:cNvGraphicFramePr>
            <a:graphicFrameLocks noChangeAspect="1"/>
          </p:cNvGraphicFramePr>
          <p:nvPr>
            <p:custDataLst>
              <p:tags r:id="rId2"/>
            </p:custDataLst>
            <p:extLst>
              <p:ext uri="{D42A27DB-BD31-4B8C-83A1-F6EECF244321}">
                <p14:modId xmlns:p14="http://schemas.microsoft.com/office/powerpoint/2010/main" val="2473758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24" name="think-cell Slide" r:id="rId5" imgW="421" imgH="420" progId="TCLayout.ActiveDocument.1">
                  <p:embed/>
                </p:oleObj>
              </mc:Choice>
              <mc:Fallback>
                <p:oleObj name="think-cell Slide" r:id="rId5" imgW="421" imgH="420" progId="TCLayout.ActiveDocument.1">
                  <p:embed/>
                  <p:pic>
                    <p:nvPicPr>
                      <p:cNvPr id="183" name="Object 1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1" name="Rectangle 140"/>
          <p:cNvSpPr/>
          <p:nvPr/>
        </p:nvSpPr>
        <p:spPr>
          <a:xfrm>
            <a:off x="5035659" y="1288505"/>
            <a:ext cx="4870341" cy="5164683"/>
          </a:xfrm>
          <a:prstGeom prst="rect">
            <a:avLst/>
          </a:prstGeom>
          <a:solidFill>
            <a:schemeClr val="accent5">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sp>
        <p:nvSpPr>
          <p:cNvPr id="142" name="TextBox 141"/>
          <p:cNvSpPr txBox="1"/>
          <p:nvPr/>
        </p:nvSpPr>
        <p:spPr>
          <a:xfrm>
            <a:off x="5035659" y="980727"/>
            <a:ext cx="4869732" cy="307778"/>
          </a:xfrm>
          <a:prstGeom prst="rect">
            <a:avLst/>
          </a:prstGeom>
          <a:solidFill>
            <a:schemeClr val="accent5"/>
          </a:solidFill>
        </p:spPr>
        <p:txBody>
          <a:bodyPr wrap="square" rtlCol="0">
            <a:spAutoFit/>
          </a:bodyPr>
          <a:lstStyle/>
          <a:p>
            <a:pPr>
              <a:spcBef>
                <a:spcPts val="300"/>
              </a:spcBef>
              <a:spcAft>
                <a:spcPts val="300"/>
              </a:spcAft>
              <a:buClr>
                <a:srgbClr val="A0B464">
                  <a:lumMod val="75000"/>
                </a:srgbClr>
              </a:buClr>
            </a:pPr>
            <a:r>
              <a:rPr lang="en-ZA" sz="1400" b="1" dirty="0">
                <a:solidFill>
                  <a:schemeClr val="bg1"/>
                </a:solidFill>
                <a:latin typeface="Arial" pitchFamily="34" charset="0"/>
                <a:cs typeface="Arial" pitchFamily="34" charset="0"/>
              </a:rPr>
              <a:t>FLAME 2016</a:t>
            </a:r>
          </a:p>
        </p:txBody>
      </p:sp>
      <p:sp>
        <p:nvSpPr>
          <p:cNvPr id="2" name="Title 1"/>
          <p:cNvSpPr>
            <a:spLocks noGrp="1"/>
          </p:cNvSpPr>
          <p:nvPr>
            <p:ph type="title"/>
          </p:nvPr>
        </p:nvSpPr>
        <p:spPr/>
        <p:txBody>
          <a:bodyPr/>
          <a:lstStyle/>
          <a:p>
            <a:r>
              <a:rPr lang="en-ZA" sz="2000" dirty="0"/>
              <a:t>Lessons informing design </a:t>
            </a:r>
          </a:p>
        </p:txBody>
      </p:sp>
      <p:sp>
        <p:nvSpPr>
          <p:cNvPr id="3" name="Slide Number Placeholder 2"/>
          <p:cNvSpPr>
            <a:spLocks noGrp="1"/>
          </p:cNvSpPr>
          <p:nvPr>
            <p:ph type="sldNum" sz="quarter" idx="11"/>
          </p:nvPr>
        </p:nvSpPr>
        <p:spPr/>
        <p:txBody>
          <a:bodyPr/>
          <a:lstStyle/>
          <a:p>
            <a:fld id="{256D3EEF-DE4E-429D-8EC4-DDC531AFF587}" type="slidenum">
              <a:rPr lang="en-US" smtClean="0"/>
              <a:pPr/>
              <a:t>11</a:t>
            </a:fld>
            <a:endParaRPr lang="en-US" dirty="0"/>
          </a:p>
        </p:txBody>
      </p:sp>
      <p:sp>
        <p:nvSpPr>
          <p:cNvPr id="182" name="Rectangle 181"/>
          <p:cNvSpPr/>
          <p:nvPr/>
        </p:nvSpPr>
        <p:spPr>
          <a:xfrm>
            <a:off x="0" y="1288505"/>
            <a:ext cx="4871229" cy="5164683"/>
          </a:xfrm>
          <a:prstGeom prst="rect">
            <a:avLst/>
          </a:prstGeom>
          <a:solidFill>
            <a:schemeClr val="accent5">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sp>
        <p:nvSpPr>
          <p:cNvPr id="6" name="TextBox 5"/>
          <p:cNvSpPr txBox="1"/>
          <p:nvPr/>
        </p:nvSpPr>
        <p:spPr>
          <a:xfrm>
            <a:off x="0" y="980727"/>
            <a:ext cx="4869732" cy="307778"/>
          </a:xfrm>
          <a:prstGeom prst="rect">
            <a:avLst/>
          </a:prstGeom>
          <a:solidFill>
            <a:schemeClr val="accent5"/>
          </a:solidFill>
        </p:spPr>
        <p:txBody>
          <a:bodyPr wrap="square" rtlCol="0">
            <a:spAutoFit/>
          </a:bodyPr>
          <a:lstStyle/>
          <a:p>
            <a:pPr>
              <a:spcBef>
                <a:spcPts val="300"/>
              </a:spcBef>
              <a:spcAft>
                <a:spcPts val="300"/>
              </a:spcAft>
              <a:buClr>
                <a:srgbClr val="A0B464">
                  <a:lumMod val="75000"/>
                </a:srgbClr>
              </a:buClr>
            </a:pPr>
            <a:r>
              <a:rPr lang="en-ZA" sz="1400" b="1" dirty="0">
                <a:solidFill>
                  <a:schemeClr val="bg1"/>
                </a:solidFill>
                <a:latin typeface="Arial" pitchFamily="34" charset="0"/>
                <a:cs typeface="Arial" pitchFamily="34" charset="0"/>
              </a:rPr>
              <a:t>Lessons from Saver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2014</a:t>
            </a:r>
          </a:p>
        </p:txBody>
      </p:sp>
      <p:grpSp>
        <p:nvGrpSpPr>
          <p:cNvPr id="13" name="Group 12"/>
          <p:cNvGrpSpPr/>
          <p:nvPr/>
        </p:nvGrpSpPr>
        <p:grpSpPr>
          <a:xfrm>
            <a:off x="107321" y="2820671"/>
            <a:ext cx="9644318" cy="943200"/>
            <a:chOff x="107321" y="1525951"/>
            <a:chExt cx="9644318" cy="943200"/>
          </a:xfrm>
        </p:grpSpPr>
        <p:grpSp>
          <p:nvGrpSpPr>
            <p:cNvPr id="28" name="Group 27"/>
            <p:cNvGrpSpPr/>
            <p:nvPr/>
          </p:nvGrpSpPr>
          <p:grpSpPr>
            <a:xfrm>
              <a:off x="5385048" y="1525951"/>
              <a:ext cx="4366591" cy="943200"/>
              <a:chOff x="5385048" y="1547137"/>
              <a:chExt cx="4366591" cy="943200"/>
            </a:xfrm>
          </p:grpSpPr>
          <p:grpSp>
            <p:nvGrpSpPr>
              <p:cNvPr id="192" name="Group 191"/>
              <p:cNvGrpSpPr>
                <a:grpSpLocks noChangeAspect="1"/>
              </p:cNvGrpSpPr>
              <p:nvPr/>
            </p:nvGrpSpPr>
            <p:grpSpPr>
              <a:xfrm>
                <a:off x="5385048" y="1547137"/>
                <a:ext cx="943200" cy="943200"/>
                <a:chOff x="6843252" y="3609024"/>
                <a:chExt cx="720096" cy="720096"/>
              </a:xfrm>
            </p:grpSpPr>
            <p:grpSp>
              <p:nvGrpSpPr>
                <p:cNvPr id="193" name="Group 192"/>
                <p:cNvGrpSpPr>
                  <a:grpSpLocks noChangeAspect="1"/>
                </p:cNvGrpSpPr>
                <p:nvPr/>
              </p:nvGrpSpPr>
              <p:grpSpPr>
                <a:xfrm flipH="1">
                  <a:off x="7245168" y="3738435"/>
                  <a:ext cx="72000" cy="216639"/>
                  <a:chOff x="5322362" y="3814273"/>
                  <a:chExt cx="429260" cy="1291592"/>
                </a:xfrm>
                <a:solidFill>
                  <a:schemeClr val="accent3">
                    <a:lumMod val="60000"/>
                    <a:lumOff val="40000"/>
                  </a:schemeClr>
                </a:solidFill>
              </p:grpSpPr>
              <p:sp>
                <p:nvSpPr>
                  <p:cNvPr id="197" name="Oval 196"/>
                  <p:cNvSpPr>
                    <a:spLocks noChangeAspect="1"/>
                  </p:cNvSpPr>
                  <p:nvPr/>
                </p:nvSpPr>
                <p:spPr>
                  <a:xfrm>
                    <a:off x="5439822" y="3814273"/>
                    <a:ext cx="188830" cy="193330"/>
                  </a:xfrm>
                  <a:prstGeom prst="ellipse">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198" name="Rounded Rectangle 66"/>
                  <p:cNvSpPr>
                    <a:spLocks noChangeAspect="1"/>
                  </p:cNvSpPr>
                  <p:nvPr/>
                </p:nvSpPr>
                <p:spPr>
                  <a:xfrm>
                    <a:off x="5403060" y="4546558"/>
                    <a:ext cx="94415" cy="559307"/>
                  </a:xfrm>
                  <a:prstGeom prst="roundRect">
                    <a:avLst>
                      <a:gd name="adj" fmla="val 30017"/>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199" name="Rounded Rectangle 67"/>
                  <p:cNvSpPr>
                    <a:spLocks noChangeAspect="1"/>
                  </p:cNvSpPr>
                  <p:nvPr/>
                </p:nvSpPr>
                <p:spPr>
                  <a:xfrm>
                    <a:off x="5403060" y="4059084"/>
                    <a:ext cx="262355" cy="556936"/>
                  </a:xfrm>
                  <a:prstGeom prst="roundRect">
                    <a:avLst>
                      <a:gd name="adj" fmla="val 23970"/>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200" name="Rounded Rectangle 68"/>
                  <p:cNvSpPr>
                    <a:spLocks noChangeAspect="1"/>
                  </p:cNvSpPr>
                  <p:nvPr/>
                </p:nvSpPr>
                <p:spPr>
                  <a:xfrm>
                    <a:off x="5571000" y="4546558"/>
                    <a:ext cx="94415" cy="559307"/>
                  </a:xfrm>
                  <a:prstGeom prst="roundRect">
                    <a:avLst>
                      <a:gd name="adj" fmla="val 30017"/>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201" name="Rounded Rectangle 69"/>
                  <p:cNvSpPr>
                    <a:spLocks noChangeAspect="1"/>
                  </p:cNvSpPr>
                  <p:nvPr/>
                </p:nvSpPr>
                <p:spPr>
                  <a:xfrm rot="12360000" flipH="1">
                    <a:off x="5322362" y="4055469"/>
                    <a:ext cx="68517" cy="453020"/>
                  </a:xfrm>
                  <a:prstGeom prst="roundRect">
                    <a:avLst>
                      <a:gd name="adj" fmla="val 50000"/>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202" name="Rounded Rectangle 70"/>
                  <p:cNvSpPr>
                    <a:spLocks noChangeAspect="1"/>
                  </p:cNvSpPr>
                  <p:nvPr/>
                </p:nvSpPr>
                <p:spPr>
                  <a:xfrm rot="9240000">
                    <a:off x="5683105" y="4055469"/>
                    <a:ext cx="68517" cy="453020"/>
                  </a:xfrm>
                  <a:prstGeom prst="roundRect">
                    <a:avLst>
                      <a:gd name="adj" fmla="val 50000"/>
                    </a:avLst>
                  </a:prstGeom>
                  <a:solidFill>
                    <a:schemeClr val="accent6"/>
                  </a:solid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sp>
              <p:nvSpPr>
                <p:cNvPr id="194" name="Rounded Rectangle 62"/>
                <p:cNvSpPr/>
                <p:nvPr/>
              </p:nvSpPr>
              <p:spPr>
                <a:xfrm>
                  <a:off x="6843252" y="3609024"/>
                  <a:ext cx="720096" cy="720096"/>
                </a:xfrm>
                <a:prstGeom prst="roundRect">
                  <a:avLst/>
                </a:prstGeom>
                <a:noFill/>
                <a:ln w="317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95" name="Rounded Rectangle 63"/>
                <p:cNvSpPr/>
                <p:nvPr/>
              </p:nvSpPr>
              <p:spPr>
                <a:xfrm rot="18530308">
                  <a:off x="6903384" y="4070534"/>
                  <a:ext cx="345833" cy="45719"/>
                </a:xfrm>
                <a:prstGeom prst="roundRect">
                  <a:avLst/>
                </a:prstGeom>
                <a:noFill/>
                <a:ln w="317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96" name="Oval 195"/>
                <p:cNvSpPr/>
                <p:nvPr/>
              </p:nvSpPr>
              <p:spPr>
                <a:xfrm>
                  <a:off x="7146150" y="3711736"/>
                  <a:ext cx="270036" cy="270036"/>
                </a:xfrm>
                <a:prstGeom prst="ellipse">
                  <a:avLst/>
                </a:prstGeom>
                <a:noFill/>
                <a:ln w="317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sp>
            <p:nvSpPr>
              <p:cNvPr id="203" name="TextBox 202"/>
              <p:cNvSpPr txBox="1"/>
              <p:nvPr/>
            </p:nvSpPr>
            <p:spPr>
              <a:xfrm>
                <a:off x="6465168" y="1757127"/>
                <a:ext cx="3286471"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Targeting </a:t>
                </a:r>
                <a:r>
                  <a:rPr lang="en-ZA" sz="1400" b="1" dirty="0">
                    <a:solidFill>
                      <a:srgbClr val="000000"/>
                    </a:solidFill>
                    <a:latin typeface="Arial" pitchFamily="34" charset="0"/>
                    <a:cs typeface="Arial" pitchFamily="34" charset="0"/>
                  </a:rPr>
                  <a:t>mature adults </a:t>
                </a:r>
                <a:r>
                  <a:rPr lang="en-ZA" sz="1400" dirty="0">
                    <a:solidFill>
                      <a:srgbClr val="000000"/>
                    </a:solidFill>
                    <a:latin typeface="Arial" pitchFamily="34" charset="0"/>
                    <a:cs typeface="Arial" pitchFamily="34" charset="0"/>
                  </a:rPr>
                  <a:t>through </a:t>
                </a:r>
                <a:r>
                  <a:rPr lang="en-ZA" sz="1400" b="1" dirty="0">
                    <a:solidFill>
                      <a:srgbClr val="000000"/>
                    </a:solidFill>
                    <a:latin typeface="Arial" pitchFamily="34" charset="0"/>
                    <a:cs typeface="Arial" pitchFamily="34" charset="0"/>
                  </a:rPr>
                  <a:t>savings co-operatives</a:t>
                </a:r>
                <a:endParaRPr lang="en-ZA" sz="1400" b="1" dirty="0">
                  <a:solidFill>
                    <a:srgbClr val="FFFF00"/>
                  </a:solidFill>
                  <a:latin typeface="Arial" pitchFamily="34" charset="0"/>
                  <a:cs typeface="Arial" pitchFamily="34" charset="0"/>
                </a:endParaRPr>
              </a:p>
            </p:txBody>
          </p:sp>
        </p:grpSp>
        <p:sp>
          <p:nvSpPr>
            <p:cNvPr id="191" name="Arrow: Right 190"/>
            <p:cNvSpPr/>
            <p:nvPr/>
          </p:nvSpPr>
          <p:spPr>
            <a:xfrm>
              <a:off x="4705783" y="1714535"/>
              <a:ext cx="494434" cy="566033"/>
            </a:xfrm>
            <a:prstGeom prst="rightArrow">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12" name="Group 11"/>
            <p:cNvGrpSpPr/>
            <p:nvPr/>
          </p:nvGrpSpPr>
          <p:grpSpPr>
            <a:xfrm>
              <a:off x="107321" y="1525951"/>
              <a:ext cx="4486800" cy="943200"/>
              <a:chOff x="107321" y="1525951"/>
              <a:chExt cx="4486800" cy="943200"/>
            </a:xfrm>
          </p:grpSpPr>
          <p:sp>
            <p:nvSpPr>
              <p:cNvPr id="18" name="TextBox 17"/>
              <p:cNvSpPr txBox="1"/>
              <p:nvPr/>
            </p:nvSpPr>
            <p:spPr>
              <a:xfrm>
                <a:off x="1196362" y="1614442"/>
                <a:ext cx="3397759"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Mature adults can be reached through community structures such as</a:t>
                </a:r>
                <a:r>
                  <a:rPr lang="en-ZA" sz="1400" b="1" dirty="0">
                    <a:solidFill>
                      <a:srgbClr val="000000"/>
                    </a:solidFill>
                    <a:latin typeface="Arial" pitchFamily="34" charset="0"/>
                    <a:cs typeface="Arial" pitchFamily="34" charset="0"/>
                  </a:rPr>
                  <a:t> savings and lending groups.</a:t>
                </a:r>
                <a:endParaRPr lang="en-ZA" sz="1400" dirty="0">
                  <a:solidFill>
                    <a:srgbClr val="000000"/>
                  </a:solidFill>
                  <a:latin typeface="Arial" pitchFamily="34" charset="0"/>
                  <a:cs typeface="Arial" pitchFamily="34" charset="0"/>
                </a:endParaRPr>
              </a:p>
            </p:txBody>
          </p:sp>
          <p:grpSp>
            <p:nvGrpSpPr>
              <p:cNvPr id="143" name="Group 142"/>
              <p:cNvGrpSpPr>
                <a:grpSpLocks noChangeAspect="1"/>
              </p:cNvGrpSpPr>
              <p:nvPr/>
            </p:nvGrpSpPr>
            <p:grpSpPr>
              <a:xfrm>
                <a:off x="107321" y="1525951"/>
                <a:ext cx="943200" cy="943200"/>
                <a:chOff x="1442532" y="4149096"/>
                <a:chExt cx="1530204" cy="1530204"/>
              </a:xfrm>
            </p:grpSpPr>
            <p:sp>
              <p:nvSpPr>
                <p:cNvPr id="144" name="Oval 143"/>
                <p:cNvSpPr/>
                <p:nvPr/>
              </p:nvSpPr>
              <p:spPr>
                <a:xfrm>
                  <a:off x="1442532" y="4149096"/>
                  <a:ext cx="1530204" cy="1530204"/>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145" name="Group 144"/>
                <p:cNvGrpSpPr>
                  <a:grpSpLocks noChangeAspect="1"/>
                </p:cNvGrpSpPr>
                <p:nvPr/>
              </p:nvGrpSpPr>
              <p:grpSpPr>
                <a:xfrm>
                  <a:off x="1929945" y="4308430"/>
                  <a:ext cx="729087" cy="1143357"/>
                  <a:chOff x="5493072" y="2558977"/>
                  <a:chExt cx="971122" cy="1522919"/>
                </a:xfrm>
              </p:grpSpPr>
              <p:grpSp>
                <p:nvGrpSpPr>
                  <p:cNvPr id="149" name="Group 148"/>
                  <p:cNvGrpSpPr>
                    <a:grpSpLocks noChangeAspect="1"/>
                  </p:cNvGrpSpPr>
                  <p:nvPr/>
                </p:nvGrpSpPr>
                <p:grpSpPr>
                  <a:xfrm>
                    <a:off x="5493072" y="2708904"/>
                    <a:ext cx="450060" cy="1354155"/>
                    <a:chOff x="3601288" y="4411457"/>
                    <a:chExt cx="486956" cy="1465167"/>
                  </a:xfrm>
                </p:grpSpPr>
                <p:sp>
                  <p:nvSpPr>
                    <p:cNvPr id="255" name="Oval 254"/>
                    <p:cNvSpPr/>
                    <p:nvPr/>
                  </p:nvSpPr>
                  <p:spPr>
                    <a:xfrm>
                      <a:off x="3734535" y="4411457"/>
                      <a:ext cx="214210" cy="219311"/>
                    </a:xfrm>
                    <a:prstGeom prst="ellipse">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274" name="Rounded Rectangle 49"/>
                    <p:cNvSpPr/>
                    <p:nvPr/>
                  </p:nvSpPr>
                  <p:spPr>
                    <a:xfrm>
                      <a:off x="3692832" y="5242153"/>
                      <a:ext cx="107105" cy="634471"/>
                    </a:xfrm>
                    <a:prstGeom prst="roundRect">
                      <a:avLst>
                        <a:gd name="adj" fmla="val 30017"/>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275" name="Rounded Rectangle 50"/>
                    <p:cNvSpPr/>
                    <p:nvPr/>
                  </p:nvSpPr>
                  <p:spPr>
                    <a:xfrm>
                      <a:off x="3692832" y="4689168"/>
                      <a:ext cx="297618" cy="631782"/>
                    </a:xfrm>
                    <a:prstGeom prst="roundRect">
                      <a:avLst>
                        <a:gd name="adj" fmla="val 2397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276" name="Rounded Rectangle 51"/>
                    <p:cNvSpPr/>
                    <p:nvPr/>
                  </p:nvSpPr>
                  <p:spPr>
                    <a:xfrm>
                      <a:off x="3883345" y="5242153"/>
                      <a:ext cx="107105" cy="634471"/>
                    </a:xfrm>
                    <a:prstGeom prst="roundRect">
                      <a:avLst>
                        <a:gd name="adj" fmla="val 30017"/>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277" name="Rounded Rectangle 52"/>
                    <p:cNvSpPr/>
                    <p:nvPr/>
                  </p:nvSpPr>
                  <p:spPr>
                    <a:xfrm rot="12360000" flipH="1">
                      <a:off x="3601288" y="4685067"/>
                      <a:ext cx="77726" cy="513900"/>
                    </a:xfrm>
                    <a:prstGeom prst="roundRect">
                      <a:avLst>
                        <a:gd name="adj" fmla="val 5000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278" name="Rounded Rectangle 53"/>
                    <p:cNvSpPr/>
                    <p:nvPr/>
                  </p:nvSpPr>
                  <p:spPr>
                    <a:xfrm rot="9240000">
                      <a:off x="4010518" y="4685067"/>
                      <a:ext cx="77726" cy="513900"/>
                    </a:xfrm>
                    <a:prstGeom prst="roundRect">
                      <a:avLst>
                        <a:gd name="adj" fmla="val 5000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sp>
                <p:nvSpPr>
                  <p:cNvPr id="150" name="Freeform 39"/>
                  <p:cNvSpPr/>
                  <p:nvPr/>
                </p:nvSpPr>
                <p:spPr>
                  <a:xfrm>
                    <a:off x="6020932" y="2558977"/>
                    <a:ext cx="161644" cy="1152110"/>
                  </a:xfrm>
                  <a:custGeom>
                    <a:avLst/>
                    <a:gdLst>
                      <a:gd name="connsiteX0" fmla="*/ 0 w 163500"/>
                      <a:gd name="connsiteY0" fmla="*/ 1133098 h 1133098"/>
                      <a:gd name="connsiteX1" fmla="*/ 26616 w 163500"/>
                      <a:gd name="connsiteY1" fmla="*/ 570351 h 1133098"/>
                      <a:gd name="connsiteX2" fmla="*/ 68442 w 163500"/>
                      <a:gd name="connsiteY2" fmla="*/ 247152 h 1133098"/>
                      <a:gd name="connsiteX3" fmla="*/ 163500 w 163500"/>
                      <a:gd name="connsiteY3" fmla="*/ 0 h 1133098"/>
                      <a:gd name="connsiteX0" fmla="*/ 0 w 163500"/>
                      <a:gd name="connsiteY0" fmla="*/ 1133098 h 1133098"/>
                      <a:gd name="connsiteX1" fmla="*/ 26616 w 163500"/>
                      <a:gd name="connsiteY1" fmla="*/ 570351 h 1133098"/>
                      <a:gd name="connsiteX2" fmla="*/ 72245 w 163500"/>
                      <a:gd name="connsiteY2" fmla="*/ 197722 h 1133098"/>
                      <a:gd name="connsiteX3" fmla="*/ 163500 w 163500"/>
                      <a:gd name="connsiteY3" fmla="*/ 0 h 1133098"/>
                      <a:gd name="connsiteX0" fmla="*/ 0 w 163500"/>
                      <a:gd name="connsiteY0" fmla="*/ 1133098 h 1133098"/>
                      <a:gd name="connsiteX1" fmla="*/ 7605 w 163500"/>
                      <a:gd name="connsiteY1" fmla="*/ 566549 h 1133098"/>
                      <a:gd name="connsiteX2" fmla="*/ 72245 w 163500"/>
                      <a:gd name="connsiteY2" fmla="*/ 197722 h 1133098"/>
                      <a:gd name="connsiteX3" fmla="*/ 163500 w 163500"/>
                      <a:gd name="connsiteY3" fmla="*/ 0 h 1133098"/>
                      <a:gd name="connsiteX0" fmla="*/ 3482 w 159377"/>
                      <a:gd name="connsiteY0" fmla="*/ 1152110 h 1152110"/>
                      <a:gd name="connsiteX1" fmla="*/ 3482 w 159377"/>
                      <a:gd name="connsiteY1" fmla="*/ 566549 h 1152110"/>
                      <a:gd name="connsiteX2" fmla="*/ 68122 w 159377"/>
                      <a:gd name="connsiteY2" fmla="*/ 197722 h 1152110"/>
                      <a:gd name="connsiteX3" fmla="*/ 159377 w 159377"/>
                      <a:gd name="connsiteY3" fmla="*/ 0 h 1152110"/>
                      <a:gd name="connsiteX0" fmla="*/ 5749 w 161644"/>
                      <a:gd name="connsiteY0" fmla="*/ 1152110 h 1152110"/>
                      <a:gd name="connsiteX1" fmla="*/ 5749 w 161644"/>
                      <a:gd name="connsiteY1" fmla="*/ 566549 h 1152110"/>
                      <a:gd name="connsiteX2" fmla="*/ 70389 w 161644"/>
                      <a:gd name="connsiteY2" fmla="*/ 197722 h 1152110"/>
                      <a:gd name="connsiteX3" fmla="*/ 161644 w 161644"/>
                      <a:gd name="connsiteY3" fmla="*/ 0 h 1152110"/>
                    </a:gdLst>
                    <a:ahLst/>
                    <a:cxnLst>
                      <a:cxn ang="0">
                        <a:pos x="connsiteX0" y="connsiteY0"/>
                      </a:cxn>
                      <a:cxn ang="0">
                        <a:pos x="connsiteX1" y="connsiteY1"/>
                      </a:cxn>
                      <a:cxn ang="0">
                        <a:pos x="connsiteX2" y="connsiteY2"/>
                      </a:cxn>
                      <a:cxn ang="0">
                        <a:pos x="connsiteX3" y="connsiteY3"/>
                      </a:cxn>
                    </a:cxnLst>
                    <a:rect l="l" t="t" r="r" b="b"/>
                    <a:pathLst>
                      <a:path w="161644" h="1152110">
                        <a:moveTo>
                          <a:pt x="5749" y="1152110"/>
                        </a:moveTo>
                        <a:cubicBezTo>
                          <a:pt x="1946" y="948367"/>
                          <a:pt x="-5024" y="725614"/>
                          <a:pt x="5749" y="566549"/>
                        </a:cubicBezTo>
                        <a:cubicBezTo>
                          <a:pt x="16522" y="407484"/>
                          <a:pt x="44407" y="292147"/>
                          <a:pt x="70389" y="197722"/>
                        </a:cubicBezTo>
                        <a:cubicBezTo>
                          <a:pt x="96372" y="103297"/>
                          <a:pt x="161644" y="0"/>
                          <a:pt x="161644"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Oval 161"/>
                  <p:cNvSpPr/>
                  <p:nvPr/>
                </p:nvSpPr>
                <p:spPr>
                  <a:xfrm>
                    <a:off x="6096446" y="2720762"/>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79" name="Oval 178"/>
                  <p:cNvSpPr/>
                  <p:nvPr/>
                </p:nvSpPr>
                <p:spPr>
                  <a:xfrm>
                    <a:off x="6045334" y="2988898"/>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80" name="Oval 179"/>
                  <p:cNvSpPr/>
                  <p:nvPr/>
                </p:nvSpPr>
                <p:spPr>
                  <a:xfrm>
                    <a:off x="6025540" y="3122964"/>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81" name="Oval 180"/>
                  <p:cNvSpPr/>
                  <p:nvPr/>
                </p:nvSpPr>
                <p:spPr>
                  <a:xfrm>
                    <a:off x="6064344" y="2854830"/>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86" name="Freeform 44"/>
                  <p:cNvSpPr/>
                  <p:nvPr/>
                </p:nvSpPr>
                <p:spPr>
                  <a:xfrm>
                    <a:off x="6129339" y="2713741"/>
                    <a:ext cx="102666" cy="1304203"/>
                  </a:xfrm>
                  <a:custGeom>
                    <a:avLst/>
                    <a:gdLst>
                      <a:gd name="connsiteX0" fmla="*/ 45631 w 102666"/>
                      <a:gd name="connsiteY0" fmla="*/ 0 h 1304203"/>
                      <a:gd name="connsiteX1" fmla="*/ 22817 w 102666"/>
                      <a:gd name="connsiteY1" fmla="*/ 117872 h 1304203"/>
                      <a:gd name="connsiteX2" fmla="*/ 102666 w 102666"/>
                      <a:gd name="connsiteY2" fmla="*/ 247152 h 1304203"/>
                      <a:gd name="connsiteX3" fmla="*/ 22817 w 102666"/>
                      <a:gd name="connsiteY3" fmla="*/ 433467 h 1304203"/>
                      <a:gd name="connsiteX4" fmla="*/ 91259 w 102666"/>
                      <a:gd name="connsiteY4" fmla="*/ 627386 h 1304203"/>
                      <a:gd name="connsiteX5" fmla="*/ 3 w 102666"/>
                      <a:gd name="connsiteY5" fmla="*/ 802294 h 1304203"/>
                      <a:gd name="connsiteX6" fmla="*/ 87457 w 102666"/>
                      <a:gd name="connsiteY6" fmla="*/ 950586 h 1304203"/>
                      <a:gd name="connsiteX7" fmla="*/ 15212 w 102666"/>
                      <a:gd name="connsiteY7" fmla="*/ 1140703 h 1304203"/>
                      <a:gd name="connsiteX8" fmla="*/ 98863 w 102666"/>
                      <a:gd name="connsiteY8" fmla="*/ 1304203 h 1304203"/>
                      <a:gd name="connsiteX9" fmla="*/ 98863 w 102666"/>
                      <a:gd name="connsiteY9" fmla="*/ 1304203 h 13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66" h="1304203">
                        <a:moveTo>
                          <a:pt x="45631" y="0"/>
                        </a:moveTo>
                        <a:cubicBezTo>
                          <a:pt x="29471" y="38340"/>
                          <a:pt x="13311" y="76680"/>
                          <a:pt x="22817" y="117872"/>
                        </a:cubicBezTo>
                        <a:cubicBezTo>
                          <a:pt x="32323" y="159064"/>
                          <a:pt x="102666" y="194553"/>
                          <a:pt x="102666" y="247152"/>
                        </a:cubicBezTo>
                        <a:cubicBezTo>
                          <a:pt x="102666" y="299751"/>
                          <a:pt x="24718" y="370095"/>
                          <a:pt x="22817" y="433467"/>
                        </a:cubicBezTo>
                        <a:cubicBezTo>
                          <a:pt x="20916" y="496839"/>
                          <a:pt x="95061" y="565915"/>
                          <a:pt x="91259" y="627386"/>
                        </a:cubicBezTo>
                        <a:cubicBezTo>
                          <a:pt x="87457" y="688857"/>
                          <a:pt x="637" y="748427"/>
                          <a:pt x="3" y="802294"/>
                        </a:cubicBezTo>
                        <a:cubicBezTo>
                          <a:pt x="-631" y="856161"/>
                          <a:pt x="84922" y="894185"/>
                          <a:pt x="87457" y="950586"/>
                        </a:cubicBezTo>
                        <a:cubicBezTo>
                          <a:pt x="89992" y="1006987"/>
                          <a:pt x="13311" y="1081767"/>
                          <a:pt x="15212" y="1140703"/>
                        </a:cubicBezTo>
                        <a:cubicBezTo>
                          <a:pt x="17113" y="1199639"/>
                          <a:pt x="98863" y="1304203"/>
                          <a:pt x="98863" y="1304203"/>
                        </a:cubicBezTo>
                        <a:lnTo>
                          <a:pt x="98863" y="1304203"/>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Oval 186"/>
                  <p:cNvSpPr/>
                  <p:nvPr/>
                </p:nvSpPr>
                <p:spPr>
                  <a:xfrm rot="2111925">
                    <a:off x="6213763" y="3907083"/>
                    <a:ext cx="180024" cy="59169"/>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88" name="Arc 187"/>
                  <p:cNvSpPr/>
                  <p:nvPr/>
                </p:nvSpPr>
                <p:spPr>
                  <a:xfrm>
                    <a:off x="6306982" y="3991884"/>
                    <a:ext cx="90012" cy="90012"/>
                  </a:xfrm>
                  <a:prstGeom prst="arc">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Arc 189"/>
                  <p:cNvSpPr/>
                  <p:nvPr/>
                </p:nvSpPr>
                <p:spPr>
                  <a:xfrm flipH="1" flipV="1">
                    <a:off x="6374182" y="3917080"/>
                    <a:ext cx="90012" cy="90012"/>
                  </a:xfrm>
                  <a:prstGeom prst="arc">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pic>
        <p:nvPicPr>
          <p:cNvPr id="295" name="Picture 294"/>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7233491" y="105193"/>
            <a:ext cx="2616053" cy="875535"/>
          </a:xfrm>
          <a:prstGeom prst="rect">
            <a:avLst/>
          </a:prstGeom>
        </p:spPr>
      </p:pic>
      <p:grpSp>
        <p:nvGrpSpPr>
          <p:cNvPr id="5" name="Group 4"/>
          <p:cNvGrpSpPr/>
          <p:nvPr/>
        </p:nvGrpSpPr>
        <p:grpSpPr>
          <a:xfrm>
            <a:off x="107321" y="5294112"/>
            <a:ext cx="9479015" cy="943200"/>
            <a:chOff x="107321" y="4037520"/>
            <a:chExt cx="9479015" cy="943200"/>
          </a:xfrm>
        </p:grpSpPr>
        <p:sp>
          <p:nvSpPr>
            <p:cNvPr id="147" name="Arrow: Right 146"/>
            <p:cNvSpPr/>
            <p:nvPr/>
          </p:nvSpPr>
          <p:spPr>
            <a:xfrm>
              <a:off x="4705783" y="4226104"/>
              <a:ext cx="494434" cy="566033"/>
            </a:xfrm>
            <a:prstGeom prst="rightArrow">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23" name="Group 22"/>
            <p:cNvGrpSpPr/>
            <p:nvPr/>
          </p:nvGrpSpPr>
          <p:grpSpPr>
            <a:xfrm>
              <a:off x="107321" y="4037520"/>
              <a:ext cx="4249672" cy="943200"/>
              <a:chOff x="107321" y="4005064"/>
              <a:chExt cx="4249672" cy="943200"/>
            </a:xfrm>
          </p:grpSpPr>
          <p:sp>
            <p:nvSpPr>
              <p:cNvPr id="88" name="TextBox 87"/>
              <p:cNvSpPr txBox="1"/>
              <p:nvPr/>
            </p:nvSpPr>
            <p:spPr>
              <a:xfrm>
                <a:off x="1196362" y="4215054"/>
                <a:ext cx="3160631"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To achieve behaviour change </a:t>
                </a:r>
                <a:r>
                  <a:rPr lang="en-ZA" sz="1400" b="1" dirty="0">
                    <a:solidFill>
                      <a:srgbClr val="000000"/>
                    </a:solidFill>
                    <a:latin typeface="Arial" pitchFamily="34" charset="0"/>
                    <a:cs typeface="Arial" pitchFamily="34" charset="0"/>
                  </a:rPr>
                  <a:t>repeat messaging</a:t>
                </a:r>
                <a:r>
                  <a:rPr lang="en-ZA" sz="1400" dirty="0">
                    <a:solidFill>
                      <a:srgbClr val="000000"/>
                    </a:solidFill>
                    <a:latin typeface="Arial" pitchFamily="34" charset="0"/>
                    <a:cs typeface="Arial" pitchFamily="34" charset="0"/>
                  </a:rPr>
                  <a:t> is necessary.</a:t>
                </a:r>
              </a:p>
            </p:txBody>
          </p:sp>
          <p:grpSp>
            <p:nvGrpSpPr>
              <p:cNvPr id="404" name="Group 403"/>
              <p:cNvGrpSpPr/>
              <p:nvPr/>
            </p:nvGrpSpPr>
            <p:grpSpPr>
              <a:xfrm>
                <a:off x="107321" y="4005064"/>
                <a:ext cx="943200" cy="943200"/>
                <a:chOff x="542412" y="4689168"/>
                <a:chExt cx="1440000" cy="1440000"/>
              </a:xfrm>
            </p:grpSpPr>
            <p:sp>
              <p:nvSpPr>
                <p:cNvPr id="405" name="Oval 404"/>
                <p:cNvSpPr/>
                <p:nvPr/>
              </p:nvSpPr>
              <p:spPr>
                <a:xfrm>
                  <a:off x="542412" y="4689168"/>
                  <a:ext cx="1440000" cy="1440000"/>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406" name="Group 405"/>
                <p:cNvGrpSpPr>
                  <a:grpSpLocks noChangeAspect="1"/>
                </p:cNvGrpSpPr>
                <p:nvPr/>
              </p:nvGrpSpPr>
              <p:grpSpPr>
                <a:xfrm>
                  <a:off x="785147" y="4893643"/>
                  <a:ext cx="485890" cy="979424"/>
                  <a:chOff x="4772976" y="4361136"/>
                  <a:chExt cx="640756" cy="1291592"/>
                </a:xfrm>
                <a:solidFill>
                  <a:schemeClr val="bg1"/>
                </a:solidFill>
              </p:grpSpPr>
              <p:grpSp>
                <p:nvGrpSpPr>
                  <p:cNvPr id="450" name="Group 449"/>
                  <p:cNvGrpSpPr/>
                  <p:nvPr/>
                </p:nvGrpSpPr>
                <p:grpSpPr>
                  <a:xfrm>
                    <a:off x="4772976" y="4361136"/>
                    <a:ext cx="429260" cy="1291592"/>
                    <a:chOff x="4868109" y="3719969"/>
                    <a:chExt cx="429260" cy="1291592"/>
                  </a:xfrm>
                  <a:grpFill/>
                </p:grpSpPr>
                <p:sp>
                  <p:nvSpPr>
                    <p:cNvPr id="452" name="Oval 451"/>
                    <p:cNvSpPr/>
                    <p:nvPr/>
                  </p:nvSpPr>
                  <p:spPr>
                    <a:xfrm>
                      <a:off x="4985569" y="3719969"/>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53" name="Rounded Rectangle 336"/>
                    <p:cNvSpPr/>
                    <p:nvPr/>
                  </p:nvSpPr>
                  <p:spPr>
                    <a:xfrm>
                      <a:off x="4948807" y="4452254"/>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54" name="Rounded Rectangle 337"/>
                    <p:cNvSpPr/>
                    <p:nvPr/>
                  </p:nvSpPr>
                  <p:spPr>
                    <a:xfrm>
                      <a:off x="4948807" y="3964780"/>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55" name="Rounded Rectangle 338"/>
                    <p:cNvSpPr/>
                    <p:nvPr/>
                  </p:nvSpPr>
                  <p:spPr>
                    <a:xfrm>
                      <a:off x="5116747" y="4452254"/>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56" name="Rounded Rectangle 339"/>
                    <p:cNvSpPr/>
                    <p:nvPr/>
                  </p:nvSpPr>
                  <p:spPr>
                    <a:xfrm rot="12360000" flipH="1">
                      <a:off x="4868109" y="3961165"/>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57" name="Rounded Rectangle 340"/>
                    <p:cNvSpPr/>
                    <p:nvPr/>
                  </p:nvSpPr>
                  <p:spPr>
                    <a:xfrm rot="9240000">
                      <a:off x="5228852" y="3961165"/>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cxnSp>
                <p:nvCxnSpPr>
                  <p:cNvPr id="451" name="Straight Connector 450"/>
                  <p:cNvCxnSpPr/>
                  <p:nvPr/>
                </p:nvCxnSpPr>
                <p:spPr>
                  <a:xfrm flipV="1">
                    <a:off x="5222066" y="4610241"/>
                    <a:ext cx="191666" cy="492335"/>
                  </a:xfrm>
                  <a:prstGeom prst="line">
                    <a:avLst/>
                  </a:prstGeom>
                  <a:grpFill/>
                  <a:ln w="12700" cap="rnd" cmpd="sng">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7" name="Group 406"/>
                <p:cNvGrpSpPr>
                  <a:grpSpLocks noChangeAspect="1"/>
                </p:cNvGrpSpPr>
                <p:nvPr/>
              </p:nvGrpSpPr>
              <p:grpSpPr>
                <a:xfrm>
                  <a:off x="1316147" y="5082562"/>
                  <a:ext cx="538803" cy="719164"/>
                  <a:chOff x="5370577" y="4718705"/>
                  <a:chExt cx="404626" cy="540072"/>
                </a:xfrm>
              </p:grpSpPr>
              <p:grpSp>
                <p:nvGrpSpPr>
                  <p:cNvPr id="408" name="Group 407"/>
                  <p:cNvGrpSpPr>
                    <a:grpSpLocks noChangeAspect="1"/>
                  </p:cNvGrpSpPr>
                  <p:nvPr/>
                </p:nvGrpSpPr>
                <p:grpSpPr>
                  <a:xfrm flipH="1">
                    <a:off x="5370577" y="4718705"/>
                    <a:ext cx="78659" cy="236673"/>
                    <a:chOff x="5322362" y="3814273"/>
                    <a:chExt cx="429260" cy="1291592"/>
                  </a:xfrm>
                  <a:solidFill>
                    <a:srgbClr val="FFFFFF"/>
                  </a:solidFill>
                </p:grpSpPr>
                <p:sp>
                  <p:nvSpPr>
                    <p:cNvPr id="444" name="Oval 443"/>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5" name="Rounded Rectangle 326"/>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6" name="Rounded Rectangle 327"/>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7" name="Rounded Rectangle 328"/>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8" name="Rounded Rectangle 330"/>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9" name="Rounded Rectangle 332"/>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grpSp>
                <p:nvGrpSpPr>
                  <p:cNvPr id="409" name="Group 408"/>
                  <p:cNvGrpSpPr>
                    <a:grpSpLocks noChangeAspect="1"/>
                  </p:cNvGrpSpPr>
                  <p:nvPr/>
                </p:nvGrpSpPr>
                <p:grpSpPr>
                  <a:xfrm flipH="1">
                    <a:off x="5522977" y="4718705"/>
                    <a:ext cx="78659" cy="236673"/>
                    <a:chOff x="5322362" y="3814273"/>
                    <a:chExt cx="429260" cy="1291592"/>
                  </a:xfrm>
                  <a:solidFill>
                    <a:srgbClr val="FFFFFF"/>
                  </a:solidFill>
                </p:grpSpPr>
                <p:sp>
                  <p:nvSpPr>
                    <p:cNvPr id="438" name="Oval 437"/>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439" name="Rounded Rectangle 318"/>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0" name="Rounded Rectangle 319"/>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1" name="Rounded Rectangle 320"/>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2" name="Rounded Rectangle 321"/>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43" name="Rounded Rectangle 322"/>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410" name="Group 409"/>
                  <p:cNvGrpSpPr>
                    <a:grpSpLocks noChangeAspect="1"/>
                  </p:cNvGrpSpPr>
                  <p:nvPr/>
                </p:nvGrpSpPr>
                <p:grpSpPr>
                  <a:xfrm flipH="1">
                    <a:off x="5675376" y="4718705"/>
                    <a:ext cx="78659" cy="236673"/>
                    <a:chOff x="5322362" y="3814273"/>
                    <a:chExt cx="429260" cy="1291592"/>
                  </a:xfrm>
                  <a:solidFill>
                    <a:srgbClr val="FFFFFF"/>
                  </a:solidFill>
                </p:grpSpPr>
                <p:sp>
                  <p:nvSpPr>
                    <p:cNvPr id="432" name="Oval 431"/>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33" name="Rounded Rectangle 312"/>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34" name="Rounded Rectangle 313"/>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35" name="Rounded Rectangle 314"/>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36" name="Rounded Rectangle 315"/>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37" name="Rounded Rectangle 316"/>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411" name="Group 410"/>
                  <p:cNvGrpSpPr>
                    <a:grpSpLocks noChangeAspect="1"/>
                  </p:cNvGrpSpPr>
                  <p:nvPr/>
                </p:nvGrpSpPr>
                <p:grpSpPr>
                  <a:xfrm flipH="1">
                    <a:off x="5391745" y="5022104"/>
                    <a:ext cx="78659" cy="236673"/>
                    <a:chOff x="5322362" y="3814273"/>
                    <a:chExt cx="429260" cy="1291592"/>
                  </a:xfrm>
                  <a:solidFill>
                    <a:srgbClr val="FFFFFF"/>
                  </a:solidFill>
                </p:grpSpPr>
                <p:sp>
                  <p:nvSpPr>
                    <p:cNvPr id="426" name="Oval 425"/>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7" name="Rounded Rectangle 306"/>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8" name="Rounded Rectangle 307"/>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9" name="Rounded Rectangle 308"/>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30" name="Rounded Rectangle 309"/>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31" name="Rounded Rectangle 310"/>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412" name="Group 411"/>
                  <p:cNvGrpSpPr>
                    <a:grpSpLocks noChangeAspect="1"/>
                  </p:cNvGrpSpPr>
                  <p:nvPr/>
                </p:nvGrpSpPr>
                <p:grpSpPr>
                  <a:xfrm flipH="1">
                    <a:off x="5544144" y="5022104"/>
                    <a:ext cx="78659" cy="236673"/>
                    <a:chOff x="5322362" y="3814273"/>
                    <a:chExt cx="429260" cy="1291592"/>
                  </a:xfrm>
                  <a:solidFill>
                    <a:srgbClr val="FFFFFF"/>
                  </a:solidFill>
                </p:grpSpPr>
                <p:sp>
                  <p:nvSpPr>
                    <p:cNvPr id="420" name="Oval 419"/>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1" name="Rounded Rectangle 300"/>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2" name="Rounded Rectangle 301"/>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3" name="Rounded Rectangle 302"/>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4" name="Rounded Rectangle 303"/>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25" name="Rounded Rectangle 304"/>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413" name="Group 412"/>
                  <p:cNvGrpSpPr>
                    <a:grpSpLocks noChangeAspect="1"/>
                  </p:cNvGrpSpPr>
                  <p:nvPr/>
                </p:nvGrpSpPr>
                <p:grpSpPr>
                  <a:xfrm flipH="1">
                    <a:off x="5696544" y="5022104"/>
                    <a:ext cx="78659" cy="236673"/>
                    <a:chOff x="5322362" y="3814273"/>
                    <a:chExt cx="429260" cy="1291592"/>
                  </a:xfrm>
                  <a:solidFill>
                    <a:srgbClr val="FFFFFF"/>
                  </a:solidFill>
                </p:grpSpPr>
                <p:sp>
                  <p:nvSpPr>
                    <p:cNvPr id="414" name="Oval 413"/>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15" name="Rounded Rectangle 292"/>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16" name="Rounded Rectangle 293"/>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17" name="Rounded Rectangle 294"/>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418" name="Rounded Rectangle 296"/>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419" name="Rounded Rectangle 297"/>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grpSp>
        </p:grpSp>
        <p:grpSp>
          <p:nvGrpSpPr>
            <p:cNvPr id="26" name="Group 25"/>
            <p:cNvGrpSpPr/>
            <p:nvPr/>
          </p:nvGrpSpPr>
          <p:grpSpPr>
            <a:xfrm>
              <a:off x="5385048" y="4037520"/>
              <a:ext cx="4201288" cy="943200"/>
              <a:chOff x="5385048" y="4069976"/>
              <a:chExt cx="4201288" cy="943200"/>
            </a:xfrm>
          </p:grpSpPr>
          <p:sp>
            <p:nvSpPr>
              <p:cNvPr id="216" name="TextBox 215"/>
              <p:cNvSpPr txBox="1"/>
              <p:nvPr/>
            </p:nvSpPr>
            <p:spPr>
              <a:xfrm>
                <a:off x="6465168" y="4279966"/>
                <a:ext cx="3121168"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Repeat messaging instilled through a </a:t>
                </a:r>
                <a:r>
                  <a:rPr lang="en-ZA" sz="1400" b="1" dirty="0">
                    <a:solidFill>
                      <a:srgbClr val="000000"/>
                    </a:solidFill>
                    <a:latin typeface="Arial" pitchFamily="34" charset="0"/>
                    <a:cs typeface="Arial" pitchFamily="34" charset="0"/>
                  </a:rPr>
                  <a:t>4-week program</a:t>
                </a:r>
              </a:p>
            </p:txBody>
          </p:sp>
          <p:grpSp>
            <p:nvGrpSpPr>
              <p:cNvPr id="19" name="Group 18"/>
              <p:cNvGrpSpPr/>
              <p:nvPr/>
            </p:nvGrpSpPr>
            <p:grpSpPr>
              <a:xfrm>
                <a:off x="5385048" y="4069976"/>
                <a:ext cx="943200" cy="943200"/>
                <a:chOff x="5521968" y="2773832"/>
                <a:chExt cx="943200" cy="943200"/>
              </a:xfrm>
            </p:grpSpPr>
            <p:sp>
              <p:nvSpPr>
                <p:cNvPr id="471" name="Rounded Rectangle 62"/>
                <p:cNvSpPr/>
                <p:nvPr/>
              </p:nvSpPr>
              <p:spPr>
                <a:xfrm>
                  <a:off x="5521968" y="2773832"/>
                  <a:ext cx="943200" cy="943200"/>
                </a:xfrm>
                <a:prstGeom prst="roundRect">
                  <a:avLst/>
                </a:prstGeom>
                <a:noFill/>
                <a:ln w="317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80" name="TextBox 479"/>
                <p:cNvSpPr txBox="1"/>
                <p:nvPr/>
              </p:nvSpPr>
              <p:spPr>
                <a:xfrm>
                  <a:off x="5622429" y="2866376"/>
                  <a:ext cx="763635" cy="707886"/>
                </a:xfrm>
                <a:prstGeom prst="rect">
                  <a:avLst/>
                </a:prstGeom>
                <a:noFill/>
              </p:spPr>
              <p:txBody>
                <a:bodyPr wrap="square" rtlCol="0" anchor="ctr">
                  <a:spAutoFit/>
                </a:bodyPr>
                <a:lstStyle/>
                <a:p>
                  <a:pPr algn="ctr">
                    <a:spcBef>
                      <a:spcPts val="300"/>
                    </a:spcBef>
                    <a:spcAft>
                      <a:spcPts val="300"/>
                    </a:spcAft>
                    <a:buClr>
                      <a:srgbClr val="A0B464">
                        <a:lumMod val="75000"/>
                      </a:srgbClr>
                    </a:buClr>
                  </a:pPr>
                  <a:r>
                    <a:rPr lang="en-ZA" sz="4000" b="1" dirty="0">
                      <a:solidFill>
                        <a:schemeClr val="accent6"/>
                      </a:solidFill>
                      <a:latin typeface="Arial" pitchFamily="34" charset="0"/>
                      <a:cs typeface="Arial" pitchFamily="34" charset="0"/>
                    </a:rPr>
                    <a:t>x4</a:t>
                  </a:r>
                  <a:endParaRPr lang="en-ZA" sz="2400" b="1" dirty="0">
                    <a:solidFill>
                      <a:schemeClr val="accent6"/>
                    </a:solidFill>
                    <a:latin typeface="Arial" pitchFamily="34" charset="0"/>
                    <a:cs typeface="Arial" pitchFamily="34" charset="0"/>
                  </a:endParaRPr>
                </a:p>
              </p:txBody>
            </p:sp>
          </p:grpSp>
        </p:grpSp>
      </p:grpSp>
      <p:grpSp>
        <p:nvGrpSpPr>
          <p:cNvPr id="15" name="Group 14"/>
          <p:cNvGrpSpPr/>
          <p:nvPr/>
        </p:nvGrpSpPr>
        <p:grpSpPr>
          <a:xfrm>
            <a:off x="107321" y="4075648"/>
            <a:ext cx="9479015" cy="943200"/>
            <a:chOff x="107321" y="4075648"/>
            <a:chExt cx="9479015" cy="943200"/>
          </a:xfrm>
        </p:grpSpPr>
        <p:sp>
          <p:nvSpPr>
            <p:cNvPr id="146" name="Arrow: Right 145"/>
            <p:cNvSpPr/>
            <p:nvPr/>
          </p:nvSpPr>
          <p:spPr>
            <a:xfrm>
              <a:off x="4705783" y="4264232"/>
              <a:ext cx="494434" cy="566033"/>
            </a:xfrm>
            <a:prstGeom prst="rightArrow">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14" name="Group 13"/>
            <p:cNvGrpSpPr/>
            <p:nvPr/>
          </p:nvGrpSpPr>
          <p:grpSpPr>
            <a:xfrm>
              <a:off x="107321" y="4075648"/>
              <a:ext cx="4724706" cy="943200"/>
              <a:chOff x="107321" y="4075648"/>
              <a:chExt cx="4724706" cy="943200"/>
            </a:xfrm>
          </p:grpSpPr>
          <p:sp>
            <p:nvSpPr>
              <p:cNvPr id="33" name="TextBox 32"/>
              <p:cNvSpPr txBox="1"/>
              <p:nvPr/>
            </p:nvSpPr>
            <p:spPr>
              <a:xfrm>
                <a:off x="1196362" y="4177916"/>
                <a:ext cx="3635665"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The program should </a:t>
                </a:r>
                <a:r>
                  <a:rPr lang="en-ZA" sz="1400" b="1" dirty="0">
                    <a:solidFill>
                      <a:srgbClr val="000000"/>
                    </a:solidFill>
                    <a:latin typeface="Arial" pitchFamily="34" charset="0"/>
                    <a:cs typeface="Arial" pitchFamily="34" charset="0"/>
                  </a:rPr>
                  <a:t>leverage other programs aimed at improving participants’ ability to make money.</a:t>
                </a:r>
              </a:p>
            </p:txBody>
          </p:sp>
          <p:grpSp>
            <p:nvGrpSpPr>
              <p:cNvPr id="8" name="Group 7"/>
              <p:cNvGrpSpPr/>
              <p:nvPr/>
            </p:nvGrpSpPr>
            <p:grpSpPr>
              <a:xfrm>
                <a:off x="107321" y="4075648"/>
                <a:ext cx="943200" cy="943200"/>
                <a:chOff x="107321" y="2819056"/>
                <a:chExt cx="943200" cy="943200"/>
              </a:xfrm>
            </p:grpSpPr>
            <p:sp>
              <p:nvSpPr>
                <p:cNvPr id="164" name="Rounded Rectangle 21"/>
                <p:cNvSpPr/>
                <p:nvPr/>
              </p:nvSpPr>
              <p:spPr>
                <a:xfrm>
                  <a:off x="107321" y="2819056"/>
                  <a:ext cx="943200" cy="943200"/>
                </a:xfrm>
                <a:prstGeom prst="roundRect">
                  <a:avLst/>
                </a:prstGeom>
                <a:no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280" name="Group 279"/>
                <p:cNvGrpSpPr/>
                <p:nvPr/>
              </p:nvGrpSpPr>
              <p:grpSpPr>
                <a:xfrm>
                  <a:off x="159579" y="2932602"/>
                  <a:ext cx="811403" cy="645490"/>
                  <a:chOff x="5673096" y="548616"/>
                  <a:chExt cx="2070276" cy="1646952"/>
                </a:xfrm>
                <a:solidFill>
                  <a:schemeClr val="tx1">
                    <a:lumMod val="65000"/>
                    <a:lumOff val="35000"/>
                  </a:schemeClr>
                </a:solidFill>
              </p:grpSpPr>
              <p:sp>
                <p:nvSpPr>
                  <p:cNvPr id="285" name="Oval 284"/>
                  <p:cNvSpPr/>
                  <p:nvPr/>
                </p:nvSpPr>
                <p:spPr>
                  <a:xfrm>
                    <a:off x="5853120" y="963876"/>
                    <a:ext cx="1530204" cy="1170156"/>
                  </a:xfrm>
                  <a:prstGeom prst="ellipse">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286" name="Group 285"/>
                  <p:cNvGrpSpPr/>
                  <p:nvPr/>
                </p:nvGrpSpPr>
                <p:grpSpPr>
                  <a:xfrm>
                    <a:off x="5673096" y="548616"/>
                    <a:ext cx="2070276" cy="1646952"/>
                    <a:chOff x="5673096" y="548616"/>
                    <a:chExt cx="2070276" cy="1646952"/>
                  </a:xfrm>
                  <a:grpFill/>
                </p:grpSpPr>
                <p:sp>
                  <p:nvSpPr>
                    <p:cNvPr id="287" name="Rounded Rectangle 111"/>
                    <p:cNvSpPr/>
                    <p:nvPr/>
                  </p:nvSpPr>
                  <p:spPr>
                    <a:xfrm>
                      <a:off x="7473336" y="1358724"/>
                      <a:ext cx="270036" cy="270036"/>
                    </a:xfrm>
                    <a:prstGeom prst="roundRect">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88" name="Oval 287"/>
                    <p:cNvSpPr/>
                    <p:nvPr/>
                  </p:nvSpPr>
                  <p:spPr>
                    <a:xfrm>
                      <a:off x="6870876" y="1088688"/>
                      <a:ext cx="782484" cy="810108"/>
                    </a:xfrm>
                    <a:prstGeom prst="ellipse">
                      <a:avLst/>
                    </a:prstGeom>
                    <a:grp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89" name="Isosceles Triangle 54"/>
                    <p:cNvSpPr/>
                    <p:nvPr/>
                  </p:nvSpPr>
                  <p:spPr>
                    <a:xfrm rot="10800000">
                      <a:off x="7113288" y="1077842"/>
                      <a:ext cx="283724" cy="212793"/>
                    </a:xfrm>
                    <a:prstGeom prst="triangle">
                      <a:avLst/>
                    </a:prstGeom>
                    <a:grp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90" name="Freeform 114"/>
                    <p:cNvSpPr/>
                    <p:nvPr/>
                  </p:nvSpPr>
                  <p:spPr>
                    <a:xfrm>
                      <a:off x="5673096" y="1249138"/>
                      <a:ext cx="233325" cy="289610"/>
                    </a:xfrm>
                    <a:custGeom>
                      <a:avLst/>
                      <a:gdLst>
                        <a:gd name="connsiteX0" fmla="*/ 233325 w 233325"/>
                        <a:gd name="connsiteY0" fmla="*/ 206501 h 289610"/>
                        <a:gd name="connsiteX1" fmla="*/ 147283 w 233325"/>
                        <a:gd name="connsiteY1" fmla="*/ 151434 h 289610"/>
                        <a:gd name="connsiteX2" fmla="*/ 143841 w 233325"/>
                        <a:gd name="connsiteY2" fmla="*/ 289102 h 289610"/>
                        <a:gd name="connsiteX3" fmla="*/ 212675 w 233325"/>
                        <a:gd name="connsiteY3" fmla="*/ 92926 h 289610"/>
                        <a:gd name="connsiteX4" fmla="*/ 6174 w 233325"/>
                        <a:gd name="connsiteY4" fmla="*/ 147993 h 289610"/>
                        <a:gd name="connsiteX5" fmla="*/ 57800 w 233325"/>
                        <a:gd name="connsiteY5" fmla="*/ 220268 h 289610"/>
                        <a:gd name="connsiteX6" fmla="*/ 95658 w 233325"/>
                        <a:gd name="connsiteY6" fmla="*/ 0 h 28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325" h="289610">
                          <a:moveTo>
                            <a:pt x="233325" y="206501"/>
                          </a:moveTo>
                          <a:cubicBezTo>
                            <a:pt x="197761" y="172084"/>
                            <a:pt x="162197" y="137667"/>
                            <a:pt x="147283" y="151434"/>
                          </a:cubicBezTo>
                          <a:cubicBezTo>
                            <a:pt x="132369" y="165201"/>
                            <a:pt x="132942" y="298853"/>
                            <a:pt x="143841" y="289102"/>
                          </a:cubicBezTo>
                          <a:cubicBezTo>
                            <a:pt x="154740" y="279351"/>
                            <a:pt x="235620" y="116444"/>
                            <a:pt x="212675" y="92926"/>
                          </a:cubicBezTo>
                          <a:cubicBezTo>
                            <a:pt x="189730" y="69408"/>
                            <a:pt x="31986" y="126769"/>
                            <a:pt x="6174" y="147993"/>
                          </a:cubicBezTo>
                          <a:cubicBezTo>
                            <a:pt x="-19638" y="169217"/>
                            <a:pt x="42886" y="244933"/>
                            <a:pt x="57800" y="220268"/>
                          </a:cubicBezTo>
                          <a:cubicBezTo>
                            <a:pt x="72714" y="195603"/>
                            <a:pt x="84186" y="97801"/>
                            <a:pt x="95658" y="0"/>
                          </a:cubicBezTo>
                        </a:path>
                      </a:pathLst>
                    </a:custGeom>
                    <a:grpFill/>
                    <a:ln w="19050" cmpd="sng">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Rounded Rectangle 115"/>
                    <p:cNvSpPr/>
                    <p:nvPr/>
                  </p:nvSpPr>
                  <p:spPr>
                    <a:xfrm rot="19853303">
                      <a:off x="6843252" y="1925532"/>
                      <a:ext cx="180024" cy="270036"/>
                    </a:xfrm>
                    <a:prstGeom prst="roundRect">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92" name="Rounded Rectangle 116"/>
                    <p:cNvSpPr/>
                    <p:nvPr/>
                  </p:nvSpPr>
                  <p:spPr>
                    <a:xfrm rot="1746697" flipH="1">
                      <a:off x="6087460" y="1925531"/>
                      <a:ext cx="180024" cy="270036"/>
                    </a:xfrm>
                    <a:prstGeom prst="roundRect">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93" name="Freeform 117"/>
                    <p:cNvSpPr/>
                    <p:nvPr/>
                  </p:nvSpPr>
                  <p:spPr>
                    <a:xfrm>
                      <a:off x="6401515" y="1060024"/>
                      <a:ext cx="388909" cy="30992"/>
                    </a:xfrm>
                    <a:custGeom>
                      <a:avLst/>
                      <a:gdLst>
                        <a:gd name="connsiteX0" fmla="*/ 0 w 388909"/>
                        <a:gd name="connsiteY0" fmla="*/ 27550 h 30992"/>
                        <a:gd name="connsiteX1" fmla="*/ 189292 w 388909"/>
                        <a:gd name="connsiteY1" fmla="*/ 17 h 30992"/>
                        <a:gd name="connsiteX2" fmla="*/ 388909 w 388909"/>
                        <a:gd name="connsiteY2" fmla="*/ 30992 h 30992"/>
                        <a:gd name="connsiteX3" fmla="*/ 388909 w 388909"/>
                        <a:gd name="connsiteY3" fmla="*/ 30992 h 30992"/>
                      </a:gdLst>
                      <a:ahLst/>
                      <a:cxnLst>
                        <a:cxn ang="0">
                          <a:pos x="connsiteX0" y="connsiteY0"/>
                        </a:cxn>
                        <a:cxn ang="0">
                          <a:pos x="connsiteX1" y="connsiteY1"/>
                        </a:cxn>
                        <a:cxn ang="0">
                          <a:pos x="connsiteX2" y="connsiteY2"/>
                        </a:cxn>
                        <a:cxn ang="0">
                          <a:pos x="connsiteX3" y="connsiteY3"/>
                        </a:cxn>
                      </a:cxnLst>
                      <a:rect l="l" t="t" r="r" b="b"/>
                      <a:pathLst>
                        <a:path w="388909" h="30992">
                          <a:moveTo>
                            <a:pt x="0" y="27550"/>
                          </a:moveTo>
                          <a:cubicBezTo>
                            <a:pt x="62237" y="13496"/>
                            <a:pt x="124474" y="-557"/>
                            <a:pt x="189292" y="17"/>
                          </a:cubicBezTo>
                          <a:cubicBezTo>
                            <a:pt x="254110" y="591"/>
                            <a:pt x="388909" y="30992"/>
                            <a:pt x="388909" y="30992"/>
                          </a:cubicBezTo>
                          <a:lnTo>
                            <a:pt x="388909" y="30992"/>
                          </a:lnTo>
                        </a:path>
                      </a:pathLst>
                    </a:custGeom>
                    <a:grpFill/>
                    <a:ln w="57150" cmpd="sng">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Oval 293"/>
                    <p:cNvSpPr/>
                    <p:nvPr/>
                  </p:nvSpPr>
                  <p:spPr>
                    <a:xfrm>
                      <a:off x="6393192" y="548616"/>
                      <a:ext cx="360048" cy="360048"/>
                    </a:xfrm>
                    <a:prstGeom prst="ellipse">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grpSp>
        <p:grpSp>
          <p:nvGrpSpPr>
            <p:cNvPr id="27" name="Group 26"/>
            <p:cNvGrpSpPr/>
            <p:nvPr/>
          </p:nvGrpSpPr>
          <p:grpSpPr>
            <a:xfrm>
              <a:off x="5385049" y="4075648"/>
              <a:ext cx="4201287" cy="943200"/>
              <a:chOff x="5385049" y="2816017"/>
              <a:chExt cx="4201287" cy="943200"/>
            </a:xfrm>
          </p:grpSpPr>
          <p:grpSp>
            <p:nvGrpSpPr>
              <p:cNvPr id="21" name="Group 20"/>
              <p:cNvGrpSpPr/>
              <p:nvPr/>
            </p:nvGrpSpPr>
            <p:grpSpPr>
              <a:xfrm>
                <a:off x="5385049" y="2816017"/>
                <a:ext cx="943199" cy="943200"/>
                <a:chOff x="-1645507" y="2797452"/>
                <a:chExt cx="943199" cy="943200"/>
              </a:xfrm>
            </p:grpSpPr>
            <p:sp>
              <p:nvSpPr>
                <p:cNvPr id="520" name="Oval 519"/>
                <p:cNvSpPr/>
                <p:nvPr/>
              </p:nvSpPr>
              <p:spPr>
                <a:xfrm>
                  <a:off x="-1645507" y="2797452"/>
                  <a:ext cx="943199" cy="943200"/>
                </a:xfrm>
                <a:prstGeom prst="ellipse">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20" name="Group 19"/>
                <p:cNvGrpSpPr/>
                <p:nvPr/>
              </p:nvGrpSpPr>
              <p:grpSpPr>
                <a:xfrm>
                  <a:off x="-1412813" y="2950512"/>
                  <a:ext cx="477810" cy="637080"/>
                  <a:chOff x="-2819371" y="2622093"/>
                  <a:chExt cx="810108" cy="1080144"/>
                </a:xfrm>
              </p:grpSpPr>
              <p:grpSp>
                <p:nvGrpSpPr>
                  <p:cNvPr id="506" name="Group 505"/>
                  <p:cNvGrpSpPr/>
                  <p:nvPr/>
                </p:nvGrpSpPr>
                <p:grpSpPr>
                  <a:xfrm>
                    <a:off x="-2819371" y="2622093"/>
                    <a:ext cx="810108" cy="1080144"/>
                    <a:chOff x="598101" y="4689168"/>
                    <a:chExt cx="810108" cy="1080144"/>
                  </a:xfrm>
                </p:grpSpPr>
                <p:sp>
                  <p:nvSpPr>
                    <p:cNvPr id="507" name="Trapezoid 506"/>
                    <p:cNvSpPr/>
                    <p:nvPr/>
                  </p:nvSpPr>
                  <p:spPr>
                    <a:xfrm>
                      <a:off x="598101" y="4689168"/>
                      <a:ext cx="810108" cy="270036"/>
                    </a:xfrm>
                    <a:prstGeom prst="trapezoid">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508" name="Rectangle 507"/>
                    <p:cNvSpPr/>
                    <p:nvPr/>
                  </p:nvSpPr>
                  <p:spPr>
                    <a:xfrm>
                      <a:off x="632424" y="4959204"/>
                      <a:ext cx="45719" cy="450060"/>
                    </a:xfrm>
                    <a:prstGeom prst="rect">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509" name="Rectangle 508"/>
                    <p:cNvSpPr/>
                    <p:nvPr/>
                  </p:nvSpPr>
                  <p:spPr>
                    <a:xfrm>
                      <a:off x="1328167" y="4959204"/>
                      <a:ext cx="45719" cy="450060"/>
                    </a:xfrm>
                    <a:prstGeom prst="rect">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510" name="Group 509"/>
                    <p:cNvGrpSpPr>
                      <a:grpSpLocks noChangeAspect="1"/>
                    </p:cNvGrpSpPr>
                    <p:nvPr/>
                  </p:nvGrpSpPr>
                  <p:grpSpPr>
                    <a:xfrm>
                      <a:off x="991724" y="5082496"/>
                      <a:ext cx="247628" cy="462498"/>
                      <a:chOff x="3601288" y="4411457"/>
                      <a:chExt cx="486956" cy="909493"/>
                    </a:xfrm>
                    <a:solidFill>
                      <a:schemeClr val="accent1">
                        <a:lumMod val="75000"/>
                      </a:schemeClr>
                    </a:solidFill>
                  </p:grpSpPr>
                  <p:sp>
                    <p:nvSpPr>
                      <p:cNvPr id="515" name="Oval 514"/>
                      <p:cNvSpPr/>
                      <p:nvPr/>
                    </p:nvSpPr>
                    <p:spPr>
                      <a:xfrm>
                        <a:off x="3734535" y="4411457"/>
                        <a:ext cx="214210" cy="219311"/>
                      </a:xfrm>
                      <a:prstGeom prst="ellipse">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16" name="Rounded Rectangle 93"/>
                      <p:cNvSpPr/>
                      <p:nvPr/>
                    </p:nvSpPr>
                    <p:spPr>
                      <a:xfrm>
                        <a:off x="3692832" y="4689168"/>
                        <a:ext cx="297618" cy="631782"/>
                      </a:xfrm>
                      <a:prstGeom prst="roundRect">
                        <a:avLst>
                          <a:gd name="adj" fmla="val 2397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17" name="Rounded Rectangle 95"/>
                      <p:cNvSpPr/>
                      <p:nvPr/>
                    </p:nvSpPr>
                    <p:spPr>
                      <a:xfrm rot="12360000" flipH="1">
                        <a:off x="3601288" y="4685067"/>
                        <a:ext cx="77726" cy="513900"/>
                      </a:xfrm>
                      <a:prstGeom prst="roundRect">
                        <a:avLst>
                          <a:gd name="adj" fmla="val 5000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18" name="Rounded Rectangle 96"/>
                      <p:cNvSpPr/>
                      <p:nvPr/>
                    </p:nvSpPr>
                    <p:spPr>
                      <a:xfrm rot="9240000">
                        <a:off x="4010518" y="4685067"/>
                        <a:ext cx="77726" cy="513900"/>
                      </a:xfrm>
                      <a:prstGeom prst="roundRect">
                        <a:avLst>
                          <a:gd name="adj" fmla="val 5000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sp>
                  <p:nvSpPr>
                    <p:cNvPr id="511" name="Rectangle 510"/>
                    <p:cNvSpPr/>
                    <p:nvPr/>
                  </p:nvSpPr>
                  <p:spPr>
                    <a:xfrm>
                      <a:off x="632424" y="5409264"/>
                      <a:ext cx="741960" cy="360048"/>
                    </a:xfrm>
                    <a:prstGeom prst="rect">
                      <a:avLst/>
                    </a:prstGeom>
                    <a:solidFill>
                      <a:schemeClr val="bg1"/>
                    </a:solid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accent1">
                            <a:lumMod val="75000"/>
                          </a:schemeClr>
                        </a:solidFill>
                      </a:endParaRPr>
                    </a:p>
                  </p:txBody>
                </p:sp>
                <p:sp>
                  <p:nvSpPr>
                    <p:cNvPr id="512" name="Oval 511"/>
                    <p:cNvSpPr/>
                    <p:nvPr/>
                  </p:nvSpPr>
                  <p:spPr>
                    <a:xfrm>
                      <a:off x="695046" y="5319252"/>
                      <a:ext cx="90012" cy="90012"/>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513" name="Oval 512"/>
                    <p:cNvSpPr/>
                    <p:nvPr/>
                  </p:nvSpPr>
                  <p:spPr>
                    <a:xfrm>
                      <a:off x="798132" y="5319252"/>
                      <a:ext cx="90012" cy="90012"/>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514" name="Oval 513"/>
                    <p:cNvSpPr/>
                    <p:nvPr/>
                  </p:nvSpPr>
                  <p:spPr>
                    <a:xfrm>
                      <a:off x="746589" y="5229240"/>
                      <a:ext cx="90012" cy="90012"/>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sp>
                <p:nvSpPr>
                  <p:cNvPr id="502" name="Rectangle 501"/>
                  <p:cNvSpPr/>
                  <p:nvPr/>
                </p:nvSpPr>
                <p:spPr>
                  <a:xfrm>
                    <a:off x="-2718450" y="2640867"/>
                    <a:ext cx="620210" cy="313094"/>
                  </a:xfrm>
                  <a:prstGeom prst="rect">
                    <a:avLst/>
                  </a:prstGeom>
                </p:spPr>
                <p:txBody>
                  <a:bodyPr wrap="none">
                    <a:spAutoFit/>
                  </a:bodyPr>
                  <a:lstStyle/>
                  <a:p>
                    <a:pPr lvl="0" algn="ctr"/>
                    <a:r>
                      <a:rPr lang="en-US" sz="600" dirty="0">
                        <a:solidFill>
                          <a:schemeClr val="bg1"/>
                        </a:solidFill>
                      </a:rPr>
                      <a:t>Shop</a:t>
                    </a:r>
                  </a:p>
                </p:txBody>
              </p:sp>
            </p:grpSp>
          </p:grpSp>
          <p:sp>
            <p:nvSpPr>
              <p:cNvPr id="522" name="TextBox 521"/>
              <p:cNvSpPr txBox="1"/>
              <p:nvPr/>
            </p:nvSpPr>
            <p:spPr>
              <a:xfrm>
                <a:off x="6465168" y="2918285"/>
                <a:ext cx="3121168"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Program contains a </a:t>
                </a:r>
                <a:r>
                  <a:rPr lang="en-ZA" sz="1400" b="1" dirty="0">
                    <a:solidFill>
                      <a:srgbClr val="000000"/>
                    </a:solidFill>
                    <a:latin typeface="Arial" pitchFamily="34" charset="0"/>
                    <a:cs typeface="Arial" pitchFamily="34" charset="0"/>
                  </a:rPr>
                  <a:t>Micro Enterprise “</a:t>
                </a:r>
                <a:r>
                  <a:rPr lang="en-ZA" sz="1400" b="1" dirty="0" err="1">
                    <a:solidFill>
                      <a:srgbClr val="000000"/>
                    </a:solidFill>
                    <a:latin typeface="Arial" pitchFamily="34" charset="0"/>
                    <a:cs typeface="Arial" pitchFamily="34" charset="0"/>
                  </a:rPr>
                  <a:t>bootcamp</a:t>
                </a:r>
                <a:r>
                  <a:rPr lang="en-ZA" sz="1400" b="1" dirty="0">
                    <a:solidFill>
                      <a:srgbClr val="000000"/>
                    </a:solidFill>
                    <a:latin typeface="Arial" pitchFamily="34" charset="0"/>
                    <a:cs typeface="Arial" pitchFamily="34" charset="0"/>
                  </a:rPr>
                  <a:t>” and incubation component </a:t>
                </a:r>
              </a:p>
            </p:txBody>
          </p:sp>
        </p:grpSp>
      </p:grpSp>
      <p:grpSp>
        <p:nvGrpSpPr>
          <p:cNvPr id="237" name="Group 236"/>
          <p:cNvGrpSpPr/>
          <p:nvPr/>
        </p:nvGrpSpPr>
        <p:grpSpPr>
          <a:xfrm>
            <a:off x="107321" y="1538789"/>
            <a:ext cx="9479015" cy="954107"/>
            <a:chOff x="128464" y="5283205"/>
            <a:chExt cx="9479015" cy="954107"/>
          </a:xfrm>
        </p:grpSpPr>
        <p:sp>
          <p:nvSpPr>
            <p:cNvPr id="238" name="Arrow: Right 237"/>
            <p:cNvSpPr/>
            <p:nvPr/>
          </p:nvSpPr>
          <p:spPr>
            <a:xfrm>
              <a:off x="4726926" y="5482696"/>
              <a:ext cx="494434" cy="566033"/>
            </a:xfrm>
            <a:prstGeom prst="rightArrow">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239" name="Group 238"/>
            <p:cNvGrpSpPr/>
            <p:nvPr/>
          </p:nvGrpSpPr>
          <p:grpSpPr>
            <a:xfrm>
              <a:off x="5406192" y="5294112"/>
              <a:ext cx="4201287" cy="943200"/>
              <a:chOff x="5406192" y="5294112"/>
              <a:chExt cx="4201287" cy="943200"/>
            </a:xfrm>
          </p:grpSpPr>
          <p:sp>
            <p:nvSpPr>
              <p:cNvPr id="248" name="TextBox 247"/>
              <p:cNvSpPr txBox="1"/>
              <p:nvPr/>
            </p:nvSpPr>
            <p:spPr>
              <a:xfrm>
                <a:off x="6486311" y="5396380"/>
                <a:ext cx="3121168"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Addition of </a:t>
                </a:r>
                <a:r>
                  <a:rPr lang="en-ZA" sz="1400" b="1" dirty="0">
                    <a:solidFill>
                      <a:srgbClr val="000000"/>
                    </a:solidFill>
                    <a:latin typeface="Arial" pitchFamily="34" charset="0"/>
                    <a:cs typeface="Arial" pitchFamily="34" charset="0"/>
                  </a:rPr>
                  <a:t>soft skills component </a:t>
                </a:r>
                <a:r>
                  <a:rPr lang="en-ZA" sz="1400" dirty="0">
                    <a:solidFill>
                      <a:srgbClr val="000000"/>
                    </a:solidFill>
                    <a:latin typeface="Arial" pitchFamily="34" charset="0"/>
                    <a:cs typeface="Arial" pitchFamily="34" charset="0"/>
                  </a:rPr>
                  <a:t>focused on </a:t>
                </a:r>
                <a:r>
                  <a:rPr lang="en-ZA" sz="1400" b="1" dirty="0">
                    <a:solidFill>
                      <a:srgbClr val="000000"/>
                    </a:solidFill>
                    <a:latin typeface="Arial" pitchFamily="34" charset="0"/>
                    <a:cs typeface="Arial" pitchFamily="34" charset="0"/>
                  </a:rPr>
                  <a:t>building confidence </a:t>
                </a:r>
                <a:r>
                  <a:rPr lang="en-ZA" sz="1400" dirty="0">
                    <a:solidFill>
                      <a:srgbClr val="000000"/>
                    </a:solidFill>
                    <a:latin typeface="Arial" pitchFamily="34" charset="0"/>
                    <a:cs typeface="Arial" pitchFamily="34" charset="0"/>
                  </a:rPr>
                  <a:t>about income generating activities </a:t>
                </a:r>
                <a:endParaRPr lang="en-ZA" sz="1400" b="1" dirty="0">
                  <a:solidFill>
                    <a:srgbClr val="000000"/>
                  </a:solidFill>
                  <a:latin typeface="Arial" pitchFamily="34" charset="0"/>
                  <a:cs typeface="Arial" pitchFamily="34" charset="0"/>
                </a:endParaRPr>
              </a:p>
            </p:txBody>
          </p:sp>
          <p:grpSp>
            <p:nvGrpSpPr>
              <p:cNvPr id="249" name="Group 248"/>
              <p:cNvGrpSpPr/>
              <p:nvPr/>
            </p:nvGrpSpPr>
            <p:grpSpPr>
              <a:xfrm>
                <a:off x="5406192" y="5294112"/>
                <a:ext cx="943199" cy="943200"/>
                <a:chOff x="5406192" y="5294112"/>
                <a:chExt cx="943199" cy="943200"/>
              </a:xfrm>
            </p:grpSpPr>
            <p:sp>
              <p:nvSpPr>
                <p:cNvPr id="250" name="Oval 249"/>
                <p:cNvSpPr/>
                <p:nvPr/>
              </p:nvSpPr>
              <p:spPr>
                <a:xfrm>
                  <a:off x="5406192" y="5294112"/>
                  <a:ext cx="943199" cy="943200"/>
                </a:xfrm>
                <a:prstGeom prst="ellipse">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251" name="Group 250"/>
                <p:cNvGrpSpPr/>
                <p:nvPr/>
              </p:nvGrpSpPr>
              <p:grpSpPr>
                <a:xfrm>
                  <a:off x="5524939" y="5429868"/>
                  <a:ext cx="724205" cy="591420"/>
                  <a:chOff x="5524939" y="5429868"/>
                  <a:chExt cx="724205" cy="591420"/>
                </a:xfrm>
              </p:grpSpPr>
              <p:sp>
                <p:nvSpPr>
                  <p:cNvPr id="252" name="Rounded Rectangle 155"/>
                  <p:cNvSpPr/>
                  <p:nvPr/>
                </p:nvSpPr>
                <p:spPr>
                  <a:xfrm>
                    <a:off x="5671766" y="5875961"/>
                    <a:ext cx="425627" cy="75527"/>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53" name="Rounded Rectangle 156"/>
                  <p:cNvSpPr/>
                  <p:nvPr/>
                </p:nvSpPr>
                <p:spPr>
                  <a:xfrm rot="19268979">
                    <a:off x="6041198" y="5812993"/>
                    <a:ext cx="180061" cy="54133"/>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54" name="Rounded Rectangle 157"/>
                  <p:cNvSpPr/>
                  <p:nvPr/>
                </p:nvSpPr>
                <p:spPr>
                  <a:xfrm rot="19268979">
                    <a:off x="6063272" y="5813507"/>
                    <a:ext cx="180061" cy="54133"/>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56" name="Rounded Rectangle 158"/>
                  <p:cNvSpPr/>
                  <p:nvPr/>
                </p:nvSpPr>
                <p:spPr>
                  <a:xfrm>
                    <a:off x="5653014" y="5919941"/>
                    <a:ext cx="399795" cy="75527"/>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257" name="Group 256"/>
                  <p:cNvGrpSpPr/>
                  <p:nvPr/>
                </p:nvGrpSpPr>
                <p:grpSpPr>
                  <a:xfrm rot="527203">
                    <a:off x="5856614" y="5806188"/>
                    <a:ext cx="153236" cy="91365"/>
                    <a:chOff x="7029691" y="5500098"/>
                    <a:chExt cx="257173" cy="149391"/>
                  </a:xfrm>
                  <a:solidFill>
                    <a:schemeClr val="bg1"/>
                  </a:solidFill>
                </p:grpSpPr>
                <p:sp>
                  <p:nvSpPr>
                    <p:cNvPr id="270" name="Rounded Rectangle 172"/>
                    <p:cNvSpPr/>
                    <p:nvPr/>
                  </p:nvSpPr>
                  <p:spPr>
                    <a:xfrm rot="18907469">
                      <a:off x="7029691" y="5528189"/>
                      <a:ext cx="257173" cy="121300"/>
                    </a:xfrm>
                    <a:prstGeom prst="roundRect">
                      <a:avLst>
                        <a:gd name="adj" fmla="val 50000"/>
                      </a:avLst>
                    </a:prstGeom>
                    <a:grpFill/>
                    <a:ln w="317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71" name="Rounded Rectangle 173"/>
                    <p:cNvSpPr>
                      <a:spLocks/>
                    </p:cNvSpPr>
                    <p:nvPr/>
                  </p:nvSpPr>
                  <p:spPr>
                    <a:xfrm rot="18907469">
                      <a:off x="7187400" y="5500098"/>
                      <a:ext cx="45719" cy="70357"/>
                    </a:xfrm>
                    <a:prstGeom prst="roundRect">
                      <a:avLst>
                        <a:gd name="adj" fmla="val 29386"/>
                      </a:avLst>
                    </a:prstGeom>
                    <a:solidFill>
                      <a:schemeClr val="tx1">
                        <a:lumMod val="65000"/>
                        <a:lumOff val="35000"/>
                      </a:schemeClr>
                    </a:solidFill>
                    <a:ln w="317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sp>
                <p:nvSpPr>
                  <p:cNvPr id="258" name="Oval 257"/>
                  <p:cNvSpPr/>
                  <p:nvPr/>
                </p:nvSpPr>
                <p:spPr>
                  <a:xfrm rot="18878354">
                    <a:off x="6184528" y="5804566"/>
                    <a:ext cx="53633" cy="21450"/>
                  </a:xfrm>
                  <a:prstGeom prst="ellipse">
                    <a:avLst/>
                  </a:prstGeom>
                  <a:solidFill>
                    <a:schemeClr val="tx1">
                      <a:lumMod val="65000"/>
                      <a:lumOff val="35000"/>
                    </a:schemeClr>
                  </a:solidFill>
                  <a:ln w="317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59" name="Rounded Rectangle 161"/>
                  <p:cNvSpPr/>
                  <p:nvPr/>
                </p:nvSpPr>
                <p:spPr>
                  <a:xfrm>
                    <a:off x="5662433" y="5882909"/>
                    <a:ext cx="233232" cy="83293"/>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0" name="Rounded Rectangle 162"/>
                  <p:cNvSpPr/>
                  <p:nvPr/>
                </p:nvSpPr>
                <p:spPr>
                  <a:xfrm>
                    <a:off x="5654511" y="5866358"/>
                    <a:ext cx="233232" cy="83293"/>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1" name="Rounded Rectangle 163"/>
                  <p:cNvSpPr/>
                  <p:nvPr/>
                </p:nvSpPr>
                <p:spPr>
                  <a:xfrm rot="19268979">
                    <a:off x="6069083" y="5841028"/>
                    <a:ext cx="180061" cy="54133"/>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2" name="Oval 261"/>
                  <p:cNvSpPr/>
                  <p:nvPr/>
                </p:nvSpPr>
                <p:spPr>
                  <a:xfrm rot="18878354">
                    <a:off x="6190313" y="5832848"/>
                    <a:ext cx="53633" cy="21450"/>
                  </a:xfrm>
                  <a:prstGeom prst="ellipse">
                    <a:avLst/>
                  </a:prstGeom>
                  <a:solidFill>
                    <a:schemeClr val="tx1">
                      <a:lumMod val="65000"/>
                      <a:lumOff val="35000"/>
                    </a:schemeClr>
                  </a:solidFill>
                  <a:ln w="317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3" name="Rounded Rectangle 165"/>
                  <p:cNvSpPr/>
                  <p:nvPr/>
                </p:nvSpPr>
                <p:spPr>
                  <a:xfrm rot="20047317">
                    <a:off x="5524939" y="5902965"/>
                    <a:ext cx="214534" cy="118323"/>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4" name="Rounded Rectangle 166"/>
                  <p:cNvSpPr/>
                  <p:nvPr/>
                </p:nvSpPr>
                <p:spPr>
                  <a:xfrm rot="20035722">
                    <a:off x="5786145" y="5864906"/>
                    <a:ext cx="149621" cy="75425"/>
                  </a:xfrm>
                  <a:prstGeom prst="roundRect">
                    <a:avLst>
                      <a:gd name="adj" fmla="val 50000"/>
                    </a:avLst>
                  </a:prstGeom>
                  <a:solidFill>
                    <a:schemeClr val="bg1"/>
                  </a:solidFill>
                  <a:ln w="317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5" name="Rounded Rectangle 167"/>
                  <p:cNvSpPr/>
                  <p:nvPr/>
                </p:nvSpPr>
                <p:spPr>
                  <a:xfrm rot="19268017">
                    <a:off x="5867181" y="5847796"/>
                    <a:ext cx="79674" cy="65151"/>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6" name="Rounded Rectangle 168"/>
                  <p:cNvSpPr/>
                  <p:nvPr/>
                </p:nvSpPr>
                <p:spPr>
                  <a:xfrm rot="19268017">
                    <a:off x="5761441" y="5878706"/>
                    <a:ext cx="90802" cy="75104"/>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7" name="Rounded Rectangle 169"/>
                  <p:cNvSpPr/>
                  <p:nvPr/>
                </p:nvSpPr>
                <p:spPr>
                  <a:xfrm rot="19871180">
                    <a:off x="5971995" y="5899557"/>
                    <a:ext cx="180061" cy="64351"/>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8" name="Rounded Rectangle 170"/>
                  <p:cNvSpPr/>
                  <p:nvPr/>
                </p:nvSpPr>
                <p:spPr>
                  <a:xfrm rot="20839287">
                    <a:off x="5957940" y="5866445"/>
                    <a:ext cx="180061" cy="54133"/>
                  </a:xfrm>
                  <a:prstGeom prst="roundRect">
                    <a:avLst>
                      <a:gd name="adj" fmla="val 50000"/>
                    </a:avLst>
                  </a:prstGeom>
                  <a:solidFill>
                    <a:schemeClr val="bg1"/>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69" name="Sun 268"/>
                  <p:cNvSpPr/>
                  <p:nvPr/>
                </p:nvSpPr>
                <p:spPr>
                  <a:xfrm>
                    <a:off x="5692711" y="5429868"/>
                    <a:ext cx="375434" cy="375434"/>
                  </a:xfrm>
                  <a:prstGeom prst="sun">
                    <a:avLst>
                      <a:gd name="adj" fmla="val 23163"/>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grpSp>
          <p:nvGrpSpPr>
            <p:cNvPr id="240" name="Group 239"/>
            <p:cNvGrpSpPr/>
            <p:nvPr/>
          </p:nvGrpSpPr>
          <p:grpSpPr>
            <a:xfrm>
              <a:off x="128464" y="5283205"/>
              <a:ext cx="4505375" cy="954107"/>
              <a:chOff x="128464" y="5283205"/>
              <a:chExt cx="4505375" cy="954107"/>
            </a:xfrm>
          </p:grpSpPr>
          <p:sp>
            <p:nvSpPr>
              <p:cNvPr id="241" name="TextBox 240"/>
              <p:cNvSpPr txBox="1"/>
              <p:nvPr/>
            </p:nvSpPr>
            <p:spPr>
              <a:xfrm>
                <a:off x="1218641" y="5283205"/>
                <a:ext cx="3415198" cy="954107"/>
              </a:xfrm>
              <a:prstGeom prst="rect">
                <a:avLst/>
              </a:prstGeom>
              <a:noFill/>
            </p:spPr>
            <p:txBody>
              <a:bodyPr wrap="square" rtlCol="0">
                <a:spAutoFit/>
              </a:bodyPr>
              <a:lstStyle/>
              <a:p>
                <a:r>
                  <a:rPr lang="en-ZA" sz="1400" dirty="0">
                    <a:solidFill>
                      <a:srgbClr val="000000"/>
                    </a:solidFill>
                    <a:latin typeface="Arial" pitchFamily="34" charset="0"/>
                    <a:cs typeface="Arial" pitchFamily="34" charset="0"/>
                  </a:rPr>
                  <a:t>This cohort were the </a:t>
                </a:r>
                <a:r>
                  <a:rPr lang="en-ZA" sz="1400" b="1" dirty="0">
                    <a:solidFill>
                      <a:srgbClr val="000000"/>
                    </a:solidFill>
                    <a:latin typeface="Arial" pitchFamily="34" charset="0"/>
                    <a:cs typeface="Arial" pitchFamily="34" charset="0"/>
                  </a:rPr>
                  <a:t>least positive about financial education</a:t>
                </a:r>
                <a:r>
                  <a:rPr lang="en-ZA" sz="1400" dirty="0">
                    <a:solidFill>
                      <a:srgbClr val="000000"/>
                    </a:solidFill>
                    <a:latin typeface="Arial" pitchFamily="34" charset="0"/>
                    <a:cs typeface="Arial" pitchFamily="34" charset="0"/>
                  </a:rPr>
                  <a:t> as they reported little to no income, despite having social grants.</a:t>
                </a:r>
                <a:endParaRPr lang="en-ZA" sz="1400" dirty="0"/>
              </a:p>
            </p:txBody>
          </p:sp>
          <p:grpSp>
            <p:nvGrpSpPr>
              <p:cNvPr id="242" name="Group 241"/>
              <p:cNvGrpSpPr/>
              <p:nvPr/>
            </p:nvGrpSpPr>
            <p:grpSpPr>
              <a:xfrm>
                <a:off x="128464" y="5288658"/>
                <a:ext cx="943200" cy="948654"/>
                <a:chOff x="128464" y="5288658"/>
                <a:chExt cx="943200" cy="948654"/>
              </a:xfrm>
            </p:grpSpPr>
            <p:sp>
              <p:nvSpPr>
                <p:cNvPr id="243" name="Rounded Rectangle 21"/>
                <p:cNvSpPr/>
                <p:nvPr/>
              </p:nvSpPr>
              <p:spPr>
                <a:xfrm>
                  <a:off x="128464" y="5288658"/>
                  <a:ext cx="943200" cy="943200"/>
                </a:xfrm>
                <a:prstGeom prst="roundRect">
                  <a:avLst/>
                </a:prstGeom>
                <a:no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244" name="Group 243"/>
                <p:cNvGrpSpPr/>
                <p:nvPr/>
              </p:nvGrpSpPr>
              <p:grpSpPr>
                <a:xfrm>
                  <a:off x="368480" y="5568309"/>
                  <a:ext cx="480064" cy="669003"/>
                  <a:chOff x="397859" y="5525062"/>
                  <a:chExt cx="480064" cy="669003"/>
                </a:xfrm>
                <a:solidFill>
                  <a:schemeClr val="tx1">
                    <a:lumMod val="65000"/>
                    <a:lumOff val="35000"/>
                  </a:schemeClr>
                </a:solidFill>
              </p:grpSpPr>
              <p:sp>
                <p:nvSpPr>
                  <p:cNvPr id="245" name="Oval 244"/>
                  <p:cNvSpPr/>
                  <p:nvPr/>
                </p:nvSpPr>
                <p:spPr>
                  <a:xfrm>
                    <a:off x="441049" y="5525062"/>
                    <a:ext cx="120016" cy="118615"/>
                  </a:xfrm>
                  <a:prstGeom prst="ellipse">
                    <a:avLst/>
                  </a:prstGeom>
                  <a:grp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46" name="Oval 245"/>
                  <p:cNvSpPr/>
                  <p:nvPr/>
                </p:nvSpPr>
                <p:spPr>
                  <a:xfrm>
                    <a:off x="681081" y="5525062"/>
                    <a:ext cx="120016" cy="118615"/>
                  </a:xfrm>
                  <a:prstGeom prst="ellipse">
                    <a:avLst/>
                  </a:prstGeom>
                  <a:grp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47" name="Block Arc 246"/>
                  <p:cNvSpPr/>
                  <p:nvPr/>
                </p:nvSpPr>
                <p:spPr>
                  <a:xfrm rot="20907182">
                    <a:off x="397859" y="5719606"/>
                    <a:ext cx="480064" cy="474459"/>
                  </a:xfrm>
                  <a:prstGeom prst="blockArc">
                    <a:avLst>
                      <a:gd name="adj1" fmla="val 11398448"/>
                      <a:gd name="adj2" fmla="val 595282"/>
                      <a:gd name="adj3" fmla="val 15594"/>
                    </a:avLst>
                  </a:prstGeom>
                  <a:grp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grpSp>
    </p:spTree>
    <p:extLst>
      <p:ext uri="{BB962C8B-B14F-4D97-AF65-F5344CB8AC3E}">
        <p14:creationId xmlns:p14="http://schemas.microsoft.com/office/powerpoint/2010/main" val="401662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Object 182" hidden="1"/>
          <p:cNvGraphicFramePr>
            <a:graphicFrameLocks noChangeAspect="1"/>
          </p:cNvGraphicFramePr>
          <p:nvPr>
            <p:custDataLst>
              <p:tags r:id="rId2"/>
            </p:custDataLst>
            <p:extLst>
              <p:ext uri="{D42A27DB-BD31-4B8C-83A1-F6EECF244321}">
                <p14:modId xmlns:p14="http://schemas.microsoft.com/office/powerpoint/2010/main" val="30784731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73" name="think-cell Slide" r:id="rId5" imgW="421" imgH="420" progId="TCLayout.ActiveDocument.1">
                  <p:embed/>
                </p:oleObj>
              </mc:Choice>
              <mc:Fallback>
                <p:oleObj name="think-cell Slide" r:id="rId5" imgW="421" imgH="420" progId="TCLayout.ActiveDocument.1">
                  <p:embed/>
                  <p:pic>
                    <p:nvPicPr>
                      <p:cNvPr id="183" name="Object 18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48" name="Picture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41232" y="44624"/>
            <a:ext cx="2808312" cy="895352"/>
          </a:xfrm>
          <a:prstGeom prst="rect">
            <a:avLst/>
          </a:prstGeom>
        </p:spPr>
      </p:pic>
      <p:sp>
        <p:nvSpPr>
          <p:cNvPr id="141" name="Rectangle 140"/>
          <p:cNvSpPr/>
          <p:nvPr/>
        </p:nvSpPr>
        <p:spPr>
          <a:xfrm>
            <a:off x="5035659" y="1288506"/>
            <a:ext cx="4870341" cy="4012158"/>
          </a:xfrm>
          <a:prstGeom prst="rect">
            <a:avLst/>
          </a:prstGeom>
          <a:solidFill>
            <a:schemeClr val="accent6">
              <a:lumMod val="20000"/>
              <a:lumOff val="8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b="1" dirty="0">
              <a:solidFill>
                <a:schemeClr val="tx1"/>
              </a:solidFill>
            </a:endParaRPr>
          </a:p>
        </p:txBody>
      </p:sp>
      <p:sp>
        <p:nvSpPr>
          <p:cNvPr id="142" name="TextBox 141"/>
          <p:cNvSpPr txBox="1"/>
          <p:nvPr/>
        </p:nvSpPr>
        <p:spPr>
          <a:xfrm>
            <a:off x="5035659" y="980727"/>
            <a:ext cx="4869732" cy="307778"/>
          </a:xfrm>
          <a:prstGeom prst="rect">
            <a:avLst/>
          </a:prstGeom>
          <a:solidFill>
            <a:schemeClr val="accent6"/>
          </a:solidFill>
        </p:spPr>
        <p:txBody>
          <a:bodyPr wrap="square" rtlCol="0">
            <a:spAutoFit/>
          </a:bodyPr>
          <a:lstStyle/>
          <a:p>
            <a:pPr>
              <a:spcBef>
                <a:spcPts val="300"/>
              </a:spcBef>
              <a:spcAft>
                <a:spcPts val="300"/>
              </a:spcAft>
              <a:buClr>
                <a:srgbClr val="A0B464">
                  <a:lumMod val="75000"/>
                </a:srgbClr>
              </a:buClr>
            </a:pPr>
            <a:r>
              <a:rPr lang="en-ZA" sz="1400" b="1" dirty="0">
                <a:solidFill>
                  <a:schemeClr val="bg1"/>
                </a:solidFill>
                <a:latin typeface="Arial" pitchFamily="34" charset="0"/>
                <a:cs typeface="Arial" pitchFamily="34" charset="0"/>
              </a:rPr>
              <a:t>Project </a:t>
            </a:r>
            <a:r>
              <a:rPr lang="en-ZA" sz="1400" b="1" dirty="0" err="1">
                <a:solidFill>
                  <a:schemeClr val="bg1"/>
                </a:solidFill>
                <a:latin typeface="Arial" pitchFamily="34" charset="0"/>
                <a:cs typeface="Arial" pitchFamily="34" charset="0"/>
              </a:rPr>
              <a:t>Qaphela</a:t>
            </a:r>
            <a:r>
              <a:rPr lang="en-ZA" sz="1400" b="1" dirty="0">
                <a:solidFill>
                  <a:schemeClr val="bg1"/>
                </a:solidFill>
                <a:latin typeface="Arial" pitchFamily="34" charset="0"/>
                <a:cs typeface="Arial" pitchFamily="34" charset="0"/>
              </a:rPr>
              <a:t> 2016</a:t>
            </a:r>
          </a:p>
        </p:txBody>
      </p:sp>
      <p:sp>
        <p:nvSpPr>
          <p:cNvPr id="2" name="Title 1"/>
          <p:cNvSpPr>
            <a:spLocks noGrp="1"/>
          </p:cNvSpPr>
          <p:nvPr>
            <p:ph type="title"/>
          </p:nvPr>
        </p:nvSpPr>
        <p:spPr/>
        <p:txBody>
          <a:bodyPr/>
          <a:lstStyle/>
          <a:p>
            <a:r>
              <a:rPr lang="en-ZA" sz="2000" dirty="0"/>
              <a:t>Lessons informing design </a:t>
            </a:r>
          </a:p>
        </p:txBody>
      </p:sp>
      <p:sp>
        <p:nvSpPr>
          <p:cNvPr id="3" name="Slide Number Placeholder 2"/>
          <p:cNvSpPr>
            <a:spLocks noGrp="1"/>
          </p:cNvSpPr>
          <p:nvPr>
            <p:ph type="sldNum" sz="quarter" idx="11"/>
          </p:nvPr>
        </p:nvSpPr>
        <p:spPr/>
        <p:txBody>
          <a:bodyPr/>
          <a:lstStyle/>
          <a:p>
            <a:fld id="{256D3EEF-DE4E-429D-8EC4-DDC531AFF587}" type="slidenum">
              <a:rPr lang="en-US" smtClean="0"/>
              <a:pPr/>
              <a:t>12</a:t>
            </a:fld>
            <a:endParaRPr lang="en-US" dirty="0"/>
          </a:p>
        </p:txBody>
      </p:sp>
      <p:sp>
        <p:nvSpPr>
          <p:cNvPr id="182" name="Rectangle 181"/>
          <p:cNvSpPr/>
          <p:nvPr/>
        </p:nvSpPr>
        <p:spPr>
          <a:xfrm>
            <a:off x="0" y="1288506"/>
            <a:ext cx="4867635" cy="4012158"/>
          </a:xfrm>
          <a:prstGeom prst="rect">
            <a:avLst/>
          </a:prstGeom>
          <a:solidFill>
            <a:schemeClr val="accent6">
              <a:lumMod val="20000"/>
              <a:lumOff val="8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sp>
        <p:nvSpPr>
          <p:cNvPr id="6" name="TextBox 5"/>
          <p:cNvSpPr txBox="1"/>
          <p:nvPr/>
        </p:nvSpPr>
        <p:spPr>
          <a:xfrm>
            <a:off x="0" y="980727"/>
            <a:ext cx="4869732" cy="307778"/>
          </a:xfrm>
          <a:prstGeom prst="rect">
            <a:avLst/>
          </a:prstGeom>
          <a:solidFill>
            <a:schemeClr val="accent6"/>
          </a:solidFill>
        </p:spPr>
        <p:txBody>
          <a:bodyPr wrap="square" rtlCol="0">
            <a:spAutoFit/>
          </a:bodyPr>
          <a:lstStyle/>
          <a:p>
            <a:pPr>
              <a:spcBef>
                <a:spcPts val="300"/>
              </a:spcBef>
              <a:spcAft>
                <a:spcPts val="300"/>
              </a:spcAft>
              <a:buClr>
                <a:srgbClr val="A0B464">
                  <a:lumMod val="75000"/>
                </a:srgbClr>
              </a:buClr>
            </a:pPr>
            <a:r>
              <a:rPr lang="en-ZA" sz="1400" b="1" dirty="0">
                <a:solidFill>
                  <a:schemeClr val="bg1"/>
                </a:solidFill>
                <a:latin typeface="Arial" pitchFamily="34" charset="0"/>
                <a:cs typeface="Arial" pitchFamily="34" charset="0"/>
              </a:rPr>
              <a:t>Lessons from Saver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a:t>
            </a:r>
            <a:r>
              <a:rPr lang="en-ZA" sz="1400" b="1" dirty="0" err="1">
                <a:solidFill>
                  <a:schemeClr val="bg1"/>
                </a:solidFill>
                <a:latin typeface="Arial" pitchFamily="34" charset="0"/>
                <a:cs typeface="Arial" pitchFamily="34" charset="0"/>
              </a:rPr>
              <a:t>Waya</a:t>
            </a:r>
            <a:r>
              <a:rPr lang="en-ZA" sz="1400" b="1" dirty="0">
                <a:solidFill>
                  <a:schemeClr val="bg1"/>
                </a:solidFill>
                <a:latin typeface="Arial" pitchFamily="34" charset="0"/>
                <a:cs typeface="Arial" pitchFamily="34" charset="0"/>
              </a:rPr>
              <a:t> 2014</a:t>
            </a:r>
          </a:p>
        </p:txBody>
      </p:sp>
      <p:grpSp>
        <p:nvGrpSpPr>
          <p:cNvPr id="20" name="Group 19"/>
          <p:cNvGrpSpPr/>
          <p:nvPr/>
        </p:nvGrpSpPr>
        <p:grpSpPr>
          <a:xfrm>
            <a:off x="107321" y="4025892"/>
            <a:ext cx="9498272" cy="943200"/>
            <a:chOff x="107321" y="4025892"/>
            <a:chExt cx="9498272" cy="943200"/>
          </a:xfrm>
        </p:grpSpPr>
        <p:sp>
          <p:nvSpPr>
            <p:cNvPr id="169" name="Arrow: Right 168"/>
            <p:cNvSpPr/>
            <p:nvPr/>
          </p:nvSpPr>
          <p:spPr>
            <a:xfrm>
              <a:off x="4705783" y="4179839"/>
              <a:ext cx="494434" cy="566033"/>
            </a:xfrm>
            <a:prstGeom prst="rightArrow">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319" name="Group 318"/>
            <p:cNvGrpSpPr/>
            <p:nvPr/>
          </p:nvGrpSpPr>
          <p:grpSpPr>
            <a:xfrm>
              <a:off x="107321" y="4025892"/>
              <a:ext cx="4249672" cy="943200"/>
              <a:chOff x="107321" y="4005064"/>
              <a:chExt cx="4249672" cy="943200"/>
            </a:xfrm>
          </p:grpSpPr>
          <p:sp>
            <p:nvSpPr>
              <p:cNvPr id="320" name="TextBox 319"/>
              <p:cNvSpPr txBox="1"/>
              <p:nvPr/>
            </p:nvSpPr>
            <p:spPr>
              <a:xfrm>
                <a:off x="1196362" y="4215054"/>
                <a:ext cx="3160631"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To achieve </a:t>
                </a:r>
                <a:r>
                  <a:rPr lang="en-ZA" sz="1400" dirty="0" err="1">
                    <a:solidFill>
                      <a:srgbClr val="000000"/>
                    </a:solidFill>
                    <a:latin typeface="Arial" pitchFamily="34" charset="0"/>
                    <a:cs typeface="Arial" pitchFamily="34" charset="0"/>
                  </a:rPr>
                  <a:t>behavior</a:t>
                </a:r>
                <a:r>
                  <a:rPr lang="en-ZA" sz="1400" dirty="0">
                    <a:solidFill>
                      <a:srgbClr val="000000"/>
                    </a:solidFill>
                    <a:latin typeface="Arial" pitchFamily="34" charset="0"/>
                    <a:cs typeface="Arial" pitchFamily="34" charset="0"/>
                  </a:rPr>
                  <a:t> change </a:t>
                </a:r>
                <a:r>
                  <a:rPr lang="en-ZA" sz="1400" b="1" dirty="0">
                    <a:solidFill>
                      <a:srgbClr val="000000"/>
                    </a:solidFill>
                    <a:latin typeface="Arial" pitchFamily="34" charset="0"/>
                    <a:cs typeface="Arial" pitchFamily="34" charset="0"/>
                  </a:rPr>
                  <a:t>repeat messaging</a:t>
                </a:r>
                <a:r>
                  <a:rPr lang="en-ZA" sz="1400" dirty="0">
                    <a:solidFill>
                      <a:srgbClr val="000000"/>
                    </a:solidFill>
                    <a:latin typeface="Arial" pitchFamily="34" charset="0"/>
                    <a:cs typeface="Arial" pitchFamily="34" charset="0"/>
                  </a:rPr>
                  <a:t> is necessary.</a:t>
                </a:r>
              </a:p>
            </p:txBody>
          </p:sp>
          <p:grpSp>
            <p:nvGrpSpPr>
              <p:cNvPr id="321" name="Group 320"/>
              <p:cNvGrpSpPr/>
              <p:nvPr/>
            </p:nvGrpSpPr>
            <p:grpSpPr>
              <a:xfrm>
                <a:off x="107321" y="4005064"/>
                <a:ext cx="943200" cy="943200"/>
                <a:chOff x="542412" y="4689168"/>
                <a:chExt cx="1440000" cy="1440000"/>
              </a:xfrm>
            </p:grpSpPr>
            <p:sp>
              <p:nvSpPr>
                <p:cNvPr id="322" name="Oval 321"/>
                <p:cNvSpPr/>
                <p:nvPr/>
              </p:nvSpPr>
              <p:spPr>
                <a:xfrm>
                  <a:off x="542412" y="4689168"/>
                  <a:ext cx="1440000" cy="1440000"/>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323" name="Group 322"/>
                <p:cNvGrpSpPr>
                  <a:grpSpLocks noChangeAspect="1"/>
                </p:cNvGrpSpPr>
                <p:nvPr/>
              </p:nvGrpSpPr>
              <p:grpSpPr>
                <a:xfrm>
                  <a:off x="785147" y="4893643"/>
                  <a:ext cx="485890" cy="979424"/>
                  <a:chOff x="4772976" y="4361136"/>
                  <a:chExt cx="640756" cy="1291592"/>
                </a:xfrm>
                <a:solidFill>
                  <a:schemeClr val="bg1"/>
                </a:solidFill>
              </p:grpSpPr>
              <p:grpSp>
                <p:nvGrpSpPr>
                  <p:cNvPr id="367" name="Group 366"/>
                  <p:cNvGrpSpPr/>
                  <p:nvPr/>
                </p:nvGrpSpPr>
                <p:grpSpPr>
                  <a:xfrm>
                    <a:off x="4772976" y="4361136"/>
                    <a:ext cx="429260" cy="1291592"/>
                    <a:chOff x="4868109" y="3719969"/>
                    <a:chExt cx="429260" cy="1291592"/>
                  </a:xfrm>
                  <a:grpFill/>
                </p:grpSpPr>
                <p:sp>
                  <p:nvSpPr>
                    <p:cNvPr id="369" name="Oval 368"/>
                    <p:cNvSpPr/>
                    <p:nvPr/>
                  </p:nvSpPr>
                  <p:spPr>
                    <a:xfrm>
                      <a:off x="4985569" y="3719969"/>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70" name="Rounded Rectangle 336"/>
                    <p:cNvSpPr/>
                    <p:nvPr/>
                  </p:nvSpPr>
                  <p:spPr>
                    <a:xfrm>
                      <a:off x="4948807" y="4452254"/>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71" name="Rounded Rectangle 337"/>
                    <p:cNvSpPr/>
                    <p:nvPr/>
                  </p:nvSpPr>
                  <p:spPr>
                    <a:xfrm>
                      <a:off x="4948807" y="3964780"/>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72" name="Rounded Rectangle 338"/>
                    <p:cNvSpPr/>
                    <p:nvPr/>
                  </p:nvSpPr>
                  <p:spPr>
                    <a:xfrm>
                      <a:off x="5116747" y="4452254"/>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73" name="Rounded Rectangle 339"/>
                    <p:cNvSpPr/>
                    <p:nvPr/>
                  </p:nvSpPr>
                  <p:spPr>
                    <a:xfrm rot="12360000" flipH="1">
                      <a:off x="4868109" y="3961165"/>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74" name="Rounded Rectangle 340"/>
                    <p:cNvSpPr/>
                    <p:nvPr/>
                  </p:nvSpPr>
                  <p:spPr>
                    <a:xfrm rot="9240000">
                      <a:off x="5228852" y="3961165"/>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cxnSp>
                <p:nvCxnSpPr>
                  <p:cNvPr id="368" name="Straight Connector 367"/>
                  <p:cNvCxnSpPr/>
                  <p:nvPr/>
                </p:nvCxnSpPr>
                <p:spPr>
                  <a:xfrm flipV="1">
                    <a:off x="5222066" y="4610241"/>
                    <a:ext cx="191666" cy="492335"/>
                  </a:xfrm>
                  <a:prstGeom prst="line">
                    <a:avLst/>
                  </a:prstGeom>
                  <a:grpFill/>
                  <a:ln w="12700" cap="rnd" cmpd="sng">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4" name="Group 323"/>
                <p:cNvGrpSpPr>
                  <a:grpSpLocks noChangeAspect="1"/>
                </p:cNvGrpSpPr>
                <p:nvPr/>
              </p:nvGrpSpPr>
              <p:grpSpPr>
                <a:xfrm>
                  <a:off x="1316147" y="5082562"/>
                  <a:ext cx="538803" cy="719164"/>
                  <a:chOff x="5370577" y="4718705"/>
                  <a:chExt cx="404626" cy="540072"/>
                </a:xfrm>
              </p:grpSpPr>
              <p:grpSp>
                <p:nvGrpSpPr>
                  <p:cNvPr id="325" name="Group 324"/>
                  <p:cNvGrpSpPr>
                    <a:grpSpLocks noChangeAspect="1"/>
                  </p:cNvGrpSpPr>
                  <p:nvPr/>
                </p:nvGrpSpPr>
                <p:grpSpPr>
                  <a:xfrm flipH="1">
                    <a:off x="5370577" y="4718705"/>
                    <a:ext cx="78659" cy="236673"/>
                    <a:chOff x="5322362" y="3814273"/>
                    <a:chExt cx="429260" cy="1291592"/>
                  </a:xfrm>
                  <a:solidFill>
                    <a:srgbClr val="FFFFFF"/>
                  </a:solidFill>
                </p:grpSpPr>
                <p:sp>
                  <p:nvSpPr>
                    <p:cNvPr id="361" name="Oval 360"/>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62" name="Rounded Rectangle 326"/>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63" name="Rounded Rectangle 327"/>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64" name="Rounded Rectangle 328"/>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65" name="Rounded Rectangle 330"/>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66" name="Rounded Rectangle 332"/>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grpSp>
              <p:grpSp>
                <p:nvGrpSpPr>
                  <p:cNvPr id="326" name="Group 325"/>
                  <p:cNvGrpSpPr>
                    <a:grpSpLocks noChangeAspect="1"/>
                  </p:cNvGrpSpPr>
                  <p:nvPr/>
                </p:nvGrpSpPr>
                <p:grpSpPr>
                  <a:xfrm flipH="1">
                    <a:off x="5522977" y="4718705"/>
                    <a:ext cx="78659" cy="236673"/>
                    <a:chOff x="5322362" y="3814273"/>
                    <a:chExt cx="429260" cy="1291592"/>
                  </a:xfrm>
                  <a:solidFill>
                    <a:srgbClr val="FFFFFF"/>
                  </a:solidFill>
                </p:grpSpPr>
                <p:sp>
                  <p:nvSpPr>
                    <p:cNvPr id="355" name="Oval 354"/>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356" name="Rounded Rectangle 318"/>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57" name="Rounded Rectangle 319"/>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58" name="Rounded Rectangle 320"/>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59" name="Rounded Rectangle 321"/>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60" name="Rounded Rectangle 322"/>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327" name="Group 326"/>
                  <p:cNvGrpSpPr>
                    <a:grpSpLocks noChangeAspect="1"/>
                  </p:cNvGrpSpPr>
                  <p:nvPr/>
                </p:nvGrpSpPr>
                <p:grpSpPr>
                  <a:xfrm flipH="1">
                    <a:off x="5675376" y="4718705"/>
                    <a:ext cx="78659" cy="236673"/>
                    <a:chOff x="5322362" y="3814273"/>
                    <a:chExt cx="429260" cy="1291592"/>
                  </a:xfrm>
                  <a:solidFill>
                    <a:srgbClr val="FFFFFF"/>
                  </a:solidFill>
                </p:grpSpPr>
                <p:sp>
                  <p:nvSpPr>
                    <p:cNvPr id="349" name="Oval 348"/>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50" name="Rounded Rectangle 312"/>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51" name="Rounded Rectangle 313"/>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352" name="Rounded Rectangle 314"/>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53" name="Rounded Rectangle 315"/>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54" name="Rounded Rectangle 316"/>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328" name="Group 327"/>
                  <p:cNvGrpSpPr>
                    <a:grpSpLocks noChangeAspect="1"/>
                  </p:cNvGrpSpPr>
                  <p:nvPr/>
                </p:nvGrpSpPr>
                <p:grpSpPr>
                  <a:xfrm flipH="1">
                    <a:off x="5391745" y="5022104"/>
                    <a:ext cx="78659" cy="236673"/>
                    <a:chOff x="5322362" y="3814273"/>
                    <a:chExt cx="429260" cy="1291592"/>
                  </a:xfrm>
                  <a:solidFill>
                    <a:srgbClr val="FFFFFF"/>
                  </a:solidFill>
                </p:grpSpPr>
                <p:sp>
                  <p:nvSpPr>
                    <p:cNvPr id="343" name="Oval 342"/>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44" name="Rounded Rectangle 306"/>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45" name="Rounded Rectangle 307"/>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46" name="Rounded Rectangle 308"/>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47" name="Rounded Rectangle 309"/>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48" name="Rounded Rectangle 310"/>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329" name="Group 328"/>
                  <p:cNvGrpSpPr>
                    <a:grpSpLocks noChangeAspect="1"/>
                  </p:cNvGrpSpPr>
                  <p:nvPr/>
                </p:nvGrpSpPr>
                <p:grpSpPr>
                  <a:xfrm flipH="1">
                    <a:off x="5544144" y="5022104"/>
                    <a:ext cx="78659" cy="236673"/>
                    <a:chOff x="5322362" y="3814273"/>
                    <a:chExt cx="429260" cy="1291592"/>
                  </a:xfrm>
                  <a:solidFill>
                    <a:srgbClr val="FFFFFF"/>
                  </a:solidFill>
                </p:grpSpPr>
                <p:sp>
                  <p:nvSpPr>
                    <p:cNvPr id="337" name="Oval 336"/>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38" name="Rounded Rectangle 300"/>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39" name="Rounded Rectangle 301"/>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40" name="Rounded Rectangle 302"/>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41" name="Rounded Rectangle 303"/>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342" name="Rounded Rectangle 304"/>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nvGrpSpPr>
                  <p:cNvPr id="330" name="Group 329"/>
                  <p:cNvGrpSpPr>
                    <a:grpSpLocks noChangeAspect="1"/>
                  </p:cNvGrpSpPr>
                  <p:nvPr/>
                </p:nvGrpSpPr>
                <p:grpSpPr>
                  <a:xfrm flipH="1">
                    <a:off x="5696544" y="5022104"/>
                    <a:ext cx="78659" cy="236673"/>
                    <a:chOff x="5322362" y="3814273"/>
                    <a:chExt cx="429260" cy="1291592"/>
                  </a:xfrm>
                  <a:solidFill>
                    <a:srgbClr val="FFFFFF"/>
                  </a:solidFill>
                </p:grpSpPr>
                <p:sp>
                  <p:nvSpPr>
                    <p:cNvPr id="331" name="Oval 330"/>
                    <p:cNvSpPr>
                      <a:spLocks noChangeAspect="1"/>
                    </p:cNvSpPr>
                    <p:nvPr/>
                  </p:nvSpPr>
                  <p:spPr>
                    <a:xfrm>
                      <a:off x="5439822" y="3814273"/>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32" name="Rounded Rectangle 292"/>
                    <p:cNvSpPr>
                      <a:spLocks noChangeAspect="1"/>
                    </p:cNvSpPr>
                    <p:nvPr/>
                  </p:nvSpPr>
                  <p:spPr>
                    <a:xfrm>
                      <a:off x="540306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33" name="Rounded Rectangle 293"/>
                    <p:cNvSpPr>
                      <a:spLocks noChangeAspect="1"/>
                    </p:cNvSpPr>
                    <p:nvPr/>
                  </p:nvSpPr>
                  <p:spPr>
                    <a:xfrm>
                      <a:off x="5403060" y="4059084"/>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sp>
                  <p:nvSpPr>
                    <p:cNvPr id="334" name="Rounded Rectangle 294"/>
                    <p:cNvSpPr>
                      <a:spLocks noChangeAspect="1"/>
                    </p:cNvSpPr>
                    <p:nvPr/>
                  </p:nvSpPr>
                  <p:spPr>
                    <a:xfrm>
                      <a:off x="5571000" y="4546558"/>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335" name="Rounded Rectangle 296"/>
                    <p:cNvSpPr>
                      <a:spLocks noChangeAspect="1"/>
                    </p:cNvSpPr>
                    <p:nvPr/>
                  </p:nvSpPr>
                  <p:spPr>
                    <a:xfrm rot="12360000" flipH="1">
                      <a:off x="5322362"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dirty="0">
                          <a:effectLst/>
                          <a:ea typeface="Times New Roman"/>
                          <a:cs typeface="Times New Roman"/>
                        </a:rPr>
                        <a:t> </a:t>
                      </a:r>
                      <a:endParaRPr lang="en-ZA" sz="1200" dirty="0">
                        <a:effectLst/>
                        <a:ea typeface="ＭＳ 明朝"/>
                        <a:cs typeface="Times New Roman"/>
                      </a:endParaRPr>
                    </a:p>
                  </p:txBody>
                </p:sp>
                <p:sp>
                  <p:nvSpPr>
                    <p:cNvPr id="336" name="Rounded Rectangle 297"/>
                    <p:cNvSpPr>
                      <a:spLocks noChangeAspect="1"/>
                    </p:cNvSpPr>
                    <p:nvPr/>
                  </p:nvSpPr>
                  <p:spPr>
                    <a:xfrm rot="9240000">
                      <a:off x="5683105" y="4055469"/>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1200">
                          <a:effectLst/>
                          <a:ea typeface="Times New Roman"/>
                          <a:cs typeface="Times New Roman"/>
                        </a:rPr>
                        <a:t> </a:t>
                      </a:r>
                      <a:endParaRPr lang="en-ZA" sz="1200">
                        <a:effectLst/>
                        <a:ea typeface="ＭＳ 明朝"/>
                        <a:cs typeface="Times New Roman"/>
                      </a:endParaRPr>
                    </a:p>
                  </p:txBody>
                </p:sp>
              </p:grpSp>
            </p:grpSp>
          </p:grpSp>
        </p:grpSp>
        <p:grpSp>
          <p:nvGrpSpPr>
            <p:cNvPr id="14" name="Group 13"/>
            <p:cNvGrpSpPr/>
            <p:nvPr/>
          </p:nvGrpSpPr>
          <p:grpSpPr>
            <a:xfrm>
              <a:off x="5393655" y="4025892"/>
              <a:ext cx="4211938" cy="943200"/>
              <a:chOff x="5393655" y="4025892"/>
              <a:chExt cx="4211938" cy="943200"/>
            </a:xfrm>
          </p:grpSpPr>
          <p:sp>
            <p:nvSpPr>
              <p:cNvPr id="117" name="TextBox 116"/>
              <p:cNvSpPr txBox="1"/>
              <p:nvPr/>
            </p:nvSpPr>
            <p:spPr>
              <a:xfrm>
                <a:off x="6444962" y="4235882"/>
                <a:ext cx="3160631"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6 hour workshop complemented by industrial theatre and regular </a:t>
                </a:r>
                <a:r>
                  <a:rPr lang="en-ZA" sz="1400" dirty="0" err="1">
                    <a:solidFill>
                      <a:srgbClr val="000000"/>
                    </a:solidFill>
                    <a:latin typeface="Arial" pitchFamily="34" charset="0"/>
                    <a:cs typeface="Arial" pitchFamily="34" charset="0"/>
                  </a:rPr>
                  <a:t>smses</a:t>
                </a:r>
                <a:r>
                  <a:rPr lang="en-ZA" sz="1400" dirty="0">
                    <a:solidFill>
                      <a:srgbClr val="000000"/>
                    </a:solidFill>
                    <a:latin typeface="Arial" pitchFamily="34" charset="0"/>
                    <a:cs typeface="Arial" pitchFamily="34" charset="0"/>
                  </a:rPr>
                  <a:t>.</a:t>
                </a:r>
              </a:p>
            </p:txBody>
          </p:sp>
          <p:grpSp>
            <p:nvGrpSpPr>
              <p:cNvPr id="200" name="Group 199"/>
              <p:cNvGrpSpPr/>
              <p:nvPr/>
            </p:nvGrpSpPr>
            <p:grpSpPr>
              <a:xfrm>
                <a:off x="5393655" y="4025892"/>
                <a:ext cx="943200" cy="943200"/>
                <a:chOff x="10257057" y="1606859"/>
                <a:chExt cx="1046141" cy="1046141"/>
              </a:xfrm>
            </p:grpSpPr>
            <p:sp>
              <p:nvSpPr>
                <p:cNvPr id="201" name="Rounded Rectangle 21"/>
                <p:cNvSpPr/>
                <p:nvPr/>
              </p:nvSpPr>
              <p:spPr>
                <a:xfrm>
                  <a:off x="10257057" y="1606859"/>
                  <a:ext cx="1046141" cy="1046141"/>
                </a:xfrm>
                <a:prstGeom prst="roundRect">
                  <a:avLst/>
                </a:prstGeom>
                <a:no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202" name="Group 201"/>
                <p:cNvGrpSpPr>
                  <a:grpSpLocks noChangeAspect="1"/>
                </p:cNvGrpSpPr>
                <p:nvPr/>
              </p:nvGrpSpPr>
              <p:grpSpPr>
                <a:xfrm>
                  <a:off x="10526009" y="1711875"/>
                  <a:ext cx="508235" cy="847059"/>
                  <a:chOff x="6168162" y="2593988"/>
                  <a:chExt cx="540072" cy="900120"/>
                </a:xfrm>
              </p:grpSpPr>
              <p:sp>
                <p:nvSpPr>
                  <p:cNvPr id="203" name="Rounded Rectangle 30"/>
                  <p:cNvSpPr/>
                  <p:nvPr/>
                </p:nvSpPr>
                <p:spPr>
                  <a:xfrm>
                    <a:off x="6168162" y="2593988"/>
                    <a:ext cx="540072" cy="900120"/>
                  </a:xfrm>
                  <a:prstGeom prst="roundRect">
                    <a:avLst/>
                  </a:prstGeom>
                  <a:noFill/>
                  <a:ln w="19050"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cxnSp>
                <p:nvCxnSpPr>
                  <p:cNvPr id="204" name="Straight Connector 203"/>
                  <p:cNvCxnSpPr/>
                  <p:nvPr/>
                </p:nvCxnSpPr>
                <p:spPr>
                  <a:xfrm flipH="1">
                    <a:off x="6366199" y="2686257"/>
                    <a:ext cx="143999" cy="0"/>
                  </a:xfrm>
                  <a:prstGeom prst="line">
                    <a:avLst/>
                  </a:prstGeom>
                  <a:ln w="19050" cap="rnd" cmpd="sng">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6393192" y="3338988"/>
                    <a:ext cx="90012" cy="90012"/>
                  </a:xfrm>
                  <a:prstGeom prst="ellipse">
                    <a:avLst/>
                  </a:prstGeom>
                  <a:no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06" name="Oval 205"/>
                  <p:cNvSpPr>
                    <a:spLocks noChangeAspect="1"/>
                  </p:cNvSpPr>
                  <p:nvPr/>
                </p:nvSpPr>
                <p:spPr>
                  <a:xfrm>
                    <a:off x="6279753" y="2665701"/>
                    <a:ext cx="36000" cy="36000"/>
                  </a:xfrm>
                  <a:prstGeom prst="ellipse">
                    <a:avLst/>
                  </a:prstGeom>
                  <a:solidFill>
                    <a:schemeClr val="bg1"/>
                  </a:solid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grpSp>
      <p:grpSp>
        <p:nvGrpSpPr>
          <p:cNvPr id="28" name="Group 27"/>
          <p:cNvGrpSpPr/>
          <p:nvPr/>
        </p:nvGrpSpPr>
        <p:grpSpPr>
          <a:xfrm>
            <a:off x="107321" y="1408631"/>
            <a:ext cx="9672212" cy="1169551"/>
            <a:chOff x="107321" y="1408631"/>
            <a:chExt cx="9672212" cy="1169551"/>
          </a:xfrm>
        </p:grpSpPr>
        <p:sp>
          <p:nvSpPr>
            <p:cNvPr id="191" name="Arrow: Right 190"/>
            <p:cNvSpPr/>
            <p:nvPr/>
          </p:nvSpPr>
          <p:spPr>
            <a:xfrm>
              <a:off x="4705268" y="1737914"/>
              <a:ext cx="494434" cy="566033"/>
            </a:xfrm>
            <a:prstGeom prst="rightArrow">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4" name="Group 3"/>
            <p:cNvGrpSpPr/>
            <p:nvPr/>
          </p:nvGrpSpPr>
          <p:grpSpPr>
            <a:xfrm>
              <a:off x="107321" y="1408631"/>
              <a:ext cx="4413568" cy="1169551"/>
              <a:chOff x="107836" y="1408631"/>
              <a:chExt cx="4413568" cy="1169551"/>
            </a:xfrm>
          </p:grpSpPr>
          <p:sp>
            <p:nvSpPr>
              <p:cNvPr id="18" name="TextBox 17"/>
              <p:cNvSpPr txBox="1"/>
              <p:nvPr/>
            </p:nvSpPr>
            <p:spPr>
              <a:xfrm>
                <a:off x="1181519" y="1408631"/>
                <a:ext cx="3339885" cy="1169551"/>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Middle-aged, income-earning adults are the </a:t>
                </a:r>
                <a:r>
                  <a:rPr lang="en-ZA" sz="1400" b="1" dirty="0">
                    <a:solidFill>
                      <a:srgbClr val="000000"/>
                    </a:solidFill>
                    <a:latin typeface="Arial" pitchFamily="34" charset="0"/>
                    <a:cs typeface="Arial" pitchFamily="34" charset="0"/>
                  </a:rPr>
                  <a:t>most vulnerable </a:t>
                </a:r>
                <a:r>
                  <a:rPr lang="en-ZA" sz="1400" dirty="0">
                    <a:solidFill>
                      <a:srgbClr val="000000"/>
                    </a:solidFill>
                    <a:latin typeface="Arial" pitchFamily="34" charset="0"/>
                    <a:cs typeface="Arial" pitchFamily="34" charset="0"/>
                  </a:rPr>
                  <a:t>because they can access credit in the formal system, but may not have the necessary skills to manage it. </a:t>
                </a:r>
              </a:p>
            </p:txBody>
          </p:sp>
          <p:grpSp>
            <p:nvGrpSpPr>
              <p:cNvPr id="289" name="Group 288"/>
              <p:cNvGrpSpPr>
                <a:grpSpLocks noChangeAspect="1"/>
              </p:cNvGrpSpPr>
              <p:nvPr/>
            </p:nvGrpSpPr>
            <p:grpSpPr>
              <a:xfrm>
                <a:off x="107836" y="1544242"/>
                <a:ext cx="943200" cy="943200"/>
                <a:chOff x="4772976" y="1808784"/>
                <a:chExt cx="1530204" cy="1530204"/>
              </a:xfrm>
            </p:grpSpPr>
            <p:sp>
              <p:nvSpPr>
                <p:cNvPr id="291" name="Oval 290"/>
                <p:cNvSpPr/>
                <p:nvPr/>
              </p:nvSpPr>
              <p:spPr>
                <a:xfrm>
                  <a:off x="4772976" y="1808784"/>
                  <a:ext cx="1530204" cy="1530204"/>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292" name="Group 291"/>
                <p:cNvGrpSpPr>
                  <a:grpSpLocks noChangeAspect="1"/>
                </p:cNvGrpSpPr>
                <p:nvPr/>
              </p:nvGrpSpPr>
              <p:grpSpPr>
                <a:xfrm>
                  <a:off x="5178030" y="1972445"/>
                  <a:ext cx="720096" cy="1202883"/>
                  <a:chOff x="5043012" y="1832752"/>
                  <a:chExt cx="810654" cy="1354155"/>
                </a:xfrm>
              </p:grpSpPr>
              <p:grpSp>
                <p:nvGrpSpPr>
                  <p:cNvPr id="293" name="Group 292"/>
                  <p:cNvGrpSpPr>
                    <a:grpSpLocks noChangeAspect="1"/>
                  </p:cNvGrpSpPr>
                  <p:nvPr/>
                </p:nvGrpSpPr>
                <p:grpSpPr>
                  <a:xfrm>
                    <a:off x="5043012" y="2438868"/>
                    <a:ext cx="247628" cy="745071"/>
                    <a:chOff x="3601288" y="4411457"/>
                    <a:chExt cx="486956" cy="1465167"/>
                  </a:xfrm>
                  <a:solidFill>
                    <a:srgbClr val="FFFFFF"/>
                  </a:solidFill>
                </p:grpSpPr>
                <p:sp>
                  <p:nvSpPr>
                    <p:cNvPr id="301" name="Oval 300"/>
                    <p:cNvSpPr/>
                    <p:nvPr/>
                  </p:nvSpPr>
                  <p:spPr>
                    <a:xfrm>
                      <a:off x="3734535" y="4411457"/>
                      <a:ext cx="214210" cy="219311"/>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302" name="Rounded Rectangle 31"/>
                    <p:cNvSpPr/>
                    <p:nvPr/>
                  </p:nvSpPr>
                  <p:spPr>
                    <a:xfrm>
                      <a:off x="3692832"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303" name="Rounded Rectangle 32"/>
                    <p:cNvSpPr/>
                    <p:nvPr/>
                  </p:nvSpPr>
                  <p:spPr>
                    <a:xfrm>
                      <a:off x="3692832" y="4689168"/>
                      <a:ext cx="297618" cy="631782"/>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304" name="Rounded Rectangle 33"/>
                    <p:cNvSpPr/>
                    <p:nvPr/>
                  </p:nvSpPr>
                  <p:spPr>
                    <a:xfrm>
                      <a:off x="3883345"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305" name="Rounded Rectangle 34"/>
                    <p:cNvSpPr/>
                    <p:nvPr/>
                  </p:nvSpPr>
                  <p:spPr>
                    <a:xfrm rot="12360000" flipH="1">
                      <a:off x="360128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306" name="Rounded Rectangle 35"/>
                    <p:cNvSpPr/>
                    <p:nvPr/>
                  </p:nvSpPr>
                  <p:spPr>
                    <a:xfrm rot="9240000">
                      <a:off x="401051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nvGrpSpPr>
                  <p:cNvPr id="294" name="Group 293"/>
                  <p:cNvGrpSpPr>
                    <a:grpSpLocks noChangeAspect="1"/>
                  </p:cNvGrpSpPr>
                  <p:nvPr/>
                </p:nvGrpSpPr>
                <p:grpSpPr>
                  <a:xfrm>
                    <a:off x="5403606" y="1832752"/>
                    <a:ext cx="450060" cy="1354155"/>
                    <a:chOff x="3601288" y="4411457"/>
                    <a:chExt cx="486956" cy="1465167"/>
                  </a:xfrm>
                  <a:solidFill>
                    <a:srgbClr val="FFFFFF"/>
                  </a:solidFill>
                </p:grpSpPr>
                <p:sp>
                  <p:nvSpPr>
                    <p:cNvPr id="295" name="Oval 294"/>
                    <p:cNvSpPr/>
                    <p:nvPr/>
                  </p:nvSpPr>
                  <p:spPr>
                    <a:xfrm>
                      <a:off x="3734535" y="4411457"/>
                      <a:ext cx="214210" cy="219311"/>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296" name="Rounded Rectangle 25"/>
                    <p:cNvSpPr/>
                    <p:nvPr/>
                  </p:nvSpPr>
                  <p:spPr>
                    <a:xfrm>
                      <a:off x="3692832"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297" name="Rounded Rectangle 26"/>
                    <p:cNvSpPr/>
                    <p:nvPr/>
                  </p:nvSpPr>
                  <p:spPr>
                    <a:xfrm>
                      <a:off x="3692832" y="4689168"/>
                      <a:ext cx="297618" cy="631782"/>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298" name="Rounded Rectangle 27"/>
                    <p:cNvSpPr/>
                    <p:nvPr/>
                  </p:nvSpPr>
                  <p:spPr>
                    <a:xfrm>
                      <a:off x="3883345"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299" name="Rounded Rectangle 28"/>
                    <p:cNvSpPr/>
                    <p:nvPr/>
                  </p:nvSpPr>
                  <p:spPr>
                    <a:xfrm rot="12360000" flipH="1">
                      <a:off x="360128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300" name="Rounded Rectangle 29"/>
                    <p:cNvSpPr/>
                    <p:nvPr/>
                  </p:nvSpPr>
                  <p:spPr>
                    <a:xfrm rot="9240000">
                      <a:off x="401051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grpSp>
        </p:grpSp>
        <p:grpSp>
          <p:nvGrpSpPr>
            <p:cNvPr id="24" name="Group 23"/>
            <p:cNvGrpSpPr/>
            <p:nvPr/>
          </p:nvGrpSpPr>
          <p:grpSpPr>
            <a:xfrm>
              <a:off x="5384081" y="1531742"/>
              <a:ext cx="4395452" cy="956243"/>
              <a:chOff x="5384081" y="1531742"/>
              <a:chExt cx="4395452" cy="956243"/>
            </a:xfrm>
          </p:grpSpPr>
          <p:sp>
            <p:nvSpPr>
              <p:cNvPr id="113" name="TextBox 112"/>
              <p:cNvSpPr txBox="1"/>
              <p:nvPr/>
            </p:nvSpPr>
            <p:spPr>
              <a:xfrm>
                <a:off x="6439648" y="1756103"/>
                <a:ext cx="3339885"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Messages tailored to include issues around debt and interest rates. </a:t>
                </a:r>
              </a:p>
            </p:txBody>
          </p:sp>
          <p:grpSp>
            <p:nvGrpSpPr>
              <p:cNvPr id="23" name="Group 22"/>
              <p:cNvGrpSpPr/>
              <p:nvPr/>
            </p:nvGrpSpPr>
            <p:grpSpPr>
              <a:xfrm>
                <a:off x="5384081" y="1531742"/>
                <a:ext cx="943200" cy="956243"/>
                <a:chOff x="5384081" y="1531742"/>
                <a:chExt cx="943200" cy="956243"/>
              </a:xfrm>
            </p:grpSpPr>
            <p:sp>
              <p:nvSpPr>
                <p:cNvPr id="208" name="Rounded Rectangle 21"/>
                <p:cNvSpPr/>
                <p:nvPr/>
              </p:nvSpPr>
              <p:spPr>
                <a:xfrm>
                  <a:off x="5384081" y="1544785"/>
                  <a:ext cx="943200" cy="943200"/>
                </a:xfrm>
                <a:prstGeom prst="roundRect">
                  <a:avLst/>
                </a:prstGeom>
                <a:no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1" name="TextBox 10"/>
                <p:cNvSpPr txBox="1"/>
                <p:nvPr/>
              </p:nvSpPr>
              <p:spPr>
                <a:xfrm>
                  <a:off x="5468132" y="1531742"/>
                  <a:ext cx="833715" cy="923330"/>
                </a:xfrm>
                <a:prstGeom prst="rect">
                  <a:avLst/>
                </a:prstGeom>
                <a:noFill/>
              </p:spPr>
              <p:txBody>
                <a:bodyPr wrap="square" rtlCol="0">
                  <a:spAutoFit/>
                </a:bodyPr>
                <a:lstStyle/>
                <a:p>
                  <a:pPr>
                    <a:spcBef>
                      <a:spcPts val="300"/>
                    </a:spcBef>
                    <a:spcAft>
                      <a:spcPts val="300"/>
                    </a:spcAft>
                    <a:buClr>
                      <a:srgbClr val="A0B464">
                        <a:lumMod val="75000"/>
                      </a:srgbClr>
                    </a:buClr>
                  </a:pPr>
                  <a:r>
                    <a:rPr lang="en-ZA" sz="5400" b="1" dirty="0">
                      <a:solidFill>
                        <a:schemeClr val="accent6"/>
                      </a:solidFill>
                      <a:latin typeface="Arial" pitchFamily="34" charset="0"/>
                      <a:cs typeface="Arial" pitchFamily="34" charset="0"/>
                    </a:rPr>
                    <a:t>%</a:t>
                  </a:r>
                </a:p>
              </p:txBody>
            </p:sp>
          </p:grpSp>
        </p:grpSp>
      </p:grpSp>
      <p:grpSp>
        <p:nvGrpSpPr>
          <p:cNvPr id="7" name="Group 6"/>
          <p:cNvGrpSpPr/>
          <p:nvPr/>
        </p:nvGrpSpPr>
        <p:grpSpPr>
          <a:xfrm>
            <a:off x="107321" y="2799587"/>
            <a:ext cx="9414119" cy="943200"/>
            <a:chOff x="107321" y="2766619"/>
            <a:chExt cx="9414119" cy="943200"/>
          </a:xfrm>
        </p:grpSpPr>
        <p:sp>
          <p:nvSpPr>
            <p:cNvPr id="146" name="Arrow: Right 145"/>
            <p:cNvSpPr/>
            <p:nvPr/>
          </p:nvSpPr>
          <p:spPr>
            <a:xfrm>
              <a:off x="4700046" y="2958876"/>
              <a:ext cx="494434" cy="566033"/>
            </a:xfrm>
            <a:prstGeom prst="rightArrow">
              <a:avLst/>
            </a:prstGeom>
            <a:solidFill>
              <a:schemeClr val="bg1"/>
            </a:soli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26" name="Group 25"/>
            <p:cNvGrpSpPr/>
            <p:nvPr/>
          </p:nvGrpSpPr>
          <p:grpSpPr>
            <a:xfrm>
              <a:off x="5376341" y="2766619"/>
              <a:ext cx="4145099" cy="943200"/>
              <a:chOff x="5384800" y="2782597"/>
              <a:chExt cx="4145099" cy="943200"/>
            </a:xfrm>
          </p:grpSpPr>
          <p:sp>
            <p:nvSpPr>
              <p:cNvPr id="33" name="TextBox 32"/>
              <p:cNvSpPr txBox="1"/>
              <p:nvPr/>
            </p:nvSpPr>
            <p:spPr>
              <a:xfrm>
                <a:off x="6482696" y="2992587"/>
                <a:ext cx="3047203" cy="523220"/>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Use </a:t>
                </a:r>
                <a:r>
                  <a:rPr lang="en-ZA" sz="1400" b="1" dirty="0" err="1">
                    <a:solidFill>
                      <a:srgbClr val="000000"/>
                    </a:solidFill>
                    <a:latin typeface="Arial" pitchFamily="34" charset="0"/>
                    <a:cs typeface="Arial" pitchFamily="34" charset="0"/>
                  </a:rPr>
                  <a:t>labor</a:t>
                </a:r>
                <a:r>
                  <a:rPr lang="en-ZA" sz="1400" b="1" dirty="0">
                    <a:solidFill>
                      <a:srgbClr val="000000"/>
                    </a:solidFill>
                    <a:latin typeface="Arial" pitchFamily="34" charset="0"/>
                    <a:cs typeface="Arial" pitchFamily="34" charset="0"/>
                  </a:rPr>
                  <a:t> unions </a:t>
                </a:r>
                <a:r>
                  <a:rPr lang="en-ZA" sz="1400" dirty="0">
                    <a:solidFill>
                      <a:srgbClr val="000000"/>
                    </a:solidFill>
                    <a:latin typeface="Arial" pitchFamily="34" charset="0"/>
                    <a:cs typeface="Arial" pitchFamily="34" charset="0"/>
                  </a:rPr>
                  <a:t>to generate impetus for the program.</a:t>
                </a:r>
              </a:p>
            </p:txBody>
          </p:sp>
          <p:grpSp>
            <p:nvGrpSpPr>
              <p:cNvPr id="25" name="Group 24"/>
              <p:cNvGrpSpPr/>
              <p:nvPr/>
            </p:nvGrpSpPr>
            <p:grpSpPr>
              <a:xfrm>
                <a:off x="5384800" y="2782597"/>
                <a:ext cx="943200" cy="943200"/>
                <a:chOff x="5384800" y="2782597"/>
                <a:chExt cx="943200" cy="943200"/>
              </a:xfrm>
            </p:grpSpPr>
            <p:sp>
              <p:nvSpPr>
                <p:cNvPr id="215" name="Oval 214"/>
                <p:cNvSpPr/>
                <p:nvPr/>
              </p:nvSpPr>
              <p:spPr>
                <a:xfrm>
                  <a:off x="5384800" y="2782597"/>
                  <a:ext cx="943200" cy="943200"/>
                </a:xfrm>
                <a:prstGeom prst="ellipse">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415" name="Group 414"/>
                <p:cNvGrpSpPr/>
                <p:nvPr/>
              </p:nvGrpSpPr>
              <p:grpSpPr>
                <a:xfrm>
                  <a:off x="5484673" y="3085795"/>
                  <a:ext cx="761162" cy="449733"/>
                  <a:chOff x="4151672" y="4820947"/>
                  <a:chExt cx="2029513" cy="1199129"/>
                </a:xfrm>
                <a:solidFill>
                  <a:schemeClr val="bg1"/>
                </a:solidFill>
              </p:grpSpPr>
              <p:sp>
                <p:nvSpPr>
                  <p:cNvPr id="416" name="Rounded Rectangle 87"/>
                  <p:cNvSpPr/>
                  <p:nvPr/>
                </p:nvSpPr>
                <p:spPr>
                  <a:xfrm rot="8081053">
                    <a:off x="5093398" y="5775297"/>
                    <a:ext cx="137243" cy="303722"/>
                  </a:xfrm>
                  <a:prstGeom prst="roundRect">
                    <a:avLst>
                      <a:gd name="adj" fmla="val 49114"/>
                    </a:avLst>
                  </a:prstGeom>
                  <a:grp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17" name="Rounded Rectangle 88"/>
                  <p:cNvSpPr/>
                  <p:nvPr/>
                </p:nvSpPr>
                <p:spPr>
                  <a:xfrm rot="18827833">
                    <a:off x="4659692" y="5043943"/>
                    <a:ext cx="711810" cy="887967"/>
                  </a:xfrm>
                  <a:prstGeom prst="roundRect">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18" name="Rounded Rectangle 97"/>
                  <p:cNvSpPr/>
                  <p:nvPr/>
                </p:nvSpPr>
                <p:spPr>
                  <a:xfrm rot="14212020">
                    <a:off x="4959943" y="5850098"/>
                    <a:ext cx="125629" cy="214328"/>
                  </a:xfrm>
                  <a:prstGeom prst="roundRect">
                    <a:avLst>
                      <a:gd name="adj" fmla="val 49114"/>
                    </a:avLst>
                  </a:prstGeom>
                  <a:grpFill/>
                  <a:ln w="12700"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19" name="Rounded Rectangle 113"/>
                  <p:cNvSpPr/>
                  <p:nvPr/>
                </p:nvSpPr>
                <p:spPr>
                  <a:xfrm rot="14212020">
                    <a:off x="4654671" y="5540659"/>
                    <a:ext cx="158198" cy="264340"/>
                  </a:xfrm>
                  <a:prstGeom prst="roundRect">
                    <a:avLst>
                      <a:gd name="adj" fmla="val 49114"/>
                    </a:avLst>
                  </a:prstGeom>
                  <a:grpFill/>
                  <a:ln w="12700"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0" name="Rounded Rectangle 114"/>
                  <p:cNvSpPr/>
                  <p:nvPr/>
                </p:nvSpPr>
                <p:spPr>
                  <a:xfrm rot="14212020">
                    <a:off x="4838809" y="5749162"/>
                    <a:ext cx="158198" cy="264340"/>
                  </a:xfrm>
                  <a:prstGeom prst="roundRect">
                    <a:avLst>
                      <a:gd name="adj" fmla="val 49114"/>
                    </a:avLst>
                  </a:prstGeom>
                  <a:grpFill/>
                  <a:ln w="12700"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1" name="Rounded Rectangle 115"/>
                  <p:cNvSpPr/>
                  <p:nvPr/>
                </p:nvSpPr>
                <p:spPr>
                  <a:xfrm rot="14212020">
                    <a:off x="4747057" y="5616699"/>
                    <a:ext cx="158198" cy="303722"/>
                  </a:xfrm>
                  <a:prstGeom prst="roundRect">
                    <a:avLst>
                      <a:gd name="adj" fmla="val 49114"/>
                    </a:avLst>
                  </a:prstGeom>
                  <a:grpFill/>
                  <a:ln w="12700"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2" name="Rounded Rectangle 116"/>
                  <p:cNvSpPr/>
                  <p:nvPr/>
                </p:nvSpPr>
                <p:spPr>
                  <a:xfrm rot="14212020">
                    <a:off x="5097259" y="4866053"/>
                    <a:ext cx="209783" cy="604823"/>
                  </a:xfrm>
                  <a:prstGeom prst="roundRect">
                    <a:avLst>
                      <a:gd name="adj" fmla="val 49114"/>
                    </a:avLst>
                  </a:prstGeom>
                  <a:grpFill/>
                  <a:ln w="12700"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3" name="Rounded Rectangle 117"/>
                  <p:cNvSpPr/>
                  <p:nvPr/>
                </p:nvSpPr>
                <p:spPr>
                  <a:xfrm rot="3607335" flipH="1">
                    <a:off x="5532933" y="4752291"/>
                    <a:ext cx="579596" cy="716908"/>
                  </a:xfrm>
                  <a:prstGeom prst="roundRect">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4" name="Rounded Rectangle 118"/>
                  <p:cNvSpPr/>
                  <p:nvPr/>
                </p:nvSpPr>
                <p:spPr>
                  <a:xfrm rot="18877328">
                    <a:off x="5411393" y="4931569"/>
                    <a:ext cx="241936" cy="716908"/>
                  </a:xfrm>
                  <a:prstGeom prst="roundRect">
                    <a:avLst/>
                  </a:prstGeom>
                  <a:grp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5" name="Rounded Rectangle 119"/>
                  <p:cNvSpPr/>
                  <p:nvPr/>
                </p:nvSpPr>
                <p:spPr>
                  <a:xfrm rot="17992665">
                    <a:off x="4220328" y="4752295"/>
                    <a:ext cx="579597" cy="716909"/>
                  </a:xfrm>
                  <a:prstGeom prst="roundRect">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6" name="Rounded Rectangle 120"/>
                  <p:cNvSpPr/>
                  <p:nvPr/>
                </p:nvSpPr>
                <p:spPr>
                  <a:xfrm rot="8081053">
                    <a:off x="5325174" y="5536131"/>
                    <a:ext cx="137243" cy="303722"/>
                  </a:xfrm>
                  <a:prstGeom prst="roundRect">
                    <a:avLst>
                      <a:gd name="adj" fmla="val 49114"/>
                    </a:avLst>
                  </a:prstGeom>
                  <a:grp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7" name="Rounded Rectangle 121"/>
                  <p:cNvSpPr/>
                  <p:nvPr/>
                </p:nvSpPr>
                <p:spPr>
                  <a:xfrm rot="8081053">
                    <a:off x="5207713" y="5655723"/>
                    <a:ext cx="137243" cy="303723"/>
                  </a:xfrm>
                  <a:prstGeom prst="roundRect">
                    <a:avLst>
                      <a:gd name="adj" fmla="val 49114"/>
                    </a:avLst>
                  </a:prstGeom>
                  <a:grp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428" name="Rounded Rectangle 122"/>
                  <p:cNvSpPr/>
                  <p:nvPr/>
                </p:nvSpPr>
                <p:spPr>
                  <a:xfrm rot="8081053">
                    <a:off x="5439473" y="5416556"/>
                    <a:ext cx="137244" cy="303722"/>
                  </a:xfrm>
                  <a:prstGeom prst="roundRect">
                    <a:avLst>
                      <a:gd name="adj" fmla="val 49114"/>
                    </a:avLst>
                  </a:prstGeom>
                  <a:grp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cxnSp>
                <p:nvCxnSpPr>
                  <p:cNvPr id="429" name="Straight Connector 428"/>
                  <p:cNvCxnSpPr/>
                  <p:nvPr/>
                </p:nvCxnSpPr>
                <p:spPr>
                  <a:xfrm rot="212232">
                    <a:off x="5446317" y="5633766"/>
                    <a:ext cx="138839" cy="115372"/>
                  </a:xfrm>
                  <a:prstGeom prst="line">
                    <a:avLst/>
                  </a:prstGeom>
                  <a:grpFill/>
                  <a:ln w="12700" cap="rnd" cmpd="sng">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212232">
                    <a:off x="5329297" y="5752308"/>
                    <a:ext cx="138839" cy="115372"/>
                  </a:xfrm>
                  <a:prstGeom prst="line">
                    <a:avLst/>
                  </a:prstGeom>
                  <a:grpFill/>
                  <a:ln w="12700" cap="rnd" cmpd="sng">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212232">
                    <a:off x="5218167" y="5876151"/>
                    <a:ext cx="138839" cy="115372"/>
                  </a:xfrm>
                  <a:prstGeom prst="line">
                    <a:avLst/>
                  </a:prstGeom>
                  <a:grpFill/>
                  <a:ln w="12700" cap="rnd" cmpd="sng">
                    <a:solidFill>
                      <a:schemeClr val="tx1">
                        <a:lumMod val="65000"/>
                        <a:lumOff val="3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22" name="Group 21"/>
            <p:cNvGrpSpPr/>
            <p:nvPr/>
          </p:nvGrpSpPr>
          <p:grpSpPr>
            <a:xfrm>
              <a:off x="107321" y="2766619"/>
              <a:ext cx="4115908" cy="943200"/>
              <a:chOff x="112970" y="2775621"/>
              <a:chExt cx="4115908" cy="943200"/>
            </a:xfrm>
          </p:grpSpPr>
          <p:sp>
            <p:nvSpPr>
              <p:cNvPr id="214" name="TextBox 213"/>
              <p:cNvSpPr txBox="1"/>
              <p:nvPr/>
            </p:nvSpPr>
            <p:spPr>
              <a:xfrm>
                <a:off x="1181675" y="2877889"/>
                <a:ext cx="3047203"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dirty="0">
                    <a:solidFill>
                      <a:srgbClr val="000000"/>
                    </a:solidFill>
                    <a:latin typeface="Arial" pitchFamily="34" charset="0"/>
                    <a:cs typeface="Arial" pitchFamily="34" charset="0"/>
                  </a:rPr>
                  <a:t>Find a credible way to </a:t>
                </a:r>
                <a:r>
                  <a:rPr lang="en-ZA" sz="1400" b="1" dirty="0">
                    <a:solidFill>
                      <a:srgbClr val="000000"/>
                    </a:solidFill>
                    <a:latin typeface="Arial" pitchFamily="34" charset="0"/>
                    <a:cs typeface="Arial" pitchFamily="34" charset="0"/>
                  </a:rPr>
                  <a:t>mobilise workers and coordinate </a:t>
                </a:r>
                <a:r>
                  <a:rPr lang="en-ZA" sz="1400" dirty="0">
                    <a:solidFill>
                      <a:srgbClr val="000000"/>
                    </a:solidFill>
                    <a:latin typeface="Arial" pitchFamily="34" charset="0"/>
                    <a:cs typeface="Arial" pitchFamily="34" charset="0"/>
                  </a:rPr>
                  <a:t>them to attend workshops.</a:t>
                </a:r>
              </a:p>
            </p:txBody>
          </p:sp>
          <p:grpSp>
            <p:nvGrpSpPr>
              <p:cNvPr id="21" name="Group 20"/>
              <p:cNvGrpSpPr/>
              <p:nvPr/>
            </p:nvGrpSpPr>
            <p:grpSpPr>
              <a:xfrm>
                <a:off x="112970" y="2775621"/>
                <a:ext cx="943200" cy="943200"/>
                <a:chOff x="112970" y="2775621"/>
                <a:chExt cx="943200" cy="943200"/>
              </a:xfrm>
            </p:grpSpPr>
            <p:sp>
              <p:nvSpPr>
                <p:cNvPr id="164" name="Rounded Rectangle 21"/>
                <p:cNvSpPr/>
                <p:nvPr/>
              </p:nvSpPr>
              <p:spPr>
                <a:xfrm>
                  <a:off x="112970" y="2775621"/>
                  <a:ext cx="943200" cy="943200"/>
                </a:xfrm>
                <a:prstGeom prst="roundRect">
                  <a:avLst/>
                </a:prstGeom>
                <a:noFill/>
                <a:ln w="9525" cmpd="sng">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19" name="Group 18"/>
                <p:cNvGrpSpPr/>
                <p:nvPr/>
              </p:nvGrpSpPr>
              <p:grpSpPr>
                <a:xfrm>
                  <a:off x="369199" y="2905891"/>
                  <a:ext cx="430742" cy="451101"/>
                  <a:chOff x="360813" y="2873395"/>
                  <a:chExt cx="430742" cy="451101"/>
                </a:xfrm>
              </p:grpSpPr>
              <p:sp>
                <p:nvSpPr>
                  <p:cNvPr id="16" name="Teardrop 15"/>
                  <p:cNvSpPr/>
                  <p:nvPr/>
                </p:nvSpPr>
                <p:spPr>
                  <a:xfrm rot="8174740">
                    <a:off x="360813" y="2873395"/>
                    <a:ext cx="430742" cy="451101"/>
                  </a:xfrm>
                  <a:prstGeom prst="teardrop">
                    <a:avLst>
                      <a:gd name="adj" fmla="val 153164"/>
                    </a:avLst>
                  </a:prstGeom>
                  <a:solidFill>
                    <a:schemeClr val="tx1">
                      <a:lumMod val="65000"/>
                      <a:lumOff val="35000"/>
                    </a:schemeClr>
                  </a:solidFill>
                  <a:ln w="9525" cmpd="sng">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sp>
                <p:nvSpPr>
                  <p:cNvPr id="17" name="Oval 16"/>
                  <p:cNvSpPr/>
                  <p:nvPr/>
                </p:nvSpPr>
                <p:spPr>
                  <a:xfrm>
                    <a:off x="478847" y="3008945"/>
                    <a:ext cx="180000" cy="180000"/>
                  </a:xfrm>
                  <a:prstGeom prst="ellipse">
                    <a:avLst/>
                  </a:prstGeom>
                  <a:solidFill>
                    <a:schemeClr val="accent6">
                      <a:lumMod val="20000"/>
                      <a:lumOff val="8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grpSp>
        </p:grpSp>
      </p:grpSp>
    </p:spTree>
    <p:extLst>
      <p:ext uri="{BB962C8B-B14F-4D97-AF65-F5344CB8AC3E}">
        <p14:creationId xmlns:p14="http://schemas.microsoft.com/office/powerpoint/2010/main" val="243647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342526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02"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83" name="Chart 82">
            <a:extLst>
              <a:ext uri="{FF2B5EF4-FFF2-40B4-BE49-F238E27FC236}">
                <a16:creationId xmlns:a16="http://schemas.microsoft.com/office/drawing/2014/main" id="{C95643AF-0945-4531-98E8-2FF994624D40}"/>
              </a:ext>
            </a:extLst>
          </p:cNvPr>
          <p:cNvGraphicFramePr/>
          <p:nvPr>
            <p:extLst>
              <p:ext uri="{D42A27DB-BD31-4B8C-83A1-F6EECF244321}">
                <p14:modId xmlns:p14="http://schemas.microsoft.com/office/powerpoint/2010/main" val="816471208"/>
              </p:ext>
            </p:extLst>
          </p:nvPr>
        </p:nvGraphicFramePr>
        <p:xfrm>
          <a:off x="5191733" y="685474"/>
          <a:ext cx="4572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p:cNvSpPr>
            <a:spLocks noGrp="1"/>
          </p:cNvSpPr>
          <p:nvPr>
            <p:ph type="title"/>
          </p:nvPr>
        </p:nvSpPr>
        <p:spPr/>
        <p:txBody>
          <a:bodyPr/>
          <a:lstStyle/>
          <a:p>
            <a:r>
              <a:rPr lang="en-ZA" sz="2000" dirty="0"/>
              <a:t>Saver </a:t>
            </a:r>
            <a:r>
              <a:rPr lang="en-ZA" sz="2000" dirty="0" err="1"/>
              <a:t>Waya</a:t>
            </a:r>
            <a:r>
              <a:rPr lang="en-ZA" sz="2000" dirty="0"/>
              <a:t> </a:t>
            </a:r>
            <a:r>
              <a:rPr lang="en-ZA" sz="2000" dirty="0" err="1"/>
              <a:t>Waya</a:t>
            </a:r>
            <a:r>
              <a:rPr lang="en-ZA" sz="2000" dirty="0"/>
              <a:t> TVET: Evaluation findings validate design </a:t>
            </a:r>
          </a:p>
        </p:txBody>
      </p:sp>
      <p:sp>
        <p:nvSpPr>
          <p:cNvPr id="3" name="Slide Number Placeholder 2"/>
          <p:cNvSpPr>
            <a:spLocks noGrp="1"/>
          </p:cNvSpPr>
          <p:nvPr>
            <p:ph type="sldNum" sz="quarter" idx="11"/>
          </p:nvPr>
        </p:nvSpPr>
        <p:spPr/>
        <p:txBody>
          <a:bodyPr/>
          <a:lstStyle/>
          <a:p>
            <a:fld id="{256D3EEF-DE4E-429D-8EC4-DDC531AFF587}" type="slidenum">
              <a:rPr lang="en-US" smtClean="0"/>
              <a:pPr/>
              <a:t>13</a:t>
            </a:fld>
            <a:endParaRPr lang="en-US" dirty="0"/>
          </a:p>
        </p:txBody>
      </p:sp>
      <p:grpSp>
        <p:nvGrpSpPr>
          <p:cNvPr id="28" name="Group 27"/>
          <p:cNvGrpSpPr/>
          <p:nvPr/>
        </p:nvGrpSpPr>
        <p:grpSpPr>
          <a:xfrm>
            <a:off x="0" y="1248607"/>
            <a:ext cx="5025008" cy="3985544"/>
            <a:chOff x="0" y="1248607"/>
            <a:chExt cx="5025008" cy="3985544"/>
          </a:xfrm>
        </p:grpSpPr>
        <p:sp>
          <p:nvSpPr>
            <p:cNvPr id="80" name="Rectangle 79"/>
            <p:cNvSpPr/>
            <p:nvPr/>
          </p:nvSpPr>
          <p:spPr>
            <a:xfrm>
              <a:off x="0" y="1248607"/>
              <a:ext cx="5025008" cy="3985544"/>
            </a:xfrm>
            <a:prstGeom prst="rect">
              <a:avLst/>
            </a:prstGeom>
            <a:solidFill>
              <a:schemeClr val="accent5">
                <a:lumMod val="40000"/>
                <a:lumOff val="60000"/>
              </a:schemeClr>
            </a:solidFill>
            <a:ln w="9525" cmpd="sng">
              <a:solidFill>
                <a:schemeClr val="accent5">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grpSp>
          <p:nvGrpSpPr>
            <p:cNvPr id="26" name="Group 25"/>
            <p:cNvGrpSpPr/>
            <p:nvPr/>
          </p:nvGrpSpPr>
          <p:grpSpPr>
            <a:xfrm>
              <a:off x="35461" y="1443536"/>
              <a:ext cx="4771536" cy="3583514"/>
              <a:chOff x="4691200" y="891049"/>
              <a:chExt cx="4771536" cy="3583514"/>
            </a:xfrm>
          </p:grpSpPr>
          <p:sp>
            <p:nvSpPr>
              <p:cNvPr id="23" name="Title 1"/>
              <p:cNvSpPr txBox="1">
                <a:spLocks/>
              </p:cNvSpPr>
              <p:nvPr/>
            </p:nvSpPr>
            <p:spPr>
              <a:xfrm>
                <a:off x="5894621" y="891049"/>
                <a:ext cx="2890040" cy="1291526"/>
              </a:xfrm>
              <a:prstGeom prst="rect">
                <a:avLst/>
              </a:prstGeom>
            </p:spPr>
            <p:txBody>
              <a:bodyPr anchor="ctr">
                <a:noAutofit/>
              </a:bodyPr>
              <a:lstStyle>
                <a:lvl1pPr algn="l" defTabSz="914400" rtl="0" eaLnBrk="1" latinLnBrk="0" hangingPunct="1">
                  <a:spcBef>
                    <a:spcPct val="0"/>
                  </a:spcBef>
                  <a:buNone/>
                  <a:defRPr sz="1800" b="0" kern="1200">
                    <a:solidFill>
                      <a:schemeClr val="tx1"/>
                    </a:solidFill>
                    <a:latin typeface="Arial" pitchFamily="34" charset="0"/>
                    <a:ea typeface="+mj-ea"/>
                    <a:cs typeface="Arial" pitchFamily="34" charset="0"/>
                  </a:defRPr>
                </a:lvl1pPr>
              </a:lstStyle>
              <a:p>
                <a:r>
                  <a:rPr lang="en-GB" sz="1600" b="1" i="1" dirty="0">
                    <a:solidFill>
                      <a:schemeClr val="accent5"/>
                    </a:solidFill>
                  </a:rPr>
                  <a:t>“We can save by taking lunch boxes instead of buying take </a:t>
                </a:r>
                <a:r>
                  <a:rPr lang="en-GB" sz="1600" b="1" i="1" dirty="0" err="1">
                    <a:solidFill>
                      <a:schemeClr val="accent5"/>
                    </a:solidFill>
                  </a:rPr>
                  <a:t>aways</a:t>
                </a:r>
                <a:r>
                  <a:rPr lang="en-GB" sz="1600" b="1" i="1" dirty="0">
                    <a:solidFill>
                      <a:schemeClr val="accent5"/>
                    </a:solidFill>
                  </a:rPr>
                  <a:t> #</a:t>
                </a:r>
                <a:r>
                  <a:rPr lang="en-GB" sz="1600" b="1" i="1" dirty="0" err="1">
                    <a:solidFill>
                      <a:schemeClr val="accent5"/>
                    </a:solidFill>
                  </a:rPr>
                  <a:t>saverwayawaya</a:t>
                </a:r>
                <a:r>
                  <a:rPr lang="en-GB" sz="1600" b="1" i="1" dirty="0">
                    <a:solidFill>
                      <a:schemeClr val="accent5"/>
                    </a:solidFill>
                  </a:rPr>
                  <a:t> #</a:t>
                </a:r>
                <a:r>
                  <a:rPr lang="en-GB" sz="1600" b="1" i="1" dirty="0" err="1">
                    <a:solidFill>
                      <a:schemeClr val="accent5"/>
                    </a:solidFill>
                  </a:rPr>
                  <a:t>Tembacampus</a:t>
                </a:r>
                <a:r>
                  <a:rPr lang="en-GB" sz="1600" b="1" i="1" dirty="0">
                    <a:solidFill>
                      <a:schemeClr val="accent5"/>
                    </a:solidFill>
                  </a:rPr>
                  <a:t>”</a:t>
                </a:r>
                <a:endParaRPr lang="en-ZA" sz="1600" b="1" i="1" dirty="0">
                  <a:solidFill>
                    <a:schemeClr val="accent5"/>
                  </a:solidFill>
                </a:endParaRPr>
              </a:p>
            </p:txBody>
          </p:sp>
          <p:sp>
            <p:nvSpPr>
              <p:cNvPr id="24" name="Rectangle 23"/>
              <p:cNvSpPr/>
              <p:nvPr/>
            </p:nvSpPr>
            <p:spPr>
              <a:xfrm>
                <a:off x="4691200" y="2363396"/>
                <a:ext cx="2605889" cy="1569660"/>
              </a:xfrm>
              <a:prstGeom prst="rect">
                <a:avLst/>
              </a:prstGeom>
            </p:spPr>
            <p:txBody>
              <a:bodyPr wrap="square">
                <a:spAutoFit/>
              </a:bodyPr>
              <a:lstStyle/>
              <a:p>
                <a:pPr>
                  <a:spcBef>
                    <a:spcPct val="0"/>
                  </a:spcBef>
                </a:pPr>
                <a:r>
                  <a:rPr lang="en-US" sz="1600" b="1" i="1" dirty="0">
                    <a:solidFill>
                      <a:schemeClr val="accent5"/>
                    </a:solidFill>
                    <a:latin typeface="Arial" pitchFamily="34" charset="0"/>
                    <a:ea typeface="+mj-ea"/>
                    <a:cs typeface="Arial" pitchFamily="34" charset="0"/>
                  </a:rPr>
                  <a:t>“2day I have opened my new account 4 my savings thanks to #saverwayawaya 4 the love and education. #RustenburgCampus”</a:t>
                </a:r>
                <a:endParaRPr lang="en-ZA" sz="1600" b="1" i="1" dirty="0">
                  <a:solidFill>
                    <a:schemeClr val="accent5"/>
                  </a:solidFill>
                  <a:latin typeface="Arial" pitchFamily="34" charset="0"/>
                  <a:ea typeface="+mj-ea"/>
                  <a:cs typeface="Arial" pitchFamily="34" charset="0"/>
                </a:endParaRPr>
              </a:p>
            </p:txBody>
          </p:sp>
          <p:sp>
            <p:nvSpPr>
              <p:cNvPr id="25" name="Rectangle 24"/>
              <p:cNvSpPr/>
              <p:nvPr/>
            </p:nvSpPr>
            <p:spPr>
              <a:xfrm>
                <a:off x="7008314" y="2904903"/>
                <a:ext cx="2454422" cy="1569660"/>
              </a:xfrm>
              <a:prstGeom prst="rect">
                <a:avLst/>
              </a:prstGeom>
            </p:spPr>
            <p:txBody>
              <a:bodyPr wrap="square">
                <a:spAutoFit/>
              </a:bodyPr>
              <a:lstStyle/>
              <a:p>
                <a:pPr algn="r"/>
                <a:r>
                  <a:rPr lang="en-ZA" sz="1600" b="1" i="1" dirty="0">
                    <a:solidFill>
                      <a:schemeClr val="accent5"/>
                    </a:solidFill>
                    <a:latin typeface="Arial" pitchFamily="34" charset="0"/>
                    <a:ea typeface="+mj-ea"/>
                    <a:cs typeface="Arial" pitchFamily="34" charset="0"/>
                  </a:rPr>
                  <a:t>“It is important to know what to wear to an interview and to be well-groomed. #SAVERWAYAWAYA #BRITS_CAMPUS”</a:t>
                </a:r>
              </a:p>
            </p:txBody>
          </p:sp>
          <p:grpSp>
            <p:nvGrpSpPr>
              <p:cNvPr id="39" name="Group 38"/>
              <p:cNvGrpSpPr/>
              <p:nvPr/>
            </p:nvGrpSpPr>
            <p:grpSpPr>
              <a:xfrm>
                <a:off x="7863824" y="1756589"/>
                <a:ext cx="943199" cy="1107996"/>
                <a:chOff x="5343880" y="2708920"/>
                <a:chExt cx="943199" cy="1107996"/>
              </a:xfrm>
            </p:grpSpPr>
            <p:sp>
              <p:nvSpPr>
                <p:cNvPr id="37" name="Oval 36"/>
                <p:cNvSpPr/>
                <p:nvPr/>
              </p:nvSpPr>
              <p:spPr>
                <a:xfrm>
                  <a:off x="5343880" y="2800333"/>
                  <a:ext cx="943199" cy="943200"/>
                </a:xfrm>
                <a:prstGeom prst="ellipse">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sp>
              <p:nvSpPr>
                <p:cNvPr id="38" name="TextBox 37"/>
                <p:cNvSpPr txBox="1"/>
                <p:nvPr/>
              </p:nvSpPr>
              <p:spPr>
                <a:xfrm>
                  <a:off x="5547512" y="2708920"/>
                  <a:ext cx="535935" cy="1107996"/>
                </a:xfrm>
                <a:prstGeom prst="rect">
                  <a:avLst/>
                </a:prstGeom>
                <a:noFill/>
              </p:spPr>
              <p:txBody>
                <a:bodyPr wrap="square" rtlCol="0">
                  <a:spAutoFit/>
                </a:bodyPr>
                <a:lstStyle/>
                <a:p>
                  <a:pPr algn="ctr">
                    <a:spcBef>
                      <a:spcPts val="300"/>
                    </a:spcBef>
                    <a:spcAft>
                      <a:spcPts val="300"/>
                    </a:spcAft>
                    <a:buClr>
                      <a:srgbClr val="A0B464">
                        <a:lumMod val="75000"/>
                      </a:srgbClr>
                    </a:buClr>
                  </a:pPr>
                  <a:r>
                    <a:rPr lang="en-ZA" sz="6600" b="1" dirty="0">
                      <a:solidFill>
                        <a:schemeClr val="bg1"/>
                      </a:solidFill>
                      <a:latin typeface="Arial" pitchFamily="34" charset="0"/>
                      <a:cs typeface="Arial" pitchFamily="34" charset="0"/>
                    </a:rPr>
                    <a:t>f</a:t>
                  </a:r>
                </a:p>
              </p:txBody>
            </p:sp>
          </p:grpSp>
        </p:grpSp>
      </p:grpSp>
      <p:grpSp>
        <p:nvGrpSpPr>
          <p:cNvPr id="7" name="Group 6"/>
          <p:cNvGrpSpPr/>
          <p:nvPr/>
        </p:nvGrpSpPr>
        <p:grpSpPr>
          <a:xfrm>
            <a:off x="5028622" y="4640661"/>
            <a:ext cx="4870341" cy="1767180"/>
            <a:chOff x="5035659" y="4640659"/>
            <a:chExt cx="4870341" cy="1767180"/>
          </a:xfrm>
        </p:grpSpPr>
        <p:sp>
          <p:nvSpPr>
            <p:cNvPr id="82" name="Rectangle 81"/>
            <p:cNvSpPr/>
            <p:nvPr/>
          </p:nvSpPr>
          <p:spPr>
            <a:xfrm>
              <a:off x="5035659" y="4640659"/>
              <a:ext cx="4870341" cy="1767180"/>
            </a:xfrm>
            <a:prstGeom prst="rect">
              <a:avLst/>
            </a:prstGeom>
            <a:solidFill>
              <a:schemeClr val="accent3">
                <a:lumMod val="40000"/>
                <a:lumOff val="6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grpSp>
          <p:nvGrpSpPr>
            <p:cNvPr id="6" name="Group 5"/>
            <p:cNvGrpSpPr/>
            <p:nvPr/>
          </p:nvGrpSpPr>
          <p:grpSpPr>
            <a:xfrm>
              <a:off x="5219852" y="4847124"/>
              <a:ext cx="4501954" cy="1354251"/>
              <a:chOff x="5347590" y="4883061"/>
              <a:chExt cx="4501954" cy="1354251"/>
            </a:xfrm>
          </p:grpSpPr>
          <p:grpSp>
            <p:nvGrpSpPr>
              <p:cNvPr id="43" name="Group 42"/>
              <p:cNvGrpSpPr/>
              <p:nvPr/>
            </p:nvGrpSpPr>
            <p:grpSpPr>
              <a:xfrm>
                <a:off x="5347590" y="4883061"/>
                <a:ext cx="2714651" cy="1354251"/>
                <a:chOff x="362849" y="986624"/>
                <a:chExt cx="2771771" cy="1368152"/>
              </a:xfrm>
            </p:grpSpPr>
            <p:grpSp>
              <p:nvGrpSpPr>
                <p:cNvPr id="44" name="Group 43"/>
                <p:cNvGrpSpPr>
                  <a:grpSpLocks noChangeAspect="1"/>
                </p:cNvGrpSpPr>
                <p:nvPr/>
              </p:nvGrpSpPr>
              <p:grpSpPr>
                <a:xfrm>
                  <a:off x="362849" y="986624"/>
                  <a:ext cx="1368152" cy="1368152"/>
                  <a:chOff x="7113288" y="2078820"/>
                  <a:chExt cx="1530204" cy="1530204"/>
                </a:xfrm>
              </p:grpSpPr>
              <p:sp>
                <p:nvSpPr>
                  <p:cNvPr id="67" name="Oval 66"/>
                  <p:cNvSpPr/>
                  <p:nvPr/>
                </p:nvSpPr>
                <p:spPr>
                  <a:xfrm>
                    <a:off x="7113288" y="2078820"/>
                    <a:ext cx="1530204" cy="1530204"/>
                  </a:xfrm>
                  <a:prstGeom prst="ellipse">
                    <a:avLst/>
                  </a:prstGeom>
                  <a:solidFill>
                    <a:schemeClr val="accent3"/>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68" name="Group 67"/>
                  <p:cNvGrpSpPr>
                    <a:grpSpLocks noChangeAspect="1"/>
                  </p:cNvGrpSpPr>
                  <p:nvPr/>
                </p:nvGrpSpPr>
                <p:grpSpPr>
                  <a:xfrm>
                    <a:off x="7533648" y="2309747"/>
                    <a:ext cx="540072" cy="1068350"/>
                    <a:chOff x="869968" y="3883417"/>
                    <a:chExt cx="425529" cy="841776"/>
                  </a:xfrm>
                  <a:solidFill>
                    <a:schemeClr val="bg1"/>
                  </a:solidFill>
                </p:grpSpPr>
                <p:sp>
                  <p:nvSpPr>
                    <p:cNvPr id="69" name="Oval 68"/>
                    <p:cNvSpPr/>
                    <p:nvPr/>
                  </p:nvSpPr>
                  <p:spPr>
                    <a:xfrm>
                      <a:off x="1087443" y="3883417"/>
                      <a:ext cx="126000" cy="126000"/>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70" name="Rounded Rectangle 13"/>
                    <p:cNvSpPr/>
                    <p:nvPr/>
                  </p:nvSpPr>
                  <p:spPr>
                    <a:xfrm>
                      <a:off x="1062913"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1" name="Rounded Rectangle 14"/>
                    <p:cNvSpPr/>
                    <p:nvPr/>
                  </p:nvSpPr>
                  <p:spPr>
                    <a:xfrm>
                      <a:off x="1062913" y="4042969"/>
                      <a:ext cx="175061" cy="362975"/>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72" name="Rounded Rectangle 15"/>
                    <p:cNvSpPr/>
                    <p:nvPr/>
                  </p:nvSpPr>
                  <p:spPr>
                    <a:xfrm>
                      <a:off x="1174974"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3" name="Rounded Rectangle 16"/>
                    <p:cNvSpPr/>
                    <p:nvPr/>
                  </p:nvSpPr>
                  <p:spPr>
                    <a:xfrm rot="12360000" flipH="1">
                      <a:off x="1009066"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4" name="Rounded Rectangle 17"/>
                    <p:cNvSpPr/>
                    <p:nvPr/>
                  </p:nvSpPr>
                  <p:spPr>
                    <a:xfrm rot="9240000">
                      <a:off x="1249778"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5" name="Rectangle 74"/>
                    <p:cNvSpPr/>
                    <p:nvPr/>
                  </p:nvSpPr>
                  <p:spPr>
                    <a:xfrm>
                      <a:off x="914393" y="4327387"/>
                      <a:ext cx="90011" cy="90013"/>
                    </a:xfrm>
                    <a:prstGeom prst="rect">
                      <a:avLst/>
                    </a:prstGeom>
                    <a:solidFill>
                      <a:srgbClr val="A0B463"/>
                    </a:solidFill>
                    <a:ln w="9525"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76" name="Rectangle 75"/>
                    <p:cNvSpPr/>
                    <p:nvPr/>
                  </p:nvSpPr>
                  <p:spPr>
                    <a:xfrm>
                      <a:off x="869968" y="4352887"/>
                      <a:ext cx="178861" cy="111286"/>
                    </a:xfrm>
                    <a:prstGeom prst="rect">
                      <a:avLst/>
                    </a:prstGeom>
                    <a:grp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grpSp>
              <p:nvGrpSpPr>
                <p:cNvPr id="45" name="Group 44"/>
                <p:cNvGrpSpPr>
                  <a:grpSpLocks noChangeAspect="1"/>
                </p:cNvGrpSpPr>
                <p:nvPr/>
              </p:nvGrpSpPr>
              <p:grpSpPr>
                <a:xfrm>
                  <a:off x="1007956" y="986624"/>
                  <a:ext cx="1368152" cy="1368152"/>
                  <a:chOff x="7113288" y="2078820"/>
                  <a:chExt cx="1530204" cy="1530204"/>
                </a:xfrm>
              </p:grpSpPr>
              <p:sp>
                <p:nvSpPr>
                  <p:cNvPr id="57" name="Oval 56"/>
                  <p:cNvSpPr/>
                  <p:nvPr/>
                </p:nvSpPr>
                <p:spPr>
                  <a:xfrm>
                    <a:off x="7113288" y="2078820"/>
                    <a:ext cx="1530204" cy="1530204"/>
                  </a:xfrm>
                  <a:prstGeom prst="ellipse">
                    <a:avLst/>
                  </a:prstGeom>
                  <a:solidFill>
                    <a:schemeClr val="accent2"/>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58" name="Group 57"/>
                  <p:cNvGrpSpPr>
                    <a:grpSpLocks noChangeAspect="1"/>
                  </p:cNvGrpSpPr>
                  <p:nvPr/>
                </p:nvGrpSpPr>
                <p:grpSpPr>
                  <a:xfrm>
                    <a:off x="7533648" y="2309747"/>
                    <a:ext cx="540072" cy="1068350"/>
                    <a:chOff x="869968" y="3883417"/>
                    <a:chExt cx="425529" cy="841776"/>
                  </a:xfrm>
                  <a:solidFill>
                    <a:schemeClr val="bg1"/>
                  </a:solidFill>
                </p:grpSpPr>
                <p:sp>
                  <p:nvSpPr>
                    <p:cNvPr id="59" name="Oval 58"/>
                    <p:cNvSpPr/>
                    <p:nvPr/>
                  </p:nvSpPr>
                  <p:spPr>
                    <a:xfrm>
                      <a:off x="1087443" y="3883417"/>
                      <a:ext cx="126000" cy="126000"/>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60" name="Rounded Rectangle 13"/>
                    <p:cNvSpPr/>
                    <p:nvPr/>
                  </p:nvSpPr>
                  <p:spPr>
                    <a:xfrm>
                      <a:off x="1062913"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61" name="Rounded Rectangle 14"/>
                    <p:cNvSpPr/>
                    <p:nvPr/>
                  </p:nvSpPr>
                  <p:spPr>
                    <a:xfrm>
                      <a:off x="1062913" y="4042969"/>
                      <a:ext cx="175061" cy="362975"/>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62" name="Rounded Rectangle 15"/>
                    <p:cNvSpPr/>
                    <p:nvPr/>
                  </p:nvSpPr>
                  <p:spPr>
                    <a:xfrm>
                      <a:off x="1174974"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63" name="Rounded Rectangle 16"/>
                    <p:cNvSpPr/>
                    <p:nvPr/>
                  </p:nvSpPr>
                  <p:spPr>
                    <a:xfrm rot="12360000" flipH="1">
                      <a:off x="1009066"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64" name="Rounded Rectangle 17"/>
                    <p:cNvSpPr/>
                    <p:nvPr/>
                  </p:nvSpPr>
                  <p:spPr>
                    <a:xfrm rot="9240000">
                      <a:off x="1249778"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65" name="Rectangle 64"/>
                    <p:cNvSpPr/>
                    <p:nvPr/>
                  </p:nvSpPr>
                  <p:spPr>
                    <a:xfrm>
                      <a:off x="914393" y="4327387"/>
                      <a:ext cx="90011" cy="90013"/>
                    </a:xfrm>
                    <a:prstGeom prst="rect">
                      <a:avLst/>
                    </a:prstGeom>
                    <a:solidFill>
                      <a:srgbClr val="A0B463"/>
                    </a:solidFill>
                    <a:ln w="9525"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66" name="Rectangle 65"/>
                    <p:cNvSpPr/>
                    <p:nvPr/>
                  </p:nvSpPr>
                  <p:spPr>
                    <a:xfrm>
                      <a:off x="869968" y="4352887"/>
                      <a:ext cx="178861" cy="111286"/>
                    </a:xfrm>
                    <a:prstGeom prst="rect">
                      <a:avLst/>
                    </a:prstGeom>
                    <a:grp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grpSp>
              <p:nvGrpSpPr>
                <p:cNvPr id="46" name="Group 45"/>
                <p:cNvGrpSpPr>
                  <a:grpSpLocks noChangeAspect="1"/>
                </p:cNvGrpSpPr>
                <p:nvPr/>
              </p:nvGrpSpPr>
              <p:grpSpPr>
                <a:xfrm>
                  <a:off x="1766468" y="986624"/>
                  <a:ext cx="1368152" cy="1368152"/>
                  <a:chOff x="7113288" y="2078820"/>
                  <a:chExt cx="1530204" cy="1530204"/>
                </a:xfrm>
              </p:grpSpPr>
              <p:sp>
                <p:nvSpPr>
                  <p:cNvPr id="47" name="Oval 46"/>
                  <p:cNvSpPr/>
                  <p:nvPr/>
                </p:nvSpPr>
                <p:spPr>
                  <a:xfrm>
                    <a:off x="7113288" y="2078820"/>
                    <a:ext cx="1530204" cy="1530204"/>
                  </a:xfrm>
                  <a:prstGeom prst="ellipse">
                    <a:avLst/>
                  </a:prstGeom>
                  <a:solidFill>
                    <a:schemeClr val="accent3">
                      <a:lumMod val="5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48" name="Group 47"/>
                  <p:cNvGrpSpPr>
                    <a:grpSpLocks noChangeAspect="1"/>
                  </p:cNvGrpSpPr>
                  <p:nvPr/>
                </p:nvGrpSpPr>
                <p:grpSpPr>
                  <a:xfrm>
                    <a:off x="7533648" y="2309747"/>
                    <a:ext cx="540072" cy="1068350"/>
                    <a:chOff x="869968" y="3883417"/>
                    <a:chExt cx="425529" cy="841776"/>
                  </a:xfrm>
                  <a:solidFill>
                    <a:schemeClr val="bg1"/>
                  </a:solidFill>
                </p:grpSpPr>
                <p:sp>
                  <p:nvSpPr>
                    <p:cNvPr id="49" name="Oval 48"/>
                    <p:cNvSpPr/>
                    <p:nvPr/>
                  </p:nvSpPr>
                  <p:spPr>
                    <a:xfrm>
                      <a:off x="1087443" y="3883417"/>
                      <a:ext cx="126000" cy="126000"/>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0" name="Rounded Rectangle 13"/>
                    <p:cNvSpPr/>
                    <p:nvPr/>
                  </p:nvSpPr>
                  <p:spPr>
                    <a:xfrm>
                      <a:off x="1062913"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1" name="Rounded Rectangle 14"/>
                    <p:cNvSpPr/>
                    <p:nvPr/>
                  </p:nvSpPr>
                  <p:spPr>
                    <a:xfrm>
                      <a:off x="1062913" y="4042969"/>
                      <a:ext cx="175061" cy="362975"/>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52" name="Rounded Rectangle 15"/>
                    <p:cNvSpPr/>
                    <p:nvPr/>
                  </p:nvSpPr>
                  <p:spPr>
                    <a:xfrm>
                      <a:off x="1174974"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3" name="Rounded Rectangle 16"/>
                    <p:cNvSpPr/>
                    <p:nvPr/>
                  </p:nvSpPr>
                  <p:spPr>
                    <a:xfrm rot="12360000" flipH="1">
                      <a:off x="1009066"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4" name="Rounded Rectangle 17"/>
                    <p:cNvSpPr/>
                    <p:nvPr/>
                  </p:nvSpPr>
                  <p:spPr>
                    <a:xfrm rot="9240000">
                      <a:off x="1249778"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55" name="Rectangle 54"/>
                    <p:cNvSpPr/>
                    <p:nvPr/>
                  </p:nvSpPr>
                  <p:spPr>
                    <a:xfrm>
                      <a:off x="914393" y="4327387"/>
                      <a:ext cx="90011" cy="90013"/>
                    </a:xfrm>
                    <a:prstGeom prst="rect">
                      <a:avLst/>
                    </a:prstGeom>
                    <a:solidFill>
                      <a:srgbClr val="A0B463"/>
                    </a:solidFill>
                    <a:ln w="9525"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56" name="Rectangle 55"/>
                    <p:cNvSpPr/>
                    <p:nvPr/>
                  </p:nvSpPr>
                  <p:spPr>
                    <a:xfrm>
                      <a:off x="869968" y="4352887"/>
                      <a:ext cx="178861" cy="111286"/>
                    </a:xfrm>
                    <a:prstGeom prst="rect">
                      <a:avLst/>
                    </a:prstGeom>
                    <a:grp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grpSp>
          <p:sp>
            <p:nvSpPr>
              <p:cNvPr id="78" name="TextBox 77"/>
              <p:cNvSpPr txBox="1"/>
              <p:nvPr/>
            </p:nvSpPr>
            <p:spPr>
              <a:xfrm>
                <a:off x="8189175" y="5190854"/>
                <a:ext cx="1660369"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b="1" dirty="0">
                    <a:solidFill>
                      <a:schemeClr val="accent2"/>
                    </a:solidFill>
                    <a:latin typeface="Arial" pitchFamily="34" charset="0"/>
                    <a:cs typeface="Arial" pitchFamily="34" charset="0"/>
                  </a:rPr>
                  <a:t>Single life-stage targeting was appropriate</a:t>
                </a:r>
                <a:endParaRPr lang="en-ZA" sz="1400" dirty="0">
                  <a:solidFill>
                    <a:schemeClr val="accent2"/>
                  </a:solidFill>
                  <a:latin typeface="Arial" pitchFamily="34" charset="0"/>
                  <a:cs typeface="Arial" pitchFamily="34" charset="0"/>
                </a:endParaRPr>
              </a:p>
            </p:txBody>
          </p:sp>
        </p:grpSp>
      </p:grpSp>
      <p:grpSp>
        <p:nvGrpSpPr>
          <p:cNvPr id="27" name="Group 26"/>
          <p:cNvGrpSpPr/>
          <p:nvPr/>
        </p:nvGrpSpPr>
        <p:grpSpPr>
          <a:xfrm>
            <a:off x="5024042" y="2698803"/>
            <a:ext cx="4870341" cy="1943724"/>
            <a:chOff x="5035659" y="2207929"/>
            <a:chExt cx="4870341" cy="1943724"/>
          </a:xfrm>
        </p:grpSpPr>
        <p:sp>
          <p:nvSpPr>
            <p:cNvPr id="81" name="Rectangle 80"/>
            <p:cNvSpPr/>
            <p:nvPr/>
          </p:nvSpPr>
          <p:spPr>
            <a:xfrm>
              <a:off x="5035659" y="2207929"/>
              <a:ext cx="4870341" cy="1943724"/>
            </a:xfrm>
            <a:prstGeom prst="rect">
              <a:avLst/>
            </a:prstGeom>
            <a:solidFill>
              <a:schemeClr val="accent6">
                <a:lumMod val="20000"/>
                <a:lumOff val="8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400" dirty="0">
                <a:solidFill>
                  <a:schemeClr val="tx1"/>
                </a:solidFill>
              </a:endParaRPr>
            </a:p>
          </p:txBody>
        </p:sp>
        <p:grpSp>
          <p:nvGrpSpPr>
            <p:cNvPr id="5" name="Group 4"/>
            <p:cNvGrpSpPr/>
            <p:nvPr/>
          </p:nvGrpSpPr>
          <p:grpSpPr>
            <a:xfrm>
              <a:off x="5228639" y="2511338"/>
              <a:ext cx="4476887" cy="1336907"/>
              <a:chOff x="5186913" y="4324341"/>
              <a:chExt cx="4476887" cy="1336907"/>
            </a:xfrm>
          </p:grpSpPr>
          <p:grpSp>
            <p:nvGrpSpPr>
              <p:cNvPr id="8" name="Group 7"/>
              <p:cNvGrpSpPr/>
              <p:nvPr/>
            </p:nvGrpSpPr>
            <p:grpSpPr>
              <a:xfrm>
                <a:off x="5186913" y="4324341"/>
                <a:ext cx="4476887" cy="1336907"/>
                <a:chOff x="5206805" y="5431032"/>
                <a:chExt cx="3087845" cy="943200"/>
              </a:xfrm>
            </p:grpSpPr>
            <p:sp>
              <p:nvSpPr>
                <p:cNvPr id="9" name="Rounded Rectangle 21"/>
                <p:cNvSpPr/>
                <p:nvPr/>
              </p:nvSpPr>
              <p:spPr>
                <a:xfrm>
                  <a:off x="5206805" y="5431032"/>
                  <a:ext cx="3087845" cy="943200"/>
                </a:xfrm>
                <a:prstGeom prst="roundRect">
                  <a:avLst/>
                </a:prstGeom>
                <a:noFill/>
                <a:ln w="9525"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nvGrpSpPr>
                <p:cNvPr id="10" name="Group 9"/>
                <p:cNvGrpSpPr/>
                <p:nvPr/>
              </p:nvGrpSpPr>
              <p:grpSpPr>
                <a:xfrm>
                  <a:off x="5439130" y="5563478"/>
                  <a:ext cx="851200" cy="601826"/>
                  <a:chOff x="5439130" y="5563478"/>
                  <a:chExt cx="851200" cy="601826"/>
                </a:xfrm>
              </p:grpSpPr>
              <p:sp>
                <p:nvSpPr>
                  <p:cNvPr id="11" name="Rectangle 8"/>
                  <p:cNvSpPr/>
                  <p:nvPr/>
                </p:nvSpPr>
                <p:spPr>
                  <a:xfrm rot="20157837">
                    <a:off x="5582765" y="5688405"/>
                    <a:ext cx="307223" cy="326894"/>
                  </a:xfrm>
                  <a:custGeom>
                    <a:avLst/>
                    <a:gdLst>
                      <a:gd name="connsiteX0" fmla="*/ 0 w 540072"/>
                      <a:gd name="connsiteY0" fmla="*/ 0 h 630084"/>
                      <a:gd name="connsiteX1" fmla="*/ 540072 w 540072"/>
                      <a:gd name="connsiteY1" fmla="*/ 0 h 630084"/>
                      <a:gd name="connsiteX2" fmla="*/ 540072 w 540072"/>
                      <a:gd name="connsiteY2" fmla="*/ 630084 h 630084"/>
                      <a:gd name="connsiteX3" fmla="*/ 0 w 540072"/>
                      <a:gd name="connsiteY3" fmla="*/ 630084 h 630084"/>
                      <a:gd name="connsiteX4" fmla="*/ 0 w 540072"/>
                      <a:gd name="connsiteY4" fmla="*/ 0 h 630084"/>
                      <a:gd name="connsiteX0" fmla="*/ 0 w 540072"/>
                      <a:gd name="connsiteY0" fmla="*/ 52 h 630136"/>
                      <a:gd name="connsiteX1" fmla="*/ 162800 w 540072"/>
                      <a:gd name="connsiteY1" fmla="*/ 53522 h 630136"/>
                      <a:gd name="connsiteX2" fmla="*/ 540072 w 540072"/>
                      <a:gd name="connsiteY2" fmla="*/ 52 h 630136"/>
                      <a:gd name="connsiteX3" fmla="*/ 540072 w 540072"/>
                      <a:gd name="connsiteY3" fmla="*/ 630136 h 630136"/>
                      <a:gd name="connsiteX4" fmla="*/ 0 w 540072"/>
                      <a:gd name="connsiteY4" fmla="*/ 630136 h 630136"/>
                      <a:gd name="connsiteX5" fmla="*/ 0 w 540072"/>
                      <a:gd name="connsiteY5"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30514 h 660598"/>
                      <a:gd name="connsiteX1" fmla="*/ 162800 w 540072"/>
                      <a:gd name="connsiteY1" fmla="*/ 83984 h 660598"/>
                      <a:gd name="connsiteX2" fmla="*/ 367849 w 540072"/>
                      <a:gd name="connsiteY2" fmla="*/ 83984 h 660598"/>
                      <a:gd name="connsiteX3" fmla="*/ 540072 w 540072"/>
                      <a:gd name="connsiteY3" fmla="*/ 30514 h 660598"/>
                      <a:gd name="connsiteX4" fmla="*/ 540072 w 540072"/>
                      <a:gd name="connsiteY4" fmla="*/ 660598 h 660598"/>
                      <a:gd name="connsiteX5" fmla="*/ 0 w 540072"/>
                      <a:gd name="connsiteY5" fmla="*/ 660598 h 660598"/>
                      <a:gd name="connsiteX6" fmla="*/ 0 w 540072"/>
                      <a:gd name="connsiteY6" fmla="*/ 30514 h 660598"/>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489272 w 540072"/>
                      <a:gd name="connsiteY3" fmla="*/ 10771 h 663080"/>
                      <a:gd name="connsiteX4" fmla="*/ 540072 w 540072"/>
                      <a:gd name="connsiteY4" fmla="*/ 663080 h 663080"/>
                      <a:gd name="connsiteX5" fmla="*/ 0 w 540072"/>
                      <a:gd name="connsiteY5" fmla="*/ 663080 h 663080"/>
                      <a:gd name="connsiteX6" fmla="*/ 0 w 540072"/>
                      <a:gd name="connsiteY6" fmla="*/ 32996 h 663080"/>
                      <a:gd name="connsiteX0" fmla="*/ 0 w 489272"/>
                      <a:gd name="connsiteY0" fmla="*/ 32996 h 663080"/>
                      <a:gd name="connsiteX1" fmla="*/ 162800 w 489272"/>
                      <a:gd name="connsiteY1" fmla="*/ 86466 h 663080"/>
                      <a:gd name="connsiteX2" fmla="*/ 396424 w 489272"/>
                      <a:gd name="connsiteY2" fmla="*/ 67416 h 663080"/>
                      <a:gd name="connsiteX3" fmla="*/ 489272 w 489272"/>
                      <a:gd name="connsiteY3" fmla="*/ 10771 h 663080"/>
                      <a:gd name="connsiteX4" fmla="*/ 419422 w 489272"/>
                      <a:gd name="connsiteY4" fmla="*/ 444005 h 663080"/>
                      <a:gd name="connsiteX5" fmla="*/ 0 w 489272"/>
                      <a:gd name="connsiteY5" fmla="*/ 663080 h 663080"/>
                      <a:gd name="connsiteX6" fmla="*/ 0 w 489272"/>
                      <a:gd name="connsiteY6" fmla="*/ 32996 h 663080"/>
                      <a:gd name="connsiteX0" fmla="*/ 0 w 489272"/>
                      <a:gd name="connsiteY0" fmla="*/ 32996 h 485280"/>
                      <a:gd name="connsiteX1" fmla="*/ 162800 w 489272"/>
                      <a:gd name="connsiteY1" fmla="*/ 86466 h 485280"/>
                      <a:gd name="connsiteX2" fmla="*/ 396424 w 489272"/>
                      <a:gd name="connsiteY2" fmla="*/ 67416 h 485280"/>
                      <a:gd name="connsiteX3" fmla="*/ 489272 w 489272"/>
                      <a:gd name="connsiteY3" fmla="*/ 10771 h 485280"/>
                      <a:gd name="connsiteX4" fmla="*/ 419422 w 489272"/>
                      <a:gd name="connsiteY4" fmla="*/ 444005 h 485280"/>
                      <a:gd name="connsiteX5" fmla="*/ 107950 w 489272"/>
                      <a:gd name="connsiteY5" fmla="*/ 485280 h 485280"/>
                      <a:gd name="connsiteX6" fmla="*/ 0 w 489272"/>
                      <a:gd name="connsiteY6" fmla="*/ 32996 h 485280"/>
                      <a:gd name="connsiteX0" fmla="*/ 1131 w 490403"/>
                      <a:gd name="connsiteY0" fmla="*/ 32996 h 523190"/>
                      <a:gd name="connsiteX1" fmla="*/ 163931 w 490403"/>
                      <a:gd name="connsiteY1" fmla="*/ 86466 h 523190"/>
                      <a:gd name="connsiteX2" fmla="*/ 397555 w 490403"/>
                      <a:gd name="connsiteY2" fmla="*/ 67416 h 523190"/>
                      <a:gd name="connsiteX3" fmla="*/ 490403 w 490403"/>
                      <a:gd name="connsiteY3" fmla="*/ 10771 h 523190"/>
                      <a:gd name="connsiteX4" fmla="*/ 420553 w 490403"/>
                      <a:gd name="connsiteY4" fmla="*/ 444005 h 523190"/>
                      <a:gd name="connsiteX5" fmla="*/ 109081 w 490403"/>
                      <a:gd name="connsiteY5" fmla="*/ 485280 h 523190"/>
                      <a:gd name="connsiteX6" fmla="*/ 1131 w 490403"/>
                      <a:gd name="connsiteY6" fmla="*/ 32996 h 523190"/>
                      <a:gd name="connsiteX0" fmla="*/ 1131 w 490403"/>
                      <a:gd name="connsiteY0" fmla="*/ 32996 h 544504"/>
                      <a:gd name="connsiteX1" fmla="*/ 163931 w 490403"/>
                      <a:gd name="connsiteY1" fmla="*/ 86466 h 544504"/>
                      <a:gd name="connsiteX2" fmla="*/ 397555 w 490403"/>
                      <a:gd name="connsiteY2" fmla="*/ 67416 h 544504"/>
                      <a:gd name="connsiteX3" fmla="*/ 490403 w 490403"/>
                      <a:gd name="connsiteY3" fmla="*/ 10771 h 544504"/>
                      <a:gd name="connsiteX4" fmla="*/ 420553 w 490403"/>
                      <a:gd name="connsiteY4" fmla="*/ 444005 h 544504"/>
                      <a:gd name="connsiteX5" fmla="*/ 109081 w 490403"/>
                      <a:gd name="connsiteY5" fmla="*/ 485280 h 544504"/>
                      <a:gd name="connsiteX6" fmla="*/ 1131 w 490403"/>
                      <a:gd name="connsiteY6" fmla="*/ 32996 h 544504"/>
                      <a:gd name="connsiteX0" fmla="*/ 1131 w 490403"/>
                      <a:gd name="connsiteY0" fmla="*/ 33444 h 544952"/>
                      <a:gd name="connsiteX1" fmla="*/ 163931 w 490403"/>
                      <a:gd name="connsiteY1" fmla="*/ 86914 h 544952"/>
                      <a:gd name="connsiteX2" fmla="*/ 337230 w 490403"/>
                      <a:gd name="connsiteY2" fmla="*/ 86914 h 544952"/>
                      <a:gd name="connsiteX3" fmla="*/ 490403 w 490403"/>
                      <a:gd name="connsiteY3" fmla="*/ 11219 h 544952"/>
                      <a:gd name="connsiteX4" fmla="*/ 420553 w 490403"/>
                      <a:gd name="connsiteY4" fmla="*/ 444453 h 544952"/>
                      <a:gd name="connsiteX5" fmla="*/ 109081 w 490403"/>
                      <a:gd name="connsiteY5" fmla="*/ 485728 h 544952"/>
                      <a:gd name="connsiteX6" fmla="*/ 1131 w 490403"/>
                      <a:gd name="connsiteY6" fmla="*/ 33444 h 544952"/>
                      <a:gd name="connsiteX0" fmla="*/ 1131 w 493321"/>
                      <a:gd name="connsiteY0" fmla="*/ 73119 h 584627"/>
                      <a:gd name="connsiteX1" fmla="*/ 163931 w 493321"/>
                      <a:gd name="connsiteY1" fmla="*/ 126589 h 584627"/>
                      <a:gd name="connsiteX2" fmla="*/ 337230 w 493321"/>
                      <a:gd name="connsiteY2" fmla="*/ 126589 h 584627"/>
                      <a:gd name="connsiteX3" fmla="*/ 490403 w 493321"/>
                      <a:gd name="connsiteY3" fmla="*/ 50894 h 584627"/>
                      <a:gd name="connsiteX4" fmla="*/ 420553 w 493321"/>
                      <a:gd name="connsiteY4" fmla="*/ 484128 h 584627"/>
                      <a:gd name="connsiteX5" fmla="*/ 109081 w 493321"/>
                      <a:gd name="connsiteY5" fmla="*/ 525403 h 584627"/>
                      <a:gd name="connsiteX6" fmla="*/ 1131 w 493321"/>
                      <a:gd name="connsiteY6" fmla="*/ 73119 h 584627"/>
                      <a:gd name="connsiteX0" fmla="*/ 1131 w 493321"/>
                      <a:gd name="connsiteY0" fmla="*/ 43560 h 532209"/>
                      <a:gd name="connsiteX1" fmla="*/ 163931 w 493321"/>
                      <a:gd name="connsiteY1" fmla="*/ 97030 h 532209"/>
                      <a:gd name="connsiteX2" fmla="*/ 337230 w 493321"/>
                      <a:gd name="connsiteY2" fmla="*/ 97030 h 532209"/>
                      <a:gd name="connsiteX3" fmla="*/ 490403 w 493321"/>
                      <a:gd name="connsiteY3" fmla="*/ 56260 h 532209"/>
                      <a:gd name="connsiteX4" fmla="*/ 420553 w 493321"/>
                      <a:gd name="connsiteY4" fmla="*/ 454569 h 532209"/>
                      <a:gd name="connsiteX5" fmla="*/ 109081 w 493321"/>
                      <a:gd name="connsiteY5" fmla="*/ 495844 h 532209"/>
                      <a:gd name="connsiteX6" fmla="*/ 1131 w 493321"/>
                      <a:gd name="connsiteY6" fmla="*/ 43560 h 532209"/>
                      <a:gd name="connsiteX0" fmla="*/ 1122 w 494064"/>
                      <a:gd name="connsiteY0" fmla="*/ 33445 h 538018"/>
                      <a:gd name="connsiteX1" fmla="*/ 163922 w 494064"/>
                      <a:gd name="connsiteY1" fmla="*/ 86915 h 538018"/>
                      <a:gd name="connsiteX2" fmla="*/ 337221 w 494064"/>
                      <a:gd name="connsiteY2" fmla="*/ 86915 h 538018"/>
                      <a:gd name="connsiteX3" fmla="*/ 490394 w 494064"/>
                      <a:gd name="connsiteY3" fmla="*/ 46145 h 538018"/>
                      <a:gd name="connsiteX4" fmla="*/ 417369 w 494064"/>
                      <a:gd name="connsiteY4" fmla="*/ 479379 h 538018"/>
                      <a:gd name="connsiteX5" fmla="*/ 109072 w 494064"/>
                      <a:gd name="connsiteY5" fmla="*/ 485729 h 538018"/>
                      <a:gd name="connsiteX6" fmla="*/ 1122 w 494064"/>
                      <a:gd name="connsiteY6" fmla="*/ 33445 h 538018"/>
                      <a:gd name="connsiteX0" fmla="*/ 1122 w 505999"/>
                      <a:gd name="connsiteY0" fmla="*/ 33445 h 539350"/>
                      <a:gd name="connsiteX1" fmla="*/ 163922 w 505999"/>
                      <a:gd name="connsiteY1" fmla="*/ 86915 h 539350"/>
                      <a:gd name="connsiteX2" fmla="*/ 337221 w 505999"/>
                      <a:gd name="connsiteY2" fmla="*/ 86915 h 539350"/>
                      <a:gd name="connsiteX3" fmla="*/ 503094 w 505999"/>
                      <a:gd name="connsiteY3" fmla="*/ 23920 h 539350"/>
                      <a:gd name="connsiteX4" fmla="*/ 417369 w 505999"/>
                      <a:gd name="connsiteY4" fmla="*/ 479379 h 539350"/>
                      <a:gd name="connsiteX5" fmla="*/ 109072 w 505999"/>
                      <a:gd name="connsiteY5" fmla="*/ 485729 h 539350"/>
                      <a:gd name="connsiteX6" fmla="*/ 1122 w 505999"/>
                      <a:gd name="connsiteY6" fmla="*/ 33445 h 5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99" h="539350">
                        <a:moveTo>
                          <a:pt x="1122" y="33445"/>
                        </a:moveTo>
                        <a:cubicBezTo>
                          <a:pt x="28255" y="-62657"/>
                          <a:pt x="107906" y="78003"/>
                          <a:pt x="163922" y="86915"/>
                        </a:cubicBezTo>
                        <a:cubicBezTo>
                          <a:pt x="219938" y="95827"/>
                          <a:pt x="280692" y="97414"/>
                          <a:pt x="337221" y="86915"/>
                        </a:cubicBezTo>
                        <a:cubicBezTo>
                          <a:pt x="393750" y="76416"/>
                          <a:pt x="489736" y="-41491"/>
                          <a:pt x="503094" y="23920"/>
                        </a:cubicBezTo>
                        <a:cubicBezTo>
                          <a:pt x="516452" y="89331"/>
                          <a:pt x="483039" y="402411"/>
                          <a:pt x="417369" y="479379"/>
                        </a:cubicBezTo>
                        <a:cubicBezTo>
                          <a:pt x="351699" y="556347"/>
                          <a:pt x="178447" y="560051"/>
                          <a:pt x="109072" y="485729"/>
                        </a:cubicBezTo>
                        <a:cubicBezTo>
                          <a:pt x="39698" y="411407"/>
                          <a:pt x="-8020" y="99914"/>
                          <a:pt x="1122" y="33445"/>
                        </a:cubicBezTo>
                        <a:close/>
                      </a:path>
                    </a:pathLst>
                  </a:cu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2" name="Block Arc 11"/>
                  <p:cNvSpPr/>
                  <p:nvPr/>
                </p:nvSpPr>
                <p:spPr>
                  <a:xfrm rot="9357837">
                    <a:off x="5693150" y="5889355"/>
                    <a:ext cx="176120" cy="71717"/>
                  </a:xfrm>
                  <a:custGeom>
                    <a:avLst/>
                    <a:gdLst>
                      <a:gd name="connsiteX0" fmla="*/ 0 w 270036"/>
                      <a:gd name="connsiteY0" fmla="*/ 90012 h 180024"/>
                      <a:gd name="connsiteX1" fmla="*/ 135018 w 270036"/>
                      <a:gd name="connsiteY1" fmla="*/ 0 h 180024"/>
                      <a:gd name="connsiteX2" fmla="*/ 270036 w 270036"/>
                      <a:gd name="connsiteY2" fmla="*/ 90012 h 180024"/>
                      <a:gd name="connsiteX3" fmla="*/ 225030 w 270036"/>
                      <a:gd name="connsiteY3" fmla="*/ 90012 h 180024"/>
                      <a:gd name="connsiteX4" fmla="*/ 135018 w 270036"/>
                      <a:gd name="connsiteY4" fmla="*/ 45006 h 180024"/>
                      <a:gd name="connsiteX5" fmla="*/ 45006 w 270036"/>
                      <a:gd name="connsiteY5" fmla="*/ 90012 h 180024"/>
                      <a:gd name="connsiteX6" fmla="*/ 0 w 270036"/>
                      <a:gd name="connsiteY6" fmla="*/ 90012 h 180024"/>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1453 w 271489"/>
                      <a:gd name="connsiteY0" fmla="*/ 90012 h 90012"/>
                      <a:gd name="connsiteX1" fmla="*/ 136471 w 271489"/>
                      <a:gd name="connsiteY1" fmla="*/ 0 h 90012"/>
                      <a:gd name="connsiteX2" fmla="*/ 271489 w 271489"/>
                      <a:gd name="connsiteY2" fmla="*/ 90012 h 90012"/>
                      <a:gd name="connsiteX3" fmla="*/ 226483 w 271489"/>
                      <a:gd name="connsiteY3" fmla="*/ 90012 h 90012"/>
                      <a:gd name="connsiteX4" fmla="*/ 136471 w 271489"/>
                      <a:gd name="connsiteY4" fmla="*/ 45006 h 90012"/>
                      <a:gd name="connsiteX5" fmla="*/ 46459 w 271489"/>
                      <a:gd name="connsiteY5" fmla="*/ 90012 h 90012"/>
                      <a:gd name="connsiteX6" fmla="*/ 1453 w 271489"/>
                      <a:gd name="connsiteY6" fmla="*/ 90012 h 90012"/>
                      <a:gd name="connsiteX0" fmla="*/ 1453 w 273410"/>
                      <a:gd name="connsiteY0" fmla="*/ 90012 h 90012"/>
                      <a:gd name="connsiteX1" fmla="*/ 136471 w 273410"/>
                      <a:gd name="connsiteY1" fmla="*/ 0 h 90012"/>
                      <a:gd name="connsiteX2" fmla="*/ 271489 w 273410"/>
                      <a:gd name="connsiteY2" fmla="*/ 90012 h 90012"/>
                      <a:gd name="connsiteX3" fmla="*/ 226483 w 273410"/>
                      <a:gd name="connsiteY3" fmla="*/ 90012 h 90012"/>
                      <a:gd name="connsiteX4" fmla="*/ 136471 w 273410"/>
                      <a:gd name="connsiteY4" fmla="*/ 45006 h 90012"/>
                      <a:gd name="connsiteX5" fmla="*/ 46459 w 273410"/>
                      <a:gd name="connsiteY5" fmla="*/ 90012 h 90012"/>
                      <a:gd name="connsiteX6" fmla="*/ 1453 w 273410"/>
                      <a:gd name="connsiteY6" fmla="*/ 90012 h 90012"/>
                      <a:gd name="connsiteX0" fmla="*/ 1453 w 273410"/>
                      <a:gd name="connsiteY0" fmla="*/ 90012 h 92427"/>
                      <a:gd name="connsiteX1" fmla="*/ 136471 w 273410"/>
                      <a:gd name="connsiteY1" fmla="*/ 0 h 92427"/>
                      <a:gd name="connsiteX2" fmla="*/ 271489 w 273410"/>
                      <a:gd name="connsiteY2" fmla="*/ 90012 h 92427"/>
                      <a:gd name="connsiteX3" fmla="*/ 226483 w 273410"/>
                      <a:gd name="connsiteY3" fmla="*/ 90012 h 92427"/>
                      <a:gd name="connsiteX4" fmla="*/ 139463 w 273410"/>
                      <a:gd name="connsiteY4" fmla="*/ 57406 h 92427"/>
                      <a:gd name="connsiteX5" fmla="*/ 46459 w 273410"/>
                      <a:gd name="connsiteY5" fmla="*/ 90012 h 92427"/>
                      <a:gd name="connsiteX6" fmla="*/ 1453 w 273410"/>
                      <a:gd name="connsiteY6" fmla="*/ 90012 h 9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10" h="92427">
                        <a:moveTo>
                          <a:pt x="1453" y="90012"/>
                        </a:moveTo>
                        <a:cubicBezTo>
                          <a:pt x="-13549" y="90012"/>
                          <a:pt x="91465" y="0"/>
                          <a:pt x="136471" y="0"/>
                        </a:cubicBezTo>
                        <a:cubicBezTo>
                          <a:pt x="211039" y="0"/>
                          <a:pt x="286491" y="90012"/>
                          <a:pt x="271489" y="90012"/>
                        </a:cubicBezTo>
                        <a:cubicBezTo>
                          <a:pt x="256487" y="90012"/>
                          <a:pt x="248487" y="95446"/>
                          <a:pt x="226483" y="90012"/>
                        </a:cubicBezTo>
                        <a:cubicBezTo>
                          <a:pt x="204479" y="84578"/>
                          <a:pt x="169467" y="57406"/>
                          <a:pt x="139463" y="57406"/>
                        </a:cubicBezTo>
                        <a:cubicBezTo>
                          <a:pt x="89751" y="57406"/>
                          <a:pt x="69461" y="84578"/>
                          <a:pt x="46459" y="90012"/>
                        </a:cubicBezTo>
                        <a:cubicBezTo>
                          <a:pt x="23457" y="95446"/>
                          <a:pt x="16455" y="90012"/>
                          <a:pt x="1453" y="90012"/>
                        </a:cubicBezTo>
                        <a:close/>
                      </a:path>
                    </a:pathLst>
                  </a:cu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3" name="Oval 12"/>
                  <p:cNvSpPr/>
                  <p:nvPr/>
                </p:nvSpPr>
                <p:spPr>
                  <a:xfrm rot="20157837">
                    <a:off x="5633859" y="5826652"/>
                    <a:ext cx="54652" cy="36553"/>
                  </a:xfrm>
                  <a:prstGeom prst="ellipse">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4" name="Oval 13"/>
                  <p:cNvSpPr/>
                  <p:nvPr/>
                </p:nvSpPr>
                <p:spPr>
                  <a:xfrm rot="20157837">
                    <a:off x="5754835" y="5769514"/>
                    <a:ext cx="54652" cy="36553"/>
                  </a:xfrm>
                  <a:prstGeom prst="ellipse">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5" name="Rectangle 8"/>
                  <p:cNvSpPr/>
                  <p:nvPr/>
                </p:nvSpPr>
                <p:spPr>
                  <a:xfrm rot="2326295">
                    <a:off x="5869757" y="5838410"/>
                    <a:ext cx="307223" cy="326894"/>
                  </a:xfrm>
                  <a:custGeom>
                    <a:avLst/>
                    <a:gdLst>
                      <a:gd name="connsiteX0" fmla="*/ 0 w 540072"/>
                      <a:gd name="connsiteY0" fmla="*/ 0 h 630084"/>
                      <a:gd name="connsiteX1" fmla="*/ 540072 w 540072"/>
                      <a:gd name="connsiteY1" fmla="*/ 0 h 630084"/>
                      <a:gd name="connsiteX2" fmla="*/ 540072 w 540072"/>
                      <a:gd name="connsiteY2" fmla="*/ 630084 h 630084"/>
                      <a:gd name="connsiteX3" fmla="*/ 0 w 540072"/>
                      <a:gd name="connsiteY3" fmla="*/ 630084 h 630084"/>
                      <a:gd name="connsiteX4" fmla="*/ 0 w 540072"/>
                      <a:gd name="connsiteY4" fmla="*/ 0 h 630084"/>
                      <a:gd name="connsiteX0" fmla="*/ 0 w 540072"/>
                      <a:gd name="connsiteY0" fmla="*/ 52 h 630136"/>
                      <a:gd name="connsiteX1" fmla="*/ 162800 w 540072"/>
                      <a:gd name="connsiteY1" fmla="*/ 53522 h 630136"/>
                      <a:gd name="connsiteX2" fmla="*/ 540072 w 540072"/>
                      <a:gd name="connsiteY2" fmla="*/ 52 h 630136"/>
                      <a:gd name="connsiteX3" fmla="*/ 540072 w 540072"/>
                      <a:gd name="connsiteY3" fmla="*/ 630136 h 630136"/>
                      <a:gd name="connsiteX4" fmla="*/ 0 w 540072"/>
                      <a:gd name="connsiteY4" fmla="*/ 630136 h 630136"/>
                      <a:gd name="connsiteX5" fmla="*/ 0 w 540072"/>
                      <a:gd name="connsiteY5"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30514 h 660598"/>
                      <a:gd name="connsiteX1" fmla="*/ 162800 w 540072"/>
                      <a:gd name="connsiteY1" fmla="*/ 83984 h 660598"/>
                      <a:gd name="connsiteX2" fmla="*/ 367849 w 540072"/>
                      <a:gd name="connsiteY2" fmla="*/ 83984 h 660598"/>
                      <a:gd name="connsiteX3" fmla="*/ 540072 w 540072"/>
                      <a:gd name="connsiteY3" fmla="*/ 30514 h 660598"/>
                      <a:gd name="connsiteX4" fmla="*/ 540072 w 540072"/>
                      <a:gd name="connsiteY4" fmla="*/ 660598 h 660598"/>
                      <a:gd name="connsiteX5" fmla="*/ 0 w 540072"/>
                      <a:gd name="connsiteY5" fmla="*/ 660598 h 660598"/>
                      <a:gd name="connsiteX6" fmla="*/ 0 w 540072"/>
                      <a:gd name="connsiteY6" fmla="*/ 30514 h 660598"/>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489272 w 540072"/>
                      <a:gd name="connsiteY3" fmla="*/ 10771 h 663080"/>
                      <a:gd name="connsiteX4" fmla="*/ 540072 w 540072"/>
                      <a:gd name="connsiteY4" fmla="*/ 663080 h 663080"/>
                      <a:gd name="connsiteX5" fmla="*/ 0 w 540072"/>
                      <a:gd name="connsiteY5" fmla="*/ 663080 h 663080"/>
                      <a:gd name="connsiteX6" fmla="*/ 0 w 540072"/>
                      <a:gd name="connsiteY6" fmla="*/ 32996 h 663080"/>
                      <a:gd name="connsiteX0" fmla="*/ 0 w 489272"/>
                      <a:gd name="connsiteY0" fmla="*/ 32996 h 663080"/>
                      <a:gd name="connsiteX1" fmla="*/ 162800 w 489272"/>
                      <a:gd name="connsiteY1" fmla="*/ 86466 h 663080"/>
                      <a:gd name="connsiteX2" fmla="*/ 396424 w 489272"/>
                      <a:gd name="connsiteY2" fmla="*/ 67416 h 663080"/>
                      <a:gd name="connsiteX3" fmla="*/ 489272 w 489272"/>
                      <a:gd name="connsiteY3" fmla="*/ 10771 h 663080"/>
                      <a:gd name="connsiteX4" fmla="*/ 419422 w 489272"/>
                      <a:gd name="connsiteY4" fmla="*/ 444005 h 663080"/>
                      <a:gd name="connsiteX5" fmla="*/ 0 w 489272"/>
                      <a:gd name="connsiteY5" fmla="*/ 663080 h 663080"/>
                      <a:gd name="connsiteX6" fmla="*/ 0 w 489272"/>
                      <a:gd name="connsiteY6" fmla="*/ 32996 h 663080"/>
                      <a:gd name="connsiteX0" fmla="*/ 0 w 489272"/>
                      <a:gd name="connsiteY0" fmla="*/ 32996 h 485280"/>
                      <a:gd name="connsiteX1" fmla="*/ 162800 w 489272"/>
                      <a:gd name="connsiteY1" fmla="*/ 86466 h 485280"/>
                      <a:gd name="connsiteX2" fmla="*/ 396424 w 489272"/>
                      <a:gd name="connsiteY2" fmla="*/ 67416 h 485280"/>
                      <a:gd name="connsiteX3" fmla="*/ 489272 w 489272"/>
                      <a:gd name="connsiteY3" fmla="*/ 10771 h 485280"/>
                      <a:gd name="connsiteX4" fmla="*/ 419422 w 489272"/>
                      <a:gd name="connsiteY4" fmla="*/ 444005 h 485280"/>
                      <a:gd name="connsiteX5" fmla="*/ 107950 w 489272"/>
                      <a:gd name="connsiteY5" fmla="*/ 485280 h 485280"/>
                      <a:gd name="connsiteX6" fmla="*/ 0 w 489272"/>
                      <a:gd name="connsiteY6" fmla="*/ 32996 h 485280"/>
                      <a:gd name="connsiteX0" fmla="*/ 1131 w 490403"/>
                      <a:gd name="connsiteY0" fmla="*/ 32996 h 523190"/>
                      <a:gd name="connsiteX1" fmla="*/ 163931 w 490403"/>
                      <a:gd name="connsiteY1" fmla="*/ 86466 h 523190"/>
                      <a:gd name="connsiteX2" fmla="*/ 397555 w 490403"/>
                      <a:gd name="connsiteY2" fmla="*/ 67416 h 523190"/>
                      <a:gd name="connsiteX3" fmla="*/ 490403 w 490403"/>
                      <a:gd name="connsiteY3" fmla="*/ 10771 h 523190"/>
                      <a:gd name="connsiteX4" fmla="*/ 420553 w 490403"/>
                      <a:gd name="connsiteY4" fmla="*/ 444005 h 523190"/>
                      <a:gd name="connsiteX5" fmla="*/ 109081 w 490403"/>
                      <a:gd name="connsiteY5" fmla="*/ 485280 h 523190"/>
                      <a:gd name="connsiteX6" fmla="*/ 1131 w 490403"/>
                      <a:gd name="connsiteY6" fmla="*/ 32996 h 523190"/>
                      <a:gd name="connsiteX0" fmla="*/ 1131 w 490403"/>
                      <a:gd name="connsiteY0" fmla="*/ 32996 h 544504"/>
                      <a:gd name="connsiteX1" fmla="*/ 163931 w 490403"/>
                      <a:gd name="connsiteY1" fmla="*/ 86466 h 544504"/>
                      <a:gd name="connsiteX2" fmla="*/ 397555 w 490403"/>
                      <a:gd name="connsiteY2" fmla="*/ 67416 h 544504"/>
                      <a:gd name="connsiteX3" fmla="*/ 490403 w 490403"/>
                      <a:gd name="connsiteY3" fmla="*/ 10771 h 544504"/>
                      <a:gd name="connsiteX4" fmla="*/ 420553 w 490403"/>
                      <a:gd name="connsiteY4" fmla="*/ 444005 h 544504"/>
                      <a:gd name="connsiteX5" fmla="*/ 109081 w 490403"/>
                      <a:gd name="connsiteY5" fmla="*/ 485280 h 544504"/>
                      <a:gd name="connsiteX6" fmla="*/ 1131 w 490403"/>
                      <a:gd name="connsiteY6" fmla="*/ 32996 h 544504"/>
                      <a:gd name="connsiteX0" fmla="*/ 1131 w 490403"/>
                      <a:gd name="connsiteY0" fmla="*/ 33444 h 544952"/>
                      <a:gd name="connsiteX1" fmla="*/ 163931 w 490403"/>
                      <a:gd name="connsiteY1" fmla="*/ 86914 h 544952"/>
                      <a:gd name="connsiteX2" fmla="*/ 337230 w 490403"/>
                      <a:gd name="connsiteY2" fmla="*/ 86914 h 544952"/>
                      <a:gd name="connsiteX3" fmla="*/ 490403 w 490403"/>
                      <a:gd name="connsiteY3" fmla="*/ 11219 h 544952"/>
                      <a:gd name="connsiteX4" fmla="*/ 420553 w 490403"/>
                      <a:gd name="connsiteY4" fmla="*/ 444453 h 544952"/>
                      <a:gd name="connsiteX5" fmla="*/ 109081 w 490403"/>
                      <a:gd name="connsiteY5" fmla="*/ 485728 h 544952"/>
                      <a:gd name="connsiteX6" fmla="*/ 1131 w 490403"/>
                      <a:gd name="connsiteY6" fmla="*/ 33444 h 544952"/>
                      <a:gd name="connsiteX0" fmla="*/ 1131 w 493321"/>
                      <a:gd name="connsiteY0" fmla="*/ 73119 h 584627"/>
                      <a:gd name="connsiteX1" fmla="*/ 163931 w 493321"/>
                      <a:gd name="connsiteY1" fmla="*/ 126589 h 584627"/>
                      <a:gd name="connsiteX2" fmla="*/ 337230 w 493321"/>
                      <a:gd name="connsiteY2" fmla="*/ 126589 h 584627"/>
                      <a:gd name="connsiteX3" fmla="*/ 490403 w 493321"/>
                      <a:gd name="connsiteY3" fmla="*/ 50894 h 584627"/>
                      <a:gd name="connsiteX4" fmla="*/ 420553 w 493321"/>
                      <a:gd name="connsiteY4" fmla="*/ 484128 h 584627"/>
                      <a:gd name="connsiteX5" fmla="*/ 109081 w 493321"/>
                      <a:gd name="connsiteY5" fmla="*/ 525403 h 584627"/>
                      <a:gd name="connsiteX6" fmla="*/ 1131 w 493321"/>
                      <a:gd name="connsiteY6" fmla="*/ 73119 h 584627"/>
                      <a:gd name="connsiteX0" fmla="*/ 1131 w 493321"/>
                      <a:gd name="connsiteY0" fmla="*/ 43560 h 532209"/>
                      <a:gd name="connsiteX1" fmla="*/ 163931 w 493321"/>
                      <a:gd name="connsiteY1" fmla="*/ 97030 h 532209"/>
                      <a:gd name="connsiteX2" fmla="*/ 337230 w 493321"/>
                      <a:gd name="connsiteY2" fmla="*/ 97030 h 532209"/>
                      <a:gd name="connsiteX3" fmla="*/ 490403 w 493321"/>
                      <a:gd name="connsiteY3" fmla="*/ 56260 h 532209"/>
                      <a:gd name="connsiteX4" fmla="*/ 420553 w 493321"/>
                      <a:gd name="connsiteY4" fmla="*/ 454569 h 532209"/>
                      <a:gd name="connsiteX5" fmla="*/ 109081 w 493321"/>
                      <a:gd name="connsiteY5" fmla="*/ 495844 h 532209"/>
                      <a:gd name="connsiteX6" fmla="*/ 1131 w 493321"/>
                      <a:gd name="connsiteY6" fmla="*/ 43560 h 532209"/>
                      <a:gd name="connsiteX0" fmla="*/ 1122 w 494064"/>
                      <a:gd name="connsiteY0" fmla="*/ 33445 h 538018"/>
                      <a:gd name="connsiteX1" fmla="*/ 163922 w 494064"/>
                      <a:gd name="connsiteY1" fmla="*/ 86915 h 538018"/>
                      <a:gd name="connsiteX2" fmla="*/ 337221 w 494064"/>
                      <a:gd name="connsiteY2" fmla="*/ 86915 h 538018"/>
                      <a:gd name="connsiteX3" fmla="*/ 490394 w 494064"/>
                      <a:gd name="connsiteY3" fmla="*/ 46145 h 538018"/>
                      <a:gd name="connsiteX4" fmla="*/ 417369 w 494064"/>
                      <a:gd name="connsiteY4" fmla="*/ 479379 h 538018"/>
                      <a:gd name="connsiteX5" fmla="*/ 109072 w 494064"/>
                      <a:gd name="connsiteY5" fmla="*/ 485729 h 538018"/>
                      <a:gd name="connsiteX6" fmla="*/ 1122 w 494064"/>
                      <a:gd name="connsiteY6" fmla="*/ 33445 h 538018"/>
                      <a:gd name="connsiteX0" fmla="*/ 1122 w 505999"/>
                      <a:gd name="connsiteY0" fmla="*/ 33445 h 539350"/>
                      <a:gd name="connsiteX1" fmla="*/ 163922 w 505999"/>
                      <a:gd name="connsiteY1" fmla="*/ 86915 h 539350"/>
                      <a:gd name="connsiteX2" fmla="*/ 337221 w 505999"/>
                      <a:gd name="connsiteY2" fmla="*/ 86915 h 539350"/>
                      <a:gd name="connsiteX3" fmla="*/ 503094 w 505999"/>
                      <a:gd name="connsiteY3" fmla="*/ 23920 h 539350"/>
                      <a:gd name="connsiteX4" fmla="*/ 417369 w 505999"/>
                      <a:gd name="connsiteY4" fmla="*/ 479379 h 539350"/>
                      <a:gd name="connsiteX5" fmla="*/ 109072 w 505999"/>
                      <a:gd name="connsiteY5" fmla="*/ 485729 h 539350"/>
                      <a:gd name="connsiteX6" fmla="*/ 1122 w 505999"/>
                      <a:gd name="connsiteY6" fmla="*/ 33445 h 5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99" h="539350">
                        <a:moveTo>
                          <a:pt x="1122" y="33445"/>
                        </a:moveTo>
                        <a:cubicBezTo>
                          <a:pt x="28255" y="-62657"/>
                          <a:pt x="107906" y="78003"/>
                          <a:pt x="163922" y="86915"/>
                        </a:cubicBezTo>
                        <a:cubicBezTo>
                          <a:pt x="219938" y="95827"/>
                          <a:pt x="280692" y="97414"/>
                          <a:pt x="337221" y="86915"/>
                        </a:cubicBezTo>
                        <a:cubicBezTo>
                          <a:pt x="393750" y="76416"/>
                          <a:pt x="489736" y="-41491"/>
                          <a:pt x="503094" y="23920"/>
                        </a:cubicBezTo>
                        <a:cubicBezTo>
                          <a:pt x="516452" y="89331"/>
                          <a:pt x="483039" y="402411"/>
                          <a:pt x="417369" y="479379"/>
                        </a:cubicBezTo>
                        <a:cubicBezTo>
                          <a:pt x="351699" y="556347"/>
                          <a:pt x="178447" y="560051"/>
                          <a:pt x="109072" y="485729"/>
                        </a:cubicBezTo>
                        <a:cubicBezTo>
                          <a:pt x="39698" y="411407"/>
                          <a:pt x="-8020" y="99914"/>
                          <a:pt x="1122" y="33445"/>
                        </a:cubicBezTo>
                        <a:close/>
                      </a:path>
                    </a:pathLst>
                  </a:cu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6" name="Block Arc 11"/>
                  <p:cNvSpPr/>
                  <p:nvPr/>
                </p:nvSpPr>
                <p:spPr>
                  <a:xfrm rot="13873705" flipV="1">
                    <a:off x="5890544" y="6031843"/>
                    <a:ext cx="176119" cy="71717"/>
                  </a:xfrm>
                  <a:custGeom>
                    <a:avLst/>
                    <a:gdLst>
                      <a:gd name="connsiteX0" fmla="*/ 0 w 270036"/>
                      <a:gd name="connsiteY0" fmla="*/ 90012 h 180024"/>
                      <a:gd name="connsiteX1" fmla="*/ 135018 w 270036"/>
                      <a:gd name="connsiteY1" fmla="*/ 0 h 180024"/>
                      <a:gd name="connsiteX2" fmla="*/ 270036 w 270036"/>
                      <a:gd name="connsiteY2" fmla="*/ 90012 h 180024"/>
                      <a:gd name="connsiteX3" fmla="*/ 225030 w 270036"/>
                      <a:gd name="connsiteY3" fmla="*/ 90012 h 180024"/>
                      <a:gd name="connsiteX4" fmla="*/ 135018 w 270036"/>
                      <a:gd name="connsiteY4" fmla="*/ 45006 h 180024"/>
                      <a:gd name="connsiteX5" fmla="*/ 45006 w 270036"/>
                      <a:gd name="connsiteY5" fmla="*/ 90012 h 180024"/>
                      <a:gd name="connsiteX6" fmla="*/ 0 w 270036"/>
                      <a:gd name="connsiteY6" fmla="*/ 90012 h 180024"/>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1453 w 271489"/>
                      <a:gd name="connsiteY0" fmla="*/ 90012 h 90012"/>
                      <a:gd name="connsiteX1" fmla="*/ 136471 w 271489"/>
                      <a:gd name="connsiteY1" fmla="*/ 0 h 90012"/>
                      <a:gd name="connsiteX2" fmla="*/ 271489 w 271489"/>
                      <a:gd name="connsiteY2" fmla="*/ 90012 h 90012"/>
                      <a:gd name="connsiteX3" fmla="*/ 226483 w 271489"/>
                      <a:gd name="connsiteY3" fmla="*/ 90012 h 90012"/>
                      <a:gd name="connsiteX4" fmla="*/ 136471 w 271489"/>
                      <a:gd name="connsiteY4" fmla="*/ 45006 h 90012"/>
                      <a:gd name="connsiteX5" fmla="*/ 46459 w 271489"/>
                      <a:gd name="connsiteY5" fmla="*/ 90012 h 90012"/>
                      <a:gd name="connsiteX6" fmla="*/ 1453 w 271489"/>
                      <a:gd name="connsiteY6" fmla="*/ 90012 h 90012"/>
                      <a:gd name="connsiteX0" fmla="*/ 1453 w 273410"/>
                      <a:gd name="connsiteY0" fmla="*/ 90012 h 90012"/>
                      <a:gd name="connsiteX1" fmla="*/ 136471 w 273410"/>
                      <a:gd name="connsiteY1" fmla="*/ 0 h 90012"/>
                      <a:gd name="connsiteX2" fmla="*/ 271489 w 273410"/>
                      <a:gd name="connsiteY2" fmla="*/ 90012 h 90012"/>
                      <a:gd name="connsiteX3" fmla="*/ 226483 w 273410"/>
                      <a:gd name="connsiteY3" fmla="*/ 90012 h 90012"/>
                      <a:gd name="connsiteX4" fmla="*/ 136471 w 273410"/>
                      <a:gd name="connsiteY4" fmla="*/ 45006 h 90012"/>
                      <a:gd name="connsiteX5" fmla="*/ 46459 w 273410"/>
                      <a:gd name="connsiteY5" fmla="*/ 90012 h 90012"/>
                      <a:gd name="connsiteX6" fmla="*/ 1453 w 273410"/>
                      <a:gd name="connsiteY6" fmla="*/ 90012 h 90012"/>
                      <a:gd name="connsiteX0" fmla="*/ 1453 w 273410"/>
                      <a:gd name="connsiteY0" fmla="*/ 90012 h 92427"/>
                      <a:gd name="connsiteX1" fmla="*/ 136471 w 273410"/>
                      <a:gd name="connsiteY1" fmla="*/ 0 h 92427"/>
                      <a:gd name="connsiteX2" fmla="*/ 271489 w 273410"/>
                      <a:gd name="connsiteY2" fmla="*/ 90012 h 92427"/>
                      <a:gd name="connsiteX3" fmla="*/ 226483 w 273410"/>
                      <a:gd name="connsiteY3" fmla="*/ 90012 h 92427"/>
                      <a:gd name="connsiteX4" fmla="*/ 139463 w 273410"/>
                      <a:gd name="connsiteY4" fmla="*/ 57406 h 92427"/>
                      <a:gd name="connsiteX5" fmla="*/ 46459 w 273410"/>
                      <a:gd name="connsiteY5" fmla="*/ 90012 h 92427"/>
                      <a:gd name="connsiteX6" fmla="*/ 1453 w 273410"/>
                      <a:gd name="connsiteY6" fmla="*/ 90012 h 9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10" h="92427">
                        <a:moveTo>
                          <a:pt x="1453" y="90012"/>
                        </a:moveTo>
                        <a:cubicBezTo>
                          <a:pt x="-13549" y="90012"/>
                          <a:pt x="91465" y="0"/>
                          <a:pt x="136471" y="0"/>
                        </a:cubicBezTo>
                        <a:cubicBezTo>
                          <a:pt x="211039" y="0"/>
                          <a:pt x="286491" y="90012"/>
                          <a:pt x="271489" y="90012"/>
                        </a:cubicBezTo>
                        <a:cubicBezTo>
                          <a:pt x="256487" y="90012"/>
                          <a:pt x="248487" y="95446"/>
                          <a:pt x="226483" y="90012"/>
                        </a:cubicBezTo>
                        <a:cubicBezTo>
                          <a:pt x="204479" y="84578"/>
                          <a:pt x="169467" y="57406"/>
                          <a:pt x="139463" y="57406"/>
                        </a:cubicBezTo>
                        <a:cubicBezTo>
                          <a:pt x="89751" y="57406"/>
                          <a:pt x="69461" y="84578"/>
                          <a:pt x="46459" y="90012"/>
                        </a:cubicBezTo>
                        <a:cubicBezTo>
                          <a:pt x="23457" y="95446"/>
                          <a:pt x="16455" y="90012"/>
                          <a:pt x="1453" y="90012"/>
                        </a:cubicBezTo>
                        <a:close/>
                      </a:path>
                    </a:pathLst>
                  </a:cu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7" name="Oval 16"/>
                  <p:cNvSpPr/>
                  <p:nvPr/>
                </p:nvSpPr>
                <p:spPr>
                  <a:xfrm rot="2326295">
                    <a:off x="5967840" y="5913537"/>
                    <a:ext cx="54652" cy="36553"/>
                  </a:xfrm>
                  <a:prstGeom prst="ellipse">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8" name="Oval 17"/>
                  <p:cNvSpPr/>
                  <p:nvPr/>
                </p:nvSpPr>
                <p:spPr>
                  <a:xfrm rot="2326295">
                    <a:off x="6073946" y="5995033"/>
                    <a:ext cx="54652" cy="36553"/>
                  </a:xfrm>
                  <a:prstGeom prst="ellipse">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9" name="Freeform 120"/>
                  <p:cNvSpPr/>
                  <p:nvPr/>
                </p:nvSpPr>
                <p:spPr>
                  <a:xfrm>
                    <a:off x="5826660" y="5563478"/>
                    <a:ext cx="70363" cy="128275"/>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21"/>
                  <p:cNvSpPr/>
                  <p:nvPr/>
                </p:nvSpPr>
                <p:spPr>
                  <a:xfrm rot="17212945" flipV="1">
                    <a:off x="5468086" y="5766385"/>
                    <a:ext cx="70363" cy="128275"/>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122"/>
                  <p:cNvSpPr/>
                  <p:nvPr/>
                </p:nvSpPr>
                <p:spPr>
                  <a:xfrm flipH="1">
                    <a:off x="6219190" y="5995791"/>
                    <a:ext cx="71140" cy="147654"/>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123"/>
                  <p:cNvSpPr/>
                  <p:nvPr/>
                </p:nvSpPr>
                <p:spPr>
                  <a:xfrm rot="15568338">
                    <a:off x="5915193" y="5722438"/>
                    <a:ext cx="70363" cy="128275"/>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 name="TextBox 3"/>
              <p:cNvSpPr txBox="1"/>
              <p:nvPr/>
            </p:nvSpPr>
            <p:spPr>
              <a:xfrm>
                <a:off x="7046841" y="4547747"/>
                <a:ext cx="2328929" cy="954107"/>
              </a:xfrm>
              <a:prstGeom prst="rect">
                <a:avLst/>
              </a:prstGeom>
              <a:noFill/>
            </p:spPr>
            <p:txBody>
              <a:bodyPr wrap="square" rtlCol="0">
                <a:spAutoFit/>
              </a:bodyPr>
              <a:lstStyle/>
              <a:p>
                <a:pPr>
                  <a:spcBef>
                    <a:spcPts val="300"/>
                  </a:spcBef>
                  <a:spcAft>
                    <a:spcPts val="300"/>
                  </a:spcAft>
                  <a:buClr>
                    <a:srgbClr val="A0B464">
                      <a:lumMod val="75000"/>
                    </a:srgbClr>
                  </a:buClr>
                </a:pPr>
                <a:r>
                  <a:rPr lang="en-GB" sz="1400" dirty="0">
                    <a:solidFill>
                      <a:schemeClr val="accent6"/>
                    </a:solidFill>
                    <a:ea typeface="SimHei"/>
                    <a:cs typeface="Arial" panose="020B0604020202020204" pitchFamily="34" charset="0"/>
                  </a:rPr>
                  <a:t>The drama component was </a:t>
                </a:r>
                <a:r>
                  <a:rPr lang="en-GB" sz="1400" b="1" dirty="0">
                    <a:solidFill>
                      <a:schemeClr val="accent6"/>
                    </a:solidFill>
                    <a:ea typeface="SimHei"/>
                    <a:cs typeface="Arial" panose="020B0604020202020204" pitchFamily="34" charset="0"/>
                  </a:rPr>
                  <a:t>an “innovative learning experience”</a:t>
                </a:r>
                <a:r>
                  <a:rPr lang="en-GB" sz="1400" dirty="0">
                    <a:solidFill>
                      <a:schemeClr val="accent6"/>
                    </a:solidFill>
                    <a:ea typeface="SimHei"/>
                    <a:cs typeface="Arial" panose="020B0604020202020204" pitchFamily="34" charset="0"/>
                  </a:rPr>
                  <a:t> - Trainer</a:t>
                </a:r>
                <a:endParaRPr lang="en-ZA" sz="1400" dirty="0">
                  <a:solidFill>
                    <a:schemeClr val="accent6"/>
                  </a:solidFill>
                  <a:ea typeface="SimHei"/>
                  <a:cs typeface="Arial" panose="020B0604020202020204" pitchFamily="34" charset="0"/>
                </a:endParaRPr>
              </a:p>
            </p:txBody>
          </p:sp>
        </p:grpSp>
      </p:grpSp>
      <p:grpSp>
        <p:nvGrpSpPr>
          <p:cNvPr id="36" name="Group 35"/>
          <p:cNvGrpSpPr/>
          <p:nvPr/>
        </p:nvGrpSpPr>
        <p:grpSpPr>
          <a:xfrm>
            <a:off x="-357" y="5224186"/>
            <a:ext cx="5025008" cy="1157260"/>
            <a:chOff x="-357" y="5224186"/>
            <a:chExt cx="5025008" cy="1157260"/>
          </a:xfrm>
        </p:grpSpPr>
        <p:sp>
          <p:nvSpPr>
            <p:cNvPr id="77" name="Rectangle 76"/>
            <p:cNvSpPr/>
            <p:nvPr/>
          </p:nvSpPr>
          <p:spPr>
            <a:xfrm>
              <a:off x="-357" y="5224186"/>
              <a:ext cx="5025008" cy="1157260"/>
            </a:xfrm>
            <a:prstGeom prst="rect">
              <a:avLst/>
            </a:prstGeom>
            <a:solidFill>
              <a:schemeClr val="bg1"/>
            </a:solidFill>
            <a:ln w="9525" cmpd="sng">
              <a:solidFill>
                <a:schemeClr val="tx1">
                  <a:lumMod val="65000"/>
                  <a:lumOff val="3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nvGrpSpPr>
            <p:cNvPr id="85" name="Group 84"/>
            <p:cNvGrpSpPr/>
            <p:nvPr/>
          </p:nvGrpSpPr>
          <p:grpSpPr>
            <a:xfrm>
              <a:off x="349184" y="5399100"/>
              <a:ext cx="4325926" cy="807433"/>
              <a:chOff x="349184" y="5435769"/>
              <a:chExt cx="4325926" cy="807433"/>
            </a:xfrm>
          </p:grpSpPr>
          <p:grpSp>
            <p:nvGrpSpPr>
              <p:cNvPr id="29" name="Group 28"/>
              <p:cNvGrpSpPr>
                <a:grpSpLocks noChangeAspect="1"/>
              </p:cNvGrpSpPr>
              <p:nvPr/>
            </p:nvGrpSpPr>
            <p:grpSpPr>
              <a:xfrm>
                <a:off x="349184" y="5435769"/>
                <a:ext cx="865884" cy="807433"/>
                <a:chOff x="3692832" y="4165677"/>
                <a:chExt cx="4320576" cy="2563860"/>
              </a:xfrm>
              <a:solidFill>
                <a:schemeClr val="accent6">
                  <a:lumMod val="60000"/>
                  <a:lumOff val="40000"/>
                </a:schemeClr>
              </a:solidFill>
            </p:grpSpPr>
            <p:sp>
              <p:nvSpPr>
                <p:cNvPr id="30" name="Isosceles Triangle 29"/>
                <p:cNvSpPr/>
                <p:nvPr/>
              </p:nvSpPr>
              <p:spPr>
                <a:xfrm>
                  <a:off x="3782845" y="4165677"/>
                  <a:ext cx="4140554" cy="740576"/>
                </a:xfrm>
                <a:prstGeom prst="triangle">
                  <a:avLst/>
                </a:prstGeom>
                <a:solidFill>
                  <a:schemeClr val="bg2">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31" name="Rectangle 30"/>
                <p:cNvSpPr/>
                <p:nvPr/>
              </p:nvSpPr>
              <p:spPr>
                <a:xfrm>
                  <a:off x="3782844" y="4959204"/>
                  <a:ext cx="720096" cy="1350180"/>
                </a:xfrm>
                <a:prstGeom prst="rect">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32" name="Rectangle 31"/>
                <p:cNvSpPr/>
                <p:nvPr/>
              </p:nvSpPr>
              <p:spPr>
                <a:xfrm>
                  <a:off x="5493072" y="4959204"/>
                  <a:ext cx="720096" cy="1350180"/>
                </a:xfrm>
                <a:prstGeom prst="rect">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33" name="Rectangle 32"/>
                <p:cNvSpPr/>
                <p:nvPr/>
              </p:nvSpPr>
              <p:spPr>
                <a:xfrm>
                  <a:off x="7203300" y="4959204"/>
                  <a:ext cx="720096" cy="1350180"/>
                </a:xfrm>
                <a:prstGeom prst="rect">
                  <a:avLst/>
                </a:prstGeom>
                <a:solidFill>
                  <a:schemeClr val="tx1">
                    <a:lumMod val="65000"/>
                    <a:lumOff val="3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34" name="Rounded Rectangle 27"/>
                <p:cNvSpPr/>
                <p:nvPr/>
              </p:nvSpPr>
              <p:spPr>
                <a:xfrm>
                  <a:off x="3692832" y="6369490"/>
                  <a:ext cx="4320576" cy="360047"/>
                </a:xfrm>
                <a:prstGeom prst="roundRect">
                  <a:avLst/>
                </a:prstGeom>
                <a:solidFill>
                  <a:schemeClr val="bg2">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sp>
            <p:nvSpPr>
              <p:cNvPr id="35" name="TextBox 34"/>
              <p:cNvSpPr txBox="1"/>
              <p:nvPr/>
            </p:nvSpPr>
            <p:spPr>
              <a:xfrm>
                <a:off x="1318908" y="5470153"/>
                <a:ext cx="3356202" cy="738664"/>
              </a:xfrm>
              <a:prstGeom prst="rect">
                <a:avLst/>
              </a:prstGeom>
              <a:noFill/>
            </p:spPr>
            <p:txBody>
              <a:bodyPr wrap="square" rtlCol="0">
                <a:spAutoFit/>
              </a:bodyPr>
              <a:lstStyle/>
              <a:p>
                <a:pPr>
                  <a:spcBef>
                    <a:spcPts val="300"/>
                  </a:spcBef>
                  <a:spcAft>
                    <a:spcPts val="300"/>
                  </a:spcAft>
                  <a:buClr>
                    <a:srgbClr val="A0B464">
                      <a:lumMod val="75000"/>
                    </a:srgbClr>
                  </a:buClr>
                </a:pPr>
                <a:r>
                  <a:rPr lang="en-ZA" sz="1400" b="1" dirty="0">
                    <a:solidFill>
                      <a:schemeClr val="tx1">
                        <a:lumMod val="65000"/>
                        <a:lumOff val="35000"/>
                      </a:schemeClr>
                    </a:solidFill>
                    <a:latin typeface="Arial" pitchFamily="34" charset="0"/>
                    <a:cs typeface="Arial" pitchFamily="34" charset="0"/>
                  </a:rPr>
                  <a:t>Working through TVET colleges proved successful and enabled repeat messaging</a:t>
                </a:r>
                <a:endParaRPr lang="en-ZA" sz="1400" dirty="0">
                  <a:solidFill>
                    <a:schemeClr val="tx1">
                      <a:lumMod val="65000"/>
                      <a:lumOff val="35000"/>
                    </a:schemeClr>
                  </a:solidFill>
                  <a:latin typeface="Arial" pitchFamily="34" charset="0"/>
                  <a:cs typeface="Arial" pitchFamily="34" charset="0"/>
                </a:endParaRPr>
              </a:p>
            </p:txBody>
          </p:sp>
        </p:grpSp>
      </p:grpSp>
      <p:sp>
        <p:nvSpPr>
          <p:cNvPr id="86" name="Rectangle 85"/>
          <p:cNvSpPr/>
          <p:nvPr/>
        </p:nvSpPr>
        <p:spPr>
          <a:xfrm>
            <a:off x="5029109" y="1246508"/>
            <a:ext cx="4865274" cy="1454395"/>
          </a:xfrm>
          <a:prstGeom prst="rect">
            <a:avLst/>
          </a:prstGeom>
          <a:noFill/>
          <a:ln w="9525" cmpd="sng">
            <a:solidFill>
              <a:schemeClr val="tx1">
                <a:lumMod val="65000"/>
                <a:lumOff val="3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spTree>
    <p:extLst>
      <p:ext uri="{BB962C8B-B14F-4D97-AF65-F5344CB8AC3E}">
        <p14:creationId xmlns:p14="http://schemas.microsoft.com/office/powerpoint/2010/main" val="41362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3" grpId="0">
        <p:bldAsOne/>
      </p:bldGraphic>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pPr/>
              <a:t>14</a:t>
            </a:fld>
            <a:endParaRPr lang="en-US" dirty="0"/>
          </a:p>
        </p:txBody>
      </p:sp>
      <p:sp>
        <p:nvSpPr>
          <p:cNvPr id="9" name="Rectangle 8"/>
          <p:cNvSpPr/>
          <p:nvPr/>
        </p:nvSpPr>
        <p:spPr>
          <a:xfrm>
            <a:off x="1101168" y="1259175"/>
            <a:ext cx="7703665" cy="4339650"/>
          </a:xfrm>
          <a:prstGeom prst="rect">
            <a:avLst/>
          </a:prstGeom>
        </p:spPr>
        <p:txBody>
          <a:bodyPr wrap="square">
            <a:spAutoFit/>
          </a:bodyPr>
          <a:lstStyle/>
          <a:p>
            <a:r>
              <a:rPr lang="en-US" sz="6600" dirty="0">
                <a:solidFill>
                  <a:srgbClr val="1A1A1A"/>
                </a:solidFill>
                <a:latin typeface="ArialMT" charset="0"/>
              </a:rPr>
              <a:t>research and development</a:t>
            </a:r>
          </a:p>
          <a:p>
            <a:r>
              <a:rPr lang="en-US" sz="2400" i="1" dirty="0">
                <a:solidFill>
                  <a:srgbClr val="1A1A1A"/>
                </a:solidFill>
                <a:latin typeface="ArialMT" charset="0"/>
              </a:rPr>
              <a:t>noun</a:t>
            </a:r>
          </a:p>
          <a:p>
            <a:r>
              <a:rPr lang="en-US" sz="2400" dirty="0">
                <a:solidFill>
                  <a:srgbClr val="747474"/>
                </a:solidFill>
                <a:latin typeface="ArialMT" charset="0"/>
              </a:rPr>
              <a:t>noun: </a:t>
            </a:r>
            <a:r>
              <a:rPr lang="en-US" sz="2400" b="1" dirty="0">
                <a:solidFill>
                  <a:srgbClr val="747474"/>
                </a:solidFill>
                <a:latin typeface="ArialMT" charset="0"/>
              </a:rPr>
              <a:t>research and development</a:t>
            </a:r>
          </a:p>
          <a:p>
            <a:endParaRPr lang="en-US" sz="2400" dirty="0">
              <a:solidFill>
                <a:srgbClr val="1A1A1A"/>
              </a:solidFill>
              <a:latin typeface="ArialMT" charset="0"/>
            </a:endParaRPr>
          </a:p>
          <a:p>
            <a:pPr lvl="1"/>
            <a:r>
              <a:rPr lang="en-US" sz="2400" dirty="0"/>
              <a:t>(in industry) work directed towards the innovation, introduction, and improvement of products and processes.</a:t>
            </a:r>
          </a:p>
        </p:txBody>
      </p:sp>
    </p:spTree>
    <p:extLst>
      <p:ext uri="{BB962C8B-B14F-4D97-AF65-F5344CB8AC3E}">
        <p14:creationId xmlns:p14="http://schemas.microsoft.com/office/powerpoint/2010/main" val="100787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3217187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840"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ZA" sz="2000" dirty="0"/>
              <a:t>Research and Development</a:t>
            </a:r>
          </a:p>
        </p:txBody>
      </p:sp>
      <p:sp>
        <p:nvSpPr>
          <p:cNvPr id="3" name="Slide Number Placeholder 2"/>
          <p:cNvSpPr>
            <a:spLocks noGrp="1"/>
          </p:cNvSpPr>
          <p:nvPr>
            <p:ph type="sldNum" sz="quarter" idx="11"/>
          </p:nvPr>
        </p:nvSpPr>
        <p:spPr/>
        <p:txBody>
          <a:bodyPr/>
          <a:lstStyle/>
          <a:p>
            <a:fld id="{256D3EEF-DE4E-429D-8EC4-DDC531AFF587}" type="slidenum">
              <a:rPr lang="en-US" smtClean="0"/>
              <a:pPr/>
              <a:t>15</a:t>
            </a:fld>
            <a:endParaRPr lang="en-US" dirty="0"/>
          </a:p>
        </p:txBody>
      </p:sp>
      <p:sp>
        <p:nvSpPr>
          <p:cNvPr id="25" name="Rectangle 24"/>
          <p:cNvSpPr/>
          <p:nvPr/>
        </p:nvSpPr>
        <p:spPr>
          <a:xfrm>
            <a:off x="344095" y="1733731"/>
            <a:ext cx="9182545" cy="2055309"/>
          </a:xfrm>
          <a:prstGeom prst="rect">
            <a:avLst/>
          </a:prstGeom>
          <a:solidFill>
            <a:schemeClr val="bg1">
              <a:lumMod val="8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56000" tIns="45720" rIns="91440" bIns="45720" numCol="1" spcCol="0" rtlCol="0" fromWordArt="0" anchor="ctr" anchorCtr="0" forceAA="0" compatLnSpc="1">
            <a:prstTxWarp prst="textNoShape">
              <a:avLst/>
            </a:prstTxWarp>
            <a:noAutofit/>
          </a:bodyPr>
          <a:lstStyle/>
          <a:p>
            <a:r>
              <a:rPr lang="en-ZA" dirty="0">
                <a:solidFill>
                  <a:schemeClr val="tx1"/>
                </a:solidFill>
              </a:rPr>
              <a:t>Private sector invests in R&amp;D to </a:t>
            </a:r>
            <a:r>
              <a:rPr lang="en-ZA" sz="2000" b="1" dirty="0">
                <a:solidFill>
                  <a:schemeClr val="tx1"/>
                </a:solidFill>
              </a:rPr>
              <a:t>improve </a:t>
            </a:r>
            <a:r>
              <a:rPr lang="en-ZA" dirty="0">
                <a:solidFill>
                  <a:schemeClr val="tx1"/>
                </a:solidFill>
              </a:rPr>
              <a:t>product lines so as to generate </a:t>
            </a:r>
            <a:r>
              <a:rPr lang="en-ZA" sz="2000" b="1" dirty="0">
                <a:solidFill>
                  <a:schemeClr val="tx1"/>
                </a:solidFill>
              </a:rPr>
              <a:t>greater profits in the long term</a:t>
            </a:r>
            <a:r>
              <a:rPr lang="en-ZA" dirty="0">
                <a:solidFill>
                  <a:schemeClr val="tx1"/>
                </a:solidFill>
              </a:rPr>
              <a:t>. </a:t>
            </a:r>
          </a:p>
          <a:p>
            <a:endParaRPr lang="en-ZA" dirty="0">
              <a:solidFill>
                <a:schemeClr val="tx1"/>
              </a:solidFill>
            </a:endParaRPr>
          </a:p>
          <a:p>
            <a:r>
              <a:rPr lang="en-ZA" dirty="0">
                <a:solidFill>
                  <a:schemeClr val="tx1"/>
                </a:solidFill>
              </a:rPr>
              <a:t>It is </a:t>
            </a:r>
            <a:r>
              <a:rPr lang="en-ZA" sz="2000" b="1" dirty="0">
                <a:solidFill>
                  <a:schemeClr val="tx1"/>
                </a:solidFill>
              </a:rPr>
              <a:t>not expected to yield immediate profit </a:t>
            </a:r>
            <a:r>
              <a:rPr lang="en-ZA" dirty="0">
                <a:solidFill>
                  <a:schemeClr val="tx1"/>
                </a:solidFill>
              </a:rPr>
              <a:t>and</a:t>
            </a:r>
            <a:r>
              <a:rPr lang="en-ZA" sz="2000" b="1" dirty="0">
                <a:solidFill>
                  <a:schemeClr val="tx1"/>
                </a:solidFill>
              </a:rPr>
              <a:t> often entails failure</a:t>
            </a:r>
            <a:endParaRPr lang="en-ZA" b="1" dirty="0">
              <a:solidFill>
                <a:schemeClr val="tx1"/>
              </a:solidFill>
            </a:endParaRPr>
          </a:p>
        </p:txBody>
      </p:sp>
      <p:grpSp>
        <p:nvGrpSpPr>
          <p:cNvPr id="21" name="Group 20"/>
          <p:cNvGrpSpPr/>
          <p:nvPr/>
        </p:nvGrpSpPr>
        <p:grpSpPr>
          <a:xfrm>
            <a:off x="344095" y="1155155"/>
            <a:ext cx="3312368" cy="5548064"/>
            <a:chOff x="2835051" y="1178700"/>
            <a:chExt cx="2251597" cy="3922263"/>
          </a:xfrm>
          <a:solidFill>
            <a:schemeClr val="accent5"/>
          </a:solidFill>
        </p:grpSpPr>
        <p:sp>
          <p:nvSpPr>
            <p:cNvPr id="22" name="Trapezoid 1"/>
            <p:cNvSpPr/>
            <p:nvPr/>
          </p:nvSpPr>
          <p:spPr>
            <a:xfrm>
              <a:off x="2835051" y="2438868"/>
              <a:ext cx="2251597" cy="2662095"/>
            </a:xfrm>
            <a:custGeom>
              <a:avLst/>
              <a:gdLst>
                <a:gd name="connsiteX0" fmla="*/ 0 w 2160288"/>
                <a:gd name="connsiteY0" fmla="*/ 2340312 h 2340312"/>
                <a:gd name="connsiteX1" fmla="*/ 540072 w 2160288"/>
                <a:gd name="connsiteY1" fmla="*/ 0 h 2340312"/>
                <a:gd name="connsiteX2" fmla="*/ 1620216 w 2160288"/>
                <a:gd name="connsiteY2" fmla="*/ 0 h 2340312"/>
                <a:gd name="connsiteX3" fmla="*/ 2160288 w 2160288"/>
                <a:gd name="connsiteY3" fmla="*/ 2340312 h 2340312"/>
                <a:gd name="connsiteX4" fmla="*/ 0 w 2160288"/>
                <a:gd name="connsiteY4" fmla="*/ 2340312 h 2340312"/>
                <a:gd name="connsiteX0" fmla="*/ 0 w 2233884"/>
                <a:gd name="connsiteY0" fmla="*/ 2340312 h 2340312"/>
                <a:gd name="connsiteX1" fmla="*/ 540072 w 2233884"/>
                <a:gd name="connsiteY1" fmla="*/ 0 h 2340312"/>
                <a:gd name="connsiteX2" fmla="*/ 1620216 w 2233884"/>
                <a:gd name="connsiteY2" fmla="*/ 0 h 2340312"/>
                <a:gd name="connsiteX3" fmla="*/ 2160288 w 2233884"/>
                <a:gd name="connsiteY3" fmla="*/ 2340312 h 2340312"/>
                <a:gd name="connsiteX4" fmla="*/ 0 w 2233884"/>
                <a:gd name="connsiteY4" fmla="*/ 2340312 h 2340312"/>
                <a:gd name="connsiteX0" fmla="*/ 73596 w 2307480"/>
                <a:gd name="connsiteY0" fmla="*/ 2340312 h 2340312"/>
                <a:gd name="connsiteX1" fmla="*/ 613668 w 2307480"/>
                <a:gd name="connsiteY1" fmla="*/ 0 h 2340312"/>
                <a:gd name="connsiteX2" fmla="*/ 1693812 w 2307480"/>
                <a:gd name="connsiteY2" fmla="*/ 0 h 2340312"/>
                <a:gd name="connsiteX3" fmla="*/ 2233884 w 2307480"/>
                <a:gd name="connsiteY3" fmla="*/ 2340312 h 2340312"/>
                <a:gd name="connsiteX4" fmla="*/ 73596 w 2307480"/>
                <a:gd name="connsiteY4" fmla="*/ 2340312 h 2340312"/>
                <a:gd name="connsiteX0" fmla="*/ 73596 w 2277520"/>
                <a:gd name="connsiteY0" fmla="*/ 2353681 h 2647056"/>
                <a:gd name="connsiteX1" fmla="*/ 613668 w 2277520"/>
                <a:gd name="connsiteY1" fmla="*/ 13369 h 2647056"/>
                <a:gd name="connsiteX2" fmla="*/ 1453181 w 2277520"/>
                <a:gd name="connsiteY2" fmla="*/ 0 h 2647056"/>
                <a:gd name="connsiteX3" fmla="*/ 2233884 w 2277520"/>
                <a:gd name="connsiteY3" fmla="*/ 2353681 h 2647056"/>
                <a:gd name="connsiteX4" fmla="*/ 73596 w 2277520"/>
                <a:gd name="connsiteY4" fmla="*/ 2353681 h 2647056"/>
                <a:gd name="connsiteX0" fmla="*/ 47673 w 2251597"/>
                <a:gd name="connsiteY0" fmla="*/ 2353681 h 2647056"/>
                <a:gd name="connsiteX1" fmla="*/ 788271 w 2251597"/>
                <a:gd name="connsiteY1" fmla="*/ 13369 h 2647056"/>
                <a:gd name="connsiteX2" fmla="*/ 1427258 w 2251597"/>
                <a:gd name="connsiteY2" fmla="*/ 0 h 2647056"/>
                <a:gd name="connsiteX3" fmla="*/ 2207961 w 2251597"/>
                <a:gd name="connsiteY3" fmla="*/ 2353681 h 2647056"/>
                <a:gd name="connsiteX4" fmla="*/ 47673 w 2251597"/>
                <a:gd name="connsiteY4" fmla="*/ 2353681 h 2647056"/>
                <a:gd name="connsiteX0" fmla="*/ 47673 w 2251597"/>
                <a:gd name="connsiteY0" fmla="*/ 2367049 h 2662095"/>
                <a:gd name="connsiteX1" fmla="*/ 788271 w 2251597"/>
                <a:gd name="connsiteY1" fmla="*/ 0 h 2662095"/>
                <a:gd name="connsiteX2" fmla="*/ 1427258 w 2251597"/>
                <a:gd name="connsiteY2" fmla="*/ 13368 h 2662095"/>
                <a:gd name="connsiteX3" fmla="*/ 2207961 w 2251597"/>
                <a:gd name="connsiteY3" fmla="*/ 2367049 h 2662095"/>
                <a:gd name="connsiteX4" fmla="*/ 47673 w 2251597"/>
                <a:gd name="connsiteY4" fmla="*/ 2367049 h 2662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597" h="2662095">
                  <a:moveTo>
                    <a:pt x="47673" y="2367049"/>
                  </a:moveTo>
                  <a:cubicBezTo>
                    <a:pt x="-188942" y="1972541"/>
                    <a:pt x="518235" y="390052"/>
                    <a:pt x="788271" y="0"/>
                  </a:cubicBezTo>
                  <a:lnTo>
                    <a:pt x="1427258" y="13368"/>
                  </a:lnTo>
                  <a:cubicBezTo>
                    <a:pt x="1697294" y="403420"/>
                    <a:pt x="2437892" y="1974769"/>
                    <a:pt x="2207961" y="2367049"/>
                  </a:cubicBezTo>
                  <a:cubicBezTo>
                    <a:pt x="1978030" y="2759329"/>
                    <a:pt x="284288" y="2761557"/>
                    <a:pt x="47673" y="2367049"/>
                  </a:cubicBezTo>
                  <a:close/>
                </a:path>
              </a:pathLst>
            </a:cu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3" name="Rectangle 2"/>
            <p:cNvSpPr/>
            <p:nvPr/>
          </p:nvSpPr>
          <p:spPr>
            <a:xfrm>
              <a:off x="3422796" y="1257214"/>
              <a:ext cx="938038" cy="2592814"/>
            </a:xfrm>
            <a:custGeom>
              <a:avLst/>
              <a:gdLst>
                <a:gd name="connsiteX0" fmla="*/ 0 w 1080624"/>
                <a:gd name="connsiteY0" fmla="*/ 0 h 2160288"/>
                <a:gd name="connsiteX1" fmla="*/ 1080624 w 1080624"/>
                <a:gd name="connsiteY1" fmla="*/ 0 h 2160288"/>
                <a:gd name="connsiteX2" fmla="*/ 1080624 w 1080624"/>
                <a:gd name="connsiteY2" fmla="*/ 2160288 h 2160288"/>
                <a:gd name="connsiteX3" fmla="*/ 0 w 1080624"/>
                <a:gd name="connsiteY3" fmla="*/ 2160288 h 2160288"/>
                <a:gd name="connsiteX4" fmla="*/ 0 w 1080624"/>
                <a:gd name="connsiteY4" fmla="*/ 0 h 2160288"/>
                <a:gd name="connsiteX0" fmla="*/ 307474 w 1388098"/>
                <a:gd name="connsiteY0" fmla="*/ 0 h 2578743"/>
                <a:gd name="connsiteX1" fmla="*/ 1388098 w 1388098"/>
                <a:gd name="connsiteY1" fmla="*/ 0 h 2578743"/>
                <a:gd name="connsiteX2" fmla="*/ 1388098 w 1388098"/>
                <a:gd name="connsiteY2" fmla="*/ 2160288 h 2578743"/>
                <a:gd name="connsiteX3" fmla="*/ 0 w 1388098"/>
                <a:gd name="connsiteY3" fmla="*/ 2578726 h 2578743"/>
                <a:gd name="connsiteX4" fmla="*/ 307474 w 1388098"/>
                <a:gd name="connsiteY4" fmla="*/ 2160288 h 2578743"/>
                <a:gd name="connsiteX5" fmla="*/ 307474 w 1388098"/>
                <a:gd name="connsiteY5" fmla="*/ 0 h 2578743"/>
                <a:gd name="connsiteX0" fmla="*/ 307474 w 1609053"/>
                <a:gd name="connsiteY0" fmla="*/ 0 h 2592814"/>
                <a:gd name="connsiteX1" fmla="*/ 1388098 w 1609053"/>
                <a:gd name="connsiteY1" fmla="*/ 0 h 2592814"/>
                <a:gd name="connsiteX2" fmla="*/ 1388098 w 1609053"/>
                <a:gd name="connsiteY2" fmla="*/ 2160288 h 2592814"/>
                <a:gd name="connsiteX3" fmla="*/ 1537369 w 1609053"/>
                <a:gd name="connsiteY3" fmla="*/ 2551989 h 2592814"/>
                <a:gd name="connsiteX4" fmla="*/ 0 w 1609053"/>
                <a:gd name="connsiteY4" fmla="*/ 2578726 h 2592814"/>
                <a:gd name="connsiteX5" fmla="*/ 307474 w 1609053"/>
                <a:gd name="connsiteY5" fmla="*/ 2160288 h 2592814"/>
                <a:gd name="connsiteX6" fmla="*/ 307474 w 1609053"/>
                <a:gd name="connsiteY6" fmla="*/ 0 h 2592814"/>
                <a:gd name="connsiteX0" fmla="*/ 307474 w 1537369"/>
                <a:gd name="connsiteY0" fmla="*/ 0 h 2592814"/>
                <a:gd name="connsiteX1" fmla="*/ 1388098 w 1537369"/>
                <a:gd name="connsiteY1" fmla="*/ 0 h 2592814"/>
                <a:gd name="connsiteX2" fmla="*/ 1388098 w 1537369"/>
                <a:gd name="connsiteY2" fmla="*/ 2160288 h 2592814"/>
                <a:gd name="connsiteX3" fmla="*/ 1537369 w 1537369"/>
                <a:gd name="connsiteY3" fmla="*/ 2551989 h 2592814"/>
                <a:gd name="connsiteX4" fmla="*/ 0 w 1537369"/>
                <a:gd name="connsiteY4" fmla="*/ 2578726 h 2592814"/>
                <a:gd name="connsiteX5" fmla="*/ 307474 w 1537369"/>
                <a:gd name="connsiteY5" fmla="*/ 2160288 h 2592814"/>
                <a:gd name="connsiteX6" fmla="*/ 307474 w 1537369"/>
                <a:gd name="connsiteY6" fmla="*/ 0 h 259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369" h="2592814">
                  <a:moveTo>
                    <a:pt x="307474" y="0"/>
                  </a:moveTo>
                  <a:lnTo>
                    <a:pt x="1388098" y="0"/>
                  </a:lnTo>
                  <a:lnTo>
                    <a:pt x="1388098" y="2160288"/>
                  </a:lnTo>
                  <a:lnTo>
                    <a:pt x="1537369" y="2551989"/>
                  </a:lnTo>
                  <a:cubicBezTo>
                    <a:pt x="1306019" y="2621729"/>
                    <a:pt x="155965" y="2581623"/>
                    <a:pt x="0" y="2578726"/>
                  </a:cubicBezTo>
                  <a:lnTo>
                    <a:pt x="307474" y="2160288"/>
                  </a:lnTo>
                  <a:lnTo>
                    <a:pt x="307474" y="0"/>
                  </a:lnTo>
                  <a:close/>
                </a:path>
              </a:pathLst>
            </a:cu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24" name="Rounded Rectangle 3"/>
            <p:cNvSpPr/>
            <p:nvPr/>
          </p:nvSpPr>
          <p:spPr>
            <a:xfrm>
              <a:off x="3529059" y="1178700"/>
              <a:ext cx="810108" cy="90012"/>
            </a:xfrm>
            <a:prstGeom prst="roundRect">
              <a:avLst/>
            </a:prstGeom>
            <a:grpFill/>
            <a:ln w="9525"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sp>
        <p:nvSpPr>
          <p:cNvPr id="33" name="Rectangle 32"/>
          <p:cNvSpPr/>
          <p:nvPr/>
        </p:nvSpPr>
        <p:spPr>
          <a:xfrm>
            <a:off x="344094" y="4864307"/>
            <a:ext cx="9182546" cy="724933"/>
          </a:xfrm>
          <a:prstGeom prst="rect">
            <a:avLst/>
          </a:prstGeom>
          <a:noFill/>
          <a:ln w="28575" cmpd="sng">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a:r>
              <a:rPr lang="en-GB" sz="4000" dirty="0">
                <a:solidFill>
                  <a:schemeClr val="tx1"/>
                </a:solidFill>
                <a:cs typeface="Arial"/>
              </a:rPr>
              <a:t>What about the </a:t>
            </a:r>
            <a:r>
              <a:rPr lang="en-GB" sz="4000" b="1" dirty="0">
                <a:solidFill>
                  <a:schemeClr val="accent6"/>
                </a:solidFill>
                <a:cs typeface="Arial"/>
              </a:rPr>
              <a:t>development</a:t>
            </a:r>
            <a:r>
              <a:rPr lang="en-GB" sz="4000" dirty="0">
                <a:solidFill>
                  <a:schemeClr val="tx1"/>
                </a:solidFill>
                <a:cs typeface="Arial"/>
              </a:rPr>
              <a:t> world? </a:t>
            </a:r>
            <a:endParaRPr lang="en-ZA" sz="4000" dirty="0">
              <a:solidFill>
                <a:schemeClr val="tx1"/>
              </a:solidFill>
            </a:endParaRPr>
          </a:p>
        </p:txBody>
      </p:sp>
    </p:spTree>
    <p:extLst>
      <p:ext uri="{BB962C8B-B14F-4D97-AF65-F5344CB8AC3E}">
        <p14:creationId xmlns:p14="http://schemas.microsoft.com/office/powerpoint/2010/main" val="18657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pPr/>
              <a:t>16</a:t>
            </a:fld>
            <a:endParaRPr lang="en-US" dirty="0"/>
          </a:p>
        </p:txBody>
      </p:sp>
      <p:sp>
        <p:nvSpPr>
          <p:cNvPr id="20" name="Text Placeholder 3"/>
          <p:cNvSpPr>
            <a:spLocks noGrp="1"/>
          </p:cNvSpPr>
          <p:nvPr>
            <p:ph type="body" sz="quarter" idx="14"/>
          </p:nvPr>
        </p:nvSpPr>
        <p:spPr>
          <a:xfrm>
            <a:off x="367928" y="6533601"/>
            <a:ext cx="7019999" cy="167515"/>
          </a:xfrm>
        </p:spPr>
        <p:txBody>
          <a:bodyPr/>
          <a:lstStyle/>
          <a:p>
            <a:r>
              <a:rPr lang="en-ZA" baseline="30000" dirty="0"/>
              <a:t>1</a:t>
            </a:r>
            <a:r>
              <a:rPr lang="en-ZA" dirty="0"/>
              <a:t> World Bank (2015) World Development Report: Adaptive Design, Adaptive Interventions. </a:t>
            </a:r>
          </a:p>
        </p:txBody>
      </p:sp>
      <p:grpSp>
        <p:nvGrpSpPr>
          <p:cNvPr id="25" name="Group 24"/>
          <p:cNvGrpSpPr/>
          <p:nvPr/>
        </p:nvGrpSpPr>
        <p:grpSpPr>
          <a:xfrm>
            <a:off x="216272" y="620688"/>
            <a:ext cx="5384800" cy="5996670"/>
            <a:chOff x="0" y="620688"/>
            <a:chExt cx="5384800" cy="5996670"/>
          </a:xfrm>
        </p:grpSpPr>
        <p:sp>
          <p:nvSpPr>
            <p:cNvPr id="2" name="TextBox 1"/>
            <p:cNvSpPr txBox="1"/>
            <p:nvPr/>
          </p:nvSpPr>
          <p:spPr>
            <a:xfrm>
              <a:off x="474719" y="908720"/>
              <a:ext cx="4910081" cy="5078313"/>
            </a:xfrm>
            <a:prstGeom prst="rect">
              <a:avLst/>
            </a:prstGeom>
            <a:noFill/>
          </p:spPr>
          <p:txBody>
            <a:bodyPr wrap="square" rtlCol="0">
              <a:spAutoFit/>
            </a:bodyPr>
            <a:lstStyle/>
            <a:p>
              <a:pPr>
                <a:spcBef>
                  <a:spcPts val="300"/>
                </a:spcBef>
                <a:spcAft>
                  <a:spcPts val="300"/>
                </a:spcAft>
                <a:buClr>
                  <a:srgbClr val="A0B464">
                    <a:lumMod val="75000"/>
                  </a:srgbClr>
                </a:buClr>
              </a:pPr>
              <a:r>
                <a:rPr lang="en-ZA" sz="3600" dirty="0">
                  <a:latin typeface="Arial" panose="020B0604020202020204" pitchFamily="34" charset="0"/>
                  <a:cs typeface="Arial" panose="020B0604020202020204" pitchFamily="34" charset="0"/>
                </a:rPr>
                <a:t>it is often through the process of </a:t>
              </a:r>
              <a:r>
                <a:rPr lang="en-ZA" sz="3600" dirty="0">
                  <a:solidFill>
                    <a:schemeClr val="accent6"/>
                  </a:solidFill>
                  <a:latin typeface="Arial" panose="020B0604020202020204" pitchFamily="34" charset="0"/>
                  <a:cs typeface="Arial" panose="020B0604020202020204" pitchFamily="34" charset="0"/>
                </a:rPr>
                <a:t>experimenting</a:t>
              </a:r>
              <a:r>
                <a:rPr lang="en-ZA" sz="3600" dirty="0">
                  <a:latin typeface="Arial" panose="020B0604020202020204" pitchFamily="34" charset="0"/>
                  <a:cs typeface="Arial" panose="020B0604020202020204" pitchFamily="34" charset="0"/>
                </a:rPr>
                <a:t>, </a:t>
              </a:r>
              <a:r>
                <a:rPr lang="en-ZA" sz="3600" dirty="0">
                  <a:solidFill>
                    <a:schemeClr val="accent6"/>
                  </a:solidFill>
                  <a:latin typeface="Arial" panose="020B0604020202020204" pitchFamily="34" charset="0"/>
                  <a:cs typeface="Arial" panose="020B0604020202020204" pitchFamily="34" charset="0"/>
                </a:rPr>
                <a:t>failing</a:t>
              </a:r>
              <a:r>
                <a:rPr lang="en-ZA" sz="3600" dirty="0">
                  <a:latin typeface="Arial" panose="020B0604020202020204" pitchFamily="34" charset="0"/>
                  <a:cs typeface="Arial" panose="020B0604020202020204" pitchFamily="34" charset="0"/>
                </a:rPr>
                <a:t>, and </a:t>
              </a:r>
              <a:r>
                <a:rPr lang="en-ZA" sz="3600" dirty="0">
                  <a:solidFill>
                    <a:schemeClr val="accent6"/>
                  </a:solidFill>
                  <a:latin typeface="Arial" panose="020B0604020202020204" pitchFamily="34" charset="0"/>
                  <a:cs typeface="Arial" panose="020B0604020202020204" pitchFamily="34" charset="0"/>
                </a:rPr>
                <a:t>learning</a:t>
              </a:r>
              <a:r>
                <a:rPr lang="en-ZA" sz="3600" dirty="0">
                  <a:latin typeface="Arial" panose="020B0604020202020204" pitchFamily="34" charset="0"/>
                  <a:cs typeface="Arial" panose="020B0604020202020204" pitchFamily="34" charset="0"/>
                </a:rPr>
                <a:t> from those failures that effective, evidence-based diagnoses and intervention strategies emerge</a:t>
              </a:r>
              <a:r>
                <a:rPr lang="en-ZA" sz="3600" baseline="30000" dirty="0">
                  <a:latin typeface="Arial" panose="020B0604020202020204" pitchFamily="34" charset="0"/>
                  <a:cs typeface="Arial" panose="020B0604020202020204" pitchFamily="34" charset="0"/>
                </a:rPr>
                <a:t>1</a:t>
              </a:r>
              <a:endParaRPr lang="en-ZA" sz="2800" dirty="0">
                <a:latin typeface="Arial" panose="020B0604020202020204" pitchFamily="34" charset="0"/>
                <a:cs typeface="Arial" panose="020B0604020202020204" pitchFamily="34" charset="0"/>
              </a:endParaRPr>
            </a:p>
          </p:txBody>
        </p:sp>
        <p:sp>
          <p:nvSpPr>
            <p:cNvPr id="23" name="TextBox 22"/>
            <p:cNvSpPr txBox="1"/>
            <p:nvPr/>
          </p:nvSpPr>
          <p:spPr>
            <a:xfrm>
              <a:off x="0" y="620688"/>
              <a:ext cx="1080120" cy="1569660"/>
            </a:xfrm>
            <a:prstGeom prst="rect">
              <a:avLst/>
            </a:prstGeom>
            <a:noFill/>
          </p:spPr>
          <p:txBody>
            <a:bodyPr wrap="square" rtlCol="0">
              <a:spAutoFit/>
            </a:bodyPr>
            <a:lstStyle/>
            <a:p>
              <a:pPr>
                <a:spcBef>
                  <a:spcPts val="300"/>
                </a:spcBef>
                <a:spcAft>
                  <a:spcPts val="300"/>
                </a:spcAft>
                <a:buClr>
                  <a:srgbClr val="A0B464">
                    <a:lumMod val="75000"/>
                  </a:srgbClr>
                </a:buClr>
              </a:pPr>
              <a:r>
                <a:rPr lang="en-ZA" sz="9600" dirty="0">
                  <a:solidFill>
                    <a:srgbClr val="000000"/>
                  </a:solidFill>
                  <a:latin typeface="Arial" pitchFamily="34" charset="0"/>
                  <a:cs typeface="Arial" pitchFamily="34" charset="0"/>
                </a:rPr>
                <a:t>“</a:t>
              </a:r>
            </a:p>
          </p:txBody>
        </p:sp>
        <p:sp>
          <p:nvSpPr>
            <p:cNvPr id="24" name="TextBox 23"/>
            <p:cNvSpPr txBox="1"/>
            <p:nvPr/>
          </p:nvSpPr>
          <p:spPr>
            <a:xfrm>
              <a:off x="2288704" y="5047698"/>
              <a:ext cx="1080120" cy="1569660"/>
            </a:xfrm>
            <a:prstGeom prst="rect">
              <a:avLst/>
            </a:prstGeom>
            <a:noFill/>
          </p:spPr>
          <p:txBody>
            <a:bodyPr wrap="square" rtlCol="0">
              <a:spAutoFit/>
            </a:bodyPr>
            <a:lstStyle/>
            <a:p>
              <a:pPr>
                <a:spcBef>
                  <a:spcPts val="300"/>
                </a:spcBef>
                <a:spcAft>
                  <a:spcPts val="300"/>
                </a:spcAft>
                <a:buClr>
                  <a:srgbClr val="A0B464">
                    <a:lumMod val="75000"/>
                  </a:srgbClr>
                </a:buClr>
              </a:pPr>
              <a:r>
                <a:rPr lang="en-ZA" sz="9600" dirty="0">
                  <a:solidFill>
                    <a:srgbClr val="000000"/>
                  </a:solidFill>
                  <a:latin typeface="Arial" pitchFamily="34" charset="0"/>
                  <a:cs typeface="Arial" pitchFamily="34" charset="0"/>
                </a:rPr>
                <a:t>”</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501" y="-27384"/>
            <a:ext cx="4162290" cy="7029400"/>
          </a:xfrm>
          <a:prstGeom prst="rect">
            <a:avLst/>
          </a:prstGeom>
        </p:spPr>
      </p:pic>
    </p:spTree>
    <p:extLst>
      <p:ext uri="{BB962C8B-B14F-4D97-AF65-F5344CB8AC3E}">
        <p14:creationId xmlns:p14="http://schemas.microsoft.com/office/powerpoint/2010/main" val="369352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pPr/>
              <a:t>2</a:t>
            </a:fld>
            <a:endParaRPr lang="en-US" dirty="0"/>
          </a:p>
        </p:txBody>
      </p:sp>
      <p:sp>
        <p:nvSpPr>
          <p:cNvPr id="9" name="Rectangle 8"/>
          <p:cNvSpPr/>
          <p:nvPr/>
        </p:nvSpPr>
        <p:spPr>
          <a:xfrm>
            <a:off x="1101168" y="2875002"/>
            <a:ext cx="7703665" cy="1107996"/>
          </a:xfrm>
          <a:prstGeom prst="rect">
            <a:avLst/>
          </a:prstGeom>
        </p:spPr>
        <p:txBody>
          <a:bodyPr wrap="square">
            <a:spAutoFit/>
          </a:bodyPr>
          <a:lstStyle/>
          <a:p>
            <a:r>
              <a:rPr lang="en-US" sz="6600" dirty="0">
                <a:solidFill>
                  <a:srgbClr val="1A1A1A"/>
                </a:solidFill>
                <a:latin typeface="ArialMT" charset="0"/>
              </a:rPr>
              <a:t>evaluation + design </a:t>
            </a:r>
          </a:p>
        </p:txBody>
      </p:sp>
    </p:spTree>
    <p:extLst>
      <p:ext uri="{BB962C8B-B14F-4D97-AF65-F5344CB8AC3E}">
        <p14:creationId xmlns:p14="http://schemas.microsoft.com/office/powerpoint/2010/main" val="175962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2981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48" name="think-cell Slide" r:id="rId5" imgW="317" imgH="318" progId="TCLayout.ActiveDocument.1">
                  <p:embed/>
                </p:oleObj>
              </mc:Choice>
              <mc:Fallback>
                <p:oleObj name="think-cell Slide" r:id="rId5" imgW="317" imgH="31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ZA" sz="2000" dirty="0"/>
              <a:t>Setting the scene: Consumer Financial Education (</a:t>
            </a:r>
            <a:r>
              <a:rPr lang="en-ZA" sz="2000" dirty="0" err="1"/>
              <a:t>CFE</a:t>
            </a:r>
            <a:r>
              <a:rPr lang="en-ZA" sz="2000" dirty="0"/>
              <a:t>) in South Africa</a:t>
            </a:r>
          </a:p>
        </p:txBody>
      </p:sp>
      <p:sp>
        <p:nvSpPr>
          <p:cNvPr id="3" name="Slide Number Placeholder 2"/>
          <p:cNvSpPr>
            <a:spLocks noGrp="1"/>
          </p:cNvSpPr>
          <p:nvPr>
            <p:ph type="sldNum" sz="quarter" idx="11"/>
          </p:nvPr>
        </p:nvSpPr>
        <p:spPr/>
        <p:txBody>
          <a:bodyPr/>
          <a:lstStyle/>
          <a:p>
            <a:fld id="{256D3EEF-DE4E-429D-8EC4-DDC531AFF587}" type="slidenum">
              <a:rPr lang="en-US" smtClean="0"/>
              <a:pPr/>
              <a:t>3</a:t>
            </a:fld>
            <a:endParaRPr lang="en-US" dirty="0"/>
          </a:p>
        </p:txBody>
      </p:sp>
      <p:grpSp>
        <p:nvGrpSpPr>
          <p:cNvPr id="17" name="Group 16"/>
          <p:cNvGrpSpPr/>
          <p:nvPr/>
        </p:nvGrpSpPr>
        <p:grpSpPr>
          <a:xfrm>
            <a:off x="367928" y="2044313"/>
            <a:ext cx="9185515" cy="3095798"/>
            <a:chOff x="367928" y="64953"/>
            <a:chExt cx="9185515" cy="3095798"/>
          </a:xfrm>
        </p:grpSpPr>
        <p:sp>
          <p:nvSpPr>
            <p:cNvPr id="16" name="Arrow: Right 15"/>
            <p:cNvSpPr/>
            <p:nvPr/>
          </p:nvSpPr>
          <p:spPr>
            <a:xfrm>
              <a:off x="694821" y="64953"/>
              <a:ext cx="8531727" cy="3095798"/>
            </a:xfrm>
            <a:prstGeom prst="rightArrow">
              <a:avLst/>
            </a:prstGeom>
            <a:solidFill>
              <a:schemeClr val="accent6">
                <a:lumMod val="20000"/>
                <a:lumOff val="80000"/>
              </a:schemeClr>
            </a:solidFill>
            <a:ln w="28575"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sp>
          <p:nvSpPr>
            <p:cNvPr id="29" name="TextBox 28"/>
            <p:cNvSpPr txBox="1"/>
            <p:nvPr/>
          </p:nvSpPr>
          <p:spPr>
            <a:xfrm>
              <a:off x="367928" y="1289687"/>
              <a:ext cx="1728192" cy="646331"/>
            </a:xfrm>
            <a:prstGeom prst="rect">
              <a:avLst/>
            </a:prstGeom>
            <a:noFill/>
            <a:ln w="28575">
              <a:solidFill>
                <a:schemeClr val="accent6"/>
              </a:solidFill>
              <a:prstDash val="dash"/>
            </a:ln>
          </p:spPr>
          <p:txBody>
            <a:bodyPr wrap="square" rtlCol="0">
              <a:spAutoFit/>
            </a:bodyPr>
            <a:lstStyle/>
            <a:p>
              <a:pPr algn="ctr"/>
              <a:r>
                <a:rPr lang="en-US" b="1" dirty="0"/>
                <a:t>Financial education</a:t>
              </a:r>
              <a:endParaRPr lang="en-US" sz="1400" dirty="0"/>
            </a:p>
          </p:txBody>
        </p:sp>
        <p:sp>
          <p:nvSpPr>
            <p:cNvPr id="20" name="TextBox 19"/>
            <p:cNvSpPr txBox="1"/>
            <p:nvPr/>
          </p:nvSpPr>
          <p:spPr>
            <a:xfrm>
              <a:off x="2853702" y="1289687"/>
              <a:ext cx="1728192" cy="646331"/>
            </a:xfrm>
            <a:prstGeom prst="rect">
              <a:avLst/>
            </a:prstGeom>
            <a:noFill/>
            <a:ln w="28575">
              <a:solidFill>
                <a:schemeClr val="accent6"/>
              </a:solidFill>
              <a:prstDash val="dash"/>
            </a:ln>
          </p:spPr>
          <p:txBody>
            <a:bodyPr wrap="square" rtlCol="0">
              <a:spAutoFit/>
            </a:bodyPr>
            <a:lstStyle/>
            <a:p>
              <a:pPr algn="ctr"/>
              <a:r>
                <a:rPr lang="en-US" b="1" dirty="0"/>
                <a:t>Financial literacy</a:t>
              </a:r>
              <a:endParaRPr lang="en-US" sz="1400" dirty="0"/>
            </a:p>
          </p:txBody>
        </p:sp>
        <p:sp>
          <p:nvSpPr>
            <p:cNvPr id="23" name="TextBox 22"/>
            <p:cNvSpPr txBox="1"/>
            <p:nvPr/>
          </p:nvSpPr>
          <p:spPr>
            <a:xfrm>
              <a:off x="5339476" y="1289687"/>
              <a:ext cx="1728192" cy="646331"/>
            </a:xfrm>
            <a:prstGeom prst="rect">
              <a:avLst/>
            </a:prstGeom>
            <a:noFill/>
            <a:ln w="28575">
              <a:solidFill>
                <a:schemeClr val="accent6"/>
              </a:solidFill>
              <a:prstDash val="dash"/>
            </a:ln>
          </p:spPr>
          <p:txBody>
            <a:bodyPr wrap="square" rtlCol="0">
              <a:spAutoFit/>
            </a:bodyPr>
            <a:lstStyle/>
            <a:p>
              <a:pPr algn="ctr"/>
              <a:r>
                <a:rPr lang="en-US" b="1" dirty="0"/>
                <a:t>Financial capability</a:t>
              </a:r>
              <a:endParaRPr lang="en-US" sz="1400" dirty="0"/>
            </a:p>
          </p:txBody>
        </p:sp>
        <p:sp>
          <p:nvSpPr>
            <p:cNvPr id="25" name="TextBox 24"/>
            <p:cNvSpPr txBox="1"/>
            <p:nvPr/>
          </p:nvSpPr>
          <p:spPr>
            <a:xfrm>
              <a:off x="7825251" y="1289687"/>
              <a:ext cx="1728192" cy="646331"/>
            </a:xfrm>
            <a:prstGeom prst="rect">
              <a:avLst/>
            </a:prstGeom>
            <a:noFill/>
            <a:ln w="28575">
              <a:solidFill>
                <a:schemeClr val="accent6"/>
              </a:solidFill>
              <a:prstDash val="dash"/>
            </a:ln>
          </p:spPr>
          <p:txBody>
            <a:bodyPr wrap="square" rtlCol="0">
              <a:spAutoFit/>
            </a:bodyPr>
            <a:lstStyle/>
            <a:p>
              <a:pPr algn="ctr"/>
              <a:r>
                <a:rPr lang="en-US" b="1" dirty="0"/>
                <a:t>Financial inclusion</a:t>
              </a:r>
              <a:endParaRPr lang="en-US" sz="1400" dirty="0"/>
            </a:p>
          </p:txBody>
        </p:sp>
      </p:grpSp>
    </p:spTree>
    <p:extLst>
      <p:ext uri="{BB962C8B-B14F-4D97-AF65-F5344CB8AC3E}">
        <p14:creationId xmlns:p14="http://schemas.microsoft.com/office/powerpoint/2010/main" val="27595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247152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5" name="think-cell Slide" r:id="rId5" imgW="317" imgH="318" progId="TCLayout.ActiveDocument.1">
                  <p:embed/>
                </p:oleObj>
              </mc:Choice>
              <mc:Fallback>
                <p:oleObj name="think-cell Slide" r:id="rId5" imgW="317" imgH="318" progId="TCLayout.ActiveDocument.1">
                  <p:embed/>
                  <p:pic>
                    <p:nvPicPr>
                      <p:cNvPr id="8" name="Object 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ZA" sz="2000" dirty="0"/>
              <a:t>Setting the scene: Consumer Financial Education (</a:t>
            </a:r>
            <a:r>
              <a:rPr lang="en-ZA" sz="2000" dirty="0" err="1"/>
              <a:t>CFE</a:t>
            </a:r>
            <a:r>
              <a:rPr lang="en-ZA" sz="2000" dirty="0"/>
              <a:t>) in South Africa</a:t>
            </a:r>
          </a:p>
        </p:txBody>
      </p:sp>
      <p:sp>
        <p:nvSpPr>
          <p:cNvPr id="3" name="Slide Number Placeholder 2"/>
          <p:cNvSpPr>
            <a:spLocks noGrp="1"/>
          </p:cNvSpPr>
          <p:nvPr>
            <p:ph type="sldNum" sz="quarter" idx="11"/>
          </p:nvPr>
        </p:nvSpPr>
        <p:spPr/>
        <p:txBody>
          <a:bodyPr/>
          <a:lstStyle/>
          <a:p>
            <a:fld id="{256D3EEF-DE4E-429D-8EC4-DDC531AFF587}" type="slidenum">
              <a:rPr lang="en-US" smtClean="0"/>
              <a:pPr/>
              <a:t>4</a:t>
            </a:fld>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917" y="1014580"/>
            <a:ext cx="7753594" cy="5606966"/>
          </a:xfrm>
          <a:prstGeom prst="rect">
            <a:avLst/>
          </a:prstGeom>
        </p:spPr>
      </p:pic>
      <p:grpSp>
        <p:nvGrpSpPr>
          <p:cNvPr id="9" name="Group 8"/>
          <p:cNvGrpSpPr/>
          <p:nvPr/>
        </p:nvGrpSpPr>
        <p:grpSpPr>
          <a:xfrm>
            <a:off x="5529064" y="2132856"/>
            <a:ext cx="3061358" cy="1281003"/>
            <a:chOff x="597580" y="1575197"/>
            <a:chExt cx="1728459" cy="1269369"/>
          </a:xfrm>
        </p:grpSpPr>
        <p:sp>
          <p:nvSpPr>
            <p:cNvPr id="10" name="TextBox 9"/>
            <p:cNvSpPr txBox="1"/>
            <p:nvPr/>
          </p:nvSpPr>
          <p:spPr>
            <a:xfrm>
              <a:off x="597580" y="1575197"/>
              <a:ext cx="834507" cy="762453"/>
            </a:xfrm>
            <a:prstGeom prst="rect">
              <a:avLst/>
            </a:prstGeom>
            <a:noFill/>
            <a:ln>
              <a:noFill/>
            </a:ln>
          </p:spPr>
          <p:txBody>
            <a:bodyPr wrap="square" rtlCol="0">
              <a:spAutoFit/>
            </a:bodyPr>
            <a:lstStyle/>
            <a:p>
              <a:pPr>
                <a:spcBef>
                  <a:spcPts val="300"/>
                </a:spcBef>
                <a:spcAft>
                  <a:spcPts val="300"/>
                </a:spcAft>
                <a:buClr>
                  <a:srgbClr val="A0B464">
                    <a:lumMod val="75000"/>
                  </a:srgbClr>
                </a:buClr>
              </a:pPr>
              <a:r>
                <a:rPr lang="en-ZA" sz="4400" b="1" dirty="0">
                  <a:solidFill>
                    <a:schemeClr val="bg1"/>
                  </a:solidFill>
                  <a:latin typeface="Segoe Script" panose="020B0504020000000003" pitchFamily="34" charset="0"/>
                  <a:cs typeface="Arial" pitchFamily="34" charset="0"/>
                </a:rPr>
                <a:t>54</a:t>
              </a:r>
            </a:p>
          </p:txBody>
        </p:sp>
        <p:sp>
          <p:nvSpPr>
            <p:cNvPr id="11" name="TextBox 10"/>
            <p:cNvSpPr txBox="1"/>
            <p:nvPr/>
          </p:nvSpPr>
          <p:spPr>
            <a:xfrm>
              <a:off x="848692" y="2082113"/>
              <a:ext cx="1477347" cy="762453"/>
            </a:xfrm>
            <a:prstGeom prst="rect">
              <a:avLst/>
            </a:prstGeom>
            <a:noFill/>
            <a:ln>
              <a:noFill/>
            </a:ln>
          </p:spPr>
          <p:txBody>
            <a:bodyPr wrap="square" rtlCol="0">
              <a:spAutoFit/>
            </a:bodyPr>
            <a:lstStyle/>
            <a:p>
              <a:pPr>
                <a:spcBef>
                  <a:spcPts val="300"/>
                </a:spcBef>
                <a:spcAft>
                  <a:spcPts val="300"/>
                </a:spcAft>
                <a:buClr>
                  <a:srgbClr val="A0B464">
                    <a:lumMod val="75000"/>
                  </a:srgbClr>
                </a:buClr>
              </a:pPr>
              <a:r>
                <a:rPr lang="en-ZA" sz="4400" b="1" dirty="0">
                  <a:solidFill>
                    <a:schemeClr val="bg1"/>
                  </a:solidFill>
                  <a:latin typeface="Segoe Script" panose="020B0504020000000003" pitchFamily="34" charset="0"/>
                  <a:cs typeface="Arial" pitchFamily="34" charset="0"/>
                </a:rPr>
                <a:t>100</a:t>
              </a:r>
            </a:p>
          </p:txBody>
        </p:sp>
        <p:cxnSp>
          <p:nvCxnSpPr>
            <p:cNvPr id="12" name="Straight Connector 11"/>
            <p:cNvCxnSpPr/>
            <p:nvPr/>
          </p:nvCxnSpPr>
          <p:spPr>
            <a:xfrm flipV="1">
              <a:off x="626588" y="2019943"/>
              <a:ext cx="776491" cy="271960"/>
            </a:xfrm>
            <a:prstGeom prst="line">
              <a:avLst/>
            </a:prstGeom>
            <a:ln w="38100">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4147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3958430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780" name="think-cell Slide" r:id="rId5" imgW="317" imgH="318" progId="TCLayout.ActiveDocument.1">
                  <p:embed/>
                </p:oleObj>
              </mc:Choice>
              <mc:Fallback>
                <p:oleObj name="think-cell Slide" r:id="rId5" imgW="317" imgH="318" progId="TCLayout.ActiveDocument.1">
                  <p:embed/>
                  <p:pic>
                    <p:nvPicPr>
                      <p:cNvPr id="8" name="Object 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p>
            <a:fld id="{256D3EEF-DE4E-429D-8EC4-DDC531AFF587}" type="slidenum">
              <a:rPr lang="en-US" smtClean="0"/>
              <a:pPr/>
              <a:t>5</a:t>
            </a:fld>
            <a:endParaRPr lang="en-US" dirty="0"/>
          </a:p>
        </p:txBody>
      </p:sp>
      <p:grpSp>
        <p:nvGrpSpPr>
          <p:cNvPr id="19" name="Group 18"/>
          <p:cNvGrpSpPr/>
          <p:nvPr/>
        </p:nvGrpSpPr>
        <p:grpSpPr>
          <a:xfrm>
            <a:off x="1166" y="12456"/>
            <a:ext cx="3871714" cy="1151781"/>
            <a:chOff x="10425608" y="3717032"/>
            <a:chExt cx="3872880" cy="1152128"/>
          </a:xfrm>
        </p:grpSpPr>
        <p:sp>
          <p:nvSpPr>
            <p:cNvPr id="18" name="Rectangle 17"/>
            <p:cNvSpPr/>
            <p:nvPr/>
          </p:nvSpPr>
          <p:spPr>
            <a:xfrm>
              <a:off x="10425608" y="3717032"/>
              <a:ext cx="3872880" cy="1152128"/>
            </a:xfrm>
            <a:prstGeom prst="rect">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pic>
          <p:nvPicPr>
            <p:cNvPr id="26" name="Picture 25"/>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0641632" y="3758721"/>
              <a:ext cx="3384376" cy="1068751"/>
            </a:xfrm>
            <a:prstGeom prst="rect">
              <a:avLst/>
            </a:prstGeom>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6" y="1165403"/>
            <a:ext cx="9967479" cy="6074668"/>
          </a:xfrm>
          <a:prstGeom prst="rect">
            <a:avLst/>
          </a:prstGeom>
        </p:spPr>
      </p:pic>
    </p:spTree>
    <p:extLst>
      <p:ext uri="{BB962C8B-B14F-4D97-AF65-F5344CB8AC3E}">
        <p14:creationId xmlns:p14="http://schemas.microsoft.com/office/powerpoint/2010/main" val="305991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dirty="0"/>
              <a:t>Saver </a:t>
            </a:r>
            <a:r>
              <a:rPr lang="en-ZA" sz="2000" dirty="0" err="1"/>
              <a:t>Waya</a:t>
            </a:r>
            <a:r>
              <a:rPr lang="en-ZA" sz="2000" dirty="0"/>
              <a:t> </a:t>
            </a:r>
            <a:r>
              <a:rPr lang="en-ZA" sz="2000" dirty="0" err="1"/>
              <a:t>Waya</a:t>
            </a:r>
            <a:r>
              <a:rPr lang="en-ZA" sz="2000" dirty="0"/>
              <a:t> 2014: Objectives</a:t>
            </a:r>
            <a:endParaRPr lang="en-ZA" sz="2000" dirty="0">
              <a:solidFill>
                <a:schemeClr val="accent6"/>
              </a:solidFill>
            </a:endParaRPr>
          </a:p>
        </p:txBody>
      </p:sp>
      <p:sp>
        <p:nvSpPr>
          <p:cNvPr id="3" name="Slide Number Placeholder 2"/>
          <p:cNvSpPr>
            <a:spLocks noGrp="1"/>
          </p:cNvSpPr>
          <p:nvPr>
            <p:ph type="sldNum" sz="quarter" idx="11"/>
          </p:nvPr>
        </p:nvSpPr>
        <p:spPr/>
        <p:txBody>
          <a:bodyPr/>
          <a:lstStyle/>
          <a:p>
            <a:fld id="{256D3EEF-DE4E-429D-8EC4-DDC531AFF587}" type="slidenum">
              <a:rPr lang="en-US" smtClean="0"/>
              <a:pPr/>
              <a:t>6</a:t>
            </a:fld>
            <a:endParaRPr lang="en-US" dirty="0"/>
          </a:p>
        </p:txBody>
      </p:sp>
      <p:grpSp>
        <p:nvGrpSpPr>
          <p:cNvPr id="6" name="Group 5"/>
          <p:cNvGrpSpPr/>
          <p:nvPr/>
        </p:nvGrpSpPr>
        <p:grpSpPr>
          <a:xfrm>
            <a:off x="344488" y="3212976"/>
            <a:ext cx="9192640" cy="828000"/>
            <a:chOff x="-1599728" y="4077072"/>
            <a:chExt cx="9192640" cy="828000"/>
          </a:xfrm>
        </p:grpSpPr>
        <p:sp>
          <p:nvSpPr>
            <p:cNvPr id="7" name="Rectangle 6"/>
            <p:cNvSpPr/>
            <p:nvPr/>
          </p:nvSpPr>
          <p:spPr>
            <a:xfrm>
              <a:off x="-1599728" y="4124037"/>
              <a:ext cx="9192640" cy="724933"/>
            </a:xfrm>
            <a:prstGeom prst="rect">
              <a:avLst/>
            </a:prstGeom>
            <a:noFill/>
            <a:ln w="28575" cmpd="sng">
              <a:solidFill>
                <a:schemeClr val="tx1">
                  <a:lumMod val="65000"/>
                  <a:lumOff val="3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6000" tIns="45720" rIns="91440" bIns="45720" numCol="1" spcCol="0" rtlCol="0" fromWordArt="0" anchor="ctr" anchorCtr="0" forceAA="0" compatLnSpc="1">
              <a:prstTxWarp prst="textNoShape">
                <a:avLst/>
              </a:prstTxWarp>
              <a:noAutofit/>
            </a:bodyPr>
            <a:lstStyle/>
            <a:p>
              <a:r>
                <a:rPr lang="en-GB" sz="2000" dirty="0">
                  <a:solidFill>
                    <a:schemeClr val="tx1"/>
                  </a:solidFill>
                  <a:cs typeface="Arial"/>
                </a:rPr>
                <a:t>Short term: to </a:t>
              </a:r>
              <a:r>
                <a:rPr lang="en-US" sz="2000" b="1" dirty="0">
                  <a:solidFill>
                    <a:schemeClr val="tx1"/>
                  </a:solidFill>
                  <a:cs typeface="Arial"/>
                </a:rPr>
                <a:t>achieve knowledge transfer</a:t>
              </a:r>
              <a:endParaRPr lang="en-ZA" sz="2000" dirty="0">
                <a:solidFill>
                  <a:schemeClr val="tx1"/>
                </a:solidFill>
                <a:latin typeface="Arial" pitchFamily="34" charset="0"/>
                <a:cs typeface="Arial" pitchFamily="34" charset="0"/>
              </a:endParaRPr>
            </a:p>
          </p:txBody>
        </p:sp>
        <p:grpSp>
          <p:nvGrpSpPr>
            <p:cNvPr id="8" name="Group 7"/>
            <p:cNvGrpSpPr/>
            <p:nvPr/>
          </p:nvGrpSpPr>
          <p:grpSpPr>
            <a:xfrm>
              <a:off x="-1572505" y="4077072"/>
              <a:ext cx="835402" cy="828000"/>
              <a:chOff x="-1572505" y="4077072"/>
              <a:chExt cx="835402" cy="828000"/>
            </a:xfrm>
          </p:grpSpPr>
          <p:sp>
            <p:nvSpPr>
              <p:cNvPr id="9" name="Oval 8"/>
              <p:cNvSpPr/>
              <p:nvPr/>
            </p:nvSpPr>
            <p:spPr>
              <a:xfrm>
                <a:off x="-1234090" y="4413249"/>
                <a:ext cx="156638" cy="156638"/>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rPr>
                  <a:t> </a:t>
                </a:r>
              </a:p>
            </p:txBody>
          </p:sp>
          <p:sp>
            <p:nvSpPr>
              <p:cNvPr id="10" name="Donut 3"/>
              <p:cNvSpPr/>
              <p:nvPr/>
            </p:nvSpPr>
            <p:spPr>
              <a:xfrm>
                <a:off x="-1422213" y="4227487"/>
                <a:ext cx="532884" cy="528162"/>
              </a:xfrm>
              <a:prstGeom prst="donut">
                <a:avLst>
                  <a:gd name="adj" fmla="val 14956"/>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1" name="Donut 253"/>
              <p:cNvSpPr/>
              <p:nvPr/>
            </p:nvSpPr>
            <p:spPr>
              <a:xfrm>
                <a:off x="-1572505" y="4077072"/>
                <a:ext cx="835402" cy="828000"/>
              </a:xfrm>
              <a:prstGeom prst="donut">
                <a:avLst>
                  <a:gd name="adj" fmla="val 9823"/>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nvGrpSpPr>
          <p:cNvPr id="18" name="Group 17"/>
          <p:cNvGrpSpPr/>
          <p:nvPr/>
        </p:nvGrpSpPr>
        <p:grpSpPr>
          <a:xfrm>
            <a:off x="344488" y="5517232"/>
            <a:ext cx="9192640" cy="828000"/>
            <a:chOff x="344488" y="5517232"/>
            <a:chExt cx="9192640" cy="828000"/>
          </a:xfrm>
        </p:grpSpPr>
        <p:sp>
          <p:nvSpPr>
            <p:cNvPr id="13" name="Rectangle 12"/>
            <p:cNvSpPr/>
            <p:nvPr/>
          </p:nvSpPr>
          <p:spPr>
            <a:xfrm>
              <a:off x="344488" y="5548291"/>
              <a:ext cx="9192640" cy="724933"/>
            </a:xfrm>
            <a:prstGeom prst="rect">
              <a:avLst/>
            </a:prstGeom>
            <a:noFill/>
            <a:ln w="28575" cmpd="sng">
              <a:solidFill>
                <a:schemeClr val="tx1">
                  <a:lumMod val="65000"/>
                  <a:lumOff val="3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6000" tIns="45720" rIns="91440" bIns="45720" numCol="1" spcCol="0" rtlCol="0" fromWordArt="0" anchor="ctr" anchorCtr="0" forceAA="0" compatLnSpc="1">
              <a:prstTxWarp prst="textNoShape">
                <a:avLst/>
              </a:prstTxWarp>
              <a:noAutofit/>
            </a:bodyPr>
            <a:lstStyle/>
            <a:p>
              <a:r>
                <a:rPr lang="en-GB" sz="2000" dirty="0">
                  <a:solidFill>
                    <a:schemeClr val="tx1"/>
                  </a:solidFill>
                  <a:cs typeface="Arial"/>
                </a:rPr>
                <a:t>To </a:t>
              </a:r>
              <a:r>
                <a:rPr lang="en-GB" sz="2000" b="1" dirty="0">
                  <a:solidFill>
                    <a:schemeClr val="tx1"/>
                  </a:solidFill>
                  <a:cs typeface="Arial"/>
                </a:rPr>
                <a:t>assess the effectiveness of the implementation methods</a:t>
              </a:r>
              <a:endParaRPr lang="en-ZA" sz="2000" dirty="0">
                <a:solidFill>
                  <a:schemeClr val="tx1"/>
                </a:solidFill>
              </a:endParaRPr>
            </a:p>
          </p:txBody>
        </p:sp>
        <p:grpSp>
          <p:nvGrpSpPr>
            <p:cNvPr id="14" name="Group 13"/>
            <p:cNvGrpSpPr>
              <a:grpSpLocks noChangeAspect="1"/>
            </p:cNvGrpSpPr>
            <p:nvPr/>
          </p:nvGrpSpPr>
          <p:grpSpPr>
            <a:xfrm>
              <a:off x="371713" y="5517232"/>
              <a:ext cx="835403" cy="828000"/>
              <a:chOff x="3512808" y="2889250"/>
              <a:chExt cx="1440192" cy="1427432"/>
            </a:xfrm>
            <a:solidFill>
              <a:schemeClr val="accent6"/>
            </a:solidFill>
          </p:grpSpPr>
          <p:sp>
            <p:nvSpPr>
              <p:cNvPr id="15" name="Oval 14"/>
              <p:cNvSpPr/>
              <p:nvPr/>
            </p:nvSpPr>
            <p:spPr>
              <a:xfrm>
                <a:off x="4096218" y="3468803"/>
                <a:ext cx="270036" cy="270036"/>
              </a:xfrm>
              <a:prstGeom prst="ellipse">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rPr>
                  <a:t> </a:t>
                </a:r>
              </a:p>
            </p:txBody>
          </p:sp>
          <p:sp>
            <p:nvSpPr>
              <p:cNvPr id="16" name="Donut 3"/>
              <p:cNvSpPr/>
              <p:nvPr/>
            </p:nvSpPr>
            <p:spPr>
              <a:xfrm>
                <a:off x="3771904" y="3148558"/>
                <a:ext cx="918665" cy="910526"/>
              </a:xfrm>
              <a:prstGeom prst="donut">
                <a:avLst>
                  <a:gd name="adj" fmla="val 14956"/>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7" name="Donut 253"/>
              <p:cNvSpPr/>
              <p:nvPr/>
            </p:nvSpPr>
            <p:spPr>
              <a:xfrm>
                <a:off x="3512808" y="2889250"/>
                <a:ext cx="1440192" cy="1427432"/>
              </a:xfrm>
              <a:prstGeom prst="donut">
                <a:avLst>
                  <a:gd name="adj" fmla="val 9823"/>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grpSp>
        <p:nvGrpSpPr>
          <p:cNvPr id="115" name="Group 114"/>
          <p:cNvGrpSpPr/>
          <p:nvPr/>
        </p:nvGrpSpPr>
        <p:grpSpPr>
          <a:xfrm>
            <a:off x="344488" y="4329100"/>
            <a:ext cx="9192640" cy="828000"/>
            <a:chOff x="296864" y="2456984"/>
            <a:chExt cx="9192640" cy="828000"/>
          </a:xfrm>
        </p:grpSpPr>
        <p:sp>
          <p:nvSpPr>
            <p:cNvPr id="116" name="Rectangle 115"/>
            <p:cNvSpPr/>
            <p:nvPr/>
          </p:nvSpPr>
          <p:spPr>
            <a:xfrm>
              <a:off x="296864" y="2503949"/>
              <a:ext cx="9192640" cy="724933"/>
            </a:xfrm>
            <a:prstGeom prst="rect">
              <a:avLst/>
            </a:prstGeom>
            <a:noFill/>
            <a:ln w="28575" cmpd="sng">
              <a:solidFill>
                <a:schemeClr val="tx1">
                  <a:lumMod val="65000"/>
                  <a:lumOff val="3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6000" tIns="45720" rIns="91440" bIns="45720" numCol="1" spcCol="0" rtlCol="0" fromWordArt="0" anchor="ctr" anchorCtr="0" forceAA="0" compatLnSpc="1">
              <a:prstTxWarp prst="textNoShape">
                <a:avLst/>
              </a:prstTxWarp>
              <a:noAutofit/>
            </a:bodyPr>
            <a:lstStyle/>
            <a:p>
              <a:r>
                <a:rPr lang="en-GB" sz="2000" dirty="0">
                  <a:solidFill>
                    <a:schemeClr val="tx1"/>
                  </a:solidFill>
                  <a:cs typeface="Arial"/>
                </a:rPr>
                <a:t>Long term: to </a:t>
              </a:r>
              <a:r>
                <a:rPr lang="en-US" sz="2000" b="1" dirty="0">
                  <a:solidFill>
                    <a:schemeClr val="tx1"/>
                  </a:solidFill>
                  <a:cs typeface="Arial"/>
                </a:rPr>
                <a:t>achieve a positive change in financial behavior</a:t>
              </a:r>
              <a:endParaRPr lang="en-ZA" sz="2000" dirty="0">
                <a:solidFill>
                  <a:schemeClr val="tx1"/>
                </a:solidFill>
              </a:endParaRPr>
            </a:p>
          </p:txBody>
        </p:sp>
        <p:grpSp>
          <p:nvGrpSpPr>
            <p:cNvPr id="117" name="Group 116"/>
            <p:cNvGrpSpPr>
              <a:grpSpLocks noChangeAspect="1"/>
            </p:cNvGrpSpPr>
            <p:nvPr/>
          </p:nvGrpSpPr>
          <p:grpSpPr>
            <a:xfrm>
              <a:off x="324089" y="2456984"/>
              <a:ext cx="835403" cy="828000"/>
              <a:chOff x="3512808" y="2889250"/>
              <a:chExt cx="1440192" cy="1427432"/>
            </a:xfrm>
            <a:solidFill>
              <a:schemeClr val="accent6"/>
            </a:solidFill>
          </p:grpSpPr>
          <p:sp>
            <p:nvSpPr>
              <p:cNvPr id="118" name="Oval 117"/>
              <p:cNvSpPr/>
              <p:nvPr/>
            </p:nvSpPr>
            <p:spPr>
              <a:xfrm>
                <a:off x="4096218" y="3468803"/>
                <a:ext cx="270036" cy="270036"/>
              </a:xfrm>
              <a:prstGeom prst="ellipse">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rPr>
                  <a:t> </a:t>
                </a:r>
              </a:p>
            </p:txBody>
          </p:sp>
          <p:sp>
            <p:nvSpPr>
              <p:cNvPr id="119" name="Donut 3"/>
              <p:cNvSpPr/>
              <p:nvPr/>
            </p:nvSpPr>
            <p:spPr>
              <a:xfrm>
                <a:off x="3771904" y="3148558"/>
                <a:ext cx="918665" cy="910526"/>
              </a:xfrm>
              <a:prstGeom prst="donut">
                <a:avLst>
                  <a:gd name="adj" fmla="val 14956"/>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20" name="Donut 253"/>
              <p:cNvSpPr/>
              <p:nvPr/>
            </p:nvSpPr>
            <p:spPr>
              <a:xfrm>
                <a:off x="3512808" y="2889250"/>
                <a:ext cx="1440192" cy="1427432"/>
              </a:xfrm>
              <a:prstGeom prst="donut">
                <a:avLst>
                  <a:gd name="adj" fmla="val 9823"/>
                </a:avLst>
              </a:prstGeom>
              <a:grp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gr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906" y="1196752"/>
            <a:ext cx="4872189" cy="1721622"/>
          </a:xfrm>
          <a:prstGeom prst="rect">
            <a:avLst/>
          </a:prstGeom>
        </p:spPr>
      </p:pic>
      <p:sp>
        <p:nvSpPr>
          <p:cNvPr id="4" name="Rectangle: Rounded Corners 3"/>
          <p:cNvSpPr/>
          <p:nvPr/>
        </p:nvSpPr>
        <p:spPr>
          <a:xfrm rot="1949990">
            <a:off x="8520325" y="454263"/>
            <a:ext cx="1232137" cy="504056"/>
          </a:xfrm>
          <a:prstGeom prst="roundRect">
            <a:avLst/>
          </a:prstGeom>
          <a:noFill/>
          <a:ln w="38100"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b="1" dirty="0">
                <a:solidFill>
                  <a:schemeClr val="accent6"/>
                </a:solidFill>
              </a:rPr>
              <a:t>PILOT</a:t>
            </a:r>
          </a:p>
        </p:txBody>
      </p:sp>
    </p:spTree>
    <p:extLst>
      <p:ext uri="{BB962C8B-B14F-4D97-AF65-F5344CB8AC3E}">
        <p14:creationId xmlns:p14="http://schemas.microsoft.com/office/powerpoint/2010/main" val="247584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1802635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43"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ZA" sz="2000" dirty="0">
                <a:latin typeface="+mj-lt"/>
              </a:rPr>
              <a:t>Saver </a:t>
            </a:r>
            <a:r>
              <a:rPr lang="en-ZA" sz="2000" dirty="0" err="1">
                <a:latin typeface="+mj-lt"/>
              </a:rPr>
              <a:t>Waya</a:t>
            </a:r>
            <a:r>
              <a:rPr lang="en-ZA" sz="2000" dirty="0">
                <a:latin typeface="+mj-lt"/>
              </a:rPr>
              <a:t> </a:t>
            </a:r>
            <a:r>
              <a:rPr lang="en-ZA" sz="2000" dirty="0" err="1">
                <a:latin typeface="+mj-lt"/>
              </a:rPr>
              <a:t>Waya</a:t>
            </a:r>
            <a:r>
              <a:rPr lang="en-ZA" sz="2000" dirty="0">
                <a:latin typeface="+mj-lt"/>
              </a:rPr>
              <a:t> 2014: Implementation</a:t>
            </a:r>
            <a:endParaRPr lang="en-ZA" sz="2000" dirty="0">
              <a:solidFill>
                <a:schemeClr val="accent6"/>
              </a:solidFill>
              <a:latin typeface="+mj-lt"/>
            </a:endParaRPr>
          </a:p>
        </p:txBody>
      </p:sp>
      <p:sp>
        <p:nvSpPr>
          <p:cNvPr id="3" name="Slide Number Placeholder 2"/>
          <p:cNvSpPr>
            <a:spLocks noGrp="1"/>
          </p:cNvSpPr>
          <p:nvPr>
            <p:ph type="sldNum" sz="quarter" idx="11"/>
          </p:nvPr>
        </p:nvSpPr>
        <p:spPr/>
        <p:txBody>
          <a:bodyPr/>
          <a:lstStyle/>
          <a:p>
            <a:fld id="{256D3EEF-DE4E-429D-8EC4-DDC531AFF587}" type="slidenum">
              <a:rPr lang="en-US" smtClean="0"/>
              <a:pPr/>
              <a:t>7</a:t>
            </a:fld>
            <a:endParaRPr lang="en-US" dirty="0"/>
          </a:p>
        </p:txBody>
      </p:sp>
      <p:grpSp>
        <p:nvGrpSpPr>
          <p:cNvPr id="4" name="Group 3"/>
          <p:cNvGrpSpPr/>
          <p:nvPr/>
        </p:nvGrpSpPr>
        <p:grpSpPr>
          <a:xfrm>
            <a:off x="246765" y="4385636"/>
            <a:ext cx="9412471" cy="1851676"/>
            <a:chOff x="246765" y="4385636"/>
            <a:chExt cx="9412471" cy="1851676"/>
          </a:xfrm>
        </p:grpSpPr>
        <p:grpSp>
          <p:nvGrpSpPr>
            <p:cNvPr id="22" name="Group 21"/>
            <p:cNvGrpSpPr/>
            <p:nvPr/>
          </p:nvGrpSpPr>
          <p:grpSpPr>
            <a:xfrm>
              <a:off x="246765" y="4385636"/>
              <a:ext cx="1653959" cy="1753164"/>
              <a:chOff x="358775" y="3665556"/>
              <a:chExt cx="1653959" cy="1753164"/>
            </a:xfrm>
          </p:grpSpPr>
          <p:grpSp>
            <p:nvGrpSpPr>
              <p:cNvPr id="65" name="Group 64"/>
              <p:cNvGrpSpPr>
                <a:grpSpLocks noChangeAspect="1"/>
              </p:cNvGrpSpPr>
              <p:nvPr/>
            </p:nvGrpSpPr>
            <p:grpSpPr>
              <a:xfrm>
                <a:off x="634199" y="3665556"/>
                <a:ext cx="1103111" cy="1103111"/>
                <a:chOff x="-1" y="0"/>
                <a:chExt cx="1530204" cy="1530204"/>
              </a:xfrm>
            </p:grpSpPr>
            <p:sp>
              <p:nvSpPr>
                <p:cNvPr id="160" name="Oval 159"/>
                <p:cNvSpPr>
                  <a:spLocks noChangeAspect="1"/>
                </p:cNvSpPr>
                <p:nvPr/>
              </p:nvSpPr>
              <p:spPr>
                <a:xfrm>
                  <a:off x="-1" y="0"/>
                  <a:ext cx="1530204" cy="1530204"/>
                </a:xfrm>
                <a:prstGeom prst="ellipse">
                  <a:avLst/>
                </a:prstGeom>
                <a:solidFill>
                  <a:schemeClr val="bg2">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grpSp>
              <p:nvGrpSpPr>
                <p:cNvPr id="161" name="Group 160"/>
                <p:cNvGrpSpPr>
                  <a:grpSpLocks noChangeAspect="1"/>
                </p:cNvGrpSpPr>
                <p:nvPr/>
              </p:nvGrpSpPr>
              <p:grpSpPr>
                <a:xfrm>
                  <a:off x="257940" y="217284"/>
                  <a:ext cx="516327" cy="1040776"/>
                  <a:chOff x="257940" y="217284"/>
                  <a:chExt cx="640756" cy="1291592"/>
                </a:xfrm>
                <a:solidFill>
                  <a:schemeClr val="bg1"/>
                </a:solidFill>
              </p:grpSpPr>
              <p:grpSp>
                <p:nvGrpSpPr>
                  <p:cNvPr id="205" name="Group 204"/>
                  <p:cNvGrpSpPr/>
                  <p:nvPr/>
                </p:nvGrpSpPr>
                <p:grpSpPr>
                  <a:xfrm>
                    <a:off x="257940" y="217284"/>
                    <a:ext cx="429260" cy="1291592"/>
                    <a:chOff x="257940" y="217284"/>
                    <a:chExt cx="429260" cy="1291592"/>
                  </a:xfrm>
                  <a:grpFill/>
                </p:grpSpPr>
                <p:sp>
                  <p:nvSpPr>
                    <p:cNvPr id="207" name="Oval 206"/>
                    <p:cNvSpPr/>
                    <p:nvPr/>
                  </p:nvSpPr>
                  <p:spPr>
                    <a:xfrm>
                      <a:off x="375400" y="217284"/>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08" name="Rounded Rectangle 98"/>
                    <p:cNvSpPr/>
                    <p:nvPr/>
                  </p:nvSpPr>
                  <p:spPr>
                    <a:xfrm>
                      <a:off x="338638" y="949569"/>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09" name="Rounded Rectangle 99"/>
                    <p:cNvSpPr/>
                    <p:nvPr/>
                  </p:nvSpPr>
                  <p:spPr>
                    <a:xfrm>
                      <a:off x="338638" y="462095"/>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dirty="0">
                          <a:solidFill>
                            <a:srgbClr val="FFFFFF"/>
                          </a:solidFill>
                          <a:effectLst/>
                          <a:ea typeface="Times New Roman"/>
                        </a:rPr>
                        <a:t> </a:t>
                      </a:r>
                      <a:endParaRPr lang="en-ZA" sz="1600" dirty="0">
                        <a:effectLst/>
                        <a:ea typeface="Calibri"/>
                      </a:endParaRPr>
                    </a:p>
                  </p:txBody>
                </p:sp>
                <p:sp>
                  <p:nvSpPr>
                    <p:cNvPr id="210" name="Rounded Rectangle 100"/>
                    <p:cNvSpPr/>
                    <p:nvPr/>
                  </p:nvSpPr>
                  <p:spPr>
                    <a:xfrm>
                      <a:off x="506578" y="949569"/>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11" name="Rounded Rectangle 101"/>
                    <p:cNvSpPr/>
                    <p:nvPr/>
                  </p:nvSpPr>
                  <p:spPr>
                    <a:xfrm rot="12360000" flipH="1">
                      <a:off x="257940" y="458480"/>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12" name="Rounded Rectangle 102"/>
                    <p:cNvSpPr/>
                    <p:nvPr/>
                  </p:nvSpPr>
                  <p:spPr>
                    <a:xfrm rot="9240000">
                      <a:off x="618683" y="458480"/>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grpSp>
              <p:cxnSp>
                <p:nvCxnSpPr>
                  <p:cNvPr id="206" name="Straight Connector 205"/>
                  <p:cNvCxnSpPr/>
                  <p:nvPr/>
                </p:nvCxnSpPr>
                <p:spPr>
                  <a:xfrm flipV="1">
                    <a:off x="707030" y="466389"/>
                    <a:ext cx="191666" cy="492335"/>
                  </a:xfrm>
                  <a:prstGeom prst="line">
                    <a:avLst/>
                  </a:prstGeom>
                  <a:grpFill/>
                  <a:ln w="12700" cap="rnd" cmpd="sng">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2" name="Group 161"/>
                <p:cNvGrpSpPr>
                  <a:grpSpLocks noChangeAspect="1"/>
                </p:cNvGrpSpPr>
                <p:nvPr/>
              </p:nvGrpSpPr>
              <p:grpSpPr>
                <a:xfrm>
                  <a:off x="822198" y="418038"/>
                  <a:ext cx="572559" cy="764215"/>
                  <a:chOff x="822201" y="418037"/>
                  <a:chExt cx="404630" cy="540072"/>
                </a:xfrm>
              </p:grpSpPr>
              <p:grpSp>
                <p:nvGrpSpPr>
                  <p:cNvPr id="163" name="Group 162"/>
                  <p:cNvGrpSpPr>
                    <a:grpSpLocks noChangeAspect="1"/>
                  </p:cNvGrpSpPr>
                  <p:nvPr/>
                </p:nvGrpSpPr>
                <p:grpSpPr>
                  <a:xfrm flipH="1">
                    <a:off x="822201" y="418037"/>
                    <a:ext cx="78659" cy="236673"/>
                    <a:chOff x="822203" y="418037"/>
                    <a:chExt cx="429260" cy="1291592"/>
                  </a:xfrm>
                  <a:solidFill>
                    <a:srgbClr val="FFFFFF"/>
                  </a:solidFill>
                </p:grpSpPr>
                <p:sp>
                  <p:nvSpPr>
                    <p:cNvPr id="199" name="Oval 198"/>
                    <p:cNvSpPr>
                      <a:spLocks noChangeAspect="1"/>
                    </p:cNvSpPr>
                    <p:nvPr/>
                  </p:nvSpPr>
                  <p:spPr>
                    <a:xfrm>
                      <a:off x="939663" y="418037"/>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00" name="Rounded Rectangle 90"/>
                    <p:cNvSpPr>
                      <a:spLocks noChangeAspect="1"/>
                    </p:cNvSpPr>
                    <p:nvPr/>
                  </p:nvSpPr>
                  <p:spPr>
                    <a:xfrm>
                      <a:off x="902901" y="1150322"/>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01" name="Rounded Rectangle 91"/>
                    <p:cNvSpPr>
                      <a:spLocks noChangeAspect="1"/>
                    </p:cNvSpPr>
                    <p:nvPr/>
                  </p:nvSpPr>
                  <p:spPr>
                    <a:xfrm>
                      <a:off x="902901" y="662848"/>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02" name="Rounded Rectangle 92"/>
                    <p:cNvSpPr>
                      <a:spLocks noChangeAspect="1"/>
                    </p:cNvSpPr>
                    <p:nvPr/>
                  </p:nvSpPr>
                  <p:spPr>
                    <a:xfrm>
                      <a:off x="1070841" y="1150322"/>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03" name="Rounded Rectangle 93"/>
                    <p:cNvSpPr>
                      <a:spLocks noChangeAspect="1"/>
                    </p:cNvSpPr>
                    <p:nvPr/>
                  </p:nvSpPr>
                  <p:spPr>
                    <a:xfrm rot="12360000" flipH="1">
                      <a:off x="822203" y="659233"/>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204" name="Rounded Rectangle 94"/>
                    <p:cNvSpPr>
                      <a:spLocks noChangeAspect="1"/>
                    </p:cNvSpPr>
                    <p:nvPr/>
                  </p:nvSpPr>
                  <p:spPr>
                    <a:xfrm rot="9240000">
                      <a:off x="1182946" y="659233"/>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grpSp>
              <p:grpSp>
                <p:nvGrpSpPr>
                  <p:cNvPr id="164" name="Group 163"/>
                  <p:cNvGrpSpPr>
                    <a:grpSpLocks noChangeAspect="1"/>
                  </p:cNvGrpSpPr>
                  <p:nvPr/>
                </p:nvGrpSpPr>
                <p:grpSpPr>
                  <a:xfrm flipH="1">
                    <a:off x="974603" y="418037"/>
                    <a:ext cx="78659" cy="236673"/>
                    <a:chOff x="974603" y="418037"/>
                    <a:chExt cx="429260" cy="1291592"/>
                  </a:xfrm>
                  <a:solidFill>
                    <a:srgbClr val="FFFFFF"/>
                  </a:solidFill>
                </p:grpSpPr>
                <p:sp>
                  <p:nvSpPr>
                    <p:cNvPr id="193" name="Oval 192"/>
                    <p:cNvSpPr>
                      <a:spLocks noChangeAspect="1"/>
                    </p:cNvSpPr>
                    <p:nvPr/>
                  </p:nvSpPr>
                  <p:spPr>
                    <a:xfrm>
                      <a:off x="1092063" y="418037"/>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94" name="Rounded Rectangle 84"/>
                    <p:cNvSpPr>
                      <a:spLocks noChangeAspect="1"/>
                    </p:cNvSpPr>
                    <p:nvPr/>
                  </p:nvSpPr>
                  <p:spPr>
                    <a:xfrm>
                      <a:off x="1055301" y="1150322"/>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95" name="Rounded Rectangle 85"/>
                    <p:cNvSpPr>
                      <a:spLocks noChangeAspect="1"/>
                    </p:cNvSpPr>
                    <p:nvPr/>
                  </p:nvSpPr>
                  <p:spPr>
                    <a:xfrm>
                      <a:off x="1055301" y="662848"/>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96" name="Rounded Rectangle 86"/>
                    <p:cNvSpPr>
                      <a:spLocks noChangeAspect="1"/>
                    </p:cNvSpPr>
                    <p:nvPr/>
                  </p:nvSpPr>
                  <p:spPr>
                    <a:xfrm>
                      <a:off x="1223241" y="1150322"/>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97" name="Rounded Rectangle 87"/>
                    <p:cNvSpPr>
                      <a:spLocks noChangeAspect="1"/>
                    </p:cNvSpPr>
                    <p:nvPr/>
                  </p:nvSpPr>
                  <p:spPr>
                    <a:xfrm rot="12360000" flipH="1">
                      <a:off x="974603" y="659233"/>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98" name="Rounded Rectangle 88"/>
                    <p:cNvSpPr>
                      <a:spLocks noChangeAspect="1"/>
                    </p:cNvSpPr>
                    <p:nvPr/>
                  </p:nvSpPr>
                  <p:spPr>
                    <a:xfrm rot="9240000">
                      <a:off x="1335346" y="659233"/>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dirty="0">
                          <a:solidFill>
                            <a:srgbClr val="FFFFFF"/>
                          </a:solidFill>
                          <a:effectLst/>
                          <a:ea typeface="Times New Roman"/>
                        </a:rPr>
                        <a:t> </a:t>
                      </a:r>
                      <a:endParaRPr lang="en-ZA" sz="1600" dirty="0">
                        <a:effectLst/>
                        <a:ea typeface="Calibri"/>
                      </a:endParaRPr>
                    </a:p>
                  </p:txBody>
                </p:sp>
              </p:grpSp>
              <p:grpSp>
                <p:nvGrpSpPr>
                  <p:cNvPr id="165" name="Group 164"/>
                  <p:cNvGrpSpPr>
                    <a:grpSpLocks noChangeAspect="1"/>
                  </p:cNvGrpSpPr>
                  <p:nvPr/>
                </p:nvGrpSpPr>
                <p:grpSpPr>
                  <a:xfrm flipH="1">
                    <a:off x="1127004" y="418037"/>
                    <a:ext cx="78659" cy="236673"/>
                    <a:chOff x="1127002" y="418037"/>
                    <a:chExt cx="429260" cy="1291592"/>
                  </a:xfrm>
                  <a:solidFill>
                    <a:srgbClr val="FFFFFF"/>
                  </a:solidFill>
                </p:grpSpPr>
                <p:sp>
                  <p:nvSpPr>
                    <p:cNvPr id="187" name="Oval 186"/>
                    <p:cNvSpPr>
                      <a:spLocks noChangeAspect="1"/>
                    </p:cNvSpPr>
                    <p:nvPr/>
                  </p:nvSpPr>
                  <p:spPr>
                    <a:xfrm>
                      <a:off x="1244462" y="418037"/>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8" name="Rounded Rectangle 78"/>
                    <p:cNvSpPr>
                      <a:spLocks noChangeAspect="1"/>
                    </p:cNvSpPr>
                    <p:nvPr/>
                  </p:nvSpPr>
                  <p:spPr>
                    <a:xfrm>
                      <a:off x="1207700" y="1150322"/>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9" name="Rounded Rectangle 79"/>
                    <p:cNvSpPr>
                      <a:spLocks noChangeAspect="1"/>
                    </p:cNvSpPr>
                    <p:nvPr/>
                  </p:nvSpPr>
                  <p:spPr>
                    <a:xfrm>
                      <a:off x="1207700" y="662848"/>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90" name="Rounded Rectangle 80"/>
                    <p:cNvSpPr>
                      <a:spLocks noChangeAspect="1"/>
                    </p:cNvSpPr>
                    <p:nvPr/>
                  </p:nvSpPr>
                  <p:spPr>
                    <a:xfrm>
                      <a:off x="1375640" y="1150322"/>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91" name="Rounded Rectangle 81"/>
                    <p:cNvSpPr>
                      <a:spLocks noChangeAspect="1"/>
                    </p:cNvSpPr>
                    <p:nvPr/>
                  </p:nvSpPr>
                  <p:spPr>
                    <a:xfrm rot="12360000" flipH="1">
                      <a:off x="1127002" y="659233"/>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dirty="0">
                          <a:solidFill>
                            <a:srgbClr val="FFFFFF"/>
                          </a:solidFill>
                          <a:effectLst/>
                          <a:ea typeface="Times New Roman"/>
                        </a:rPr>
                        <a:t> </a:t>
                      </a:r>
                      <a:endParaRPr lang="en-ZA" sz="1600" dirty="0">
                        <a:effectLst/>
                        <a:ea typeface="Calibri"/>
                      </a:endParaRPr>
                    </a:p>
                  </p:txBody>
                </p:sp>
                <p:sp>
                  <p:nvSpPr>
                    <p:cNvPr id="192" name="Rounded Rectangle 82"/>
                    <p:cNvSpPr>
                      <a:spLocks noChangeAspect="1"/>
                    </p:cNvSpPr>
                    <p:nvPr/>
                  </p:nvSpPr>
                  <p:spPr>
                    <a:xfrm rot="9240000">
                      <a:off x="1487745" y="659233"/>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grpSp>
              <p:grpSp>
                <p:nvGrpSpPr>
                  <p:cNvPr id="166" name="Group 165"/>
                  <p:cNvGrpSpPr>
                    <a:grpSpLocks noChangeAspect="1"/>
                  </p:cNvGrpSpPr>
                  <p:nvPr/>
                </p:nvGrpSpPr>
                <p:grpSpPr>
                  <a:xfrm flipH="1">
                    <a:off x="843369" y="721436"/>
                    <a:ext cx="78659" cy="236673"/>
                    <a:chOff x="843371" y="721436"/>
                    <a:chExt cx="429260" cy="1291592"/>
                  </a:xfrm>
                  <a:solidFill>
                    <a:srgbClr val="FFFFFF"/>
                  </a:solidFill>
                </p:grpSpPr>
                <p:sp>
                  <p:nvSpPr>
                    <p:cNvPr id="181" name="Oval 180"/>
                    <p:cNvSpPr>
                      <a:spLocks noChangeAspect="1"/>
                    </p:cNvSpPr>
                    <p:nvPr/>
                  </p:nvSpPr>
                  <p:spPr>
                    <a:xfrm>
                      <a:off x="960831" y="721436"/>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2" name="Rounded Rectangle 72"/>
                    <p:cNvSpPr>
                      <a:spLocks noChangeAspect="1"/>
                    </p:cNvSpPr>
                    <p:nvPr/>
                  </p:nvSpPr>
                  <p:spPr>
                    <a:xfrm>
                      <a:off x="924069" y="1453721"/>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3" name="Rounded Rectangle 73"/>
                    <p:cNvSpPr>
                      <a:spLocks noChangeAspect="1"/>
                    </p:cNvSpPr>
                    <p:nvPr/>
                  </p:nvSpPr>
                  <p:spPr>
                    <a:xfrm>
                      <a:off x="924069" y="966247"/>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4" name="Rounded Rectangle 74"/>
                    <p:cNvSpPr>
                      <a:spLocks noChangeAspect="1"/>
                    </p:cNvSpPr>
                    <p:nvPr/>
                  </p:nvSpPr>
                  <p:spPr>
                    <a:xfrm>
                      <a:off x="1092009" y="1453721"/>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5" name="Rounded Rectangle 75"/>
                    <p:cNvSpPr>
                      <a:spLocks noChangeAspect="1"/>
                    </p:cNvSpPr>
                    <p:nvPr/>
                  </p:nvSpPr>
                  <p:spPr>
                    <a:xfrm rot="12360000" flipH="1">
                      <a:off x="843371" y="962632"/>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6" name="Rounded Rectangle 76"/>
                    <p:cNvSpPr>
                      <a:spLocks noChangeAspect="1"/>
                    </p:cNvSpPr>
                    <p:nvPr/>
                  </p:nvSpPr>
                  <p:spPr>
                    <a:xfrm rot="9240000">
                      <a:off x="1204114" y="962632"/>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grpSp>
              <p:grpSp>
                <p:nvGrpSpPr>
                  <p:cNvPr id="167" name="Group 166"/>
                  <p:cNvGrpSpPr>
                    <a:grpSpLocks noChangeAspect="1"/>
                  </p:cNvGrpSpPr>
                  <p:nvPr/>
                </p:nvGrpSpPr>
                <p:grpSpPr>
                  <a:xfrm flipH="1">
                    <a:off x="995770" y="721436"/>
                    <a:ext cx="78659" cy="236673"/>
                    <a:chOff x="995770" y="721436"/>
                    <a:chExt cx="429260" cy="1291592"/>
                  </a:xfrm>
                  <a:solidFill>
                    <a:srgbClr val="FFFFFF"/>
                  </a:solidFill>
                </p:grpSpPr>
                <p:sp>
                  <p:nvSpPr>
                    <p:cNvPr id="175" name="Oval 174"/>
                    <p:cNvSpPr>
                      <a:spLocks noChangeAspect="1"/>
                    </p:cNvSpPr>
                    <p:nvPr/>
                  </p:nvSpPr>
                  <p:spPr>
                    <a:xfrm>
                      <a:off x="1113230" y="721436"/>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6" name="Rounded Rectangle 66"/>
                    <p:cNvSpPr>
                      <a:spLocks noChangeAspect="1"/>
                    </p:cNvSpPr>
                    <p:nvPr/>
                  </p:nvSpPr>
                  <p:spPr>
                    <a:xfrm>
                      <a:off x="1076468" y="1453721"/>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7" name="Rounded Rectangle 67"/>
                    <p:cNvSpPr>
                      <a:spLocks noChangeAspect="1"/>
                    </p:cNvSpPr>
                    <p:nvPr/>
                  </p:nvSpPr>
                  <p:spPr>
                    <a:xfrm>
                      <a:off x="1076468" y="966247"/>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8" name="Rounded Rectangle 68"/>
                    <p:cNvSpPr>
                      <a:spLocks noChangeAspect="1"/>
                    </p:cNvSpPr>
                    <p:nvPr/>
                  </p:nvSpPr>
                  <p:spPr>
                    <a:xfrm>
                      <a:off x="1244408" y="1453721"/>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9" name="Rounded Rectangle 69"/>
                    <p:cNvSpPr>
                      <a:spLocks noChangeAspect="1"/>
                    </p:cNvSpPr>
                    <p:nvPr/>
                  </p:nvSpPr>
                  <p:spPr>
                    <a:xfrm rot="12360000" flipH="1">
                      <a:off x="995770" y="962632"/>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80" name="Rounded Rectangle 70"/>
                    <p:cNvSpPr>
                      <a:spLocks noChangeAspect="1"/>
                    </p:cNvSpPr>
                    <p:nvPr/>
                  </p:nvSpPr>
                  <p:spPr>
                    <a:xfrm rot="9240000">
                      <a:off x="1356513" y="962632"/>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grpSp>
              <p:grpSp>
                <p:nvGrpSpPr>
                  <p:cNvPr id="168" name="Group 167"/>
                  <p:cNvGrpSpPr>
                    <a:grpSpLocks noChangeAspect="1"/>
                  </p:cNvGrpSpPr>
                  <p:nvPr/>
                </p:nvGrpSpPr>
                <p:grpSpPr>
                  <a:xfrm flipH="1">
                    <a:off x="1148172" y="721436"/>
                    <a:ext cx="78659" cy="236673"/>
                    <a:chOff x="1148170" y="721436"/>
                    <a:chExt cx="429260" cy="1291592"/>
                  </a:xfrm>
                  <a:solidFill>
                    <a:srgbClr val="FFFFFF"/>
                  </a:solidFill>
                </p:grpSpPr>
                <p:sp>
                  <p:nvSpPr>
                    <p:cNvPr id="169" name="Oval 168"/>
                    <p:cNvSpPr>
                      <a:spLocks noChangeAspect="1"/>
                    </p:cNvSpPr>
                    <p:nvPr/>
                  </p:nvSpPr>
                  <p:spPr>
                    <a:xfrm>
                      <a:off x="1265630" y="721436"/>
                      <a:ext cx="188830" cy="193330"/>
                    </a:xfrm>
                    <a:prstGeom prst="ellipse">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0" name="Rounded Rectangle 60"/>
                    <p:cNvSpPr>
                      <a:spLocks noChangeAspect="1"/>
                    </p:cNvSpPr>
                    <p:nvPr/>
                  </p:nvSpPr>
                  <p:spPr>
                    <a:xfrm>
                      <a:off x="1228868" y="1453721"/>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1" name="Rounded Rectangle 61"/>
                    <p:cNvSpPr>
                      <a:spLocks noChangeAspect="1"/>
                    </p:cNvSpPr>
                    <p:nvPr/>
                  </p:nvSpPr>
                  <p:spPr>
                    <a:xfrm>
                      <a:off x="1228868" y="966247"/>
                      <a:ext cx="262355" cy="556936"/>
                    </a:xfrm>
                    <a:prstGeom prst="roundRect">
                      <a:avLst>
                        <a:gd name="adj" fmla="val 2397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2" name="Rounded Rectangle 62"/>
                    <p:cNvSpPr>
                      <a:spLocks noChangeAspect="1"/>
                    </p:cNvSpPr>
                    <p:nvPr/>
                  </p:nvSpPr>
                  <p:spPr>
                    <a:xfrm>
                      <a:off x="1396808" y="1453721"/>
                      <a:ext cx="94415" cy="559307"/>
                    </a:xfrm>
                    <a:prstGeom prst="roundRect">
                      <a:avLst>
                        <a:gd name="adj" fmla="val 30017"/>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3" name="Rounded Rectangle 63"/>
                    <p:cNvSpPr>
                      <a:spLocks noChangeAspect="1"/>
                    </p:cNvSpPr>
                    <p:nvPr/>
                  </p:nvSpPr>
                  <p:spPr>
                    <a:xfrm rot="12360000" flipH="1">
                      <a:off x="1148170" y="962632"/>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sp>
                  <p:nvSpPr>
                    <p:cNvPr id="174" name="Rounded Rectangle 64"/>
                    <p:cNvSpPr>
                      <a:spLocks noChangeAspect="1"/>
                    </p:cNvSpPr>
                    <p:nvPr/>
                  </p:nvSpPr>
                  <p:spPr>
                    <a:xfrm rot="9240000">
                      <a:off x="1508913" y="962632"/>
                      <a:ext cx="68517" cy="453020"/>
                    </a:xfrm>
                    <a:prstGeom prst="roundRect">
                      <a:avLst>
                        <a:gd name="adj" fmla="val 50000"/>
                      </a:avLst>
                    </a:prstGeom>
                    <a:grpFill/>
                    <a:ln w="6350"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0"/>
                        </a:spcAft>
                      </a:pPr>
                      <a:r>
                        <a:rPr lang="en-US" sz="1600" kern="1200">
                          <a:solidFill>
                            <a:srgbClr val="FFFFFF"/>
                          </a:solidFill>
                          <a:effectLst/>
                          <a:ea typeface="Times New Roman"/>
                        </a:rPr>
                        <a:t> </a:t>
                      </a:r>
                      <a:endParaRPr lang="en-ZA" sz="1600">
                        <a:effectLst/>
                        <a:ea typeface="Calibri"/>
                      </a:endParaRPr>
                    </a:p>
                  </p:txBody>
                </p:sp>
              </p:grpSp>
            </p:grpSp>
          </p:grpSp>
          <p:sp>
            <p:nvSpPr>
              <p:cNvPr id="117" name="Rectangle 116"/>
              <p:cNvSpPr/>
              <p:nvPr/>
            </p:nvSpPr>
            <p:spPr>
              <a:xfrm>
                <a:off x="358775" y="4938410"/>
                <a:ext cx="1653959" cy="480310"/>
              </a:xfrm>
              <a:prstGeom prst="rect">
                <a:avLst/>
              </a:prstGeom>
            </p:spPr>
            <p:txBody>
              <a:bodyPr wrap="square" lIns="0" tIns="0" rIns="0" bIns="0">
                <a:noAutofit/>
              </a:bodyPr>
              <a:lstStyle/>
              <a:p>
                <a:pPr algn="ctr"/>
                <a:r>
                  <a:rPr lang="en-GB" sz="1400" dirty="0">
                    <a:cs typeface="Gill Sans"/>
                  </a:rPr>
                  <a:t>Three/four-hour </a:t>
                </a:r>
              </a:p>
              <a:p>
                <a:pPr algn="ctr"/>
                <a:r>
                  <a:rPr lang="en-GB" sz="1400" dirty="0">
                    <a:cs typeface="Gill Sans"/>
                  </a:rPr>
                  <a:t>face-to-face workshop</a:t>
                </a:r>
                <a:endParaRPr lang="en-ZA" sz="1400" dirty="0">
                  <a:effectLst/>
                  <a:cs typeface="Gill Sans"/>
                </a:endParaRPr>
              </a:p>
            </p:txBody>
          </p:sp>
        </p:grpSp>
        <p:grpSp>
          <p:nvGrpSpPr>
            <p:cNvPr id="25" name="Group 24"/>
            <p:cNvGrpSpPr/>
            <p:nvPr/>
          </p:nvGrpSpPr>
          <p:grpSpPr>
            <a:xfrm>
              <a:off x="4126019" y="4385636"/>
              <a:ext cx="1653959" cy="1753165"/>
              <a:chOff x="4238029" y="3665556"/>
              <a:chExt cx="1653959" cy="1753165"/>
            </a:xfrm>
          </p:grpSpPr>
          <p:grpSp>
            <p:nvGrpSpPr>
              <p:cNvPr id="67" name="Group 66"/>
              <p:cNvGrpSpPr>
                <a:grpSpLocks noChangeAspect="1"/>
              </p:cNvGrpSpPr>
              <p:nvPr/>
            </p:nvGrpSpPr>
            <p:grpSpPr>
              <a:xfrm>
                <a:off x="4513453" y="3665556"/>
                <a:ext cx="1103111" cy="1103111"/>
                <a:chOff x="-1" y="0"/>
                <a:chExt cx="1530204" cy="1530204"/>
              </a:xfrm>
            </p:grpSpPr>
            <p:sp>
              <p:nvSpPr>
                <p:cNvPr id="135" name="Oval 134"/>
                <p:cNvSpPr/>
                <p:nvPr/>
              </p:nvSpPr>
              <p:spPr>
                <a:xfrm>
                  <a:off x="-1" y="0"/>
                  <a:ext cx="1530204" cy="1530204"/>
                </a:xfrm>
                <a:prstGeom prst="ellipse">
                  <a:avLst/>
                </a:prstGeom>
                <a:solidFill>
                  <a:schemeClr val="accent5">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cxnSp>
              <p:nvCxnSpPr>
                <p:cNvPr id="136" name="Straight Connector 135"/>
                <p:cNvCxnSpPr/>
                <p:nvPr/>
              </p:nvCxnSpPr>
              <p:spPr>
                <a:xfrm flipV="1">
                  <a:off x="486345" y="450060"/>
                  <a:ext cx="270036" cy="720096"/>
                </a:xfrm>
                <a:prstGeom prst="line">
                  <a:avLst/>
                </a:prstGeom>
                <a:ln w="28575" cap="rnd" cmpd="sng">
                  <a:solidFill>
                    <a:srgbClr val="FFFFFF"/>
                  </a:solidFill>
                  <a:headEnd type="oval" w="sm" len="sm"/>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759695" y="450060"/>
                  <a:ext cx="270036" cy="720096"/>
                </a:xfrm>
                <a:prstGeom prst="line">
                  <a:avLst/>
                </a:prstGeom>
                <a:ln w="28575" cap="rnd" cmpd="sng">
                  <a:solidFill>
                    <a:srgbClr val="FFFFFF"/>
                  </a:solidFill>
                  <a:headEnd type="oval" w="sm" len="sm"/>
                  <a:tailEnd type="oval"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630084" y="810108"/>
                  <a:ext cx="252000" cy="0"/>
                </a:xfrm>
                <a:prstGeom prst="line">
                  <a:avLst/>
                </a:prstGeom>
                <a:ln w="28575" cap="rnd" cmpd="sng">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57467" y="990132"/>
                  <a:ext cx="395998" cy="0"/>
                </a:xfrm>
                <a:prstGeom prst="line">
                  <a:avLst/>
                </a:prstGeom>
                <a:ln w="28575" cap="rnd" cmpd="sng">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0" name="Freeform 126"/>
                <p:cNvSpPr/>
                <p:nvPr/>
              </p:nvSpPr>
              <p:spPr>
                <a:xfrm rot="20326752">
                  <a:off x="469228" y="240463"/>
                  <a:ext cx="177737" cy="358445"/>
                </a:xfrm>
                <a:custGeom>
                  <a:avLst/>
                  <a:gdLst>
                    <a:gd name="connsiteX0" fmla="*/ 5293 w 137513"/>
                    <a:gd name="connsiteY0" fmla="*/ 358383 h 358383"/>
                    <a:gd name="connsiteX1" fmla="*/ 15732 w 137513"/>
                    <a:gd name="connsiteY1" fmla="*/ 160055 h 358383"/>
                    <a:gd name="connsiteX2" fmla="*/ 137513 w 137513"/>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3225 w 135445"/>
                    <a:gd name="connsiteY0" fmla="*/ 358383 h 358383"/>
                    <a:gd name="connsiteX1" fmla="*/ 19615 w 135445"/>
                    <a:gd name="connsiteY1" fmla="*/ 173565 h 358383"/>
                    <a:gd name="connsiteX2" fmla="*/ 135445 w 135445"/>
                    <a:gd name="connsiteY2" fmla="*/ 0 h 358383"/>
                    <a:gd name="connsiteX0" fmla="*/ 2328 w 134548"/>
                    <a:gd name="connsiteY0" fmla="*/ 358383 h 358416"/>
                    <a:gd name="connsiteX1" fmla="*/ 18718 w 134548"/>
                    <a:gd name="connsiteY1" fmla="*/ 173565 h 358416"/>
                    <a:gd name="connsiteX2" fmla="*/ 134548 w 134548"/>
                    <a:gd name="connsiteY2" fmla="*/ 0 h 358416"/>
                    <a:gd name="connsiteX0" fmla="*/ 31440 w 163660"/>
                    <a:gd name="connsiteY0" fmla="*/ 358383 h 358410"/>
                    <a:gd name="connsiteX1" fmla="*/ 6199 w 163660"/>
                    <a:gd name="connsiteY1" fmla="*/ 146203 h 358410"/>
                    <a:gd name="connsiteX2" fmla="*/ 163660 w 163660"/>
                    <a:gd name="connsiteY2" fmla="*/ 0 h 358410"/>
                    <a:gd name="connsiteX0" fmla="*/ 42598 w 174818"/>
                    <a:gd name="connsiteY0" fmla="*/ 358383 h 358427"/>
                    <a:gd name="connsiteX1" fmla="*/ 17357 w 174818"/>
                    <a:gd name="connsiteY1" fmla="*/ 146203 h 358427"/>
                    <a:gd name="connsiteX2" fmla="*/ 174818 w 174818"/>
                    <a:gd name="connsiteY2" fmla="*/ 0 h 358427"/>
                    <a:gd name="connsiteX0" fmla="*/ 45517 w 177737"/>
                    <a:gd name="connsiteY0" fmla="*/ 358383 h 358445"/>
                    <a:gd name="connsiteX1" fmla="*/ 20276 w 177737"/>
                    <a:gd name="connsiteY1" fmla="*/ 146203 h 358445"/>
                    <a:gd name="connsiteX2" fmla="*/ 177737 w 177737"/>
                    <a:gd name="connsiteY2" fmla="*/ 0 h 358445"/>
                  </a:gdLst>
                  <a:ahLst/>
                  <a:cxnLst>
                    <a:cxn ang="0">
                      <a:pos x="connsiteX0" y="connsiteY0"/>
                    </a:cxn>
                    <a:cxn ang="0">
                      <a:pos x="connsiteX1" y="connsiteY1"/>
                    </a:cxn>
                    <a:cxn ang="0">
                      <a:pos x="connsiteX2" y="connsiteY2"/>
                    </a:cxn>
                  </a:cxnLst>
                  <a:rect l="l" t="t" r="r" b="b"/>
                  <a:pathLst>
                    <a:path w="177737" h="358445">
                      <a:moveTo>
                        <a:pt x="45517" y="358383"/>
                      </a:moveTo>
                      <a:cubicBezTo>
                        <a:pt x="41738" y="360787"/>
                        <a:pt x="-35768" y="293509"/>
                        <a:pt x="20276" y="146203"/>
                      </a:cubicBezTo>
                      <a:cubicBezTo>
                        <a:pt x="76320" y="-1103"/>
                        <a:pt x="177737" y="0"/>
                        <a:pt x="177737" y="0"/>
                      </a:cubicBezTo>
                    </a:path>
                  </a:pathLst>
                </a:custGeom>
                <a:ln>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41" name="Freeform 127"/>
                <p:cNvSpPr/>
                <p:nvPr/>
              </p:nvSpPr>
              <p:spPr>
                <a:xfrm rot="20326752">
                  <a:off x="348427" y="224425"/>
                  <a:ext cx="177737" cy="466444"/>
                </a:xfrm>
                <a:custGeom>
                  <a:avLst/>
                  <a:gdLst>
                    <a:gd name="connsiteX0" fmla="*/ 5293 w 137513"/>
                    <a:gd name="connsiteY0" fmla="*/ 358383 h 358383"/>
                    <a:gd name="connsiteX1" fmla="*/ 15732 w 137513"/>
                    <a:gd name="connsiteY1" fmla="*/ 160055 h 358383"/>
                    <a:gd name="connsiteX2" fmla="*/ 137513 w 137513"/>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3225 w 135445"/>
                    <a:gd name="connsiteY0" fmla="*/ 358383 h 358383"/>
                    <a:gd name="connsiteX1" fmla="*/ 19615 w 135445"/>
                    <a:gd name="connsiteY1" fmla="*/ 173565 h 358383"/>
                    <a:gd name="connsiteX2" fmla="*/ 135445 w 135445"/>
                    <a:gd name="connsiteY2" fmla="*/ 0 h 358383"/>
                    <a:gd name="connsiteX0" fmla="*/ 2328 w 134548"/>
                    <a:gd name="connsiteY0" fmla="*/ 358383 h 358416"/>
                    <a:gd name="connsiteX1" fmla="*/ 18718 w 134548"/>
                    <a:gd name="connsiteY1" fmla="*/ 173565 h 358416"/>
                    <a:gd name="connsiteX2" fmla="*/ 134548 w 134548"/>
                    <a:gd name="connsiteY2" fmla="*/ 0 h 358416"/>
                    <a:gd name="connsiteX0" fmla="*/ 31440 w 163660"/>
                    <a:gd name="connsiteY0" fmla="*/ 358383 h 358410"/>
                    <a:gd name="connsiteX1" fmla="*/ 6199 w 163660"/>
                    <a:gd name="connsiteY1" fmla="*/ 146203 h 358410"/>
                    <a:gd name="connsiteX2" fmla="*/ 163660 w 163660"/>
                    <a:gd name="connsiteY2" fmla="*/ 0 h 358410"/>
                    <a:gd name="connsiteX0" fmla="*/ 42598 w 174818"/>
                    <a:gd name="connsiteY0" fmla="*/ 358383 h 358427"/>
                    <a:gd name="connsiteX1" fmla="*/ 17357 w 174818"/>
                    <a:gd name="connsiteY1" fmla="*/ 146203 h 358427"/>
                    <a:gd name="connsiteX2" fmla="*/ 174818 w 174818"/>
                    <a:gd name="connsiteY2" fmla="*/ 0 h 358427"/>
                    <a:gd name="connsiteX0" fmla="*/ 45517 w 177737"/>
                    <a:gd name="connsiteY0" fmla="*/ 358383 h 358445"/>
                    <a:gd name="connsiteX1" fmla="*/ 20276 w 177737"/>
                    <a:gd name="connsiteY1" fmla="*/ 146203 h 358445"/>
                    <a:gd name="connsiteX2" fmla="*/ 177737 w 177737"/>
                    <a:gd name="connsiteY2" fmla="*/ 0 h 358445"/>
                  </a:gdLst>
                  <a:ahLst/>
                  <a:cxnLst>
                    <a:cxn ang="0">
                      <a:pos x="connsiteX0" y="connsiteY0"/>
                    </a:cxn>
                    <a:cxn ang="0">
                      <a:pos x="connsiteX1" y="connsiteY1"/>
                    </a:cxn>
                    <a:cxn ang="0">
                      <a:pos x="connsiteX2" y="connsiteY2"/>
                    </a:cxn>
                  </a:cxnLst>
                  <a:rect l="l" t="t" r="r" b="b"/>
                  <a:pathLst>
                    <a:path w="177737" h="358445">
                      <a:moveTo>
                        <a:pt x="45517" y="358383"/>
                      </a:moveTo>
                      <a:cubicBezTo>
                        <a:pt x="41738" y="360787"/>
                        <a:pt x="-35768" y="293509"/>
                        <a:pt x="20276" y="146203"/>
                      </a:cubicBezTo>
                      <a:cubicBezTo>
                        <a:pt x="76320" y="-1103"/>
                        <a:pt x="177737" y="0"/>
                        <a:pt x="177737" y="0"/>
                      </a:cubicBezTo>
                    </a:path>
                  </a:pathLst>
                </a:custGeom>
                <a:ln>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42" name="Freeform 128"/>
                <p:cNvSpPr/>
                <p:nvPr/>
              </p:nvSpPr>
              <p:spPr>
                <a:xfrm rot="1273248" flipH="1">
                  <a:off x="871618" y="240463"/>
                  <a:ext cx="177737" cy="358445"/>
                </a:xfrm>
                <a:custGeom>
                  <a:avLst/>
                  <a:gdLst>
                    <a:gd name="connsiteX0" fmla="*/ 5293 w 137513"/>
                    <a:gd name="connsiteY0" fmla="*/ 358383 h 358383"/>
                    <a:gd name="connsiteX1" fmla="*/ 15732 w 137513"/>
                    <a:gd name="connsiteY1" fmla="*/ 160055 h 358383"/>
                    <a:gd name="connsiteX2" fmla="*/ 137513 w 137513"/>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3225 w 135445"/>
                    <a:gd name="connsiteY0" fmla="*/ 358383 h 358383"/>
                    <a:gd name="connsiteX1" fmla="*/ 19615 w 135445"/>
                    <a:gd name="connsiteY1" fmla="*/ 173565 h 358383"/>
                    <a:gd name="connsiteX2" fmla="*/ 135445 w 135445"/>
                    <a:gd name="connsiteY2" fmla="*/ 0 h 358383"/>
                    <a:gd name="connsiteX0" fmla="*/ 2328 w 134548"/>
                    <a:gd name="connsiteY0" fmla="*/ 358383 h 358416"/>
                    <a:gd name="connsiteX1" fmla="*/ 18718 w 134548"/>
                    <a:gd name="connsiteY1" fmla="*/ 173565 h 358416"/>
                    <a:gd name="connsiteX2" fmla="*/ 134548 w 134548"/>
                    <a:gd name="connsiteY2" fmla="*/ 0 h 358416"/>
                    <a:gd name="connsiteX0" fmla="*/ 31440 w 163660"/>
                    <a:gd name="connsiteY0" fmla="*/ 358383 h 358410"/>
                    <a:gd name="connsiteX1" fmla="*/ 6199 w 163660"/>
                    <a:gd name="connsiteY1" fmla="*/ 146203 h 358410"/>
                    <a:gd name="connsiteX2" fmla="*/ 163660 w 163660"/>
                    <a:gd name="connsiteY2" fmla="*/ 0 h 358410"/>
                    <a:gd name="connsiteX0" fmla="*/ 42598 w 174818"/>
                    <a:gd name="connsiteY0" fmla="*/ 358383 h 358427"/>
                    <a:gd name="connsiteX1" fmla="*/ 17357 w 174818"/>
                    <a:gd name="connsiteY1" fmla="*/ 146203 h 358427"/>
                    <a:gd name="connsiteX2" fmla="*/ 174818 w 174818"/>
                    <a:gd name="connsiteY2" fmla="*/ 0 h 358427"/>
                    <a:gd name="connsiteX0" fmla="*/ 45517 w 177737"/>
                    <a:gd name="connsiteY0" fmla="*/ 358383 h 358445"/>
                    <a:gd name="connsiteX1" fmla="*/ 20276 w 177737"/>
                    <a:gd name="connsiteY1" fmla="*/ 146203 h 358445"/>
                    <a:gd name="connsiteX2" fmla="*/ 177737 w 177737"/>
                    <a:gd name="connsiteY2" fmla="*/ 0 h 358445"/>
                  </a:gdLst>
                  <a:ahLst/>
                  <a:cxnLst>
                    <a:cxn ang="0">
                      <a:pos x="connsiteX0" y="connsiteY0"/>
                    </a:cxn>
                    <a:cxn ang="0">
                      <a:pos x="connsiteX1" y="connsiteY1"/>
                    </a:cxn>
                    <a:cxn ang="0">
                      <a:pos x="connsiteX2" y="connsiteY2"/>
                    </a:cxn>
                  </a:cxnLst>
                  <a:rect l="l" t="t" r="r" b="b"/>
                  <a:pathLst>
                    <a:path w="177737" h="358445">
                      <a:moveTo>
                        <a:pt x="45517" y="358383"/>
                      </a:moveTo>
                      <a:cubicBezTo>
                        <a:pt x="41738" y="360787"/>
                        <a:pt x="-35768" y="293509"/>
                        <a:pt x="20276" y="146203"/>
                      </a:cubicBezTo>
                      <a:cubicBezTo>
                        <a:pt x="76320" y="-1103"/>
                        <a:pt x="177737" y="0"/>
                        <a:pt x="177737" y="0"/>
                      </a:cubicBezTo>
                    </a:path>
                  </a:pathLst>
                </a:custGeom>
                <a:ln>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43" name="Freeform 129"/>
                <p:cNvSpPr/>
                <p:nvPr/>
              </p:nvSpPr>
              <p:spPr>
                <a:xfrm rot="1273248" flipH="1">
                  <a:off x="992419" y="224425"/>
                  <a:ext cx="177737" cy="466444"/>
                </a:xfrm>
                <a:custGeom>
                  <a:avLst/>
                  <a:gdLst>
                    <a:gd name="connsiteX0" fmla="*/ 5293 w 137513"/>
                    <a:gd name="connsiteY0" fmla="*/ 358383 h 358383"/>
                    <a:gd name="connsiteX1" fmla="*/ 15732 w 137513"/>
                    <a:gd name="connsiteY1" fmla="*/ 160055 h 358383"/>
                    <a:gd name="connsiteX2" fmla="*/ 137513 w 137513"/>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1060 w 133280"/>
                    <a:gd name="connsiteY0" fmla="*/ 358383 h 358383"/>
                    <a:gd name="connsiteX1" fmla="*/ 36187 w 133280"/>
                    <a:gd name="connsiteY1" fmla="*/ 173374 h 358383"/>
                    <a:gd name="connsiteX2" fmla="*/ 133280 w 133280"/>
                    <a:gd name="connsiteY2" fmla="*/ 0 h 358383"/>
                    <a:gd name="connsiteX0" fmla="*/ 3225 w 135445"/>
                    <a:gd name="connsiteY0" fmla="*/ 358383 h 358383"/>
                    <a:gd name="connsiteX1" fmla="*/ 19615 w 135445"/>
                    <a:gd name="connsiteY1" fmla="*/ 173565 h 358383"/>
                    <a:gd name="connsiteX2" fmla="*/ 135445 w 135445"/>
                    <a:gd name="connsiteY2" fmla="*/ 0 h 358383"/>
                    <a:gd name="connsiteX0" fmla="*/ 2328 w 134548"/>
                    <a:gd name="connsiteY0" fmla="*/ 358383 h 358416"/>
                    <a:gd name="connsiteX1" fmla="*/ 18718 w 134548"/>
                    <a:gd name="connsiteY1" fmla="*/ 173565 h 358416"/>
                    <a:gd name="connsiteX2" fmla="*/ 134548 w 134548"/>
                    <a:gd name="connsiteY2" fmla="*/ 0 h 358416"/>
                    <a:gd name="connsiteX0" fmla="*/ 31440 w 163660"/>
                    <a:gd name="connsiteY0" fmla="*/ 358383 h 358410"/>
                    <a:gd name="connsiteX1" fmla="*/ 6199 w 163660"/>
                    <a:gd name="connsiteY1" fmla="*/ 146203 h 358410"/>
                    <a:gd name="connsiteX2" fmla="*/ 163660 w 163660"/>
                    <a:gd name="connsiteY2" fmla="*/ 0 h 358410"/>
                    <a:gd name="connsiteX0" fmla="*/ 42598 w 174818"/>
                    <a:gd name="connsiteY0" fmla="*/ 358383 h 358427"/>
                    <a:gd name="connsiteX1" fmla="*/ 17357 w 174818"/>
                    <a:gd name="connsiteY1" fmla="*/ 146203 h 358427"/>
                    <a:gd name="connsiteX2" fmla="*/ 174818 w 174818"/>
                    <a:gd name="connsiteY2" fmla="*/ 0 h 358427"/>
                    <a:gd name="connsiteX0" fmla="*/ 45517 w 177737"/>
                    <a:gd name="connsiteY0" fmla="*/ 358383 h 358445"/>
                    <a:gd name="connsiteX1" fmla="*/ 20276 w 177737"/>
                    <a:gd name="connsiteY1" fmla="*/ 146203 h 358445"/>
                    <a:gd name="connsiteX2" fmla="*/ 177737 w 177737"/>
                    <a:gd name="connsiteY2" fmla="*/ 0 h 358445"/>
                  </a:gdLst>
                  <a:ahLst/>
                  <a:cxnLst>
                    <a:cxn ang="0">
                      <a:pos x="connsiteX0" y="connsiteY0"/>
                    </a:cxn>
                    <a:cxn ang="0">
                      <a:pos x="connsiteX1" y="connsiteY1"/>
                    </a:cxn>
                    <a:cxn ang="0">
                      <a:pos x="connsiteX2" y="connsiteY2"/>
                    </a:cxn>
                  </a:cxnLst>
                  <a:rect l="l" t="t" r="r" b="b"/>
                  <a:pathLst>
                    <a:path w="177737" h="358445">
                      <a:moveTo>
                        <a:pt x="45517" y="358383"/>
                      </a:moveTo>
                      <a:cubicBezTo>
                        <a:pt x="41738" y="360787"/>
                        <a:pt x="-35768" y="293509"/>
                        <a:pt x="20276" y="146203"/>
                      </a:cubicBezTo>
                      <a:cubicBezTo>
                        <a:pt x="76320" y="-1103"/>
                        <a:pt x="177737" y="0"/>
                        <a:pt x="177737" y="0"/>
                      </a:cubicBezTo>
                    </a:path>
                  </a:pathLst>
                </a:custGeom>
                <a:ln>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grpSp>
          <p:sp>
            <p:nvSpPr>
              <p:cNvPr id="118" name="Rectangle 117"/>
              <p:cNvSpPr/>
              <p:nvPr/>
            </p:nvSpPr>
            <p:spPr>
              <a:xfrm>
                <a:off x="4238029" y="4938411"/>
                <a:ext cx="1653959" cy="480310"/>
              </a:xfrm>
              <a:prstGeom prst="rect">
                <a:avLst/>
              </a:prstGeom>
            </p:spPr>
            <p:txBody>
              <a:bodyPr wrap="square" lIns="0" tIns="0" rIns="0" bIns="0">
                <a:noAutofit/>
              </a:bodyPr>
              <a:lstStyle/>
              <a:p>
                <a:pPr algn="ctr"/>
                <a:r>
                  <a:rPr lang="en-US" sz="1400" dirty="0">
                    <a:cs typeface="Gill Sans"/>
                  </a:rPr>
                  <a:t>Radio drama campaign </a:t>
                </a:r>
              </a:p>
              <a:p>
                <a:pPr algn="ctr"/>
                <a:r>
                  <a:rPr lang="en-US" sz="1400" dirty="0">
                    <a:cs typeface="Gill Sans"/>
                  </a:rPr>
                  <a:t>on Moretele FM</a:t>
                </a:r>
                <a:endParaRPr lang="en-ZA" sz="1400" dirty="0">
                  <a:effectLst/>
                  <a:cs typeface="Gill Sans"/>
                </a:endParaRPr>
              </a:p>
            </p:txBody>
          </p:sp>
        </p:grpSp>
        <p:grpSp>
          <p:nvGrpSpPr>
            <p:cNvPr id="24" name="Group 23"/>
            <p:cNvGrpSpPr/>
            <p:nvPr/>
          </p:nvGrpSpPr>
          <p:grpSpPr>
            <a:xfrm>
              <a:off x="2186392" y="4385636"/>
              <a:ext cx="1653959" cy="1851676"/>
              <a:chOff x="2298402" y="3665556"/>
              <a:chExt cx="1653959" cy="1851676"/>
            </a:xfrm>
          </p:grpSpPr>
          <p:sp>
            <p:nvSpPr>
              <p:cNvPr id="149" name="Oval 148"/>
              <p:cNvSpPr/>
              <p:nvPr/>
            </p:nvSpPr>
            <p:spPr>
              <a:xfrm>
                <a:off x="2573826" y="3665556"/>
                <a:ext cx="1103111" cy="1103111"/>
              </a:xfrm>
              <a:prstGeom prst="ellipse">
                <a:avLst/>
              </a:prstGeom>
              <a:solidFill>
                <a:schemeClr val="accent6">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grpSp>
            <p:nvGrpSpPr>
              <p:cNvPr id="150" name="Group 149"/>
              <p:cNvGrpSpPr/>
              <p:nvPr/>
            </p:nvGrpSpPr>
            <p:grpSpPr>
              <a:xfrm rot="20157837">
                <a:off x="2768633" y="3948236"/>
                <a:ext cx="364770" cy="388126"/>
                <a:chOff x="270230" y="392126"/>
                <a:chExt cx="505999" cy="539350"/>
              </a:xfrm>
            </p:grpSpPr>
            <p:sp>
              <p:nvSpPr>
                <p:cNvPr id="156" name="Rectangle 8"/>
                <p:cNvSpPr/>
                <p:nvPr/>
              </p:nvSpPr>
              <p:spPr>
                <a:xfrm>
                  <a:off x="270230" y="392126"/>
                  <a:ext cx="505999" cy="539350"/>
                </a:xfrm>
                <a:custGeom>
                  <a:avLst/>
                  <a:gdLst>
                    <a:gd name="connsiteX0" fmla="*/ 0 w 540072"/>
                    <a:gd name="connsiteY0" fmla="*/ 0 h 630084"/>
                    <a:gd name="connsiteX1" fmla="*/ 540072 w 540072"/>
                    <a:gd name="connsiteY1" fmla="*/ 0 h 630084"/>
                    <a:gd name="connsiteX2" fmla="*/ 540072 w 540072"/>
                    <a:gd name="connsiteY2" fmla="*/ 630084 h 630084"/>
                    <a:gd name="connsiteX3" fmla="*/ 0 w 540072"/>
                    <a:gd name="connsiteY3" fmla="*/ 630084 h 630084"/>
                    <a:gd name="connsiteX4" fmla="*/ 0 w 540072"/>
                    <a:gd name="connsiteY4" fmla="*/ 0 h 630084"/>
                    <a:gd name="connsiteX0" fmla="*/ 0 w 540072"/>
                    <a:gd name="connsiteY0" fmla="*/ 52 h 630136"/>
                    <a:gd name="connsiteX1" fmla="*/ 162800 w 540072"/>
                    <a:gd name="connsiteY1" fmla="*/ 53522 h 630136"/>
                    <a:gd name="connsiteX2" fmla="*/ 540072 w 540072"/>
                    <a:gd name="connsiteY2" fmla="*/ 52 h 630136"/>
                    <a:gd name="connsiteX3" fmla="*/ 540072 w 540072"/>
                    <a:gd name="connsiteY3" fmla="*/ 630136 h 630136"/>
                    <a:gd name="connsiteX4" fmla="*/ 0 w 540072"/>
                    <a:gd name="connsiteY4" fmla="*/ 630136 h 630136"/>
                    <a:gd name="connsiteX5" fmla="*/ 0 w 540072"/>
                    <a:gd name="connsiteY5"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30514 h 660598"/>
                    <a:gd name="connsiteX1" fmla="*/ 162800 w 540072"/>
                    <a:gd name="connsiteY1" fmla="*/ 83984 h 660598"/>
                    <a:gd name="connsiteX2" fmla="*/ 367849 w 540072"/>
                    <a:gd name="connsiteY2" fmla="*/ 83984 h 660598"/>
                    <a:gd name="connsiteX3" fmla="*/ 540072 w 540072"/>
                    <a:gd name="connsiteY3" fmla="*/ 30514 h 660598"/>
                    <a:gd name="connsiteX4" fmla="*/ 540072 w 540072"/>
                    <a:gd name="connsiteY4" fmla="*/ 660598 h 660598"/>
                    <a:gd name="connsiteX5" fmla="*/ 0 w 540072"/>
                    <a:gd name="connsiteY5" fmla="*/ 660598 h 660598"/>
                    <a:gd name="connsiteX6" fmla="*/ 0 w 540072"/>
                    <a:gd name="connsiteY6" fmla="*/ 30514 h 660598"/>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489272 w 540072"/>
                    <a:gd name="connsiteY3" fmla="*/ 10771 h 663080"/>
                    <a:gd name="connsiteX4" fmla="*/ 540072 w 540072"/>
                    <a:gd name="connsiteY4" fmla="*/ 663080 h 663080"/>
                    <a:gd name="connsiteX5" fmla="*/ 0 w 540072"/>
                    <a:gd name="connsiteY5" fmla="*/ 663080 h 663080"/>
                    <a:gd name="connsiteX6" fmla="*/ 0 w 540072"/>
                    <a:gd name="connsiteY6" fmla="*/ 32996 h 663080"/>
                    <a:gd name="connsiteX0" fmla="*/ 0 w 489272"/>
                    <a:gd name="connsiteY0" fmla="*/ 32996 h 663080"/>
                    <a:gd name="connsiteX1" fmla="*/ 162800 w 489272"/>
                    <a:gd name="connsiteY1" fmla="*/ 86466 h 663080"/>
                    <a:gd name="connsiteX2" fmla="*/ 396424 w 489272"/>
                    <a:gd name="connsiteY2" fmla="*/ 67416 h 663080"/>
                    <a:gd name="connsiteX3" fmla="*/ 489272 w 489272"/>
                    <a:gd name="connsiteY3" fmla="*/ 10771 h 663080"/>
                    <a:gd name="connsiteX4" fmla="*/ 419422 w 489272"/>
                    <a:gd name="connsiteY4" fmla="*/ 444005 h 663080"/>
                    <a:gd name="connsiteX5" fmla="*/ 0 w 489272"/>
                    <a:gd name="connsiteY5" fmla="*/ 663080 h 663080"/>
                    <a:gd name="connsiteX6" fmla="*/ 0 w 489272"/>
                    <a:gd name="connsiteY6" fmla="*/ 32996 h 663080"/>
                    <a:gd name="connsiteX0" fmla="*/ 0 w 489272"/>
                    <a:gd name="connsiteY0" fmla="*/ 32996 h 485280"/>
                    <a:gd name="connsiteX1" fmla="*/ 162800 w 489272"/>
                    <a:gd name="connsiteY1" fmla="*/ 86466 h 485280"/>
                    <a:gd name="connsiteX2" fmla="*/ 396424 w 489272"/>
                    <a:gd name="connsiteY2" fmla="*/ 67416 h 485280"/>
                    <a:gd name="connsiteX3" fmla="*/ 489272 w 489272"/>
                    <a:gd name="connsiteY3" fmla="*/ 10771 h 485280"/>
                    <a:gd name="connsiteX4" fmla="*/ 419422 w 489272"/>
                    <a:gd name="connsiteY4" fmla="*/ 444005 h 485280"/>
                    <a:gd name="connsiteX5" fmla="*/ 107950 w 489272"/>
                    <a:gd name="connsiteY5" fmla="*/ 485280 h 485280"/>
                    <a:gd name="connsiteX6" fmla="*/ 0 w 489272"/>
                    <a:gd name="connsiteY6" fmla="*/ 32996 h 485280"/>
                    <a:gd name="connsiteX0" fmla="*/ 1131 w 490403"/>
                    <a:gd name="connsiteY0" fmla="*/ 32996 h 523190"/>
                    <a:gd name="connsiteX1" fmla="*/ 163931 w 490403"/>
                    <a:gd name="connsiteY1" fmla="*/ 86466 h 523190"/>
                    <a:gd name="connsiteX2" fmla="*/ 397555 w 490403"/>
                    <a:gd name="connsiteY2" fmla="*/ 67416 h 523190"/>
                    <a:gd name="connsiteX3" fmla="*/ 490403 w 490403"/>
                    <a:gd name="connsiteY3" fmla="*/ 10771 h 523190"/>
                    <a:gd name="connsiteX4" fmla="*/ 420553 w 490403"/>
                    <a:gd name="connsiteY4" fmla="*/ 444005 h 523190"/>
                    <a:gd name="connsiteX5" fmla="*/ 109081 w 490403"/>
                    <a:gd name="connsiteY5" fmla="*/ 485280 h 523190"/>
                    <a:gd name="connsiteX6" fmla="*/ 1131 w 490403"/>
                    <a:gd name="connsiteY6" fmla="*/ 32996 h 523190"/>
                    <a:gd name="connsiteX0" fmla="*/ 1131 w 490403"/>
                    <a:gd name="connsiteY0" fmla="*/ 32996 h 544504"/>
                    <a:gd name="connsiteX1" fmla="*/ 163931 w 490403"/>
                    <a:gd name="connsiteY1" fmla="*/ 86466 h 544504"/>
                    <a:gd name="connsiteX2" fmla="*/ 397555 w 490403"/>
                    <a:gd name="connsiteY2" fmla="*/ 67416 h 544504"/>
                    <a:gd name="connsiteX3" fmla="*/ 490403 w 490403"/>
                    <a:gd name="connsiteY3" fmla="*/ 10771 h 544504"/>
                    <a:gd name="connsiteX4" fmla="*/ 420553 w 490403"/>
                    <a:gd name="connsiteY4" fmla="*/ 444005 h 544504"/>
                    <a:gd name="connsiteX5" fmla="*/ 109081 w 490403"/>
                    <a:gd name="connsiteY5" fmla="*/ 485280 h 544504"/>
                    <a:gd name="connsiteX6" fmla="*/ 1131 w 490403"/>
                    <a:gd name="connsiteY6" fmla="*/ 32996 h 544504"/>
                    <a:gd name="connsiteX0" fmla="*/ 1131 w 490403"/>
                    <a:gd name="connsiteY0" fmla="*/ 33444 h 544952"/>
                    <a:gd name="connsiteX1" fmla="*/ 163931 w 490403"/>
                    <a:gd name="connsiteY1" fmla="*/ 86914 h 544952"/>
                    <a:gd name="connsiteX2" fmla="*/ 337230 w 490403"/>
                    <a:gd name="connsiteY2" fmla="*/ 86914 h 544952"/>
                    <a:gd name="connsiteX3" fmla="*/ 490403 w 490403"/>
                    <a:gd name="connsiteY3" fmla="*/ 11219 h 544952"/>
                    <a:gd name="connsiteX4" fmla="*/ 420553 w 490403"/>
                    <a:gd name="connsiteY4" fmla="*/ 444453 h 544952"/>
                    <a:gd name="connsiteX5" fmla="*/ 109081 w 490403"/>
                    <a:gd name="connsiteY5" fmla="*/ 485728 h 544952"/>
                    <a:gd name="connsiteX6" fmla="*/ 1131 w 490403"/>
                    <a:gd name="connsiteY6" fmla="*/ 33444 h 544952"/>
                    <a:gd name="connsiteX0" fmla="*/ 1131 w 493321"/>
                    <a:gd name="connsiteY0" fmla="*/ 73119 h 584627"/>
                    <a:gd name="connsiteX1" fmla="*/ 163931 w 493321"/>
                    <a:gd name="connsiteY1" fmla="*/ 126589 h 584627"/>
                    <a:gd name="connsiteX2" fmla="*/ 337230 w 493321"/>
                    <a:gd name="connsiteY2" fmla="*/ 126589 h 584627"/>
                    <a:gd name="connsiteX3" fmla="*/ 490403 w 493321"/>
                    <a:gd name="connsiteY3" fmla="*/ 50894 h 584627"/>
                    <a:gd name="connsiteX4" fmla="*/ 420553 w 493321"/>
                    <a:gd name="connsiteY4" fmla="*/ 484128 h 584627"/>
                    <a:gd name="connsiteX5" fmla="*/ 109081 w 493321"/>
                    <a:gd name="connsiteY5" fmla="*/ 525403 h 584627"/>
                    <a:gd name="connsiteX6" fmla="*/ 1131 w 493321"/>
                    <a:gd name="connsiteY6" fmla="*/ 73119 h 584627"/>
                    <a:gd name="connsiteX0" fmla="*/ 1131 w 493321"/>
                    <a:gd name="connsiteY0" fmla="*/ 43560 h 532209"/>
                    <a:gd name="connsiteX1" fmla="*/ 163931 w 493321"/>
                    <a:gd name="connsiteY1" fmla="*/ 97030 h 532209"/>
                    <a:gd name="connsiteX2" fmla="*/ 337230 w 493321"/>
                    <a:gd name="connsiteY2" fmla="*/ 97030 h 532209"/>
                    <a:gd name="connsiteX3" fmla="*/ 490403 w 493321"/>
                    <a:gd name="connsiteY3" fmla="*/ 56260 h 532209"/>
                    <a:gd name="connsiteX4" fmla="*/ 420553 w 493321"/>
                    <a:gd name="connsiteY4" fmla="*/ 454569 h 532209"/>
                    <a:gd name="connsiteX5" fmla="*/ 109081 w 493321"/>
                    <a:gd name="connsiteY5" fmla="*/ 495844 h 532209"/>
                    <a:gd name="connsiteX6" fmla="*/ 1131 w 493321"/>
                    <a:gd name="connsiteY6" fmla="*/ 43560 h 532209"/>
                    <a:gd name="connsiteX0" fmla="*/ 1122 w 494064"/>
                    <a:gd name="connsiteY0" fmla="*/ 33445 h 538018"/>
                    <a:gd name="connsiteX1" fmla="*/ 163922 w 494064"/>
                    <a:gd name="connsiteY1" fmla="*/ 86915 h 538018"/>
                    <a:gd name="connsiteX2" fmla="*/ 337221 w 494064"/>
                    <a:gd name="connsiteY2" fmla="*/ 86915 h 538018"/>
                    <a:gd name="connsiteX3" fmla="*/ 490394 w 494064"/>
                    <a:gd name="connsiteY3" fmla="*/ 46145 h 538018"/>
                    <a:gd name="connsiteX4" fmla="*/ 417369 w 494064"/>
                    <a:gd name="connsiteY4" fmla="*/ 479379 h 538018"/>
                    <a:gd name="connsiteX5" fmla="*/ 109072 w 494064"/>
                    <a:gd name="connsiteY5" fmla="*/ 485729 h 538018"/>
                    <a:gd name="connsiteX6" fmla="*/ 1122 w 494064"/>
                    <a:gd name="connsiteY6" fmla="*/ 33445 h 538018"/>
                    <a:gd name="connsiteX0" fmla="*/ 1122 w 505999"/>
                    <a:gd name="connsiteY0" fmla="*/ 33445 h 539350"/>
                    <a:gd name="connsiteX1" fmla="*/ 163922 w 505999"/>
                    <a:gd name="connsiteY1" fmla="*/ 86915 h 539350"/>
                    <a:gd name="connsiteX2" fmla="*/ 337221 w 505999"/>
                    <a:gd name="connsiteY2" fmla="*/ 86915 h 539350"/>
                    <a:gd name="connsiteX3" fmla="*/ 503094 w 505999"/>
                    <a:gd name="connsiteY3" fmla="*/ 23920 h 539350"/>
                    <a:gd name="connsiteX4" fmla="*/ 417369 w 505999"/>
                    <a:gd name="connsiteY4" fmla="*/ 479379 h 539350"/>
                    <a:gd name="connsiteX5" fmla="*/ 109072 w 505999"/>
                    <a:gd name="connsiteY5" fmla="*/ 485729 h 539350"/>
                    <a:gd name="connsiteX6" fmla="*/ 1122 w 505999"/>
                    <a:gd name="connsiteY6" fmla="*/ 33445 h 5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99" h="539350">
                      <a:moveTo>
                        <a:pt x="1122" y="33445"/>
                      </a:moveTo>
                      <a:cubicBezTo>
                        <a:pt x="28255" y="-62657"/>
                        <a:pt x="107906" y="78003"/>
                        <a:pt x="163922" y="86915"/>
                      </a:cubicBezTo>
                      <a:cubicBezTo>
                        <a:pt x="219938" y="95827"/>
                        <a:pt x="280692" y="97414"/>
                        <a:pt x="337221" y="86915"/>
                      </a:cubicBezTo>
                      <a:cubicBezTo>
                        <a:pt x="393750" y="76416"/>
                        <a:pt x="489736" y="-41491"/>
                        <a:pt x="503094" y="23920"/>
                      </a:cubicBezTo>
                      <a:cubicBezTo>
                        <a:pt x="516452" y="89331"/>
                        <a:pt x="483039" y="402411"/>
                        <a:pt x="417369" y="479379"/>
                      </a:cubicBezTo>
                      <a:cubicBezTo>
                        <a:pt x="351699" y="556347"/>
                        <a:pt x="178447" y="560051"/>
                        <a:pt x="109072" y="485729"/>
                      </a:cubicBezTo>
                      <a:cubicBezTo>
                        <a:pt x="39698" y="411407"/>
                        <a:pt x="-8020" y="99914"/>
                        <a:pt x="1122" y="33445"/>
                      </a:cubicBezTo>
                      <a:close/>
                    </a:path>
                  </a:pathLst>
                </a:cu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57" name="Block Arc 11"/>
                <p:cNvSpPr/>
                <p:nvPr/>
              </p:nvSpPr>
              <p:spPr>
                <a:xfrm rot="10800000">
                  <a:off x="396420" y="743315"/>
                  <a:ext cx="290071" cy="118328"/>
                </a:xfrm>
                <a:custGeom>
                  <a:avLst/>
                  <a:gdLst>
                    <a:gd name="connsiteX0" fmla="*/ 0 w 270036"/>
                    <a:gd name="connsiteY0" fmla="*/ 90012 h 180024"/>
                    <a:gd name="connsiteX1" fmla="*/ 135018 w 270036"/>
                    <a:gd name="connsiteY1" fmla="*/ 0 h 180024"/>
                    <a:gd name="connsiteX2" fmla="*/ 270036 w 270036"/>
                    <a:gd name="connsiteY2" fmla="*/ 90012 h 180024"/>
                    <a:gd name="connsiteX3" fmla="*/ 225030 w 270036"/>
                    <a:gd name="connsiteY3" fmla="*/ 90012 h 180024"/>
                    <a:gd name="connsiteX4" fmla="*/ 135018 w 270036"/>
                    <a:gd name="connsiteY4" fmla="*/ 45006 h 180024"/>
                    <a:gd name="connsiteX5" fmla="*/ 45006 w 270036"/>
                    <a:gd name="connsiteY5" fmla="*/ 90012 h 180024"/>
                    <a:gd name="connsiteX6" fmla="*/ 0 w 270036"/>
                    <a:gd name="connsiteY6" fmla="*/ 90012 h 180024"/>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1453 w 271489"/>
                    <a:gd name="connsiteY0" fmla="*/ 90012 h 90012"/>
                    <a:gd name="connsiteX1" fmla="*/ 136471 w 271489"/>
                    <a:gd name="connsiteY1" fmla="*/ 0 h 90012"/>
                    <a:gd name="connsiteX2" fmla="*/ 271489 w 271489"/>
                    <a:gd name="connsiteY2" fmla="*/ 90012 h 90012"/>
                    <a:gd name="connsiteX3" fmla="*/ 226483 w 271489"/>
                    <a:gd name="connsiteY3" fmla="*/ 90012 h 90012"/>
                    <a:gd name="connsiteX4" fmla="*/ 136471 w 271489"/>
                    <a:gd name="connsiteY4" fmla="*/ 45006 h 90012"/>
                    <a:gd name="connsiteX5" fmla="*/ 46459 w 271489"/>
                    <a:gd name="connsiteY5" fmla="*/ 90012 h 90012"/>
                    <a:gd name="connsiteX6" fmla="*/ 1453 w 271489"/>
                    <a:gd name="connsiteY6" fmla="*/ 90012 h 90012"/>
                    <a:gd name="connsiteX0" fmla="*/ 1453 w 273410"/>
                    <a:gd name="connsiteY0" fmla="*/ 90012 h 90012"/>
                    <a:gd name="connsiteX1" fmla="*/ 136471 w 273410"/>
                    <a:gd name="connsiteY1" fmla="*/ 0 h 90012"/>
                    <a:gd name="connsiteX2" fmla="*/ 271489 w 273410"/>
                    <a:gd name="connsiteY2" fmla="*/ 90012 h 90012"/>
                    <a:gd name="connsiteX3" fmla="*/ 226483 w 273410"/>
                    <a:gd name="connsiteY3" fmla="*/ 90012 h 90012"/>
                    <a:gd name="connsiteX4" fmla="*/ 136471 w 273410"/>
                    <a:gd name="connsiteY4" fmla="*/ 45006 h 90012"/>
                    <a:gd name="connsiteX5" fmla="*/ 46459 w 273410"/>
                    <a:gd name="connsiteY5" fmla="*/ 90012 h 90012"/>
                    <a:gd name="connsiteX6" fmla="*/ 1453 w 273410"/>
                    <a:gd name="connsiteY6" fmla="*/ 90012 h 90012"/>
                    <a:gd name="connsiteX0" fmla="*/ 1453 w 273410"/>
                    <a:gd name="connsiteY0" fmla="*/ 90012 h 92427"/>
                    <a:gd name="connsiteX1" fmla="*/ 136471 w 273410"/>
                    <a:gd name="connsiteY1" fmla="*/ 0 h 92427"/>
                    <a:gd name="connsiteX2" fmla="*/ 271489 w 273410"/>
                    <a:gd name="connsiteY2" fmla="*/ 90012 h 92427"/>
                    <a:gd name="connsiteX3" fmla="*/ 226483 w 273410"/>
                    <a:gd name="connsiteY3" fmla="*/ 90012 h 92427"/>
                    <a:gd name="connsiteX4" fmla="*/ 139463 w 273410"/>
                    <a:gd name="connsiteY4" fmla="*/ 57406 h 92427"/>
                    <a:gd name="connsiteX5" fmla="*/ 46459 w 273410"/>
                    <a:gd name="connsiteY5" fmla="*/ 90012 h 92427"/>
                    <a:gd name="connsiteX6" fmla="*/ 1453 w 273410"/>
                    <a:gd name="connsiteY6" fmla="*/ 90012 h 9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10" h="92427">
                      <a:moveTo>
                        <a:pt x="1453" y="90012"/>
                      </a:moveTo>
                      <a:cubicBezTo>
                        <a:pt x="-13549" y="90012"/>
                        <a:pt x="91465" y="0"/>
                        <a:pt x="136471" y="0"/>
                      </a:cubicBezTo>
                      <a:cubicBezTo>
                        <a:pt x="211039" y="0"/>
                        <a:pt x="286491" y="90012"/>
                        <a:pt x="271489" y="90012"/>
                      </a:cubicBezTo>
                      <a:cubicBezTo>
                        <a:pt x="256487" y="90012"/>
                        <a:pt x="248487" y="95446"/>
                        <a:pt x="226483" y="90012"/>
                      </a:cubicBezTo>
                      <a:cubicBezTo>
                        <a:pt x="204479" y="84578"/>
                        <a:pt x="169467" y="57406"/>
                        <a:pt x="139463" y="57406"/>
                      </a:cubicBezTo>
                      <a:cubicBezTo>
                        <a:pt x="89751" y="57406"/>
                        <a:pt x="69461" y="84578"/>
                        <a:pt x="46459" y="90012"/>
                      </a:cubicBezTo>
                      <a:cubicBezTo>
                        <a:pt x="23457" y="95446"/>
                        <a:pt x="16455" y="90012"/>
                        <a:pt x="1453" y="90012"/>
                      </a:cubicBezTo>
                      <a:close/>
                    </a:path>
                  </a:pathLst>
                </a:custGeom>
                <a:solidFill>
                  <a:schemeClr val="accent6">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dirty="0">
                      <a:effectLst/>
                      <a:ea typeface="Times New Roman"/>
                      <a:cs typeface="Times New Roman"/>
                    </a:rPr>
                    <a:t> </a:t>
                  </a:r>
                  <a:endParaRPr lang="en-ZA" sz="1600" dirty="0">
                    <a:effectLst/>
                    <a:ea typeface="Calibri"/>
                    <a:cs typeface="Times New Roman"/>
                  </a:endParaRPr>
                </a:p>
              </p:txBody>
            </p:sp>
            <p:sp>
              <p:nvSpPr>
                <p:cNvPr id="158" name="Oval 157"/>
                <p:cNvSpPr/>
                <p:nvPr/>
              </p:nvSpPr>
              <p:spPr>
                <a:xfrm>
                  <a:off x="369767" y="570685"/>
                  <a:ext cx="90012" cy="60310"/>
                </a:xfrm>
                <a:prstGeom prst="ellipse">
                  <a:avLst/>
                </a:prstGeom>
                <a:solidFill>
                  <a:schemeClr val="accent6">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dirty="0">
                      <a:effectLst/>
                      <a:ea typeface="Times New Roman"/>
                      <a:cs typeface="Times New Roman"/>
                    </a:rPr>
                    <a:t> </a:t>
                  </a:r>
                  <a:endParaRPr lang="en-ZA" sz="1600" dirty="0">
                    <a:effectLst/>
                    <a:ea typeface="Calibri"/>
                    <a:cs typeface="Times New Roman"/>
                  </a:endParaRPr>
                </a:p>
              </p:txBody>
            </p:sp>
            <p:sp>
              <p:nvSpPr>
                <p:cNvPr id="159" name="Oval 158"/>
                <p:cNvSpPr/>
                <p:nvPr/>
              </p:nvSpPr>
              <p:spPr>
                <a:xfrm>
                  <a:off x="590070" y="565887"/>
                  <a:ext cx="90012" cy="60310"/>
                </a:xfrm>
                <a:prstGeom prst="ellipse">
                  <a:avLst/>
                </a:prstGeom>
                <a:solidFill>
                  <a:schemeClr val="accent6">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dirty="0">
                      <a:effectLst/>
                      <a:ea typeface="Times New Roman"/>
                      <a:cs typeface="Times New Roman"/>
                    </a:rPr>
                    <a:t> </a:t>
                  </a:r>
                  <a:endParaRPr lang="en-ZA" sz="1600" dirty="0">
                    <a:effectLst/>
                    <a:ea typeface="Calibri"/>
                    <a:cs typeface="Times New Roman"/>
                  </a:endParaRPr>
                </a:p>
              </p:txBody>
            </p:sp>
          </p:grpSp>
          <p:grpSp>
            <p:nvGrpSpPr>
              <p:cNvPr id="151" name="Group 150"/>
              <p:cNvGrpSpPr/>
              <p:nvPr/>
            </p:nvGrpSpPr>
            <p:grpSpPr>
              <a:xfrm rot="2326295">
                <a:off x="3109385" y="4126340"/>
                <a:ext cx="364770" cy="388126"/>
                <a:chOff x="742912" y="639186"/>
                <a:chExt cx="505999" cy="539350"/>
              </a:xfrm>
            </p:grpSpPr>
            <p:sp>
              <p:nvSpPr>
                <p:cNvPr id="152" name="Rectangle 8"/>
                <p:cNvSpPr/>
                <p:nvPr/>
              </p:nvSpPr>
              <p:spPr>
                <a:xfrm>
                  <a:off x="742912" y="639186"/>
                  <a:ext cx="505999" cy="539350"/>
                </a:xfrm>
                <a:custGeom>
                  <a:avLst/>
                  <a:gdLst>
                    <a:gd name="connsiteX0" fmla="*/ 0 w 540072"/>
                    <a:gd name="connsiteY0" fmla="*/ 0 h 630084"/>
                    <a:gd name="connsiteX1" fmla="*/ 540072 w 540072"/>
                    <a:gd name="connsiteY1" fmla="*/ 0 h 630084"/>
                    <a:gd name="connsiteX2" fmla="*/ 540072 w 540072"/>
                    <a:gd name="connsiteY2" fmla="*/ 630084 h 630084"/>
                    <a:gd name="connsiteX3" fmla="*/ 0 w 540072"/>
                    <a:gd name="connsiteY3" fmla="*/ 630084 h 630084"/>
                    <a:gd name="connsiteX4" fmla="*/ 0 w 540072"/>
                    <a:gd name="connsiteY4" fmla="*/ 0 h 630084"/>
                    <a:gd name="connsiteX0" fmla="*/ 0 w 540072"/>
                    <a:gd name="connsiteY0" fmla="*/ 52 h 630136"/>
                    <a:gd name="connsiteX1" fmla="*/ 162800 w 540072"/>
                    <a:gd name="connsiteY1" fmla="*/ 53522 h 630136"/>
                    <a:gd name="connsiteX2" fmla="*/ 540072 w 540072"/>
                    <a:gd name="connsiteY2" fmla="*/ 52 h 630136"/>
                    <a:gd name="connsiteX3" fmla="*/ 540072 w 540072"/>
                    <a:gd name="connsiteY3" fmla="*/ 630136 h 630136"/>
                    <a:gd name="connsiteX4" fmla="*/ 0 w 540072"/>
                    <a:gd name="connsiteY4" fmla="*/ 630136 h 630136"/>
                    <a:gd name="connsiteX5" fmla="*/ 0 w 540072"/>
                    <a:gd name="connsiteY5"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52 h 630136"/>
                    <a:gd name="connsiteX1" fmla="*/ 162800 w 540072"/>
                    <a:gd name="connsiteY1" fmla="*/ 53522 h 630136"/>
                    <a:gd name="connsiteX2" fmla="*/ 367849 w 540072"/>
                    <a:gd name="connsiteY2" fmla="*/ 53522 h 630136"/>
                    <a:gd name="connsiteX3" fmla="*/ 540072 w 540072"/>
                    <a:gd name="connsiteY3" fmla="*/ 52 h 630136"/>
                    <a:gd name="connsiteX4" fmla="*/ 540072 w 540072"/>
                    <a:gd name="connsiteY4" fmla="*/ 630136 h 630136"/>
                    <a:gd name="connsiteX5" fmla="*/ 0 w 540072"/>
                    <a:gd name="connsiteY5" fmla="*/ 630136 h 630136"/>
                    <a:gd name="connsiteX6" fmla="*/ 0 w 540072"/>
                    <a:gd name="connsiteY6" fmla="*/ 52 h 630136"/>
                    <a:gd name="connsiteX0" fmla="*/ 0 w 540072"/>
                    <a:gd name="connsiteY0" fmla="*/ 30514 h 660598"/>
                    <a:gd name="connsiteX1" fmla="*/ 162800 w 540072"/>
                    <a:gd name="connsiteY1" fmla="*/ 83984 h 660598"/>
                    <a:gd name="connsiteX2" fmla="*/ 367849 w 540072"/>
                    <a:gd name="connsiteY2" fmla="*/ 83984 h 660598"/>
                    <a:gd name="connsiteX3" fmla="*/ 540072 w 540072"/>
                    <a:gd name="connsiteY3" fmla="*/ 30514 h 660598"/>
                    <a:gd name="connsiteX4" fmla="*/ 540072 w 540072"/>
                    <a:gd name="connsiteY4" fmla="*/ 660598 h 660598"/>
                    <a:gd name="connsiteX5" fmla="*/ 0 w 540072"/>
                    <a:gd name="connsiteY5" fmla="*/ 660598 h 660598"/>
                    <a:gd name="connsiteX6" fmla="*/ 0 w 540072"/>
                    <a:gd name="connsiteY6" fmla="*/ 30514 h 660598"/>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7999 h 668083"/>
                    <a:gd name="connsiteX1" fmla="*/ 162800 w 540072"/>
                    <a:gd name="connsiteY1" fmla="*/ 91469 h 668083"/>
                    <a:gd name="connsiteX2" fmla="*/ 367849 w 540072"/>
                    <a:gd name="connsiteY2" fmla="*/ 91469 h 668083"/>
                    <a:gd name="connsiteX3" fmla="*/ 540072 w 540072"/>
                    <a:gd name="connsiteY3" fmla="*/ 37999 h 668083"/>
                    <a:gd name="connsiteX4" fmla="*/ 540072 w 540072"/>
                    <a:gd name="connsiteY4" fmla="*/ 668083 h 668083"/>
                    <a:gd name="connsiteX5" fmla="*/ 0 w 540072"/>
                    <a:gd name="connsiteY5" fmla="*/ 668083 h 668083"/>
                    <a:gd name="connsiteX6" fmla="*/ 0 w 540072"/>
                    <a:gd name="connsiteY6" fmla="*/ 37999 h 668083"/>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540072 w 540072"/>
                    <a:gd name="connsiteY3" fmla="*/ 32996 h 663080"/>
                    <a:gd name="connsiteX4" fmla="*/ 540072 w 540072"/>
                    <a:gd name="connsiteY4" fmla="*/ 663080 h 663080"/>
                    <a:gd name="connsiteX5" fmla="*/ 0 w 540072"/>
                    <a:gd name="connsiteY5" fmla="*/ 663080 h 663080"/>
                    <a:gd name="connsiteX6" fmla="*/ 0 w 540072"/>
                    <a:gd name="connsiteY6" fmla="*/ 32996 h 663080"/>
                    <a:gd name="connsiteX0" fmla="*/ 0 w 540072"/>
                    <a:gd name="connsiteY0" fmla="*/ 32996 h 663080"/>
                    <a:gd name="connsiteX1" fmla="*/ 162800 w 540072"/>
                    <a:gd name="connsiteY1" fmla="*/ 86466 h 663080"/>
                    <a:gd name="connsiteX2" fmla="*/ 396424 w 540072"/>
                    <a:gd name="connsiteY2" fmla="*/ 67416 h 663080"/>
                    <a:gd name="connsiteX3" fmla="*/ 489272 w 540072"/>
                    <a:gd name="connsiteY3" fmla="*/ 10771 h 663080"/>
                    <a:gd name="connsiteX4" fmla="*/ 540072 w 540072"/>
                    <a:gd name="connsiteY4" fmla="*/ 663080 h 663080"/>
                    <a:gd name="connsiteX5" fmla="*/ 0 w 540072"/>
                    <a:gd name="connsiteY5" fmla="*/ 663080 h 663080"/>
                    <a:gd name="connsiteX6" fmla="*/ 0 w 540072"/>
                    <a:gd name="connsiteY6" fmla="*/ 32996 h 663080"/>
                    <a:gd name="connsiteX0" fmla="*/ 0 w 489272"/>
                    <a:gd name="connsiteY0" fmla="*/ 32996 h 663080"/>
                    <a:gd name="connsiteX1" fmla="*/ 162800 w 489272"/>
                    <a:gd name="connsiteY1" fmla="*/ 86466 h 663080"/>
                    <a:gd name="connsiteX2" fmla="*/ 396424 w 489272"/>
                    <a:gd name="connsiteY2" fmla="*/ 67416 h 663080"/>
                    <a:gd name="connsiteX3" fmla="*/ 489272 w 489272"/>
                    <a:gd name="connsiteY3" fmla="*/ 10771 h 663080"/>
                    <a:gd name="connsiteX4" fmla="*/ 419422 w 489272"/>
                    <a:gd name="connsiteY4" fmla="*/ 444005 h 663080"/>
                    <a:gd name="connsiteX5" fmla="*/ 0 w 489272"/>
                    <a:gd name="connsiteY5" fmla="*/ 663080 h 663080"/>
                    <a:gd name="connsiteX6" fmla="*/ 0 w 489272"/>
                    <a:gd name="connsiteY6" fmla="*/ 32996 h 663080"/>
                    <a:gd name="connsiteX0" fmla="*/ 0 w 489272"/>
                    <a:gd name="connsiteY0" fmla="*/ 32996 h 485280"/>
                    <a:gd name="connsiteX1" fmla="*/ 162800 w 489272"/>
                    <a:gd name="connsiteY1" fmla="*/ 86466 h 485280"/>
                    <a:gd name="connsiteX2" fmla="*/ 396424 w 489272"/>
                    <a:gd name="connsiteY2" fmla="*/ 67416 h 485280"/>
                    <a:gd name="connsiteX3" fmla="*/ 489272 w 489272"/>
                    <a:gd name="connsiteY3" fmla="*/ 10771 h 485280"/>
                    <a:gd name="connsiteX4" fmla="*/ 419422 w 489272"/>
                    <a:gd name="connsiteY4" fmla="*/ 444005 h 485280"/>
                    <a:gd name="connsiteX5" fmla="*/ 107950 w 489272"/>
                    <a:gd name="connsiteY5" fmla="*/ 485280 h 485280"/>
                    <a:gd name="connsiteX6" fmla="*/ 0 w 489272"/>
                    <a:gd name="connsiteY6" fmla="*/ 32996 h 485280"/>
                    <a:gd name="connsiteX0" fmla="*/ 1131 w 490403"/>
                    <a:gd name="connsiteY0" fmla="*/ 32996 h 523190"/>
                    <a:gd name="connsiteX1" fmla="*/ 163931 w 490403"/>
                    <a:gd name="connsiteY1" fmla="*/ 86466 h 523190"/>
                    <a:gd name="connsiteX2" fmla="*/ 397555 w 490403"/>
                    <a:gd name="connsiteY2" fmla="*/ 67416 h 523190"/>
                    <a:gd name="connsiteX3" fmla="*/ 490403 w 490403"/>
                    <a:gd name="connsiteY3" fmla="*/ 10771 h 523190"/>
                    <a:gd name="connsiteX4" fmla="*/ 420553 w 490403"/>
                    <a:gd name="connsiteY4" fmla="*/ 444005 h 523190"/>
                    <a:gd name="connsiteX5" fmla="*/ 109081 w 490403"/>
                    <a:gd name="connsiteY5" fmla="*/ 485280 h 523190"/>
                    <a:gd name="connsiteX6" fmla="*/ 1131 w 490403"/>
                    <a:gd name="connsiteY6" fmla="*/ 32996 h 523190"/>
                    <a:gd name="connsiteX0" fmla="*/ 1131 w 490403"/>
                    <a:gd name="connsiteY0" fmla="*/ 32996 h 544504"/>
                    <a:gd name="connsiteX1" fmla="*/ 163931 w 490403"/>
                    <a:gd name="connsiteY1" fmla="*/ 86466 h 544504"/>
                    <a:gd name="connsiteX2" fmla="*/ 397555 w 490403"/>
                    <a:gd name="connsiteY2" fmla="*/ 67416 h 544504"/>
                    <a:gd name="connsiteX3" fmla="*/ 490403 w 490403"/>
                    <a:gd name="connsiteY3" fmla="*/ 10771 h 544504"/>
                    <a:gd name="connsiteX4" fmla="*/ 420553 w 490403"/>
                    <a:gd name="connsiteY4" fmla="*/ 444005 h 544504"/>
                    <a:gd name="connsiteX5" fmla="*/ 109081 w 490403"/>
                    <a:gd name="connsiteY5" fmla="*/ 485280 h 544504"/>
                    <a:gd name="connsiteX6" fmla="*/ 1131 w 490403"/>
                    <a:gd name="connsiteY6" fmla="*/ 32996 h 544504"/>
                    <a:gd name="connsiteX0" fmla="*/ 1131 w 490403"/>
                    <a:gd name="connsiteY0" fmla="*/ 33444 h 544952"/>
                    <a:gd name="connsiteX1" fmla="*/ 163931 w 490403"/>
                    <a:gd name="connsiteY1" fmla="*/ 86914 h 544952"/>
                    <a:gd name="connsiteX2" fmla="*/ 337230 w 490403"/>
                    <a:gd name="connsiteY2" fmla="*/ 86914 h 544952"/>
                    <a:gd name="connsiteX3" fmla="*/ 490403 w 490403"/>
                    <a:gd name="connsiteY3" fmla="*/ 11219 h 544952"/>
                    <a:gd name="connsiteX4" fmla="*/ 420553 w 490403"/>
                    <a:gd name="connsiteY4" fmla="*/ 444453 h 544952"/>
                    <a:gd name="connsiteX5" fmla="*/ 109081 w 490403"/>
                    <a:gd name="connsiteY5" fmla="*/ 485728 h 544952"/>
                    <a:gd name="connsiteX6" fmla="*/ 1131 w 490403"/>
                    <a:gd name="connsiteY6" fmla="*/ 33444 h 544952"/>
                    <a:gd name="connsiteX0" fmla="*/ 1131 w 493321"/>
                    <a:gd name="connsiteY0" fmla="*/ 73119 h 584627"/>
                    <a:gd name="connsiteX1" fmla="*/ 163931 w 493321"/>
                    <a:gd name="connsiteY1" fmla="*/ 126589 h 584627"/>
                    <a:gd name="connsiteX2" fmla="*/ 337230 w 493321"/>
                    <a:gd name="connsiteY2" fmla="*/ 126589 h 584627"/>
                    <a:gd name="connsiteX3" fmla="*/ 490403 w 493321"/>
                    <a:gd name="connsiteY3" fmla="*/ 50894 h 584627"/>
                    <a:gd name="connsiteX4" fmla="*/ 420553 w 493321"/>
                    <a:gd name="connsiteY4" fmla="*/ 484128 h 584627"/>
                    <a:gd name="connsiteX5" fmla="*/ 109081 w 493321"/>
                    <a:gd name="connsiteY5" fmla="*/ 525403 h 584627"/>
                    <a:gd name="connsiteX6" fmla="*/ 1131 w 493321"/>
                    <a:gd name="connsiteY6" fmla="*/ 73119 h 584627"/>
                    <a:gd name="connsiteX0" fmla="*/ 1131 w 493321"/>
                    <a:gd name="connsiteY0" fmla="*/ 43560 h 532209"/>
                    <a:gd name="connsiteX1" fmla="*/ 163931 w 493321"/>
                    <a:gd name="connsiteY1" fmla="*/ 97030 h 532209"/>
                    <a:gd name="connsiteX2" fmla="*/ 337230 w 493321"/>
                    <a:gd name="connsiteY2" fmla="*/ 97030 h 532209"/>
                    <a:gd name="connsiteX3" fmla="*/ 490403 w 493321"/>
                    <a:gd name="connsiteY3" fmla="*/ 56260 h 532209"/>
                    <a:gd name="connsiteX4" fmla="*/ 420553 w 493321"/>
                    <a:gd name="connsiteY4" fmla="*/ 454569 h 532209"/>
                    <a:gd name="connsiteX5" fmla="*/ 109081 w 493321"/>
                    <a:gd name="connsiteY5" fmla="*/ 495844 h 532209"/>
                    <a:gd name="connsiteX6" fmla="*/ 1131 w 493321"/>
                    <a:gd name="connsiteY6" fmla="*/ 43560 h 532209"/>
                    <a:gd name="connsiteX0" fmla="*/ 1122 w 494064"/>
                    <a:gd name="connsiteY0" fmla="*/ 33445 h 538018"/>
                    <a:gd name="connsiteX1" fmla="*/ 163922 w 494064"/>
                    <a:gd name="connsiteY1" fmla="*/ 86915 h 538018"/>
                    <a:gd name="connsiteX2" fmla="*/ 337221 w 494064"/>
                    <a:gd name="connsiteY2" fmla="*/ 86915 h 538018"/>
                    <a:gd name="connsiteX3" fmla="*/ 490394 w 494064"/>
                    <a:gd name="connsiteY3" fmla="*/ 46145 h 538018"/>
                    <a:gd name="connsiteX4" fmla="*/ 417369 w 494064"/>
                    <a:gd name="connsiteY4" fmla="*/ 479379 h 538018"/>
                    <a:gd name="connsiteX5" fmla="*/ 109072 w 494064"/>
                    <a:gd name="connsiteY5" fmla="*/ 485729 h 538018"/>
                    <a:gd name="connsiteX6" fmla="*/ 1122 w 494064"/>
                    <a:gd name="connsiteY6" fmla="*/ 33445 h 538018"/>
                    <a:gd name="connsiteX0" fmla="*/ 1122 w 505999"/>
                    <a:gd name="connsiteY0" fmla="*/ 33445 h 539350"/>
                    <a:gd name="connsiteX1" fmla="*/ 163922 w 505999"/>
                    <a:gd name="connsiteY1" fmla="*/ 86915 h 539350"/>
                    <a:gd name="connsiteX2" fmla="*/ 337221 w 505999"/>
                    <a:gd name="connsiteY2" fmla="*/ 86915 h 539350"/>
                    <a:gd name="connsiteX3" fmla="*/ 503094 w 505999"/>
                    <a:gd name="connsiteY3" fmla="*/ 23920 h 539350"/>
                    <a:gd name="connsiteX4" fmla="*/ 417369 w 505999"/>
                    <a:gd name="connsiteY4" fmla="*/ 479379 h 539350"/>
                    <a:gd name="connsiteX5" fmla="*/ 109072 w 505999"/>
                    <a:gd name="connsiteY5" fmla="*/ 485729 h 539350"/>
                    <a:gd name="connsiteX6" fmla="*/ 1122 w 505999"/>
                    <a:gd name="connsiteY6" fmla="*/ 33445 h 5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99" h="539350">
                      <a:moveTo>
                        <a:pt x="1122" y="33445"/>
                      </a:moveTo>
                      <a:cubicBezTo>
                        <a:pt x="28255" y="-62657"/>
                        <a:pt x="107906" y="78003"/>
                        <a:pt x="163922" y="86915"/>
                      </a:cubicBezTo>
                      <a:cubicBezTo>
                        <a:pt x="219938" y="95827"/>
                        <a:pt x="280692" y="97414"/>
                        <a:pt x="337221" y="86915"/>
                      </a:cubicBezTo>
                      <a:cubicBezTo>
                        <a:pt x="393750" y="76416"/>
                        <a:pt x="489736" y="-41491"/>
                        <a:pt x="503094" y="23920"/>
                      </a:cubicBezTo>
                      <a:cubicBezTo>
                        <a:pt x="516452" y="89331"/>
                        <a:pt x="483039" y="402411"/>
                        <a:pt x="417369" y="479379"/>
                      </a:cubicBezTo>
                      <a:cubicBezTo>
                        <a:pt x="351699" y="556347"/>
                        <a:pt x="178447" y="560051"/>
                        <a:pt x="109072" y="485729"/>
                      </a:cubicBezTo>
                      <a:cubicBezTo>
                        <a:pt x="39698" y="411407"/>
                        <a:pt x="-8020" y="99914"/>
                        <a:pt x="1122" y="33445"/>
                      </a:cubicBezTo>
                      <a:close/>
                    </a:path>
                  </a:pathLst>
                </a:cu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53" name="Block Arc 11"/>
                <p:cNvSpPr/>
                <p:nvPr/>
              </p:nvSpPr>
              <p:spPr>
                <a:xfrm rot="11547410" flipV="1">
                  <a:off x="861306" y="980649"/>
                  <a:ext cx="290069" cy="118328"/>
                </a:xfrm>
                <a:custGeom>
                  <a:avLst/>
                  <a:gdLst>
                    <a:gd name="connsiteX0" fmla="*/ 0 w 270036"/>
                    <a:gd name="connsiteY0" fmla="*/ 90012 h 180024"/>
                    <a:gd name="connsiteX1" fmla="*/ 135018 w 270036"/>
                    <a:gd name="connsiteY1" fmla="*/ 0 h 180024"/>
                    <a:gd name="connsiteX2" fmla="*/ 270036 w 270036"/>
                    <a:gd name="connsiteY2" fmla="*/ 90012 h 180024"/>
                    <a:gd name="connsiteX3" fmla="*/ 225030 w 270036"/>
                    <a:gd name="connsiteY3" fmla="*/ 90012 h 180024"/>
                    <a:gd name="connsiteX4" fmla="*/ 135018 w 270036"/>
                    <a:gd name="connsiteY4" fmla="*/ 45006 h 180024"/>
                    <a:gd name="connsiteX5" fmla="*/ 45006 w 270036"/>
                    <a:gd name="connsiteY5" fmla="*/ 90012 h 180024"/>
                    <a:gd name="connsiteX6" fmla="*/ 0 w 270036"/>
                    <a:gd name="connsiteY6" fmla="*/ 90012 h 180024"/>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0 w 270036"/>
                    <a:gd name="connsiteY0" fmla="*/ 90012 h 90012"/>
                    <a:gd name="connsiteX1" fmla="*/ 135018 w 270036"/>
                    <a:gd name="connsiteY1" fmla="*/ 0 h 90012"/>
                    <a:gd name="connsiteX2" fmla="*/ 270036 w 270036"/>
                    <a:gd name="connsiteY2" fmla="*/ 90012 h 90012"/>
                    <a:gd name="connsiteX3" fmla="*/ 225030 w 270036"/>
                    <a:gd name="connsiteY3" fmla="*/ 90012 h 90012"/>
                    <a:gd name="connsiteX4" fmla="*/ 135018 w 270036"/>
                    <a:gd name="connsiteY4" fmla="*/ 45006 h 90012"/>
                    <a:gd name="connsiteX5" fmla="*/ 45006 w 270036"/>
                    <a:gd name="connsiteY5" fmla="*/ 90012 h 90012"/>
                    <a:gd name="connsiteX6" fmla="*/ 0 w 270036"/>
                    <a:gd name="connsiteY6" fmla="*/ 90012 h 90012"/>
                    <a:gd name="connsiteX0" fmla="*/ 1453 w 271489"/>
                    <a:gd name="connsiteY0" fmla="*/ 90012 h 90012"/>
                    <a:gd name="connsiteX1" fmla="*/ 136471 w 271489"/>
                    <a:gd name="connsiteY1" fmla="*/ 0 h 90012"/>
                    <a:gd name="connsiteX2" fmla="*/ 271489 w 271489"/>
                    <a:gd name="connsiteY2" fmla="*/ 90012 h 90012"/>
                    <a:gd name="connsiteX3" fmla="*/ 226483 w 271489"/>
                    <a:gd name="connsiteY3" fmla="*/ 90012 h 90012"/>
                    <a:gd name="connsiteX4" fmla="*/ 136471 w 271489"/>
                    <a:gd name="connsiteY4" fmla="*/ 45006 h 90012"/>
                    <a:gd name="connsiteX5" fmla="*/ 46459 w 271489"/>
                    <a:gd name="connsiteY5" fmla="*/ 90012 h 90012"/>
                    <a:gd name="connsiteX6" fmla="*/ 1453 w 271489"/>
                    <a:gd name="connsiteY6" fmla="*/ 90012 h 90012"/>
                    <a:gd name="connsiteX0" fmla="*/ 1453 w 273410"/>
                    <a:gd name="connsiteY0" fmla="*/ 90012 h 90012"/>
                    <a:gd name="connsiteX1" fmla="*/ 136471 w 273410"/>
                    <a:gd name="connsiteY1" fmla="*/ 0 h 90012"/>
                    <a:gd name="connsiteX2" fmla="*/ 271489 w 273410"/>
                    <a:gd name="connsiteY2" fmla="*/ 90012 h 90012"/>
                    <a:gd name="connsiteX3" fmla="*/ 226483 w 273410"/>
                    <a:gd name="connsiteY3" fmla="*/ 90012 h 90012"/>
                    <a:gd name="connsiteX4" fmla="*/ 136471 w 273410"/>
                    <a:gd name="connsiteY4" fmla="*/ 45006 h 90012"/>
                    <a:gd name="connsiteX5" fmla="*/ 46459 w 273410"/>
                    <a:gd name="connsiteY5" fmla="*/ 90012 h 90012"/>
                    <a:gd name="connsiteX6" fmla="*/ 1453 w 273410"/>
                    <a:gd name="connsiteY6" fmla="*/ 90012 h 90012"/>
                    <a:gd name="connsiteX0" fmla="*/ 1453 w 273410"/>
                    <a:gd name="connsiteY0" fmla="*/ 90012 h 92427"/>
                    <a:gd name="connsiteX1" fmla="*/ 136471 w 273410"/>
                    <a:gd name="connsiteY1" fmla="*/ 0 h 92427"/>
                    <a:gd name="connsiteX2" fmla="*/ 271489 w 273410"/>
                    <a:gd name="connsiteY2" fmla="*/ 90012 h 92427"/>
                    <a:gd name="connsiteX3" fmla="*/ 226483 w 273410"/>
                    <a:gd name="connsiteY3" fmla="*/ 90012 h 92427"/>
                    <a:gd name="connsiteX4" fmla="*/ 139463 w 273410"/>
                    <a:gd name="connsiteY4" fmla="*/ 57406 h 92427"/>
                    <a:gd name="connsiteX5" fmla="*/ 46459 w 273410"/>
                    <a:gd name="connsiteY5" fmla="*/ 90012 h 92427"/>
                    <a:gd name="connsiteX6" fmla="*/ 1453 w 273410"/>
                    <a:gd name="connsiteY6" fmla="*/ 90012 h 9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410" h="92427">
                      <a:moveTo>
                        <a:pt x="1453" y="90012"/>
                      </a:moveTo>
                      <a:cubicBezTo>
                        <a:pt x="-13549" y="90012"/>
                        <a:pt x="91465" y="0"/>
                        <a:pt x="136471" y="0"/>
                      </a:cubicBezTo>
                      <a:cubicBezTo>
                        <a:pt x="211039" y="0"/>
                        <a:pt x="286491" y="90012"/>
                        <a:pt x="271489" y="90012"/>
                      </a:cubicBezTo>
                      <a:cubicBezTo>
                        <a:pt x="256487" y="90012"/>
                        <a:pt x="248487" y="95446"/>
                        <a:pt x="226483" y="90012"/>
                      </a:cubicBezTo>
                      <a:cubicBezTo>
                        <a:pt x="204479" y="84578"/>
                        <a:pt x="169467" y="57406"/>
                        <a:pt x="139463" y="57406"/>
                      </a:cubicBezTo>
                      <a:cubicBezTo>
                        <a:pt x="89751" y="57406"/>
                        <a:pt x="69461" y="84578"/>
                        <a:pt x="46459" y="90012"/>
                      </a:cubicBezTo>
                      <a:cubicBezTo>
                        <a:pt x="23457" y="95446"/>
                        <a:pt x="16455" y="90012"/>
                        <a:pt x="1453" y="90012"/>
                      </a:cubicBezTo>
                      <a:close/>
                    </a:path>
                  </a:pathLst>
                </a:custGeom>
                <a:solidFill>
                  <a:schemeClr val="accent6">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54" name="Oval 153"/>
                <p:cNvSpPr/>
                <p:nvPr/>
              </p:nvSpPr>
              <p:spPr>
                <a:xfrm>
                  <a:off x="842449" y="817745"/>
                  <a:ext cx="90012" cy="60310"/>
                </a:xfrm>
                <a:prstGeom prst="ellipse">
                  <a:avLst/>
                </a:prstGeom>
                <a:solidFill>
                  <a:schemeClr val="accent6">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dirty="0">
                      <a:effectLst/>
                      <a:ea typeface="Times New Roman"/>
                      <a:cs typeface="Times New Roman"/>
                    </a:rPr>
                    <a:t> </a:t>
                  </a:r>
                  <a:endParaRPr lang="en-ZA" sz="1600" dirty="0">
                    <a:effectLst/>
                    <a:ea typeface="Calibri"/>
                    <a:cs typeface="Times New Roman"/>
                  </a:endParaRPr>
                </a:p>
              </p:txBody>
            </p:sp>
            <p:sp>
              <p:nvSpPr>
                <p:cNvPr id="155" name="Oval 154"/>
                <p:cNvSpPr/>
                <p:nvPr/>
              </p:nvSpPr>
              <p:spPr>
                <a:xfrm>
                  <a:off x="1062752" y="812947"/>
                  <a:ext cx="90012" cy="60310"/>
                </a:xfrm>
                <a:prstGeom prst="ellipse">
                  <a:avLst/>
                </a:prstGeom>
                <a:solidFill>
                  <a:schemeClr val="accent6">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grpSp>
          <p:sp>
            <p:nvSpPr>
              <p:cNvPr id="145" name="Freeform 105"/>
              <p:cNvSpPr/>
              <p:nvPr/>
            </p:nvSpPr>
            <p:spPr>
              <a:xfrm>
                <a:off x="3058215" y="3799911"/>
                <a:ext cx="83543" cy="152302"/>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46" name="Freeform 106"/>
              <p:cNvSpPr/>
              <p:nvPr/>
            </p:nvSpPr>
            <p:spPr>
              <a:xfrm rot="17212945" flipV="1">
                <a:off x="2632473" y="4040825"/>
                <a:ext cx="83543" cy="152302"/>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47" name="Freeform 107"/>
              <p:cNvSpPr/>
              <p:nvPr/>
            </p:nvSpPr>
            <p:spPr>
              <a:xfrm flipH="1">
                <a:off x="3524271" y="4313201"/>
                <a:ext cx="84465" cy="175311"/>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48" name="Freeform 108"/>
              <p:cNvSpPr/>
              <p:nvPr/>
            </p:nvSpPr>
            <p:spPr>
              <a:xfrm rot="15568338">
                <a:off x="3163331" y="3988645"/>
                <a:ext cx="83543" cy="152302"/>
              </a:xfrm>
              <a:custGeom>
                <a:avLst/>
                <a:gdLst>
                  <a:gd name="connsiteX0" fmla="*/ 1071 w 200484"/>
                  <a:gd name="connsiteY0" fmla="*/ 273946 h 273946"/>
                  <a:gd name="connsiteX1" fmla="*/ 25972 w 200484"/>
                  <a:gd name="connsiteY1" fmla="*/ 161877 h 273946"/>
                  <a:gd name="connsiteX2" fmla="*/ 175379 w 200484"/>
                  <a:gd name="connsiteY2" fmla="*/ 211686 h 273946"/>
                  <a:gd name="connsiteX3" fmla="*/ 200280 w 200484"/>
                  <a:gd name="connsiteY3" fmla="*/ 0 h 273946"/>
                  <a:gd name="connsiteX4" fmla="*/ 200280 w 200484"/>
                  <a:gd name="connsiteY4" fmla="*/ 0 h 27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4" h="273946">
                    <a:moveTo>
                      <a:pt x="1071" y="273946"/>
                    </a:moveTo>
                    <a:cubicBezTo>
                      <a:pt x="-1004" y="223100"/>
                      <a:pt x="-3079" y="172254"/>
                      <a:pt x="25972" y="161877"/>
                    </a:cubicBezTo>
                    <a:cubicBezTo>
                      <a:pt x="55023" y="151500"/>
                      <a:pt x="146328" y="238665"/>
                      <a:pt x="175379" y="211686"/>
                    </a:cubicBezTo>
                    <a:cubicBezTo>
                      <a:pt x="204430" y="184706"/>
                      <a:pt x="200280" y="0"/>
                      <a:pt x="200280" y="0"/>
                    </a:cubicBezTo>
                    <a:lnTo>
                      <a:pt x="200280" y="0"/>
                    </a:lnTo>
                  </a:path>
                </a:pathLst>
              </a:custGeom>
              <a:ln w="19050" cap="rnd" cmpd="sng">
                <a:solidFill>
                  <a:srgbClr val="FFFFFF"/>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19" name="Rectangle 118"/>
              <p:cNvSpPr/>
              <p:nvPr/>
            </p:nvSpPr>
            <p:spPr>
              <a:xfrm>
                <a:off x="2298402" y="4938410"/>
                <a:ext cx="1653959" cy="578822"/>
              </a:xfrm>
              <a:prstGeom prst="rect">
                <a:avLst/>
              </a:prstGeom>
            </p:spPr>
            <p:txBody>
              <a:bodyPr wrap="square" lIns="0" tIns="0" rIns="0" bIns="0">
                <a:noAutofit/>
              </a:bodyPr>
              <a:lstStyle/>
              <a:p>
                <a:pPr algn="ctr"/>
                <a:r>
                  <a:rPr lang="en-GB" sz="1400" dirty="0">
                    <a:cs typeface="Gill Sans"/>
                  </a:rPr>
                  <a:t>Three/four-hour </a:t>
                </a:r>
              </a:p>
              <a:p>
                <a:pPr algn="ctr"/>
                <a:r>
                  <a:rPr lang="en-GB" sz="1400" dirty="0">
                    <a:cs typeface="Gill Sans"/>
                  </a:rPr>
                  <a:t>face-to-face workshop with industrial theatre</a:t>
                </a:r>
                <a:endParaRPr lang="en-ZA" sz="1400" dirty="0">
                  <a:effectLst/>
                  <a:cs typeface="Gill Sans"/>
                </a:endParaRPr>
              </a:p>
            </p:txBody>
          </p:sp>
        </p:grpSp>
        <p:grpSp>
          <p:nvGrpSpPr>
            <p:cNvPr id="27" name="Group 26"/>
            <p:cNvGrpSpPr/>
            <p:nvPr/>
          </p:nvGrpSpPr>
          <p:grpSpPr>
            <a:xfrm>
              <a:off x="8005277" y="4385636"/>
              <a:ext cx="1653959" cy="1753164"/>
              <a:chOff x="8117287" y="3665556"/>
              <a:chExt cx="1653959" cy="1753164"/>
            </a:xfrm>
          </p:grpSpPr>
          <p:grpSp>
            <p:nvGrpSpPr>
              <p:cNvPr id="116" name="Group 115"/>
              <p:cNvGrpSpPr>
                <a:grpSpLocks noChangeAspect="1"/>
              </p:cNvGrpSpPr>
              <p:nvPr/>
            </p:nvGrpSpPr>
            <p:grpSpPr>
              <a:xfrm>
                <a:off x="8392711" y="3665556"/>
                <a:ext cx="1103111" cy="1103111"/>
                <a:chOff x="0" y="0"/>
                <a:chExt cx="1530204" cy="1530204"/>
              </a:xfrm>
            </p:grpSpPr>
            <p:sp>
              <p:nvSpPr>
                <p:cNvPr id="122" name="Oval 121"/>
                <p:cNvSpPr/>
                <p:nvPr/>
              </p:nvSpPr>
              <p:spPr>
                <a:xfrm>
                  <a:off x="0" y="0"/>
                  <a:ext cx="1530204" cy="1530204"/>
                </a:xfrm>
                <a:prstGeom prst="ellipse">
                  <a:avLst/>
                </a:prstGeom>
                <a:solidFill>
                  <a:srgbClr val="CCB6D2"/>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dirty="0">
                      <a:effectLst/>
                      <a:ea typeface="Times New Roman"/>
                      <a:cs typeface="Times New Roman"/>
                    </a:rPr>
                    <a:t> </a:t>
                  </a:r>
                  <a:endParaRPr lang="en-ZA" sz="1600" dirty="0">
                    <a:effectLst/>
                    <a:ea typeface="Calibri"/>
                    <a:cs typeface="Times New Roman"/>
                  </a:endParaRPr>
                </a:p>
              </p:txBody>
            </p:sp>
            <p:sp>
              <p:nvSpPr>
                <p:cNvPr id="123" name="Rounded Rectangle 138"/>
                <p:cNvSpPr/>
                <p:nvPr/>
              </p:nvSpPr>
              <p:spPr>
                <a:xfrm>
                  <a:off x="495066" y="335144"/>
                  <a:ext cx="540072" cy="900120"/>
                </a:xfrm>
                <a:prstGeom prst="roundRect">
                  <a:avLst/>
                </a:prstGeom>
                <a:noFill/>
                <a:ln w="1905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cxnSp>
              <p:nvCxnSpPr>
                <p:cNvPr id="127" name="Straight Connector 126"/>
                <p:cNvCxnSpPr/>
                <p:nvPr/>
              </p:nvCxnSpPr>
              <p:spPr>
                <a:xfrm flipH="1">
                  <a:off x="693103" y="427413"/>
                  <a:ext cx="143999" cy="0"/>
                </a:xfrm>
                <a:prstGeom prst="line">
                  <a:avLst/>
                </a:prstGeom>
                <a:ln w="19050" cap="rnd" cmpd="sng">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720096" y="1080144"/>
                  <a:ext cx="90012" cy="90012"/>
                </a:xfrm>
                <a:prstGeom prst="ellipse">
                  <a:avLst/>
                </a:prstGeom>
                <a:noFill/>
                <a:ln w="9525"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29" name="Oval 128"/>
                <p:cNvSpPr>
                  <a:spLocks noChangeAspect="1"/>
                </p:cNvSpPr>
                <p:nvPr/>
              </p:nvSpPr>
              <p:spPr>
                <a:xfrm>
                  <a:off x="606657" y="406857"/>
                  <a:ext cx="36000" cy="36000"/>
                </a:xfrm>
                <a:prstGeom prst="ellipse">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grpSp>
          <p:sp>
            <p:nvSpPr>
              <p:cNvPr id="120" name="Rectangle 119"/>
              <p:cNvSpPr/>
              <p:nvPr/>
            </p:nvSpPr>
            <p:spPr>
              <a:xfrm>
                <a:off x="8117287" y="4938410"/>
                <a:ext cx="1653959" cy="480310"/>
              </a:xfrm>
              <a:prstGeom prst="rect">
                <a:avLst/>
              </a:prstGeom>
            </p:spPr>
            <p:txBody>
              <a:bodyPr wrap="square" lIns="0" tIns="0" rIns="0" bIns="0">
                <a:noAutofit/>
              </a:bodyPr>
              <a:lstStyle/>
              <a:p>
                <a:pPr algn="ctr"/>
                <a:r>
                  <a:rPr lang="en-US" sz="1400" dirty="0">
                    <a:cs typeface="Gill Sans"/>
                  </a:rPr>
                  <a:t>Opt in SMS financial</a:t>
                </a:r>
              </a:p>
              <a:p>
                <a:pPr algn="ctr"/>
                <a:r>
                  <a:rPr lang="en-US" sz="1400" dirty="0">
                    <a:cs typeface="Gill Sans"/>
                  </a:rPr>
                  <a:t> tips campaign</a:t>
                </a:r>
                <a:endParaRPr lang="en-ZA" sz="1400" dirty="0">
                  <a:effectLst/>
                  <a:cs typeface="Gill Sans"/>
                </a:endParaRPr>
              </a:p>
            </p:txBody>
          </p:sp>
        </p:grpSp>
        <p:grpSp>
          <p:nvGrpSpPr>
            <p:cNvPr id="26" name="Group 25"/>
            <p:cNvGrpSpPr/>
            <p:nvPr/>
          </p:nvGrpSpPr>
          <p:grpSpPr>
            <a:xfrm>
              <a:off x="6065646" y="4385636"/>
              <a:ext cx="1653959" cy="1735607"/>
              <a:chOff x="6177656" y="3665556"/>
              <a:chExt cx="1653959" cy="1735607"/>
            </a:xfrm>
          </p:grpSpPr>
          <p:grpSp>
            <p:nvGrpSpPr>
              <p:cNvPr id="115" name="Group 114"/>
              <p:cNvGrpSpPr>
                <a:grpSpLocks noChangeAspect="1"/>
              </p:cNvGrpSpPr>
              <p:nvPr/>
            </p:nvGrpSpPr>
            <p:grpSpPr>
              <a:xfrm>
                <a:off x="6453080" y="3665556"/>
                <a:ext cx="1103111" cy="1103111"/>
                <a:chOff x="0" y="0"/>
                <a:chExt cx="1530204" cy="1530204"/>
              </a:xfrm>
            </p:grpSpPr>
            <p:sp>
              <p:nvSpPr>
                <p:cNvPr id="130" name="Oval 129"/>
                <p:cNvSpPr/>
                <p:nvPr/>
              </p:nvSpPr>
              <p:spPr>
                <a:xfrm>
                  <a:off x="0" y="0"/>
                  <a:ext cx="1530204" cy="1530204"/>
                </a:xfrm>
                <a:prstGeom prst="ellipse">
                  <a:avLst/>
                </a:prstGeom>
                <a:solidFill>
                  <a:schemeClr val="accent3">
                    <a:lumMod val="60000"/>
                    <a:lumOff val="40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31" name="Rounded Rectangle 132"/>
                <p:cNvSpPr/>
                <p:nvPr/>
              </p:nvSpPr>
              <p:spPr>
                <a:xfrm>
                  <a:off x="495066" y="335144"/>
                  <a:ext cx="540072" cy="900120"/>
                </a:xfrm>
                <a:prstGeom prst="roundRect">
                  <a:avLst/>
                </a:prstGeom>
                <a:noFill/>
                <a:ln w="19050"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cxnSp>
              <p:nvCxnSpPr>
                <p:cNvPr id="132" name="Straight Connector 131"/>
                <p:cNvCxnSpPr/>
                <p:nvPr/>
              </p:nvCxnSpPr>
              <p:spPr>
                <a:xfrm flipH="1">
                  <a:off x="693103" y="427413"/>
                  <a:ext cx="143999" cy="0"/>
                </a:xfrm>
                <a:prstGeom prst="line">
                  <a:avLst/>
                </a:prstGeom>
                <a:ln w="19050" cap="rnd" cmpd="sng">
                  <a:solidFill>
                    <a:srgbClr val="FFFF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720096" y="1080144"/>
                  <a:ext cx="90012" cy="90012"/>
                </a:xfrm>
                <a:prstGeom prst="ellipse">
                  <a:avLst/>
                </a:prstGeom>
                <a:noFill/>
                <a:ln w="9525"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sp>
              <p:nvSpPr>
                <p:cNvPr id="134" name="Oval 133"/>
                <p:cNvSpPr>
                  <a:spLocks noChangeAspect="1"/>
                </p:cNvSpPr>
                <p:nvPr/>
              </p:nvSpPr>
              <p:spPr>
                <a:xfrm>
                  <a:off x="606657" y="406857"/>
                  <a:ext cx="36000" cy="36000"/>
                </a:xfrm>
                <a:prstGeom prst="ellipse">
                  <a:avLst/>
                </a:prstGeom>
                <a:solidFill>
                  <a:schemeClr val="bg1"/>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1000"/>
                    </a:spcBef>
                    <a:spcAft>
                      <a:spcPts val="1000"/>
                    </a:spcAft>
                  </a:pPr>
                  <a:r>
                    <a:rPr lang="en-US" sz="1600">
                      <a:effectLst/>
                      <a:ea typeface="Times New Roman"/>
                      <a:cs typeface="Times New Roman"/>
                    </a:rPr>
                    <a:t> </a:t>
                  </a:r>
                  <a:endParaRPr lang="en-ZA" sz="1600">
                    <a:effectLst/>
                    <a:ea typeface="Calibri"/>
                    <a:cs typeface="Times New Roman"/>
                  </a:endParaRPr>
                </a:p>
              </p:txBody>
            </p:sp>
          </p:grpSp>
          <p:sp>
            <p:nvSpPr>
              <p:cNvPr id="121" name="Rectangle 120"/>
              <p:cNvSpPr/>
              <p:nvPr/>
            </p:nvSpPr>
            <p:spPr>
              <a:xfrm>
                <a:off x="6177656" y="4938410"/>
                <a:ext cx="1653959" cy="462753"/>
              </a:xfrm>
              <a:prstGeom prst="rect">
                <a:avLst/>
              </a:prstGeom>
            </p:spPr>
            <p:txBody>
              <a:bodyPr wrap="square" lIns="0" tIns="0" rIns="0" bIns="0">
                <a:noAutofit/>
              </a:bodyPr>
              <a:lstStyle/>
              <a:p>
                <a:pPr algn="ctr"/>
                <a:r>
                  <a:rPr lang="en-US" sz="1400" dirty="0">
                    <a:cs typeface="Gill Sans"/>
                  </a:rPr>
                  <a:t>SMS radio competition</a:t>
                </a:r>
              </a:p>
              <a:p>
                <a:pPr algn="ctr"/>
                <a:r>
                  <a:rPr lang="en-US" sz="1400" dirty="0">
                    <a:cs typeface="Gill Sans"/>
                  </a:rPr>
                  <a:t> on Moretele FM</a:t>
                </a:r>
                <a:endParaRPr lang="en-ZA" sz="1400" dirty="0">
                  <a:effectLst/>
                  <a:cs typeface="Gill Sans"/>
                </a:endParaRPr>
              </a:p>
            </p:txBody>
          </p:sp>
        </p:grpSp>
      </p:grpSp>
      <p:sp>
        <p:nvSpPr>
          <p:cNvPr id="213" name="Rectangle 212"/>
          <p:cNvSpPr/>
          <p:nvPr/>
        </p:nvSpPr>
        <p:spPr>
          <a:xfrm>
            <a:off x="1704091" y="3284984"/>
            <a:ext cx="6497818" cy="763094"/>
          </a:xfrm>
          <a:prstGeom prst="rect">
            <a:avLst/>
          </a:prstGeom>
        </p:spPr>
        <p:txBody>
          <a:bodyPr wrap="square">
            <a:spAutoFit/>
          </a:bodyPr>
          <a:lstStyle/>
          <a:p>
            <a:pPr algn="ctr">
              <a:lnSpc>
                <a:spcPct val="120000"/>
              </a:lnSpc>
              <a:spcBef>
                <a:spcPts val="600"/>
              </a:spcBef>
              <a:spcAft>
                <a:spcPts val="600"/>
              </a:spcAft>
            </a:pPr>
            <a:r>
              <a:rPr lang="en-US" sz="4000" b="1" dirty="0">
                <a:cs typeface="Gill Sans"/>
              </a:rPr>
              <a:t>Life-stage approach</a:t>
            </a:r>
            <a:endParaRPr lang="en-ZA" sz="4000" dirty="0">
              <a:cs typeface="Gill Sans"/>
            </a:endParaRPr>
          </a:p>
        </p:txBody>
      </p:sp>
      <p:grpSp>
        <p:nvGrpSpPr>
          <p:cNvPr id="30" name="Group 29"/>
          <p:cNvGrpSpPr/>
          <p:nvPr/>
        </p:nvGrpSpPr>
        <p:grpSpPr>
          <a:xfrm>
            <a:off x="5169024" y="1268760"/>
            <a:ext cx="4104456" cy="1800200"/>
            <a:chOff x="5169024" y="1196752"/>
            <a:chExt cx="4104456" cy="1800200"/>
          </a:xfrm>
        </p:grpSpPr>
        <p:grpSp>
          <p:nvGrpSpPr>
            <p:cNvPr id="14" name="Group 13"/>
            <p:cNvGrpSpPr/>
            <p:nvPr/>
          </p:nvGrpSpPr>
          <p:grpSpPr>
            <a:xfrm>
              <a:off x="5169024" y="1196752"/>
              <a:ext cx="1368152" cy="1800200"/>
              <a:chOff x="5673080" y="1196752"/>
              <a:chExt cx="1368152" cy="1800200"/>
            </a:xfrm>
          </p:grpSpPr>
          <p:sp>
            <p:nvSpPr>
              <p:cNvPr id="71" name="Oval 70"/>
              <p:cNvSpPr/>
              <p:nvPr/>
            </p:nvSpPr>
            <p:spPr>
              <a:xfrm>
                <a:off x="5673080" y="1196752"/>
                <a:ext cx="1368152" cy="1368152"/>
              </a:xfrm>
              <a:prstGeom prst="ellipse">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72" name="Group 71"/>
              <p:cNvGrpSpPr>
                <a:grpSpLocks noChangeAspect="1"/>
              </p:cNvGrpSpPr>
              <p:nvPr/>
            </p:nvGrpSpPr>
            <p:grpSpPr>
              <a:xfrm>
                <a:off x="6048923" y="1403223"/>
                <a:ext cx="482877" cy="955209"/>
                <a:chOff x="869968" y="3883417"/>
                <a:chExt cx="425529" cy="841776"/>
              </a:xfrm>
              <a:solidFill>
                <a:schemeClr val="bg1"/>
              </a:solidFill>
            </p:grpSpPr>
            <p:sp>
              <p:nvSpPr>
                <p:cNvPr id="73" name="Oval 72"/>
                <p:cNvSpPr/>
                <p:nvPr/>
              </p:nvSpPr>
              <p:spPr>
                <a:xfrm>
                  <a:off x="1087443" y="3883417"/>
                  <a:ext cx="126000" cy="126000"/>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74" name="Rounded Rectangle 13"/>
                <p:cNvSpPr/>
                <p:nvPr/>
              </p:nvSpPr>
              <p:spPr>
                <a:xfrm>
                  <a:off x="1062913"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5" name="Rounded Rectangle 14"/>
                <p:cNvSpPr/>
                <p:nvPr/>
              </p:nvSpPr>
              <p:spPr>
                <a:xfrm>
                  <a:off x="1062913" y="4042969"/>
                  <a:ext cx="175061" cy="362975"/>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76" name="Rounded Rectangle 15"/>
                <p:cNvSpPr/>
                <p:nvPr/>
              </p:nvSpPr>
              <p:spPr>
                <a:xfrm>
                  <a:off x="1174974" y="4360673"/>
                  <a:ext cx="63000" cy="364520"/>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7" name="Rounded Rectangle 16"/>
                <p:cNvSpPr/>
                <p:nvPr/>
              </p:nvSpPr>
              <p:spPr>
                <a:xfrm rot="12360000" flipH="1">
                  <a:off x="1009066"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8" name="Rounded Rectangle 17"/>
                <p:cNvSpPr/>
                <p:nvPr/>
              </p:nvSpPr>
              <p:spPr>
                <a:xfrm rot="9240000">
                  <a:off x="1249778" y="4040613"/>
                  <a:ext cx="45719" cy="295249"/>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79" name="Rectangle 78"/>
                <p:cNvSpPr/>
                <p:nvPr/>
              </p:nvSpPr>
              <p:spPr>
                <a:xfrm>
                  <a:off x="914393" y="4327387"/>
                  <a:ext cx="90011" cy="90013"/>
                </a:xfrm>
                <a:prstGeom prst="rect">
                  <a:avLst/>
                </a:prstGeom>
                <a:solidFill>
                  <a:schemeClr val="accent6"/>
                </a:solidFill>
                <a:ln w="9525"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80" name="Rectangle 79"/>
                <p:cNvSpPr/>
                <p:nvPr/>
              </p:nvSpPr>
              <p:spPr>
                <a:xfrm>
                  <a:off x="869968" y="4352887"/>
                  <a:ext cx="178861" cy="111286"/>
                </a:xfrm>
                <a:prstGeom prst="rect">
                  <a:avLst/>
                </a:prstGeom>
                <a:grp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20000"/>
                    </a:lnSpc>
                    <a:spcBef>
                      <a:spcPts val="1000"/>
                    </a:spcBef>
                    <a:spcAft>
                      <a:spcPts val="100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sp>
            <p:nvSpPr>
              <p:cNvPr id="124" name="TextBox 123"/>
              <p:cNvSpPr txBox="1"/>
              <p:nvPr/>
            </p:nvSpPr>
            <p:spPr>
              <a:xfrm>
                <a:off x="5937010" y="2596842"/>
                <a:ext cx="840295" cy="400110"/>
              </a:xfrm>
              <a:prstGeom prst="rect">
                <a:avLst/>
              </a:prstGeom>
              <a:noFill/>
            </p:spPr>
            <p:txBody>
              <a:bodyPr wrap="none" rtlCol="0">
                <a:spAutoFit/>
              </a:bodyPr>
              <a:lstStyle/>
              <a:p>
                <a:pPr algn="ctr">
                  <a:spcBef>
                    <a:spcPts val="300"/>
                  </a:spcBef>
                  <a:spcAft>
                    <a:spcPts val="300"/>
                  </a:spcAft>
                  <a:buClr>
                    <a:srgbClr val="A0B464">
                      <a:lumMod val="75000"/>
                    </a:srgbClr>
                  </a:buClr>
                </a:pPr>
                <a:r>
                  <a:rPr lang="en-US" sz="2000" dirty="0">
                    <a:solidFill>
                      <a:srgbClr val="000000"/>
                    </a:solidFill>
                    <a:latin typeface="Arial" pitchFamily="34" charset="0"/>
                    <a:cs typeface="Arial" pitchFamily="34" charset="0"/>
                  </a:rPr>
                  <a:t>18-29</a:t>
                </a:r>
              </a:p>
            </p:txBody>
          </p:sp>
        </p:grpSp>
        <p:grpSp>
          <p:nvGrpSpPr>
            <p:cNvPr id="5" name="Group 4"/>
            <p:cNvGrpSpPr/>
            <p:nvPr/>
          </p:nvGrpSpPr>
          <p:grpSpPr>
            <a:xfrm>
              <a:off x="6537176" y="1196752"/>
              <a:ext cx="1368152" cy="1800200"/>
              <a:chOff x="6735190" y="1124744"/>
              <a:chExt cx="1368152" cy="1800200"/>
            </a:xfrm>
          </p:grpSpPr>
          <p:grpSp>
            <p:nvGrpSpPr>
              <p:cNvPr id="69" name="Group 68"/>
              <p:cNvGrpSpPr>
                <a:grpSpLocks noChangeAspect="1"/>
              </p:cNvGrpSpPr>
              <p:nvPr/>
            </p:nvGrpSpPr>
            <p:grpSpPr>
              <a:xfrm>
                <a:off x="6735190" y="1124744"/>
                <a:ext cx="1368152" cy="1368152"/>
                <a:chOff x="4772976" y="1808784"/>
                <a:chExt cx="1530204" cy="1530204"/>
              </a:xfrm>
            </p:grpSpPr>
            <p:sp>
              <p:nvSpPr>
                <p:cNvPr id="81" name="Oval 80"/>
                <p:cNvSpPr/>
                <p:nvPr/>
              </p:nvSpPr>
              <p:spPr>
                <a:xfrm>
                  <a:off x="4772976" y="1808784"/>
                  <a:ext cx="1530204" cy="1530204"/>
                </a:xfrm>
                <a:prstGeom prst="ellipse">
                  <a:avLst/>
                </a:prstGeom>
                <a:solidFill>
                  <a:schemeClr val="accent5"/>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82" name="Group 81"/>
                <p:cNvGrpSpPr>
                  <a:grpSpLocks noChangeAspect="1"/>
                </p:cNvGrpSpPr>
                <p:nvPr/>
              </p:nvGrpSpPr>
              <p:grpSpPr>
                <a:xfrm>
                  <a:off x="5178030" y="1972445"/>
                  <a:ext cx="720096" cy="1202883"/>
                  <a:chOff x="5043012" y="1832752"/>
                  <a:chExt cx="810654" cy="1354155"/>
                </a:xfrm>
              </p:grpSpPr>
              <p:grpSp>
                <p:nvGrpSpPr>
                  <p:cNvPr id="83" name="Group 82"/>
                  <p:cNvGrpSpPr>
                    <a:grpSpLocks noChangeAspect="1"/>
                  </p:cNvGrpSpPr>
                  <p:nvPr/>
                </p:nvGrpSpPr>
                <p:grpSpPr>
                  <a:xfrm>
                    <a:off x="5043012" y="2438868"/>
                    <a:ext cx="247628" cy="745071"/>
                    <a:chOff x="3601288" y="4411457"/>
                    <a:chExt cx="486956" cy="1465167"/>
                  </a:xfrm>
                  <a:solidFill>
                    <a:srgbClr val="FFFFFF"/>
                  </a:solidFill>
                </p:grpSpPr>
                <p:sp>
                  <p:nvSpPr>
                    <p:cNvPr id="91" name="Oval 90"/>
                    <p:cNvSpPr/>
                    <p:nvPr/>
                  </p:nvSpPr>
                  <p:spPr>
                    <a:xfrm>
                      <a:off x="3734535" y="4411457"/>
                      <a:ext cx="214210" cy="219311"/>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92" name="Rounded Rectangle 31"/>
                    <p:cNvSpPr/>
                    <p:nvPr/>
                  </p:nvSpPr>
                  <p:spPr>
                    <a:xfrm>
                      <a:off x="3692832"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93" name="Rounded Rectangle 32"/>
                    <p:cNvSpPr/>
                    <p:nvPr/>
                  </p:nvSpPr>
                  <p:spPr>
                    <a:xfrm>
                      <a:off x="3692832" y="4689168"/>
                      <a:ext cx="297618" cy="631782"/>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94" name="Rounded Rectangle 33"/>
                    <p:cNvSpPr/>
                    <p:nvPr/>
                  </p:nvSpPr>
                  <p:spPr>
                    <a:xfrm>
                      <a:off x="3883345"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95" name="Rounded Rectangle 34"/>
                    <p:cNvSpPr/>
                    <p:nvPr/>
                  </p:nvSpPr>
                  <p:spPr>
                    <a:xfrm rot="12360000" flipH="1">
                      <a:off x="360128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96" name="Rounded Rectangle 35"/>
                    <p:cNvSpPr/>
                    <p:nvPr/>
                  </p:nvSpPr>
                  <p:spPr>
                    <a:xfrm rot="9240000">
                      <a:off x="401051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nvGrpSpPr>
                  <p:cNvPr id="84" name="Group 83"/>
                  <p:cNvGrpSpPr>
                    <a:grpSpLocks noChangeAspect="1"/>
                  </p:cNvGrpSpPr>
                  <p:nvPr/>
                </p:nvGrpSpPr>
                <p:grpSpPr>
                  <a:xfrm>
                    <a:off x="5403606" y="1832752"/>
                    <a:ext cx="450060" cy="1354155"/>
                    <a:chOff x="3601288" y="4411457"/>
                    <a:chExt cx="486956" cy="1465167"/>
                  </a:xfrm>
                  <a:solidFill>
                    <a:srgbClr val="FFFFFF"/>
                  </a:solidFill>
                </p:grpSpPr>
                <p:sp>
                  <p:nvSpPr>
                    <p:cNvPr id="85" name="Oval 84"/>
                    <p:cNvSpPr/>
                    <p:nvPr/>
                  </p:nvSpPr>
                  <p:spPr>
                    <a:xfrm>
                      <a:off x="3734535" y="4411457"/>
                      <a:ext cx="214210" cy="219311"/>
                    </a:xfrm>
                    <a:prstGeom prst="ellipse">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86" name="Rounded Rectangle 25"/>
                    <p:cNvSpPr/>
                    <p:nvPr/>
                  </p:nvSpPr>
                  <p:spPr>
                    <a:xfrm>
                      <a:off x="3692832"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87" name="Rounded Rectangle 26"/>
                    <p:cNvSpPr/>
                    <p:nvPr/>
                  </p:nvSpPr>
                  <p:spPr>
                    <a:xfrm>
                      <a:off x="3692832" y="4689168"/>
                      <a:ext cx="297618" cy="631782"/>
                    </a:xfrm>
                    <a:prstGeom prst="roundRect">
                      <a:avLst>
                        <a:gd name="adj" fmla="val 2397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88" name="Rounded Rectangle 27"/>
                    <p:cNvSpPr/>
                    <p:nvPr/>
                  </p:nvSpPr>
                  <p:spPr>
                    <a:xfrm>
                      <a:off x="3883345" y="5242153"/>
                      <a:ext cx="107105" cy="634471"/>
                    </a:xfrm>
                    <a:prstGeom prst="roundRect">
                      <a:avLst>
                        <a:gd name="adj" fmla="val 30017"/>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89" name="Rounded Rectangle 28"/>
                    <p:cNvSpPr/>
                    <p:nvPr/>
                  </p:nvSpPr>
                  <p:spPr>
                    <a:xfrm rot="12360000" flipH="1">
                      <a:off x="360128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90" name="Rounded Rectangle 29"/>
                    <p:cNvSpPr/>
                    <p:nvPr/>
                  </p:nvSpPr>
                  <p:spPr>
                    <a:xfrm rot="9240000">
                      <a:off x="4010518" y="4685067"/>
                      <a:ext cx="77726" cy="513900"/>
                    </a:xfrm>
                    <a:prstGeom prst="roundRect">
                      <a:avLst>
                        <a:gd name="adj" fmla="val 50000"/>
                      </a:avLst>
                    </a:prstGeom>
                    <a:grp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grpSp>
          </p:grpSp>
          <p:sp>
            <p:nvSpPr>
              <p:cNvPr id="125" name="TextBox 124"/>
              <p:cNvSpPr txBox="1"/>
              <p:nvPr/>
            </p:nvSpPr>
            <p:spPr>
              <a:xfrm>
                <a:off x="6999120" y="2524834"/>
                <a:ext cx="840295" cy="400110"/>
              </a:xfrm>
              <a:prstGeom prst="rect">
                <a:avLst/>
              </a:prstGeom>
              <a:noFill/>
            </p:spPr>
            <p:txBody>
              <a:bodyPr wrap="none" rtlCol="0">
                <a:spAutoFit/>
              </a:bodyPr>
              <a:lstStyle/>
              <a:p>
                <a:pPr algn="ctr">
                  <a:spcBef>
                    <a:spcPts val="300"/>
                  </a:spcBef>
                  <a:spcAft>
                    <a:spcPts val="300"/>
                  </a:spcAft>
                  <a:buClr>
                    <a:srgbClr val="A0B464">
                      <a:lumMod val="75000"/>
                    </a:srgbClr>
                  </a:buClr>
                </a:pPr>
                <a:r>
                  <a:rPr lang="en-US" sz="2000" dirty="0">
                    <a:solidFill>
                      <a:srgbClr val="000000"/>
                    </a:solidFill>
                    <a:latin typeface="Arial" pitchFamily="34" charset="0"/>
                    <a:cs typeface="Arial" pitchFamily="34" charset="0"/>
                  </a:rPr>
                  <a:t>30-44</a:t>
                </a:r>
              </a:p>
            </p:txBody>
          </p:sp>
        </p:grpSp>
        <p:grpSp>
          <p:nvGrpSpPr>
            <p:cNvPr id="29" name="Group 28"/>
            <p:cNvGrpSpPr/>
            <p:nvPr/>
          </p:nvGrpSpPr>
          <p:grpSpPr>
            <a:xfrm>
              <a:off x="7905328" y="1196752"/>
              <a:ext cx="1368152" cy="1800200"/>
              <a:chOff x="7905328" y="1196752"/>
              <a:chExt cx="1368152" cy="1800200"/>
            </a:xfrm>
          </p:grpSpPr>
          <p:grpSp>
            <p:nvGrpSpPr>
              <p:cNvPr id="68" name="Group 67"/>
              <p:cNvGrpSpPr>
                <a:grpSpLocks noChangeAspect="1"/>
              </p:cNvGrpSpPr>
              <p:nvPr/>
            </p:nvGrpSpPr>
            <p:grpSpPr>
              <a:xfrm>
                <a:off x="7905328" y="1196752"/>
                <a:ext cx="1368152" cy="1368152"/>
                <a:chOff x="1442532" y="4149096"/>
                <a:chExt cx="1530204" cy="1530204"/>
              </a:xfrm>
            </p:grpSpPr>
            <p:sp>
              <p:nvSpPr>
                <p:cNvPr id="97" name="Oval 96"/>
                <p:cNvSpPr/>
                <p:nvPr/>
              </p:nvSpPr>
              <p:spPr>
                <a:xfrm>
                  <a:off x="1442532" y="4149096"/>
                  <a:ext cx="1530204" cy="1530204"/>
                </a:xfrm>
                <a:prstGeom prst="ellipse">
                  <a:avLst/>
                </a:prstGeom>
                <a:solidFill>
                  <a:schemeClr val="accent3"/>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accent6">
                        <a:lumMod val="75000"/>
                      </a:schemeClr>
                    </a:solidFill>
                  </a:endParaRPr>
                </a:p>
              </p:txBody>
            </p:sp>
            <p:grpSp>
              <p:nvGrpSpPr>
                <p:cNvPr id="98" name="Group 97"/>
                <p:cNvGrpSpPr>
                  <a:grpSpLocks noChangeAspect="1"/>
                </p:cNvGrpSpPr>
                <p:nvPr/>
              </p:nvGrpSpPr>
              <p:grpSpPr>
                <a:xfrm>
                  <a:off x="1929945" y="4308430"/>
                  <a:ext cx="729087" cy="1143357"/>
                  <a:chOff x="5493072" y="2558977"/>
                  <a:chExt cx="971122" cy="1522919"/>
                </a:xfrm>
              </p:grpSpPr>
              <p:grpSp>
                <p:nvGrpSpPr>
                  <p:cNvPr id="99" name="Group 98"/>
                  <p:cNvGrpSpPr>
                    <a:grpSpLocks noChangeAspect="1"/>
                  </p:cNvGrpSpPr>
                  <p:nvPr/>
                </p:nvGrpSpPr>
                <p:grpSpPr>
                  <a:xfrm>
                    <a:off x="5493072" y="2708904"/>
                    <a:ext cx="450060" cy="1354155"/>
                    <a:chOff x="3601288" y="4411457"/>
                    <a:chExt cx="486956" cy="1465167"/>
                  </a:xfrm>
                </p:grpSpPr>
                <p:sp>
                  <p:nvSpPr>
                    <p:cNvPr id="109" name="Oval 108"/>
                    <p:cNvSpPr/>
                    <p:nvPr/>
                  </p:nvSpPr>
                  <p:spPr>
                    <a:xfrm>
                      <a:off x="3734535" y="4411457"/>
                      <a:ext cx="214210" cy="219311"/>
                    </a:xfrm>
                    <a:prstGeom prst="ellipse">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110" name="Rounded Rectangle 49"/>
                    <p:cNvSpPr/>
                    <p:nvPr/>
                  </p:nvSpPr>
                  <p:spPr>
                    <a:xfrm>
                      <a:off x="3692832" y="5242153"/>
                      <a:ext cx="107105" cy="634471"/>
                    </a:xfrm>
                    <a:prstGeom prst="roundRect">
                      <a:avLst>
                        <a:gd name="adj" fmla="val 30017"/>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111" name="Rounded Rectangle 50"/>
                    <p:cNvSpPr/>
                    <p:nvPr/>
                  </p:nvSpPr>
                  <p:spPr>
                    <a:xfrm>
                      <a:off x="3692832" y="4689168"/>
                      <a:ext cx="297618" cy="631782"/>
                    </a:xfrm>
                    <a:prstGeom prst="roundRect">
                      <a:avLst>
                        <a:gd name="adj" fmla="val 2397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sp>
                  <p:nvSpPr>
                    <p:cNvPr id="112" name="Rounded Rectangle 51"/>
                    <p:cNvSpPr/>
                    <p:nvPr/>
                  </p:nvSpPr>
                  <p:spPr>
                    <a:xfrm>
                      <a:off x="3883345" y="5242153"/>
                      <a:ext cx="107105" cy="634471"/>
                    </a:xfrm>
                    <a:prstGeom prst="roundRect">
                      <a:avLst>
                        <a:gd name="adj" fmla="val 30017"/>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113" name="Rounded Rectangle 52"/>
                    <p:cNvSpPr/>
                    <p:nvPr/>
                  </p:nvSpPr>
                  <p:spPr>
                    <a:xfrm rot="12360000" flipH="1">
                      <a:off x="3601288" y="4685067"/>
                      <a:ext cx="77726" cy="513900"/>
                    </a:xfrm>
                    <a:prstGeom prst="roundRect">
                      <a:avLst>
                        <a:gd name="adj" fmla="val 5000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a:ln>
                          <a:noFill/>
                        </a:ln>
                        <a:solidFill>
                          <a:sysClr val="window" lastClr="FFFFFF"/>
                        </a:solidFill>
                        <a:effectLst/>
                        <a:uLnTx/>
                        <a:uFillTx/>
                        <a:latin typeface="Times"/>
                        <a:ea typeface="ＭＳ 明朝"/>
                        <a:cs typeface="Times New Roman"/>
                      </a:endParaRPr>
                    </a:p>
                  </p:txBody>
                </p:sp>
                <p:sp>
                  <p:nvSpPr>
                    <p:cNvPr id="114" name="Rounded Rectangle 53"/>
                    <p:cNvSpPr/>
                    <p:nvPr/>
                  </p:nvSpPr>
                  <p:spPr>
                    <a:xfrm rot="9240000">
                      <a:off x="4010518" y="4685067"/>
                      <a:ext cx="77726" cy="513900"/>
                    </a:xfrm>
                    <a:prstGeom prst="roundRect">
                      <a:avLst>
                        <a:gd name="adj" fmla="val 50000"/>
                      </a:avLst>
                    </a:prstGeom>
                    <a:solidFill>
                      <a:schemeClr val="bg1"/>
                    </a:solidFill>
                    <a:ln w="63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Calibri"/>
                          <a:ea typeface="Times New Roman"/>
                          <a:cs typeface="Times New Roman"/>
                        </a:rPr>
                        <a:t> </a:t>
                      </a:r>
                      <a:endParaRPr kumimoji="0" lang="en-ZA" sz="1000" b="0" i="0" u="none" strike="noStrike" kern="0" cap="none" spc="0" normalizeH="0" baseline="0" noProof="0" dirty="0">
                        <a:ln>
                          <a:noFill/>
                        </a:ln>
                        <a:solidFill>
                          <a:sysClr val="window" lastClr="FFFFFF"/>
                        </a:solidFill>
                        <a:effectLst/>
                        <a:uLnTx/>
                        <a:uFillTx/>
                        <a:latin typeface="Times"/>
                        <a:ea typeface="ＭＳ 明朝"/>
                        <a:cs typeface="Times New Roman"/>
                      </a:endParaRPr>
                    </a:p>
                  </p:txBody>
                </p:sp>
              </p:grpSp>
              <p:sp>
                <p:nvSpPr>
                  <p:cNvPr id="100" name="Freeform 39"/>
                  <p:cNvSpPr/>
                  <p:nvPr/>
                </p:nvSpPr>
                <p:spPr>
                  <a:xfrm>
                    <a:off x="6020932" y="2558977"/>
                    <a:ext cx="161644" cy="1152110"/>
                  </a:xfrm>
                  <a:custGeom>
                    <a:avLst/>
                    <a:gdLst>
                      <a:gd name="connsiteX0" fmla="*/ 0 w 163500"/>
                      <a:gd name="connsiteY0" fmla="*/ 1133098 h 1133098"/>
                      <a:gd name="connsiteX1" fmla="*/ 26616 w 163500"/>
                      <a:gd name="connsiteY1" fmla="*/ 570351 h 1133098"/>
                      <a:gd name="connsiteX2" fmla="*/ 68442 w 163500"/>
                      <a:gd name="connsiteY2" fmla="*/ 247152 h 1133098"/>
                      <a:gd name="connsiteX3" fmla="*/ 163500 w 163500"/>
                      <a:gd name="connsiteY3" fmla="*/ 0 h 1133098"/>
                      <a:gd name="connsiteX0" fmla="*/ 0 w 163500"/>
                      <a:gd name="connsiteY0" fmla="*/ 1133098 h 1133098"/>
                      <a:gd name="connsiteX1" fmla="*/ 26616 w 163500"/>
                      <a:gd name="connsiteY1" fmla="*/ 570351 h 1133098"/>
                      <a:gd name="connsiteX2" fmla="*/ 72245 w 163500"/>
                      <a:gd name="connsiteY2" fmla="*/ 197722 h 1133098"/>
                      <a:gd name="connsiteX3" fmla="*/ 163500 w 163500"/>
                      <a:gd name="connsiteY3" fmla="*/ 0 h 1133098"/>
                      <a:gd name="connsiteX0" fmla="*/ 0 w 163500"/>
                      <a:gd name="connsiteY0" fmla="*/ 1133098 h 1133098"/>
                      <a:gd name="connsiteX1" fmla="*/ 7605 w 163500"/>
                      <a:gd name="connsiteY1" fmla="*/ 566549 h 1133098"/>
                      <a:gd name="connsiteX2" fmla="*/ 72245 w 163500"/>
                      <a:gd name="connsiteY2" fmla="*/ 197722 h 1133098"/>
                      <a:gd name="connsiteX3" fmla="*/ 163500 w 163500"/>
                      <a:gd name="connsiteY3" fmla="*/ 0 h 1133098"/>
                      <a:gd name="connsiteX0" fmla="*/ 3482 w 159377"/>
                      <a:gd name="connsiteY0" fmla="*/ 1152110 h 1152110"/>
                      <a:gd name="connsiteX1" fmla="*/ 3482 w 159377"/>
                      <a:gd name="connsiteY1" fmla="*/ 566549 h 1152110"/>
                      <a:gd name="connsiteX2" fmla="*/ 68122 w 159377"/>
                      <a:gd name="connsiteY2" fmla="*/ 197722 h 1152110"/>
                      <a:gd name="connsiteX3" fmla="*/ 159377 w 159377"/>
                      <a:gd name="connsiteY3" fmla="*/ 0 h 1152110"/>
                      <a:gd name="connsiteX0" fmla="*/ 5749 w 161644"/>
                      <a:gd name="connsiteY0" fmla="*/ 1152110 h 1152110"/>
                      <a:gd name="connsiteX1" fmla="*/ 5749 w 161644"/>
                      <a:gd name="connsiteY1" fmla="*/ 566549 h 1152110"/>
                      <a:gd name="connsiteX2" fmla="*/ 70389 w 161644"/>
                      <a:gd name="connsiteY2" fmla="*/ 197722 h 1152110"/>
                      <a:gd name="connsiteX3" fmla="*/ 161644 w 161644"/>
                      <a:gd name="connsiteY3" fmla="*/ 0 h 1152110"/>
                    </a:gdLst>
                    <a:ahLst/>
                    <a:cxnLst>
                      <a:cxn ang="0">
                        <a:pos x="connsiteX0" y="connsiteY0"/>
                      </a:cxn>
                      <a:cxn ang="0">
                        <a:pos x="connsiteX1" y="connsiteY1"/>
                      </a:cxn>
                      <a:cxn ang="0">
                        <a:pos x="connsiteX2" y="connsiteY2"/>
                      </a:cxn>
                      <a:cxn ang="0">
                        <a:pos x="connsiteX3" y="connsiteY3"/>
                      </a:cxn>
                    </a:cxnLst>
                    <a:rect l="l" t="t" r="r" b="b"/>
                    <a:pathLst>
                      <a:path w="161644" h="1152110">
                        <a:moveTo>
                          <a:pt x="5749" y="1152110"/>
                        </a:moveTo>
                        <a:cubicBezTo>
                          <a:pt x="1946" y="948367"/>
                          <a:pt x="-5024" y="725614"/>
                          <a:pt x="5749" y="566549"/>
                        </a:cubicBezTo>
                        <a:cubicBezTo>
                          <a:pt x="16522" y="407484"/>
                          <a:pt x="44407" y="292147"/>
                          <a:pt x="70389" y="197722"/>
                        </a:cubicBezTo>
                        <a:cubicBezTo>
                          <a:pt x="96372" y="103297"/>
                          <a:pt x="161644" y="0"/>
                          <a:pt x="161644"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Oval 100"/>
                  <p:cNvSpPr/>
                  <p:nvPr/>
                </p:nvSpPr>
                <p:spPr>
                  <a:xfrm>
                    <a:off x="6096446" y="2720762"/>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02" name="Oval 101"/>
                  <p:cNvSpPr/>
                  <p:nvPr/>
                </p:nvSpPr>
                <p:spPr>
                  <a:xfrm>
                    <a:off x="6045334" y="2988898"/>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03" name="Oval 102"/>
                  <p:cNvSpPr/>
                  <p:nvPr/>
                </p:nvSpPr>
                <p:spPr>
                  <a:xfrm>
                    <a:off x="6025540" y="3122964"/>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04" name="Oval 103"/>
                  <p:cNvSpPr/>
                  <p:nvPr/>
                </p:nvSpPr>
                <p:spPr>
                  <a:xfrm>
                    <a:off x="6064344" y="2854830"/>
                    <a:ext cx="36000" cy="36000"/>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05" name="Freeform 44"/>
                  <p:cNvSpPr/>
                  <p:nvPr/>
                </p:nvSpPr>
                <p:spPr>
                  <a:xfrm>
                    <a:off x="6129340" y="2570384"/>
                    <a:ext cx="102666" cy="1304203"/>
                  </a:xfrm>
                  <a:custGeom>
                    <a:avLst/>
                    <a:gdLst>
                      <a:gd name="connsiteX0" fmla="*/ 45631 w 102666"/>
                      <a:gd name="connsiteY0" fmla="*/ 0 h 1304203"/>
                      <a:gd name="connsiteX1" fmla="*/ 22817 w 102666"/>
                      <a:gd name="connsiteY1" fmla="*/ 117872 h 1304203"/>
                      <a:gd name="connsiteX2" fmla="*/ 102666 w 102666"/>
                      <a:gd name="connsiteY2" fmla="*/ 247152 h 1304203"/>
                      <a:gd name="connsiteX3" fmla="*/ 22817 w 102666"/>
                      <a:gd name="connsiteY3" fmla="*/ 433467 h 1304203"/>
                      <a:gd name="connsiteX4" fmla="*/ 91259 w 102666"/>
                      <a:gd name="connsiteY4" fmla="*/ 627386 h 1304203"/>
                      <a:gd name="connsiteX5" fmla="*/ 3 w 102666"/>
                      <a:gd name="connsiteY5" fmla="*/ 802294 h 1304203"/>
                      <a:gd name="connsiteX6" fmla="*/ 87457 w 102666"/>
                      <a:gd name="connsiteY6" fmla="*/ 950586 h 1304203"/>
                      <a:gd name="connsiteX7" fmla="*/ 15212 w 102666"/>
                      <a:gd name="connsiteY7" fmla="*/ 1140703 h 1304203"/>
                      <a:gd name="connsiteX8" fmla="*/ 98863 w 102666"/>
                      <a:gd name="connsiteY8" fmla="*/ 1304203 h 1304203"/>
                      <a:gd name="connsiteX9" fmla="*/ 98863 w 102666"/>
                      <a:gd name="connsiteY9" fmla="*/ 1304203 h 130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66" h="1304203">
                        <a:moveTo>
                          <a:pt x="45631" y="0"/>
                        </a:moveTo>
                        <a:cubicBezTo>
                          <a:pt x="29471" y="38340"/>
                          <a:pt x="13311" y="76680"/>
                          <a:pt x="22817" y="117872"/>
                        </a:cubicBezTo>
                        <a:cubicBezTo>
                          <a:pt x="32323" y="159064"/>
                          <a:pt x="102666" y="194553"/>
                          <a:pt x="102666" y="247152"/>
                        </a:cubicBezTo>
                        <a:cubicBezTo>
                          <a:pt x="102666" y="299751"/>
                          <a:pt x="24718" y="370095"/>
                          <a:pt x="22817" y="433467"/>
                        </a:cubicBezTo>
                        <a:cubicBezTo>
                          <a:pt x="20916" y="496839"/>
                          <a:pt x="95061" y="565915"/>
                          <a:pt x="91259" y="627386"/>
                        </a:cubicBezTo>
                        <a:cubicBezTo>
                          <a:pt x="87457" y="688857"/>
                          <a:pt x="637" y="748427"/>
                          <a:pt x="3" y="802294"/>
                        </a:cubicBezTo>
                        <a:cubicBezTo>
                          <a:pt x="-631" y="856161"/>
                          <a:pt x="84922" y="894185"/>
                          <a:pt x="87457" y="950586"/>
                        </a:cubicBezTo>
                        <a:cubicBezTo>
                          <a:pt x="89992" y="1006987"/>
                          <a:pt x="13311" y="1081767"/>
                          <a:pt x="15212" y="1140703"/>
                        </a:cubicBezTo>
                        <a:cubicBezTo>
                          <a:pt x="17113" y="1199639"/>
                          <a:pt x="98863" y="1304203"/>
                          <a:pt x="98863" y="1304203"/>
                        </a:cubicBezTo>
                        <a:lnTo>
                          <a:pt x="98863" y="1304203"/>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Oval 105"/>
                  <p:cNvSpPr/>
                  <p:nvPr/>
                </p:nvSpPr>
                <p:spPr>
                  <a:xfrm rot="2111925">
                    <a:off x="6213763" y="3907083"/>
                    <a:ext cx="180024" cy="59169"/>
                  </a:xfrm>
                  <a:prstGeom prst="ellipse">
                    <a:avLst/>
                  </a:prstGeom>
                  <a:noFill/>
                  <a:ln w="9525" cmpd="sng">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dirty="0">
                      <a:solidFill>
                        <a:schemeClr val="tx1"/>
                      </a:solidFill>
                    </a:endParaRPr>
                  </a:p>
                </p:txBody>
              </p:sp>
              <p:sp>
                <p:nvSpPr>
                  <p:cNvPr id="107" name="Arc 106"/>
                  <p:cNvSpPr/>
                  <p:nvPr/>
                </p:nvSpPr>
                <p:spPr>
                  <a:xfrm>
                    <a:off x="6306982" y="3991884"/>
                    <a:ext cx="90012" cy="90012"/>
                  </a:xfrm>
                  <a:prstGeom prst="arc">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Arc 107"/>
                  <p:cNvSpPr/>
                  <p:nvPr/>
                </p:nvSpPr>
                <p:spPr>
                  <a:xfrm flipH="1" flipV="1">
                    <a:off x="6374182" y="3917080"/>
                    <a:ext cx="90012" cy="90012"/>
                  </a:xfrm>
                  <a:prstGeom prst="arc">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26" name="TextBox 125"/>
              <p:cNvSpPr txBox="1"/>
              <p:nvPr/>
            </p:nvSpPr>
            <p:spPr>
              <a:xfrm>
                <a:off x="8169258" y="2596842"/>
                <a:ext cx="840295" cy="400110"/>
              </a:xfrm>
              <a:prstGeom prst="rect">
                <a:avLst/>
              </a:prstGeom>
              <a:noFill/>
            </p:spPr>
            <p:txBody>
              <a:bodyPr wrap="none" rtlCol="0">
                <a:spAutoFit/>
              </a:bodyPr>
              <a:lstStyle/>
              <a:p>
                <a:pPr algn="ctr">
                  <a:spcBef>
                    <a:spcPts val="300"/>
                  </a:spcBef>
                  <a:spcAft>
                    <a:spcPts val="300"/>
                  </a:spcAft>
                  <a:buClr>
                    <a:srgbClr val="A0B464">
                      <a:lumMod val="75000"/>
                    </a:srgbClr>
                  </a:buClr>
                </a:pPr>
                <a:r>
                  <a:rPr lang="en-US" sz="2000" dirty="0">
                    <a:solidFill>
                      <a:srgbClr val="000000"/>
                    </a:solidFill>
                    <a:latin typeface="Arial" pitchFamily="34" charset="0"/>
                    <a:cs typeface="Arial" pitchFamily="34" charset="0"/>
                  </a:rPr>
                  <a:t>45-60</a:t>
                </a:r>
              </a:p>
            </p:txBody>
          </p:sp>
        </p:grpSp>
      </p:grpSp>
      <p:sp>
        <p:nvSpPr>
          <p:cNvPr id="216" name="Rectangle 215"/>
          <p:cNvSpPr/>
          <p:nvPr/>
        </p:nvSpPr>
        <p:spPr>
          <a:xfrm>
            <a:off x="366661" y="1280045"/>
            <a:ext cx="3997404" cy="1705622"/>
          </a:xfrm>
          <a:prstGeom prst="rect">
            <a:avLst/>
          </a:prstGeom>
          <a:solidFill>
            <a:schemeClr val="accent3"/>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20000"/>
              </a:lnSpc>
              <a:spcBef>
                <a:spcPts val="600"/>
              </a:spcBef>
              <a:spcAft>
                <a:spcPts val="600"/>
              </a:spcAft>
            </a:pPr>
            <a:endParaRPr lang="en-US" sz="2000" dirty="0">
              <a:solidFill>
                <a:sysClr val="windowText" lastClr="000000"/>
              </a:solidFill>
              <a:cs typeface="Gill Sans"/>
            </a:endParaRPr>
          </a:p>
        </p:txBody>
      </p:sp>
      <p:grpSp>
        <p:nvGrpSpPr>
          <p:cNvPr id="17" name="Group 16"/>
          <p:cNvGrpSpPr/>
          <p:nvPr/>
        </p:nvGrpSpPr>
        <p:grpSpPr>
          <a:xfrm>
            <a:off x="258261" y="1430377"/>
            <a:ext cx="4533282" cy="1422559"/>
            <a:chOff x="258261" y="1615054"/>
            <a:chExt cx="3606051" cy="1216548"/>
          </a:xfrm>
        </p:grpSpPr>
        <p:grpSp>
          <p:nvGrpSpPr>
            <p:cNvPr id="8" name="Group 7"/>
            <p:cNvGrpSpPr/>
            <p:nvPr/>
          </p:nvGrpSpPr>
          <p:grpSpPr>
            <a:xfrm>
              <a:off x="258261" y="1615054"/>
              <a:ext cx="2028573" cy="350520"/>
              <a:chOff x="272803" y="1615054"/>
              <a:chExt cx="2028573" cy="350520"/>
            </a:xfrm>
          </p:grpSpPr>
          <p:sp>
            <p:nvSpPr>
              <p:cNvPr id="218" name="TextBox 217"/>
              <p:cNvSpPr txBox="1"/>
              <p:nvPr/>
            </p:nvSpPr>
            <p:spPr>
              <a:xfrm>
                <a:off x="793429" y="1620089"/>
                <a:ext cx="1507947" cy="342167"/>
              </a:xfrm>
              <a:prstGeom prst="rect">
                <a:avLst/>
              </a:prstGeom>
              <a:noFill/>
            </p:spPr>
            <p:txBody>
              <a:bodyPr wrap="square" rtlCol="0">
                <a:spAutoFit/>
              </a:bodyPr>
              <a:lstStyle/>
              <a:p>
                <a:pPr>
                  <a:spcBef>
                    <a:spcPts val="300"/>
                  </a:spcBef>
                  <a:spcAft>
                    <a:spcPts val="300"/>
                  </a:spcAft>
                  <a:buClr>
                    <a:srgbClr val="A0B464">
                      <a:lumMod val="75000"/>
                    </a:srgbClr>
                  </a:buClr>
                </a:pPr>
                <a:r>
                  <a:rPr lang="en-ZA" sz="2000" dirty="0">
                    <a:solidFill>
                      <a:sysClr val="windowText" lastClr="000000"/>
                    </a:solidFill>
                    <a:latin typeface="Arial" pitchFamily="34" charset="0"/>
                    <a:cs typeface="Arial" pitchFamily="34" charset="0"/>
                  </a:rPr>
                  <a:t>Budgeting</a:t>
                </a:r>
              </a:p>
            </p:txBody>
          </p:sp>
          <p:sp>
            <p:nvSpPr>
              <p:cNvPr id="219" name="Text Box 2"/>
              <p:cNvSpPr txBox="1">
                <a:spLocks noChangeArrowheads="1"/>
              </p:cNvSpPr>
              <p:nvPr/>
            </p:nvSpPr>
            <p:spPr bwMode="auto">
              <a:xfrm>
                <a:off x="272803" y="1615054"/>
                <a:ext cx="711835" cy="3505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ZA" sz="2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ZA"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22" name="Group 221"/>
            <p:cNvGrpSpPr/>
            <p:nvPr/>
          </p:nvGrpSpPr>
          <p:grpSpPr>
            <a:xfrm>
              <a:off x="258261" y="2048068"/>
              <a:ext cx="2028897" cy="350520"/>
              <a:chOff x="272803" y="1620039"/>
              <a:chExt cx="2028897" cy="350520"/>
            </a:xfrm>
          </p:grpSpPr>
          <p:sp>
            <p:nvSpPr>
              <p:cNvPr id="223" name="TextBox 222"/>
              <p:cNvSpPr txBox="1"/>
              <p:nvPr/>
            </p:nvSpPr>
            <p:spPr>
              <a:xfrm>
                <a:off x="793430" y="1620089"/>
                <a:ext cx="1508270" cy="342167"/>
              </a:xfrm>
              <a:prstGeom prst="rect">
                <a:avLst/>
              </a:prstGeom>
              <a:noFill/>
            </p:spPr>
            <p:txBody>
              <a:bodyPr wrap="square" rtlCol="0">
                <a:spAutoFit/>
              </a:bodyPr>
              <a:lstStyle/>
              <a:p>
                <a:pPr>
                  <a:spcBef>
                    <a:spcPts val="300"/>
                  </a:spcBef>
                  <a:spcAft>
                    <a:spcPts val="300"/>
                  </a:spcAft>
                  <a:buClr>
                    <a:srgbClr val="A0B464">
                      <a:lumMod val="75000"/>
                    </a:srgbClr>
                  </a:buClr>
                </a:pPr>
                <a:r>
                  <a:rPr lang="en-ZA" sz="2000" dirty="0">
                    <a:solidFill>
                      <a:sysClr val="windowText" lastClr="000000"/>
                    </a:solidFill>
                    <a:latin typeface="Arial" pitchFamily="34" charset="0"/>
                    <a:cs typeface="Arial" pitchFamily="34" charset="0"/>
                  </a:rPr>
                  <a:t>Planning</a:t>
                </a:r>
              </a:p>
            </p:txBody>
          </p:sp>
          <p:sp>
            <p:nvSpPr>
              <p:cNvPr id="224" name="Text Box 2"/>
              <p:cNvSpPr txBox="1">
                <a:spLocks noChangeArrowheads="1"/>
              </p:cNvSpPr>
              <p:nvPr/>
            </p:nvSpPr>
            <p:spPr bwMode="auto">
              <a:xfrm>
                <a:off x="272803" y="1620039"/>
                <a:ext cx="711835" cy="3505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ZA" sz="2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ZA"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25" name="Group 224"/>
            <p:cNvGrpSpPr/>
            <p:nvPr/>
          </p:nvGrpSpPr>
          <p:grpSpPr>
            <a:xfrm>
              <a:off x="1856979" y="1615054"/>
              <a:ext cx="2007333" cy="350520"/>
              <a:chOff x="272803" y="1615054"/>
              <a:chExt cx="2007333" cy="350520"/>
            </a:xfrm>
          </p:grpSpPr>
          <p:sp>
            <p:nvSpPr>
              <p:cNvPr id="226" name="TextBox 225"/>
              <p:cNvSpPr txBox="1"/>
              <p:nvPr/>
            </p:nvSpPr>
            <p:spPr>
              <a:xfrm>
                <a:off x="793429" y="1620089"/>
                <a:ext cx="1486707" cy="342167"/>
              </a:xfrm>
              <a:prstGeom prst="rect">
                <a:avLst/>
              </a:prstGeom>
              <a:noFill/>
            </p:spPr>
            <p:txBody>
              <a:bodyPr wrap="square" rtlCol="0">
                <a:spAutoFit/>
              </a:bodyPr>
              <a:lstStyle/>
              <a:p>
                <a:pPr>
                  <a:spcBef>
                    <a:spcPts val="300"/>
                  </a:spcBef>
                  <a:spcAft>
                    <a:spcPts val="300"/>
                  </a:spcAft>
                  <a:buClr>
                    <a:srgbClr val="A0B464">
                      <a:lumMod val="75000"/>
                    </a:srgbClr>
                  </a:buClr>
                </a:pPr>
                <a:r>
                  <a:rPr lang="en-ZA" sz="2000" dirty="0">
                    <a:solidFill>
                      <a:sysClr val="windowText" lastClr="000000"/>
                    </a:solidFill>
                    <a:latin typeface="Arial" pitchFamily="34" charset="0"/>
                    <a:cs typeface="Arial" pitchFamily="34" charset="0"/>
                  </a:rPr>
                  <a:t>Saving</a:t>
                </a:r>
              </a:p>
            </p:txBody>
          </p:sp>
          <p:sp>
            <p:nvSpPr>
              <p:cNvPr id="227" name="Text Box 2"/>
              <p:cNvSpPr txBox="1">
                <a:spLocks noChangeArrowheads="1"/>
              </p:cNvSpPr>
              <p:nvPr/>
            </p:nvSpPr>
            <p:spPr bwMode="auto">
              <a:xfrm>
                <a:off x="272803" y="1615054"/>
                <a:ext cx="711835" cy="3505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ZA" sz="2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ZA"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28" name="Group 227"/>
            <p:cNvGrpSpPr/>
            <p:nvPr/>
          </p:nvGrpSpPr>
          <p:grpSpPr>
            <a:xfrm>
              <a:off x="1856656" y="2053053"/>
              <a:ext cx="1931277" cy="350520"/>
              <a:chOff x="272803" y="1615054"/>
              <a:chExt cx="1931277" cy="350520"/>
            </a:xfrm>
          </p:grpSpPr>
          <p:sp>
            <p:nvSpPr>
              <p:cNvPr id="229" name="TextBox 228"/>
              <p:cNvSpPr txBox="1"/>
              <p:nvPr/>
            </p:nvSpPr>
            <p:spPr>
              <a:xfrm>
                <a:off x="793429" y="1620089"/>
                <a:ext cx="1410651" cy="342167"/>
              </a:xfrm>
              <a:prstGeom prst="rect">
                <a:avLst/>
              </a:prstGeom>
              <a:noFill/>
            </p:spPr>
            <p:txBody>
              <a:bodyPr wrap="square" rtlCol="0">
                <a:spAutoFit/>
              </a:bodyPr>
              <a:lstStyle/>
              <a:p>
                <a:pPr>
                  <a:spcBef>
                    <a:spcPts val="300"/>
                  </a:spcBef>
                  <a:spcAft>
                    <a:spcPts val="300"/>
                  </a:spcAft>
                  <a:buClr>
                    <a:srgbClr val="A0B464">
                      <a:lumMod val="75000"/>
                    </a:srgbClr>
                  </a:buClr>
                </a:pPr>
                <a:r>
                  <a:rPr lang="en-ZA" sz="2000" dirty="0">
                    <a:solidFill>
                      <a:sysClr val="windowText" lastClr="000000"/>
                    </a:solidFill>
                    <a:latin typeface="Arial" pitchFamily="34" charset="0"/>
                    <a:cs typeface="Arial" pitchFamily="34" charset="0"/>
                  </a:rPr>
                  <a:t>Interest</a:t>
                </a:r>
              </a:p>
            </p:txBody>
          </p:sp>
          <p:sp>
            <p:nvSpPr>
              <p:cNvPr id="230" name="Text Box 2"/>
              <p:cNvSpPr txBox="1">
                <a:spLocks noChangeArrowheads="1"/>
              </p:cNvSpPr>
              <p:nvPr/>
            </p:nvSpPr>
            <p:spPr bwMode="auto">
              <a:xfrm>
                <a:off x="272803" y="1615054"/>
                <a:ext cx="711835" cy="3505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ZA" sz="2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ZA"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1" name="Group 230"/>
            <p:cNvGrpSpPr/>
            <p:nvPr/>
          </p:nvGrpSpPr>
          <p:grpSpPr>
            <a:xfrm>
              <a:off x="258261" y="2481082"/>
              <a:ext cx="2678515" cy="350520"/>
              <a:chOff x="272803" y="1615054"/>
              <a:chExt cx="2678515" cy="350520"/>
            </a:xfrm>
          </p:grpSpPr>
          <p:sp>
            <p:nvSpPr>
              <p:cNvPr id="232" name="TextBox 231"/>
              <p:cNvSpPr txBox="1"/>
              <p:nvPr/>
            </p:nvSpPr>
            <p:spPr>
              <a:xfrm>
                <a:off x="793429" y="1620089"/>
                <a:ext cx="2157889" cy="342167"/>
              </a:xfrm>
              <a:prstGeom prst="rect">
                <a:avLst/>
              </a:prstGeom>
              <a:noFill/>
            </p:spPr>
            <p:txBody>
              <a:bodyPr wrap="square" rtlCol="0">
                <a:spAutoFit/>
              </a:bodyPr>
              <a:lstStyle/>
              <a:p>
                <a:pPr>
                  <a:spcBef>
                    <a:spcPts val="300"/>
                  </a:spcBef>
                  <a:spcAft>
                    <a:spcPts val="300"/>
                  </a:spcAft>
                  <a:buClr>
                    <a:srgbClr val="A0B464">
                      <a:lumMod val="75000"/>
                    </a:srgbClr>
                  </a:buClr>
                </a:pPr>
                <a:r>
                  <a:rPr lang="en-ZA" sz="2000" dirty="0">
                    <a:solidFill>
                      <a:sysClr val="windowText" lastClr="000000"/>
                    </a:solidFill>
                    <a:latin typeface="Arial" pitchFamily="34" charset="0"/>
                    <a:cs typeface="Arial" pitchFamily="34" charset="0"/>
                  </a:rPr>
                  <a:t>Credit</a:t>
                </a:r>
              </a:p>
            </p:txBody>
          </p:sp>
          <p:sp>
            <p:nvSpPr>
              <p:cNvPr id="233" name="Text Box 2"/>
              <p:cNvSpPr txBox="1">
                <a:spLocks noChangeArrowheads="1"/>
              </p:cNvSpPr>
              <p:nvPr/>
            </p:nvSpPr>
            <p:spPr bwMode="auto">
              <a:xfrm>
                <a:off x="272803" y="1615054"/>
                <a:ext cx="711835" cy="3505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n-ZA" sz="2000" b="1"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ZA" sz="20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8" name="Isosceles Triangle 17"/>
          <p:cNvSpPr/>
          <p:nvPr/>
        </p:nvSpPr>
        <p:spPr>
          <a:xfrm rot="5400000">
            <a:off x="3841725" y="1802385"/>
            <a:ext cx="1705622" cy="660943"/>
          </a:xfrm>
          <a:prstGeom prst="triangle">
            <a:avLst/>
          </a:prstGeom>
          <a:solidFill>
            <a:schemeClr val="accent3"/>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2000" dirty="0">
              <a:solidFill>
                <a:sysClr val="windowText" lastClr="000000"/>
              </a:solidFill>
            </a:endParaRPr>
          </a:p>
        </p:txBody>
      </p:sp>
    </p:spTree>
    <p:extLst>
      <p:ext uri="{BB962C8B-B14F-4D97-AF65-F5344CB8AC3E}">
        <p14:creationId xmlns:p14="http://schemas.microsoft.com/office/powerpoint/2010/main" val="36277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27" y="240930"/>
            <a:ext cx="9185517" cy="639762"/>
          </a:xfrm>
        </p:spPr>
        <p:txBody>
          <a:bodyPr/>
          <a:lstStyle/>
          <a:p>
            <a:r>
              <a:rPr lang="en-ZA" sz="2000" dirty="0"/>
              <a:t>Saver </a:t>
            </a:r>
            <a:r>
              <a:rPr lang="en-ZA" sz="2000" dirty="0" err="1"/>
              <a:t>Waya</a:t>
            </a:r>
            <a:r>
              <a:rPr lang="en-ZA" sz="2000" dirty="0"/>
              <a:t> </a:t>
            </a:r>
            <a:r>
              <a:rPr lang="en-ZA" sz="2000" dirty="0" err="1"/>
              <a:t>Waya</a:t>
            </a:r>
            <a:r>
              <a:rPr lang="en-ZA" sz="2000" dirty="0"/>
              <a:t> 2014: Key recommendations</a:t>
            </a:r>
          </a:p>
        </p:txBody>
      </p:sp>
      <p:sp>
        <p:nvSpPr>
          <p:cNvPr id="3" name="Slide Number Placeholder 2"/>
          <p:cNvSpPr>
            <a:spLocks noGrp="1"/>
          </p:cNvSpPr>
          <p:nvPr>
            <p:ph type="sldNum" sz="quarter" idx="11"/>
          </p:nvPr>
        </p:nvSpPr>
        <p:spPr/>
        <p:txBody>
          <a:bodyPr/>
          <a:lstStyle/>
          <a:p>
            <a:fld id="{256D3EEF-DE4E-429D-8EC4-DDC531AFF587}" type="slidenum">
              <a:rPr lang="en-US" smtClean="0"/>
              <a:pPr/>
              <a:t>8</a:t>
            </a:fld>
            <a:endParaRPr lang="en-US" dirty="0"/>
          </a:p>
        </p:txBody>
      </p:sp>
      <p:grpSp>
        <p:nvGrpSpPr>
          <p:cNvPr id="6" name="Group 5"/>
          <p:cNvGrpSpPr/>
          <p:nvPr/>
        </p:nvGrpSpPr>
        <p:grpSpPr>
          <a:xfrm>
            <a:off x="367926" y="2644985"/>
            <a:ext cx="9109877" cy="720080"/>
            <a:chOff x="367926" y="2107433"/>
            <a:chExt cx="9109877" cy="720080"/>
          </a:xfrm>
        </p:grpSpPr>
        <p:sp>
          <p:nvSpPr>
            <p:cNvPr id="10" name="Rectangle 9"/>
            <p:cNvSpPr/>
            <p:nvPr/>
          </p:nvSpPr>
          <p:spPr>
            <a:xfrm>
              <a:off x="976108" y="2107433"/>
              <a:ext cx="8501695" cy="720080"/>
            </a:xfrm>
            <a:prstGeom prst="rect">
              <a:avLst/>
            </a:prstGeom>
            <a:solidFill>
              <a:schemeClr val="bg1">
                <a:lumMod val="8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0000"/>
                </a:lnSpc>
                <a:spcBef>
                  <a:spcPts val="600"/>
                </a:spcBef>
                <a:spcAft>
                  <a:spcPts val="600"/>
                </a:spcAft>
              </a:pPr>
              <a:r>
                <a:rPr lang="en-GB" b="1" dirty="0">
                  <a:solidFill>
                    <a:srgbClr val="000000"/>
                  </a:solidFill>
                  <a:cs typeface="Arial"/>
                </a:rPr>
                <a:t>Embed the financial education within a broader program </a:t>
              </a:r>
              <a:r>
                <a:rPr lang="en-GB" dirty="0">
                  <a:solidFill>
                    <a:srgbClr val="000000"/>
                  </a:solidFill>
                  <a:cs typeface="Arial"/>
                </a:rPr>
                <a:t>that tries to improve the other pillars of financial wellbeing.</a:t>
              </a:r>
              <a:r>
                <a:rPr lang="en-GB" dirty="0">
                  <a:solidFill>
                    <a:srgbClr val="FFFF00"/>
                  </a:solidFill>
                  <a:cs typeface="Arial"/>
                </a:rPr>
                <a:t>. </a:t>
              </a:r>
            </a:p>
          </p:txBody>
        </p:sp>
        <p:sp>
          <p:nvSpPr>
            <p:cNvPr id="8" name="Right Arrow 6"/>
            <p:cNvSpPr/>
            <p:nvPr/>
          </p:nvSpPr>
          <p:spPr>
            <a:xfrm>
              <a:off x="367926" y="2204864"/>
              <a:ext cx="552625" cy="504056"/>
            </a:xfrm>
            <a:prstGeom prst="rightArrow">
              <a:avLst/>
            </a:prstGeom>
            <a:solidFill>
              <a:schemeClr val="accent6"/>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grpSp>
        <p:nvGrpSpPr>
          <p:cNvPr id="5" name="Group 4"/>
          <p:cNvGrpSpPr/>
          <p:nvPr/>
        </p:nvGrpSpPr>
        <p:grpSpPr>
          <a:xfrm>
            <a:off x="344488" y="3937093"/>
            <a:ext cx="9120496" cy="1004075"/>
            <a:chOff x="344488" y="3071115"/>
            <a:chExt cx="9120496" cy="1004075"/>
          </a:xfrm>
        </p:grpSpPr>
        <p:sp>
          <p:nvSpPr>
            <p:cNvPr id="11" name="Rectangle 10"/>
            <p:cNvSpPr/>
            <p:nvPr/>
          </p:nvSpPr>
          <p:spPr>
            <a:xfrm>
              <a:off x="976108" y="3071115"/>
              <a:ext cx="8488876" cy="1004075"/>
            </a:xfrm>
            <a:prstGeom prst="rect">
              <a:avLst/>
            </a:prstGeom>
            <a:solidFill>
              <a:schemeClr val="bg1">
                <a:lumMod val="8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0000"/>
                </a:lnSpc>
                <a:spcBef>
                  <a:spcPts val="600"/>
                </a:spcBef>
                <a:spcAft>
                  <a:spcPts val="600"/>
                </a:spcAft>
              </a:pPr>
              <a:r>
                <a:rPr lang="en-GB" b="1" dirty="0">
                  <a:solidFill>
                    <a:srgbClr val="000000"/>
                  </a:solidFill>
                  <a:cs typeface="Arial"/>
                </a:rPr>
                <a:t>Industrial theatre was found to be effective </a:t>
              </a:r>
              <a:r>
                <a:rPr lang="en-GB" dirty="0">
                  <a:solidFill>
                    <a:srgbClr val="000000"/>
                  </a:solidFill>
                  <a:cs typeface="Arial"/>
                </a:rPr>
                <a:t>at enhancing the learning experience but it is </a:t>
              </a:r>
              <a:r>
                <a:rPr lang="en-GB" b="1" dirty="0">
                  <a:solidFill>
                    <a:srgbClr val="000000"/>
                  </a:solidFill>
                  <a:cs typeface="Arial"/>
                </a:rPr>
                <a:t>difficult to scale up</a:t>
              </a:r>
              <a:r>
                <a:rPr lang="en-GB" dirty="0">
                  <a:solidFill>
                    <a:srgbClr val="000000"/>
                  </a:solidFill>
                  <a:cs typeface="Arial"/>
                </a:rPr>
                <a:t>. </a:t>
              </a:r>
              <a:r>
                <a:rPr lang="en-GB" b="1" dirty="0">
                  <a:solidFill>
                    <a:srgbClr val="000000"/>
                  </a:solidFill>
                  <a:cs typeface="Arial"/>
                </a:rPr>
                <a:t>Explore an alternative edutainment type approach. </a:t>
              </a:r>
              <a:endParaRPr lang="en-GB" dirty="0">
                <a:solidFill>
                  <a:srgbClr val="000000"/>
                </a:solidFill>
                <a:cs typeface="Arial"/>
              </a:endParaRPr>
            </a:p>
          </p:txBody>
        </p:sp>
        <p:sp>
          <p:nvSpPr>
            <p:cNvPr id="9" name="Right Arrow 9"/>
            <p:cNvSpPr/>
            <p:nvPr/>
          </p:nvSpPr>
          <p:spPr>
            <a:xfrm>
              <a:off x="344488" y="3287139"/>
              <a:ext cx="552625" cy="504056"/>
            </a:xfrm>
            <a:prstGeom prst="rightArrow">
              <a:avLst/>
            </a:prstGeom>
            <a:solidFill>
              <a:schemeClr val="accent6"/>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grpSp>
        <p:nvGrpSpPr>
          <p:cNvPr id="16" name="Group 15"/>
          <p:cNvGrpSpPr/>
          <p:nvPr/>
        </p:nvGrpSpPr>
        <p:grpSpPr>
          <a:xfrm>
            <a:off x="344488" y="5445224"/>
            <a:ext cx="9113447" cy="504056"/>
            <a:chOff x="344488" y="5589240"/>
            <a:chExt cx="9113447" cy="504056"/>
          </a:xfrm>
        </p:grpSpPr>
        <p:sp>
          <p:nvSpPr>
            <p:cNvPr id="12" name="Rectangle 11"/>
            <p:cNvSpPr/>
            <p:nvPr/>
          </p:nvSpPr>
          <p:spPr>
            <a:xfrm>
              <a:off x="969059" y="5615848"/>
              <a:ext cx="8488876" cy="450840"/>
            </a:xfrm>
            <a:prstGeom prst="rect">
              <a:avLst/>
            </a:prstGeom>
            <a:solidFill>
              <a:schemeClr val="bg1">
                <a:lumMod val="8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0000"/>
                </a:lnSpc>
                <a:spcBef>
                  <a:spcPts val="600"/>
                </a:spcBef>
                <a:spcAft>
                  <a:spcPts val="600"/>
                </a:spcAft>
              </a:pPr>
              <a:r>
                <a:rPr lang="en-GB" b="1" dirty="0">
                  <a:solidFill>
                    <a:srgbClr val="000000"/>
                  </a:solidFill>
                  <a:cs typeface="Arial"/>
                </a:rPr>
                <a:t>Repeat messaging </a:t>
              </a:r>
              <a:r>
                <a:rPr lang="en-GB" dirty="0">
                  <a:solidFill>
                    <a:srgbClr val="000000"/>
                  </a:solidFill>
                  <a:cs typeface="Arial"/>
                </a:rPr>
                <a:t>is one of the more </a:t>
              </a:r>
              <a:r>
                <a:rPr lang="en-GB" b="1" dirty="0">
                  <a:solidFill>
                    <a:srgbClr val="000000"/>
                  </a:solidFill>
                  <a:cs typeface="Arial"/>
                </a:rPr>
                <a:t>vital </a:t>
              </a:r>
              <a:r>
                <a:rPr lang="en-GB" dirty="0">
                  <a:solidFill>
                    <a:srgbClr val="000000"/>
                  </a:solidFill>
                  <a:cs typeface="Arial"/>
                </a:rPr>
                <a:t>components of an education strategy. </a:t>
              </a:r>
            </a:p>
          </p:txBody>
        </p:sp>
        <p:sp>
          <p:nvSpPr>
            <p:cNvPr id="13" name="Right Arrow 6"/>
            <p:cNvSpPr/>
            <p:nvPr/>
          </p:nvSpPr>
          <p:spPr>
            <a:xfrm>
              <a:off x="344488" y="5589240"/>
              <a:ext cx="552625" cy="504056"/>
            </a:xfrm>
            <a:prstGeom prst="rightArrow">
              <a:avLst/>
            </a:prstGeom>
            <a:solidFill>
              <a:schemeClr val="accent6"/>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grpSp>
      <p:grpSp>
        <p:nvGrpSpPr>
          <p:cNvPr id="15" name="Group 14"/>
          <p:cNvGrpSpPr/>
          <p:nvPr/>
        </p:nvGrpSpPr>
        <p:grpSpPr>
          <a:xfrm>
            <a:off x="367926" y="1424885"/>
            <a:ext cx="9090009" cy="648072"/>
            <a:chOff x="367926" y="1208861"/>
            <a:chExt cx="9090009" cy="648072"/>
          </a:xfrm>
        </p:grpSpPr>
        <p:sp>
          <p:nvSpPr>
            <p:cNvPr id="7" name="Right Arrow 5"/>
            <p:cNvSpPr/>
            <p:nvPr/>
          </p:nvSpPr>
          <p:spPr>
            <a:xfrm>
              <a:off x="367926" y="1232756"/>
              <a:ext cx="552625" cy="504056"/>
            </a:xfrm>
            <a:prstGeom prst="rightArrow">
              <a:avLst/>
            </a:prstGeom>
            <a:solidFill>
              <a:schemeClr val="accent6"/>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sz="1000" dirty="0">
                <a:solidFill>
                  <a:schemeClr val="tx1"/>
                </a:solidFill>
              </a:endParaRPr>
            </a:p>
          </p:txBody>
        </p:sp>
        <p:sp>
          <p:nvSpPr>
            <p:cNvPr id="14" name="Rectangle 13"/>
            <p:cNvSpPr/>
            <p:nvPr/>
          </p:nvSpPr>
          <p:spPr>
            <a:xfrm>
              <a:off x="969059" y="1208861"/>
              <a:ext cx="8488876" cy="648072"/>
            </a:xfrm>
            <a:prstGeom prst="rect">
              <a:avLst/>
            </a:prstGeom>
            <a:solidFill>
              <a:schemeClr val="bg1">
                <a:lumMod val="8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20000"/>
                </a:lnSpc>
                <a:spcBef>
                  <a:spcPts val="600"/>
                </a:spcBef>
                <a:spcAft>
                  <a:spcPts val="600"/>
                </a:spcAft>
              </a:pPr>
              <a:r>
                <a:rPr lang="en-GB" dirty="0">
                  <a:solidFill>
                    <a:srgbClr val="000000"/>
                  </a:solidFill>
                  <a:cs typeface="Arial"/>
                </a:rPr>
                <a:t>The </a:t>
              </a:r>
              <a:r>
                <a:rPr lang="en-GB" b="1" dirty="0">
                  <a:solidFill>
                    <a:srgbClr val="000000"/>
                  </a:solidFill>
                  <a:cs typeface="Arial"/>
                </a:rPr>
                <a:t>target groups respond differently </a:t>
              </a:r>
              <a:r>
                <a:rPr lang="en-GB" dirty="0">
                  <a:solidFill>
                    <a:srgbClr val="000000"/>
                  </a:solidFill>
                  <a:cs typeface="Arial"/>
                </a:rPr>
                <a:t>to financial education and should be targeted separately</a:t>
              </a:r>
            </a:p>
          </p:txBody>
        </p:sp>
      </p:grpSp>
    </p:spTree>
    <p:extLst>
      <p:ext uri="{BB962C8B-B14F-4D97-AF65-F5344CB8AC3E}">
        <p14:creationId xmlns:p14="http://schemas.microsoft.com/office/powerpoint/2010/main" val="298953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62" name="think-cell Slide" r:id="rId5" imgW="360" imgH="360" progId="TCLayout.ActiveDocument.1">
                  <p:embed/>
                </p:oleObj>
              </mc:Choice>
              <mc:Fallback>
                <p:oleObj name="think-cell Slide" r:id="rId5" imgW="360" imgH="36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2" name="Picture 11"/>
          <p:cNvPicPr/>
          <p:nvPr/>
        </p:nvPicPr>
        <p:blipFill>
          <a:blip r:embed="rId7" cstate="print">
            <a:extLst>
              <a:ext uri="{28A0092B-C50C-407E-A947-70E740481C1C}">
                <a14:useLocalDpi xmlns:a14="http://schemas.microsoft.com/office/drawing/2010/main" val="0"/>
              </a:ext>
            </a:extLst>
          </a:blip>
          <a:stretch>
            <a:fillRect/>
          </a:stretch>
        </p:blipFill>
        <p:spPr>
          <a:xfrm>
            <a:off x="4966956" y="883623"/>
            <a:ext cx="4378657" cy="3382794"/>
          </a:xfrm>
          <a:prstGeom prst="rect">
            <a:avLst/>
          </a:prstGeom>
        </p:spPr>
      </p:pic>
      <p:sp>
        <p:nvSpPr>
          <p:cNvPr id="2" name="Title 1"/>
          <p:cNvSpPr>
            <a:spLocks noGrp="1"/>
          </p:cNvSpPr>
          <p:nvPr>
            <p:ph type="title"/>
          </p:nvPr>
        </p:nvSpPr>
        <p:spPr/>
        <p:txBody>
          <a:bodyPr/>
          <a:lstStyle/>
          <a:p>
            <a:r>
              <a:rPr lang="en-ZA" sz="2000" dirty="0"/>
              <a:t>Lessons informing design </a:t>
            </a:r>
          </a:p>
        </p:txBody>
      </p:sp>
      <p:sp>
        <p:nvSpPr>
          <p:cNvPr id="3" name="Slide Number Placeholder 2"/>
          <p:cNvSpPr>
            <a:spLocks noGrp="1"/>
          </p:cNvSpPr>
          <p:nvPr>
            <p:ph type="sldNum" sz="quarter" idx="11"/>
          </p:nvPr>
        </p:nvSpPr>
        <p:spPr/>
        <p:txBody>
          <a:bodyPr/>
          <a:lstStyle/>
          <a:p>
            <a:fld id="{256D3EEF-DE4E-429D-8EC4-DDC531AFF587}" type="slidenum">
              <a:rPr lang="en-US" smtClean="0"/>
              <a:pPr/>
              <a:t>9</a:t>
            </a:fld>
            <a:endParaRPr lang="en-US" dirty="0"/>
          </a:p>
        </p:txBody>
      </p:sp>
      <p:cxnSp>
        <p:nvCxnSpPr>
          <p:cNvPr id="13" name="Straight Arrow Connector 12"/>
          <p:cNvCxnSpPr/>
          <p:nvPr/>
        </p:nvCxnSpPr>
        <p:spPr>
          <a:xfrm flipV="1">
            <a:off x="4608542" y="1934722"/>
            <a:ext cx="576064" cy="972331"/>
          </a:xfrm>
          <a:prstGeom prst="straightConnector1">
            <a:avLst/>
          </a:prstGeom>
          <a:ln w="76200">
            <a:solidFill>
              <a:schemeClr val="tx1">
                <a:lumMod val="65000"/>
                <a:lumOff val="3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0882" y="3645134"/>
            <a:ext cx="598018" cy="0"/>
          </a:xfrm>
          <a:prstGeom prst="straightConnector1">
            <a:avLst/>
          </a:prstGeom>
          <a:ln w="76200">
            <a:solidFill>
              <a:schemeClr val="tx1">
                <a:lumMod val="65000"/>
                <a:lumOff val="3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08542" y="4334410"/>
            <a:ext cx="576064" cy="972331"/>
          </a:xfrm>
          <a:prstGeom prst="straightConnector1">
            <a:avLst/>
          </a:prstGeom>
          <a:ln w="76200">
            <a:solidFill>
              <a:schemeClr val="tx1">
                <a:lumMod val="65000"/>
                <a:lumOff val="3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7424" y="5013176"/>
            <a:ext cx="3936751" cy="125512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471" y="2891605"/>
            <a:ext cx="4264974" cy="1507058"/>
          </a:xfrm>
          <a:prstGeom prst="rect">
            <a:avLst/>
          </a:prstGeom>
        </p:spPr>
      </p:pic>
      <p:pic>
        <p:nvPicPr>
          <p:cNvPr id="14" name="Picture 13"/>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5337424" y="2975458"/>
            <a:ext cx="4001918" cy="1339352"/>
          </a:xfrm>
          <a:prstGeom prst="rect">
            <a:avLst/>
          </a:prstGeom>
        </p:spPr>
      </p:pic>
    </p:spTree>
    <p:extLst>
      <p:ext uri="{BB962C8B-B14F-4D97-AF65-F5344CB8AC3E}">
        <p14:creationId xmlns:p14="http://schemas.microsoft.com/office/powerpoint/2010/main" val="427876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4&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6&quot;&gt;&lt;elem m_fUsage=&quot;5.68521235416003550000E+000&quot;&gt;&lt;m_msothmcolidx val=&quot;0&quot;/&gt;&lt;m_rgb r=&quot;E8&quot; g=&quot;BA&quot; b=&quot;B5&quot;/&gt;&lt;m_nBrightness val=&quot;0&quot;/&gt;&lt;/elem&gt;&lt;elem m_fUsage=&quot;2.79203181802899050000E+000&quot;&gt;&lt;m_msothmcolidx val=&quot;0&quot;/&gt;&lt;m_rgb r=&quot;A0&quot; g=&quot;B4&quot; b=&quot;64&quot;/&gt;&lt;m_nBrightness val=&quot;0&quot;/&gt;&lt;/elem&gt;&lt;elem m_fUsage=&quot;2.82123372704301880000E-001&quot;&gt;&lt;m_msothmcolidx val=&quot;0&quot;/&gt;&lt;m_rgb r=&quot;78&quot; g=&quot;00&quot; b=&quot;00&quot;/&gt;&lt;m_nBrightness val=&quot;0&quot;/&gt;&lt;/elem&gt;&lt;elem m_fUsage=&quot;2.44504160898811660000E-001&quot;&gt;&lt;m_msothmcolidx val=&quot;0&quot;/&gt;&lt;m_rgb r=&quot;FF&quot; g=&quot;F0&quot; b=&quot;EC&quot;/&gt;&lt;m_nBrightness val=&quot;0&quot;/&gt;&lt;/elem&gt;&lt;elem m_fUsage=&quot;1.50094635296999210000E-001&quot;&gt;&lt;m_msothmcolidx val=&quot;0&quot;/&gt;&lt;m_rgb r=&quot;F4&quot; g=&quot;F4&quot; b=&quot;F4&quot;/&gt;&lt;m_nBrightness val=&quot;0&quot;/&gt;&lt;/elem&gt;&lt;elem m_fUsage=&quot;1.21576654590569360000E-001&quot;&gt;&lt;m_msothmcolidx val=&quot;0&quot;/&gt;&lt;m_rgb r=&quot;F8&quot; g=&quot;F9&quot; b=&quot;F2&quot;/&gt;&lt;m_nBrightness val=&quot;0&quot;/&gt;&lt;/elem&gt;&lt;elem m_fUsage=&quot;9.84770902183611930000E-002&quot;&gt;&lt;m_msothmcolidx val=&quot;0&quot;/&gt;&lt;m_rgb r=&quot;FE&quot; g=&quot;8E&quot; b=&quot;7A&quot;/&gt;&lt;m_nBrightness val=&quot;0&quot;/&gt;&lt;/elem&gt;&lt;elem m_fUsage=&quot;7.97664430768725700000E-002&quot;&gt;&lt;m_msothmcolidx val=&quot;0&quot;/&gt;&lt;m_rgb r=&quot;82&quot; g=&quot;A0&quot; b=&quot;A0&quot;/&gt;&lt;m_nBrightness val=&quot;0&quot;/&gt;&lt;/elem&gt;&lt;elem m_fUsage=&quot;6.46108188922667890000E-002&quot;&gt;&lt;m_msothmcolidx val=&quot;0&quot;/&gt;&lt;m_rgb r=&quot;4B&quot; g=&quot;4B&quot; b=&quot;4B&quot;/&gt;&lt;m_nBrightness val=&quot;0&quot;/&gt;&lt;/elem&gt;&lt;elem m_fUsage=&quot;5.81497370030401100000E-002&quot;&gt;&lt;m_msothmcolidx val=&quot;0&quot;/&gt;&lt;m_rgb r=&quot;00&quot; g=&quot;5E&quot; b=&quot;BB&quot;/&gt;&lt;m_nBrightness val=&quot;0&quot;/&gt;&lt;/elem&gt;&lt;elem m_fUsage=&quot;4.71012869724624920000E-002&quot;&gt;&lt;m_msothmcolidx val=&quot;0&quot;/&gt;&lt;m_rgb r=&quot;5F&quot; g=&quot;6E&quot; b=&quot;37&quot;/&gt;&lt;m_nBrightness val=&quot;0&quot;/&gt;&lt;/elem&gt;&lt;elem m_fUsage=&quot;4.23911582752162440000E-002&quot;&gt;&lt;m_msothmcolidx val=&quot;0&quot;/&gt;&lt;m_rgb r=&quot;C1&quot; g=&quot;C9&quot; b=&quot;57&quot;/&gt;&lt;m_nBrightness val=&quot;0&quot;/&gt;&lt;/elem&gt;&lt;elem m_fUsage=&quot;3.81520424476946220000E-002&quot;&gt;&lt;m_msothmcolidx val=&quot;0&quot;/&gt;&lt;m_rgb r=&quot;94&quot; g=&quot;C9&quot; b=&quot;FF&quot;/&gt;&lt;m_nBrightness val=&quot;0&quot;/&gt;&lt;/elem&gt;&lt;elem m_fUsage=&quot;3.43368382029251570000E-002&quot;&gt;&lt;m_msothmcolidx val=&quot;0&quot;/&gt;&lt;m_rgb r=&quot;00&quot; g=&quot;28&quot; b=&quot;50&quot;/&gt;&lt;m_nBrightness val=&quot;0&quot;/&gt;&lt;/elem&gt;&lt;elem m_fUsage=&quot;3.09031543826326430000E-002&quot;&gt;&lt;m_msothmcolidx val=&quot;0&quot;/&gt;&lt;m_rgb r=&quot;E2&quot; g=&quot;50&quot; b=&quot;E2&quot;/&gt;&lt;m_nBrightness val=&quot;0&quot;/&gt;&lt;/elem&gt;&lt;elem m_fUsage=&quot;2.78128389443693810000E-002&quot;&gt;&lt;m_msothmcolidx val=&quot;0&quot;/&gt;&lt;m_rgb r=&quot;D4&quot; g=&quot;E9&quot; b=&quot;FF&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Qm3Y9LOK0SF8DaLLv3xW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x.2eFol.Ua5tRvAwwqm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mi.nSKHTEG.599E4oJm2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mZN6.OzmkSW5PYr4.LqX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A51nGf8ZkGq_54vckmd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CqfLc2dsU2OpOLLc6AR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qc8G7LzCEqllgkGGSui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gArtYrkRkO0MLzvv7PI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LPqcedirkupw054F0hs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_zo1ySIcfEqfIXBY_gZE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dgg57TcKkSJpR4XiwOvoA"/>
</p:tagLst>
</file>

<file path=ppt/theme/theme1.xml><?xml version="1.0" encoding="utf-8"?>
<a:theme xmlns:a="http://schemas.openxmlformats.org/drawingml/2006/main" name="G Presentation Template">
  <a:themeElements>
    <a:clrScheme name="Genesis new 1">
      <a:dk1>
        <a:srgbClr val="000000"/>
      </a:dk1>
      <a:lt1>
        <a:srgbClr val="FFFFFF"/>
      </a:lt1>
      <a:dk2>
        <a:srgbClr val="72A84E"/>
      </a:dk2>
      <a:lt2>
        <a:srgbClr val="DBD9D6"/>
      </a:lt2>
      <a:accent1>
        <a:srgbClr val="395427"/>
      </a:accent1>
      <a:accent2>
        <a:srgbClr val="557E3A"/>
      </a:accent2>
      <a:accent3>
        <a:srgbClr val="7EBE4D"/>
      </a:accent3>
      <a:accent4>
        <a:srgbClr val="AACC92"/>
      </a:accent4>
      <a:accent5>
        <a:srgbClr val="F2672B"/>
      </a:accent5>
      <a:accent6>
        <a:srgbClr val="DC1E35"/>
      </a:accent6>
      <a:hlink>
        <a:srgbClr val="9C9B9B"/>
      </a:hlink>
      <a:folHlink>
        <a:srgbClr val="6E6E6E"/>
      </a:folHlink>
    </a:clrScheme>
    <a:fontScheme name="Gene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mpd="sng">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lumMod val="7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80000" indent="-180000">
          <a:spcBef>
            <a:spcPts val="300"/>
          </a:spcBef>
          <a:spcAft>
            <a:spcPts val="300"/>
          </a:spcAft>
          <a:buClr>
            <a:srgbClr val="A0B464">
              <a:lumMod val="75000"/>
            </a:srgbClr>
          </a:buClr>
          <a:buFont typeface="Arial" pitchFamily="34" charset="0"/>
          <a:buChar char="•"/>
          <a:defRPr sz="1000" dirty="0">
            <a:solidFill>
              <a:srgbClr val="000000"/>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2" id="{77D239C1-E4F3-4494-8193-704CF4EB79B6}" vid="{271D854A-F640-4CC2-94F9-9488DA4E63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ASISA">
    <a:dk1>
      <a:sysClr val="windowText" lastClr="000000"/>
    </a:dk1>
    <a:lt1>
      <a:sysClr val="window" lastClr="FFFFFF"/>
    </a:lt1>
    <a:dk2>
      <a:srgbClr val="1F497D"/>
    </a:dk2>
    <a:lt2>
      <a:srgbClr val="EEECE1"/>
    </a:lt2>
    <a:accent1>
      <a:srgbClr val="532F6F"/>
    </a:accent1>
    <a:accent2>
      <a:srgbClr val="868C8D"/>
    </a:accent2>
    <a:accent3>
      <a:srgbClr val="7EBEC9"/>
    </a:accent3>
    <a:accent4>
      <a:srgbClr val="C0D0B9"/>
    </a:accent4>
    <a:accent5>
      <a:srgbClr val="583957"/>
    </a:accent5>
    <a:accent6>
      <a:srgbClr val="6070A7"/>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
  <TotalTime>0</TotalTime>
  <Words>2678</Words>
  <Application>Microsoft Office PowerPoint</Application>
  <PresentationFormat>A4 Paper (210x297 mm)</PresentationFormat>
  <Paragraphs>538</Paragraphs>
  <Slides>16</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8" baseType="lpstr">
      <vt:lpstr>Arial</vt:lpstr>
      <vt:lpstr>ArialMT</vt:lpstr>
      <vt:lpstr>Calibri</vt:lpstr>
      <vt:lpstr>Gill Sans</vt:lpstr>
      <vt:lpstr>ＭＳ 明朝</vt:lpstr>
      <vt:lpstr>Segoe Script</vt:lpstr>
      <vt:lpstr>SimHei</vt:lpstr>
      <vt:lpstr>Times</vt:lpstr>
      <vt:lpstr>Times New Roman</vt:lpstr>
      <vt:lpstr>Wingdings</vt:lpstr>
      <vt:lpstr>G Presentation Template</vt:lpstr>
      <vt:lpstr>think-cell Slide</vt:lpstr>
      <vt:lpstr>On-going learning informing program design</vt:lpstr>
      <vt:lpstr>PowerPoint Presentation</vt:lpstr>
      <vt:lpstr>Setting the scene: Consumer Financial Education (CFE) in South Africa</vt:lpstr>
      <vt:lpstr>Setting the scene: Consumer Financial Education (CFE) in South Africa</vt:lpstr>
      <vt:lpstr>PowerPoint Presentation</vt:lpstr>
      <vt:lpstr>Saver Waya Waya 2014: Objectives</vt:lpstr>
      <vt:lpstr>Saver Waya Waya 2014: Implementation</vt:lpstr>
      <vt:lpstr>Saver Waya Waya 2014: Key recommendations</vt:lpstr>
      <vt:lpstr>Lessons informing design </vt:lpstr>
      <vt:lpstr>Lessons informing design </vt:lpstr>
      <vt:lpstr>Lessons informing design </vt:lpstr>
      <vt:lpstr>Lessons informing design </vt:lpstr>
      <vt:lpstr>Saver Waya Waya TVET: Evaluation findings validate design </vt:lpstr>
      <vt:lpstr>PowerPoint Presentation</vt:lpstr>
      <vt:lpstr>Research and Development</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2016-09-15T09:57:54Z</dcterms:created>
  <dcterms:modified xsi:type="dcterms:W3CDTF">2016-10-29T02:28:40Z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