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48" r:id="rId6"/>
  </p:sldMasterIdLst>
  <p:notesMasterIdLst>
    <p:notesMasterId r:id="rId21"/>
  </p:notesMasterIdLst>
  <p:sldIdLst>
    <p:sldId id="258" r:id="rId7"/>
    <p:sldId id="307" r:id="rId8"/>
    <p:sldId id="299" r:id="rId9"/>
    <p:sldId id="300" r:id="rId10"/>
    <p:sldId id="262" r:id="rId11"/>
    <p:sldId id="259" r:id="rId12"/>
    <p:sldId id="308" r:id="rId13"/>
    <p:sldId id="264" r:id="rId14"/>
    <p:sldId id="306" r:id="rId15"/>
    <p:sldId id="302" r:id="rId16"/>
    <p:sldId id="304" r:id="rId17"/>
    <p:sldId id="298" r:id="rId18"/>
    <p:sldId id="303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9933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96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AC5F5-C85E-4F81-BE99-5F8F40E5EC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1D664AC-D100-4A36-9337-69EC34E4F40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accent3"/>
              </a:solidFill>
            </a:rPr>
            <a:t>Effectiveness</a:t>
          </a:r>
          <a:endParaRPr lang="en-US" dirty="0">
            <a:solidFill>
              <a:schemeClr val="accent3"/>
            </a:solidFill>
          </a:endParaRPr>
        </a:p>
      </dgm:t>
    </dgm:pt>
    <dgm:pt modelId="{69E755CB-BDF8-4706-95C1-323AC5C8E67F}" type="parTrans" cxnId="{4AEC16DB-47AA-46F6-BED7-BBC44BB399BD}">
      <dgm:prSet/>
      <dgm:spPr/>
      <dgm:t>
        <a:bodyPr/>
        <a:lstStyle/>
        <a:p>
          <a:endParaRPr lang="en-US"/>
        </a:p>
      </dgm:t>
    </dgm:pt>
    <dgm:pt modelId="{887ACCF1-84B0-4D36-8D21-42A21A6A2CB4}" type="sibTrans" cxnId="{4AEC16DB-47AA-46F6-BED7-BBC44BB399BD}">
      <dgm:prSet/>
      <dgm:spPr/>
      <dgm:t>
        <a:bodyPr/>
        <a:lstStyle/>
        <a:p>
          <a:endParaRPr lang="en-US"/>
        </a:p>
      </dgm:t>
    </dgm:pt>
    <dgm:pt modelId="{097E8E8E-C3C4-45C5-8D3B-26DC88A7D95E}">
      <dgm:prSet phldrT="[Text]" custT="1"/>
      <dgm:spPr>
        <a:solidFill>
          <a:srgbClr val="993333"/>
        </a:solidFill>
      </dgm:spPr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Efficiency</a:t>
          </a:r>
          <a:endParaRPr lang="en-US" sz="3600" dirty="0">
            <a:solidFill>
              <a:schemeClr val="bg1"/>
            </a:solidFill>
          </a:endParaRPr>
        </a:p>
      </dgm:t>
    </dgm:pt>
    <dgm:pt modelId="{7795322B-F0BE-4BB6-9B8A-2F8ECD8D90A9}" type="parTrans" cxnId="{424E7E75-01D2-4E98-BE5A-01F64F465967}">
      <dgm:prSet/>
      <dgm:spPr/>
      <dgm:t>
        <a:bodyPr/>
        <a:lstStyle/>
        <a:p>
          <a:endParaRPr lang="en-US"/>
        </a:p>
      </dgm:t>
    </dgm:pt>
    <dgm:pt modelId="{6403E93A-B09F-4B1C-A556-F01C9CE3CC44}" type="sibTrans" cxnId="{424E7E75-01D2-4E98-BE5A-01F64F465967}">
      <dgm:prSet/>
      <dgm:spPr/>
      <dgm:t>
        <a:bodyPr/>
        <a:lstStyle/>
        <a:p>
          <a:endParaRPr lang="en-US"/>
        </a:p>
      </dgm:t>
    </dgm:pt>
    <dgm:pt modelId="{F7A81158-9BA8-4DF8-9EE7-97CF3D389F3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FF00"/>
              </a:solidFill>
            </a:rPr>
            <a:t>“Impact”</a:t>
          </a:r>
        </a:p>
        <a:p>
          <a:r>
            <a:rPr lang="en-US" sz="3200" dirty="0" smtClean="0">
              <a:solidFill>
                <a:srgbClr val="FFFF00"/>
              </a:solidFill>
            </a:rPr>
            <a:t>“Sustainability”</a:t>
          </a:r>
        </a:p>
        <a:p>
          <a:r>
            <a:rPr lang="en-US" sz="3200" dirty="0" smtClean="0">
              <a:solidFill>
                <a:srgbClr val="FFFF00"/>
              </a:solidFill>
            </a:rPr>
            <a:t>“Scale”</a:t>
          </a:r>
          <a:endParaRPr lang="en-US" sz="3200" dirty="0">
            <a:solidFill>
              <a:srgbClr val="FFFF00"/>
            </a:solidFill>
          </a:endParaRPr>
        </a:p>
      </dgm:t>
    </dgm:pt>
    <dgm:pt modelId="{380FEF52-4142-4401-99B0-755672BA51E6}" type="parTrans" cxnId="{B9AD23D4-1E0D-436B-9B8E-F763727B7C9A}">
      <dgm:prSet/>
      <dgm:spPr/>
      <dgm:t>
        <a:bodyPr/>
        <a:lstStyle/>
        <a:p>
          <a:endParaRPr lang="en-US"/>
        </a:p>
      </dgm:t>
    </dgm:pt>
    <dgm:pt modelId="{E2CDE4BA-B135-46DF-A7E3-FA784688292C}" type="sibTrans" cxnId="{B9AD23D4-1E0D-436B-9B8E-F763727B7C9A}">
      <dgm:prSet/>
      <dgm:spPr/>
      <dgm:t>
        <a:bodyPr/>
        <a:lstStyle/>
        <a:p>
          <a:endParaRPr lang="en-US"/>
        </a:p>
      </dgm:t>
    </dgm:pt>
    <dgm:pt modelId="{4A10D43F-FDAA-4DB0-A332-37859D76F39A}" type="pres">
      <dgm:prSet presAssocID="{7C7AC5F5-C85E-4F81-BE99-5F8F40E5EC6D}" presName="CompostProcess" presStyleCnt="0">
        <dgm:presLayoutVars>
          <dgm:dir/>
          <dgm:resizeHandles val="exact"/>
        </dgm:presLayoutVars>
      </dgm:prSet>
      <dgm:spPr/>
    </dgm:pt>
    <dgm:pt modelId="{FE84097E-0FF7-4F59-B711-C470F6CCEA83}" type="pres">
      <dgm:prSet presAssocID="{7C7AC5F5-C85E-4F81-BE99-5F8F40E5EC6D}" presName="arrow" presStyleLbl="bgShp" presStyleIdx="0" presStyleCnt="1"/>
      <dgm:spPr>
        <a:solidFill>
          <a:schemeClr val="accent5">
            <a:lumMod val="50000"/>
          </a:schemeClr>
        </a:solidFill>
      </dgm:spPr>
    </dgm:pt>
    <dgm:pt modelId="{BF52E77C-F9E5-4B0B-BFAB-8092CA9A06DC}" type="pres">
      <dgm:prSet presAssocID="{7C7AC5F5-C85E-4F81-BE99-5F8F40E5EC6D}" presName="linearProcess" presStyleCnt="0"/>
      <dgm:spPr/>
    </dgm:pt>
    <dgm:pt modelId="{829FE360-CB3B-498B-8283-0195B12A309E}" type="pres">
      <dgm:prSet presAssocID="{71D664AC-D100-4A36-9337-69EC34E4F409}" presName="textNode" presStyleLbl="node1" presStyleIdx="0" presStyleCnt="3" custScaleX="74623" custScaleY="56384" custLinFactX="1873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C3FE1-7E4E-4585-A200-844F3A85EAD7}" type="pres">
      <dgm:prSet presAssocID="{887ACCF1-84B0-4D36-8D21-42A21A6A2CB4}" presName="sibTrans" presStyleCnt="0"/>
      <dgm:spPr/>
    </dgm:pt>
    <dgm:pt modelId="{62C37194-358A-48FA-AB28-C2BEE78F7B74}" type="pres">
      <dgm:prSet presAssocID="{097E8E8E-C3C4-45C5-8D3B-26DC88A7D95E}" presName="textNode" presStyleLbl="node1" presStyleIdx="1" presStyleCnt="3" custScaleX="87866" custScaleY="90056" custLinFactNeighborX="58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5E65E-9C6A-4B6E-8154-26514ABEAA0B}" type="pres">
      <dgm:prSet presAssocID="{6403E93A-B09F-4B1C-A556-F01C9CE3CC44}" presName="sibTrans" presStyleCnt="0"/>
      <dgm:spPr/>
    </dgm:pt>
    <dgm:pt modelId="{05439C0F-DEDF-4F0E-AA86-48A6866FDC02}" type="pres">
      <dgm:prSet presAssocID="{F7A81158-9BA8-4DF8-9EE7-97CF3D389F31}" presName="textNode" presStyleLbl="node1" presStyleIdx="2" presStyleCnt="3" custLinFactX="6806" custLinFactNeighborX="100000" custLinFactNeighborY="-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D23D4-1E0D-436B-9B8E-F763727B7C9A}" srcId="{7C7AC5F5-C85E-4F81-BE99-5F8F40E5EC6D}" destId="{F7A81158-9BA8-4DF8-9EE7-97CF3D389F31}" srcOrd="2" destOrd="0" parTransId="{380FEF52-4142-4401-99B0-755672BA51E6}" sibTransId="{E2CDE4BA-B135-46DF-A7E3-FA784688292C}"/>
    <dgm:cxn modelId="{424E7E75-01D2-4E98-BE5A-01F64F465967}" srcId="{7C7AC5F5-C85E-4F81-BE99-5F8F40E5EC6D}" destId="{097E8E8E-C3C4-45C5-8D3B-26DC88A7D95E}" srcOrd="1" destOrd="0" parTransId="{7795322B-F0BE-4BB6-9B8A-2F8ECD8D90A9}" sibTransId="{6403E93A-B09F-4B1C-A556-F01C9CE3CC44}"/>
    <dgm:cxn modelId="{4AEC16DB-47AA-46F6-BED7-BBC44BB399BD}" srcId="{7C7AC5F5-C85E-4F81-BE99-5F8F40E5EC6D}" destId="{71D664AC-D100-4A36-9337-69EC34E4F409}" srcOrd="0" destOrd="0" parTransId="{69E755CB-BDF8-4706-95C1-323AC5C8E67F}" sibTransId="{887ACCF1-84B0-4D36-8D21-42A21A6A2CB4}"/>
    <dgm:cxn modelId="{246BF978-4DA9-4B15-B5CE-E5DF3A00CF40}" type="presOf" srcId="{71D664AC-D100-4A36-9337-69EC34E4F409}" destId="{829FE360-CB3B-498B-8283-0195B12A309E}" srcOrd="0" destOrd="0" presId="urn:microsoft.com/office/officeart/2005/8/layout/hProcess9"/>
    <dgm:cxn modelId="{08395856-FEFB-4497-A695-C0FB89754E53}" type="presOf" srcId="{097E8E8E-C3C4-45C5-8D3B-26DC88A7D95E}" destId="{62C37194-358A-48FA-AB28-C2BEE78F7B74}" srcOrd="0" destOrd="0" presId="urn:microsoft.com/office/officeart/2005/8/layout/hProcess9"/>
    <dgm:cxn modelId="{1745C182-3FAF-430C-ABFC-3EF647E148D8}" type="presOf" srcId="{7C7AC5F5-C85E-4F81-BE99-5F8F40E5EC6D}" destId="{4A10D43F-FDAA-4DB0-A332-37859D76F39A}" srcOrd="0" destOrd="0" presId="urn:microsoft.com/office/officeart/2005/8/layout/hProcess9"/>
    <dgm:cxn modelId="{AD168EE3-48A8-43A4-8452-4AE48C6C5766}" type="presOf" srcId="{F7A81158-9BA8-4DF8-9EE7-97CF3D389F31}" destId="{05439C0F-DEDF-4F0E-AA86-48A6866FDC02}" srcOrd="0" destOrd="0" presId="urn:microsoft.com/office/officeart/2005/8/layout/hProcess9"/>
    <dgm:cxn modelId="{9FEB0E48-5CB7-4F75-B84E-DA3AE1BF5ECA}" type="presParOf" srcId="{4A10D43F-FDAA-4DB0-A332-37859D76F39A}" destId="{FE84097E-0FF7-4F59-B711-C470F6CCEA83}" srcOrd="0" destOrd="0" presId="urn:microsoft.com/office/officeart/2005/8/layout/hProcess9"/>
    <dgm:cxn modelId="{3BDECB18-1730-499F-B64F-796ECF9E4A1F}" type="presParOf" srcId="{4A10D43F-FDAA-4DB0-A332-37859D76F39A}" destId="{BF52E77C-F9E5-4B0B-BFAB-8092CA9A06DC}" srcOrd="1" destOrd="0" presId="urn:microsoft.com/office/officeart/2005/8/layout/hProcess9"/>
    <dgm:cxn modelId="{ADF1553C-1D1B-438E-8B77-8239AB68A719}" type="presParOf" srcId="{BF52E77C-F9E5-4B0B-BFAB-8092CA9A06DC}" destId="{829FE360-CB3B-498B-8283-0195B12A309E}" srcOrd="0" destOrd="0" presId="urn:microsoft.com/office/officeart/2005/8/layout/hProcess9"/>
    <dgm:cxn modelId="{CB3B1909-E78A-4C4B-86CA-75FC27E27973}" type="presParOf" srcId="{BF52E77C-F9E5-4B0B-BFAB-8092CA9A06DC}" destId="{F99C3FE1-7E4E-4585-A200-844F3A85EAD7}" srcOrd="1" destOrd="0" presId="urn:microsoft.com/office/officeart/2005/8/layout/hProcess9"/>
    <dgm:cxn modelId="{B9F160D9-2593-4B45-AFD9-0A6C857E5A33}" type="presParOf" srcId="{BF52E77C-F9E5-4B0B-BFAB-8092CA9A06DC}" destId="{62C37194-358A-48FA-AB28-C2BEE78F7B74}" srcOrd="2" destOrd="0" presId="urn:microsoft.com/office/officeart/2005/8/layout/hProcess9"/>
    <dgm:cxn modelId="{CDAD9CB8-1A33-435E-8529-F9C515818821}" type="presParOf" srcId="{BF52E77C-F9E5-4B0B-BFAB-8092CA9A06DC}" destId="{D6D5E65E-9C6A-4B6E-8154-26514ABEAA0B}" srcOrd="3" destOrd="0" presId="urn:microsoft.com/office/officeart/2005/8/layout/hProcess9"/>
    <dgm:cxn modelId="{A591ECF7-03AE-46DE-9CDB-18F124BC090F}" type="presParOf" srcId="{BF52E77C-F9E5-4B0B-BFAB-8092CA9A06DC}" destId="{05439C0F-DEDF-4F0E-AA86-48A6866FDC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2F3F5F-6884-4F8C-B6C0-5304F79A40B4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BDED02-414B-4451-962F-7A5A31B5B82D}">
      <dgm:prSet custT="1"/>
      <dgm:spPr/>
      <dgm:t>
        <a:bodyPr/>
        <a:lstStyle/>
        <a:p>
          <a:pPr rtl="0"/>
          <a:r>
            <a:rPr lang="en-US" sz="1600" b="1" dirty="0" smtClean="0"/>
            <a:t>IMPLEMENTATION:</a:t>
          </a:r>
        </a:p>
        <a:p>
          <a:pPr rtl="0"/>
          <a:r>
            <a:rPr lang="en-US" sz="2000" dirty="0" smtClean="0"/>
            <a:t>Focus is often on implementation and short-term results, not  institutionalization. </a:t>
          </a:r>
          <a:endParaRPr lang="en-US" sz="2000" dirty="0"/>
        </a:p>
      </dgm:t>
    </dgm:pt>
    <dgm:pt modelId="{A92A1FE7-ABED-4D01-8450-681E5F5BB515}" type="parTrans" cxnId="{75345444-51EB-4538-89EE-8FC7D91DAC48}">
      <dgm:prSet/>
      <dgm:spPr/>
      <dgm:t>
        <a:bodyPr/>
        <a:lstStyle/>
        <a:p>
          <a:endParaRPr lang="en-US"/>
        </a:p>
      </dgm:t>
    </dgm:pt>
    <dgm:pt modelId="{B33E2DAB-51B0-4324-9F82-7D051A03E7A3}" type="sibTrans" cxnId="{75345444-51EB-4538-89EE-8FC7D91DAC48}">
      <dgm:prSet/>
      <dgm:spPr/>
      <dgm:t>
        <a:bodyPr/>
        <a:lstStyle/>
        <a:p>
          <a:endParaRPr lang="en-US"/>
        </a:p>
      </dgm:t>
    </dgm:pt>
    <dgm:pt modelId="{D361B519-1DEE-4390-9D3A-8145E157527B}">
      <dgm:prSet custT="1"/>
      <dgm:spPr/>
      <dgm:t>
        <a:bodyPr/>
        <a:lstStyle/>
        <a:p>
          <a:pPr rtl="0"/>
          <a:r>
            <a:rPr lang="en-US" sz="1800" b="1" dirty="0" smtClean="0"/>
            <a:t>ASSESSMENT:</a:t>
          </a:r>
        </a:p>
        <a:p>
          <a:pPr rtl="0"/>
          <a:r>
            <a:rPr lang="en-US" sz="1800" dirty="0" smtClean="0"/>
            <a:t>Evaluations often retrospective, post-facto and focus on  performance, few look out/ forward at permanent implementer systems</a:t>
          </a:r>
          <a:endParaRPr lang="en-US" sz="1800" dirty="0"/>
        </a:p>
      </dgm:t>
    </dgm:pt>
    <dgm:pt modelId="{7D05ACA7-236E-4685-9E67-C181254B89E1}" type="parTrans" cxnId="{C052A9AB-1067-4AE7-BE09-C3428D18841C}">
      <dgm:prSet/>
      <dgm:spPr/>
      <dgm:t>
        <a:bodyPr/>
        <a:lstStyle/>
        <a:p>
          <a:endParaRPr lang="en-US"/>
        </a:p>
      </dgm:t>
    </dgm:pt>
    <dgm:pt modelId="{7242D827-E91F-45A6-9515-AFB0DAD809DF}" type="sibTrans" cxnId="{C052A9AB-1067-4AE7-BE09-C3428D18841C}">
      <dgm:prSet/>
      <dgm:spPr/>
      <dgm:t>
        <a:bodyPr/>
        <a:lstStyle/>
        <a:p>
          <a:endParaRPr lang="en-US"/>
        </a:p>
      </dgm:t>
    </dgm:pt>
    <dgm:pt modelId="{AC478073-8E40-48EA-986A-A89206DFB364}">
      <dgm:prSet custT="1"/>
      <dgm:spPr/>
      <dgm:t>
        <a:bodyPr/>
        <a:lstStyle/>
        <a:p>
          <a:pPr rtl="0"/>
          <a:r>
            <a:rPr lang="en-US" sz="1800" b="1" dirty="0" smtClean="0"/>
            <a:t>DESIGN: </a:t>
          </a:r>
        </a:p>
        <a:p>
          <a:pPr rtl="0"/>
          <a:r>
            <a:rPr lang="en-US" sz="1800" dirty="0" smtClean="0"/>
            <a:t>Most projects are short-term and “innovative” instead of long-term programs.</a:t>
          </a:r>
          <a:endParaRPr lang="en-US" sz="1800" dirty="0"/>
        </a:p>
      </dgm:t>
    </dgm:pt>
    <dgm:pt modelId="{8267CE09-0336-47CD-A967-67F2CAD2CF5F}" type="parTrans" cxnId="{A9ABD205-97C6-4B0F-A3DB-EF2CDB5BA3AB}">
      <dgm:prSet/>
      <dgm:spPr/>
      <dgm:t>
        <a:bodyPr/>
        <a:lstStyle/>
        <a:p>
          <a:endParaRPr lang="en-US"/>
        </a:p>
      </dgm:t>
    </dgm:pt>
    <dgm:pt modelId="{03804F58-407E-4972-896F-E03D561D077F}" type="sibTrans" cxnId="{A9ABD205-97C6-4B0F-A3DB-EF2CDB5BA3AB}">
      <dgm:prSet/>
      <dgm:spPr/>
      <dgm:t>
        <a:bodyPr/>
        <a:lstStyle/>
        <a:p>
          <a:endParaRPr lang="en-US"/>
        </a:p>
      </dgm:t>
    </dgm:pt>
    <dgm:pt modelId="{6BB02D97-FECC-4ED8-9265-F35BA56D1C58}">
      <dgm:prSet/>
      <dgm:spPr/>
      <dgm:t>
        <a:bodyPr/>
        <a:lstStyle/>
        <a:p>
          <a:endParaRPr lang="en-US"/>
        </a:p>
      </dgm:t>
    </dgm:pt>
    <dgm:pt modelId="{0249EE6F-163D-44A1-A690-E18E74762C2D}" type="parTrans" cxnId="{695FE11E-CE01-41C1-973D-D2D393AD89BE}">
      <dgm:prSet/>
      <dgm:spPr/>
      <dgm:t>
        <a:bodyPr/>
        <a:lstStyle/>
        <a:p>
          <a:endParaRPr lang="en-US"/>
        </a:p>
      </dgm:t>
    </dgm:pt>
    <dgm:pt modelId="{50DC9AA7-FA58-40B6-9A55-52EB4E91AE3C}" type="sibTrans" cxnId="{695FE11E-CE01-41C1-973D-D2D393AD89BE}">
      <dgm:prSet/>
      <dgm:spPr/>
      <dgm:t>
        <a:bodyPr/>
        <a:lstStyle/>
        <a:p>
          <a:endParaRPr lang="en-US"/>
        </a:p>
      </dgm:t>
    </dgm:pt>
    <dgm:pt modelId="{6767CDDB-C97A-4400-A781-98D003094416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7030A0"/>
              </a:solidFill>
            </a:rPr>
            <a:t>Most innovations are </a:t>
          </a:r>
          <a:r>
            <a:rPr lang="en-US" sz="2800" i="1" dirty="0" smtClean="0">
              <a:solidFill>
                <a:srgbClr val="7030A0"/>
              </a:solidFill>
            </a:rPr>
            <a:t>NOT</a:t>
          </a:r>
          <a:r>
            <a:rPr lang="en-US" sz="2800" dirty="0" smtClean="0">
              <a:solidFill>
                <a:srgbClr val="7030A0"/>
              </a:solidFill>
            </a:rPr>
            <a:t> Designed, Monitored or Evaluated for potential or performance at scale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en-US" sz="2800" dirty="0">
            <a:solidFill>
              <a:schemeClr val="tx2">
                <a:lumMod val="50000"/>
              </a:schemeClr>
            </a:solidFill>
          </a:endParaRPr>
        </a:p>
      </dgm:t>
    </dgm:pt>
    <dgm:pt modelId="{5771176F-DDF3-4E8A-BC21-448D000C4E12}" type="sibTrans" cxnId="{6ADC4444-FD19-4193-AF92-A96DB25DD1BF}">
      <dgm:prSet/>
      <dgm:spPr/>
      <dgm:t>
        <a:bodyPr/>
        <a:lstStyle/>
        <a:p>
          <a:endParaRPr lang="en-US"/>
        </a:p>
      </dgm:t>
    </dgm:pt>
    <dgm:pt modelId="{99BD079F-1ECA-4D25-9BEA-65F37291EC54}" type="parTrans" cxnId="{6ADC4444-FD19-4193-AF92-A96DB25DD1BF}">
      <dgm:prSet/>
      <dgm:spPr/>
      <dgm:t>
        <a:bodyPr/>
        <a:lstStyle/>
        <a:p>
          <a:endParaRPr lang="en-US"/>
        </a:p>
      </dgm:t>
    </dgm:pt>
    <dgm:pt modelId="{96C9A98F-98AC-423D-B1A3-33A9261925A3}" type="pres">
      <dgm:prSet presAssocID="{E62F3F5F-6884-4F8C-B6C0-5304F79A40B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C1D0E-43FD-4BD4-A9DB-6B74A49E1690}" type="pres">
      <dgm:prSet presAssocID="{E62F3F5F-6884-4F8C-B6C0-5304F79A40B4}" presName="ellipse" presStyleLbl="trBgShp" presStyleIdx="0" presStyleCnt="1" custScaleX="131354" custScaleY="189664"/>
      <dgm:spPr/>
    </dgm:pt>
    <dgm:pt modelId="{E443E31A-752C-46F2-A809-8474A41E3A8A}" type="pres">
      <dgm:prSet presAssocID="{E62F3F5F-6884-4F8C-B6C0-5304F79A40B4}" presName="arrow1" presStyleLbl="fgShp" presStyleIdx="0" presStyleCnt="1"/>
      <dgm:spPr/>
    </dgm:pt>
    <dgm:pt modelId="{19826EAE-F2ED-460C-8EF1-2439B8F4DED6}" type="pres">
      <dgm:prSet presAssocID="{E62F3F5F-6884-4F8C-B6C0-5304F79A40B4}" presName="rectangle" presStyleLbl="revTx" presStyleIdx="0" presStyleCnt="1" custScaleX="219487" custScaleY="123692" custLinFactNeighborX="6154" custLinFactNeighborY="13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E8238-DBC3-4D76-82E2-F79EC516AC95}" type="pres">
      <dgm:prSet presAssocID="{AC478073-8E40-48EA-986A-A89206DFB364}" presName="item1" presStyleLbl="node1" presStyleIdx="0" presStyleCnt="3" custScaleX="236206" custScaleY="211685" custLinFactNeighborX="-26359" custLinFactNeighborY="-21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8BE90-4F57-4E6E-B284-3DFA31F25C24}" type="pres">
      <dgm:prSet presAssocID="{D361B519-1DEE-4390-9D3A-8145E157527B}" presName="item2" presStyleLbl="node1" presStyleIdx="1" presStyleCnt="3" custScaleX="162565" custScaleY="165641" custLinFactX="-17435" custLinFactNeighborX="-100000" custLinFactNeighborY="-35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65424-44A4-437B-B75B-B505A3D1A920}" type="pres">
      <dgm:prSet presAssocID="{6767CDDB-C97A-4400-A781-98D003094416}" presName="item3" presStyleLbl="node1" presStyleIdx="2" presStyleCnt="3" custScaleX="217264" custScaleY="165640" custLinFactX="42906" custLinFactNeighborX="100000" custLinFactNeighborY="-1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717BF-638C-4A7B-8113-ED70507288BF}" type="pres">
      <dgm:prSet presAssocID="{E62F3F5F-6884-4F8C-B6C0-5304F79A40B4}" presName="funnel" presStyleLbl="trAlignAcc1" presStyleIdx="0" presStyleCnt="1" custScaleX="188132" custLinFactNeighborX="0" custLinFactNeighborY="18970"/>
      <dgm:spPr/>
    </dgm:pt>
  </dgm:ptLst>
  <dgm:cxnLst>
    <dgm:cxn modelId="{EE4E3642-BB2C-4E2F-A732-7A1E730F765A}" type="presOf" srcId="{60BDED02-414B-4451-962F-7A5A31B5B82D}" destId="{B9065424-44A4-437B-B75B-B505A3D1A920}" srcOrd="0" destOrd="0" presId="urn:microsoft.com/office/officeart/2005/8/layout/funnel1"/>
    <dgm:cxn modelId="{C052A9AB-1067-4AE7-BE09-C3428D18841C}" srcId="{E62F3F5F-6884-4F8C-B6C0-5304F79A40B4}" destId="{D361B519-1DEE-4390-9D3A-8145E157527B}" srcOrd="2" destOrd="0" parTransId="{7D05ACA7-236E-4685-9E67-C181254B89E1}" sibTransId="{7242D827-E91F-45A6-9515-AFB0DAD809DF}"/>
    <dgm:cxn modelId="{6ADC4444-FD19-4193-AF92-A96DB25DD1BF}" srcId="{E62F3F5F-6884-4F8C-B6C0-5304F79A40B4}" destId="{6767CDDB-C97A-4400-A781-98D003094416}" srcOrd="3" destOrd="0" parTransId="{99BD079F-1ECA-4D25-9BEA-65F37291EC54}" sibTransId="{5771176F-DDF3-4E8A-BC21-448D000C4E12}"/>
    <dgm:cxn modelId="{55B0BE98-1110-4510-BBC6-D6237E66EA0E}" type="presOf" srcId="{D361B519-1DEE-4390-9D3A-8145E157527B}" destId="{640E8238-DBC3-4D76-82E2-F79EC516AC95}" srcOrd="0" destOrd="0" presId="urn:microsoft.com/office/officeart/2005/8/layout/funnel1"/>
    <dgm:cxn modelId="{C34388CC-7A4A-4A07-89A0-A520F2D862FF}" type="presOf" srcId="{AC478073-8E40-48EA-986A-A89206DFB364}" destId="{EAD8BE90-4F57-4E6E-B284-3DFA31F25C24}" srcOrd="0" destOrd="0" presId="urn:microsoft.com/office/officeart/2005/8/layout/funnel1"/>
    <dgm:cxn modelId="{E5F38777-156F-4B13-9655-870785C099AF}" type="presOf" srcId="{6767CDDB-C97A-4400-A781-98D003094416}" destId="{19826EAE-F2ED-460C-8EF1-2439B8F4DED6}" srcOrd="0" destOrd="0" presId="urn:microsoft.com/office/officeart/2005/8/layout/funnel1"/>
    <dgm:cxn modelId="{695FE11E-CE01-41C1-973D-D2D393AD89BE}" srcId="{E62F3F5F-6884-4F8C-B6C0-5304F79A40B4}" destId="{6BB02D97-FECC-4ED8-9265-F35BA56D1C58}" srcOrd="4" destOrd="0" parTransId="{0249EE6F-163D-44A1-A690-E18E74762C2D}" sibTransId="{50DC9AA7-FA58-40B6-9A55-52EB4E91AE3C}"/>
    <dgm:cxn modelId="{47A28D8C-A066-406B-999B-8E7D108AE47A}" type="presOf" srcId="{E62F3F5F-6884-4F8C-B6C0-5304F79A40B4}" destId="{96C9A98F-98AC-423D-B1A3-33A9261925A3}" srcOrd="0" destOrd="0" presId="urn:microsoft.com/office/officeart/2005/8/layout/funnel1"/>
    <dgm:cxn modelId="{75345444-51EB-4538-89EE-8FC7D91DAC48}" srcId="{E62F3F5F-6884-4F8C-B6C0-5304F79A40B4}" destId="{60BDED02-414B-4451-962F-7A5A31B5B82D}" srcOrd="0" destOrd="0" parTransId="{A92A1FE7-ABED-4D01-8450-681E5F5BB515}" sibTransId="{B33E2DAB-51B0-4324-9F82-7D051A03E7A3}"/>
    <dgm:cxn modelId="{A9ABD205-97C6-4B0F-A3DB-EF2CDB5BA3AB}" srcId="{E62F3F5F-6884-4F8C-B6C0-5304F79A40B4}" destId="{AC478073-8E40-48EA-986A-A89206DFB364}" srcOrd="1" destOrd="0" parTransId="{8267CE09-0336-47CD-A967-67F2CAD2CF5F}" sibTransId="{03804F58-407E-4972-896F-E03D561D077F}"/>
    <dgm:cxn modelId="{CAD85F8E-24C8-4EB2-B05B-33C83C28CD03}" type="presParOf" srcId="{96C9A98F-98AC-423D-B1A3-33A9261925A3}" destId="{E2CC1D0E-43FD-4BD4-A9DB-6B74A49E1690}" srcOrd="0" destOrd="0" presId="urn:microsoft.com/office/officeart/2005/8/layout/funnel1"/>
    <dgm:cxn modelId="{40D19076-10F5-4201-A9AB-0DA16B915157}" type="presParOf" srcId="{96C9A98F-98AC-423D-B1A3-33A9261925A3}" destId="{E443E31A-752C-46F2-A809-8474A41E3A8A}" srcOrd="1" destOrd="0" presId="urn:microsoft.com/office/officeart/2005/8/layout/funnel1"/>
    <dgm:cxn modelId="{A293B2A9-79A1-45EF-9D26-7813B50CCAF2}" type="presParOf" srcId="{96C9A98F-98AC-423D-B1A3-33A9261925A3}" destId="{19826EAE-F2ED-460C-8EF1-2439B8F4DED6}" srcOrd="2" destOrd="0" presId="urn:microsoft.com/office/officeart/2005/8/layout/funnel1"/>
    <dgm:cxn modelId="{EF8B7D66-FAA5-4DA4-B58D-6407EB1FA061}" type="presParOf" srcId="{96C9A98F-98AC-423D-B1A3-33A9261925A3}" destId="{640E8238-DBC3-4D76-82E2-F79EC516AC95}" srcOrd="3" destOrd="0" presId="urn:microsoft.com/office/officeart/2005/8/layout/funnel1"/>
    <dgm:cxn modelId="{B61ECF41-4626-4C7F-B494-A90EC54A295C}" type="presParOf" srcId="{96C9A98F-98AC-423D-B1A3-33A9261925A3}" destId="{EAD8BE90-4F57-4E6E-B284-3DFA31F25C24}" srcOrd="4" destOrd="0" presId="urn:microsoft.com/office/officeart/2005/8/layout/funnel1"/>
    <dgm:cxn modelId="{FCCF22C6-3BAB-4348-ADF2-336345D4C2B4}" type="presParOf" srcId="{96C9A98F-98AC-423D-B1A3-33A9261925A3}" destId="{B9065424-44A4-437B-B75B-B505A3D1A920}" srcOrd="5" destOrd="0" presId="urn:microsoft.com/office/officeart/2005/8/layout/funnel1"/>
    <dgm:cxn modelId="{BF740671-B3D1-4C51-AD75-6D041EC23E6C}" type="presParOf" srcId="{96C9A98F-98AC-423D-B1A3-33A9261925A3}" destId="{C12717BF-638C-4A7B-8113-ED70507288B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618B9E-B6AA-4E3D-BE59-93BABD4CF19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8554BF-99E2-4CEC-8A01-3D77ABC86A3E}">
      <dgm:prSet/>
      <dgm:spPr/>
      <dgm:t>
        <a:bodyPr/>
        <a:lstStyle/>
        <a:p>
          <a:pPr rtl="0"/>
          <a:r>
            <a:rPr lang="en-US" dirty="0" smtClean="0"/>
            <a:t>Innovation Assessments: </a:t>
          </a:r>
          <a:r>
            <a:rPr lang="en-US" i="1" dirty="0" smtClean="0">
              <a:solidFill>
                <a:srgbClr val="FFFF00"/>
              </a:solidFill>
            </a:rPr>
            <a:t>Change the Question</a:t>
          </a:r>
          <a:endParaRPr lang="en-US" dirty="0"/>
        </a:p>
      </dgm:t>
    </dgm:pt>
    <dgm:pt modelId="{A0B59239-FDDD-44BC-A236-86B9730378AF}" type="parTrans" cxnId="{96AA1818-4BA7-4C31-AC61-AEF97D3166FB}">
      <dgm:prSet/>
      <dgm:spPr/>
      <dgm:t>
        <a:bodyPr/>
        <a:lstStyle/>
        <a:p>
          <a:endParaRPr lang="en-US"/>
        </a:p>
      </dgm:t>
    </dgm:pt>
    <dgm:pt modelId="{956DBB0D-FED9-4580-AF52-2E5059A98420}" type="sibTrans" cxnId="{96AA1818-4BA7-4C31-AC61-AEF97D3166FB}">
      <dgm:prSet/>
      <dgm:spPr/>
      <dgm:t>
        <a:bodyPr/>
        <a:lstStyle/>
        <a:p>
          <a:endParaRPr lang="en-US"/>
        </a:p>
      </dgm:t>
    </dgm:pt>
    <dgm:pt modelId="{215B9FE7-E230-4F2E-A029-5D4AF2266E70}" type="pres">
      <dgm:prSet presAssocID="{40618B9E-B6AA-4E3D-BE59-93BABD4CF1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D9E391-8DB3-46B8-A4A0-0F104A62C656}" type="pres">
      <dgm:prSet presAssocID="{B08554BF-99E2-4CEC-8A01-3D77ABC86A3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AA1818-4BA7-4C31-AC61-AEF97D3166FB}" srcId="{40618B9E-B6AA-4E3D-BE59-93BABD4CF19D}" destId="{B08554BF-99E2-4CEC-8A01-3D77ABC86A3E}" srcOrd="0" destOrd="0" parTransId="{A0B59239-FDDD-44BC-A236-86B9730378AF}" sibTransId="{956DBB0D-FED9-4580-AF52-2E5059A98420}"/>
    <dgm:cxn modelId="{D4862416-BFA4-4E67-9D04-10EB01DDC71A}" type="presOf" srcId="{40618B9E-B6AA-4E3D-BE59-93BABD4CF19D}" destId="{215B9FE7-E230-4F2E-A029-5D4AF2266E70}" srcOrd="0" destOrd="0" presId="urn:microsoft.com/office/officeart/2005/8/layout/process1"/>
    <dgm:cxn modelId="{018B8650-3318-46E7-8C24-27794006F07F}" type="presOf" srcId="{B08554BF-99E2-4CEC-8A01-3D77ABC86A3E}" destId="{0CD9E391-8DB3-46B8-A4A0-0F104A62C656}" srcOrd="0" destOrd="0" presId="urn:microsoft.com/office/officeart/2005/8/layout/process1"/>
    <dgm:cxn modelId="{5B4E7CFD-E0C7-483F-A348-2A8386F3A8C3}" type="presParOf" srcId="{215B9FE7-E230-4F2E-A029-5D4AF2266E70}" destId="{0CD9E391-8DB3-46B8-A4A0-0F104A62C65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CDA51A-6465-46D7-8B5E-5E3F582BB84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9DB5C9-0904-42D8-A55D-31BF76D077A9}">
      <dgm:prSet/>
      <dgm:spPr/>
      <dgm:t>
        <a:bodyPr/>
        <a:lstStyle/>
        <a:p>
          <a:pPr rtl="0"/>
          <a:r>
            <a:rPr lang="en-US" dirty="0" smtClean="0">
              <a:solidFill>
                <a:schemeClr val="accent3"/>
              </a:solidFill>
            </a:rPr>
            <a:t>“Did it impact the target population?” </a:t>
          </a:r>
          <a:endParaRPr lang="en-US" dirty="0">
            <a:solidFill>
              <a:schemeClr val="accent3"/>
            </a:solidFill>
          </a:endParaRPr>
        </a:p>
      </dgm:t>
    </dgm:pt>
    <dgm:pt modelId="{3983E162-D8D3-4834-BEFF-C746FFE102F8}" type="parTrans" cxnId="{74B7CA74-1067-43D4-A939-015B0831C6A3}">
      <dgm:prSet/>
      <dgm:spPr/>
      <dgm:t>
        <a:bodyPr/>
        <a:lstStyle/>
        <a:p>
          <a:endParaRPr lang="en-US"/>
        </a:p>
      </dgm:t>
    </dgm:pt>
    <dgm:pt modelId="{6F494F9C-3260-42C0-A0D4-A4EECFC321DB}" type="sibTrans" cxnId="{74B7CA74-1067-43D4-A939-015B0831C6A3}">
      <dgm:prSet/>
      <dgm:spPr/>
      <dgm:t>
        <a:bodyPr/>
        <a:lstStyle/>
        <a:p>
          <a:endParaRPr lang="en-US"/>
        </a:p>
      </dgm:t>
    </dgm:pt>
    <dgm:pt modelId="{D6FFF03E-A82F-47E1-A9CF-D0E8053F076F}">
      <dgm:prSet/>
      <dgm:spPr/>
      <dgm:t>
        <a:bodyPr/>
        <a:lstStyle/>
        <a:p>
          <a:pPr rtl="0"/>
          <a:r>
            <a:rPr lang="en-US" dirty="0" smtClean="0">
              <a:solidFill>
                <a:schemeClr val="accent3"/>
              </a:solidFill>
            </a:rPr>
            <a:t>“Can it work in </a:t>
          </a:r>
          <a:r>
            <a:rPr lang="en-US" b="1" dirty="0" smtClean="0">
              <a:solidFill>
                <a:schemeClr val="accent3"/>
              </a:solidFill>
            </a:rPr>
            <a:t>another</a:t>
          </a:r>
          <a:r>
            <a:rPr lang="en-US" dirty="0" smtClean="0">
              <a:solidFill>
                <a:schemeClr val="accent3"/>
              </a:solidFill>
            </a:rPr>
            <a:t> context or system?”</a:t>
          </a:r>
          <a:endParaRPr lang="en-US" dirty="0">
            <a:solidFill>
              <a:schemeClr val="accent3"/>
            </a:solidFill>
          </a:endParaRPr>
        </a:p>
      </dgm:t>
    </dgm:pt>
    <dgm:pt modelId="{428069BF-F366-427D-B985-43C16510DFB3}" type="parTrans" cxnId="{57EF194A-2016-4D7D-B09A-66E6579F439C}">
      <dgm:prSet/>
      <dgm:spPr/>
      <dgm:t>
        <a:bodyPr/>
        <a:lstStyle/>
        <a:p>
          <a:endParaRPr lang="en-US"/>
        </a:p>
      </dgm:t>
    </dgm:pt>
    <dgm:pt modelId="{B4977806-ED02-455B-8BE1-2255CA2561FF}" type="sibTrans" cxnId="{57EF194A-2016-4D7D-B09A-66E6579F439C}">
      <dgm:prSet/>
      <dgm:spPr/>
      <dgm:t>
        <a:bodyPr/>
        <a:lstStyle/>
        <a:p>
          <a:endParaRPr lang="en-US"/>
        </a:p>
      </dgm:t>
    </dgm:pt>
    <dgm:pt modelId="{CEBAD4F7-35F1-40B9-AF56-3DCAB123DA90}">
      <dgm:prSet/>
      <dgm:spPr/>
      <dgm:t>
        <a:bodyPr/>
        <a:lstStyle/>
        <a:p>
          <a:pPr rtl="0"/>
          <a:r>
            <a:rPr lang="en-US" dirty="0" smtClean="0">
              <a:solidFill>
                <a:schemeClr val="accent3"/>
              </a:solidFill>
            </a:rPr>
            <a:t>“Did it work?”</a:t>
          </a:r>
          <a:endParaRPr lang="en-US" dirty="0">
            <a:solidFill>
              <a:schemeClr val="accent3"/>
            </a:solidFill>
          </a:endParaRPr>
        </a:p>
      </dgm:t>
    </dgm:pt>
    <dgm:pt modelId="{F32A6CA9-BA24-44C3-ADB5-771FDDDEC59F}" type="parTrans" cxnId="{B4826DA3-1D1D-4ACD-B602-F208DCF74B92}">
      <dgm:prSet/>
      <dgm:spPr/>
      <dgm:t>
        <a:bodyPr/>
        <a:lstStyle/>
        <a:p>
          <a:endParaRPr lang="en-US"/>
        </a:p>
      </dgm:t>
    </dgm:pt>
    <dgm:pt modelId="{C08A443F-6E89-4B0E-B8C6-CF5EE78417DA}" type="sibTrans" cxnId="{B4826DA3-1D1D-4ACD-B602-F208DCF74B92}">
      <dgm:prSet/>
      <dgm:spPr/>
      <dgm:t>
        <a:bodyPr/>
        <a:lstStyle/>
        <a:p>
          <a:endParaRPr lang="en-US"/>
        </a:p>
      </dgm:t>
    </dgm:pt>
    <dgm:pt modelId="{57175B8E-3E69-47D2-8443-0084D472CC3A}" type="pres">
      <dgm:prSet presAssocID="{DACDA51A-6465-46D7-8B5E-5E3F582BB8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E6C5F57-9004-48CB-A21B-999D44E8AB98}" type="pres">
      <dgm:prSet presAssocID="{CEBAD4F7-35F1-40B9-AF56-3DCAB123DA90}" presName="composite" presStyleCnt="0"/>
      <dgm:spPr/>
    </dgm:pt>
    <dgm:pt modelId="{E119A152-F776-4118-A1BB-61EE850CF068}" type="pres">
      <dgm:prSet presAssocID="{CEBAD4F7-35F1-40B9-AF56-3DCAB123DA90}" presName="LShape" presStyleLbl="alignNode1" presStyleIdx="0" presStyleCnt="5"/>
      <dgm:spPr/>
    </dgm:pt>
    <dgm:pt modelId="{B2297D60-F767-45F2-9E6B-BA6C49A77F53}" type="pres">
      <dgm:prSet presAssocID="{CEBAD4F7-35F1-40B9-AF56-3DCAB123DA9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49B3F-1EFD-42B7-9767-89FFE8A0F6CF}" type="pres">
      <dgm:prSet presAssocID="{CEBAD4F7-35F1-40B9-AF56-3DCAB123DA90}" presName="Triangle" presStyleLbl="alignNode1" presStyleIdx="1" presStyleCnt="5"/>
      <dgm:spPr/>
    </dgm:pt>
    <dgm:pt modelId="{C008702E-B450-41EF-B7B0-AE3CB6548146}" type="pres">
      <dgm:prSet presAssocID="{C08A443F-6E89-4B0E-B8C6-CF5EE78417DA}" presName="sibTrans" presStyleCnt="0"/>
      <dgm:spPr/>
    </dgm:pt>
    <dgm:pt modelId="{CA77B338-4EC8-4328-A7C1-E49B2914DC2D}" type="pres">
      <dgm:prSet presAssocID="{C08A443F-6E89-4B0E-B8C6-CF5EE78417DA}" presName="space" presStyleCnt="0"/>
      <dgm:spPr/>
    </dgm:pt>
    <dgm:pt modelId="{CDD1ECEC-F365-4BC3-B2A5-122488149D15}" type="pres">
      <dgm:prSet presAssocID="{EE9DB5C9-0904-42D8-A55D-31BF76D077A9}" presName="composite" presStyleCnt="0"/>
      <dgm:spPr/>
    </dgm:pt>
    <dgm:pt modelId="{7BD869B5-8B76-4387-9E01-BA217F5AB03D}" type="pres">
      <dgm:prSet presAssocID="{EE9DB5C9-0904-42D8-A55D-31BF76D077A9}" presName="LShape" presStyleLbl="alignNode1" presStyleIdx="2" presStyleCnt="5"/>
      <dgm:spPr/>
    </dgm:pt>
    <dgm:pt modelId="{2595B80C-7B25-4875-BB61-D39174C31F0F}" type="pres">
      <dgm:prSet presAssocID="{EE9DB5C9-0904-42D8-A55D-31BF76D077A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64E52-DB9D-4BE4-949D-05E57BF913BB}" type="pres">
      <dgm:prSet presAssocID="{EE9DB5C9-0904-42D8-A55D-31BF76D077A9}" presName="Triangle" presStyleLbl="alignNode1" presStyleIdx="3" presStyleCnt="5"/>
      <dgm:spPr/>
    </dgm:pt>
    <dgm:pt modelId="{F88E9A81-0A24-430D-8177-4E59EA5AAE2E}" type="pres">
      <dgm:prSet presAssocID="{6F494F9C-3260-42C0-A0D4-A4EECFC321DB}" presName="sibTrans" presStyleCnt="0"/>
      <dgm:spPr/>
    </dgm:pt>
    <dgm:pt modelId="{D0ED7329-5632-4946-8F0F-A1B1993CB3DE}" type="pres">
      <dgm:prSet presAssocID="{6F494F9C-3260-42C0-A0D4-A4EECFC321DB}" presName="space" presStyleCnt="0"/>
      <dgm:spPr/>
    </dgm:pt>
    <dgm:pt modelId="{41F2F2D4-D500-4B08-8302-20799CB942C3}" type="pres">
      <dgm:prSet presAssocID="{D6FFF03E-A82F-47E1-A9CF-D0E8053F076F}" presName="composite" presStyleCnt="0"/>
      <dgm:spPr/>
    </dgm:pt>
    <dgm:pt modelId="{440AF900-EA96-421F-BD9E-BD49476D3E30}" type="pres">
      <dgm:prSet presAssocID="{D6FFF03E-A82F-47E1-A9CF-D0E8053F076F}" presName="LShape" presStyleLbl="alignNode1" presStyleIdx="4" presStyleCnt="5"/>
      <dgm:spPr/>
    </dgm:pt>
    <dgm:pt modelId="{776CD127-3D18-4B67-A1B0-E59876DD682C}" type="pres">
      <dgm:prSet presAssocID="{D6FFF03E-A82F-47E1-A9CF-D0E8053F076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826DA3-1D1D-4ACD-B602-F208DCF74B92}" srcId="{DACDA51A-6465-46D7-8B5E-5E3F582BB84A}" destId="{CEBAD4F7-35F1-40B9-AF56-3DCAB123DA90}" srcOrd="0" destOrd="0" parTransId="{F32A6CA9-BA24-44C3-ADB5-771FDDDEC59F}" sibTransId="{C08A443F-6E89-4B0E-B8C6-CF5EE78417DA}"/>
    <dgm:cxn modelId="{A9C65033-6A4B-4EFD-A2D5-456D9FDB04B5}" type="presOf" srcId="{DACDA51A-6465-46D7-8B5E-5E3F582BB84A}" destId="{57175B8E-3E69-47D2-8443-0084D472CC3A}" srcOrd="0" destOrd="0" presId="urn:microsoft.com/office/officeart/2009/3/layout/StepUpProcess"/>
    <dgm:cxn modelId="{DAC562B7-0067-4FFA-BF84-26EDB4D777E0}" type="presOf" srcId="{D6FFF03E-A82F-47E1-A9CF-D0E8053F076F}" destId="{776CD127-3D18-4B67-A1B0-E59876DD682C}" srcOrd="0" destOrd="0" presId="urn:microsoft.com/office/officeart/2009/3/layout/StepUpProcess"/>
    <dgm:cxn modelId="{57EF194A-2016-4D7D-B09A-66E6579F439C}" srcId="{DACDA51A-6465-46D7-8B5E-5E3F582BB84A}" destId="{D6FFF03E-A82F-47E1-A9CF-D0E8053F076F}" srcOrd="2" destOrd="0" parTransId="{428069BF-F366-427D-B985-43C16510DFB3}" sibTransId="{B4977806-ED02-455B-8BE1-2255CA2561FF}"/>
    <dgm:cxn modelId="{0112DC3E-7C24-4D55-B213-255A30D7FB0C}" type="presOf" srcId="{EE9DB5C9-0904-42D8-A55D-31BF76D077A9}" destId="{2595B80C-7B25-4875-BB61-D39174C31F0F}" srcOrd="0" destOrd="0" presId="urn:microsoft.com/office/officeart/2009/3/layout/StepUpProcess"/>
    <dgm:cxn modelId="{74B7CA74-1067-43D4-A939-015B0831C6A3}" srcId="{DACDA51A-6465-46D7-8B5E-5E3F582BB84A}" destId="{EE9DB5C9-0904-42D8-A55D-31BF76D077A9}" srcOrd="1" destOrd="0" parTransId="{3983E162-D8D3-4834-BEFF-C746FFE102F8}" sibTransId="{6F494F9C-3260-42C0-A0D4-A4EECFC321DB}"/>
    <dgm:cxn modelId="{83475A78-D50D-4BB8-B163-E4F9C524BCAC}" type="presOf" srcId="{CEBAD4F7-35F1-40B9-AF56-3DCAB123DA90}" destId="{B2297D60-F767-45F2-9E6B-BA6C49A77F53}" srcOrd="0" destOrd="0" presId="urn:microsoft.com/office/officeart/2009/3/layout/StepUpProcess"/>
    <dgm:cxn modelId="{3B508C52-4B1A-4CA2-9A0E-60F34BE89F92}" type="presParOf" srcId="{57175B8E-3E69-47D2-8443-0084D472CC3A}" destId="{FE6C5F57-9004-48CB-A21B-999D44E8AB98}" srcOrd="0" destOrd="0" presId="urn:microsoft.com/office/officeart/2009/3/layout/StepUpProcess"/>
    <dgm:cxn modelId="{A7DB79E0-B8EC-40C9-A1EB-EA0BE7E7C8A0}" type="presParOf" srcId="{FE6C5F57-9004-48CB-A21B-999D44E8AB98}" destId="{E119A152-F776-4118-A1BB-61EE850CF068}" srcOrd="0" destOrd="0" presId="urn:microsoft.com/office/officeart/2009/3/layout/StepUpProcess"/>
    <dgm:cxn modelId="{5AF47F70-BEC8-4395-BE42-CB5B14D069AB}" type="presParOf" srcId="{FE6C5F57-9004-48CB-A21B-999D44E8AB98}" destId="{B2297D60-F767-45F2-9E6B-BA6C49A77F53}" srcOrd="1" destOrd="0" presId="urn:microsoft.com/office/officeart/2009/3/layout/StepUpProcess"/>
    <dgm:cxn modelId="{FB91DA58-807B-47B4-8537-C4317B15973F}" type="presParOf" srcId="{FE6C5F57-9004-48CB-A21B-999D44E8AB98}" destId="{19E49B3F-1EFD-42B7-9767-89FFE8A0F6CF}" srcOrd="2" destOrd="0" presId="urn:microsoft.com/office/officeart/2009/3/layout/StepUpProcess"/>
    <dgm:cxn modelId="{5F0C684F-4A32-42BA-BFAE-833D41C62FE6}" type="presParOf" srcId="{57175B8E-3E69-47D2-8443-0084D472CC3A}" destId="{C008702E-B450-41EF-B7B0-AE3CB6548146}" srcOrd="1" destOrd="0" presId="urn:microsoft.com/office/officeart/2009/3/layout/StepUpProcess"/>
    <dgm:cxn modelId="{46B5D0B3-A11A-4491-8C98-804ABF3998B8}" type="presParOf" srcId="{C008702E-B450-41EF-B7B0-AE3CB6548146}" destId="{CA77B338-4EC8-4328-A7C1-E49B2914DC2D}" srcOrd="0" destOrd="0" presId="urn:microsoft.com/office/officeart/2009/3/layout/StepUpProcess"/>
    <dgm:cxn modelId="{64FFCEC1-1E9A-4B4F-89D8-43452D02C7AD}" type="presParOf" srcId="{57175B8E-3E69-47D2-8443-0084D472CC3A}" destId="{CDD1ECEC-F365-4BC3-B2A5-122488149D15}" srcOrd="2" destOrd="0" presId="urn:microsoft.com/office/officeart/2009/3/layout/StepUpProcess"/>
    <dgm:cxn modelId="{24F4AC10-8CA7-438F-A119-204C5B4282F1}" type="presParOf" srcId="{CDD1ECEC-F365-4BC3-B2A5-122488149D15}" destId="{7BD869B5-8B76-4387-9E01-BA217F5AB03D}" srcOrd="0" destOrd="0" presId="urn:microsoft.com/office/officeart/2009/3/layout/StepUpProcess"/>
    <dgm:cxn modelId="{667229AF-EA11-4857-99B8-A0527B6EB6C4}" type="presParOf" srcId="{CDD1ECEC-F365-4BC3-B2A5-122488149D15}" destId="{2595B80C-7B25-4875-BB61-D39174C31F0F}" srcOrd="1" destOrd="0" presId="urn:microsoft.com/office/officeart/2009/3/layout/StepUpProcess"/>
    <dgm:cxn modelId="{209B7A19-2741-4113-9BE2-D70B16778AD2}" type="presParOf" srcId="{CDD1ECEC-F365-4BC3-B2A5-122488149D15}" destId="{C7064E52-DB9D-4BE4-949D-05E57BF913BB}" srcOrd="2" destOrd="0" presId="urn:microsoft.com/office/officeart/2009/3/layout/StepUpProcess"/>
    <dgm:cxn modelId="{B41A35E3-B8BA-49A9-90E3-6BAD649F46E2}" type="presParOf" srcId="{57175B8E-3E69-47D2-8443-0084D472CC3A}" destId="{F88E9A81-0A24-430D-8177-4E59EA5AAE2E}" srcOrd="3" destOrd="0" presId="urn:microsoft.com/office/officeart/2009/3/layout/StepUpProcess"/>
    <dgm:cxn modelId="{77331C3F-7BFB-4E24-9BC7-B7A01142FF6F}" type="presParOf" srcId="{F88E9A81-0A24-430D-8177-4E59EA5AAE2E}" destId="{D0ED7329-5632-4946-8F0F-A1B1993CB3DE}" srcOrd="0" destOrd="0" presId="urn:microsoft.com/office/officeart/2009/3/layout/StepUpProcess"/>
    <dgm:cxn modelId="{D3F2DA3D-81FB-4323-8348-1A7B29053DC4}" type="presParOf" srcId="{57175B8E-3E69-47D2-8443-0084D472CC3A}" destId="{41F2F2D4-D500-4B08-8302-20799CB942C3}" srcOrd="4" destOrd="0" presId="urn:microsoft.com/office/officeart/2009/3/layout/StepUpProcess"/>
    <dgm:cxn modelId="{D1E3B7B9-F044-41BF-8D12-3A3986EB7E05}" type="presParOf" srcId="{41F2F2D4-D500-4B08-8302-20799CB942C3}" destId="{440AF900-EA96-421F-BD9E-BD49476D3E30}" srcOrd="0" destOrd="0" presId="urn:microsoft.com/office/officeart/2009/3/layout/StepUpProcess"/>
    <dgm:cxn modelId="{AD662F7B-880E-47C2-A486-67F2EDDC5499}" type="presParOf" srcId="{41F2F2D4-D500-4B08-8302-20799CB942C3}" destId="{776CD127-3D18-4B67-A1B0-E59876DD682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618B9E-B6AA-4E3D-BE59-93BABD4CF19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8554BF-99E2-4CEC-8A01-3D77ABC86A3E}">
      <dgm:prSet/>
      <dgm:spPr>
        <a:solidFill>
          <a:schemeClr val="accent3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accent3"/>
              </a:solidFill>
            </a:rPr>
            <a:t>Internal Validity</a:t>
          </a:r>
          <a:endParaRPr lang="en-US" dirty="0">
            <a:solidFill>
              <a:schemeClr val="accent3"/>
            </a:solidFill>
          </a:endParaRPr>
        </a:p>
      </dgm:t>
    </dgm:pt>
    <dgm:pt modelId="{A0B59239-FDDD-44BC-A236-86B9730378AF}" type="parTrans" cxnId="{96AA1818-4BA7-4C31-AC61-AEF97D3166FB}">
      <dgm:prSet/>
      <dgm:spPr/>
      <dgm:t>
        <a:bodyPr/>
        <a:lstStyle/>
        <a:p>
          <a:endParaRPr lang="en-US"/>
        </a:p>
      </dgm:t>
    </dgm:pt>
    <dgm:pt modelId="{956DBB0D-FED9-4580-AF52-2E5059A98420}" type="sibTrans" cxnId="{96AA1818-4BA7-4C31-AC61-AEF97D3166FB}">
      <dgm:prSet/>
      <dgm:spPr/>
      <dgm:t>
        <a:bodyPr/>
        <a:lstStyle/>
        <a:p>
          <a:endParaRPr lang="en-US"/>
        </a:p>
      </dgm:t>
    </dgm:pt>
    <dgm:pt modelId="{1268B405-D823-4D5D-A6ED-F42568375C8B}">
      <dgm:prSet/>
      <dgm:spPr>
        <a:solidFill>
          <a:schemeClr val="accent3">
            <a:lumMod val="75000"/>
            <a:lumOff val="25000"/>
          </a:schemeClr>
        </a:solidFill>
      </dgm:spPr>
      <dgm:t>
        <a:bodyPr/>
        <a:lstStyle/>
        <a:p>
          <a:pPr rtl="0"/>
          <a:r>
            <a:rPr lang="en-US" dirty="0" smtClean="0"/>
            <a:t>External Validity (Populations; Impact)</a:t>
          </a:r>
          <a:endParaRPr lang="en-US" dirty="0"/>
        </a:p>
      </dgm:t>
    </dgm:pt>
    <dgm:pt modelId="{0F35CBE6-63EE-4CE0-A8AA-52A04DF52B36}" type="parTrans" cxnId="{8A2CF241-4924-4382-8B16-2D2C799455AC}">
      <dgm:prSet/>
      <dgm:spPr/>
      <dgm:t>
        <a:bodyPr/>
        <a:lstStyle/>
        <a:p>
          <a:endParaRPr lang="en-US"/>
        </a:p>
      </dgm:t>
    </dgm:pt>
    <dgm:pt modelId="{E783329E-D5EC-4037-8C56-6464B5059DBF}" type="sibTrans" cxnId="{8A2CF241-4924-4382-8B16-2D2C799455A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110E857D-D1A1-44AF-A775-DFD395C7650A}">
      <dgm:prSet/>
      <dgm:spPr>
        <a:solidFill>
          <a:schemeClr val="accent3">
            <a:lumMod val="90000"/>
            <a:lumOff val="1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FFFF00"/>
              </a:solidFill>
            </a:rPr>
            <a:t>External Validity (Systems; Sustainability)</a:t>
          </a:r>
          <a:endParaRPr lang="en-US" dirty="0">
            <a:solidFill>
              <a:srgbClr val="FFFF00"/>
            </a:solidFill>
          </a:endParaRPr>
        </a:p>
      </dgm:t>
    </dgm:pt>
    <dgm:pt modelId="{557A1986-64D9-4374-962E-6FA9B03E45D8}" type="parTrans" cxnId="{8C1ED386-126C-4BD5-A440-85A3B6E2B18B}">
      <dgm:prSet/>
      <dgm:spPr/>
      <dgm:t>
        <a:bodyPr/>
        <a:lstStyle/>
        <a:p>
          <a:endParaRPr lang="en-US"/>
        </a:p>
      </dgm:t>
    </dgm:pt>
    <dgm:pt modelId="{8FD438A8-4BF8-4C45-BAF8-C33A66ADFBF5}" type="sibTrans" cxnId="{8C1ED386-126C-4BD5-A440-85A3B6E2B18B}">
      <dgm:prSet/>
      <dgm:spPr/>
      <dgm:t>
        <a:bodyPr/>
        <a:lstStyle/>
        <a:p>
          <a:endParaRPr lang="en-US"/>
        </a:p>
      </dgm:t>
    </dgm:pt>
    <dgm:pt modelId="{215B9FE7-E230-4F2E-A029-5D4AF2266E70}" type="pres">
      <dgm:prSet presAssocID="{40618B9E-B6AA-4E3D-BE59-93BABD4CF1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D9E391-8DB3-46B8-A4A0-0F104A62C656}" type="pres">
      <dgm:prSet presAssocID="{B08554BF-99E2-4CEC-8A01-3D77ABC86A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9758A-A4B1-49CF-942D-675680CCCB5C}" type="pres">
      <dgm:prSet presAssocID="{956DBB0D-FED9-4580-AF52-2E5059A9842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BCCA258-CA38-41DB-8837-9314E3536E2A}" type="pres">
      <dgm:prSet presAssocID="{956DBB0D-FED9-4580-AF52-2E5059A9842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4CE9D4E-C280-47BC-B7E5-9DDC4BD99726}" type="pres">
      <dgm:prSet presAssocID="{1268B405-D823-4D5D-A6ED-F42568375C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11266-FBC8-4E59-867F-031F3614C0A1}" type="pres">
      <dgm:prSet presAssocID="{E783329E-D5EC-4037-8C56-6464B5059DB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0907021-3DCB-4788-9E9E-BC8C7FEFDE0B}" type="pres">
      <dgm:prSet presAssocID="{E783329E-D5EC-4037-8C56-6464B5059DB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C524E21-6880-4AF5-8AB7-F8C7C82C7E7C}" type="pres">
      <dgm:prSet presAssocID="{110E857D-D1A1-44AF-A775-DFD395C7650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AAA216-AD6F-479A-AAFA-6762514128E3}" type="presOf" srcId="{E783329E-D5EC-4037-8C56-6464B5059DBF}" destId="{6FD11266-FBC8-4E59-867F-031F3614C0A1}" srcOrd="0" destOrd="0" presId="urn:microsoft.com/office/officeart/2005/8/layout/process1"/>
    <dgm:cxn modelId="{71D32344-5BE0-4A14-A229-BE468483E545}" type="presOf" srcId="{B08554BF-99E2-4CEC-8A01-3D77ABC86A3E}" destId="{0CD9E391-8DB3-46B8-A4A0-0F104A62C656}" srcOrd="0" destOrd="0" presId="urn:microsoft.com/office/officeart/2005/8/layout/process1"/>
    <dgm:cxn modelId="{1665BDA0-2A03-4378-B3D7-F663386758AD}" type="presOf" srcId="{110E857D-D1A1-44AF-A775-DFD395C7650A}" destId="{5C524E21-6880-4AF5-8AB7-F8C7C82C7E7C}" srcOrd="0" destOrd="0" presId="urn:microsoft.com/office/officeart/2005/8/layout/process1"/>
    <dgm:cxn modelId="{0D370F81-70E4-49F9-92B1-F042BFA51179}" type="presOf" srcId="{956DBB0D-FED9-4580-AF52-2E5059A98420}" destId="{0269758A-A4B1-49CF-942D-675680CCCB5C}" srcOrd="0" destOrd="0" presId="urn:microsoft.com/office/officeart/2005/8/layout/process1"/>
    <dgm:cxn modelId="{CCDD9861-F2AA-4DA9-839D-04F4CC10031D}" type="presOf" srcId="{956DBB0D-FED9-4580-AF52-2E5059A98420}" destId="{CBCCA258-CA38-41DB-8837-9314E3536E2A}" srcOrd="1" destOrd="0" presId="urn:microsoft.com/office/officeart/2005/8/layout/process1"/>
    <dgm:cxn modelId="{8A2CF241-4924-4382-8B16-2D2C799455AC}" srcId="{40618B9E-B6AA-4E3D-BE59-93BABD4CF19D}" destId="{1268B405-D823-4D5D-A6ED-F42568375C8B}" srcOrd="1" destOrd="0" parTransId="{0F35CBE6-63EE-4CE0-A8AA-52A04DF52B36}" sibTransId="{E783329E-D5EC-4037-8C56-6464B5059DBF}"/>
    <dgm:cxn modelId="{8C1ED386-126C-4BD5-A440-85A3B6E2B18B}" srcId="{40618B9E-B6AA-4E3D-BE59-93BABD4CF19D}" destId="{110E857D-D1A1-44AF-A775-DFD395C7650A}" srcOrd="2" destOrd="0" parTransId="{557A1986-64D9-4374-962E-6FA9B03E45D8}" sibTransId="{8FD438A8-4BF8-4C45-BAF8-C33A66ADFBF5}"/>
    <dgm:cxn modelId="{96AA1818-4BA7-4C31-AC61-AEF97D3166FB}" srcId="{40618B9E-B6AA-4E3D-BE59-93BABD4CF19D}" destId="{B08554BF-99E2-4CEC-8A01-3D77ABC86A3E}" srcOrd="0" destOrd="0" parTransId="{A0B59239-FDDD-44BC-A236-86B9730378AF}" sibTransId="{956DBB0D-FED9-4580-AF52-2E5059A98420}"/>
    <dgm:cxn modelId="{C25908A5-B24C-408D-AE01-AB2DADCFBFFC}" type="presOf" srcId="{40618B9E-B6AA-4E3D-BE59-93BABD4CF19D}" destId="{215B9FE7-E230-4F2E-A029-5D4AF2266E70}" srcOrd="0" destOrd="0" presId="urn:microsoft.com/office/officeart/2005/8/layout/process1"/>
    <dgm:cxn modelId="{6973C3C9-088D-4763-8F0C-35B0DFA30908}" type="presOf" srcId="{1268B405-D823-4D5D-A6ED-F42568375C8B}" destId="{54CE9D4E-C280-47BC-B7E5-9DDC4BD99726}" srcOrd="0" destOrd="0" presId="urn:microsoft.com/office/officeart/2005/8/layout/process1"/>
    <dgm:cxn modelId="{F1F097E3-AAA8-423D-916A-B7E1CD01D8E7}" type="presOf" srcId="{E783329E-D5EC-4037-8C56-6464B5059DBF}" destId="{60907021-3DCB-4788-9E9E-BC8C7FEFDE0B}" srcOrd="1" destOrd="0" presId="urn:microsoft.com/office/officeart/2005/8/layout/process1"/>
    <dgm:cxn modelId="{D1754FC5-8BBB-4A57-955F-138CD331675F}" type="presParOf" srcId="{215B9FE7-E230-4F2E-A029-5D4AF2266E70}" destId="{0CD9E391-8DB3-46B8-A4A0-0F104A62C656}" srcOrd="0" destOrd="0" presId="urn:microsoft.com/office/officeart/2005/8/layout/process1"/>
    <dgm:cxn modelId="{47222CD2-8395-4E7E-BC4F-1360C790B071}" type="presParOf" srcId="{215B9FE7-E230-4F2E-A029-5D4AF2266E70}" destId="{0269758A-A4B1-49CF-942D-675680CCCB5C}" srcOrd="1" destOrd="0" presId="urn:microsoft.com/office/officeart/2005/8/layout/process1"/>
    <dgm:cxn modelId="{7835C05E-2D43-459B-AC70-65BF7288C588}" type="presParOf" srcId="{0269758A-A4B1-49CF-942D-675680CCCB5C}" destId="{CBCCA258-CA38-41DB-8837-9314E3536E2A}" srcOrd="0" destOrd="0" presId="urn:microsoft.com/office/officeart/2005/8/layout/process1"/>
    <dgm:cxn modelId="{40333302-5989-4E72-B070-CF19C22A2C6A}" type="presParOf" srcId="{215B9FE7-E230-4F2E-A029-5D4AF2266E70}" destId="{54CE9D4E-C280-47BC-B7E5-9DDC4BD99726}" srcOrd="2" destOrd="0" presId="urn:microsoft.com/office/officeart/2005/8/layout/process1"/>
    <dgm:cxn modelId="{F645B95D-F919-4124-BB15-DC7FCB8C3178}" type="presParOf" srcId="{215B9FE7-E230-4F2E-A029-5D4AF2266E70}" destId="{6FD11266-FBC8-4E59-867F-031F3614C0A1}" srcOrd="3" destOrd="0" presId="urn:microsoft.com/office/officeart/2005/8/layout/process1"/>
    <dgm:cxn modelId="{967DC686-7446-4874-953C-DB94182D72F1}" type="presParOf" srcId="{6FD11266-FBC8-4E59-867F-031F3614C0A1}" destId="{60907021-3DCB-4788-9E9E-BC8C7FEFDE0B}" srcOrd="0" destOrd="0" presId="urn:microsoft.com/office/officeart/2005/8/layout/process1"/>
    <dgm:cxn modelId="{D6699693-C71C-4C7D-969A-ECABCBF98FDE}" type="presParOf" srcId="{215B9FE7-E230-4F2E-A029-5D4AF2266E70}" destId="{5C524E21-6880-4AF5-8AB7-F8C7C82C7E7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800E7A-E40D-4150-9BEC-02B8625CF9BC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F41E2FFA-5F04-4826-A12F-C6F21F5370BD}">
      <dgm:prSet phldrT="[Text]" custT="1"/>
      <dgm:spPr/>
      <dgm:t>
        <a:bodyPr/>
        <a:lstStyle/>
        <a:p>
          <a:r>
            <a:rPr lang="en-US" sz="2400" u="sng" dirty="0" smtClean="0"/>
            <a:t>Design Phase</a:t>
          </a:r>
          <a:r>
            <a:rPr lang="en-US" sz="2400" dirty="0" smtClean="0"/>
            <a:t>:  </a:t>
          </a:r>
        </a:p>
        <a:p>
          <a:r>
            <a:rPr lang="en-US" sz="2400" dirty="0" smtClean="0"/>
            <a:t>Track operational indicators in pilot and as you go to scale.</a:t>
          </a:r>
        </a:p>
        <a:p>
          <a:r>
            <a:rPr lang="en-US" sz="2400" i="1" dirty="0" smtClean="0">
              <a:solidFill>
                <a:srgbClr val="FFFF00"/>
              </a:solidFill>
            </a:rPr>
            <a:t>Generating Evidence</a:t>
          </a:r>
        </a:p>
      </dgm:t>
    </dgm:pt>
    <dgm:pt modelId="{E0AE930B-5A06-462D-8295-76E7B287516C}" type="parTrans" cxnId="{8E0000AA-47F4-412A-8D26-BCF8E098DDE2}">
      <dgm:prSet/>
      <dgm:spPr/>
      <dgm:t>
        <a:bodyPr/>
        <a:lstStyle/>
        <a:p>
          <a:endParaRPr lang="en-US"/>
        </a:p>
      </dgm:t>
    </dgm:pt>
    <dgm:pt modelId="{5C4F2065-5B9D-4962-9F0C-718D18BF5B47}" type="sibTrans" cxnId="{8E0000AA-47F4-412A-8D26-BCF8E098DDE2}">
      <dgm:prSet/>
      <dgm:spPr/>
      <dgm:t>
        <a:bodyPr/>
        <a:lstStyle/>
        <a:p>
          <a:endParaRPr lang="en-US"/>
        </a:p>
      </dgm:t>
    </dgm:pt>
    <dgm:pt modelId="{00141553-54E5-420E-82BA-D8196189EA6B}">
      <dgm:prSet phldrT="[Text]" custT="1"/>
      <dgm:spPr/>
      <dgm:t>
        <a:bodyPr/>
        <a:lstStyle/>
        <a:p>
          <a:r>
            <a:rPr lang="en-US" sz="2400" u="sng" dirty="0" smtClean="0"/>
            <a:t>Mid-Course:</a:t>
          </a:r>
          <a:r>
            <a:rPr lang="en-US" sz="2400" dirty="0" smtClean="0"/>
            <a:t> </a:t>
          </a:r>
        </a:p>
        <a:p>
          <a:r>
            <a:rPr lang="en-US" sz="2400" dirty="0" smtClean="0"/>
            <a:t>Design and insert Indicators to track Systems Adaptation of key Model components.</a:t>
          </a:r>
        </a:p>
        <a:p>
          <a:r>
            <a:rPr lang="en-US" sz="2400" i="1" dirty="0" smtClean="0">
              <a:solidFill>
                <a:srgbClr val="FFFF00"/>
              </a:solidFill>
            </a:rPr>
            <a:t>Managing Change/ Monitoring Adoption</a:t>
          </a:r>
          <a:endParaRPr lang="en-US" sz="2400" i="1" dirty="0">
            <a:solidFill>
              <a:srgbClr val="FFFF00"/>
            </a:solidFill>
          </a:endParaRPr>
        </a:p>
      </dgm:t>
    </dgm:pt>
    <dgm:pt modelId="{411A4800-BF40-4B2A-A760-D888AA8E8D30}" type="parTrans" cxnId="{27BD9217-6872-4BE8-9189-5CB91D9CB1F6}">
      <dgm:prSet/>
      <dgm:spPr/>
      <dgm:t>
        <a:bodyPr/>
        <a:lstStyle/>
        <a:p>
          <a:endParaRPr lang="en-US"/>
        </a:p>
      </dgm:t>
    </dgm:pt>
    <dgm:pt modelId="{C0BB9E1D-2CCC-4831-97CA-C7175B29AABA}" type="sibTrans" cxnId="{27BD9217-6872-4BE8-9189-5CB91D9CB1F6}">
      <dgm:prSet/>
      <dgm:spPr/>
      <dgm:t>
        <a:bodyPr/>
        <a:lstStyle/>
        <a:p>
          <a:endParaRPr lang="en-US"/>
        </a:p>
      </dgm:t>
    </dgm:pt>
    <dgm:pt modelId="{60356473-DD12-4670-A6AE-3AF52F8568E8}">
      <dgm:prSet phldrT="[Text]" custT="1"/>
      <dgm:spPr/>
      <dgm:t>
        <a:bodyPr/>
        <a:lstStyle/>
        <a:p>
          <a:r>
            <a:rPr lang="en-US" sz="2000" u="sng" dirty="0" smtClean="0">
              <a:solidFill>
                <a:schemeClr val="accent3"/>
              </a:solidFill>
            </a:rPr>
            <a:t>Post-Project</a:t>
          </a:r>
          <a:r>
            <a:rPr lang="en-US" sz="2000" dirty="0" smtClean="0">
              <a:solidFill>
                <a:schemeClr val="accent3"/>
              </a:solidFill>
            </a:rPr>
            <a:t>: </a:t>
          </a:r>
        </a:p>
        <a:p>
          <a:r>
            <a:rPr lang="en-US" sz="2000" dirty="0" smtClean="0">
              <a:solidFill>
                <a:schemeClr val="accent3"/>
              </a:solidFill>
            </a:rPr>
            <a:t>Assessing Model components for </a:t>
          </a:r>
          <a:r>
            <a:rPr lang="en-US" sz="2000" i="1" dirty="0" smtClean="0">
              <a:solidFill>
                <a:schemeClr val="accent3"/>
              </a:solidFill>
            </a:rPr>
            <a:t>potential </a:t>
          </a:r>
          <a:r>
            <a:rPr lang="en-US" sz="2000" i="0" dirty="0" smtClean="0">
              <a:solidFill>
                <a:schemeClr val="accent3"/>
              </a:solidFill>
            </a:rPr>
            <a:t>adaptability: </a:t>
          </a:r>
          <a:r>
            <a:rPr lang="en-US" sz="2000" dirty="0" smtClean="0">
              <a:solidFill>
                <a:schemeClr val="accent3"/>
              </a:solidFill>
            </a:rPr>
            <a:t>into </a:t>
          </a:r>
          <a:r>
            <a:rPr lang="en-US" sz="2000" u="none" dirty="0" smtClean="0">
              <a:solidFill>
                <a:schemeClr val="accent3"/>
              </a:solidFill>
            </a:rPr>
            <a:t>Adopter’s systems; </a:t>
          </a:r>
        </a:p>
        <a:p>
          <a:r>
            <a:rPr lang="en-US" sz="2000" b="1" i="1" dirty="0" smtClean="0">
              <a:solidFill>
                <a:srgbClr val="FFFF00"/>
              </a:solidFill>
            </a:rPr>
            <a:t>Assessing Potential for Scal</a:t>
          </a:r>
          <a:r>
            <a:rPr lang="en-US" sz="2000" i="1" dirty="0" smtClean="0">
              <a:solidFill>
                <a:srgbClr val="FFFF00"/>
              </a:solidFill>
            </a:rPr>
            <a:t>e </a:t>
          </a:r>
        </a:p>
        <a:p>
          <a:r>
            <a:rPr lang="en-US" sz="2000" u="none" dirty="0" smtClean="0">
              <a:solidFill>
                <a:schemeClr val="accent3"/>
              </a:solidFill>
            </a:rPr>
            <a:t>Monitoring quality </a:t>
          </a:r>
          <a:r>
            <a:rPr lang="en-US" sz="2000" dirty="0" smtClean="0">
              <a:solidFill>
                <a:schemeClr val="accent3"/>
              </a:solidFill>
            </a:rPr>
            <a:t>and effectiveness at scale.</a:t>
          </a:r>
        </a:p>
        <a:p>
          <a:r>
            <a:rPr lang="en-US" sz="2000" b="1" i="1" dirty="0" smtClean="0">
              <a:solidFill>
                <a:srgbClr val="FFFF00"/>
              </a:solidFill>
            </a:rPr>
            <a:t>Monitoring at Scale</a:t>
          </a:r>
          <a:endParaRPr lang="en-US" sz="2000" b="1" i="1" dirty="0">
            <a:solidFill>
              <a:srgbClr val="FFFF00"/>
            </a:solidFill>
          </a:endParaRPr>
        </a:p>
      </dgm:t>
    </dgm:pt>
    <dgm:pt modelId="{B45AC3A8-C8FF-43CA-982A-EA8499F3E3BE}" type="parTrans" cxnId="{B0627E55-357C-4D90-AEF1-6232117D6CF8}">
      <dgm:prSet/>
      <dgm:spPr/>
      <dgm:t>
        <a:bodyPr/>
        <a:lstStyle/>
        <a:p>
          <a:endParaRPr lang="en-US"/>
        </a:p>
      </dgm:t>
    </dgm:pt>
    <dgm:pt modelId="{B4308F58-00BE-42E9-BB82-ED46C1C17521}" type="sibTrans" cxnId="{B0627E55-357C-4D90-AEF1-6232117D6CF8}">
      <dgm:prSet/>
      <dgm:spPr/>
      <dgm:t>
        <a:bodyPr/>
        <a:lstStyle/>
        <a:p>
          <a:endParaRPr lang="en-US"/>
        </a:p>
      </dgm:t>
    </dgm:pt>
    <dgm:pt modelId="{59B96C4E-9637-47BF-AD60-231B96BCC1EA}" type="pres">
      <dgm:prSet presAssocID="{EA800E7A-E40D-4150-9BEC-02B8625CF9BC}" presName="CompostProcess" presStyleCnt="0">
        <dgm:presLayoutVars>
          <dgm:dir/>
          <dgm:resizeHandles val="exact"/>
        </dgm:presLayoutVars>
      </dgm:prSet>
      <dgm:spPr/>
    </dgm:pt>
    <dgm:pt modelId="{A7A93D0C-354C-4AB3-993C-649813EB4D41}" type="pres">
      <dgm:prSet presAssocID="{EA800E7A-E40D-4150-9BEC-02B8625CF9BC}" presName="arrow" presStyleLbl="bgShp" presStyleIdx="0" presStyleCnt="1"/>
      <dgm:spPr/>
    </dgm:pt>
    <dgm:pt modelId="{D6C555FE-280B-4851-BE45-85B7E24B3E67}" type="pres">
      <dgm:prSet presAssocID="{EA800E7A-E40D-4150-9BEC-02B8625CF9BC}" presName="linearProcess" presStyleCnt="0"/>
      <dgm:spPr/>
    </dgm:pt>
    <dgm:pt modelId="{C6A4B75A-66A6-4B1A-8EE3-E544EB1A078A}" type="pres">
      <dgm:prSet presAssocID="{F41E2FFA-5F04-4826-A12F-C6F21F5370BD}" presName="textNode" presStyleLbl="node1" presStyleIdx="0" presStyleCnt="3" custScaleY="19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7EEA6-2429-46A1-BB1F-D2D0D28A48BD}" type="pres">
      <dgm:prSet presAssocID="{5C4F2065-5B9D-4962-9F0C-718D18BF5B47}" presName="sibTrans" presStyleCnt="0"/>
      <dgm:spPr/>
    </dgm:pt>
    <dgm:pt modelId="{701444B6-669D-4D8B-BEF4-E4C82324DA91}" type="pres">
      <dgm:prSet presAssocID="{00141553-54E5-420E-82BA-D8196189EA6B}" presName="textNode" presStyleLbl="node1" presStyleIdx="1" presStyleCnt="3" custScaleY="211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76817-6C0E-4E97-9DFD-6F0DE7240B24}" type="pres">
      <dgm:prSet presAssocID="{C0BB9E1D-2CCC-4831-97CA-C7175B29AABA}" presName="sibTrans" presStyleCnt="0"/>
      <dgm:spPr/>
    </dgm:pt>
    <dgm:pt modelId="{3646AC94-66A8-433B-A82A-E99AA93A199B}" type="pres">
      <dgm:prSet presAssocID="{60356473-DD12-4670-A6AE-3AF52F8568E8}" presName="textNode" presStyleLbl="node1" presStyleIdx="2" presStyleCnt="3" custScaleY="211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627E55-357C-4D90-AEF1-6232117D6CF8}" srcId="{EA800E7A-E40D-4150-9BEC-02B8625CF9BC}" destId="{60356473-DD12-4670-A6AE-3AF52F8568E8}" srcOrd="2" destOrd="0" parTransId="{B45AC3A8-C8FF-43CA-982A-EA8499F3E3BE}" sibTransId="{B4308F58-00BE-42E9-BB82-ED46C1C17521}"/>
    <dgm:cxn modelId="{25C51689-36B5-4B25-9A8D-76D1F8E0B1BA}" type="presOf" srcId="{EA800E7A-E40D-4150-9BEC-02B8625CF9BC}" destId="{59B96C4E-9637-47BF-AD60-231B96BCC1EA}" srcOrd="0" destOrd="0" presId="urn:microsoft.com/office/officeart/2005/8/layout/hProcess9"/>
    <dgm:cxn modelId="{27BD9217-6872-4BE8-9189-5CB91D9CB1F6}" srcId="{EA800E7A-E40D-4150-9BEC-02B8625CF9BC}" destId="{00141553-54E5-420E-82BA-D8196189EA6B}" srcOrd="1" destOrd="0" parTransId="{411A4800-BF40-4B2A-A760-D888AA8E8D30}" sibTransId="{C0BB9E1D-2CCC-4831-97CA-C7175B29AABA}"/>
    <dgm:cxn modelId="{51253A55-167F-4D14-B051-D8C387074990}" type="presOf" srcId="{F41E2FFA-5F04-4826-A12F-C6F21F5370BD}" destId="{C6A4B75A-66A6-4B1A-8EE3-E544EB1A078A}" srcOrd="0" destOrd="0" presId="urn:microsoft.com/office/officeart/2005/8/layout/hProcess9"/>
    <dgm:cxn modelId="{80E0393E-6B94-4F9C-9BE7-B2ECF025316D}" type="presOf" srcId="{60356473-DD12-4670-A6AE-3AF52F8568E8}" destId="{3646AC94-66A8-433B-A82A-E99AA93A199B}" srcOrd="0" destOrd="0" presId="urn:microsoft.com/office/officeart/2005/8/layout/hProcess9"/>
    <dgm:cxn modelId="{8E0000AA-47F4-412A-8D26-BCF8E098DDE2}" srcId="{EA800E7A-E40D-4150-9BEC-02B8625CF9BC}" destId="{F41E2FFA-5F04-4826-A12F-C6F21F5370BD}" srcOrd="0" destOrd="0" parTransId="{E0AE930B-5A06-462D-8295-76E7B287516C}" sibTransId="{5C4F2065-5B9D-4962-9F0C-718D18BF5B47}"/>
    <dgm:cxn modelId="{DB9A66A3-9384-49CE-8ACE-BACF8D4FCFEA}" type="presOf" srcId="{00141553-54E5-420E-82BA-D8196189EA6B}" destId="{701444B6-669D-4D8B-BEF4-E4C82324DA91}" srcOrd="0" destOrd="0" presId="urn:microsoft.com/office/officeart/2005/8/layout/hProcess9"/>
    <dgm:cxn modelId="{A7BF1F63-0BDB-47D1-AE5C-B85B2D5C35C5}" type="presParOf" srcId="{59B96C4E-9637-47BF-AD60-231B96BCC1EA}" destId="{A7A93D0C-354C-4AB3-993C-649813EB4D41}" srcOrd="0" destOrd="0" presId="urn:microsoft.com/office/officeart/2005/8/layout/hProcess9"/>
    <dgm:cxn modelId="{9877F74A-5E34-4981-8642-0B2F1ED9691C}" type="presParOf" srcId="{59B96C4E-9637-47BF-AD60-231B96BCC1EA}" destId="{D6C555FE-280B-4851-BE45-85B7E24B3E67}" srcOrd="1" destOrd="0" presId="urn:microsoft.com/office/officeart/2005/8/layout/hProcess9"/>
    <dgm:cxn modelId="{2984D1A2-1A5A-45E2-A156-B32E16CE2DCE}" type="presParOf" srcId="{D6C555FE-280B-4851-BE45-85B7E24B3E67}" destId="{C6A4B75A-66A6-4B1A-8EE3-E544EB1A078A}" srcOrd="0" destOrd="0" presId="urn:microsoft.com/office/officeart/2005/8/layout/hProcess9"/>
    <dgm:cxn modelId="{34450331-A397-43C2-91F8-4B16C67B9B62}" type="presParOf" srcId="{D6C555FE-280B-4851-BE45-85B7E24B3E67}" destId="{C357EEA6-2429-46A1-BB1F-D2D0D28A48BD}" srcOrd="1" destOrd="0" presId="urn:microsoft.com/office/officeart/2005/8/layout/hProcess9"/>
    <dgm:cxn modelId="{8031FE6E-C4BD-4105-A406-3DD682A71559}" type="presParOf" srcId="{D6C555FE-280B-4851-BE45-85B7E24B3E67}" destId="{701444B6-669D-4D8B-BEF4-E4C82324DA91}" srcOrd="2" destOrd="0" presId="urn:microsoft.com/office/officeart/2005/8/layout/hProcess9"/>
    <dgm:cxn modelId="{D7CD5007-4864-43A4-98CC-0004CA3F23F1}" type="presParOf" srcId="{D6C555FE-280B-4851-BE45-85B7E24B3E67}" destId="{20576817-6C0E-4E97-9DFD-6F0DE7240B24}" srcOrd="3" destOrd="0" presId="urn:microsoft.com/office/officeart/2005/8/layout/hProcess9"/>
    <dgm:cxn modelId="{F92E465C-DA66-4042-B0C7-5169542079A3}" type="presParOf" srcId="{D6C555FE-280B-4851-BE45-85B7E24B3E67}" destId="{3646AC94-66A8-433B-A82A-E99AA93A19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00FBF3-DEFD-44C3-BFEB-90A08E95D3DB}" type="doc">
      <dgm:prSet loTypeId="urn:microsoft.com/office/officeart/2005/8/layout/lProcess3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F421810-EE03-40BC-9FAD-749A3E66DDE8}">
      <dgm:prSet custT="1"/>
      <dgm:spPr/>
      <dgm:t>
        <a:bodyPr/>
        <a:lstStyle/>
        <a:p>
          <a:pPr rtl="0"/>
          <a:r>
            <a:rPr lang="en-US" sz="2400" i="1" dirty="0" smtClean="0"/>
            <a:t>New Evaluation </a:t>
          </a:r>
          <a:r>
            <a:rPr lang="en-US" sz="2400" i="1" dirty="0" smtClean="0">
              <a:solidFill>
                <a:srgbClr val="FFFF00"/>
              </a:solidFill>
            </a:rPr>
            <a:t>Purpose</a:t>
          </a:r>
          <a:endParaRPr lang="en-US" sz="2400" dirty="0">
            <a:solidFill>
              <a:srgbClr val="FFFF00"/>
            </a:solidFill>
          </a:endParaRPr>
        </a:p>
      </dgm:t>
    </dgm:pt>
    <dgm:pt modelId="{08538097-48CD-4A54-A9E1-903ABCFEDBD2}" type="parTrans" cxnId="{98CBD4BD-6A92-48B6-BEC0-AF20883A70E6}">
      <dgm:prSet/>
      <dgm:spPr/>
      <dgm:t>
        <a:bodyPr/>
        <a:lstStyle/>
        <a:p>
          <a:endParaRPr lang="en-US"/>
        </a:p>
      </dgm:t>
    </dgm:pt>
    <dgm:pt modelId="{BF2313A2-9957-4982-A49F-F8C1B4A02F8E}" type="sibTrans" cxnId="{98CBD4BD-6A92-48B6-BEC0-AF20883A70E6}">
      <dgm:prSet/>
      <dgm:spPr/>
      <dgm:t>
        <a:bodyPr/>
        <a:lstStyle/>
        <a:p>
          <a:endParaRPr lang="en-US"/>
        </a:p>
      </dgm:t>
    </dgm:pt>
    <dgm:pt modelId="{990EEF55-E7C2-48F0-91FA-64200DCF937A}">
      <dgm:prSet custT="1"/>
      <dgm:spPr>
        <a:solidFill>
          <a:schemeClr val="accent1">
            <a:lumMod val="75000"/>
            <a:alpha val="76667"/>
          </a:schemeClr>
        </a:solidFill>
      </dgm:spPr>
      <dgm:t>
        <a:bodyPr/>
        <a:lstStyle/>
        <a:p>
          <a:pPr rtl="0"/>
          <a:r>
            <a:rPr lang="en-US" sz="2400" i="1" dirty="0" smtClean="0"/>
            <a:t>New </a:t>
          </a:r>
          <a:r>
            <a:rPr lang="en-US" sz="2400" i="1" dirty="0" smtClean="0">
              <a:solidFill>
                <a:srgbClr val="FFFF00"/>
              </a:solidFill>
            </a:rPr>
            <a:t>Audience, </a:t>
          </a:r>
          <a:r>
            <a:rPr lang="en-US" sz="2400" i="1" dirty="0" smtClean="0"/>
            <a:t>Client</a:t>
          </a:r>
          <a:endParaRPr lang="en-US" sz="2400" dirty="0" smtClean="0"/>
        </a:p>
      </dgm:t>
    </dgm:pt>
    <dgm:pt modelId="{DD949910-BC29-4308-8C36-3F30DBC71B52}" type="parTrans" cxnId="{F90B9EC1-AD08-42D4-BC03-73CAF569860A}">
      <dgm:prSet/>
      <dgm:spPr/>
      <dgm:t>
        <a:bodyPr/>
        <a:lstStyle/>
        <a:p>
          <a:endParaRPr lang="en-US"/>
        </a:p>
      </dgm:t>
    </dgm:pt>
    <dgm:pt modelId="{F15C770F-E3DD-4E2D-A54C-88D15406C7FF}" type="sibTrans" cxnId="{F90B9EC1-AD08-42D4-BC03-73CAF569860A}">
      <dgm:prSet/>
      <dgm:spPr/>
      <dgm:t>
        <a:bodyPr/>
        <a:lstStyle/>
        <a:p>
          <a:endParaRPr lang="en-US"/>
        </a:p>
      </dgm:t>
    </dgm:pt>
    <dgm:pt modelId="{AA2BE968-031B-4A75-AC94-F08421F41771}">
      <dgm:prSet custT="1"/>
      <dgm:spPr>
        <a:solidFill>
          <a:schemeClr val="accent1">
            <a:lumMod val="40000"/>
            <a:lumOff val="60000"/>
            <a:alpha val="63333"/>
          </a:schemeClr>
        </a:solidFill>
      </dgm:spPr>
      <dgm:t>
        <a:bodyPr/>
        <a:lstStyle/>
        <a:p>
          <a:pPr rtl="0"/>
          <a:r>
            <a:rPr lang="en-US" sz="2000" dirty="0" smtClean="0">
              <a:solidFill>
                <a:schemeClr val="accent3"/>
              </a:solidFill>
            </a:rPr>
            <a:t>Assessment of program Effects within Target Populations</a:t>
          </a:r>
          <a:endParaRPr lang="en-US" sz="2000" dirty="0">
            <a:solidFill>
              <a:schemeClr val="accent3"/>
            </a:solidFill>
          </a:endParaRPr>
        </a:p>
      </dgm:t>
    </dgm:pt>
    <dgm:pt modelId="{CF86B5A8-FFC9-4FC6-85AE-E987D0C6A846}" type="parTrans" cxnId="{44786217-9731-4995-AA8F-A41F6643E10D}">
      <dgm:prSet/>
      <dgm:spPr/>
      <dgm:t>
        <a:bodyPr/>
        <a:lstStyle/>
        <a:p>
          <a:endParaRPr lang="en-US"/>
        </a:p>
      </dgm:t>
    </dgm:pt>
    <dgm:pt modelId="{56EED3A8-019B-48F3-99AE-33F23D7E5D24}" type="sibTrans" cxnId="{44786217-9731-4995-AA8F-A41F6643E10D}">
      <dgm:prSet/>
      <dgm:spPr/>
      <dgm:t>
        <a:bodyPr/>
        <a:lstStyle/>
        <a:p>
          <a:endParaRPr lang="en-US"/>
        </a:p>
      </dgm:t>
    </dgm:pt>
    <dgm:pt modelId="{0405397E-74D9-4195-BAE8-AB323C8E4F0B}">
      <dgm:prSet/>
      <dgm:spPr>
        <a:solidFill>
          <a:srgbClr val="993333">
            <a:alpha val="90000"/>
          </a:srgbClr>
        </a:solidFill>
      </dgm:spPr>
      <dgm:t>
        <a:bodyPr/>
        <a:lstStyle/>
        <a:p>
          <a:pPr rtl="0"/>
          <a:r>
            <a:rPr lang="en-US" u="none" dirty="0" smtClean="0">
              <a:solidFill>
                <a:schemeClr val="bg1"/>
              </a:solidFill>
            </a:rPr>
            <a:t>Evidence for </a:t>
          </a:r>
          <a:r>
            <a:rPr lang="en-US" u="sng" dirty="0" smtClean="0">
              <a:solidFill>
                <a:schemeClr val="bg1"/>
              </a:solidFill>
            </a:rPr>
            <a:t>Pro</a:t>
          </a:r>
          <a:r>
            <a:rPr lang="en-US" dirty="0" smtClean="0">
              <a:solidFill>
                <a:schemeClr val="bg1"/>
              </a:solidFill>
            </a:rPr>
            <a:t>spective Change Management: the ‘Second-Phase Pilot’</a:t>
          </a:r>
          <a:endParaRPr lang="en-US" dirty="0">
            <a:solidFill>
              <a:schemeClr val="bg1"/>
            </a:solidFill>
          </a:endParaRPr>
        </a:p>
      </dgm:t>
    </dgm:pt>
    <dgm:pt modelId="{93CE84F1-678F-44AC-A223-2E05314044C1}" type="parTrans" cxnId="{57255AF1-AB16-4FAC-9574-0C57F23E23F4}">
      <dgm:prSet/>
      <dgm:spPr/>
      <dgm:t>
        <a:bodyPr/>
        <a:lstStyle/>
        <a:p>
          <a:endParaRPr lang="en-US"/>
        </a:p>
      </dgm:t>
    </dgm:pt>
    <dgm:pt modelId="{623A8BF1-1EBD-406D-9615-20E3561C00C3}" type="sibTrans" cxnId="{57255AF1-AB16-4FAC-9574-0C57F23E23F4}">
      <dgm:prSet/>
      <dgm:spPr/>
      <dgm:t>
        <a:bodyPr/>
        <a:lstStyle/>
        <a:p>
          <a:endParaRPr lang="en-US"/>
        </a:p>
      </dgm:t>
    </dgm:pt>
    <dgm:pt modelId="{ED0B0477-D356-4BE7-BC5C-9365ACA7E684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US" sz="2000" dirty="0" smtClean="0">
              <a:solidFill>
                <a:schemeClr val="accent3"/>
              </a:solidFill>
            </a:rPr>
            <a:t>Generating evidence for </a:t>
          </a:r>
          <a:r>
            <a:rPr lang="en-US" sz="2000" u="sng" dirty="0" smtClean="0">
              <a:solidFill>
                <a:schemeClr val="accent3"/>
              </a:solidFill>
            </a:rPr>
            <a:t>retro</a:t>
          </a:r>
          <a:r>
            <a:rPr lang="en-US" sz="2000" dirty="0" smtClean="0">
              <a:solidFill>
                <a:schemeClr val="accent3"/>
              </a:solidFill>
            </a:rPr>
            <a:t>spective assessments</a:t>
          </a:r>
          <a:endParaRPr lang="en-US" sz="2000" dirty="0">
            <a:solidFill>
              <a:schemeClr val="accent3"/>
            </a:solidFill>
          </a:endParaRPr>
        </a:p>
      </dgm:t>
    </dgm:pt>
    <dgm:pt modelId="{76228247-DEFE-4F71-A343-FF744A13D434}" type="parTrans" cxnId="{2AE9A8C2-9095-421C-8CB7-DF6B2C5736A4}">
      <dgm:prSet/>
      <dgm:spPr/>
      <dgm:t>
        <a:bodyPr/>
        <a:lstStyle/>
        <a:p>
          <a:endParaRPr lang="en-US"/>
        </a:p>
      </dgm:t>
    </dgm:pt>
    <dgm:pt modelId="{68A34461-7F7D-4D10-B3EA-4A8266C8BD18}" type="sibTrans" cxnId="{2AE9A8C2-9095-421C-8CB7-DF6B2C5736A4}">
      <dgm:prSet/>
      <dgm:spPr/>
      <dgm:t>
        <a:bodyPr/>
        <a:lstStyle/>
        <a:p>
          <a:endParaRPr lang="en-US"/>
        </a:p>
      </dgm:t>
    </dgm:pt>
    <dgm:pt modelId="{3EC22EAE-E313-4A50-9D7E-316561B87723}">
      <dgm:prSet/>
      <dgm:spPr>
        <a:solidFill>
          <a:srgbClr val="993333">
            <a:alpha val="90000"/>
          </a:srgbClr>
        </a:solidFill>
      </dgm:spPr>
      <dgm:t>
        <a:bodyPr/>
        <a:lstStyle/>
        <a:p>
          <a:pPr rtl="0"/>
          <a:r>
            <a:rPr lang="en-US" u="none" dirty="0" smtClean="0">
              <a:solidFill>
                <a:schemeClr val="bg1"/>
              </a:solidFill>
            </a:rPr>
            <a:t>Decision-Makers of Adopters</a:t>
          </a:r>
          <a:endParaRPr lang="en-US" dirty="0">
            <a:solidFill>
              <a:schemeClr val="bg1"/>
            </a:solidFill>
          </a:endParaRPr>
        </a:p>
      </dgm:t>
    </dgm:pt>
    <dgm:pt modelId="{ECF76B95-4DCB-46AE-BDC7-7990B1768062}" type="parTrans" cxnId="{4F77BFDF-D63C-40F1-A5F0-59185CFCE10C}">
      <dgm:prSet/>
      <dgm:spPr/>
      <dgm:t>
        <a:bodyPr/>
        <a:lstStyle/>
        <a:p>
          <a:endParaRPr lang="en-US"/>
        </a:p>
      </dgm:t>
    </dgm:pt>
    <dgm:pt modelId="{6F060331-31B3-4928-BDBB-5A610C579C3A}" type="sibTrans" cxnId="{4F77BFDF-D63C-40F1-A5F0-59185CFCE10C}">
      <dgm:prSet/>
      <dgm:spPr/>
      <dgm:t>
        <a:bodyPr/>
        <a:lstStyle/>
        <a:p>
          <a:endParaRPr lang="en-US"/>
        </a:p>
      </dgm:t>
    </dgm:pt>
    <dgm:pt modelId="{47549A52-9847-4C42-90D8-E3B9937022D9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n-US" sz="2000" dirty="0" smtClean="0">
              <a:solidFill>
                <a:schemeClr val="accent3"/>
              </a:solidFill>
            </a:rPr>
            <a:t>Technical, Program Staff/ Implementers</a:t>
          </a:r>
        </a:p>
      </dgm:t>
    </dgm:pt>
    <dgm:pt modelId="{9F28B41D-54E6-4750-B4F8-207F59B5119B}" type="parTrans" cxnId="{F304932E-786F-47A8-9423-2DB47698F8FE}">
      <dgm:prSet/>
      <dgm:spPr/>
      <dgm:t>
        <a:bodyPr/>
        <a:lstStyle/>
        <a:p>
          <a:endParaRPr lang="en-US"/>
        </a:p>
      </dgm:t>
    </dgm:pt>
    <dgm:pt modelId="{786BA761-F9F5-4EE8-B1A4-04859B3EE77D}" type="sibTrans" cxnId="{F304932E-786F-47A8-9423-2DB47698F8FE}">
      <dgm:prSet/>
      <dgm:spPr/>
      <dgm:t>
        <a:bodyPr/>
        <a:lstStyle/>
        <a:p>
          <a:endParaRPr lang="en-US"/>
        </a:p>
      </dgm:t>
    </dgm:pt>
    <dgm:pt modelId="{36134C50-6C6F-4FD6-B2F0-A5BA49A39745}">
      <dgm:prSet/>
      <dgm:spPr>
        <a:solidFill>
          <a:srgbClr val="993333">
            <a:alpha val="90000"/>
          </a:srgb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Assessing </a:t>
          </a:r>
          <a:r>
            <a:rPr lang="en-US" dirty="0" smtClean="0">
              <a:solidFill>
                <a:srgbClr val="FFFF00"/>
              </a:solidFill>
            </a:rPr>
            <a:t>Viability </a:t>
          </a:r>
          <a:r>
            <a:rPr lang="en-US" dirty="0" smtClean="0">
              <a:solidFill>
                <a:schemeClr val="bg1"/>
              </a:solidFill>
            </a:rPr>
            <a:t>of model </a:t>
          </a:r>
          <a:r>
            <a:rPr lang="en-US" dirty="0" smtClean="0">
              <a:solidFill>
                <a:srgbClr val="FFFF00"/>
              </a:solidFill>
            </a:rPr>
            <a:t>in</a:t>
          </a:r>
          <a:r>
            <a:rPr lang="en-US" dirty="0" smtClean="0">
              <a:solidFill>
                <a:schemeClr val="bg1"/>
              </a:solidFill>
            </a:rPr>
            <a:t> Permanent or </a:t>
          </a:r>
          <a:r>
            <a:rPr lang="en-US" dirty="0" smtClean="0">
              <a:solidFill>
                <a:srgbClr val="FFFF00"/>
              </a:solidFill>
            </a:rPr>
            <a:t>Adopting Systems</a:t>
          </a:r>
          <a:endParaRPr lang="en-US" dirty="0">
            <a:solidFill>
              <a:srgbClr val="FFFF00"/>
            </a:solidFill>
          </a:endParaRPr>
        </a:p>
      </dgm:t>
    </dgm:pt>
    <dgm:pt modelId="{6D222DF6-B863-47CF-B1CE-8EFDDB8A7E43}" type="parTrans" cxnId="{CBB74E20-A553-4EEA-B016-7DE6FDE4B74E}">
      <dgm:prSet/>
      <dgm:spPr/>
      <dgm:t>
        <a:bodyPr/>
        <a:lstStyle/>
        <a:p>
          <a:endParaRPr lang="en-US"/>
        </a:p>
      </dgm:t>
    </dgm:pt>
    <dgm:pt modelId="{5DA72AD3-87C4-4994-B0AD-F8415A07AE61}" type="sibTrans" cxnId="{CBB74E20-A553-4EEA-B016-7DE6FDE4B74E}">
      <dgm:prSet/>
      <dgm:spPr/>
      <dgm:t>
        <a:bodyPr/>
        <a:lstStyle/>
        <a:p>
          <a:endParaRPr lang="en-US"/>
        </a:p>
      </dgm:t>
    </dgm:pt>
    <dgm:pt modelId="{29E81BA7-8CD8-48BB-A037-4DBA90961C2D}">
      <dgm:prSet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pPr rtl="0"/>
          <a:r>
            <a: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 </a:t>
          </a:r>
          <a:r>
            <a:rPr lang="en-US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</a:t>
          </a:r>
          <a:r>
            <a: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Universe</a:t>
          </a:r>
          <a:endParaRPr lang="en-US" sz="2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8317AC-3948-4E19-B831-4C7198089372}" type="parTrans" cxnId="{A407E687-79D8-4F2A-BABB-3A94DB4E75A4}">
      <dgm:prSet/>
      <dgm:spPr/>
      <dgm:t>
        <a:bodyPr/>
        <a:lstStyle/>
        <a:p>
          <a:endParaRPr lang="en-US"/>
        </a:p>
      </dgm:t>
    </dgm:pt>
    <dgm:pt modelId="{7539EBDA-5A27-4688-9FD3-41B8CB46F0A4}" type="sibTrans" cxnId="{A407E687-79D8-4F2A-BABB-3A94DB4E75A4}">
      <dgm:prSet/>
      <dgm:spPr/>
      <dgm:t>
        <a:bodyPr/>
        <a:lstStyle/>
        <a:p>
          <a:endParaRPr lang="en-US"/>
        </a:p>
      </dgm:t>
    </dgm:pt>
    <dgm:pt modelId="{739F9C11-F239-4426-94F1-43CD8EC95429}" type="pres">
      <dgm:prSet presAssocID="{6200FBF3-DEFD-44C3-BFEB-90A08E95D3D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F87924-D894-4D94-BA81-9DF8A8726D29}" type="pres">
      <dgm:prSet presAssocID="{4F421810-EE03-40BC-9FAD-749A3E66DDE8}" presName="horFlow" presStyleCnt="0"/>
      <dgm:spPr/>
    </dgm:pt>
    <dgm:pt modelId="{8734ABFE-C539-4A4C-852B-D1FF714C9F35}" type="pres">
      <dgm:prSet presAssocID="{4F421810-EE03-40BC-9FAD-749A3E66DDE8}" presName="bigChev" presStyleLbl="node1" presStyleIdx="0" presStyleCnt="3" custScaleX="78766"/>
      <dgm:spPr/>
      <dgm:t>
        <a:bodyPr/>
        <a:lstStyle/>
        <a:p>
          <a:endParaRPr lang="en-US"/>
        </a:p>
      </dgm:t>
    </dgm:pt>
    <dgm:pt modelId="{FA3DFDEF-9E09-4F28-99E0-FE21B6A247B1}" type="pres">
      <dgm:prSet presAssocID="{76228247-DEFE-4F71-A343-FF744A13D434}" presName="parTrans" presStyleCnt="0"/>
      <dgm:spPr/>
    </dgm:pt>
    <dgm:pt modelId="{C0418A24-41F6-4583-9EA9-9387AF826813}" type="pres">
      <dgm:prSet presAssocID="{ED0B0477-D356-4BE7-BC5C-9365ACA7E684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EF40B-117A-458E-93B5-B1C1D58ED517}" type="pres">
      <dgm:prSet presAssocID="{68A34461-7F7D-4D10-B3EA-4A8266C8BD18}" presName="sibTrans" presStyleCnt="0"/>
      <dgm:spPr/>
    </dgm:pt>
    <dgm:pt modelId="{15F43320-F34C-4B83-AFFB-A15813EB73F9}" type="pres">
      <dgm:prSet presAssocID="{0405397E-74D9-4195-BAE8-AB323C8E4F0B}" presName="node" presStyleLbl="alignAccFollowNode1" presStyleIdx="1" presStyleCnt="6" custScaleY="115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EBEA5-45AC-482A-B703-7C7861FF11BE}" type="pres">
      <dgm:prSet presAssocID="{4F421810-EE03-40BC-9FAD-749A3E66DDE8}" presName="vSp" presStyleCnt="0"/>
      <dgm:spPr/>
    </dgm:pt>
    <dgm:pt modelId="{FFCF838F-A59A-4C7A-9F3B-DD341A34CD2A}" type="pres">
      <dgm:prSet presAssocID="{990EEF55-E7C2-48F0-91FA-64200DCF937A}" presName="horFlow" presStyleCnt="0"/>
      <dgm:spPr/>
    </dgm:pt>
    <dgm:pt modelId="{78E08354-5935-408F-8C62-2339D2DE2E4F}" type="pres">
      <dgm:prSet presAssocID="{990EEF55-E7C2-48F0-91FA-64200DCF937A}" presName="bigChev" presStyleLbl="node1" presStyleIdx="1" presStyleCnt="3" custScaleX="69951" custLinFactNeighborX="-620" custLinFactNeighborY="-4122"/>
      <dgm:spPr/>
      <dgm:t>
        <a:bodyPr/>
        <a:lstStyle/>
        <a:p>
          <a:endParaRPr lang="en-US"/>
        </a:p>
      </dgm:t>
    </dgm:pt>
    <dgm:pt modelId="{475EBB1D-F612-4CA5-BB45-CE580F0A97F9}" type="pres">
      <dgm:prSet presAssocID="{9F28B41D-54E6-4750-B4F8-207F59B5119B}" presName="parTrans" presStyleCnt="0"/>
      <dgm:spPr/>
    </dgm:pt>
    <dgm:pt modelId="{E3A36E6A-B247-4CC9-AFB2-7764EEE9AC0E}" type="pres">
      <dgm:prSet presAssocID="{47549A52-9847-4C42-90D8-E3B9937022D9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75387-E95D-44A9-B752-6350B0B7D9B4}" type="pres">
      <dgm:prSet presAssocID="{786BA761-F9F5-4EE8-B1A4-04859B3EE77D}" presName="sibTrans" presStyleCnt="0"/>
      <dgm:spPr/>
    </dgm:pt>
    <dgm:pt modelId="{86C270F9-00AD-4C54-823B-95A327F7A38A}" type="pres">
      <dgm:prSet presAssocID="{3EC22EAE-E313-4A50-9D7E-316561B87723}" presName="node" presStyleLbl="alignAccFollowNode1" presStyleIdx="3" presStyleCnt="6" custLinFactNeighborX="-16034" custLinFactNeighborY="2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D02F3-8EF9-41E7-9EFB-F5912003898E}" type="pres">
      <dgm:prSet presAssocID="{990EEF55-E7C2-48F0-91FA-64200DCF937A}" presName="vSp" presStyleCnt="0"/>
      <dgm:spPr/>
    </dgm:pt>
    <dgm:pt modelId="{CE490BC5-ABA9-479D-AF7C-0C50FCDC4614}" type="pres">
      <dgm:prSet presAssocID="{29E81BA7-8CD8-48BB-A037-4DBA90961C2D}" presName="horFlow" presStyleCnt="0"/>
      <dgm:spPr/>
    </dgm:pt>
    <dgm:pt modelId="{5D829DC6-302B-4A1D-9D79-C51770638A42}" type="pres">
      <dgm:prSet presAssocID="{29E81BA7-8CD8-48BB-A037-4DBA90961C2D}" presName="bigChev" presStyleLbl="node1" presStyleIdx="2" presStyleCnt="3" custScaleX="78896" custLinFactNeighborX="-2753" custLinFactNeighborY="-11583"/>
      <dgm:spPr/>
      <dgm:t>
        <a:bodyPr/>
        <a:lstStyle/>
        <a:p>
          <a:endParaRPr lang="en-US"/>
        </a:p>
      </dgm:t>
    </dgm:pt>
    <dgm:pt modelId="{46217861-B535-4CF8-AFBC-11EAA2B87732}" type="pres">
      <dgm:prSet presAssocID="{CF86B5A8-FFC9-4FC6-85AE-E987D0C6A846}" presName="parTrans" presStyleCnt="0"/>
      <dgm:spPr/>
    </dgm:pt>
    <dgm:pt modelId="{2FC9295B-D0E2-401B-839C-CC3AFE315B27}" type="pres">
      <dgm:prSet presAssocID="{AA2BE968-031B-4A75-AC94-F08421F41771}" presName="node" presStyleLbl="alignAccFollowNode1" presStyleIdx="4" presStyleCnt="6" custLinFactNeighborX="1265" custLinFactNeighborY="-17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F542F-2B11-47E2-AB99-1FF9615A1B3E}" type="pres">
      <dgm:prSet presAssocID="{56EED3A8-019B-48F3-99AE-33F23D7E5D24}" presName="sibTrans" presStyleCnt="0"/>
      <dgm:spPr/>
    </dgm:pt>
    <dgm:pt modelId="{7702F7E4-6762-4150-8E61-795FDFF677DA}" type="pres">
      <dgm:prSet presAssocID="{36134C50-6C6F-4FD6-B2F0-A5BA49A39745}" presName="node" presStyleLbl="alignAccFollowNode1" presStyleIdx="5" presStyleCnt="6" custScaleY="109034" custLinFactNeighborX="60534" custLinFactNeighborY="-13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8973AA-3398-4A0A-8D01-8919A85374E7}" type="presOf" srcId="{990EEF55-E7C2-48F0-91FA-64200DCF937A}" destId="{78E08354-5935-408F-8C62-2339D2DE2E4F}" srcOrd="0" destOrd="0" presId="urn:microsoft.com/office/officeart/2005/8/layout/lProcess3"/>
    <dgm:cxn modelId="{4C403361-9DDC-4BAE-9DE5-A137E997B71B}" type="presOf" srcId="{47549A52-9847-4C42-90D8-E3B9937022D9}" destId="{E3A36E6A-B247-4CC9-AFB2-7764EEE9AC0E}" srcOrd="0" destOrd="0" presId="urn:microsoft.com/office/officeart/2005/8/layout/lProcess3"/>
    <dgm:cxn modelId="{1DD77E8C-FAEA-441B-B103-FB9E036BF0D8}" type="presOf" srcId="{AA2BE968-031B-4A75-AC94-F08421F41771}" destId="{2FC9295B-D0E2-401B-839C-CC3AFE315B27}" srcOrd="0" destOrd="0" presId="urn:microsoft.com/office/officeart/2005/8/layout/lProcess3"/>
    <dgm:cxn modelId="{9EC37BA5-EE6C-4E65-AD15-EB35117A62D2}" type="presOf" srcId="{36134C50-6C6F-4FD6-B2F0-A5BA49A39745}" destId="{7702F7E4-6762-4150-8E61-795FDFF677DA}" srcOrd="0" destOrd="0" presId="urn:microsoft.com/office/officeart/2005/8/layout/lProcess3"/>
    <dgm:cxn modelId="{EB311D26-6EA8-438E-9995-2F01044AC9DF}" type="presOf" srcId="{29E81BA7-8CD8-48BB-A037-4DBA90961C2D}" destId="{5D829DC6-302B-4A1D-9D79-C51770638A42}" srcOrd="0" destOrd="0" presId="urn:microsoft.com/office/officeart/2005/8/layout/lProcess3"/>
    <dgm:cxn modelId="{23F9389B-0D01-409A-A2F6-E65854227E34}" type="presOf" srcId="{3EC22EAE-E313-4A50-9D7E-316561B87723}" destId="{86C270F9-00AD-4C54-823B-95A327F7A38A}" srcOrd="0" destOrd="0" presId="urn:microsoft.com/office/officeart/2005/8/layout/lProcess3"/>
    <dgm:cxn modelId="{CBB74E20-A553-4EEA-B016-7DE6FDE4B74E}" srcId="{29E81BA7-8CD8-48BB-A037-4DBA90961C2D}" destId="{36134C50-6C6F-4FD6-B2F0-A5BA49A39745}" srcOrd="1" destOrd="0" parTransId="{6D222DF6-B863-47CF-B1CE-8EFDDB8A7E43}" sibTransId="{5DA72AD3-87C4-4994-B0AD-F8415A07AE61}"/>
    <dgm:cxn modelId="{F90B9EC1-AD08-42D4-BC03-73CAF569860A}" srcId="{6200FBF3-DEFD-44C3-BFEB-90A08E95D3DB}" destId="{990EEF55-E7C2-48F0-91FA-64200DCF937A}" srcOrd="1" destOrd="0" parTransId="{DD949910-BC29-4308-8C36-3F30DBC71B52}" sibTransId="{F15C770F-E3DD-4E2D-A54C-88D15406C7FF}"/>
    <dgm:cxn modelId="{44786217-9731-4995-AA8F-A41F6643E10D}" srcId="{29E81BA7-8CD8-48BB-A037-4DBA90961C2D}" destId="{AA2BE968-031B-4A75-AC94-F08421F41771}" srcOrd="0" destOrd="0" parTransId="{CF86B5A8-FFC9-4FC6-85AE-E987D0C6A846}" sibTransId="{56EED3A8-019B-48F3-99AE-33F23D7E5D24}"/>
    <dgm:cxn modelId="{F304932E-786F-47A8-9423-2DB47698F8FE}" srcId="{990EEF55-E7C2-48F0-91FA-64200DCF937A}" destId="{47549A52-9847-4C42-90D8-E3B9937022D9}" srcOrd="0" destOrd="0" parTransId="{9F28B41D-54E6-4750-B4F8-207F59B5119B}" sibTransId="{786BA761-F9F5-4EE8-B1A4-04859B3EE77D}"/>
    <dgm:cxn modelId="{4F77BFDF-D63C-40F1-A5F0-59185CFCE10C}" srcId="{990EEF55-E7C2-48F0-91FA-64200DCF937A}" destId="{3EC22EAE-E313-4A50-9D7E-316561B87723}" srcOrd="1" destOrd="0" parTransId="{ECF76B95-4DCB-46AE-BDC7-7990B1768062}" sibTransId="{6F060331-31B3-4928-BDBB-5A610C579C3A}"/>
    <dgm:cxn modelId="{A407E687-79D8-4F2A-BABB-3A94DB4E75A4}" srcId="{6200FBF3-DEFD-44C3-BFEB-90A08E95D3DB}" destId="{29E81BA7-8CD8-48BB-A037-4DBA90961C2D}" srcOrd="2" destOrd="0" parTransId="{778317AC-3948-4E19-B831-4C7198089372}" sibTransId="{7539EBDA-5A27-4688-9FD3-41B8CB46F0A4}"/>
    <dgm:cxn modelId="{BB5E8F0E-6B29-4768-ABF3-5E49C0387611}" type="presOf" srcId="{0405397E-74D9-4195-BAE8-AB323C8E4F0B}" destId="{15F43320-F34C-4B83-AFFB-A15813EB73F9}" srcOrd="0" destOrd="0" presId="urn:microsoft.com/office/officeart/2005/8/layout/lProcess3"/>
    <dgm:cxn modelId="{57255AF1-AB16-4FAC-9574-0C57F23E23F4}" srcId="{4F421810-EE03-40BC-9FAD-749A3E66DDE8}" destId="{0405397E-74D9-4195-BAE8-AB323C8E4F0B}" srcOrd="1" destOrd="0" parTransId="{93CE84F1-678F-44AC-A223-2E05314044C1}" sibTransId="{623A8BF1-1EBD-406D-9615-20E3561C00C3}"/>
    <dgm:cxn modelId="{6370F52C-C3F9-4475-9DF4-D31444F5A608}" type="presOf" srcId="{6200FBF3-DEFD-44C3-BFEB-90A08E95D3DB}" destId="{739F9C11-F239-4426-94F1-43CD8EC95429}" srcOrd="0" destOrd="0" presId="urn:microsoft.com/office/officeart/2005/8/layout/lProcess3"/>
    <dgm:cxn modelId="{2AE9A8C2-9095-421C-8CB7-DF6B2C5736A4}" srcId="{4F421810-EE03-40BC-9FAD-749A3E66DDE8}" destId="{ED0B0477-D356-4BE7-BC5C-9365ACA7E684}" srcOrd="0" destOrd="0" parTransId="{76228247-DEFE-4F71-A343-FF744A13D434}" sibTransId="{68A34461-7F7D-4D10-B3EA-4A8266C8BD18}"/>
    <dgm:cxn modelId="{98CBD4BD-6A92-48B6-BEC0-AF20883A70E6}" srcId="{6200FBF3-DEFD-44C3-BFEB-90A08E95D3DB}" destId="{4F421810-EE03-40BC-9FAD-749A3E66DDE8}" srcOrd="0" destOrd="0" parTransId="{08538097-48CD-4A54-A9E1-903ABCFEDBD2}" sibTransId="{BF2313A2-9957-4982-A49F-F8C1B4A02F8E}"/>
    <dgm:cxn modelId="{3D88E33C-10F7-44C1-8808-AA5971CB19B2}" type="presOf" srcId="{4F421810-EE03-40BC-9FAD-749A3E66DDE8}" destId="{8734ABFE-C539-4A4C-852B-D1FF714C9F35}" srcOrd="0" destOrd="0" presId="urn:microsoft.com/office/officeart/2005/8/layout/lProcess3"/>
    <dgm:cxn modelId="{75CE7E5E-4DAF-45E4-9A5E-7190B1AF3FA0}" type="presOf" srcId="{ED0B0477-D356-4BE7-BC5C-9365ACA7E684}" destId="{C0418A24-41F6-4583-9EA9-9387AF826813}" srcOrd="0" destOrd="0" presId="urn:microsoft.com/office/officeart/2005/8/layout/lProcess3"/>
    <dgm:cxn modelId="{86E34D9B-C92E-4FAB-A72D-2A34D7374CF1}" type="presParOf" srcId="{739F9C11-F239-4426-94F1-43CD8EC95429}" destId="{99F87924-D894-4D94-BA81-9DF8A8726D29}" srcOrd="0" destOrd="0" presId="urn:microsoft.com/office/officeart/2005/8/layout/lProcess3"/>
    <dgm:cxn modelId="{E823E5F4-9ADE-442F-AF11-B27AE30D33E1}" type="presParOf" srcId="{99F87924-D894-4D94-BA81-9DF8A8726D29}" destId="{8734ABFE-C539-4A4C-852B-D1FF714C9F35}" srcOrd="0" destOrd="0" presId="urn:microsoft.com/office/officeart/2005/8/layout/lProcess3"/>
    <dgm:cxn modelId="{2804969F-5090-493B-9E5B-DF4D85CD16C3}" type="presParOf" srcId="{99F87924-D894-4D94-BA81-9DF8A8726D29}" destId="{FA3DFDEF-9E09-4F28-99E0-FE21B6A247B1}" srcOrd="1" destOrd="0" presId="urn:microsoft.com/office/officeart/2005/8/layout/lProcess3"/>
    <dgm:cxn modelId="{9637984E-606F-42EF-BF15-50B01FB77583}" type="presParOf" srcId="{99F87924-D894-4D94-BA81-9DF8A8726D29}" destId="{C0418A24-41F6-4583-9EA9-9387AF826813}" srcOrd="2" destOrd="0" presId="urn:microsoft.com/office/officeart/2005/8/layout/lProcess3"/>
    <dgm:cxn modelId="{343CA5AD-449A-493A-8FAF-83BDA89E106B}" type="presParOf" srcId="{99F87924-D894-4D94-BA81-9DF8A8726D29}" destId="{6C0EF40B-117A-458E-93B5-B1C1D58ED517}" srcOrd="3" destOrd="0" presId="urn:microsoft.com/office/officeart/2005/8/layout/lProcess3"/>
    <dgm:cxn modelId="{EF53BBC8-A246-4F32-BF24-0A5F304BBF8C}" type="presParOf" srcId="{99F87924-D894-4D94-BA81-9DF8A8726D29}" destId="{15F43320-F34C-4B83-AFFB-A15813EB73F9}" srcOrd="4" destOrd="0" presId="urn:microsoft.com/office/officeart/2005/8/layout/lProcess3"/>
    <dgm:cxn modelId="{BF549878-AC94-4330-88E5-E89E80644348}" type="presParOf" srcId="{739F9C11-F239-4426-94F1-43CD8EC95429}" destId="{15BEBEA5-45AC-482A-B703-7C7861FF11BE}" srcOrd="1" destOrd="0" presId="urn:microsoft.com/office/officeart/2005/8/layout/lProcess3"/>
    <dgm:cxn modelId="{7C54C05E-0FA6-462C-9EF8-F644378508D8}" type="presParOf" srcId="{739F9C11-F239-4426-94F1-43CD8EC95429}" destId="{FFCF838F-A59A-4C7A-9F3B-DD341A34CD2A}" srcOrd="2" destOrd="0" presId="urn:microsoft.com/office/officeart/2005/8/layout/lProcess3"/>
    <dgm:cxn modelId="{658E4D28-79A1-4A19-8DCC-BE4EDF7C1B8F}" type="presParOf" srcId="{FFCF838F-A59A-4C7A-9F3B-DD341A34CD2A}" destId="{78E08354-5935-408F-8C62-2339D2DE2E4F}" srcOrd="0" destOrd="0" presId="urn:microsoft.com/office/officeart/2005/8/layout/lProcess3"/>
    <dgm:cxn modelId="{A05614E5-D56B-48D3-B4F8-BFB45E5106BE}" type="presParOf" srcId="{FFCF838F-A59A-4C7A-9F3B-DD341A34CD2A}" destId="{475EBB1D-F612-4CA5-BB45-CE580F0A97F9}" srcOrd="1" destOrd="0" presId="urn:microsoft.com/office/officeart/2005/8/layout/lProcess3"/>
    <dgm:cxn modelId="{AA8737DC-DC4F-471A-96AA-C2CCA1E77C4F}" type="presParOf" srcId="{FFCF838F-A59A-4C7A-9F3B-DD341A34CD2A}" destId="{E3A36E6A-B247-4CC9-AFB2-7764EEE9AC0E}" srcOrd="2" destOrd="0" presId="urn:microsoft.com/office/officeart/2005/8/layout/lProcess3"/>
    <dgm:cxn modelId="{FA443C79-98DD-477A-B827-036480D01B73}" type="presParOf" srcId="{FFCF838F-A59A-4C7A-9F3B-DD341A34CD2A}" destId="{9D075387-E95D-44A9-B752-6350B0B7D9B4}" srcOrd="3" destOrd="0" presId="urn:microsoft.com/office/officeart/2005/8/layout/lProcess3"/>
    <dgm:cxn modelId="{F32E35F1-8C43-45C3-A756-315D6380B0AD}" type="presParOf" srcId="{FFCF838F-A59A-4C7A-9F3B-DD341A34CD2A}" destId="{86C270F9-00AD-4C54-823B-95A327F7A38A}" srcOrd="4" destOrd="0" presId="urn:microsoft.com/office/officeart/2005/8/layout/lProcess3"/>
    <dgm:cxn modelId="{D149D30B-5B9E-4192-B6AA-11448429B3A7}" type="presParOf" srcId="{739F9C11-F239-4426-94F1-43CD8EC95429}" destId="{3ECD02F3-8EF9-41E7-9EFB-F5912003898E}" srcOrd="3" destOrd="0" presId="urn:microsoft.com/office/officeart/2005/8/layout/lProcess3"/>
    <dgm:cxn modelId="{18E2F6D5-C023-4170-A63D-A7D62ABC0EC0}" type="presParOf" srcId="{739F9C11-F239-4426-94F1-43CD8EC95429}" destId="{CE490BC5-ABA9-479D-AF7C-0C50FCDC4614}" srcOrd="4" destOrd="0" presId="urn:microsoft.com/office/officeart/2005/8/layout/lProcess3"/>
    <dgm:cxn modelId="{68652382-025C-431C-9F1B-0F333B08D8F0}" type="presParOf" srcId="{CE490BC5-ABA9-479D-AF7C-0C50FCDC4614}" destId="{5D829DC6-302B-4A1D-9D79-C51770638A42}" srcOrd="0" destOrd="0" presId="urn:microsoft.com/office/officeart/2005/8/layout/lProcess3"/>
    <dgm:cxn modelId="{31C9CE5B-120E-4528-8CCB-E2DB16C2C6D9}" type="presParOf" srcId="{CE490BC5-ABA9-479D-AF7C-0C50FCDC4614}" destId="{46217861-B535-4CF8-AFBC-11EAA2B87732}" srcOrd="1" destOrd="0" presId="urn:microsoft.com/office/officeart/2005/8/layout/lProcess3"/>
    <dgm:cxn modelId="{B7C57045-7987-476C-82EA-F76CB98ABCCB}" type="presParOf" srcId="{CE490BC5-ABA9-479D-AF7C-0C50FCDC4614}" destId="{2FC9295B-D0E2-401B-839C-CC3AFE315B27}" srcOrd="2" destOrd="0" presId="urn:microsoft.com/office/officeart/2005/8/layout/lProcess3"/>
    <dgm:cxn modelId="{E68ED256-6E7A-4B23-B3A7-FD5385CFB10C}" type="presParOf" srcId="{CE490BC5-ABA9-479D-AF7C-0C50FCDC4614}" destId="{E80F542F-2B11-47E2-AB99-1FF9615A1B3E}" srcOrd="3" destOrd="0" presId="urn:microsoft.com/office/officeart/2005/8/layout/lProcess3"/>
    <dgm:cxn modelId="{CCA5F5A2-637F-4E0F-8894-105702D1B173}" type="presParOf" srcId="{CE490BC5-ABA9-479D-AF7C-0C50FCDC4614}" destId="{7702F7E4-6762-4150-8E61-795FDFF677D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B82737-0CE7-4186-99E6-5323324D65E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258055-A60A-4862-8EF1-DBC9661D6DFD}">
      <dgm:prSet/>
      <dgm:spPr/>
      <dgm:t>
        <a:bodyPr/>
        <a:lstStyle/>
        <a:p>
          <a:pPr rtl="0"/>
          <a:r>
            <a:rPr lang="en-US" i="1" dirty="0" smtClean="0"/>
            <a:t>Implementing Policy Change </a:t>
          </a:r>
          <a:r>
            <a:rPr lang="en-US" dirty="0" smtClean="0"/>
            <a:t>contract under USAID  from 1990-2000</a:t>
          </a:r>
          <a:endParaRPr lang="en-US" dirty="0"/>
        </a:p>
      </dgm:t>
    </dgm:pt>
    <dgm:pt modelId="{243A9D47-8711-442E-AE1B-C65933B13318}" type="parTrans" cxnId="{598AC5E2-D226-4099-8A22-DC1593E32380}">
      <dgm:prSet/>
      <dgm:spPr/>
      <dgm:t>
        <a:bodyPr/>
        <a:lstStyle/>
        <a:p>
          <a:endParaRPr lang="en-US"/>
        </a:p>
      </dgm:t>
    </dgm:pt>
    <dgm:pt modelId="{11B36A4E-251D-4E17-9CB6-E7C38B0764BD}" type="sibTrans" cxnId="{598AC5E2-D226-4099-8A22-DC1593E32380}">
      <dgm:prSet/>
      <dgm:spPr/>
      <dgm:t>
        <a:bodyPr/>
        <a:lstStyle/>
        <a:p>
          <a:endParaRPr lang="en-US"/>
        </a:p>
      </dgm:t>
    </dgm:pt>
    <dgm:pt modelId="{16D8C239-7CC3-4430-A14C-7B99912F1F6E}">
      <dgm:prSet custT="1"/>
      <dgm:spPr/>
      <dgm:t>
        <a:bodyPr/>
        <a:lstStyle/>
        <a:p>
          <a:pPr rtl="0"/>
          <a:r>
            <a:rPr lang="en-US" sz="2000" dirty="0" smtClean="0"/>
            <a:t>2009: developed </a:t>
          </a:r>
          <a:r>
            <a:rPr lang="en-US" sz="2000" i="1" dirty="0" smtClean="0"/>
            <a:t>Scaling-Up Management Practitioner’s Guide</a:t>
          </a:r>
          <a:endParaRPr lang="en-US" sz="2000" dirty="0"/>
        </a:p>
      </dgm:t>
    </dgm:pt>
    <dgm:pt modelId="{5D04508E-27CF-49D2-845A-7791B8F03C28}" type="parTrans" cxnId="{663A598A-0FB7-4EAA-91DA-15DD5FBADE13}">
      <dgm:prSet/>
      <dgm:spPr/>
      <dgm:t>
        <a:bodyPr/>
        <a:lstStyle/>
        <a:p>
          <a:endParaRPr lang="en-US"/>
        </a:p>
      </dgm:t>
    </dgm:pt>
    <dgm:pt modelId="{43CAA407-5E63-4351-B877-2FABB732A1B3}" type="sibTrans" cxnId="{663A598A-0FB7-4EAA-91DA-15DD5FBADE13}">
      <dgm:prSet/>
      <dgm:spPr/>
      <dgm:t>
        <a:bodyPr/>
        <a:lstStyle/>
        <a:p>
          <a:endParaRPr lang="en-US"/>
        </a:p>
      </dgm:t>
    </dgm:pt>
    <dgm:pt modelId="{B67982E6-B76E-4A53-9D67-069FE1041502}">
      <dgm:prSet custT="1"/>
      <dgm:spPr/>
      <dgm:t>
        <a:bodyPr/>
        <a:lstStyle/>
        <a:p>
          <a:pPr rtl="0"/>
          <a:r>
            <a:rPr lang="en-US" sz="1800" dirty="0" smtClean="0"/>
            <a:t>2010-12:  Grants from MacArthur and Packard Foundations to assess ‘scalability’ of 20 pilot programs globally</a:t>
          </a:r>
          <a:endParaRPr lang="en-US" sz="1800" dirty="0"/>
        </a:p>
      </dgm:t>
    </dgm:pt>
    <dgm:pt modelId="{7AD264E6-848D-41D0-A328-C5DE7021049B}" type="parTrans" cxnId="{7091D144-1979-459D-B669-DAA36755819B}">
      <dgm:prSet/>
      <dgm:spPr/>
      <dgm:t>
        <a:bodyPr/>
        <a:lstStyle/>
        <a:p>
          <a:endParaRPr lang="en-US"/>
        </a:p>
      </dgm:t>
    </dgm:pt>
    <dgm:pt modelId="{95A6BD60-8D75-4DFD-9D3B-232151EA0F50}" type="sibTrans" cxnId="{7091D144-1979-459D-B669-DAA36755819B}">
      <dgm:prSet/>
      <dgm:spPr/>
      <dgm:t>
        <a:bodyPr/>
        <a:lstStyle/>
        <a:p>
          <a:endParaRPr lang="en-US"/>
        </a:p>
      </dgm:t>
    </dgm:pt>
    <dgm:pt modelId="{140D5D66-154F-4C1C-AB95-02686D3719C1}" type="pres">
      <dgm:prSet presAssocID="{94B82737-0CE7-4186-99E6-5323324D65E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DE27E-C369-4705-A434-BC3803DCDDE3}" type="pres">
      <dgm:prSet presAssocID="{94B82737-0CE7-4186-99E6-5323324D65E3}" presName="cycle" presStyleCnt="0"/>
      <dgm:spPr/>
    </dgm:pt>
    <dgm:pt modelId="{295FD237-4002-4F41-BCE2-2F0FED8F5FDF}" type="pres">
      <dgm:prSet presAssocID="{94B82737-0CE7-4186-99E6-5323324D65E3}" presName="centerShape" presStyleCnt="0"/>
      <dgm:spPr/>
    </dgm:pt>
    <dgm:pt modelId="{40253E77-3FB3-42AC-AC5C-4AE2582F2664}" type="pres">
      <dgm:prSet presAssocID="{94B82737-0CE7-4186-99E6-5323324D65E3}" presName="connSite" presStyleLbl="node1" presStyleIdx="0" presStyleCnt="4"/>
      <dgm:spPr/>
    </dgm:pt>
    <dgm:pt modelId="{5FFC4A4A-0E61-480A-949F-527F42FF8756}" type="pres">
      <dgm:prSet presAssocID="{94B82737-0CE7-4186-99E6-5323324D65E3}" presName="visible" presStyleLbl="node1" presStyleIdx="0" presStyleCnt="4" custScaleX="89935" custScaleY="111338" custLinFactNeighborX="-5878" custLinFactNeighborY="4817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3EFE5B8D-1003-4F2F-AD5C-FAE4E4F34D70}" type="pres">
      <dgm:prSet presAssocID="{243A9D47-8711-442E-AE1B-C65933B13318}" presName="Name25" presStyleLbl="parChTrans1D1" presStyleIdx="0" presStyleCnt="3"/>
      <dgm:spPr/>
      <dgm:t>
        <a:bodyPr/>
        <a:lstStyle/>
        <a:p>
          <a:endParaRPr lang="en-US"/>
        </a:p>
      </dgm:t>
    </dgm:pt>
    <dgm:pt modelId="{BA1D476A-1D7E-42D7-8220-CFC49543A704}" type="pres">
      <dgm:prSet presAssocID="{B9258055-A60A-4862-8EF1-DBC9661D6DFD}" presName="node" presStyleCnt="0"/>
      <dgm:spPr/>
    </dgm:pt>
    <dgm:pt modelId="{7EBC3C16-BA9A-4FBA-A3BE-173CDC544358}" type="pres">
      <dgm:prSet presAssocID="{B9258055-A60A-4862-8EF1-DBC9661D6DFD}" presName="parentNode" presStyleLbl="node1" presStyleIdx="1" presStyleCnt="4" custScaleX="166842" custScaleY="149432" custLinFactNeighborX="77170" custLinFactNeighborY="308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7C212-FD5F-434D-BE3A-F1E366A5511F}" type="pres">
      <dgm:prSet presAssocID="{B9258055-A60A-4862-8EF1-DBC9661D6DFD}" presName="childNode" presStyleLbl="revTx" presStyleIdx="0" presStyleCnt="0">
        <dgm:presLayoutVars>
          <dgm:bulletEnabled val="1"/>
        </dgm:presLayoutVars>
      </dgm:prSet>
      <dgm:spPr/>
    </dgm:pt>
    <dgm:pt modelId="{14FCA725-DCC0-4D62-A37C-549232DAC1AC}" type="pres">
      <dgm:prSet presAssocID="{5D04508E-27CF-49D2-845A-7791B8F03C28}" presName="Name25" presStyleLbl="parChTrans1D1" presStyleIdx="1" presStyleCnt="3"/>
      <dgm:spPr/>
      <dgm:t>
        <a:bodyPr/>
        <a:lstStyle/>
        <a:p>
          <a:endParaRPr lang="en-US"/>
        </a:p>
      </dgm:t>
    </dgm:pt>
    <dgm:pt modelId="{C69FB19F-8C8D-4C7F-A687-79174121E257}" type="pres">
      <dgm:prSet presAssocID="{16D8C239-7CC3-4430-A14C-7B99912F1F6E}" presName="node" presStyleCnt="0"/>
      <dgm:spPr/>
    </dgm:pt>
    <dgm:pt modelId="{B59BC32C-84E1-467A-8045-709F8507C1FA}" type="pres">
      <dgm:prSet presAssocID="{16D8C239-7CC3-4430-A14C-7B99912F1F6E}" presName="parentNode" presStyleLbl="node1" presStyleIdx="2" presStyleCnt="4" custScaleX="191079" custScaleY="173663" custLinFactX="100000" custLinFactNeighborX="125358" custLinFactNeighborY="93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F7CDF-D668-46B7-B449-932F45F8580B}" type="pres">
      <dgm:prSet presAssocID="{16D8C239-7CC3-4430-A14C-7B99912F1F6E}" presName="childNode" presStyleLbl="revTx" presStyleIdx="0" presStyleCnt="0">
        <dgm:presLayoutVars>
          <dgm:bulletEnabled val="1"/>
        </dgm:presLayoutVars>
      </dgm:prSet>
      <dgm:spPr/>
    </dgm:pt>
    <dgm:pt modelId="{8DFF246A-FED3-46EB-A39F-A4E0D86DF3CB}" type="pres">
      <dgm:prSet presAssocID="{7AD264E6-848D-41D0-A328-C5DE7021049B}" presName="Name25" presStyleLbl="parChTrans1D1" presStyleIdx="2" presStyleCnt="3"/>
      <dgm:spPr/>
      <dgm:t>
        <a:bodyPr/>
        <a:lstStyle/>
        <a:p>
          <a:endParaRPr lang="en-US"/>
        </a:p>
      </dgm:t>
    </dgm:pt>
    <dgm:pt modelId="{CA5344DB-3E3D-4907-900A-C05BE47650FD}" type="pres">
      <dgm:prSet presAssocID="{B67982E6-B76E-4A53-9D67-069FE1041502}" presName="node" presStyleCnt="0"/>
      <dgm:spPr/>
    </dgm:pt>
    <dgm:pt modelId="{219A47D4-6B76-4E3A-AEC2-5EEE3912695E}" type="pres">
      <dgm:prSet presAssocID="{B67982E6-B76E-4A53-9D67-069FE1041502}" presName="parentNode" presStyleLbl="node1" presStyleIdx="3" presStyleCnt="4" custScaleX="213776" custScaleY="152808" custLinFactNeighborX="62172" custLinFactNeighborY="-168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470B6-9FBE-4045-8D82-F6CF871C38E3}" type="pres">
      <dgm:prSet presAssocID="{B67982E6-B76E-4A53-9D67-069FE1041502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BBD77EC-0411-4233-A384-8059C7D97CBD}" type="presOf" srcId="{7AD264E6-848D-41D0-A328-C5DE7021049B}" destId="{8DFF246A-FED3-46EB-A39F-A4E0D86DF3CB}" srcOrd="0" destOrd="0" presId="urn:microsoft.com/office/officeart/2005/8/layout/radial2"/>
    <dgm:cxn modelId="{663A598A-0FB7-4EAA-91DA-15DD5FBADE13}" srcId="{94B82737-0CE7-4186-99E6-5323324D65E3}" destId="{16D8C239-7CC3-4430-A14C-7B99912F1F6E}" srcOrd="1" destOrd="0" parTransId="{5D04508E-27CF-49D2-845A-7791B8F03C28}" sibTransId="{43CAA407-5E63-4351-B877-2FABB732A1B3}"/>
    <dgm:cxn modelId="{9CE65D44-0089-452B-8161-BAADA2B4B0F6}" type="presOf" srcId="{B67982E6-B76E-4A53-9D67-069FE1041502}" destId="{219A47D4-6B76-4E3A-AEC2-5EEE3912695E}" srcOrd="0" destOrd="0" presId="urn:microsoft.com/office/officeart/2005/8/layout/radial2"/>
    <dgm:cxn modelId="{598AC5E2-D226-4099-8A22-DC1593E32380}" srcId="{94B82737-0CE7-4186-99E6-5323324D65E3}" destId="{B9258055-A60A-4862-8EF1-DBC9661D6DFD}" srcOrd="0" destOrd="0" parTransId="{243A9D47-8711-442E-AE1B-C65933B13318}" sibTransId="{11B36A4E-251D-4E17-9CB6-E7C38B0764BD}"/>
    <dgm:cxn modelId="{30ED319B-E071-430B-9216-80E51ACF6D98}" type="presOf" srcId="{243A9D47-8711-442E-AE1B-C65933B13318}" destId="{3EFE5B8D-1003-4F2F-AD5C-FAE4E4F34D70}" srcOrd="0" destOrd="0" presId="urn:microsoft.com/office/officeart/2005/8/layout/radial2"/>
    <dgm:cxn modelId="{42B1E219-5785-4BFC-95EE-DB83D3FE3911}" type="presOf" srcId="{B9258055-A60A-4862-8EF1-DBC9661D6DFD}" destId="{7EBC3C16-BA9A-4FBA-A3BE-173CDC544358}" srcOrd="0" destOrd="0" presId="urn:microsoft.com/office/officeart/2005/8/layout/radial2"/>
    <dgm:cxn modelId="{AF118202-5F99-40D4-900B-5572496336E9}" type="presOf" srcId="{16D8C239-7CC3-4430-A14C-7B99912F1F6E}" destId="{B59BC32C-84E1-467A-8045-709F8507C1FA}" srcOrd="0" destOrd="0" presId="urn:microsoft.com/office/officeart/2005/8/layout/radial2"/>
    <dgm:cxn modelId="{7091D144-1979-459D-B669-DAA36755819B}" srcId="{94B82737-0CE7-4186-99E6-5323324D65E3}" destId="{B67982E6-B76E-4A53-9D67-069FE1041502}" srcOrd="2" destOrd="0" parTransId="{7AD264E6-848D-41D0-A328-C5DE7021049B}" sibTransId="{95A6BD60-8D75-4DFD-9D3B-232151EA0F50}"/>
    <dgm:cxn modelId="{E744A861-6613-4014-950D-D3918E2A10D0}" type="presOf" srcId="{5D04508E-27CF-49D2-845A-7791B8F03C28}" destId="{14FCA725-DCC0-4D62-A37C-549232DAC1AC}" srcOrd="0" destOrd="0" presId="urn:microsoft.com/office/officeart/2005/8/layout/radial2"/>
    <dgm:cxn modelId="{8264DED1-2EDC-4EB8-B454-26B3F8EABA7D}" type="presOf" srcId="{94B82737-0CE7-4186-99E6-5323324D65E3}" destId="{140D5D66-154F-4C1C-AB95-02686D3719C1}" srcOrd="0" destOrd="0" presId="urn:microsoft.com/office/officeart/2005/8/layout/radial2"/>
    <dgm:cxn modelId="{495F6428-26E6-41AF-9931-80DC9F1D0F18}" type="presParOf" srcId="{140D5D66-154F-4C1C-AB95-02686D3719C1}" destId="{86DDE27E-C369-4705-A434-BC3803DCDDE3}" srcOrd="0" destOrd="0" presId="urn:microsoft.com/office/officeart/2005/8/layout/radial2"/>
    <dgm:cxn modelId="{797460B5-A2E0-4F4C-8BA5-64A15828EDC0}" type="presParOf" srcId="{86DDE27E-C369-4705-A434-BC3803DCDDE3}" destId="{295FD237-4002-4F41-BCE2-2F0FED8F5FDF}" srcOrd="0" destOrd="0" presId="urn:microsoft.com/office/officeart/2005/8/layout/radial2"/>
    <dgm:cxn modelId="{9332BCC6-563A-4E81-841C-085DE3C35CFD}" type="presParOf" srcId="{295FD237-4002-4F41-BCE2-2F0FED8F5FDF}" destId="{40253E77-3FB3-42AC-AC5C-4AE2582F2664}" srcOrd="0" destOrd="0" presId="urn:microsoft.com/office/officeart/2005/8/layout/radial2"/>
    <dgm:cxn modelId="{CF983D15-7F69-4ABB-9906-44B00E1335B4}" type="presParOf" srcId="{295FD237-4002-4F41-BCE2-2F0FED8F5FDF}" destId="{5FFC4A4A-0E61-480A-949F-527F42FF8756}" srcOrd="1" destOrd="0" presId="urn:microsoft.com/office/officeart/2005/8/layout/radial2"/>
    <dgm:cxn modelId="{A38D9FE3-4F52-4824-828D-4F0DAED23EC7}" type="presParOf" srcId="{86DDE27E-C369-4705-A434-BC3803DCDDE3}" destId="{3EFE5B8D-1003-4F2F-AD5C-FAE4E4F34D70}" srcOrd="1" destOrd="0" presId="urn:microsoft.com/office/officeart/2005/8/layout/radial2"/>
    <dgm:cxn modelId="{BA147F4A-63C9-4465-AD13-16FB0C7008AA}" type="presParOf" srcId="{86DDE27E-C369-4705-A434-BC3803DCDDE3}" destId="{BA1D476A-1D7E-42D7-8220-CFC49543A704}" srcOrd="2" destOrd="0" presId="urn:microsoft.com/office/officeart/2005/8/layout/radial2"/>
    <dgm:cxn modelId="{84694008-AAFC-4608-BDE9-501440A08EE2}" type="presParOf" srcId="{BA1D476A-1D7E-42D7-8220-CFC49543A704}" destId="{7EBC3C16-BA9A-4FBA-A3BE-173CDC544358}" srcOrd="0" destOrd="0" presId="urn:microsoft.com/office/officeart/2005/8/layout/radial2"/>
    <dgm:cxn modelId="{02DED755-DFB8-4F75-AFA1-71ADEE9B1F2C}" type="presParOf" srcId="{BA1D476A-1D7E-42D7-8220-CFC49543A704}" destId="{CE17C212-FD5F-434D-BE3A-F1E366A5511F}" srcOrd="1" destOrd="0" presId="urn:microsoft.com/office/officeart/2005/8/layout/radial2"/>
    <dgm:cxn modelId="{9CA35392-4175-4579-98B6-D31A450981C5}" type="presParOf" srcId="{86DDE27E-C369-4705-A434-BC3803DCDDE3}" destId="{14FCA725-DCC0-4D62-A37C-549232DAC1AC}" srcOrd="3" destOrd="0" presId="urn:microsoft.com/office/officeart/2005/8/layout/radial2"/>
    <dgm:cxn modelId="{BD3A6146-D2C1-4BAE-9614-71F1237E6442}" type="presParOf" srcId="{86DDE27E-C369-4705-A434-BC3803DCDDE3}" destId="{C69FB19F-8C8D-4C7F-A687-79174121E257}" srcOrd="4" destOrd="0" presId="urn:microsoft.com/office/officeart/2005/8/layout/radial2"/>
    <dgm:cxn modelId="{FFB4CB18-28A4-46AF-BBA2-E7F75AB291F4}" type="presParOf" srcId="{C69FB19F-8C8D-4C7F-A687-79174121E257}" destId="{B59BC32C-84E1-467A-8045-709F8507C1FA}" srcOrd="0" destOrd="0" presId="urn:microsoft.com/office/officeart/2005/8/layout/radial2"/>
    <dgm:cxn modelId="{2ACD6562-4A7D-4872-9A5C-642F916E23DC}" type="presParOf" srcId="{C69FB19F-8C8D-4C7F-A687-79174121E257}" destId="{DFEF7CDF-D668-46B7-B449-932F45F8580B}" srcOrd="1" destOrd="0" presId="urn:microsoft.com/office/officeart/2005/8/layout/radial2"/>
    <dgm:cxn modelId="{D0A9D3D2-D7E5-4712-BBD8-7E2F4CEEACD4}" type="presParOf" srcId="{86DDE27E-C369-4705-A434-BC3803DCDDE3}" destId="{8DFF246A-FED3-46EB-A39F-A4E0D86DF3CB}" srcOrd="5" destOrd="0" presId="urn:microsoft.com/office/officeart/2005/8/layout/radial2"/>
    <dgm:cxn modelId="{9D8A72EA-F399-4978-BD31-3362ED0ECB30}" type="presParOf" srcId="{86DDE27E-C369-4705-A434-BC3803DCDDE3}" destId="{CA5344DB-3E3D-4907-900A-C05BE47650FD}" srcOrd="6" destOrd="0" presId="urn:microsoft.com/office/officeart/2005/8/layout/radial2"/>
    <dgm:cxn modelId="{6D07F2B6-3474-4896-A548-E06A9EF897C2}" type="presParOf" srcId="{CA5344DB-3E3D-4907-900A-C05BE47650FD}" destId="{219A47D4-6B76-4E3A-AEC2-5EEE3912695E}" srcOrd="0" destOrd="0" presId="urn:microsoft.com/office/officeart/2005/8/layout/radial2"/>
    <dgm:cxn modelId="{BCDEC01D-5716-48BE-9509-0199B2E06044}" type="presParOf" srcId="{CA5344DB-3E3D-4907-900A-C05BE47650FD}" destId="{DEC470B6-9FBE-4045-8D82-F6CF871C38E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4097E-0FF7-4F59-B711-C470F6CCEA8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FE360-CB3B-498B-8283-0195B12A309E}">
      <dsp:nvSpPr>
        <dsp:cNvPr id="0" name=""/>
        <dsp:cNvSpPr/>
      </dsp:nvSpPr>
      <dsp:spPr>
        <a:xfrm>
          <a:off x="304806" y="1752597"/>
          <a:ext cx="2197649" cy="102076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3"/>
              </a:solidFill>
            </a:rPr>
            <a:t>Effectiveness</a:t>
          </a:r>
          <a:endParaRPr lang="en-US" sz="2800" kern="1200" dirty="0">
            <a:solidFill>
              <a:schemeClr val="accent3"/>
            </a:solidFill>
          </a:endParaRPr>
        </a:p>
      </dsp:txBody>
      <dsp:txXfrm>
        <a:off x="354636" y="1802427"/>
        <a:ext cx="2097989" cy="921107"/>
      </dsp:txXfrm>
    </dsp:sp>
    <dsp:sp modelId="{62C37194-358A-48FA-AB28-C2BEE78F7B74}">
      <dsp:nvSpPr>
        <dsp:cNvPr id="0" name=""/>
        <dsp:cNvSpPr/>
      </dsp:nvSpPr>
      <dsp:spPr>
        <a:xfrm>
          <a:off x="2590800" y="1447801"/>
          <a:ext cx="2587655" cy="1630360"/>
        </a:xfrm>
        <a:prstGeom prst="roundRect">
          <a:avLst/>
        </a:prstGeom>
        <a:solidFill>
          <a:srgbClr val="9933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Efficiency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2670388" y="1527389"/>
        <a:ext cx="2428479" cy="1471184"/>
      </dsp:txXfrm>
    </dsp:sp>
    <dsp:sp modelId="{05439C0F-DEDF-4F0E-AA86-48A6866FDC02}">
      <dsp:nvSpPr>
        <dsp:cNvPr id="0" name=""/>
        <dsp:cNvSpPr/>
      </dsp:nvSpPr>
      <dsp:spPr>
        <a:xfrm>
          <a:off x="5284597" y="1295403"/>
          <a:ext cx="2945002" cy="181038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</a:rPr>
            <a:t>“Impact”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</a:rPr>
            <a:t>“Sustainability”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</a:rPr>
            <a:t>“Scale”</a:t>
          </a:r>
          <a:endParaRPr lang="en-US" sz="3200" kern="1200" dirty="0">
            <a:solidFill>
              <a:srgbClr val="FFFF00"/>
            </a:solidFill>
          </a:endParaRPr>
        </a:p>
      </dsp:txBody>
      <dsp:txXfrm>
        <a:off x="5372973" y="1383779"/>
        <a:ext cx="2768250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C1D0E-43FD-4BD4-A9DB-6B74A49E1690}">
      <dsp:nvSpPr>
        <dsp:cNvPr id="0" name=""/>
        <dsp:cNvSpPr/>
      </dsp:nvSpPr>
      <dsp:spPr>
        <a:xfrm>
          <a:off x="1447792" y="-249794"/>
          <a:ext cx="5245433" cy="263033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3E31A-752C-46F2-A809-8474A41E3A8A}">
      <dsp:nvSpPr>
        <dsp:cNvPr id="0" name=""/>
        <dsp:cNvSpPr/>
      </dsp:nvSpPr>
      <dsp:spPr>
        <a:xfrm>
          <a:off x="3689746" y="3767854"/>
          <a:ext cx="773906" cy="4953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26EAE-F2ED-460C-8EF1-2439B8F4DED6}">
      <dsp:nvSpPr>
        <dsp:cNvPr id="0" name=""/>
        <dsp:cNvSpPr/>
      </dsp:nvSpPr>
      <dsp:spPr>
        <a:xfrm>
          <a:off x="6" y="4054082"/>
          <a:ext cx="8153393" cy="114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7030A0"/>
              </a:solidFill>
            </a:rPr>
            <a:t>Most innovations are </a:t>
          </a:r>
          <a:r>
            <a:rPr lang="en-US" sz="2800" i="1" kern="1200" dirty="0" smtClean="0">
              <a:solidFill>
                <a:srgbClr val="7030A0"/>
              </a:solidFill>
            </a:rPr>
            <a:t>NOT</a:t>
          </a:r>
          <a:r>
            <a:rPr lang="en-US" sz="2800" kern="1200" dirty="0" smtClean="0">
              <a:solidFill>
                <a:srgbClr val="7030A0"/>
              </a:solidFill>
            </a:rPr>
            <a:t> Designed, Monitored or Evaluated for potential or performance at scale</a:t>
          </a:r>
          <a:r>
            <a:rPr lang="en-US" sz="2800" kern="12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" y="4054082"/>
        <a:ext cx="8153393" cy="1148712"/>
      </dsp:txXfrm>
    </dsp:sp>
    <dsp:sp modelId="{640E8238-DBC3-4D76-82E2-F79EC516AC95}">
      <dsp:nvSpPr>
        <dsp:cNvPr id="0" name=""/>
        <dsp:cNvSpPr/>
      </dsp:nvSpPr>
      <dsp:spPr>
        <a:xfrm>
          <a:off x="2209793" y="784958"/>
          <a:ext cx="3290423" cy="2948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ASSESSMENT: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Evaluations often retrospective, post-facto and focus on  performance, few look out/ forward at permanent implementer systems</a:t>
          </a:r>
          <a:endParaRPr lang="en-US" sz="1800" kern="1200" dirty="0"/>
        </a:p>
      </dsp:txBody>
      <dsp:txXfrm>
        <a:off x="2691664" y="1216805"/>
        <a:ext cx="2326681" cy="2085144"/>
      </dsp:txXfrm>
    </dsp:sp>
    <dsp:sp modelId="{EAD8BE90-4F57-4E6E-B284-3DFA31F25C24}">
      <dsp:nvSpPr>
        <dsp:cNvPr id="0" name=""/>
        <dsp:cNvSpPr/>
      </dsp:nvSpPr>
      <dsp:spPr>
        <a:xfrm>
          <a:off x="457206" y="0"/>
          <a:ext cx="2264581" cy="2307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DESIGN: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Most projects are short-term and “innovative” instead of long-term programs.</a:t>
          </a:r>
          <a:endParaRPr lang="en-US" sz="1800" kern="1200" dirty="0"/>
        </a:p>
      </dsp:txBody>
      <dsp:txXfrm>
        <a:off x="788846" y="337915"/>
        <a:ext cx="1601301" cy="1631600"/>
      </dsp:txXfrm>
    </dsp:sp>
    <dsp:sp modelId="{B9065424-44A4-437B-B75B-B505A3D1A920}">
      <dsp:nvSpPr>
        <dsp:cNvPr id="0" name=""/>
        <dsp:cNvSpPr/>
      </dsp:nvSpPr>
      <dsp:spPr>
        <a:xfrm>
          <a:off x="5126838" y="6"/>
          <a:ext cx="3026555" cy="2307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IMPLEMENTATION: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Focus is often on implementation and short-term results, not  institutionalization. </a:t>
          </a:r>
          <a:endParaRPr lang="en-US" sz="2000" kern="1200" dirty="0"/>
        </a:p>
      </dsp:txBody>
      <dsp:txXfrm>
        <a:off x="5570067" y="337919"/>
        <a:ext cx="2140097" cy="1631590"/>
      </dsp:txXfrm>
    </dsp:sp>
    <dsp:sp modelId="{C12717BF-638C-4A7B-8113-ED70507288BF}">
      <dsp:nvSpPr>
        <dsp:cNvPr id="0" name=""/>
        <dsp:cNvSpPr/>
      </dsp:nvSpPr>
      <dsp:spPr>
        <a:xfrm>
          <a:off x="-2" y="859403"/>
          <a:ext cx="8153405" cy="34671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9E391-8DB3-46B8-A4A0-0F104A62C656}">
      <dsp:nvSpPr>
        <dsp:cNvPr id="0" name=""/>
        <dsp:cNvSpPr/>
      </dsp:nvSpPr>
      <dsp:spPr>
        <a:xfrm>
          <a:off x="4241" y="0"/>
          <a:ext cx="8678316" cy="715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Innovation Assessments: </a:t>
          </a:r>
          <a:r>
            <a:rPr lang="en-US" sz="3200" i="1" kern="1200" dirty="0" smtClean="0">
              <a:solidFill>
                <a:srgbClr val="FFFF00"/>
              </a:solidFill>
            </a:rPr>
            <a:t>Change the Question</a:t>
          </a:r>
          <a:endParaRPr lang="en-US" sz="3200" kern="1200" dirty="0"/>
        </a:p>
      </dsp:txBody>
      <dsp:txXfrm>
        <a:off x="25211" y="20970"/>
        <a:ext cx="8636376" cy="674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9A152-F776-4118-A1BB-61EE850CF068}">
      <dsp:nvSpPr>
        <dsp:cNvPr id="0" name=""/>
        <dsp:cNvSpPr/>
      </dsp:nvSpPr>
      <dsp:spPr>
        <a:xfrm rot="5400000">
          <a:off x="1016399" y="767121"/>
          <a:ext cx="1323699" cy="22026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97D60-F767-45F2-9E6B-BA6C49A77F53}">
      <dsp:nvSpPr>
        <dsp:cNvPr id="0" name=""/>
        <dsp:cNvSpPr/>
      </dsp:nvSpPr>
      <dsp:spPr>
        <a:xfrm>
          <a:off x="795441" y="1425226"/>
          <a:ext cx="1988525" cy="1743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3"/>
              </a:solidFill>
            </a:rPr>
            <a:t>“Did it work?”</a:t>
          </a:r>
          <a:endParaRPr lang="en-US" sz="2600" kern="1200" dirty="0">
            <a:solidFill>
              <a:schemeClr val="accent3"/>
            </a:solidFill>
          </a:endParaRPr>
        </a:p>
      </dsp:txBody>
      <dsp:txXfrm>
        <a:off x="795441" y="1425226"/>
        <a:ext cx="1988525" cy="1743059"/>
      </dsp:txXfrm>
    </dsp:sp>
    <dsp:sp modelId="{19E49B3F-1EFD-42B7-9767-89FFE8A0F6CF}">
      <dsp:nvSpPr>
        <dsp:cNvPr id="0" name=""/>
        <dsp:cNvSpPr/>
      </dsp:nvSpPr>
      <dsp:spPr>
        <a:xfrm>
          <a:off x="2408773" y="604963"/>
          <a:ext cx="375193" cy="3751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869B5-8B76-4387-9E01-BA217F5AB03D}">
      <dsp:nvSpPr>
        <dsp:cNvPr id="0" name=""/>
        <dsp:cNvSpPr/>
      </dsp:nvSpPr>
      <dsp:spPr>
        <a:xfrm rot="5400000">
          <a:off x="3450743" y="164740"/>
          <a:ext cx="1323699" cy="22026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5B80C-7B25-4875-BB61-D39174C31F0F}">
      <dsp:nvSpPr>
        <dsp:cNvPr id="0" name=""/>
        <dsp:cNvSpPr/>
      </dsp:nvSpPr>
      <dsp:spPr>
        <a:xfrm>
          <a:off x="3229784" y="822845"/>
          <a:ext cx="1988525" cy="1743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3"/>
              </a:solidFill>
            </a:rPr>
            <a:t>“Did it impact the target population?” </a:t>
          </a:r>
          <a:endParaRPr lang="en-US" sz="2600" kern="1200" dirty="0">
            <a:solidFill>
              <a:schemeClr val="accent3"/>
            </a:solidFill>
          </a:endParaRPr>
        </a:p>
      </dsp:txBody>
      <dsp:txXfrm>
        <a:off x="3229784" y="822845"/>
        <a:ext cx="1988525" cy="1743059"/>
      </dsp:txXfrm>
    </dsp:sp>
    <dsp:sp modelId="{C7064E52-DB9D-4BE4-949D-05E57BF913BB}">
      <dsp:nvSpPr>
        <dsp:cNvPr id="0" name=""/>
        <dsp:cNvSpPr/>
      </dsp:nvSpPr>
      <dsp:spPr>
        <a:xfrm>
          <a:off x="4843116" y="2582"/>
          <a:ext cx="375193" cy="3751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AF900-EA96-421F-BD9E-BD49476D3E30}">
      <dsp:nvSpPr>
        <dsp:cNvPr id="0" name=""/>
        <dsp:cNvSpPr/>
      </dsp:nvSpPr>
      <dsp:spPr>
        <a:xfrm rot="5400000">
          <a:off x="5885086" y="-437639"/>
          <a:ext cx="1323699" cy="22026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CD127-3D18-4B67-A1B0-E59876DD682C}">
      <dsp:nvSpPr>
        <dsp:cNvPr id="0" name=""/>
        <dsp:cNvSpPr/>
      </dsp:nvSpPr>
      <dsp:spPr>
        <a:xfrm>
          <a:off x="5664128" y="220464"/>
          <a:ext cx="1988525" cy="1743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accent3"/>
              </a:solidFill>
            </a:rPr>
            <a:t>“Can it work in </a:t>
          </a:r>
          <a:r>
            <a:rPr lang="en-US" sz="2600" b="1" kern="1200" dirty="0" smtClean="0">
              <a:solidFill>
                <a:schemeClr val="accent3"/>
              </a:solidFill>
            </a:rPr>
            <a:t>another</a:t>
          </a:r>
          <a:r>
            <a:rPr lang="en-US" sz="2600" kern="1200" dirty="0" smtClean="0">
              <a:solidFill>
                <a:schemeClr val="accent3"/>
              </a:solidFill>
            </a:rPr>
            <a:t> context or system?”</a:t>
          </a:r>
          <a:endParaRPr lang="en-US" sz="2600" kern="1200" dirty="0">
            <a:solidFill>
              <a:schemeClr val="accent3"/>
            </a:solidFill>
          </a:endParaRPr>
        </a:p>
      </dsp:txBody>
      <dsp:txXfrm>
        <a:off x="5664128" y="220464"/>
        <a:ext cx="1988525" cy="17430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9E391-8DB3-46B8-A4A0-0F104A62C656}">
      <dsp:nvSpPr>
        <dsp:cNvPr id="0" name=""/>
        <dsp:cNvSpPr/>
      </dsp:nvSpPr>
      <dsp:spPr>
        <a:xfrm>
          <a:off x="7634" y="0"/>
          <a:ext cx="2281981" cy="1249362"/>
        </a:xfrm>
        <a:prstGeom prst="roundRect">
          <a:avLst>
            <a:gd name="adj" fmla="val 10000"/>
          </a:avLst>
        </a:prstGeom>
        <a:solidFill>
          <a:schemeClr val="accent3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3"/>
              </a:solidFill>
            </a:rPr>
            <a:t>Internal Validity</a:t>
          </a:r>
          <a:endParaRPr lang="en-US" sz="2400" kern="1200" dirty="0">
            <a:solidFill>
              <a:schemeClr val="accent3"/>
            </a:solidFill>
          </a:endParaRPr>
        </a:p>
      </dsp:txBody>
      <dsp:txXfrm>
        <a:off x="44227" y="36593"/>
        <a:ext cx="2208795" cy="1176176"/>
      </dsp:txXfrm>
    </dsp:sp>
    <dsp:sp modelId="{0269758A-A4B1-49CF-942D-675680CCCB5C}">
      <dsp:nvSpPr>
        <dsp:cNvPr id="0" name=""/>
        <dsp:cNvSpPr/>
      </dsp:nvSpPr>
      <dsp:spPr>
        <a:xfrm>
          <a:off x="2517814" y="341715"/>
          <a:ext cx="483780" cy="565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517814" y="454901"/>
        <a:ext cx="338646" cy="339559"/>
      </dsp:txXfrm>
    </dsp:sp>
    <dsp:sp modelId="{54CE9D4E-C280-47BC-B7E5-9DDC4BD99726}">
      <dsp:nvSpPr>
        <dsp:cNvPr id="0" name=""/>
        <dsp:cNvSpPr/>
      </dsp:nvSpPr>
      <dsp:spPr>
        <a:xfrm>
          <a:off x="3202409" y="0"/>
          <a:ext cx="2281981" cy="1249362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External Validity (Populations; Impact)</a:t>
          </a:r>
          <a:endParaRPr lang="en-US" sz="2400" kern="1200" dirty="0"/>
        </a:p>
      </dsp:txBody>
      <dsp:txXfrm>
        <a:off x="3239002" y="36593"/>
        <a:ext cx="2208795" cy="1176176"/>
      </dsp:txXfrm>
    </dsp:sp>
    <dsp:sp modelId="{6FD11266-FBC8-4E59-867F-031F3614C0A1}">
      <dsp:nvSpPr>
        <dsp:cNvPr id="0" name=""/>
        <dsp:cNvSpPr/>
      </dsp:nvSpPr>
      <dsp:spPr>
        <a:xfrm>
          <a:off x="5712588" y="341715"/>
          <a:ext cx="483780" cy="565931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712588" y="454901"/>
        <a:ext cx="338646" cy="339559"/>
      </dsp:txXfrm>
    </dsp:sp>
    <dsp:sp modelId="{5C524E21-6880-4AF5-8AB7-F8C7C82C7E7C}">
      <dsp:nvSpPr>
        <dsp:cNvPr id="0" name=""/>
        <dsp:cNvSpPr/>
      </dsp:nvSpPr>
      <dsp:spPr>
        <a:xfrm>
          <a:off x="6397183" y="0"/>
          <a:ext cx="2281981" cy="1249362"/>
        </a:xfrm>
        <a:prstGeom prst="roundRect">
          <a:avLst>
            <a:gd name="adj" fmla="val 10000"/>
          </a:avLst>
        </a:prstGeom>
        <a:solidFill>
          <a:schemeClr val="accent3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External Validity (Systems; Sustainability)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6433776" y="36593"/>
        <a:ext cx="2208795" cy="11761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93D0C-354C-4AB3-993C-649813EB4D41}">
      <dsp:nvSpPr>
        <dsp:cNvPr id="0" name=""/>
        <dsp:cNvSpPr/>
      </dsp:nvSpPr>
      <dsp:spPr>
        <a:xfrm>
          <a:off x="645794" y="0"/>
          <a:ext cx="7319010" cy="4953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A4B75A-66A6-4B1A-8EE3-E544EB1A078A}">
      <dsp:nvSpPr>
        <dsp:cNvPr id="0" name=""/>
        <dsp:cNvSpPr/>
      </dsp:nvSpPr>
      <dsp:spPr>
        <a:xfrm>
          <a:off x="188768" y="533398"/>
          <a:ext cx="2524884" cy="388620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Design Phase</a:t>
          </a:r>
          <a:r>
            <a:rPr lang="en-US" sz="2400" kern="1200" dirty="0" smtClean="0"/>
            <a:t>: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Track operational indicators in pilot and as you go to scale.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solidFill>
                <a:srgbClr val="FFFF00"/>
              </a:solidFill>
            </a:rPr>
            <a:t>Generating Evidence</a:t>
          </a:r>
        </a:p>
      </dsp:txBody>
      <dsp:txXfrm>
        <a:off x="312023" y="656653"/>
        <a:ext cx="2278374" cy="3639693"/>
      </dsp:txXfrm>
    </dsp:sp>
    <dsp:sp modelId="{701444B6-669D-4D8B-BEF4-E4C82324DA91}">
      <dsp:nvSpPr>
        <dsp:cNvPr id="0" name=""/>
        <dsp:cNvSpPr/>
      </dsp:nvSpPr>
      <dsp:spPr>
        <a:xfrm>
          <a:off x="3042857" y="380994"/>
          <a:ext cx="2524884" cy="4191010"/>
        </a:xfrm>
        <a:prstGeom prst="roundRect">
          <a:avLst/>
        </a:prstGeom>
        <a:solidFill>
          <a:schemeClr val="accent1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Mid-Course:</a:t>
          </a:r>
          <a:r>
            <a:rPr lang="en-US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Design and insert Indicators to track Systems Adaptation of key Model components.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solidFill>
                <a:srgbClr val="FFFF00"/>
              </a:solidFill>
            </a:rPr>
            <a:t>Managing Change/ Monitoring Adoption</a:t>
          </a:r>
          <a:endParaRPr lang="en-US" sz="2400" i="1" kern="1200" dirty="0">
            <a:solidFill>
              <a:srgbClr val="FFFF00"/>
            </a:solidFill>
          </a:endParaRPr>
        </a:p>
      </dsp:txBody>
      <dsp:txXfrm>
        <a:off x="3166112" y="504249"/>
        <a:ext cx="2278374" cy="3944500"/>
      </dsp:txXfrm>
    </dsp:sp>
    <dsp:sp modelId="{3646AC94-66A8-433B-A82A-E99AA93A199B}">
      <dsp:nvSpPr>
        <dsp:cNvPr id="0" name=""/>
        <dsp:cNvSpPr/>
      </dsp:nvSpPr>
      <dsp:spPr>
        <a:xfrm>
          <a:off x="5896946" y="380994"/>
          <a:ext cx="2524884" cy="4191010"/>
        </a:xfrm>
        <a:prstGeom prst="roundRect">
          <a:avLst/>
        </a:prstGeom>
        <a:solidFill>
          <a:schemeClr val="accent1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>
              <a:solidFill>
                <a:schemeClr val="accent3"/>
              </a:solidFill>
            </a:rPr>
            <a:t>Post-Project</a:t>
          </a:r>
          <a:r>
            <a:rPr lang="en-US" sz="2000" kern="1200" dirty="0" smtClean="0">
              <a:solidFill>
                <a:schemeClr val="accent3"/>
              </a:solidFill>
            </a:rPr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3"/>
              </a:solidFill>
            </a:rPr>
            <a:t>Assessing Model components for </a:t>
          </a:r>
          <a:r>
            <a:rPr lang="en-US" sz="2000" i="1" kern="1200" dirty="0" smtClean="0">
              <a:solidFill>
                <a:schemeClr val="accent3"/>
              </a:solidFill>
            </a:rPr>
            <a:t>potential </a:t>
          </a:r>
          <a:r>
            <a:rPr lang="en-US" sz="2000" i="0" kern="1200" dirty="0" smtClean="0">
              <a:solidFill>
                <a:schemeClr val="accent3"/>
              </a:solidFill>
            </a:rPr>
            <a:t>adaptability: </a:t>
          </a:r>
          <a:r>
            <a:rPr lang="en-US" sz="2000" kern="1200" dirty="0" smtClean="0">
              <a:solidFill>
                <a:schemeClr val="accent3"/>
              </a:solidFill>
            </a:rPr>
            <a:t>into </a:t>
          </a:r>
          <a:r>
            <a:rPr lang="en-US" sz="2000" u="none" kern="1200" dirty="0" smtClean="0">
              <a:solidFill>
                <a:schemeClr val="accent3"/>
              </a:solidFill>
            </a:rPr>
            <a:t>Adopter’s systems;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FFFF00"/>
              </a:solidFill>
            </a:rPr>
            <a:t>Assessing Potential for Scal</a:t>
          </a:r>
          <a:r>
            <a:rPr lang="en-US" sz="2000" i="1" kern="1200" dirty="0" smtClean="0">
              <a:solidFill>
                <a:srgbClr val="FFFF00"/>
              </a:solidFill>
            </a:rPr>
            <a:t>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accent3"/>
              </a:solidFill>
            </a:rPr>
            <a:t>Monitoring quality </a:t>
          </a:r>
          <a:r>
            <a:rPr lang="en-US" sz="2000" kern="1200" dirty="0" smtClean="0">
              <a:solidFill>
                <a:schemeClr val="accent3"/>
              </a:solidFill>
            </a:rPr>
            <a:t>and effectiveness at scale.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FFFF00"/>
              </a:solidFill>
            </a:rPr>
            <a:t>Monitoring at Scale</a:t>
          </a:r>
          <a:endParaRPr lang="en-US" sz="2000" b="1" i="1" kern="1200" dirty="0">
            <a:solidFill>
              <a:srgbClr val="FFFF00"/>
            </a:solidFill>
          </a:endParaRPr>
        </a:p>
      </dsp:txBody>
      <dsp:txXfrm>
        <a:off x="6020201" y="504249"/>
        <a:ext cx="2278374" cy="3944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4ABFE-C539-4A4C-852B-D1FF714C9F35}">
      <dsp:nvSpPr>
        <dsp:cNvPr id="0" name=""/>
        <dsp:cNvSpPr/>
      </dsp:nvSpPr>
      <dsp:spPr>
        <a:xfrm>
          <a:off x="3286" y="118896"/>
          <a:ext cx="2940378" cy="1493222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New Evaluation </a:t>
          </a:r>
          <a:r>
            <a:rPr lang="en-US" sz="2400" i="1" kern="1200" dirty="0" smtClean="0">
              <a:solidFill>
                <a:srgbClr val="FFFF00"/>
              </a:solidFill>
            </a:rPr>
            <a:t>Purpose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749897" y="118896"/>
        <a:ext cx="1447156" cy="1493222"/>
      </dsp:txXfrm>
    </dsp:sp>
    <dsp:sp modelId="{C0418A24-41F6-4583-9EA9-9387AF826813}">
      <dsp:nvSpPr>
        <dsp:cNvPr id="0" name=""/>
        <dsp:cNvSpPr/>
      </dsp:nvSpPr>
      <dsp:spPr>
        <a:xfrm>
          <a:off x="2458368" y="245820"/>
          <a:ext cx="3098436" cy="1239374"/>
        </a:xfrm>
        <a:prstGeom prst="chevron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3"/>
              </a:solidFill>
            </a:rPr>
            <a:t>Generating evidence for </a:t>
          </a:r>
          <a:r>
            <a:rPr lang="en-US" sz="2000" u="sng" kern="1200" dirty="0" smtClean="0">
              <a:solidFill>
                <a:schemeClr val="accent3"/>
              </a:solidFill>
            </a:rPr>
            <a:t>retro</a:t>
          </a:r>
          <a:r>
            <a:rPr lang="en-US" sz="2000" kern="1200" dirty="0" smtClean="0">
              <a:solidFill>
                <a:schemeClr val="accent3"/>
              </a:solidFill>
            </a:rPr>
            <a:t>spective assessments</a:t>
          </a:r>
          <a:endParaRPr lang="en-US" sz="2000" kern="1200" dirty="0">
            <a:solidFill>
              <a:schemeClr val="accent3"/>
            </a:solidFill>
          </a:endParaRPr>
        </a:p>
      </dsp:txBody>
      <dsp:txXfrm>
        <a:off x="3078055" y="245820"/>
        <a:ext cx="1859062" cy="1239374"/>
      </dsp:txXfrm>
    </dsp:sp>
    <dsp:sp modelId="{15F43320-F34C-4B83-AFFB-A15813EB73F9}">
      <dsp:nvSpPr>
        <dsp:cNvPr id="0" name=""/>
        <dsp:cNvSpPr/>
      </dsp:nvSpPr>
      <dsp:spPr>
        <a:xfrm>
          <a:off x="5123023" y="152402"/>
          <a:ext cx="3098436" cy="1426210"/>
        </a:xfrm>
        <a:prstGeom prst="chevron">
          <a:avLst/>
        </a:prstGeom>
        <a:solidFill>
          <a:srgbClr val="99333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none" kern="1200" dirty="0" smtClean="0">
              <a:solidFill>
                <a:schemeClr val="bg1"/>
              </a:solidFill>
            </a:rPr>
            <a:t>Evidence for </a:t>
          </a:r>
          <a:r>
            <a:rPr lang="en-US" sz="1700" u="sng" kern="1200" dirty="0" smtClean="0">
              <a:solidFill>
                <a:schemeClr val="bg1"/>
              </a:solidFill>
            </a:rPr>
            <a:t>Pro</a:t>
          </a:r>
          <a:r>
            <a:rPr lang="en-US" sz="1700" kern="1200" dirty="0" smtClean="0">
              <a:solidFill>
                <a:schemeClr val="bg1"/>
              </a:solidFill>
            </a:rPr>
            <a:t>spective Change Management: the ‘Second-Phase Pilot’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5836128" y="152402"/>
        <a:ext cx="1672226" cy="1426210"/>
      </dsp:txXfrm>
    </dsp:sp>
    <dsp:sp modelId="{78E08354-5935-408F-8C62-2339D2DE2E4F}">
      <dsp:nvSpPr>
        <dsp:cNvPr id="0" name=""/>
        <dsp:cNvSpPr/>
      </dsp:nvSpPr>
      <dsp:spPr>
        <a:xfrm>
          <a:off x="278" y="1759619"/>
          <a:ext cx="2611309" cy="1493222"/>
        </a:xfrm>
        <a:prstGeom prst="chevron">
          <a:avLst/>
        </a:prstGeom>
        <a:solidFill>
          <a:schemeClr val="accent1">
            <a:lumMod val="75000"/>
            <a:alpha val="7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New </a:t>
          </a:r>
          <a:r>
            <a:rPr lang="en-US" sz="2400" i="1" kern="1200" dirty="0" smtClean="0">
              <a:solidFill>
                <a:srgbClr val="FFFF00"/>
              </a:solidFill>
            </a:rPr>
            <a:t>Audience, </a:t>
          </a:r>
          <a:r>
            <a:rPr lang="en-US" sz="2400" i="1" kern="1200" dirty="0" smtClean="0"/>
            <a:t>Client</a:t>
          </a:r>
          <a:endParaRPr lang="en-US" sz="2400" kern="1200" dirty="0" smtClean="0"/>
        </a:p>
      </dsp:txBody>
      <dsp:txXfrm>
        <a:off x="746889" y="1759619"/>
        <a:ext cx="1118087" cy="1493222"/>
      </dsp:txXfrm>
    </dsp:sp>
    <dsp:sp modelId="{E3A36E6A-B247-4CC9-AFB2-7764EEE9AC0E}">
      <dsp:nvSpPr>
        <dsp:cNvPr id="0" name=""/>
        <dsp:cNvSpPr/>
      </dsp:nvSpPr>
      <dsp:spPr>
        <a:xfrm>
          <a:off x="2129299" y="1948094"/>
          <a:ext cx="3098436" cy="1239374"/>
        </a:xfrm>
        <a:prstGeom prst="chevron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3"/>
              </a:solidFill>
            </a:rPr>
            <a:t>Technical, Program Staff/ Implementers</a:t>
          </a:r>
        </a:p>
      </dsp:txBody>
      <dsp:txXfrm>
        <a:off x="2748986" y="1948094"/>
        <a:ext cx="1859062" cy="1239374"/>
      </dsp:txXfrm>
    </dsp:sp>
    <dsp:sp modelId="{86C270F9-00AD-4C54-823B-95A327F7A38A}">
      <dsp:nvSpPr>
        <dsp:cNvPr id="0" name=""/>
        <dsp:cNvSpPr/>
      </dsp:nvSpPr>
      <dsp:spPr>
        <a:xfrm>
          <a:off x="4724402" y="1981197"/>
          <a:ext cx="3098436" cy="1239374"/>
        </a:xfrm>
        <a:prstGeom prst="chevron">
          <a:avLst/>
        </a:prstGeom>
        <a:solidFill>
          <a:srgbClr val="99333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none" kern="1200" dirty="0" smtClean="0">
              <a:solidFill>
                <a:schemeClr val="bg1"/>
              </a:solidFill>
            </a:rPr>
            <a:t>Decision-Makers of Adopters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5344089" y="1981197"/>
        <a:ext cx="1859062" cy="1239374"/>
      </dsp:txXfrm>
    </dsp:sp>
    <dsp:sp modelId="{5D829DC6-302B-4A1D-9D79-C51770638A42}">
      <dsp:nvSpPr>
        <dsp:cNvPr id="0" name=""/>
        <dsp:cNvSpPr/>
      </dsp:nvSpPr>
      <dsp:spPr>
        <a:xfrm>
          <a:off x="0" y="3350483"/>
          <a:ext cx="2945231" cy="1493222"/>
        </a:xfrm>
        <a:prstGeom prst="chevron">
          <a:avLst/>
        </a:prstGeom>
        <a:solidFill>
          <a:schemeClr val="accent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 </a:t>
          </a:r>
          <a:r>
            <a:rPr lang="en-US" sz="24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</a:t>
          </a:r>
          <a:r>
            <a:rPr lang="en-US" sz="24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Universe</a:t>
          </a:r>
          <a:endParaRPr lang="en-US" sz="2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6611" y="3350483"/>
        <a:ext cx="1452009" cy="1493222"/>
      </dsp:txXfrm>
    </dsp:sp>
    <dsp:sp modelId="{2FC9295B-D0E2-401B-839C-CC3AFE315B27}">
      <dsp:nvSpPr>
        <dsp:cNvPr id="0" name=""/>
        <dsp:cNvSpPr/>
      </dsp:nvSpPr>
      <dsp:spPr>
        <a:xfrm>
          <a:off x="2468708" y="3427788"/>
          <a:ext cx="3098436" cy="1239374"/>
        </a:xfrm>
        <a:prstGeom prst="chevron">
          <a:avLst/>
        </a:prstGeom>
        <a:solidFill>
          <a:schemeClr val="accent1">
            <a:lumMod val="40000"/>
            <a:lumOff val="60000"/>
            <a:alpha val="63333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3"/>
              </a:solidFill>
            </a:rPr>
            <a:t>Assessment of program Effects within Target Populations</a:t>
          </a:r>
          <a:endParaRPr lang="en-US" sz="2000" kern="1200" dirty="0">
            <a:solidFill>
              <a:schemeClr val="accent3"/>
            </a:solidFill>
          </a:endParaRPr>
        </a:p>
      </dsp:txBody>
      <dsp:txXfrm>
        <a:off x="3088395" y="3427788"/>
        <a:ext cx="1859062" cy="1239374"/>
      </dsp:txXfrm>
    </dsp:sp>
    <dsp:sp modelId="{7702F7E4-6762-4150-8E61-795FDFF677DA}">
      <dsp:nvSpPr>
        <dsp:cNvPr id="0" name=""/>
        <dsp:cNvSpPr/>
      </dsp:nvSpPr>
      <dsp:spPr>
        <a:xfrm>
          <a:off x="5131163" y="3427788"/>
          <a:ext cx="3098436" cy="1351339"/>
        </a:xfrm>
        <a:prstGeom prst="chevron">
          <a:avLst/>
        </a:prstGeom>
        <a:solidFill>
          <a:srgbClr val="99333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Assessing </a:t>
          </a:r>
          <a:r>
            <a:rPr lang="en-US" sz="1700" kern="1200" dirty="0" smtClean="0">
              <a:solidFill>
                <a:srgbClr val="FFFF00"/>
              </a:solidFill>
            </a:rPr>
            <a:t>Viability </a:t>
          </a:r>
          <a:r>
            <a:rPr lang="en-US" sz="1700" kern="1200" dirty="0" smtClean="0">
              <a:solidFill>
                <a:schemeClr val="bg1"/>
              </a:solidFill>
            </a:rPr>
            <a:t>of model </a:t>
          </a:r>
          <a:r>
            <a:rPr lang="en-US" sz="1700" kern="1200" dirty="0" smtClean="0">
              <a:solidFill>
                <a:srgbClr val="FFFF00"/>
              </a:solidFill>
            </a:rPr>
            <a:t>in</a:t>
          </a:r>
          <a:r>
            <a:rPr lang="en-US" sz="1700" kern="1200" dirty="0" smtClean="0">
              <a:solidFill>
                <a:schemeClr val="bg1"/>
              </a:solidFill>
            </a:rPr>
            <a:t> Permanent or </a:t>
          </a:r>
          <a:r>
            <a:rPr lang="en-US" sz="1700" kern="1200" dirty="0" smtClean="0">
              <a:solidFill>
                <a:srgbClr val="FFFF00"/>
              </a:solidFill>
            </a:rPr>
            <a:t>Adopting Systems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5806833" y="3427788"/>
        <a:ext cx="1747097" cy="13513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F246A-FED3-46EB-A39F-A4E0D86DF3CB}">
      <dsp:nvSpPr>
        <dsp:cNvPr id="0" name=""/>
        <dsp:cNvSpPr/>
      </dsp:nvSpPr>
      <dsp:spPr>
        <a:xfrm rot="1823498">
          <a:off x="2529863" y="3098861"/>
          <a:ext cx="675203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675203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CA725-DCC0-4D62-A37C-549232DAC1AC}">
      <dsp:nvSpPr>
        <dsp:cNvPr id="0" name=""/>
        <dsp:cNvSpPr/>
      </dsp:nvSpPr>
      <dsp:spPr>
        <a:xfrm rot="84704">
          <a:off x="2575761" y="2500043"/>
          <a:ext cx="3242384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3242384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E5B8D-1003-4F2F-AD5C-FAE4E4F34D70}">
      <dsp:nvSpPr>
        <dsp:cNvPr id="0" name=""/>
        <dsp:cNvSpPr/>
      </dsp:nvSpPr>
      <dsp:spPr>
        <a:xfrm rot="20127044">
          <a:off x="2526609" y="1830965"/>
          <a:ext cx="1098381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098381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C4A4A-0E61-480A-949F-527F42FF8756}">
      <dsp:nvSpPr>
        <dsp:cNvPr id="0" name=""/>
        <dsp:cNvSpPr/>
      </dsp:nvSpPr>
      <dsp:spPr>
        <a:xfrm>
          <a:off x="533399" y="2285996"/>
          <a:ext cx="2140171" cy="26494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C3C16-BA9A-4FBA-A3BE-173CDC544358}">
      <dsp:nvSpPr>
        <dsp:cNvPr id="0" name=""/>
        <dsp:cNvSpPr/>
      </dsp:nvSpPr>
      <dsp:spPr>
        <a:xfrm>
          <a:off x="3445328" y="76195"/>
          <a:ext cx="2382190" cy="2133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i="1" kern="1200" dirty="0" smtClean="0"/>
            <a:t>Implementing Policy Change </a:t>
          </a:r>
          <a:r>
            <a:rPr lang="en-US" sz="2100" kern="1200" dirty="0" smtClean="0"/>
            <a:t>contract under USAID  from 1990-2000</a:t>
          </a:r>
          <a:endParaRPr lang="en-US" sz="2100" kern="1200" dirty="0"/>
        </a:p>
      </dsp:txBody>
      <dsp:txXfrm>
        <a:off x="3794192" y="388655"/>
        <a:ext cx="1684462" cy="1508688"/>
      </dsp:txXfrm>
    </dsp:sp>
    <dsp:sp modelId="{B59BC32C-84E1-467A-8045-709F8507C1FA}">
      <dsp:nvSpPr>
        <dsp:cNvPr id="0" name=""/>
        <dsp:cNvSpPr/>
      </dsp:nvSpPr>
      <dsp:spPr>
        <a:xfrm>
          <a:off x="5817153" y="1358672"/>
          <a:ext cx="2728249" cy="24795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2009: developed </a:t>
          </a:r>
          <a:r>
            <a:rPr lang="en-US" sz="2000" i="1" kern="1200" dirty="0" smtClean="0"/>
            <a:t>Scaling-Up Management Practitioner’s Guide</a:t>
          </a:r>
          <a:endParaRPr lang="en-US" sz="2000" kern="1200" dirty="0"/>
        </a:p>
      </dsp:txBody>
      <dsp:txXfrm>
        <a:off x="6216696" y="1721798"/>
        <a:ext cx="1929163" cy="1753329"/>
      </dsp:txXfrm>
    </dsp:sp>
    <dsp:sp modelId="{219A47D4-6B76-4E3A-AEC2-5EEE3912695E}">
      <dsp:nvSpPr>
        <dsp:cNvPr id="0" name=""/>
        <dsp:cNvSpPr/>
      </dsp:nvSpPr>
      <dsp:spPr>
        <a:xfrm>
          <a:off x="2812354" y="2895599"/>
          <a:ext cx="3052320" cy="2181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2010-12:  Grants from MacArthur and Packard Foundations to assess ‘scalability’ of 20 pilot programs globally</a:t>
          </a:r>
          <a:endParaRPr lang="en-US" sz="1800" kern="1200" dirty="0"/>
        </a:p>
      </dsp:txBody>
      <dsp:txXfrm>
        <a:off x="3259356" y="3215118"/>
        <a:ext cx="2158316" cy="1542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9BA3F-51F0-4C46-BCBE-94838635A35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A744-F679-4539-9E9B-BFEBA6763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0A744-F679-4539-9E9B-BFEBA6763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0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67D061-1E1B-4735-A8DE-54C43A9569DE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en-US" baseline="0" dirty="0" smtClean="0"/>
          </a:p>
          <a:p>
            <a:pPr marL="171450" indent="-171450" eaLnBrk="1" hangingPunct="1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C2C8D8-59E0-44B0-94CA-A9C0FF2FFA8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B8988D-11E6-4ACB-BE06-5A420B8D50D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67D061-1E1B-4735-A8DE-54C43A9569D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3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9C3127-EF5B-4C15-A2BA-D0EF5EAD19AD}" type="slidenum">
              <a:rPr lang="en-US" smtClean="0">
                <a:latin typeface="Times New Roman" pitchFamily="18" charset="0"/>
              </a:rPr>
              <a:pPr eaLnBrk="1" hangingPunct="1"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F0F82F-A57D-4D62-B5C2-3ACC10A21B4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5C6135-76D1-4ACC-9CA2-78BC129BC06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67D061-1E1B-4735-A8DE-54C43A9569DE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28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2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67D061-1E1B-4735-A8DE-54C43A9569DE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0A744-F679-4539-9E9B-BFEBA67638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42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0799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079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842EC5-60B1-4DA4-B747-BF5F155243A1}" type="slidenum">
              <a:rPr lang="en-US" smtClean="0">
                <a:latin typeface="Times New Roman" pitchFamily="18" charset="0"/>
              </a:rPr>
              <a:pPr eaLnBrk="1" hangingPunct="1"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600" y="1676400"/>
            <a:ext cx="7848600" cy="2514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191000"/>
            <a:ext cx="6858000" cy="685800"/>
          </a:xfrm>
          <a:prstGeom prst="rect">
            <a:avLst/>
          </a:prstGeom>
        </p:spPr>
        <p:txBody>
          <a:bodyPr/>
          <a:lstStyle>
            <a:lvl1pPr>
              <a:buNone/>
              <a:defRPr sz="4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z="4400" dirty="0" smtClean="0">
                <a:solidFill>
                  <a:schemeClr val="bg1"/>
                </a:solidFill>
                <a:latin typeface="Gill Sans MT" pitchFamily="34" charset="0"/>
              </a:rPr>
              <a:t>TITLE HERE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</a:b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5181600"/>
            <a:ext cx="68580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</a:rPr>
              <a:t>Subtitle</a:t>
            </a:r>
            <a:r>
              <a:rPr lang="en-US" sz="2400" baseline="0" dirty="0" smtClean="0">
                <a:solidFill>
                  <a:schemeClr val="bg1"/>
                </a:solidFill>
              </a:rPr>
              <a:t>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267200"/>
            <a:ext cx="6858000" cy="685800"/>
          </a:xfrm>
          <a:prstGeom prst="rect">
            <a:avLst/>
          </a:prstGeom>
        </p:spPr>
        <p:txBody>
          <a:bodyPr/>
          <a:lstStyle>
            <a:lvl1pPr>
              <a:buNone/>
              <a:defRPr sz="4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z="4400" dirty="0" smtClean="0">
                <a:solidFill>
                  <a:schemeClr val="bg1"/>
                </a:solidFill>
                <a:latin typeface="Gill Sans MT" pitchFamily="34" charset="0"/>
              </a:rPr>
              <a:t>TITLE HERE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</a:br>
            <a:endParaRPr lang="en-US" dirty="0" smtClean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5029200"/>
            <a:ext cx="68580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</a:rPr>
              <a:t>Subtitle</a:t>
            </a:r>
            <a:r>
              <a:rPr lang="en-US" sz="2400" baseline="0" dirty="0" smtClean="0">
                <a:solidFill>
                  <a:schemeClr val="bg1"/>
                </a:solidFill>
              </a:rPr>
              <a:t> Here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600" y="1524000"/>
            <a:ext cx="3886200" cy="2514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572000" y="1524000"/>
            <a:ext cx="3886200" cy="2514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267200"/>
            <a:ext cx="6858000" cy="685800"/>
          </a:xfrm>
          <a:prstGeom prst="rect">
            <a:avLst/>
          </a:prstGeom>
        </p:spPr>
        <p:txBody>
          <a:bodyPr/>
          <a:lstStyle>
            <a:lvl1pPr>
              <a:buNone/>
              <a:defRPr sz="4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z="4400" dirty="0" smtClean="0">
                <a:solidFill>
                  <a:schemeClr val="bg1"/>
                </a:solidFill>
                <a:latin typeface="Gill Sans MT" pitchFamily="34" charset="0"/>
              </a:rPr>
              <a:t>TITLE HERE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</a:br>
            <a:endParaRPr lang="en-US" dirty="0" smtClean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5029200"/>
            <a:ext cx="68580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z="2400" dirty="0" smtClean="0">
                <a:solidFill>
                  <a:schemeClr val="bg1"/>
                </a:solidFill>
              </a:rPr>
              <a:t>Subtitle</a:t>
            </a:r>
            <a:r>
              <a:rPr lang="en-US" sz="2400" baseline="0" dirty="0" smtClean="0">
                <a:solidFill>
                  <a:schemeClr val="bg1"/>
                </a:solidFill>
              </a:rPr>
              <a:t> Here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276600" y="1524000"/>
            <a:ext cx="2590800" cy="2514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943600" y="1524000"/>
            <a:ext cx="2514600" cy="2514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09600" y="1524000"/>
            <a:ext cx="2590800" cy="2514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6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1097280"/>
            <a:ext cx="7848600" cy="5074920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SI-logo_3_OUTLINES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" y="180577"/>
            <a:ext cx="2209800" cy="810023"/>
          </a:xfrm>
          <a:prstGeom prst="rect">
            <a:avLst/>
          </a:prstGeom>
        </p:spPr>
      </p:pic>
      <p:pic>
        <p:nvPicPr>
          <p:cNvPr id="11" name="Picture 10" descr="IDEV secondary stacked blac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86583" y="6248400"/>
            <a:ext cx="771617" cy="53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6019800"/>
            <a:ext cx="8229600" cy="0"/>
          </a:xfrm>
          <a:prstGeom prst="line">
            <a:avLst/>
          </a:prstGeom>
          <a:ln>
            <a:solidFill>
              <a:srgbClr val="99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DEV secondary stacked blac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8752" y="6096001"/>
            <a:ext cx="881848" cy="609600"/>
          </a:xfrm>
          <a:prstGeom prst="rect">
            <a:avLst/>
          </a:prstGeom>
        </p:spPr>
      </p:pic>
      <p:pic>
        <p:nvPicPr>
          <p:cNvPr id="9" name="Picture 8" descr="MSI-logo_3_OUTLINES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57199" y="6096000"/>
            <a:ext cx="1905001" cy="6982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143000"/>
            <a:ext cx="7696200" cy="2514600"/>
          </a:xfrm>
        </p:spPr>
        <p:txBody>
          <a:bodyPr/>
          <a:lstStyle/>
          <a:p>
            <a:pPr algn="ctr"/>
            <a:r>
              <a:rPr lang="en-US" sz="3200" i="1" dirty="0"/>
              <a:t>Critical Juncture: </a:t>
            </a:r>
            <a:r>
              <a:rPr lang="en-US" sz="3200" i="1" dirty="0" smtClean="0"/>
              <a:t> Applying </a:t>
            </a:r>
            <a:r>
              <a:rPr lang="en-US" sz="3200" i="1" dirty="0"/>
              <a:t>Assessment Tools and Approaches to Scaling-up </a:t>
            </a:r>
            <a:endParaRPr lang="en-US" sz="3200" i="1" dirty="0" smtClean="0"/>
          </a:p>
          <a:p>
            <a:pPr algn="ctr"/>
            <a:endParaRPr lang="en-US" sz="3200" i="1" dirty="0" smtClean="0"/>
          </a:p>
          <a:p>
            <a:pPr algn="ctr"/>
            <a:r>
              <a:rPr lang="en-US" sz="4000" dirty="0" smtClean="0"/>
              <a:t>a </a:t>
            </a:r>
            <a:r>
              <a:rPr lang="en-US" sz="4000" dirty="0" smtClean="0"/>
              <a:t>New Focus for External Validity</a:t>
            </a:r>
            <a:br>
              <a:rPr lang="en-US" sz="4000" dirty="0" smtClean="0"/>
            </a:br>
            <a:endParaRPr lang="en-US" sz="3600" dirty="0"/>
          </a:p>
          <a:p>
            <a:pPr algn="ctr"/>
            <a:endParaRPr lang="en-US" sz="3200" dirty="0"/>
          </a:p>
          <a:p>
            <a:pPr algn="ctr"/>
            <a:endParaRPr lang="en-US" sz="2400" dirty="0"/>
          </a:p>
          <a:p>
            <a:pPr algn="ctr"/>
            <a:endParaRPr lang="en-US" sz="2000" dirty="0"/>
          </a:p>
          <a:p>
            <a:pPr algn="ctr">
              <a:lnSpc>
                <a:spcPct val="50000"/>
              </a:lnSpc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5867400"/>
            <a:ext cx="7848600" cy="304800"/>
          </a:xfrm>
        </p:spPr>
        <p:txBody>
          <a:bodyPr/>
          <a:lstStyle/>
          <a:p>
            <a:r>
              <a:rPr lang="en-US" sz="1400" dirty="0" smtClean="0"/>
              <a:t>  </a:t>
            </a:r>
            <a:endParaRPr lang="en-US" sz="1400" dirty="0"/>
          </a:p>
          <a:p>
            <a:pPr algn="ctr"/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657600"/>
            <a:ext cx="2286000" cy="228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41910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American Evaluation Association</a:t>
            </a:r>
          </a:p>
          <a:p>
            <a:pPr algn="ctr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Annual Conference – 2013</a:t>
            </a:r>
          </a:p>
          <a:p>
            <a:pPr algn="ctr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ill Sans MT" pitchFamily="34" charset="0"/>
              </a:rPr>
              <a:t>Washington 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Gathering </a:t>
            </a:r>
            <a:r>
              <a:rPr lang="en-US" sz="3200" i="1" dirty="0" smtClean="0">
                <a:solidFill>
                  <a:srgbClr val="FFFF00"/>
                </a:solidFill>
                <a:sym typeface="Wingdings" pitchFamily="2" charset="2"/>
              </a:rPr>
              <a:t>Evidence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: Going Beyond Effectiveness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43874"/>
              </p:ext>
            </p:extLst>
          </p:nvPr>
        </p:nvGraphicFramePr>
        <p:xfrm>
          <a:off x="304800" y="990600"/>
          <a:ext cx="8382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876800"/>
              </a:tblGrid>
              <a:tr h="541311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611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Experimental (RCT) or quasi-experimental design ideal</a:t>
                      </a:r>
                      <a:endParaRPr lang="en-US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Prove Theory of Change/ establish Attributability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0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Supplement with studies of variance on external factors and components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Isolate salient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aspects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of the model that could be generalized to larger population – </a:t>
                      </a:r>
                    </a:p>
                    <a:p>
                      <a:endParaRPr lang="en-US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Identify ‘stripped-down’ model to scale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Combine with qualitative methods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Triangulate attributability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Identify 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Model’s full process</a:t>
                      </a:r>
                      <a:endParaRPr lang="en-US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Identify 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tacit elements/ factors of success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b="1" i="1" baseline="0" dirty="0" smtClean="0">
                          <a:solidFill>
                            <a:srgbClr val="000000"/>
                          </a:solidFill>
                        </a:rPr>
                        <a:t>beyond Technical intervention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32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Document cost:  Unit cost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and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Operational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To assess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adoption costs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for “permanent” implementer(s)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entagon 3"/>
          <p:cNvSpPr/>
          <p:nvPr/>
        </p:nvSpPr>
        <p:spPr>
          <a:xfrm rot="19198899">
            <a:off x="1004285" y="2673847"/>
            <a:ext cx="3048000" cy="115249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Often stop here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39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6576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Gill Sans MT Light" pitchFamily="34" charset="0"/>
              </a:rPr>
              <a:t>14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315200" cy="71596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Standards of Evidence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486041"/>
              </p:ext>
            </p:extLst>
          </p:nvPr>
        </p:nvGraphicFramePr>
        <p:xfrm>
          <a:off x="533400" y="990600"/>
          <a:ext cx="8077200" cy="461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257800"/>
              </a:tblGrid>
              <a:tr h="314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198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Minimal objective evidence</a:t>
                      </a:r>
                    </a:p>
                  </a:txBody>
                  <a:tcPr/>
                </a:tc>
              </a:tr>
              <a:tr h="696956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Promising Practice 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/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</a:t>
                      </a:r>
                      <a:r>
                        <a:rPr lang="en-US" sz="2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necdotal reports</a:t>
                      </a:r>
                      <a:endParaRPr lang="en-US" sz="2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6956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 evidence in a few cases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96956">
                <a:tc>
                  <a:txBody>
                    <a:bodyPr/>
                    <a:lstStyle/>
                    <a:p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Practice </a:t>
                      </a:r>
                      <a:endParaRPr lang="en-US" sz="2400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evidence from several cases</a:t>
                      </a:r>
                      <a:endParaRPr lang="en-US" sz="2400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006715">
                <a:tc>
                  <a:txBody>
                    <a:bodyPr/>
                    <a:lstStyle/>
                    <a:p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Practice </a:t>
                      </a:r>
                      <a:endParaRPr lang="en-US" sz="2400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of impact from multiple settings and meta-analyses</a:t>
                      </a:r>
                      <a:endParaRPr lang="en-US" sz="2400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96956">
                <a:tc>
                  <a:txBody>
                    <a:bodyPr/>
                    <a:lstStyle/>
                    <a:p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Policy Principle </a:t>
                      </a:r>
                      <a:endParaRPr lang="en-US" sz="2400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Proven;</a:t>
                      </a:r>
                      <a:r>
                        <a:rPr lang="en-US" sz="240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a</a:t>
                      </a:r>
                      <a:r>
                        <a:rPr lang="en-US" sz="240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“truism” essential for success</a:t>
                      </a:r>
                      <a:endParaRPr lang="en-US" sz="2400" i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 rot="20779989">
            <a:off x="2518210" y="2606566"/>
            <a:ext cx="48768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“Scalability” requires </a:t>
            </a:r>
            <a:r>
              <a:rPr lang="en-US" sz="2400" dirty="0"/>
              <a:t>same </a:t>
            </a:r>
            <a:r>
              <a:rPr lang="en-US" sz="2400" b="1" dirty="0"/>
              <a:t>systemic evidence gathering and analysis </a:t>
            </a:r>
            <a:r>
              <a:rPr lang="en-US" sz="2400" dirty="0"/>
              <a:t>as any assessment</a:t>
            </a:r>
          </a:p>
        </p:txBody>
      </p:sp>
    </p:spTree>
    <p:extLst>
      <p:ext uri="{BB962C8B-B14F-4D97-AF65-F5344CB8AC3E}">
        <p14:creationId xmlns:p14="http://schemas.microsoft.com/office/powerpoint/2010/main" val="20729311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480"/>
            <a:ext cx="8610600" cy="792162"/>
          </a:xfrm>
        </p:spPr>
        <p:txBody>
          <a:bodyPr/>
          <a:lstStyle/>
          <a:p>
            <a:pPr eaLnBrk="1" hangingPunct="1"/>
            <a:r>
              <a:rPr lang="en-US" sz="3600" i="1" dirty="0" smtClean="0"/>
              <a:t>Quick Background</a:t>
            </a:r>
            <a:r>
              <a:rPr lang="en-US" sz="3600" dirty="0" smtClean="0"/>
              <a:t>: MSI’s History in Scale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21395435"/>
              </p:ext>
            </p:extLst>
          </p:nvPr>
        </p:nvGraphicFramePr>
        <p:xfrm>
          <a:off x="228600" y="914400"/>
          <a:ext cx="86106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193982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45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u="sng" dirty="0" smtClean="0">
                <a:solidFill>
                  <a:schemeClr val="accent3"/>
                </a:solidFill>
              </a:rPr>
              <a:t>MSI Framework: 3 Steps, 10 Task</a:t>
            </a:r>
            <a:r>
              <a:rPr lang="en-US" sz="3600" u="sng" dirty="0">
                <a:solidFill>
                  <a:schemeClr val="accent3"/>
                </a:solidFill>
              </a:rPr>
              <a:t>s</a:t>
            </a:r>
            <a:endParaRPr lang="en-US" sz="3600" u="sng" dirty="0" smtClean="0"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040" y="502919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2725" indent="-1482725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993333"/>
                </a:solidFill>
                <a:cs typeface="Times New Roman" pitchFamily="18" charset="0"/>
              </a:rPr>
              <a:t>Step 1</a:t>
            </a:r>
            <a:r>
              <a:rPr lang="en-US" sz="2800" dirty="0">
                <a:cs typeface="Times New Roman" pitchFamily="18" charset="0"/>
              </a:rPr>
              <a:t>:  </a:t>
            </a:r>
            <a:r>
              <a:rPr lang="en-US" sz="2800" dirty="0">
                <a:solidFill>
                  <a:srgbClr val="993333"/>
                </a:solidFill>
                <a:cs typeface="Times New Roman" pitchFamily="18" charset="0"/>
              </a:rPr>
              <a:t>Developing a Scaling Up Plan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>
                <a:solidFill>
                  <a:srgbClr val="000000"/>
                </a:solidFill>
                <a:cs typeface="Times New Roman" pitchFamily="18" charset="0"/>
              </a:rPr>
              <a:t>Result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Realistic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assessment of </a:t>
            </a:r>
            <a:r>
              <a:rPr lang="en-US" sz="2000" u="sng" dirty="0">
                <a:solidFill>
                  <a:srgbClr val="000000"/>
                </a:solidFill>
                <a:cs typeface="Times New Roman" pitchFamily="18" charset="0"/>
              </a:rPr>
              <a:t>prospects, </a:t>
            </a:r>
            <a:r>
              <a:rPr lang="en-US" sz="2000" u="sng" dirty="0" smtClean="0">
                <a:solidFill>
                  <a:srgbClr val="000000"/>
                </a:solidFill>
                <a:cs typeface="Times New Roman" pitchFamily="18" charset="0"/>
              </a:rPr>
              <a:t>parameters and </a:t>
            </a:r>
            <a:r>
              <a:rPr lang="en-US" sz="2000" u="sng" dirty="0">
                <a:solidFill>
                  <a:srgbClr val="000000"/>
                </a:solidFill>
                <a:cs typeface="Times New Roman" pitchFamily="18" charset="0"/>
              </a:rPr>
              <a:t>strategy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for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scale</a:t>
            </a:r>
            <a:endParaRPr 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indent="-1482725"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1:  	Creating a Vision </a:t>
            </a:r>
          </a:p>
          <a:p>
            <a:pPr indent="-1482725"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2:  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Assessing Scalability</a:t>
            </a:r>
          </a:p>
          <a:p>
            <a:pPr indent="-1482725"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3:  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Filling Information Gaps</a:t>
            </a:r>
          </a:p>
          <a:p>
            <a:pPr indent="-1482725"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4:  	Preparing a Scaling Up Plan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993333"/>
                </a:solidFill>
                <a:cs typeface="Times New Roman" pitchFamily="18" charset="0"/>
              </a:rPr>
              <a:t>Step </a:t>
            </a:r>
            <a:r>
              <a:rPr lang="en-US" sz="2800" b="1" dirty="0">
                <a:solidFill>
                  <a:srgbClr val="993333"/>
                </a:solidFill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:  </a:t>
            </a:r>
            <a:r>
              <a:rPr lang="en-US" sz="2800" dirty="0">
                <a:solidFill>
                  <a:srgbClr val="993333"/>
                </a:solidFill>
                <a:cs typeface="Times New Roman" pitchFamily="18" charset="0"/>
              </a:rPr>
              <a:t>Establishing the Preconditions </a:t>
            </a:r>
            <a:r>
              <a:rPr lang="en-US" sz="2800" dirty="0" smtClean="0">
                <a:solidFill>
                  <a:srgbClr val="993333"/>
                </a:solidFill>
                <a:cs typeface="Times New Roman" pitchFamily="18" charset="0"/>
              </a:rPr>
              <a:t>for Scaling Up</a:t>
            </a:r>
          </a:p>
          <a:p>
            <a:pPr>
              <a:defRPr/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Result: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000" u="sng" dirty="0" smtClean="0">
                <a:solidFill>
                  <a:srgbClr val="000000"/>
                </a:solidFill>
                <a:cs typeface="Times New Roman" pitchFamily="18" charset="0"/>
              </a:rPr>
              <a:t>Decisions </a:t>
            </a:r>
            <a:r>
              <a:rPr lang="en-US" sz="2000" u="sng" dirty="0">
                <a:solidFill>
                  <a:srgbClr val="000000"/>
                </a:solidFill>
                <a:cs typeface="Times New Roman" pitchFamily="18" charset="0"/>
              </a:rPr>
              <a:t>taken and resources allocated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for going to scale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Task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5: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Legitimizing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Change 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6: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Constituency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Building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7: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Realigning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and Mobilizing Resources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993333"/>
                </a:solidFill>
                <a:cs typeface="Times New Roman" pitchFamily="18" charset="0"/>
              </a:rPr>
              <a:t>Step </a:t>
            </a:r>
            <a:r>
              <a:rPr lang="en-US" sz="2800" b="1" dirty="0">
                <a:solidFill>
                  <a:srgbClr val="993333"/>
                </a:solidFill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:  </a:t>
            </a:r>
            <a:r>
              <a:rPr lang="en-US" sz="2800" dirty="0">
                <a:solidFill>
                  <a:srgbClr val="993333"/>
                </a:solidFill>
                <a:cs typeface="Times New Roman" pitchFamily="18" charset="0"/>
              </a:rPr>
              <a:t>Implementing the Scaling Up Process</a:t>
            </a:r>
            <a:r>
              <a:rPr lang="en-US" sz="2800" dirty="0">
                <a:solidFill>
                  <a:srgbClr val="993333"/>
                </a:solidFill>
              </a:rPr>
              <a:t> </a:t>
            </a:r>
            <a:endParaRPr lang="en-US" sz="2800" dirty="0" smtClean="0">
              <a:solidFill>
                <a:srgbClr val="993333"/>
              </a:solidFill>
            </a:endParaRPr>
          </a:p>
          <a:p>
            <a:pPr>
              <a:spcBef>
                <a:spcPct val="20000"/>
              </a:spcBef>
              <a:buClr>
                <a:srgbClr val="993333"/>
              </a:buClr>
              <a:buSzPct val="90000"/>
              <a:defRPr/>
            </a:pP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Result: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000" u="sng" dirty="0" smtClean="0">
                <a:solidFill>
                  <a:srgbClr val="000000"/>
                </a:solidFill>
                <a:cs typeface="Times New Roman" pitchFamily="18" charset="0"/>
              </a:rPr>
              <a:t>Sustainable </a:t>
            </a:r>
            <a:r>
              <a:rPr lang="en-US" sz="2000" u="sng" dirty="0">
                <a:solidFill>
                  <a:srgbClr val="000000"/>
                </a:solidFill>
                <a:cs typeface="Times New Roman" pitchFamily="18" charset="0"/>
              </a:rPr>
              <a:t>provision of services at scale</a:t>
            </a:r>
          </a:p>
          <a:p>
            <a:pPr indent="-1485900">
              <a:spcBef>
                <a:spcPct val="20000"/>
              </a:spcBef>
              <a:buClr>
                <a:srgbClr val="993333"/>
              </a:buClr>
              <a:buSzPct val="90000"/>
              <a:defRPr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Task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8: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Modifying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and Strengthening Organizations </a:t>
            </a:r>
          </a:p>
          <a:p>
            <a:pPr>
              <a:spcBef>
                <a:spcPct val="20000"/>
              </a:spcBef>
              <a:buClr>
                <a:srgbClr val="993333"/>
              </a:buClr>
              <a:buSzPct val="90000"/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9: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Coordinating  Action</a:t>
            </a:r>
            <a:endParaRPr 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indent="-1600200">
              <a:spcBef>
                <a:spcPct val="20000"/>
              </a:spcBef>
              <a:buClr>
                <a:srgbClr val="993333"/>
              </a:buClr>
              <a:buSzPct val="90000"/>
              <a:defRPr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Task 10: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Tracking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Performance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and Maintaining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Momentum</a:t>
            </a:r>
            <a:endParaRPr lang="en-US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950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701040"/>
            <a:ext cx="8458200" cy="5318760"/>
          </a:xfrm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Initial meeting </a:t>
            </a:r>
            <a:r>
              <a:rPr lang="en-US" sz="2400" dirty="0" smtClean="0">
                <a:solidFill>
                  <a:srgbClr val="000000"/>
                </a:solidFill>
              </a:rPr>
              <a:t>with implementing </a:t>
            </a:r>
            <a:r>
              <a:rPr lang="en-US" sz="2400" b="1" dirty="0" smtClean="0">
                <a:solidFill>
                  <a:srgbClr val="000000"/>
                </a:solidFill>
              </a:rPr>
              <a:t>and adopting </a:t>
            </a:r>
            <a:r>
              <a:rPr lang="en-US" sz="2400" dirty="0" smtClean="0">
                <a:solidFill>
                  <a:srgbClr val="000000"/>
                </a:solidFill>
              </a:rPr>
              <a:t>organizations 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assessment of scalability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Goals for scaling up, willingness/ability to do it</a:t>
            </a:r>
          </a:p>
          <a:p>
            <a:pPr>
              <a:spcBef>
                <a:spcPct val="1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Scaling Up workshop 1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Identification of Model and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Success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Scalability Assessment</a:t>
            </a:r>
            <a:r>
              <a:rPr lang="en-US" sz="2400" dirty="0" smtClean="0">
                <a:solidFill>
                  <a:srgbClr val="000000"/>
                </a:solidFill>
              </a:rPr>
              <a:t>: Internal and External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Goal Setting – what ultimate scale &amp; impact,  multi-stage?</a:t>
            </a:r>
          </a:p>
          <a:p>
            <a:pPr>
              <a:spcBef>
                <a:spcPct val="1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Interim Research Period </a:t>
            </a:r>
            <a:r>
              <a:rPr lang="en-US" sz="2400" dirty="0" smtClean="0">
                <a:solidFill>
                  <a:srgbClr val="000000"/>
                </a:solidFill>
              </a:rPr>
              <a:t>–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Filling the Evidence gaps</a:t>
            </a:r>
          </a:p>
          <a:p>
            <a:pPr>
              <a:spcBef>
                <a:spcPct val="10000"/>
              </a:spcBef>
            </a:pPr>
            <a:r>
              <a:rPr lang="en-US" sz="2400" u="sng" dirty="0" smtClean="0">
                <a:solidFill>
                  <a:srgbClr val="000000"/>
                </a:solidFill>
              </a:rPr>
              <a:t>Scaling Up workshop II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Political mapping and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 analysis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Devise specific legitimation and advocacy strategies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Action plan, Roles and Responsibilities, Timetable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Fundraising</a:t>
            </a:r>
          </a:p>
        </p:txBody>
      </p:sp>
      <p:sp>
        <p:nvSpPr>
          <p:cNvPr id="1384451" name="Rectangle 3"/>
          <p:cNvSpPr>
            <a:spLocks noChangeArrowheads="1"/>
          </p:cNvSpPr>
          <p:nvPr/>
        </p:nvSpPr>
        <p:spPr bwMode="auto">
          <a:xfrm>
            <a:off x="228600" y="1524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200" i="1" dirty="0">
                <a:solidFill>
                  <a:srgbClr val="993333"/>
                </a:solidFill>
                <a:latin typeface="+mj-lt"/>
                <a:ea typeface="+mj-ea"/>
                <a:cs typeface="+mj-cs"/>
              </a:rPr>
              <a:t>How we do it in the </a:t>
            </a:r>
            <a:r>
              <a:rPr lang="en-US" sz="3200" i="1" dirty="0" smtClean="0">
                <a:solidFill>
                  <a:srgbClr val="993333"/>
                </a:solidFill>
                <a:latin typeface="+mj-lt"/>
                <a:ea typeface="+mj-ea"/>
                <a:cs typeface="+mj-cs"/>
              </a:rPr>
              <a:t>field</a:t>
            </a:r>
            <a:r>
              <a:rPr lang="en-US" sz="3200" dirty="0" smtClean="0">
                <a:solidFill>
                  <a:srgbClr val="993333"/>
                </a:solidFill>
                <a:latin typeface="+mj-lt"/>
                <a:ea typeface="+mj-ea"/>
                <a:cs typeface="+mj-cs"/>
              </a:rPr>
              <a:t>: Example from India</a:t>
            </a:r>
            <a:endParaRPr lang="en-US" sz="3200" dirty="0">
              <a:solidFill>
                <a:srgbClr val="993333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08711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524000"/>
          </a:xfrm>
        </p:spPr>
        <p:txBody>
          <a:bodyPr/>
          <a:lstStyle/>
          <a:p>
            <a:r>
              <a:rPr lang="en-US" i="1" dirty="0" smtClean="0">
                <a:solidFill>
                  <a:schemeClr val="accent3"/>
                </a:solidFill>
              </a:rPr>
              <a:t>Facilitating Full </a:t>
            </a:r>
            <a:br>
              <a:rPr lang="en-US" i="1" dirty="0" smtClean="0">
                <a:solidFill>
                  <a:schemeClr val="accent3"/>
                </a:solidFill>
              </a:rPr>
            </a:br>
            <a:r>
              <a:rPr lang="en-US" i="1" dirty="0" smtClean="0">
                <a:solidFill>
                  <a:schemeClr val="accent3"/>
                </a:solidFill>
              </a:rPr>
              <a:t>Development and Evaluation Chain:</a:t>
            </a:r>
            <a:endParaRPr lang="en-US" i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346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91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79120"/>
          </a:xfrm>
        </p:spPr>
        <p:txBody>
          <a:bodyPr/>
          <a:lstStyle/>
          <a:p>
            <a:pPr algn="l" eaLnBrk="1" hangingPunct="1"/>
            <a:r>
              <a:rPr lang="en-US" sz="3200" b="1" i="1" dirty="0" smtClean="0">
                <a:solidFill>
                  <a:srgbClr val="000000"/>
                </a:solidFill>
              </a:rPr>
              <a:t>Ecology</a:t>
            </a:r>
            <a:r>
              <a:rPr lang="en-US" sz="3600" b="1" i="1" dirty="0" smtClean="0"/>
              <a:t>:</a:t>
            </a:r>
            <a:r>
              <a:rPr lang="en-US" sz="3600" b="1" dirty="0" smtClean="0"/>
              <a:t> </a:t>
            </a:r>
            <a:r>
              <a:rPr lang="en-US" sz="3200" b="1" dirty="0" smtClean="0"/>
              <a:t>Development, Scale and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40031"/>
              </p:ext>
            </p:extLst>
          </p:nvPr>
        </p:nvGraphicFramePr>
        <p:xfrm>
          <a:off x="304800" y="838200"/>
          <a:ext cx="8305800" cy="522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989"/>
                <a:gridCol w="2397201"/>
                <a:gridCol w="1535244"/>
                <a:gridCol w="2516366"/>
              </a:tblGrid>
              <a:tr h="1052286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Type of Project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Theory of Change/ Innovation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Impact Level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Typical Evaluation Questions</a:t>
                      </a:r>
                      <a:endParaRPr lang="en-US" sz="18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67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Policy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New Rules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Sector-wide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“Was the policy adopted?”</a:t>
                      </a:r>
                    </a:p>
                  </a:txBody>
                  <a:tcPr marT="45710" marB="45710" horzOverflow="overflow"/>
                </a:tc>
              </a:tr>
              <a:tr h="140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Capacity Building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Training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in new methods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Organi-zational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“Were skills transferred?”</a:t>
                      </a:r>
                    </a:p>
                  </a:txBody>
                  <a:tcPr marT="45710" marB="45710" horzOverflow="overflow"/>
                </a:tc>
              </a:tr>
              <a:tr h="105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Pilot 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Testing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of Innovation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before Scaling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Local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“Did it work?/ Did we meet Objectives?”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9503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2"/>
          <p:cNvSpPr>
            <a:spLocks noChangeArrowheads="1"/>
          </p:cNvSpPr>
          <p:nvPr/>
        </p:nvSpPr>
        <p:spPr bwMode="auto">
          <a:xfrm>
            <a:off x="5883376" y="4800600"/>
            <a:ext cx="2358513" cy="907197"/>
          </a:xfrm>
          <a:prstGeom prst="rect">
            <a:avLst/>
          </a:prstGeom>
          <a:solidFill>
            <a:srgbClr val="99333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21"/>
          <p:cNvSpPr>
            <a:spLocks noChangeArrowheads="1"/>
          </p:cNvSpPr>
          <p:nvPr/>
        </p:nvSpPr>
        <p:spPr bwMode="auto">
          <a:xfrm>
            <a:off x="1044677" y="4800600"/>
            <a:ext cx="23622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20"/>
          <p:cNvSpPr>
            <a:spLocks noChangeArrowheads="1"/>
          </p:cNvSpPr>
          <p:nvPr/>
        </p:nvSpPr>
        <p:spPr bwMode="auto">
          <a:xfrm>
            <a:off x="6073877" y="2819400"/>
            <a:ext cx="2590800" cy="8025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186812" y="1524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Factors affecting development program success</a:t>
            </a:r>
            <a:endParaRPr lang="en-US" sz="3600" i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302476" y="2849165"/>
            <a:ext cx="21557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ORG CULTURE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1273277" y="4876800"/>
            <a:ext cx="175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+mn-lt"/>
              </a:rPr>
              <a:t>CAPACITY/SKILLS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5883377" y="5029200"/>
            <a:ext cx="2247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+mn-lt"/>
              </a:rPr>
              <a:t>INCENTIVES</a:t>
            </a:r>
            <a:endParaRPr lang="en-US" sz="3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3287661" y="3352800"/>
            <a:ext cx="2786216" cy="21336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H="1" flipV="1">
            <a:off x="2492477" y="3082498"/>
            <a:ext cx="3390899" cy="2334071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9" name="Line 14"/>
          <p:cNvSpPr>
            <a:spLocks noChangeShapeType="1"/>
          </p:cNvSpPr>
          <p:nvPr/>
        </p:nvSpPr>
        <p:spPr bwMode="auto">
          <a:xfrm flipH="1">
            <a:off x="7102577" y="3621958"/>
            <a:ext cx="381000" cy="14478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1425677" y="3435145"/>
            <a:ext cx="495300" cy="1460705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>
            <a:off x="3287661" y="1801761"/>
            <a:ext cx="1828800" cy="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>
            <a:off x="3178277" y="5412432"/>
            <a:ext cx="2743200" cy="24807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304800" y="2819400"/>
            <a:ext cx="22098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6"/>
          <p:cNvSpPr txBox="1">
            <a:spLocks noChangeArrowheads="1"/>
          </p:cNvSpPr>
          <p:nvPr/>
        </p:nvSpPr>
        <p:spPr bwMode="auto">
          <a:xfrm>
            <a:off x="342900" y="29337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+mn-lt"/>
              </a:rPr>
              <a:t>RESOURCES</a:t>
            </a:r>
            <a:endParaRPr lang="en-US" sz="3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596" name="Rectangle 24"/>
          <p:cNvSpPr>
            <a:spLocks noChangeArrowheads="1"/>
          </p:cNvSpPr>
          <p:nvPr/>
        </p:nvSpPr>
        <p:spPr bwMode="auto">
          <a:xfrm>
            <a:off x="2416277" y="1371600"/>
            <a:ext cx="3886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2416277" y="1371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+mn-lt"/>
              </a:rPr>
              <a:t>POLICIES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/ REGULATIONS</a:t>
            </a:r>
            <a:endParaRPr lang="en-US" sz="3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598" name="Line 26"/>
          <p:cNvSpPr>
            <a:spLocks noChangeShapeType="1"/>
          </p:cNvSpPr>
          <p:nvPr/>
        </p:nvSpPr>
        <p:spPr bwMode="auto">
          <a:xfrm flipV="1">
            <a:off x="1349477" y="1828800"/>
            <a:ext cx="1143000" cy="10668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9" name="Line 27"/>
          <p:cNvSpPr>
            <a:spLocks noChangeShapeType="1"/>
          </p:cNvSpPr>
          <p:nvPr/>
        </p:nvSpPr>
        <p:spPr bwMode="auto">
          <a:xfrm flipH="1" flipV="1">
            <a:off x="6226277" y="1828800"/>
            <a:ext cx="952500" cy="9906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0" name="Line 28"/>
          <p:cNvSpPr>
            <a:spLocks noChangeShapeType="1"/>
          </p:cNvSpPr>
          <p:nvPr/>
        </p:nvSpPr>
        <p:spPr bwMode="auto">
          <a:xfrm flipV="1">
            <a:off x="2416277" y="1801760"/>
            <a:ext cx="1524000" cy="299884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1" name="Line 29"/>
          <p:cNvSpPr>
            <a:spLocks noChangeShapeType="1"/>
          </p:cNvSpPr>
          <p:nvPr/>
        </p:nvSpPr>
        <p:spPr bwMode="auto">
          <a:xfrm flipH="1" flipV="1">
            <a:off x="4816577" y="1801760"/>
            <a:ext cx="1885950" cy="3075039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982246" y="2628868"/>
            <a:ext cx="2777306" cy="17169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178277" y="2975401"/>
            <a:ext cx="23953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rgbClr val="FFFF00"/>
                </a:solidFill>
                <a:latin typeface="+mn-lt"/>
              </a:rPr>
              <a:t>INNOVATION/ INTERVENTION</a:t>
            </a:r>
            <a:endParaRPr lang="en-US" sz="3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Right Arrow 1"/>
          <p:cNvSpPr/>
          <p:nvPr/>
        </p:nvSpPr>
        <p:spPr>
          <a:xfrm rot="19089031">
            <a:off x="2742377" y="3926639"/>
            <a:ext cx="2270723" cy="155103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Evaluations often focus only here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04299530"/>
              </p:ext>
            </p:extLst>
          </p:nvPr>
        </p:nvGraphicFramePr>
        <p:xfrm>
          <a:off x="609600" y="8382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3854"/>
            <a:ext cx="8915400" cy="824345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accent3"/>
                </a:solidFill>
              </a:rPr>
              <a:t>Why do so few Innovations reach Scale?</a:t>
            </a:r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230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83936278"/>
              </p:ext>
            </p:extLst>
          </p:nvPr>
        </p:nvGraphicFramePr>
        <p:xfrm>
          <a:off x="228600" y="274638"/>
          <a:ext cx="8686800" cy="71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0214565"/>
              </p:ext>
            </p:extLst>
          </p:nvPr>
        </p:nvGraphicFramePr>
        <p:xfrm>
          <a:off x="533400" y="1143000"/>
          <a:ext cx="8229600" cy="317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221017749"/>
              </p:ext>
            </p:extLst>
          </p:nvPr>
        </p:nvGraphicFramePr>
        <p:xfrm>
          <a:off x="228600" y="4495800"/>
          <a:ext cx="8686800" cy="1249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6284011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579120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Ecology</a:t>
            </a:r>
            <a:r>
              <a:rPr lang="en-US" sz="3600" i="1" dirty="0" smtClean="0"/>
              <a:t>:</a:t>
            </a:r>
            <a:r>
              <a:rPr lang="en-US" sz="3600" dirty="0" smtClean="0"/>
              <a:t> Development, Scale and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34811"/>
              </p:ext>
            </p:extLst>
          </p:nvPr>
        </p:nvGraphicFramePr>
        <p:xfrm>
          <a:off x="304800" y="838200"/>
          <a:ext cx="83820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1"/>
                <a:gridCol w="1803399"/>
                <a:gridCol w="1154954"/>
                <a:gridCol w="1893046"/>
                <a:gridCol w="2133600"/>
              </a:tblGrid>
              <a:tr h="10522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 of Project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Theory of Change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Internal </a:t>
                      </a:r>
                      <a:r>
                        <a:rPr lang="en-US" sz="1800" dirty="0" smtClean="0"/>
                        <a:t>Validity Evaluations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00"/>
                          </a:solidFill>
                        </a:rPr>
                        <a:t>External</a:t>
                      </a:r>
                      <a:r>
                        <a:rPr lang="en-US" sz="1800" dirty="0" smtClean="0"/>
                        <a:t> Validity Assessments</a:t>
                      </a:r>
                    </a:p>
                  </a:txBody>
                  <a:tcPr/>
                </a:tc>
              </a:tr>
              <a:tr h="1367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Policy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New Rules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Sector-wide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“Was the policy adopted?”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“Is the Policy being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implemented and enforced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?”</a:t>
                      </a:r>
                    </a:p>
                  </a:txBody>
                  <a:tcPr marT="45710" marB="45710" horzOverflow="overflow"/>
                </a:tc>
              </a:tr>
              <a:tr h="140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Training/ Mentoring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Capacity Building in new methods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Organi-zational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“Were skills transferred?”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“Are new skills/ methods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improving Outcomes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?”</a:t>
                      </a:r>
                    </a:p>
                  </a:txBody>
                  <a:tcPr marT="45710" marB="45710" horzOverflow="overflow"/>
                </a:tc>
              </a:tr>
              <a:tr h="105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Pilot 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Testing of Innovation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before Scaling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Local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“Did it work?/ Did we meet Objectives”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9933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“Can it work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elsewhere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?”</a:t>
                      </a:r>
                    </a:p>
                  </a:txBody>
                  <a:tcPr marT="45710" marB="45710"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7692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46548692"/>
              </p:ext>
            </p:extLst>
          </p:nvPr>
        </p:nvGraphicFramePr>
        <p:xfrm>
          <a:off x="228600" y="914400"/>
          <a:ext cx="8610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Three Entry Points for Scalability Assessments</a:t>
            </a:r>
            <a:r>
              <a:rPr lang="en-US" sz="32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56813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What’s New About This?</a:t>
            </a:r>
            <a:endParaRPr lang="en-US" dirty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114168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 rot="831823">
            <a:off x="4385521" y="4323875"/>
            <a:ext cx="1905000" cy="1219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Financing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 rot="822701">
            <a:off x="7136888" y="3505871"/>
            <a:ext cx="1905000" cy="12192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</a:rPr>
              <a:t>HR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 rot="20176752">
            <a:off x="5785168" y="3137518"/>
            <a:ext cx="1790700" cy="1066800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3"/>
                </a:solidFill>
              </a:rPr>
              <a:t>Org Culture,</a:t>
            </a:r>
          </a:p>
          <a:p>
            <a:pPr algn="ctr"/>
            <a:r>
              <a:rPr lang="en-US" sz="2000" dirty="0" smtClean="0">
                <a:solidFill>
                  <a:schemeClr val="accent3"/>
                </a:solidFill>
              </a:rPr>
              <a:t>Incentives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" name="Regular Pentagon 2"/>
          <p:cNvSpPr/>
          <p:nvPr/>
        </p:nvSpPr>
        <p:spPr>
          <a:xfrm rot="19587717">
            <a:off x="4058709" y="2669985"/>
            <a:ext cx="1942952" cy="12954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3"/>
                </a:solidFill>
              </a:rPr>
              <a:t>Political Priorities</a:t>
            </a:r>
            <a:endParaRPr lang="en-US" sz="2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8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 animBg="1"/>
    </p:bldLst>
  </p:timing>
</p:sld>
</file>

<file path=ppt/theme/theme1.xml><?xml version="1.0" encoding="utf-8"?>
<a:theme xmlns:a="http://schemas.openxmlformats.org/drawingml/2006/main" name="MSI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400" dirty="0" smtClean="0">
            <a:solidFill>
              <a:schemeClr val="bg1"/>
            </a:solidFill>
            <a:latin typeface="Gill Sans M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SI">
      <a:dk1>
        <a:srgbClr val="484848"/>
      </a:dk1>
      <a:lt1>
        <a:sysClr val="window" lastClr="FFFFFF"/>
      </a:lt1>
      <a:dk2>
        <a:srgbClr val="3B3B3B"/>
      </a:dk2>
      <a:lt2>
        <a:srgbClr val="EEECE1"/>
      </a:lt2>
      <a:accent1>
        <a:srgbClr val="993333"/>
      </a:accent1>
      <a:accent2>
        <a:srgbClr val="595959"/>
      </a:accent2>
      <a:accent3>
        <a:srgbClr val="0C0C0C"/>
      </a:accent3>
      <a:accent4>
        <a:srgbClr val="17365D"/>
      </a:accent4>
      <a:accent5>
        <a:srgbClr val="A5A5A5"/>
      </a:accent5>
      <a:accent6>
        <a:srgbClr val="366092"/>
      </a:accent6>
      <a:hlink>
        <a:srgbClr val="3F3F3F"/>
      </a:hlink>
      <a:folHlink>
        <a:srgbClr val="99333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Media xmlns="df829910-7721-4ad1-803e-8c6537cb9672">None</Media>
    <Template_x0020_Type xmlns="f3a88af9-d7dd-406e-b3d2-ed9d379ba4cc">MSI PPT</Template_x0020_Type>
    <File_x0020_Format xmlns="df829910-7721-4ad1-803e-8c6537cb9672">PPT</File_x0020_Format>
    <Thumbnail xmlns="df829910-7721-4ad1-803e-8c6537cb9672">
      <Url xsi:nil="true"/>
      <Description xsi:nil="true"/>
    </Thumbnail>
    <_dlc_DocIdPersistId xmlns="1296c0e4-3bb8-4ee6-9ae6-8d89b19e49b3" xsi:nil="true"/>
    <_dlc_DocId xmlns="1296c0e4-3bb8-4ee6-9ae6-8d89b19e49b3" xsi:nil="true"/>
    <_dlc_DocIdUrl xmlns="1296c0e4-3bb8-4ee6-9ae6-8d89b19e49b3">
      <Url xsi:nil="true"/>
      <Description xsi:nil="true"/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8D6EDE4564C4096683D0158EF2444" ma:contentTypeVersion="1" ma:contentTypeDescription="Create a new document." ma:contentTypeScope="" ma:versionID="0fe5c6b977083972a7c0ab0cc08bd839">
  <xsd:schema xmlns:xsd="http://www.w3.org/2001/XMLSchema" xmlns:xs="http://www.w3.org/2001/XMLSchema" xmlns:p="http://schemas.microsoft.com/office/2006/metadata/properties" xmlns:ns2="1296c0e4-3bb8-4ee6-9ae6-8d89b19e49b3" xmlns:ns3="f3a88af9-d7dd-406e-b3d2-ed9d379ba4cc" xmlns:ns4="df829910-7721-4ad1-803e-8c6537cb9672" targetNamespace="http://schemas.microsoft.com/office/2006/metadata/properties" ma:root="true" ma:fieldsID="ead735bb03b2c75acc729018c140fd16" ns2:_="" ns3:_="" ns4:_="">
    <xsd:import namespace="1296c0e4-3bb8-4ee6-9ae6-8d89b19e49b3"/>
    <xsd:import namespace="f3a88af9-d7dd-406e-b3d2-ed9d379ba4cc"/>
    <xsd:import namespace="df829910-7721-4ad1-803e-8c6537cb96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emplate_x0020_Type" minOccurs="0"/>
                <xsd:element ref="ns4:File_x0020_Format" minOccurs="0"/>
                <xsd:element ref="ns4:Media" minOccurs="0"/>
                <xsd:element ref="ns4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c0e4-3bb8-4ee6-9ae6-8d89b19e49b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88af9-d7dd-406e-b3d2-ed9d379ba4cc" elementFormDefault="qualified">
    <xsd:import namespace="http://schemas.microsoft.com/office/2006/documentManagement/types"/>
    <xsd:import namespace="http://schemas.microsoft.com/office/infopath/2007/PartnerControls"/>
    <xsd:element name="Template_x0020_Type" ma:index="11" nillable="true" ma:displayName="Template Type" ma:format="Dropdown" ma:internalName="Template_x0020_Type" ma:readOnly="false">
      <xsd:simpleType>
        <xsd:restriction base="dms:Choice">
          <xsd:enumeration value="None"/>
          <xsd:enumeration value="MSI Branding and Marking"/>
          <xsd:enumeration value="USAID Branding and Marking"/>
          <xsd:enumeration value="Intelligence Report"/>
          <xsd:enumeration value="MSI and Coffey Basic"/>
          <xsd:enumeration value="MSI Logo"/>
          <xsd:enumeration value="Coffey Logo"/>
          <xsd:enumeration value="MSI PPT"/>
          <xsd:enumeration value="Coffee PPT"/>
          <xsd:enumeration value="USAID PPT"/>
          <xsd:enumeration value="USAID/MSI"/>
          <xsd:enumeration value="Letterhea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29910-7721-4ad1-803e-8c6537cb9672" elementFormDefault="qualified">
    <xsd:import namespace="http://schemas.microsoft.com/office/2006/documentManagement/types"/>
    <xsd:import namespace="http://schemas.microsoft.com/office/infopath/2007/PartnerControls"/>
    <xsd:element name="File_x0020_Format" ma:index="12" nillable="true" ma:displayName="File Format" ma:format="Dropdown" ma:internalName="File_x0020_Format" ma:readOnly="false">
      <xsd:simpleType>
        <xsd:restriction base="dms:Choice">
          <xsd:enumeration value="None"/>
          <xsd:enumeration value="Docs"/>
          <xsd:enumeration value="Dotx"/>
          <xsd:enumeration value="EPS"/>
          <xsd:enumeration value="GIF"/>
          <xsd:enumeration value="JPEG"/>
          <xsd:enumeration value="TIFF"/>
          <xsd:enumeration value="VECTOR (Illustrator)"/>
          <xsd:enumeration value="PRINT"/>
          <xsd:enumeration value="PPT"/>
          <xsd:enumeration value="WEB"/>
        </xsd:restriction>
      </xsd:simpleType>
    </xsd:element>
    <xsd:element name="Media" ma:index="13" nillable="true" ma:displayName="Media" ma:default="None" ma:format="Dropdown" ma:internalName="Media" ma:readOnly="false">
      <xsd:simpleType>
        <xsd:restriction base="dms:Choice">
          <xsd:enumeration value="None"/>
          <xsd:enumeration value="Print"/>
          <xsd:enumeration value="Web"/>
        </xsd:restriction>
      </xsd:simpleType>
    </xsd:element>
    <xsd:element name="Thumbnail" ma:index="14" nillable="true" ma:displayName="Thumbnail" ma:format="Hyperlink" ma:internalName="Thumbnai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76AED4B-D0E7-48D9-B26E-63E5CBE72032}">
  <ds:schemaRefs>
    <ds:schemaRef ds:uri="1296c0e4-3bb8-4ee6-9ae6-8d89b19e49b3"/>
    <ds:schemaRef ds:uri="f3a88af9-d7dd-406e-b3d2-ed9d379ba4cc"/>
    <ds:schemaRef ds:uri="http://purl.org/dc/terms/"/>
    <ds:schemaRef ds:uri="http://purl.org/dc/dcmitype/"/>
    <ds:schemaRef ds:uri="http://schemas.microsoft.com/office/infopath/2007/PartnerControls"/>
    <ds:schemaRef ds:uri="df829910-7721-4ad1-803e-8c6537cb967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6F0E83-FE2C-4513-A152-5F2DD39D4C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725222-2D78-4697-B905-DEDC50EB1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6c0e4-3bb8-4ee6-9ae6-8d89b19e49b3"/>
    <ds:schemaRef ds:uri="f3a88af9-d7dd-406e-b3d2-ed9d379ba4cc"/>
    <ds:schemaRef ds:uri="df829910-7721-4ad1-803e-8c6537cb96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C20ADA6-A0AA-4DB7-A426-785D73F0811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MSI_PPT_TEMPLATE</Template>
  <TotalTime>2828</TotalTime>
  <Words>777</Words>
  <Application>Microsoft Office PowerPoint</Application>
  <PresentationFormat>On-screen Show (4:3)</PresentationFormat>
  <Paragraphs>184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MSI_PPT_TEMPLATE</vt:lpstr>
      <vt:lpstr>Office Theme</vt:lpstr>
      <vt:lpstr>PowerPoint Presentation</vt:lpstr>
      <vt:lpstr>Facilitating Full  Development and Evaluation Chain:</vt:lpstr>
      <vt:lpstr>Ecology: Development, Scale and Evaluation</vt:lpstr>
      <vt:lpstr>PowerPoint Presentation</vt:lpstr>
      <vt:lpstr>Why do so few Innovations reach Scale?</vt:lpstr>
      <vt:lpstr>PowerPoint Presentation</vt:lpstr>
      <vt:lpstr>Ecology: Development, Scale and Evaluation</vt:lpstr>
      <vt:lpstr>Three Entry Points for Scalability Assessments:</vt:lpstr>
      <vt:lpstr>What’s New About This?</vt:lpstr>
      <vt:lpstr>Gathering Evidence: Going Beyond Effectiveness</vt:lpstr>
      <vt:lpstr>Standards of Evidence</vt:lpstr>
      <vt:lpstr>Quick Background: MSI’s History in Scale</vt:lpstr>
      <vt:lpstr>MSI Framework: 3 Steps, 10 Tasks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NEW_MSI_PPT</dc:title>
  <dc:creator>Grofic, Will</dc:creator>
  <cp:lastModifiedBy>Fehlenberg, Kate</cp:lastModifiedBy>
  <cp:revision>122</cp:revision>
  <cp:lastPrinted>2012-04-12T17:36:00Z</cp:lastPrinted>
  <dcterms:created xsi:type="dcterms:W3CDTF">2010-09-17T22:25:10Z</dcterms:created>
  <dcterms:modified xsi:type="dcterms:W3CDTF">2013-10-02T20:27:47Z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0x0101006E88D6EDE4564C4096683D0158EF2444</vt:lpwstr>
  </property>
  <property fmtid="{D5CDD505-2E9C-101B-9397-08002B2CF9AE}" pid="3" name="xd_ProgID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TemplateUrl">
    <vt:lpwstr/>
  </property>
  <property fmtid="{D5CDD505-2E9C-101B-9397-08002B2CF9AE}" pid="7" name="CheckoutUser">
    <vt:lpwstr>180</vt:lpwstr>
  </property>
</Properties>
</file>