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28" r:id="rId1"/>
  </p:sldMasterIdLst>
  <p:notesMasterIdLst>
    <p:notesMasterId r:id="rId3"/>
  </p:notesMasterIdLst>
  <p:handoutMasterIdLst>
    <p:handoutMasterId r:id="rId4"/>
  </p:handoutMasterIdLst>
  <p:sldIdLst>
    <p:sldId id="698" r:id="rId2"/>
  </p:sldIdLst>
  <p:sldSz cx="12179300" cy="9134475" type="ledger"/>
  <p:notesSz cx="7315200" cy="96012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3700" b="1" kern="1200">
        <a:solidFill>
          <a:srgbClr val="FF0066"/>
        </a:solidFill>
        <a:latin typeface="Arial" pitchFamily="34" charset="0"/>
        <a:ea typeface="+mn-ea"/>
        <a:cs typeface="+mn-cs"/>
      </a:defRPr>
    </a:lvl1pPr>
    <a:lvl2pPr marL="606831" indent="2115" algn="l" rtl="0" fontAlgn="base">
      <a:spcBef>
        <a:spcPct val="0"/>
      </a:spcBef>
      <a:spcAft>
        <a:spcPct val="0"/>
      </a:spcAft>
      <a:defRPr sz="3700" b="1" kern="1200">
        <a:solidFill>
          <a:srgbClr val="FF0066"/>
        </a:solidFill>
        <a:latin typeface="Arial" pitchFamily="34" charset="0"/>
        <a:ea typeface="+mn-ea"/>
        <a:cs typeface="+mn-cs"/>
      </a:defRPr>
    </a:lvl2pPr>
    <a:lvl3pPr marL="1215776" indent="2115" algn="l" rtl="0" fontAlgn="base">
      <a:spcBef>
        <a:spcPct val="0"/>
      </a:spcBef>
      <a:spcAft>
        <a:spcPct val="0"/>
      </a:spcAft>
      <a:defRPr sz="3700" b="1" kern="1200">
        <a:solidFill>
          <a:srgbClr val="FF0066"/>
        </a:solidFill>
        <a:latin typeface="Arial" pitchFamily="34" charset="0"/>
        <a:ea typeface="+mn-ea"/>
        <a:cs typeface="+mn-cs"/>
      </a:defRPr>
    </a:lvl3pPr>
    <a:lvl4pPr marL="1824720" indent="2115" algn="l" rtl="0" fontAlgn="base">
      <a:spcBef>
        <a:spcPct val="0"/>
      </a:spcBef>
      <a:spcAft>
        <a:spcPct val="0"/>
      </a:spcAft>
      <a:defRPr sz="3700" b="1" kern="1200">
        <a:solidFill>
          <a:srgbClr val="FF0066"/>
        </a:solidFill>
        <a:latin typeface="Arial" pitchFamily="34" charset="0"/>
        <a:ea typeface="+mn-ea"/>
        <a:cs typeface="+mn-cs"/>
      </a:defRPr>
    </a:lvl4pPr>
    <a:lvl5pPr marL="2433665" indent="2115" algn="l" rtl="0" fontAlgn="base">
      <a:spcBef>
        <a:spcPct val="0"/>
      </a:spcBef>
      <a:spcAft>
        <a:spcPct val="0"/>
      </a:spcAft>
      <a:defRPr sz="3700" b="1" kern="1200">
        <a:solidFill>
          <a:srgbClr val="FF0066"/>
        </a:solidFill>
        <a:latin typeface="Arial" pitchFamily="34" charset="0"/>
        <a:ea typeface="+mn-ea"/>
        <a:cs typeface="+mn-cs"/>
      </a:defRPr>
    </a:lvl5pPr>
    <a:lvl6pPr marL="3044723" algn="l" defTabSz="1217889" rtl="0" eaLnBrk="1" latinLnBrk="0" hangingPunct="1">
      <a:defRPr sz="3700" b="1" kern="1200">
        <a:solidFill>
          <a:srgbClr val="FF0066"/>
        </a:solidFill>
        <a:latin typeface="Arial" pitchFamily="34" charset="0"/>
        <a:ea typeface="+mn-ea"/>
        <a:cs typeface="+mn-cs"/>
      </a:defRPr>
    </a:lvl6pPr>
    <a:lvl7pPr marL="3653668" algn="l" defTabSz="1217889" rtl="0" eaLnBrk="1" latinLnBrk="0" hangingPunct="1">
      <a:defRPr sz="3700" b="1" kern="1200">
        <a:solidFill>
          <a:srgbClr val="FF0066"/>
        </a:solidFill>
        <a:latin typeface="Arial" pitchFamily="34" charset="0"/>
        <a:ea typeface="+mn-ea"/>
        <a:cs typeface="+mn-cs"/>
      </a:defRPr>
    </a:lvl7pPr>
    <a:lvl8pPr marL="4262613" algn="l" defTabSz="1217889" rtl="0" eaLnBrk="1" latinLnBrk="0" hangingPunct="1">
      <a:defRPr sz="3700" b="1" kern="1200">
        <a:solidFill>
          <a:srgbClr val="FF0066"/>
        </a:solidFill>
        <a:latin typeface="Arial" pitchFamily="34" charset="0"/>
        <a:ea typeface="+mn-ea"/>
        <a:cs typeface="+mn-cs"/>
      </a:defRPr>
    </a:lvl8pPr>
    <a:lvl9pPr marL="4871557" algn="l" defTabSz="1217889" rtl="0" eaLnBrk="1" latinLnBrk="0" hangingPunct="1">
      <a:defRPr sz="3700" b="1" kern="1200">
        <a:solidFill>
          <a:srgbClr val="FF0066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7">
          <p15:clr>
            <a:srgbClr val="A4A3A4"/>
          </p15:clr>
        </p15:guide>
        <p15:guide id="2" pos="3836">
          <p15:clr>
            <a:srgbClr val="A4A3A4"/>
          </p15:clr>
        </p15:guide>
        <p15:guide id="3" pos="4987">
          <p15:clr>
            <a:srgbClr val="A4A3A4"/>
          </p15:clr>
        </p15:guide>
        <p15:guide id="4" pos="2493">
          <p15:clr>
            <a:srgbClr val="A4A3A4"/>
          </p15:clr>
        </p15:guide>
        <p15:guide id="5" pos="2621">
          <p15:clr>
            <a:srgbClr val="A4A3A4"/>
          </p15:clr>
        </p15:guide>
        <p15:guide id="6">
          <p15:clr>
            <a:srgbClr val="A4A3A4"/>
          </p15:clr>
        </p15:guide>
        <p15:guide id="7" pos="5243">
          <p15:clr>
            <a:srgbClr val="A4A3A4"/>
          </p15:clr>
        </p15:guide>
        <p15:guide id="8" pos="767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3472"/>
    <a:srgbClr val="43387C"/>
    <a:srgbClr val="008E40"/>
    <a:srgbClr val="FFFF66"/>
    <a:srgbClr val="FF66FF"/>
    <a:srgbClr val="00CCFF"/>
    <a:srgbClr val="0033CC"/>
    <a:srgbClr val="996600"/>
    <a:srgbClr val="FFCC66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0552" autoAdjust="0"/>
    <p:restoredTop sz="94434" autoAdjust="0"/>
  </p:normalViewPr>
  <p:slideViewPr>
    <p:cSldViewPr>
      <p:cViewPr>
        <p:scale>
          <a:sx n="50" d="100"/>
          <a:sy n="50" d="100"/>
        </p:scale>
        <p:origin x="1836" y="60"/>
      </p:cViewPr>
      <p:guideLst>
        <p:guide orient="horz" pos="2877"/>
        <p:guide pos="3836"/>
        <p:guide pos="4987"/>
        <p:guide pos="2493"/>
        <p:guide pos="2621"/>
        <p:guide/>
        <p:guide pos="5243"/>
        <p:guide pos="76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32" y="-9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algn="l" defTabSz="967148" eaLnBrk="1" hangingPunct="1">
              <a:spcBef>
                <a:spcPct val="0"/>
              </a:spcBef>
              <a:buFontTx/>
              <a:buNone/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algn="r" defTabSz="967148" eaLnBrk="1" hangingPunct="1">
              <a:spcBef>
                <a:spcPct val="0"/>
              </a:spcBef>
              <a:buFontTx/>
              <a:buNone/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algn="l" defTabSz="967148" eaLnBrk="1" hangingPunct="1">
              <a:spcBef>
                <a:spcPct val="0"/>
              </a:spcBef>
              <a:buFontTx/>
              <a:buNone/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algn="r" defTabSz="967148" eaLnBrk="1" hangingPunct="1">
              <a:spcBef>
                <a:spcPct val="0"/>
              </a:spcBef>
              <a:buFontTx/>
              <a:buNone/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4C98BE9-DFCE-4CF4-950C-7D0DB7CB61C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6385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algn="l" defTabSz="967148" eaLnBrk="1" hangingPunct="1">
              <a:spcBef>
                <a:spcPct val="0"/>
              </a:spcBef>
              <a:buFontTx/>
              <a:buNone/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algn="r" defTabSz="967148" eaLnBrk="1" hangingPunct="1">
              <a:spcBef>
                <a:spcPct val="0"/>
              </a:spcBef>
              <a:buFontTx/>
              <a:buNone/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60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algn="l" defTabSz="967148" eaLnBrk="1" hangingPunct="1">
              <a:spcBef>
                <a:spcPct val="0"/>
              </a:spcBef>
              <a:buFontTx/>
              <a:buNone/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algn="r" defTabSz="967148" eaLnBrk="1" hangingPunct="1">
              <a:spcBef>
                <a:spcPct val="0"/>
              </a:spcBef>
              <a:buFontTx/>
              <a:buNone/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37C9CD9-FFEC-437B-A15A-08273CF432A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177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6831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5776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472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3665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4453" algn="l" defTabSz="12177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3343" algn="l" defTabSz="12177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2233" algn="l" defTabSz="12177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1123" algn="l" defTabSz="12177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8" y="2837608"/>
            <a:ext cx="10352405" cy="1957992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6895" y="5176202"/>
            <a:ext cx="8525510" cy="23343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0E6B-6A51-204D-9E5B-927D1D1180D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1/22/2017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6357-F6E7-864A-BDDE-CA69E8857E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0E6B-6A51-204D-9E5B-927D1D1180D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1/22/2017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6357-F6E7-864A-BDDE-CA69E8857E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29992" y="365803"/>
            <a:ext cx="2740343" cy="7793906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965" y="365803"/>
            <a:ext cx="8018039" cy="7793906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0E6B-6A51-204D-9E5B-927D1D1180D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1/22/2017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6357-F6E7-864A-BDDE-CA69E8857E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0E6B-6A51-204D-9E5B-927D1D1180D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1/22/2017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6357-F6E7-864A-BDDE-CA69E8857E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081" y="5869747"/>
            <a:ext cx="10352405" cy="1814208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081" y="3871581"/>
            <a:ext cx="10352405" cy="1998166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894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0E6B-6A51-204D-9E5B-927D1D1180D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1/22/2017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6357-F6E7-864A-BDDE-CA69E8857E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965" y="2131378"/>
            <a:ext cx="5379191" cy="602833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144" y="2131378"/>
            <a:ext cx="5379191" cy="602833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0E6B-6A51-204D-9E5B-927D1D1180D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1/22/2017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6357-F6E7-864A-BDDE-CA69E8857E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2044685"/>
            <a:ext cx="5381306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" y="2896813"/>
            <a:ext cx="5381306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6916" y="2044685"/>
            <a:ext cx="5383420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6916" y="2896813"/>
            <a:ext cx="5383420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0E6B-6A51-204D-9E5B-927D1D1180D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1/22/2017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6357-F6E7-864A-BDDE-CA69E8857E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0E6B-6A51-204D-9E5B-927D1D1180D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1/22/2017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6357-F6E7-864A-BDDE-CA69E8857E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0E6B-6A51-204D-9E5B-927D1D1180D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1/22/2017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6357-F6E7-864A-BDDE-CA69E8857E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363687"/>
            <a:ext cx="4006906" cy="1547786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68" y="363688"/>
            <a:ext cx="6808567" cy="7796021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66" y="1911474"/>
            <a:ext cx="4006906" cy="6248235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0E6B-6A51-204D-9E5B-927D1D1180D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1/22/2017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6357-F6E7-864A-BDDE-CA69E8857E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228" y="6394132"/>
            <a:ext cx="7307580" cy="754864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7228" y="816182"/>
            <a:ext cx="7307580" cy="5480685"/>
          </a:xfrm>
        </p:spPr>
        <p:txBody>
          <a:bodyPr/>
          <a:lstStyle>
            <a:lvl1pPr marL="0" indent="0">
              <a:buNone/>
              <a:defRPr sz="4300"/>
            </a:lvl1pPr>
            <a:lvl2pPr marL="608945" indent="0">
              <a:buNone/>
              <a:defRPr sz="3700"/>
            </a:lvl2pPr>
            <a:lvl3pPr marL="1217889" indent="0">
              <a:buNone/>
              <a:defRPr sz="3200"/>
            </a:lvl3pPr>
            <a:lvl4pPr marL="1826834" indent="0">
              <a:buNone/>
              <a:defRPr sz="2700"/>
            </a:lvl4pPr>
            <a:lvl5pPr marL="2435779" indent="0">
              <a:buNone/>
              <a:defRPr sz="2700"/>
            </a:lvl5pPr>
            <a:lvl6pPr marL="3044723" indent="0">
              <a:buNone/>
              <a:defRPr sz="2700"/>
            </a:lvl6pPr>
            <a:lvl7pPr marL="3653668" indent="0">
              <a:buNone/>
              <a:defRPr sz="2700"/>
            </a:lvl7pPr>
            <a:lvl8pPr marL="4262613" indent="0">
              <a:buNone/>
              <a:defRPr sz="2700"/>
            </a:lvl8pPr>
            <a:lvl9pPr marL="487155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7228" y="7148996"/>
            <a:ext cx="7307580" cy="1072031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0E6B-6A51-204D-9E5B-927D1D1180D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1/22/2017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6357-F6E7-864A-BDDE-CA69E8857E8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365802"/>
            <a:ext cx="10961370" cy="1522413"/>
          </a:xfrm>
          <a:prstGeom prst="rect">
            <a:avLst/>
          </a:prstGeom>
        </p:spPr>
        <p:txBody>
          <a:bodyPr vert="horz" lIns="121789" tIns="60894" rIns="121789" bIns="60894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2131378"/>
            <a:ext cx="10961370" cy="6028331"/>
          </a:xfrm>
          <a:prstGeom prst="rect">
            <a:avLst/>
          </a:prstGeom>
        </p:spPr>
        <p:txBody>
          <a:bodyPr vert="horz" lIns="121789" tIns="60894" rIns="121789" bIns="60894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965" y="8466306"/>
            <a:ext cx="2841837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8945" fontAlgn="auto">
              <a:spcBef>
                <a:spcPts val="0"/>
              </a:spcBef>
              <a:spcAft>
                <a:spcPts val="0"/>
              </a:spcAft>
            </a:pPr>
            <a:fld id="{7F540E6B-6A51-204D-9E5B-927D1D1180D4}" type="datetimeFigureOut">
              <a:rPr lang="en-US" b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8945" fontAlgn="auto">
                <a:spcBef>
                  <a:spcPts val="0"/>
                </a:spcBef>
                <a:spcAft>
                  <a:spcPts val="0"/>
                </a:spcAft>
              </a:pPr>
              <a:t>1/22/2017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1261" y="8466306"/>
            <a:ext cx="3856778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8945"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8498" y="8466306"/>
            <a:ext cx="2841837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8945" fontAlgn="auto">
              <a:spcBef>
                <a:spcPts val="0"/>
              </a:spcBef>
              <a:spcAft>
                <a:spcPts val="0"/>
              </a:spcAft>
            </a:pPr>
            <a:fld id="{97896357-F6E7-864A-BDDE-CA69E8857E80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8945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9" r:id="rId1"/>
    <p:sldLayoutId id="2147484630" r:id="rId2"/>
    <p:sldLayoutId id="2147484631" r:id="rId3"/>
    <p:sldLayoutId id="2147484632" r:id="rId4"/>
    <p:sldLayoutId id="2147484633" r:id="rId5"/>
    <p:sldLayoutId id="2147484634" r:id="rId6"/>
    <p:sldLayoutId id="2147484635" r:id="rId7"/>
    <p:sldLayoutId id="2147484636" r:id="rId8"/>
    <p:sldLayoutId id="2147484637" r:id="rId9"/>
    <p:sldLayoutId id="2147484638" r:id="rId10"/>
    <p:sldLayoutId id="2147484639" r:id="rId11"/>
  </p:sldLayoutIdLst>
  <p:txStyles>
    <p:titleStyle>
      <a:lvl1pPr algn="ctr" defTabSz="60894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709" indent="-456709" algn="l" defTabSz="608945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535" indent="-380590" algn="l" defTabSz="608945" rtl="0" eaLnBrk="1" latinLnBrk="0" hangingPunct="1">
        <a:spcBef>
          <a:spcPct val="20000"/>
        </a:spcBef>
        <a:buFont typeface="Arial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60894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608945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608945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60894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60894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60894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60894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608130" y="6433506"/>
            <a:ext cx="3060887" cy="22158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1789" tIns="60894" rIns="121789" bIns="60894" rtlCol="0">
            <a:spAutoFit/>
          </a:bodyPr>
          <a:lstStyle/>
          <a:p>
            <a:pPr algn="ctr" defTabSz="608945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Candara"/>
                <a:cs typeface="Candara"/>
              </a:rPr>
              <a:t>Instructions</a:t>
            </a:r>
            <a:endParaRPr lang="en-US" sz="2100" dirty="0">
              <a:solidFill>
                <a:prstClr val="black"/>
              </a:solidFill>
              <a:latin typeface="Candara"/>
              <a:cs typeface="Candara"/>
            </a:endParaRPr>
          </a:p>
          <a:p>
            <a:pPr defTabSz="608945" fontAlgn="auto">
              <a:spcBef>
                <a:spcPts val="0"/>
              </a:spcBef>
              <a:spcAft>
                <a:spcPts val="0"/>
              </a:spcAft>
            </a:pPr>
            <a:endParaRPr lang="en-US" sz="1400" b="0" dirty="0">
              <a:solidFill>
                <a:prstClr val="black"/>
              </a:solidFill>
              <a:latin typeface="Candara"/>
              <a:cs typeface="Candara"/>
            </a:endParaRPr>
          </a:p>
          <a:p>
            <a:pPr marL="456709" indent="-456709" defTabSz="608945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b="0" dirty="0" smtClean="0">
                <a:solidFill>
                  <a:prstClr val="black"/>
                </a:solidFill>
                <a:latin typeface="Candara"/>
                <a:cs typeface="Candara"/>
              </a:rPr>
              <a:t>Cut </a:t>
            </a:r>
            <a:r>
              <a:rPr lang="en-US" sz="1400" b="0" dirty="0">
                <a:solidFill>
                  <a:prstClr val="black"/>
                </a:solidFill>
                <a:latin typeface="Candara"/>
                <a:cs typeface="Candara"/>
              </a:rPr>
              <a:t>along dotted lines.</a:t>
            </a:r>
          </a:p>
          <a:p>
            <a:pPr marL="456709" indent="-456709" defTabSz="608945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b="0" dirty="0">
                <a:solidFill>
                  <a:prstClr val="black"/>
                </a:solidFill>
                <a:latin typeface="Candara"/>
                <a:cs typeface="Candara"/>
              </a:rPr>
              <a:t>Fold along solid lines.</a:t>
            </a:r>
          </a:p>
          <a:p>
            <a:pPr marL="456709" indent="-456709" defTabSz="608945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b="0" dirty="0">
                <a:solidFill>
                  <a:prstClr val="black"/>
                </a:solidFill>
                <a:latin typeface="Candara"/>
                <a:cs typeface="Candara"/>
              </a:rPr>
              <a:t>Glue flaps A, B, C &amp; D to shapes 1,2,3 &amp; 4.</a:t>
            </a:r>
          </a:p>
          <a:p>
            <a:pPr marL="456709" indent="-456709" defTabSz="608945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b="0" dirty="0">
                <a:solidFill>
                  <a:prstClr val="black"/>
                </a:solidFill>
                <a:latin typeface="Candara"/>
                <a:cs typeface="Candara"/>
              </a:rPr>
              <a:t>Glue flap E to shape 4.</a:t>
            </a:r>
          </a:p>
          <a:p>
            <a:pPr marL="456709" indent="-456709" defTabSz="608945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b="0" dirty="0">
                <a:solidFill>
                  <a:prstClr val="black"/>
                </a:solidFill>
                <a:latin typeface="Candara"/>
                <a:cs typeface="Candara"/>
              </a:rPr>
              <a:t>Glue flaps F,G,H &amp; I to shape 5</a:t>
            </a:r>
            <a:r>
              <a:rPr lang="en-US" sz="1400" b="0" dirty="0" smtClean="0">
                <a:solidFill>
                  <a:prstClr val="black"/>
                </a:solidFill>
                <a:latin typeface="Candara"/>
                <a:cs typeface="Candara"/>
              </a:rPr>
              <a:t>.</a:t>
            </a:r>
          </a:p>
          <a:p>
            <a:pPr marL="456709" indent="-456709" defTabSz="608945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400" b="0" dirty="0">
              <a:solidFill>
                <a:prstClr val="black"/>
              </a:solidFill>
              <a:latin typeface="Candara"/>
              <a:cs typeface="Candara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10783" y="5734884"/>
            <a:ext cx="2232872" cy="2115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>
            <a:off x="-714262" y="4629194"/>
            <a:ext cx="2232872" cy="2115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>
            <a:off x="1547611" y="4629325"/>
            <a:ext cx="2232872" cy="2115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>
            <a:off x="3805148" y="4624361"/>
            <a:ext cx="2232872" cy="2115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>
            <a:off x="6068230" y="4624170"/>
            <a:ext cx="2232872" cy="2115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8340821" y="4625822"/>
            <a:ext cx="2215290" cy="2115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667823" y="5730202"/>
            <a:ext cx="2232872" cy="2115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933517" y="5728087"/>
            <a:ext cx="2232872" cy="2115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189417" y="5725972"/>
            <a:ext cx="2351035" cy="2115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9469165" y="5728690"/>
            <a:ext cx="2232872" cy="2115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2960000">
            <a:off x="5843203" y="755150"/>
            <a:ext cx="2239265" cy="2115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5120000">
            <a:off x="3465036" y="2450637"/>
            <a:ext cx="2232872" cy="2115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6480000">
            <a:off x="6414150" y="2466671"/>
            <a:ext cx="2232872" cy="2115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319424" y="3647428"/>
            <a:ext cx="456724" cy="415365"/>
          </a:xfrm>
          <a:prstGeom prst="rect">
            <a:avLst/>
          </a:prstGeom>
          <a:noFill/>
        </p:spPr>
        <p:txBody>
          <a:bodyPr wrap="square" lIns="121789" tIns="60894" rIns="121789" bIns="60894" rtlCol="0">
            <a:spAutoFit/>
          </a:bodyPr>
          <a:lstStyle/>
          <a:p>
            <a:pPr defTabSz="608945" fontAlgn="auto">
              <a:spcBef>
                <a:spcPts val="0"/>
              </a:spcBef>
              <a:spcAft>
                <a:spcPts val="0"/>
              </a:spcAft>
            </a:pPr>
            <a:r>
              <a:rPr lang="en-US" sz="1900" b="0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570956" y="3647428"/>
            <a:ext cx="456724" cy="415365"/>
          </a:xfrm>
          <a:prstGeom prst="rect">
            <a:avLst/>
          </a:prstGeom>
          <a:noFill/>
        </p:spPr>
        <p:txBody>
          <a:bodyPr wrap="square" lIns="121789" tIns="60894" rIns="121789" bIns="60894" rtlCol="0">
            <a:spAutoFit/>
          </a:bodyPr>
          <a:lstStyle/>
          <a:p>
            <a:pPr defTabSz="608945" fontAlgn="auto">
              <a:spcBef>
                <a:spcPts val="0"/>
              </a:spcBef>
              <a:spcAft>
                <a:spcPts val="0"/>
              </a:spcAft>
            </a:pPr>
            <a:r>
              <a:rPr lang="en-US" sz="1900" b="0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083743" y="3683241"/>
            <a:ext cx="456724" cy="415365"/>
          </a:xfrm>
          <a:prstGeom prst="rect">
            <a:avLst/>
          </a:prstGeom>
          <a:noFill/>
        </p:spPr>
        <p:txBody>
          <a:bodyPr wrap="square" lIns="121789" tIns="60894" rIns="121789" bIns="60894" rtlCol="0">
            <a:spAutoFit/>
          </a:bodyPr>
          <a:lstStyle/>
          <a:p>
            <a:pPr defTabSz="608945" fontAlgn="auto">
              <a:spcBef>
                <a:spcPts val="0"/>
              </a:spcBef>
              <a:spcAft>
                <a:spcPts val="0"/>
              </a:spcAft>
            </a:pPr>
            <a:r>
              <a:rPr lang="en-US" sz="1900" b="0" dirty="0">
                <a:solidFill>
                  <a:prstClr val="black"/>
                </a:solidFill>
                <a:latin typeface="Calibri"/>
              </a:rPr>
              <a:t>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362131" y="3684469"/>
            <a:ext cx="456724" cy="415365"/>
          </a:xfrm>
          <a:prstGeom prst="rect">
            <a:avLst/>
          </a:prstGeom>
          <a:noFill/>
        </p:spPr>
        <p:txBody>
          <a:bodyPr wrap="square" lIns="121789" tIns="60894" rIns="121789" bIns="60894" rtlCol="0">
            <a:spAutoFit/>
          </a:bodyPr>
          <a:lstStyle/>
          <a:p>
            <a:pPr defTabSz="608945" fontAlgn="auto">
              <a:spcBef>
                <a:spcPts val="0"/>
              </a:spcBef>
              <a:spcAft>
                <a:spcPts val="0"/>
              </a:spcAft>
            </a:pPr>
            <a:r>
              <a:rPr lang="en-US" sz="1900" b="0" dirty="0">
                <a:solidFill>
                  <a:prstClr val="black"/>
                </a:solidFill>
                <a:latin typeface="Calibri"/>
              </a:rPr>
              <a:t>4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336340" y="5665151"/>
            <a:ext cx="456724" cy="415365"/>
          </a:xfrm>
          <a:prstGeom prst="rect">
            <a:avLst/>
          </a:prstGeom>
          <a:noFill/>
        </p:spPr>
        <p:txBody>
          <a:bodyPr wrap="square" lIns="121789" tIns="60894" rIns="121789" bIns="60894" rtlCol="0">
            <a:spAutoFit/>
          </a:bodyPr>
          <a:lstStyle/>
          <a:p>
            <a:pPr defTabSz="608945" fontAlgn="auto">
              <a:spcBef>
                <a:spcPts val="0"/>
              </a:spcBef>
              <a:spcAft>
                <a:spcPts val="0"/>
              </a:spcAft>
            </a:pPr>
            <a:r>
              <a:rPr lang="en-US" sz="1900" b="0" dirty="0">
                <a:solidFill>
                  <a:prstClr val="black"/>
                </a:solidFill>
                <a:latin typeface="Calibri"/>
              </a:rPr>
              <a:t>F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587872" y="5665151"/>
            <a:ext cx="456724" cy="415365"/>
          </a:xfrm>
          <a:prstGeom prst="rect">
            <a:avLst/>
          </a:prstGeom>
          <a:noFill/>
        </p:spPr>
        <p:txBody>
          <a:bodyPr wrap="square" lIns="121789" tIns="60894" rIns="121789" bIns="60894" rtlCol="0">
            <a:spAutoFit/>
          </a:bodyPr>
          <a:lstStyle/>
          <a:p>
            <a:pPr defTabSz="608945" fontAlgn="auto">
              <a:spcBef>
                <a:spcPts val="0"/>
              </a:spcBef>
              <a:spcAft>
                <a:spcPts val="0"/>
              </a:spcAft>
            </a:pPr>
            <a:r>
              <a:rPr lang="en-US" sz="1900" b="0" dirty="0">
                <a:solidFill>
                  <a:prstClr val="black"/>
                </a:solidFill>
                <a:latin typeface="Calibri"/>
              </a:rPr>
              <a:t>G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55515" y="110862"/>
            <a:ext cx="11638636" cy="9023613"/>
            <a:chOff x="58567" y="110863"/>
            <a:chExt cx="11638636" cy="9023613"/>
          </a:xfrm>
        </p:grpSpPr>
        <p:sp>
          <p:nvSpPr>
            <p:cNvPr id="4" name="Rectangle 3"/>
            <p:cNvSpPr/>
            <p:nvPr/>
          </p:nvSpPr>
          <p:spPr>
            <a:xfrm>
              <a:off x="405977" y="3519802"/>
              <a:ext cx="2258245" cy="22104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 anchorCtr="0">
              <a:noAutofit/>
            </a:bodyPr>
            <a:lstStyle/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endParaRPr lang="en-US" sz="1600" b="0" dirty="0">
                <a:solidFill>
                  <a:prstClr val="black"/>
                </a:solidFill>
                <a:latin typeface="Candara"/>
                <a:cs typeface="Candara"/>
              </a:endParaRPr>
            </a:p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endParaRPr lang="en-US" sz="1600" b="0" dirty="0" smtClean="0">
                <a:solidFill>
                  <a:prstClr val="black"/>
                </a:solidFill>
                <a:latin typeface="Candara"/>
                <a:cs typeface="Candara"/>
              </a:endParaRPr>
            </a:p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endParaRPr lang="en-US" sz="1600" b="0" dirty="0">
                <a:solidFill>
                  <a:prstClr val="black"/>
                </a:solidFill>
                <a:latin typeface="Candara"/>
                <a:cs typeface="Candara"/>
              </a:endParaRPr>
            </a:p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endParaRPr lang="en-US" sz="1000" b="0" dirty="0" smtClean="0">
                <a:solidFill>
                  <a:prstClr val="black"/>
                </a:solidFill>
                <a:latin typeface="Candara"/>
                <a:cs typeface="Candara"/>
              </a:endParaRPr>
            </a:p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0" dirty="0" smtClean="0">
                  <a:solidFill>
                    <a:prstClr val="black"/>
                  </a:solidFill>
                  <a:latin typeface="Candara"/>
                  <a:cs typeface="Candara"/>
                </a:rPr>
                <a:t>Look at distributions, not just averages</a:t>
              </a:r>
              <a:r>
                <a:rPr lang="en-US" sz="1600" b="0" dirty="0">
                  <a:solidFill>
                    <a:prstClr val="black"/>
                  </a:solidFill>
                  <a:latin typeface="Candara"/>
                  <a:cs typeface="Candara"/>
                </a:rPr>
                <a:t>. </a:t>
              </a:r>
              <a:r>
                <a:rPr lang="en-US" sz="1600" b="0" dirty="0" smtClean="0">
                  <a:solidFill>
                    <a:prstClr val="black"/>
                  </a:solidFill>
                  <a:latin typeface="Candara"/>
                  <a:cs typeface="Candara"/>
                </a:rPr>
                <a:t>Remember </a:t>
              </a:r>
              <a:r>
                <a:rPr lang="en-US" sz="1600" dirty="0" smtClean="0">
                  <a:solidFill>
                    <a:prstClr val="black"/>
                  </a:solidFill>
                  <a:latin typeface="Candara"/>
                  <a:cs typeface="Candara"/>
                </a:rPr>
                <a:t>4 Ps</a:t>
              </a:r>
              <a:r>
                <a:rPr lang="en-US" sz="1600" b="0" dirty="0" smtClean="0">
                  <a:solidFill>
                    <a:prstClr val="black"/>
                  </a:solidFill>
                  <a:latin typeface="Candara"/>
                  <a:cs typeface="Candara"/>
                </a:rPr>
                <a:t>:</a:t>
              </a:r>
              <a:endParaRPr lang="en-US" sz="1600" b="0" dirty="0" smtClean="0">
                <a:solidFill>
                  <a:prstClr val="black"/>
                </a:solidFill>
                <a:latin typeface="Candara"/>
                <a:cs typeface="Candara"/>
              </a:endParaRPr>
            </a:p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srgbClr val="3E3472"/>
                  </a:solidFill>
                  <a:latin typeface="Candara"/>
                  <a:cs typeface="Candara"/>
                </a:rPr>
                <a:t>Peaks, Plummets, Plateaus, Patterns</a:t>
              </a:r>
              <a:endParaRPr lang="en-US" sz="1600" dirty="0">
                <a:solidFill>
                  <a:srgbClr val="3E3472"/>
                </a:solidFill>
                <a:latin typeface="Candara"/>
                <a:cs typeface="Candara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7180712" y="3519802"/>
              <a:ext cx="2258245" cy="22117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Autofit/>
            </a:bodyPr>
            <a:lstStyle/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endParaRPr lang="en-US" sz="1600" b="0" dirty="0" smtClean="0">
                <a:solidFill>
                  <a:prstClr val="black"/>
                </a:solidFill>
                <a:latin typeface="Candara" panose="020E0502030303020204" pitchFamily="34" charset="0"/>
              </a:endParaRPr>
            </a:p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endParaRPr lang="en-US" sz="1600" b="0" dirty="0">
                <a:solidFill>
                  <a:prstClr val="black"/>
                </a:solidFill>
                <a:latin typeface="Candara" panose="020E0502030303020204" pitchFamily="34" charset="0"/>
              </a:endParaRPr>
            </a:p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endParaRPr lang="en-US" sz="1600" b="0" dirty="0" smtClean="0">
                <a:solidFill>
                  <a:prstClr val="black"/>
                </a:solidFill>
                <a:latin typeface="Candara" panose="020E0502030303020204" pitchFamily="34" charset="0"/>
              </a:endParaRPr>
            </a:p>
            <a:p>
              <a:pPr lvl="1" algn="ctr" defTabSz="608945" fontAlgn="auto">
                <a:spcBef>
                  <a:spcPts val="0"/>
                </a:spcBef>
                <a:spcAft>
                  <a:spcPts val="0"/>
                </a:spcAft>
              </a:pPr>
              <a:endParaRPr lang="en-US" sz="1000" b="0" dirty="0">
                <a:solidFill>
                  <a:prstClr val="black"/>
                </a:solidFill>
                <a:latin typeface="Candara" panose="020E0502030303020204" pitchFamily="34" charset="0"/>
              </a:endParaRPr>
            </a:p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prstClr val="black"/>
                  </a:solidFill>
                  <a:latin typeface="Candara" panose="020E0502030303020204" pitchFamily="34" charset="0"/>
                </a:rPr>
                <a:t>Pre-code </a:t>
              </a:r>
              <a:r>
                <a:rPr lang="en-US" sz="1600" b="0" dirty="0" smtClean="0">
                  <a:solidFill>
                    <a:prstClr val="black"/>
                  </a:solidFill>
                  <a:latin typeface="Candara" panose="020E0502030303020204" pitchFamily="34" charset="0"/>
                </a:rPr>
                <a:t>narratives with labels and valences (favorable, unfavorable, neutral) to help sort qualitative feedback.</a:t>
              </a:r>
              <a:endParaRPr lang="en-US" sz="1600" b="0" dirty="0">
                <a:solidFill>
                  <a:prstClr val="black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9438958" y="3519802"/>
              <a:ext cx="2258245" cy="22104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Autofit/>
            </a:bodyPr>
            <a:lstStyle/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endParaRPr lang="en-US" sz="1600" b="0" dirty="0" smtClean="0">
                <a:solidFill>
                  <a:prstClr val="black"/>
                </a:solidFill>
                <a:latin typeface="Candara" panose="020E0502030303020204" pitchFamily="34" charset="0"/>
              </a:endParaRPr>
            </a:p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endParaRPr lang="en-US" sz="1600" b="0" dirty="0">
                <a:solidFill>
                  <a:prstClr val="black"/>
                </a:solidFill>
                <a:latin typeface="Candara" panose="020E0502030303020204" pitchFamily="34" charset="0"/>
              </a:endParaRPr>
            </a:p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endParaRPr lang="en-US" sz="1600" b="0" dirty="0" smtClean="0">
                <a:solidFill>
                  <a:prstClr val="black"/>
                </a:solidFill>
                <a:latin typeface="Candara" panose="020E0502030303020204" pitchFamily="34" charset="0"/>
              </a:endParaRPr>
            </a:p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endParaRPr lang="en-US" sz="1000" b="0" dirty="0">
                <a:solidFill>
                  <a:prstClr val="black"/>
                </a:solidFill>
                <a:latin typeface="Candara" panose="020E0502030303020204" pitchFamily="34" charset="0"/>
              </a:endParaRPr>
            </a:p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0" dirty="0" smtClean="0">
                  <a:solidFill>
                    <a:prstClr val="black"/>
                  </a:solidFill>
                  <a:latin typeface="Candara" panose="020E0502030303020204" pitchFamily="34" charset="0"/>
                </a:rPr>
                <a:t>Consider </a:t>
              </a:r>
              <a:r>
                <a:rPr lang="en-US" sz="1600" dirty="0" smtClean="0">
                  <a:solidFill>
                    <a:prstClr val="black"/>
                  </a:solidFill>
                  <a:latin typeface="Candara" panose="020E0502030303020204" pitchFamily="34" charset="0"/>
                </a:rPr>
                <a:t>at least one </a:t>
              </a:r>
              <a:r>
                <a:rPr lang="en-US" sz="1600" b="0" dirty="0" smtClean="0">
                  <a:solidFill>
                    <a:prstClr val="black"/>
                  </a:solidFill>
                  <a:latin typeface="Candara" panose="020E0502030303020204" pitchFamily="34" charset="0"/>
                </a:rPr>
                <a:t>other data point in an alternative/competing explanation. Retest hypotheses over time.</a:t>
              </a:r>
              <a:endParaRPr lang="en-US" sz="1600" dirty="0">
                <a:solidFill>
                  <a:prstClr val="black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664222" y="3524635"/>
              <a:ext cx="2258245" cy="22117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 anchorCtr="0">
              <a:noAutofit/>
            </a:bodyPr>
            <a:lstStyle/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endParaRPr lang="en-US" sz="1600" b="0" dirty="0" smtClean="0">
                <a:solidFill>
                  <a:prstClr val="black"/>
                </a:solidFill>
                <a:latin typeface="Candara" panose="020E0502030303020204" pitchFamily="34" charset="0"/>
              </a:endParaRPr>
            </a:p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endParaRPr lang="en-US" sz="1600" b="0" dirty="0" smtClean="0">
                <a:solidFill>
                  <a:prstClr val="black"/>
                </a:solidFill>
                <a:latin typeface="Candara" panose="020E0502030303020204" pitchFamily="34" charset="0"/>
              </a:endParaRPr>
            </a:p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endParaRPr lang="en-US" sz="1600" b="0" dirty="0" smtClean="0">
                <a:solidFill>
                  <a:prstClr val="black"/>
                </a:solidFill>
                <a:latin typeface="Candara" panose="020E0502030303020204" pitchFamily="34" charset="0"/>
              </a:endParaRPr>
            </a:p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endParaRPr lang="en-US" sz="1000" b="0" dirty="0" smtClean="0">
                <a:solidFill>
                  <a:prstClr val="black"/>
                </a:solidFill>
                <a:latin typeface="Candara" panose="020E0502030303020204" pitchFamily="34" charset="0"/>
              </a:endParaRPr>
            </a:p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0" dirty="0" smtClean="0">
                  <a:solidFill>
                    <a:prstClr val="black"/>
                  </a:solidFill>
                  <a:latin typeface="Candara" panose="020E0502030303020204" pitchFamily="34" charset="0"/>
                </a:rPr>
                <a:t>Translate rating scales into practical terms (</a:t>
              </a:r>
              <a:r>
                <a:rPr lang="en-US" sz="1600" b="0" dirty="0" smtClean="0">
                  <a:solidFill>
                    <a:srgbClr val="C00000"/>
                  </a:solidFill>
                  <a:latin typeface="Candara" panose="020E0502030303020204" pitchFamily="34" charset="0"/>
                </a:rPr>
                <a:t>traffic</a:t>
              </a:r>
              <a:r>
                <a:rPr lang="en-US" sz="1600" b="0" dirty="0" smtClean="0">
                  <a:solidFill>
                    <a:prstClr val="black"/>
                  </a:solidFill>
                  <a:latin typeface="Candara" panose="020E0502030303020204" pitchFamily="34" charset="0"/>
                </a:rPr>
                <a:t> </a:t>
              </a:r>
              <a:r>
                <a:rPr lang="en-US" sz="1600" b="0" dirty="0" smtClean="0">
                  <a:ln>
                    <a:solidFill>
                      <a:schemeClr val="tx1"/>
                    </a:solidFill>
                  </a:ln>
                  <a:solidFill>
                    <a:srgbClr val="FFFF00"/>
                  </a:solidFill>
                  <a:latin typeface="Candara" panose="020E0502030303020204" pitchFamily="34" charset="0"/>
                </a:rPr>
                <a:t>light</a:t>
              </a:r>
              <a:r>
                <a:rPr lang="en-US" sz="1600" b="0" dirty="0" smtClean="0">
                  <a:ln>
                    <a:solidFill>
                      <a:schemeClr val="tx1"/>
                    </a:solidFill>
                  </a:ln>
                  <a:solidFill>
                    <a:prstClr val="black"/>
                  </a:solidFill>
                  <a:latin typeface="Candara" panose="020E0502030303020204" pitchFamily="34" charset="0"/>
                </a:rPr>
                <a:t> </a:t>
              </a:r>
              <a:r>
                <a:rPr lang="en-US" sz="1600" b="0" dirty="0" smtClean="0">
                  <a:solidFill>
                    <a:srgbClr val="008E40"/>
                  </a:solidFill>
                  <a:latin typeface="Candara" panose="020E0502030303020204" pitchFamily="34" charset="0"/>
                </a:rPr>
                <a:t>metrics</a:t>
              </a:r>
              <a:r>
                <a:rPr lang="en-US" sz="1600" b="0" dirty="0" smtClean="0">
                  <a:solidFill>
                    <a:prstClr val="black"/>
                  </a:solidFill>
                  <a:latin typeface="Candara" panose="020E0502030303020204" pitchFamily="34" charset="0"/>
                </a:rPr>
                <a:t>). Group categories that make sense together.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908289" y="3519803"/>
              <a:ext cx="2258245" cy="22117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 anchorCtr="0">
              <a:noAutofit/>
            </a:bodyPr>
            <a:lstStyle/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 smtClean="0">
                  <a:solidFill>
                    <a:prstClr val="black"/>
                  </a:solidFill>
                  <a:latin typeface="Candara"/>
                </a:rPr>
                <a:t>Graphics from The Noun Project</a:t>
              </a:r>
              <a:endParaRPr lang="en-US" sz="1000" b="0" dirty="0" smtClean="0">
                <a:solidFill>
                  <a:prstClr val="black"/>
                </a:solidFill>
                <a:latin typeface="Candara"/>
              </a:endParaRPr>
            </a:p>
            <a:p>
              <a:pPr marL="0" lvl="1" indent="0" algn="ctr" defTabSz="608945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0" dirty="0">
                  <a:solidFill>
                    <a:prstClr val="black"/>
                  </a:solidFill>
                  <a:latin typeface="Candara"/>
                </a:rPr>
                <a:t>Line Graph, </a:t>
              </a:r>
              <a:r>
                <a:rPr lang="en-US" sz="1000" b="0" dirty="0" err="1">
                  <a:solidFill>
                    <a:prstClr val="black"/>
                  </a:solidFill>
                  <a:latin typeface="Candara"/>
                </a:rPr>
                <a:t>Souvik</a:t>
              </a:r>
              <a:r>
                <a:rPr lang="en-US" sz="1000" b="0" dirty="0">
                  <a:solidFill>
                    <a:prstClr val="black"/>
                  </a:solidFill>
                  <a:latin typeface="Candara"/>
                </a:rPr>
                <a:t> </a:t>
              </a:r>
              <a:r>
                <a:rPr lang="en-US" sz="1000" b="0" dirty="0" err="1" smtClean="0">
                  <a:solidFill>
                    <a:prstClr val="black"/>
                  </a:solidFill>
                  <a:latin typeface="Candara"/>
                </a:rPr>
                <a:t>Bhattacharjee</a:t>
              </a:r>
              <a:endParaRPr lang="en-US" sz="1000" b="0" dirty="0" smtClean="0">
                <a:solidFill>
                  <a:prstClr val="black"/>
                </a:solidFill>
                <a:latin typeface="Candara"/>
              </a:endParaRPr>
            </a:p>
            <a:p>
              <a:pPr marL="0" lvl="1" indent="0" algn="ctr" defTabSz="608945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0" dirty="0" smtClean="0">
                  <a:solidFill>
                    <a:prstClr val="black"/>
                  </a:solidFill>
                  <a:latin typeface="Candara"/>
                </a:rPr>
                <a:t>Mountains, Tina </a:t>
              </a:r>
              <a:r>
                <a:rPr lang="en-US" sz="1000" b="0" dirty="0" err="1" smtClean="0">
                  <a:solidFill>
                    <a:prstClr val="black"/>
                  </a:solidFill>
                  <a:latin typeface="Candara"/>
                </a:rPr>
                <a:t>Ritaj-Berard</a:t>
              </a:r>
              <a:endParaRPr lang="en-US" sz="1000" b="0" dirty="0" smtClean="0">
                <a:solidFill>
                  <a:prstClr val="black"/>
                </a:solidFill>
                <a:latin typeface="Candara"/>
              </a:endParaRPr>
            </a:p>
            <a:p>
              <a:pPr marL="0" lvl="1" indent="0" algn="ctr" defTabSz="608945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0" dirty="0" smtClean="0">
                  <a:solidFill>
                    <a:prstClr val="black"/>
                  </a:solidFill>
                  <a:latin typeface="Candara"/>
                </a:rPr>
                <a:t>Rating Stars, Nikita </a:t>
              </a:r>
              <a:r>
                <a:rPr lang="en-US" sz="1000" b="0" dirty="0" err="1" smtClean="0">
                  <a:solidFill>
                    <a:prstClr val="black"/>
                  </a:solidFill>
                  <a:latin typeface="Candara"/>
                </a:rPr>
                <a:t>Kozin</a:t>
              </a:r>
              <a:endParaRPr lang="en-US" sz="1000" b="0" dirty="0" smtClean="0">
                <a:solidFill>
                  <a:prstClr val="black"/>
                </a:solidFill>
                <a:latin typeface="Candara"/>
              </a:endParaRPr>
            </a:p>
            <a:p>
              <a:pPr marL="0" lvl="1" indent="0" algn="ctr" defTabSz="608945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0" dirty="0" smtClean="0">
                  <a:solidFill>
                    <a:prstClr val="black"/>
                  </a:solidFill>
                  <a:latin typeface="Candara"/>
                </a:rPr>
                <a:t>Traffic Light, Dan </a:t>
              </a:r>
              <a:r>
                <a:rPr lang="en-US" sz="1000" b="0" dirty="0" err="1" smtClean="0">
                  <a:solidFill>
                    <a:prstClr val="black"/>
                  </a:solidFill>
                  <a:latin typeface="Candara"/>
                </a:rPr>
                <a:t>Hetteix</a:t>
              </a:r>
              <a:endParaRPr lang="en-US" sz="1000" b="0" dirty="0" smtClean="0">
                <a:solidFill>
                  <a:prstClr val="black"/>
                </a:solidFill>
                <a:latin typeface="Candara"/>
              </a:endParaRPr>
            </a:p>
            <a:p>
              <a:pPr marL="0" lvl="1" indent="0" algn="ctr" defTabSz="608945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0" dirty="0" smtClean="0">
                  <a:solidFill>
                    <a:prstClr val="black"/>
                  </a:solidFill>
                  <a:latin typeface="Candara"/>
                </a:rPr>
                <a:t>Qualitative Research, Yu Luck</a:t>
              </a:r>
            </a:p>
            <a:p>
              <a:pPr marL="0" lvl="1" indent="0" algn="ctr" defTabSz="608945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0" dirty="0" smtClean="0">
                  <a:solidFill>
                    <a:prstClr val="black"/>
                  </a:solidFill>
                  <a:latin typeface="Candara"/>
                </a:rPr>
                <a:t>Conversation Opposites, Tom </a:t>
              </a:r>
              <a:r>
                <a:rPr lang="en-US" sz="1000" b="0" dirty="0" err="1" smtClean="0">
                  <a:solidFill>
                    <a:prstClr val="black"/>
                  </a:solidFill>
                  <a:latin typeface="Candara"/>
                </a:rPr>
                <a:t>Helbig</a:t>
              </a:r>
              <a:endParaRPr lang="en-US" sz="1000" b="0" dirty="0" smtClean="0">
                <a:solidFill>
                  <a:prstClr val="black"/>
                </a:solidFill>
                <a:latin typeface="Candara"/>
              </a:endParaRPr>
            </a:p>
            <a:p>
              <a:pPr marL="0" lvl="1" indent="0" algn="ctr" defTabSz="608945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0" dirty="0" smtClean="0">
                  <a:solidFill>
                    <a:prstClr val="black"/>
                  </a:solidFill>
                  <a:latin typeface="Candara"/>
                </a:rPr>
                <a:t>Alternative Symbiosis, </a:t>
              </a:r>
              <a:r>
                <a:rPr lang="en-US" sz="1000" b="0" dirty="0" err="1" smtClean="0">
                  <a:solidFill>
                    <a:prstClr val="black"/>
                  </a:solidFill>
                  <a:latin typeface="Candara"/>
                </a:rPr>
                <a:t>Oliviu</a:t>
              </a:r>
              <a:r>
                <a:rPr lang="en-US" sz="1000" b="0" dirty="0" smtClean="0">
                  <a:solidFill>
                    <a:prstClr val="black"/>
                  </a:solidFill>
                  <a:latin typeface="Candara"/>
                </a:rPr>
                <a:t> </a:t>
              </a:r>
              <a:r>
                <a:rPr lang="en-US" sz="1000" b="0" dirty="0" err="1" smtClean="0">
                  <a:solidFill>
                    <a:prstClr val="black"/>
                  </a:solidFill>
                  <a:latin typeface="Candara"/>
                </a:rPr>
                <a:t>Stoian</a:t>
              </a:r>
              <a:endParaRPr lang="en-US" sz="1000" b="0" dirty="0" smtClean="0">
                <a:solidFill>
                  <a:prstClr val="black"/>
                </a:solidFill>
                <a:latin typeface="Candara"/>
              </a:endParaRPr>
            </a:p>
            <a:p>
              <a:pPr marL="0" lvl="1" indent="0" algn="ctr" defTabSz="608945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0" dirty="0" smtClean="0">
                  <a:solidFill>
                    <a:prstClr val="black"/>
                  </a:solidFill>
                  <a:latin typeface="Candara"/>
                </a:rPr>
                <a:t>Solving, Arthur </a:t>
              </a:r>
              <a:r>
                <a:rPr lang="en-US" sz="1000" b="0" dirty="0" err="1" smtClean="0">
                  <a:solidFill>
                    <a:prstClr val="black"/>
                  </a:solidFill>
                  <a:latin typeface="Candara"/>
                </a:rPr>
                <a:t>Shlain</a:t>
              </a:r>
              <a:endParaRPr lang="en-US" sz="1000" b="0" dirty="0" smtClean="0">
                <a:solidFill>
                  <a:prstClr val="black"/>
                </a:solidFill>
                <a:latin typeface="Candara"/>
              </a:endParaRPr>
            </a:p>
            <a:p>
              <a:pPr marL="61913" lvl="1" indent="-61913" defTabSz="608945" fontAlgn="auto">
                <a:spcBef>
                  <a:spcPts val="0"/>
                </a:spcBef>
                <a:spcAft>
                  <a:spcPts val="0"/>
                </a:spcAft>
                <a:buFontTx/>
                <a:buChar char="‒"/>
              </a:pPr>
              <a:endParaRPr lang="en-US" sz="500" b="0" dirty="0">
                <a:solidFill>
                  <a:prstClr val="black"/>
                </a:solidFill>
                <a:latin typeface="Candara"/>
              </a:endParaRPr>
            </a:p>
            <a:p>
              <a:pPr marL="0" lvl="1" indent="0" algn="ctr" defTabSz="608945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 smtClean="0">
                  <a:solidFill>
                    <a:prstClr val="black"/>
                  </a:solidFill>
                  <a:latin typeface="Candara"/>
                </a:rPr>
                <a:t>Questions? Contact R&amp;E:</a:t>
              </a:r>
            </a:p>
            <a:p>
              <a:pPr marL="0" lvl="1" indent="0" algn="ctr" defTabSz="608945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0" dirty="0" smtClean="0">
                  <a:solidFill>
                    <a:prstClr val="black"/>
                  </a:solidFill>
                  <a:latin typeface="Candara"/>
                </a:rPr>
                <a:t>gwarfield@yearup.org</a:t>
              </a:r>
            </a:p>
            <a:p>
              <a:pPr marL="0" lvl="1" indent="0" algn="ctr" defTabSz="608945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0" dirty="0" smtClean="0">
                  <a:solidFill>
                    <a:prstClr val="black"/>
                  </a:solidFill>
                  <a:latin typeface="Candara"/>
                </a:rPr>
                <a:t>jbritt@yearup.org</a:t>
              </a:r>
            </a:p>
            <a:p>
              <a:pPr marL="0" lvl="1" indent="0" algn="ctr" defTabSz="608945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 smtClean="0">
                  <a:solidFill>
                    <a:prstClr val="black"/>
                  </a:solidFill>
                  <a:latin typeface="Candara"/>
                </a:rPr>
                <a:t>#</a:t>
              </a:r>
              <a:r>
                <a:rPr lang="en-US" sz="1000" dirty="0" err="1" smtClean="0">
                  <a:solidFill>
                    <a:prstClr val="black"/>
                  </a:solidFill>
                  <a:latin typeface="Candara"/>
                </a:rPr>
                <a:t>datadriven</a:t>
              </a:r>
              <a:endParaRPr lang="en-US" sz="1000" dirty="0" smtClean="0">
                <a:solidFill>
                  <a:prstClr val="black"/>
                </a:solidFill>
                <a:latin typeface="Candara"/>
              </a:endParaRPr>
            </a:p>
          </p:txBody>
        </p:sp>
        <p:sp>
          <p:nvSpPr>
            <p:cNvPr id="10" name="Regular Pentagon 9"/>
            <p:cNvSpPr/>
            <p:nvPr/>
          </p:nvSpPr>
          <p:spPr>
            <a:xfrm>
              <a:off x="4229595" y="110863"/>
              <a:ext cx="3648265" cy="3402954"/>
            </a:xfrm>
            <a:prstGeom prst="pentag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46800" rtlCol="0" anchor="t" anchorCtr="0">
              <a:normAutofit/>
            </a:bodyPr>
            <a:lstStyle/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endParaRPr lang="en-US" sz="800" dirty="0" smtClean="0">
                <a:solidFill>
                  <a:prstClr val="black"/>
                </a:solidFill>
                <a:latin typeface="Candara"/>
                <a:cs typeface="Candara"/>
              </a:endParaRPr>
            </a:p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4000" dirty="0" smtClean="0">
                  <a:solidFill>
                    <a:srgbClr val="43387C"/>
                  </a:solidFill>
                  <a:latin typeface="Candara"/>
                  <a:cs typeface="Candara"/>
                </a:rPr>
                <a:t>4</a:t>
              </a:r>
            </a:p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 smtClean="0">
                  <a:solidFill>
                    <a:prstClr val="black"/>
                  </a:solidFill>
                  <a:latin typeface="Candara"/>
                  <a:cs typeface="Candara"/>
                </a:rPr>
                <a:t>Quick Tips for</a:t>
              </a:r>
            </a:p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 smtClean="0">
                  <a:solidFill>
                    <a:prstClr val="black"/>
                  </a:solidFill>
                  <a:latin typeface="Candara"/>
                  <a:cs typeface="Candara"/>
                </a:rPr>
                <a:t>Making Sense</a:t>
              </a:r>
            </a:p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 smtClean="0">
                  <a:solidFill>
                    <a:prstClr val="black"/>
                  </a:solidFill>
                  <a:latin typeface="Candara"/>
                  <a:cs typeface="Candara"/>
                </a:rPr>
                <a:t>of Data</a:t>
              </a:r>
              <a:endParaRPr lang="en-US" sz="2400" dirty="0">
                <a:solidFill>
                  <a:prstClr val="black"/>
                </a:solidFill>
                <a:latin typeface="Candara"/>
                <a:cs typeface="Candara"/>
              </a:endParaRPr>
            </a:p>
          </p:txBody>
        </p:sp>
        <p:sp>
          <p:nvSpPr>
            <p:cNvPr id="11" name="Regular Pentagon 10"/>
            <p:cNvSpPr/>
            <p:nvPr/>
          </p:nvSpPr>
          <p:spPr>
            <a:xfrm rot="10800000">
              <a:off x="4229594" y="5731522"/>
              <a:ext cx="3648265" cy="3402954"/>
            </a:xfrm>
            <a:prstGeom prst="pentagon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108000" rtlCol="0" anchor="ctr">
              <a:normAutofit/>
            </a:bodyPr>
            <a:lstStyle/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endParaRPr lang="en-US" sz="2400" b="0" dirty="0">
                <a:solidFill>
                  <a:prstClr val="black"/>
                </a:solidFill>
                <a:latin typeface="Candara"/>
                <a:cs typeface="Candara"/>
              </a:endParaRPr>
            </a:p>
          </p:txBody>
        </p:sp>
        <p:sp>
          <p:nvSpPr>
            <p:cNvPr id="13" name="Trapezoid 12"/>
            <p:cNvSpPr/>
            <p:nvPr/>
          </p:nvSpPr>
          <p:spPr>
            <a:xfrm rot="19457906">
              <a:off x="3917105" y="449395"/>
              <a:ext cx="2240464" cy="343570"/>
            </a:xfrm>
            <a:prstGeom prst="trapezoid">
              <a:avLst>
                <a:gd name="adj" fmla="val 134430"/>
              </a:avLst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endParaRPr lang="en-US" sz="2400" b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4" name="Trapezoid 13"/>
            <p:cNvSpPr/>
            <p:nvPr/>
          </p:nvSpPr>
          <p:spPr>
            <a:xfrm rot="2142073">
              <a:off x="5953556" y="451598"/>
              <a:ext cx="2240464" cy="343570"/>
            </a:xfrm>
            <a:prstGeom prst="trapezoid">
              <a:avLst>
                <a:gd name="adj" fmla="val 134430"/>
              </a:avLst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endParaRPr lang="en-US" sz="2400" b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5" name="Trapezoid 14"/>
            <p:cNvSpPr/>
            <p:nvPr/>
          </p:nvSpPr>
          <p:spPr>
            <a:xfrm rot="15125106">
              <a:off x="3297083" y="2345717"/>
              <a:ext cx="2240464" cy="343570"/>
            </a:xfrm>
            <a:prstGeom prst="trapezoid">
              <a:avLst>
                <a:gd name="adj" fmla="val 134430"/>
              </a:avLst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endParaRPr lang="en-US" sz="2400" b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6" name="Trapezoid 15"/>
            <p:cNvSpPr/>
            <p:nvPr/>
          </p:nvSpPr>
          <p:spPr>
            <a:xfrm rot="6500647">
              <a:off x="6574066" y="2358273"/>
              <a:ext cx="2240464" cy="343570"/>
            </a:xfrm>
            <a:prstGeom prst="trapezoid">
              <a:avLst>
                <a:gd name="adj" fmla="val 134430"/>
              </a:avLst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endParaRPr lang="en-US" sz="2400" b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7" name="Trapezoid 16"/>
            <p:cNvSpPr/>
            <p:nvPr/>
          </p:nvSpPr>
          <p:spPr>
            <a:xfrm rot="10800000">
              <a:off x="410252" y="5731523"/>
              <a:ext cx="2240464" cy="343570"/>
            </a:xfrm>
            <a:prstGeom prst="trapezoid">
              <a:avLst>
                <a:gd name="adj" fmla="val 134430"/>
              </a:avLst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endParaRPr lang="en-US" sz="2400" b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0" name="Trapezoid 19"/>
            <p:cNvSpPr/>
            <p:nvPr/>
          </p:nvSpPr>
          <p:spPr>
            <a:xfrm rot="10800000">
              <a:off x="7199168" y="5731522"/>
              <a:ext cx="2240464" cy="343570"/>
            </a:xfrm>
            <a:prstGeom prst="trapezoid">
              <a:avLst>
                <a:gd name="adj" fmla="val 134430"/>
              </a:avLst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endParaRPr lang="en-US" sz="2400" b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1" name="Trapezoid 20"/>
            <p:cNvSpPr/>
            <p:nvPr/>
          </p:nvSpPr>
          <p:spPr>
            <a:xfrm rot="10800000">
              <a:off x="9451788" y="5731522"/>
              <a:ext cx="2240464" cy="343570"/>
            </a:xfrm>
            <a:prstGeom prst="trapezoid">
              <a:avLst>
                <a:gd name="adj" fmla="val 134430"/>
              </a:avLst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endParaRPr lang="en-US" sz="2400" b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2" name="Trapezoid 21"/>
            <p:cNvSpPr/>
            <p:nvPr/>
          </p:nvSpPr>
          <p:spPr>
            <a:xfrm rot="10800000">
              <a:off x="2667825" y="5731523"/>
              <a:ext cx="2240464" cy="343570"/>
            </a:xfrm>
            <a:prstGeom prst="trapezoid">
              <a:avLst>
                <a:gd name="adj" fmla="val 134430"/>
              </a:avLst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endParaRPr lang="en-US" sz="2400" b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6" name="Trapezoid 25"/>
            <p:cNvSpPr/>
            <p:nvPr/>
          </p:nvSpPr>
          <p:spPr>
            <a:xfrm rot="16200000">
              <a:off x="-870432" y="4457127"/>
              <a:ext cx="2194524" cy="336525"/>
            </a:xfrm>
            <a:prstGeom prst="trapezoid">
              <a:avLst>
                <a:gd name="adj" fmla="val 134430"/>
              </a:avLst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8945" fontAlgn="auto">
                <a:spcBef>
                  <a:spcPts val="0"/>
                </a:spcBef>
                <a:spcAft>
                  <a:spcPts val="0"/>
                </a:spcAft>
              </a:pPr>
              <a:endParaRPr lang="en-US" sz="2400" b="0">
                <a:solidFill>
                  <a:prstClr val="white"/>
                </a:solidFill>
                <a:latin typeface="Calibri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8640000">
              <a:off x="4041100" y="748465"/>
              <a:ext cx="2232872" cy="2115"/>
            </a:xfrm>
            <a:prstGeom prst="line">
              <a:avLst/>
            </a:prstGeom>
            <a:ln w="19050" cmpd="sng">
              <a:noFill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4229592" y="2245825"/>
              <a:ext cx="456724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8945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900" b="0" dirty="0">
                  <a:solidFill>
                    <a:prstClr val="black"/>
                  </a:solidFill>
                  <a:latin typeface="Calibri"/>
                </a:rPr>
                <a:t>A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808529" y="410038"/>
              <a:ext cx="456724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8945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900" b="0" dirty="0">
                  <a:solidFill>
                    <a:prstClr val="black"/>
                  </a:solidFill>
                  <a:latin typeface="Calibri"/>
                </a:rPr>
                <a:t>B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827021" y="340496"/>
              <a:ext cx="456724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8945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900" b="0" dirty="0">
                  <a:solidFill>
                    <a:prstClr val="black"/>
                  </a:solidFill>
                  <a:latin typeface="Calibri"/>
                </a:rPr>
                <a:t>C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508609" y="2281638"/>
              <a:ext cx="456724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8945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900" b="0" dirty="0">
                  <a:solidFill>
                    <a:prstClr val="black"/>
                  </a:solidFill>
                  <a:latin typeface="Calibri"/>
                </a:rPr>
                <a:t>D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151406" y="5663168"/>
              <a:ext cx="456724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8945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900" b="0" dirty="0">
                  <a:solidFill>
                    <a:prstClr val="black"/>
                  </a:solidFill>
                  <a:latin typeface="Calibri"/>
                </a:rPr>
                <a:t>H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0429794" y="5662241"/>
              <a:ext cx="456724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8945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900" b="0" dirty="0">
                  <a:solidFill>
                    <a:prstClr val="black"/>
                  </a:solidFill>
                  <a:latin typeface="Calibri"/>
                </a:rPr>
                <a:t>I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 rot="10800000">
            <a:off x="4813995" y="8643409"/>
            <a:ext cx="538344" cy="409942"/>
          </a:xfrm>
          <a:prstGeom prst="rect">
            <a:avLst/>
          </a:prstGeom>
          <a:noFill/>
        </p:spPr>
        <p:txBody>
          <a:bodyPr vert="wordArtVert" wrap="square" lIns="121789" tIns="60894" rIns="121789" bIns="60894" rtlCol="0">
            <a:spAutoFit/>
          </a:bodyPr>
          <a:lstStyle/>
          <a:p>
            <a:pPr defTabSz="608945" fontAlgn="auto">
              <a:spcBef>
                <a:spcPts val="0"/>
              </a:spcBef>
              <a:spcAft>
                <a:spcPts val="0"/>
              </a:spcAft>
            </a:pPr>
            <a:r>
              <a:rPr lang="en-US" sz="1900" b="0" dirty="0">
                <a:solidFill>
                  <a:prstClr val="black"/>
                </a:solidFill>
                <a:latin typeface="Calibri"/>
              </a:rPr>
              <a:t>5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9862" y="4326453"/>
            <a:ext cx="456724" cy="415365"/>
          </a:xfrm>
          <a:prstGeom prst="rect">
            <a:avLst/>
          </a:prstGeom>
          <a:noFill/>
        </p:spPr>
        <p:txBody>
          <a:bodyPr wrap="square" lIns="121789" tIns="60894" rIns="121789" bIns="60894" rtlCol="0">
            <a:spAutoFit/>
          </a:bodyPr>
          <a:lstStyle/>
          <a:p>
            <a:pPr defTabSz="608945" fontAlgn="auto">
              <a:spcBef>
                <a:spcPts val="0"/>
              </a:spcBef>
              <a:spcAft>
                <a:spcPts val="0"/>
              </a:spcAft>
            </a:pPr>
            <a:r>
              <a:rPr lang="en-US" sz="1900" b="0" dirty="0">
                <a:solidFill>
                  <a:prstClr val="black"/>
                </a:solidFill>
                <a:latin typeface="Calibri"/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6958" y="64392"/>
            <a:ext cx="27019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tx1"/>
                </a:solidFill>
                <a:latin typeface="Candara"/>
                <a:cs typeface="Candara"/>
              </a:rPr>
              <a:t>Data Tips Cube</a:t>
            </a:r>
          </a:p>
          <a:p>
            <a:r>
              <a:rPr lang="en-US" sz="3000" i="1" dirty="0" smtClean="0">
                <a:solidFill>
                  <a:schemeClr val="tx1"/>
                </a:solidFill>
                <a:latin typeface="Candara"/>
                <a:cs typeface="Candara"/>
              </a:rPr>
              <a:t>(for your desks)</a:t>
            </a:r>
            <a:endParaRPr lang="en-US" sz="2800" i="1" dirty="0">
              <a:solidFill>
                <a:schemeClr val="tx1"/>
              </a:solidFill>
              <a:latin typeface="Candara"/>
              <a:cs typeface="Candara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641378" y="5719365"/>
            <a:ext cx="45672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8945" fontAlgn="auto">
              <a:spcBef>
                <a:spcPts val="0"/>
              </a:spcBef>
              <a:spcAft>
                <a:spcPts val="0"/>
              </a:spcAft>
            </a:pPr>
            <a:r>
              <a:rPr lang="en-US" sz="1900" b="0" dirty="0">
                <a:solidFill>
                  <a:prstClr val="black"/>
                </a:solidFill>
                <a:latin typeface="Calibri"/>
              </a:rPr>
              <a:t>G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337122" y="5719365"/>
            <a:ext cx="45672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8945" fontAlgn="auto">
              <a:spcBef>
                <a:spcPts val="0"/>
              </a:spcBef>
              <a:spcAft>
                <a:spcPts val="0"/>
              </a:spcAft>
            </a:pPr>
            <a:r>
              <a:rPr lang="en-US" sz="1900" b="0" dirty="0">
                <a:solidFill>
                  <a:prstClr val="black"/>
                </a:solidFill>
                <a:latin typeface="Calibri"/>
              </a:rPr>
              <a:t>F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318331" y="3107974"/>
            <a:ext cx="45672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8945" fontAlgn="auto">
              <a:spcBef>
                <a:spcPts val="0"/>
              </a:spcBef>
              <a:spcAft>
                <a:spcPts val="0"/>
              </a:spcAft>
            </a:pPr>
            <a:r>
              <a:rPr lang="en-US" sz="1900" b="0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587872" y="3119949"/>
            <a:ext cx="45672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8945" fontAlgn="auto">
              <a:spcBef>
                <a:spcPts val="0"/>
              </a:spcBef>
              <a:spcAft>
                <a:spcPts val="0"/>
              </a:spcAft>
            </a:pPr>
            <a:r>
              <a:rPr lang="en-US" sz="1900" b="0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215820" y="3107974"/>
            <a:ext cx="45672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8945" fontAlgn="auto">
              <a:spcBef>
                <a:spcPts val="0"/>
              </a:spcBef>
              <a:spcAft>
                <a:spcPts val="0"/>
              </a:spcAft>
            </a:pPr>
            <a:r>
              <a:rPr lang="en-US" sz="1900" b="0" dirty="0">
                <a:solidFill>
                  <a:prstClr val="black"/>
                </a:solidFill>
                <a:latin typeface="Calibri"/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0470883" y="3120541"/>
            <a:ext cx="45672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8945" fontAlgn="auto">
              <a:spcBef>
                <a:spcPts val="0"/>
              </a:spcBef>
              <a:spcAft>
                <a:spcPts val="0"/>
              </a:spcAft>
            </a:pPr>
            <a:r>
              <a:rPr lang="en-US" sz="1900" b="0" dirty="0">
                <a:solidFill>
                  <a:prstClr val="black"/>
                </a:solidFill>
                <a:latin typeface="Calibri"/>
              </a:rPr>
              <a:t>4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4597218" y="7035548"/>
            <a:ext cx="2952750" cy="9144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/>
          <a:srcRect r="27987"/>
          <a:stretch/>
        </p:blipFill>
        <p:spPr>
          <a:xfrm>
            <a:off x="679107" y="3706662"/>
            <a:ext cx="720080" cy="56300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9315" y="3666279"/>
            <a:ext cx="654549" cy="62708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04025" y="3759119"/>
            <a:ext cx="612492" cy="458096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17533" y="3720925"/>
            <a:ext cx="508953" cy="534486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99245" y="3677244"/>
            <a:ext cx="635125" cy="621847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45941" y="3631825"/>
            <a:ext cx="382575" cy="77608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23850" y="3862181"/>
            <a:ext cx="1094052" cy="315367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27225" y="3749109"/>
            <a:ext cx="844933" cy="53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18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 cmpd="sng">
          <a:solidFill>
            <a:schemeClr val="tx1"/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C:\Kylie's Docs\Work\Current\PHSA HIV Needs Assessment\Peers final presentation.pot</Template>
  <TotalTime>10737</TotalTime>
  <Words>203</Words>
  <Application>Microsoft Office PowerPoint</Application>
  <PresentationFormat>Ledger Paper (11x17 in)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Candara</vt:lpstr>
      <vt:lpstr>Times New Roman</vt:lpstr>
      <vt:lpstr>48_Office Theme</vt:lpstr>
      <vt:lpstr>PowerPoint Presentation</vt:lpstr>
    </vt:vector>
  </TitlesOfParts>
  <Company>Enerficiency Consulting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Community Energy Planning</dc:title>
  <dc:creator>Michael Wilson</dc:creator>
  <cp:lastModifiedBy>Garrett Yursza Warfield</cp:lastModifiedBy>
  <cp:revision>459</cp:revision>
  <dcterms:created xsi:type="dcterms:W3CDTF">2005-10-22T19:45:15Z</dcterms:created>
  <dcterms:modified xsi:type="dcterms:W3CDTF">2017-01-23T02:16:56Z</dcterms:modified>
</cp:coreProperties>
</file>