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76" r:id="rId2"/>
    <p:sldId id="261" r:id="rId3"/>
    <p:sldId id="305" r:id="rId4"/>
    <p:sldId id="306" r:id="rId5"/>
    <p:sldId id="309" r:id="rId6"/>
    <p:sldId id="285" r:id="rId7"/>
    <p:sldId id="310" r:id="rId8"/>
    <p:sldId id="284" r:id="rId9"/>
    <p:sldId id="283" r:id="rId10"/>
    <p:sldId id="282" r:id="rId11"/>
    <p:sldId id="307" r:id="rId12"/>
    <p:sldId id="286" r:id="rId13"/>
    <p:sldId id="287" r:id="rId14"/>
    <p:sldId id="288" r:id="rId15"/>
    <p:sldId id="289"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8" r:id="rId29"/>
    <p:sldId id="303" r:id="rId30"/>
    <p:sldId id="304" r:id="rId31"/>
  </p:sldIdLst>
  <p:sldSz cx="9144000" cy="6858000" type="screen4x3"/>
  <p:notesSz cx="6858000" cy="92964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432427" algn="l" rtl="0" fontAlgn="base">
      <a:spcBef>
        <a:spcPct val="0"/>
      </a:spcBef>
      <a:spcAft>
        <a:spcPct val="0"/>
      </a:spcAft>
      <a:defRPr sz="1800" kern="1200">
        <a:solidFill>
          <a:schemeClr val="tx1"/>
        </a:solidFill>
        <a:latin typeface="Arial" charset="0"/>
        <a:ea typeface="+mn-ea"/>
        <a:cs typeface="+mn-cs"/>
      </a:defRPr>
    </a:lvl2pPr>
    <a:lvl3pPr marL="864854" algn="l" rtl="0" fontAlgn="base">
      <a:spcBef>
        <a:spcPct val="0"/>
      </a:spcBef>
      <a:spcAft>
        <a:spcPct val="0"/>
      </a:spcAft>
      <a:defRPr sz="1800" kern="1200">
        <a:solidFill>
          <a:schemeClr val="tx1"/>
        </a:solidFill>
        <a:latin typeface="Arial" charset="0"/>
        <a:ea typeface="+mn-ea"/>
        <a:cs typeface="+mn-cs"/>
      </a:defRPr>
    </a:lvl3pPr>
    <a:lvl4pPr marL="1297280" algn="l" rtl="0" fontAlgn="base">
      <a:spcBef>
        <a:spcPct val="0"/>
      </a:spcBef>
      <a:spcAft>
        <a:spcPct val="0"/>
      </a:spcAft>
      <a:defRPr sz="1800" kern="1200">
        <a:solidFill>
          <a:schemeClr val="tx1"/>
        </a:solidFill>
        <a:latin typeface="Arial" charset="0"/>
        <a:ea typeface="+mn-ea"/>
        <a:cs typeface="+mn-cs"/>
      </a:defRPr>
    </a:lvl4pPr>
    <a:lvl5pPr marL="1729708" algn="l" rtl="0" fontAlgn="base">
      <a:spcBef>
        <a:spcPct val="0"/>
      </a:spcBef>
      <a:spcAft>
        <a:spcPct val="0"/>
      </a:spcAft>
      <a:defRPr sz="1800" kern="1200">
        <a:solidFill>
          <a:schemeClr val="tx1"/>
        </a:solidFill>
        <a:latin typeface="Arial" charset="0"/>
        <a:ea typeface="+mn-ea"/>
        <a:cs typeface="+mn-cs"/>
      </a:defRPr>
    </a:lvl5pPr>
    <a:lvl6pPr marL="2162134" algn="l" defTabSz="864854" rtl="0" eaLnBrk="1" latinLnBrk="0" hangingPunct="1">
      <a:defRPr sz="1800" kern="1200">
        <a:solidFill>
          <a:schemeClr val="tx1"/>
        </a:solidFill>
        <a:latin typeface="Arial" charset="0"/>
        <a:ea typeface="+mn-ea"/>
        <a:cs typeface="+mn-cs"/>
      </a:defRPr>
    </a:lvl6pPr>
    <a:lvl7pPr marL="2594562" algn="l" defTabSz="864854" rtl="0" eaLnBrk="1" latinLnBrk="0" hangingPunct="1">
      <a:defRPr sz="1800" kern="1200">
        <a:solidFill>
          <a:schemeClr val="tx1"/>
        </a:solidFill>
        <a:latin typeface="Arial" charset="0"/>
        <a:ea typeface="+mn-ea"/>
        <a:cs typeface="+mn-cs"/>
      </a:defRPr>
    </a:lvl7pPr>
    <a:lvl8pPr marL="3026988" algn="l" defTabSz="864854" rtl="0" eaLnBrk="1" latinLnBrk="0" hangingPunct="1">
      <a:defRPr sz="1800" kern="1200">
        <a:solidFill>
          <a:schemeClr val="tx1"/>
        </a:solidFill>
        <a:latin typeface="Arial" charset="0"/>
        <a:ea typeface="+mn-ea"/>
        <a:cs typeface="+mn-cs"/>
      </a:defRPr>
    </a:lvl8pPr>
    <a:lvl9pPr marL="3459415" algn="l" defTabSz="864854" rtl="0" eaLnBrk="1" latinLnBrk="0" hangingPunct="1">
      <a:defRPr sz="1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0D25"/>
    <a:srgbClr val="969696"/>
    <a:srgbClr val="5F5F5F"/>
    <a:srgbClr val="000066"/>
    <a:srgbClr val="003366"/>
    <a:srgbClr val="003399"/>
    <a:srgbClr val="990033"/>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81221" autoAdjust="0"/>
  </p:normalViewPr>
  <p:slideViewPr>
    <p:cSldViewPr snapToGrid="0">
      <p:cViewPr varScale="1">
        <p:scale>
          <a:sx n="63" d="100"/>
          <a:sy n="63" d="100"/>
        </p:scale>
        <p:origin x="-1326" y="-108"/>
      </p:cViewPr>
      <p:guideLst>
        <p:guide orient="horz" pos="68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1506"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Percent Return on Investment </a:t>
            </a:r>
          </a:p>
        </c:rich>
      </c:tx>
      <c:layout/>
      <c:overlay val="1"/>
    </c:title>
    <c:view3D>
      <c:perspective val="30"/>
    </c:view3D>
    <c:plotArea>
      <c:layout/>
      <c:bar3DChart>
        <c:barDir val="col"/>
        <c:grouping val="standard"/>
        <c:ser>
          <c:idx val="0"/>
          <c:order val="0"/>
          <c:tx>
            <c:strRef>
              <c:f>Sheet1!$B$1</c:f>
              <c:strCache>
                <c:ptCount val="1"/>
                <c:pt idx="0">
                  <c:v>Program A</c:v>
                </c:pt>
              </c:strCache>
            </c:strRef>
          </c:tx>
          <c:cat>
            <c:strRef>
              <c:f>Sheet1!$A$2:$A$5</c:f>
              <c:strCache>
                <c:ptCount val="4"/>
                <c:pt idx="0">
                  <c:v>Year 1</c:v>
                </c:pt>
                <c:pt idx="1">
                  <c:v>Year 2</c:v>
                </c:pt>
                <c:pt idx="2">
                  <c:v>Year 3</c:v>
                </c:pt>
                <c:pt idx="3">
                  <c:v>Year 4</c:v>
                </c:pt>
              </c:strCache>
            </c:strRef>
          </c:cat>
          <c:val>
            <c:numRef>
              <c:f>Sheet1!$B$2:$B$5</c:f>
              <c:numCache>
                <c:formatCode>General</c:formatCode>
                <c:ptCount val="4"/>
                <c:pt idx="0">
                  <c:v>24</c:v>
                </c:pt>
                <c:pt idx="1">
                  <c:v>28</c:v>
                </c:pt>
                <c:pt idx="2">
                  <c:v>20</c:v>
                </c:pt>
                <c:pt idx="3">
                  <c:v>24</c:v>
                </c:pt>
              </c:numCache>
            </c:numRef>
          </c:val>
        </c:ser>
        <c:ser>
          <c:idx val="1"/>
          <c:order val="1"/>
          <c:tx>
            <c:strRef>
              <c:f>Sheet1!$C$1</c:f>
              <c:strCache>
                <c:ptCount val="1"/>
                <c:pt idx="0">
                  <c:v>Program B</c:v>
                </c:pt>
              </c:strCache>
            </c:strRef>
          </c:tx>
          <c:cat>
            <c:strRef>
              <c:f>Sheet1!$A$2:$A$5</c:f>
              <c:strCache>
                <c:ptCount val="4"/>
                <c:pt idx="0">
                  <c:v>Year 1</c:v>
                </c:pt>
                <c:pt idx="1">
                  <c:v>Year 2</c:v>
                </c:pt>
                <c:pt idx="2">
                  <c:v>Year 3</c:v>
                </c:pt>
                <c:pt idx="3">
                  <c:v>Year 4</c:v>
                </c:pt>
              </c:strCache>
            </c:strRef>
          </c:cat>
          <c:val>
            <c:numRef>
              <c:f>Sheet1!$C$2:$C$5</c:f>
              <c:numCache>
                <c:formatCode>General</c:formatCode>
                <c:ptCount val="4"/>
                <c:pt idx="0">
                  <c:v>23</c:v>
                </c:pt>
                <c:pt idx="1">
                  <c:v>30</c:v>
                </c:pt>
                <c:pt idx="2">
                  <c:v>19</c:v>
                </c:pt>
                <c:pt idx="3">
                  <c:v>23</c:v>
                </c:pt>
              </c:numCache>
            </c:numRef>
          </c:val>
        </c:ser>
        <c:shape val="cylinder"/>
        <c:axId val="67932160"/>
        <c:axId val="67933696"/>
        <c:axId val="67705024"/>
      </c:bar3DChart>
      <c:catAx>
        <c:axId val="67932160"/>
        <c:scaling>
          <c:orientation val="minMax"/>
        </c:scaling>
        <c:axPos val="b"/>
        <c:tickLblPos val="nextTo"/>
        <c:txPr>
          <a:bodyPr/>
          <a:lstStyle/>
          <a:p>
            <a:pPr>
              <a:defRPr sz="1600"/>
            </a:pPr>
            <a:endParaRPr lang="en-US"/>
          </a:p>
        </c:txPr>
        <c:crossAx val="67933696"/>
        <c:crosses val="autoZero"/>
        <c:auto val="1"/>
        <c:lblAlgn val="ctr"/>
        <c:lblOffset val="100"/>
      </c:catAx>
      <c:valAx>
        <c:axId val="67933696"/>
        <c:scaling>
          <c:orientation val="minMax"/>
          <c:max val="40"/>
          <c:min val="0"/>
        </c:scaling>
        <c:axPos val="l"/>
        <c:numFmt formatCode="General" sourceLinked="1"/>
        <c:tickLblPos val="nextTo"/>
        <c:txPr>
          <a:bodyPr/>
          <a:lstStyle/>
          <a:p>
            <a:pPr>
              <a:defRPr sz="1600"/>
            </a:pPr>
            <a:endParaRPr lang="en-US"/>
          </a:p>
        </c:txPr>
        <c:crossAx val="67932160"/>
        <c:crosses val="autoZero"/>
        <c:crossBetween val="between"/>
        <c:majorUnit val="10"/>
      </c:valAx>
      <c:serAx>
        <c:axId val="67705024"/>
        <c:scaling>
          <c:orientation val="minMax"/>
        </c:scaling>
        <c:delete val="1"/>
        <c:axPos val="b"/>
        <c:tickLblPos val="none"/>
        <c:crossAx val="67933696"/>
        <c:crosses val="autoZero"/>
      </c:serAx>
    </c:plotArea>
    <c:legend>
      <c:legendPos val="r"/>
      <c:layout/>
      <c:txPr>
        <a:bodyPr/>
        <a:lstStyle/>
        <a:p>
          <a:pPr>
            <a:defRPr sz="1600"/>
          </a:pPr>
          <a:endParaRPr lang="en-U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Percent Return</a:t>
            </a:r>
            <a:r>
              <a:rPr lang="en-US" baseline="0" dirty="0"/>
              <a:t> on Investment </a:t>
            </a:r>
            <a:endParaRPr lang="en-US" dirty="0"/>
          </a:p>
        </c:rich>
      </c:tx>
      <c:layout/>
    </c:title>
    <c:plotArea>
      <c:layout/>
      <c:barChart>
        <c:barDir val="col"/>
        <c:grouping val="clustered"/>
        <c:ser>
          <c:idx val="0"/>
          <c:order val="0"/>
          <c:tx>
            <c:strRef>
              <c:f>Sheet1!$B$1</c:f>
              <c:strCache>
                <c:ptCount val="1"/>
                <c:pt idx="0">
                  <c:v>Program A</c:v>
                </c:pt>
              </c:strCache>
            </c:strRef>
          </c:tx>
          <c:cat>
            <c:strRef>
              <c:f>Sheet1!$A$2:$A$5</c:f>
              <c:strCache>
                <c:ptCount val="4"/>
                <c:pt idx="0">
                  <c:v>Year 1</c:v>
                </c:pt>
                <c:pt idx="1">
                  <c:v>Year 2</c:v>
                </c:pt>
                <c:pt idx="2">
                  <c:v>Year 3</c:v>
                </c:pt>
                <c:pt idx="3">
                  <c:v>Year 4</c:v>
                </c:pt>
              </c:strCache>
            </c:strRef>
          </c:cat>
          <c:val>
            <c:numRef>
              <c:f>Sheet1!$B$2:$B$5</c:f>
              <c:numCache>
                <c:formatCode>General</c:formatCode>
                <c:ptCount val="4"/>
                <c:pt idx="0">
                  <c:v>24</c:v>
                </c:pt>
                <c:pt idx="1">
                  <c:v>28</c:v>
                </c:pt>
                <c:pt idx="2">
                  <c:v>20</c:v>
                </c:pt>
                <c:pt idx="3">
                  <c:v>24</c:v>
                </c:pt>
              </c:numCache>
            </c:numRef>
          </c:val>
        </c:ser>
        <c:ser>
          <c:idx val="1"/>
          <c:order val="1"/>
          <c:tx>
            <c:strRef>
              <c:f>Sheet1!$C$1</c:f>
              <c:strCache>
                <c:ptCount val="1"/>
                <c:pt idx="0">
                  <c:v>Program B</c:v>
                </c:pt>
              </c:strCache>
            </c:strRef>
          </c:tx>
          <c:cat>
            <c:strRef>
              <c:f>Sheet1!$A$2:$A$5</c:f>
              <c:strCache>
                <c:ptCount val="4"/>
                <c:pt idx="0">
                  <c:v>Year 1</c:v>
                </c:pt>
                <c:pt idx="1">
                  <c:v>Year 2</c:v>
                </c:pt>
                <c:pt idx="2">
                  <c:v>Year 3</c:v>
                </c:pt>
                <c:pt idx="3">
                  <c:v>Year 4</c:v>
                </c:pt>
              </c:strCache>
            </c:strRef>
          </c:cat>
          <c:val>
            <c:numRef>
              <c:f>Sheet1!$C$2:$C$5</c:f>
              <c:numCache>
                <c:formatCode>General</c:formatCode>
                <c:ptCount val="4"/>
                <c:pt idx="0">
                  <c:v>23</c:v>
                </c:pt>
                <c:pt idx="1">
                  <c:v>30</c:v>
                </c:pt>
                <c:pt idx="2">
                  <c:v>19</c:v>
                </c:pt>
                <c:pt idx="3">
                  <c:v>23</c:v>
                </c:pt>
              </c:numCache>
            </c:numRef>
          </c:val>
        </c:ser>
        <c:axId val="67797376"/>
        <c:axId val="67798912"/>
      </c:barChart>
      <c:catAx>
        <c:axId val="67797376"/>
        <c:scaling>
          <c:orientation val="minMax"/>
        </c:scaling>
        <c:axPos val="b"/>
        <c:tickLblPos val="nextTo"/>
        <c:txPr>
          <a:bodyPr/>
          <a:lstStyle/>
          <a:p>
            <a:pPr>
              <a:defRPr sz="1600"/>
            </a:pPr>
            <a:endParaRPr lang="en-US"/>
          </a:p>
        </c:txPr>
        <c:crossAx val="67798912"/>
        <c:crosses val="autoZero"/>
        <c:auto val="1"/>
        <c:lblAlgn val="ctr"/>
        <c:lblOffset val="100"/>
      </c:catAx>
      <c:valAx>
        <c:axId val="67798912"/>
        <c:scaling>
          <c:orientation val="minMax"/>
          <c:max val="40"/>
          <c:min val="0"/>
        </c:scaling>
        <c:axPos val="l"/>
        <c:numFmt formatCode="General" sourceLinked="1"/>
        <c:tickLblPos val="nextTo"/>
        <c:txPr>
          <a:bodyPr/>
          <a:lstStyle/>
          <a:p>
            <a:pPr>
              <a:defRPr sz="1600"/>
            </a:pPr>
            <a:endParaRPr lang="en-US"/>
          </a:p>
        </c:txPr>
        <c:crossAx val="67797376"/>
        <c:crosses val="autoZero"/>
        <c:crossBetween val="between"/>
        <c:majorUnit val="10"/>
      </c:valAx>
    </c:plotArea>
    <c:legend>
      <c:legendPos val="r"/>
      <c:layout/>
      <c:txPr>
        <a:bodyPr/>
        <a:lstStyle/>
        <a:p>
          <a:pPr>
            <a:defRPr sz="1600"/>
          </a:pPr>
          <a:endParaRPr lang="en-US"/>
        </a:p>
      </c:txPr>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3315" name="Rectangle 3"/>
          <p:cNvSpPr>
            <a:spLocks noGrp="1" noChangeArrowheads="1"/>
          </p:cNvSpPr>
          <p:nvPr>
            <p:ph type="dt" sz="quarter" idx="1"/>
          </p:nvPr>
        </p:nvSpPr>
        <p:spPr bwMode="auto">
          <a:xfrm>
            <a:off x="3884027"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13316" name="Rectangle 4"/>
          <p:cNvSpPr>
            <a:spLocks noGrp="1" noChangeArrowheads="1"/>
          </p:cNvSpPr>
          <p:nvPr>
            <p:ph type="ftr" sz="quarter" idx="2"/>
          </p:nvPr>
        </p:nvSpPr>
        <p:spPr bwMode="auto">
          <a:xfrm>
            <a:off x="1"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3317" name="Rectangle 5"/>
          <p:cNvSpPr>
            <a:spLocks noGrp="1" noChangeArrowheads="1"/>
          </p:cNvSpPr>
          <p:nvPr>
            <p:ph type="sldNum" sz="quarter" idx="3"/>
          </p:nvPr>
        </p:nvSpPr>
        <p:spPr bwMode="auto">
          <a:xfrm>
            <a:off x="3884027"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8DE87708-8F61-4D16-8718-4C85BE1B4C0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3075"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3079"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5E52CAA3-DBBA-4272-8743-AD030CA91E6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2427" algn="l" rtl="0" eaLnBrk="0" fontAlgn="base" hangingPunct="0">
      <a:spcBef>
        <a:spcPct val="30000"/>
      </a:spcBef>
      <a:spcAft>
        <a:spcPct val="0"/>
      </a:spcAft>
      <a:defRPr sz="1100" kern="1200">
        <a:solidFill>
          <a:schemeClr val="tx1"/>
        </a:solidFill>
        <a:latin typeface="Arial" charset="0"/>
        <a:ea typeface="+mn-ea"/>
        <a:cs typeface="+mn-cs"/>
      </a:defRPr>
    </a:lvl2pPr>
    <a:lvl3pPr marL="864854" algn="l" rtl="0" eaLnBrk="0" fontAlgn="base" hangingPunct="0">
      <a:spcBef>
        <a:spcPct val="30000"/>
      </a:spcBef>
      <a:spcAft>
        <a:spcPct val="0"/>
      </a:spcAft>
      <a:defRPr sz="1100" kern="1200">
        <a:solidFill>
          <a:schemeClr val="tx1"/>
        </a:solidFill>
        <a:latin typeface="Arial" charset="0"/>
        <a:ea typeface="+mn-ea"/>
        <a:cs typeface="+mn-cs"/>
      </a:defRPr>
    </a:lvl3pPr>
    <a:lvl4pPr marL="1297280" algn="l" rtl="0" eaLnBrk="0" fontAlgn="base" hangingPunct="0">
      <a:spcBef>
        <a:spcPct val="30000"/>
      </a:spcBef>
      <a:spcAft>
        <a:spcPct val="0"/>
      </a:spcAft>
      <a:defRPr sz="1100" kern="1200">
        <a:solidFill>
          <a:schemeClr val="tx1"/>
        </a:solidFill>
        <a:latin typeface="Arial" charset="0"/>
        <a:ea typeface="+mn-ea"/>
        <a:cs typeface="+mn-cs"/>
      </a:defRPr>
    </a:lvl4pPr>
    <a:lvl5pPr marL="1729708" algn="l" rtl="0" eaLnBrk="0" fontAlgn="base" hangingPunct="0">
      <a:spcBef>
        <a:spcPct val="30000"/>
      </a:spcBef>
      <a:spcAft>
        <a:spcPct val="0"/>
      </a:spcAft>
      <a:defRPr sz="1100" kern="1200">
        <a:solidFill>
          <a:schemeClr val="tx1"/>
        </a:solidFill>
        <a:latin typeface="Arial" charset="0"/>
        <a:ea typeface="+mn-ea"/>
        <a:cs typeface="+mn-cs"/>
      </a:defRPr>
    </a:lvl5pPr>
    <a:lvl6pPr marL="2162134" algn="l" defTabSz="864854" rtl="0" eaLnBrk="1" latinLnBrk="0" hangingPunct="1">
      <a:defRPr sz="1100" kern="1200">
        <a:solidFill>
          <a:schemeClr val="tx1"/>
        </a:solidFill>
        <a:latin typeface="+mn-lt"/>
        <a:ea typeface="+mn-ea"/>
        <a:cs typeface="+mn-cs"/>
      </a:defRPr>
    </a:lvl6pPr>
    <a:lvl7pPr marL="2594562" algn="l" defTabSz="864854" rtl="0" eaLnBrk="1" latinLnBrk="0" hangingPunct="1">
      <a:defRPr sz="1100" kern="1200">
        <a:solidFill>
          <a:schemeClr val="tx1"/>
        </a:solidFill>
        <a:latin typeface="+mn-lt"/>
        <a:ea typeface="+mn-ea"/>
        <a:cs typeface="+mn-cs"/>
      </a:defRPr>
    </a:lvl7pPr>
    <a:lvl8pPr marL="3026988" algn="l" defTabSz="864854" rtl="0" eaLnBrk="1" latinLnBrk="0" hangingPunct="1">
      <a:defRPr sz="1100" kern="1200">
        <a:solidFill>
          <a:schemeClr val="tx1"/>
        </a:solidFill>
        <a:latin typeface="+mn-lt"/>
        <a:ea typeface="+mn-ea"/>
        <a:cs typeface="+mn-cs"/>
      </a:defRPr>
    </a:lvl8pPr>
    <a:lvl9pPr marL="3459415" algn="l" defTabSz="8648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 program</a:t>
            </a:r>
            <a:r>
              <a:rPr lang="en-US" baseline="0" dirty="0" smtClean="0"/>
              <a:t> staff, what do you care about?</a:t>
            </a:r>
          </a:p>
          <a:p>
            <a:r>
              <a:rPr lang="en-US" baseline="0" dirty="0" smtClean="0"/>
              <a:t>If you are program management, what do you care about?</a:t>
            </a:r>
          </a:p>
          <a:p>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you’ve engaged with your stakeholders, you know what their values are, you’ve conducted the evaluation. Your next step is to determine what findings to present to your stakeholders.</a:t>
            </a:r>
          </a:p>
          <a:p>
            <a:endParaRPr lang="en-US" baseline="0" dirty="0" smtClean="0"/>
          </a:p>
          <a:p>
            <a:r>
              <a:rPr lang="en-US" baseline="0" dirty="0" smtClean="0"/>
              <a:t>What we’ve been talking about is Utilization focused evaluation: evaluations should be judged by their utility and actual use. This is highly personal, and situational. </a:t>
            </a:r>
          </a:p>
          <a:p>
            <a:endParaRPr lang="en-US" baseline="0" dirty="0" smtClean="0"/>
          </a:p>
          <a:p>
            <a:r>
              <a:rPr lang="en-US" baseline="0" dirty="0" smtClean="0"/>
              <a:t>Things to consider: how does this finding contribute to program improvement? </a:t>
            </a:r>
          </a:p>
          <a:p>
            <a:r>
              <a:rPr lang="en-US" baseline="0" dirty="0" smtClean="0"/>
              <a:t>                            how does this finding contribute to major decision making within the program?</a:t>
            </a:r>
          </a:p>
          <a:p>
            <a:r>
              <a:rPr lang="en-US" baseline="0" dirty="0" smtClean="0"/>
              <a:t>                            how does this finding contribute to decisions regarding funding?</a:t>
            </a:r>
          </a:p>
          <a:p>
            <a:r>
              <a:rPr lang="en-US" baseline="0" dirty="0" smtClean="0"/>
              <a:t>                            how does this finding contribute to individuals who want to initiate a similar program or fill a similar need?</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have now selected the important/relevant findings. How do you frame</a:t>
            </a:r>
            <a:r>
              <a:rPr lang="en-US" baseline="0" dirty="0" smtClean="0"/>
              <a:t> them appropriately for your stakeholders?</a:t>
            </a:r>
          </a:p>
          <a:p>
            <a:endParaRPr lang="en-US" baseline="0" dirty="0" smtClean="0"/>
          </a:p>
          <a:p>
            <a:r>
              <a:rPr lang="en-US" baseline="0" dirty="0" smtClean="0"/>
              <a:t>Presentation: you want your stakeholders to understand what the data will and will not tell them. Explain your methods in a way they will understand the limitations and gain appreciation for the importance behind the finding. </a:t>
            </a:r>
          </a:p>
          <a:p>
            <a:endParaRPr lang="en-US" baseline="0" dirty="0" smtClean="0"/>
          </a:p>
          <a:p>
            <a:r>
              <a:rPr lang="en-US" baseline="0" dirty="0" smtClean="0"/>
              <a:t>Context: while a positive finding is good, be sure your stakeholder knows what it really means. How strong is this finding? Will they be able to utilize it in the way they want? Ensure your stakeholders are aware of the difference between associations and predictions </a:t>
            </a:r>
          </a:p>
          <a:p>
            <a:endParaRPr lang="en-US" baseline="0" dirty="0" smtClean="0"/>
          </a:p>
          <a:p>
            <a:r>
              <a:rPr lang="en-US" baseline="0" dirty="0" smtClean="0"/>
              <a:t>Perspective: You have a positive statistic, Great!----What does this mean for your stakeholder?  How can this be utilized? Think about </a:t>
            </a:r>
            <a:r>
              <a:rPr lang="en-US" baseline="0" dirty="0" err="1" smtClean="0"/>
              <a:t>actionability</a:t>
            </a:r>
            <a:r>
              <a:rPr lang="en-US" baseline="0" dirty="0" smtClean="0"/>
              <a:t>.  Remember to consider all integrated pieces of the puzzle. Be upfront about this.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Positive/negative/mixed:</a:t>
            </a:r>
            <a:r>
              <a:rPr lang="en-US" baseline="0" dirty="0" smtClean="0"/>
              <a:t> present them in the same fashion. Explain the context; for example you did not see an association in your outcomes, but you found that the process was not being implemented as it was intended (as per evidence, policy, etc). The outcome result may have occurred because of this, and therefore a recommendation is to adjust the process by which the program is implemented. Provide them with the tools necessary to do this. What needs to be changed? How? When? Continue monitoring to ensure you are on the right track.</a:t>
            </a:r>
          </a:p>
          <a:p>
            <a:endParaRPr lang="en-US" baseline="0" dirty="0" smtClean="0"/>
          </a:p>
          <a:p>
            <a:r>
              <a:rPr lang="en-US" baseline="0" dirty="0" smtClean="0"/>
              <a:t>Inconclusive: did something go wrong? Quality of data? Poor evaluation question? Poor method of collecting the data? Be upfront. Attempt to correct problems and re-engage.</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You’ve selected and framed your findings for your stakeholder. You need to be able to speak to this  in a non-lengthy, non complicated way.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permeate your findings to others? How</a:t>
            </a:r>
            <a:r>
              <a:rPr lang="en-US" baseline="0" dirty="0" smtClean="0"/>
              <a:t> do you share with others the effects of the program? The lessons learned? Recommendations? By documenting in a formal evaluation report to proliferate the scientific literature. How do we structure this?</a:t>
            </a:r>
          </a:p>
          <a:p>
            <a:endParaRPr lang="en-US" baseline="0" dirty="0" smtClean="0"/>
          </a:p>
          <a:p>
            <a:r>
              <a:rPr lang="en-US" baseline="0" dirty="0" smtClean="0"/>
              <a:t>Introduce the program</a:t>
            </a:r>
          </a:p>
          <a:p>
            <a:r>
              <a:rPr lang="en-US" baseline="0" dirty="0" smtClean="0"/>
              <a:t>Discuss the need from which the program arose (situational context)</a:t>
            </a:r>
          </a:p>
          <a:p>
            <a:r>
              <a:rPr lang="en-US" baseline="0" dirty="0" smtClean="0"/>
              <a:t>Why the evaluation was initiated; main evaluation questions</a:t>
            </a:r>
          </a:p>
          <a:p>
            <a:r>
              <a:rPr lang="en-US" baseline="0" dirty="0" smtClean="0"/>
              <a:t>How you conducted the evaluation</a:t>
            </a:r>
          </a:p>
          <a:p>
            <a:r>
              <a:rPr lang="en-US" baseline="0" dirty="0" smtClean="0"/>
              <a:t>What you found</a:t>
            </a:r>
          </a:p>
          <a:p>
            <a:r>
              <a:rPr lang="en-US" baseline="0" dirty="0" smtClean="0"/>
              <a:t>What the findings mean, what does the program do/go from here?</a:t>
            </a:r>
          </a:p>
          <a:p>
            <a:r>
              <a:rPr lang="en-US" baseline="0" dirty="0" smtClean="0"/>
              <a:t>Geared toward evaluation lessons learned, can include things from the program lessons learned. Things that weren’t originally part of the evaluation questions</a:t>
            </a:r>
          </a:p>
          <a:p>
            <a:endParaRPr lang="en-US" baseline="0" dirty="0" smtClean="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information on the</a:t>
            </a:r>
            <a:r>
              <a:rPr lang="en-US" baseline="0" dirty="0" smtClean="0"/>
              <a:t> program/development</a:t>
            </a:r>
          </a:p>
          <a:p>
            <a:r>
              <a:rPr lang="en-US" baseline="0" dirty="0" smtClean="0"/>
              <a:t>Evaluation questions (explain how this developed out of the stakeholders goals), </a:t>
            </a:r>
          </a:p>
          <a:p>
            <a:r>
              <a:rPr lang="en-US" baseline="0" dirty="0" smtClean="0"/>
              <a:t>What you found, what it means to your stakeholder</a:t>
            </a:r>
          </a:p>
          <a:p>
            <a:r>
              <a:rPr lang="en-US" baseline="0" dirty="0" smtClean="0"/>
              <a:t>Actionable next steps</a:t>
            </a:r>
          </a:p>
          <a:p>
            <a:endParaRPr lang="en-US" baseline="0" dirty="0" smtClean="0"/>
          </a:p>
          <a:p>
            <a:r>
              <a:rPr lang="en-US" baseline="0" dirty="0" smtClean="0"/>
              <a:t>Don’t: poor quality data, </a:t>
            </a:r>
          </a:p>
          <a:p>
            <a:r>
              <a:rPr lang="en-US" baseline="0" dirty="0" smtClean="0"/>
              <a:t>Every finding; focus on what’s important to your stakeholder</a:t>
            </a:r>
          </a:p>
          <a:p>
            <a:r>
              <a:rPr lang="en-US" baseline="0" dirty="0" smtClean="0"/>
              <a:t>Recommendations not supported by the data (where you can utilize lessons learned if appropriate). This may come out in the motives of the stakeholder, if there’s something they wanted to the evaluation to state and it didn’t/couldn’t. be aware of these biases.</a:t>
            </a:r>
          </a:p>
          <a:p>
            <a:r>
              <a:rPr lang="en-US" baseline="0" dirty="0" smtClean="0"/>
              <a:t>Additional analyses may be included as appendices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a:t>
            </a:r>
            <a:r>
              <a:rPr lang="en-US" baseline="0" dirty="0" smtClean="0"/>
              <a:t> display your findings? In a graph! Be aware, don’t overuse. Make sure its appropriate, and easily understood by your stakeholder. Don’t use it to demonstrate every finding.</a:t>
            </a:r>
          </a:p>
          <a:p>
            <a:endParaRPr lang="en-US" baseline="0" dirty="0" smtClean="0"/>
          </a:p>
          <a:p>
            <a:r>
              <a:rPr lang="en-US" baseline="0" dirty="0" smtClean="0"/>
              <a:t>Differences in stakeholders; some are satisfied with means and percentages. Some want more. Be sure to provide your stakeholders with the information they are expecting (something you discussed at the onset of the evaluation)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program yielded</a:t>
            </a:r>
            <a:r>
              <a:rPr lang="en-US" baseline="0" dirty="0" smtClean="0"/>
              <a:t> a higher percent return on investment in year 1? Year 3?</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shows us the number of drivers in fatal crashes. Based on this graph, it is easy to assume that</a:t>
            </a:r>
            <a:r>
              <a:rPr lang="en-US" baseline="0" dirty="0" smtClean="0"/>
              <a:t> drivers aged 20-24 were involved in the highest number of fatal crashes in 1988. Is this an accurate representation? Why or why not? (not relevant to how many miles are driven)</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perspective of how many miles</a:t>
            </a:r>
            <a:r>
              <a:rPr lang="en-US" baseline="0" dirty="0" smtClean="0"/>
              <a:t> are driven by each age group, drivers 75 and older are involved in the highest number of fatal crashes per 100 million miles driven.</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think about what other kinds of visuals could be used?</a:t>
            </a:r>
          </a:p>
          <a:p>
            <a:r>
              <a:rPr lang="en-US" dirty="0" smtClean="0"/>
              <a:t>Diagrams</a:t>
            </a:r>
          </a:p>
          <a:p>
            <a:r>
              <a:rPr lang="en-US" dirty="0" smtClean="0"/>
              <a:t>Flowcharts</a:t>
            </a:r>
          </a:p>
          <a:p>
            <a:r>
              <a:rPr lang="en-US" dirty="0" smtClean="0"/>
              <a:t>Bar graphs</a:t>
            </a:r>
          </a:p>
          <a:p>
            <a:r>
              <a:rPr lang="en-US" dirty="0" smtClean="0"/>
              <a:t>Line graphs</a:t>
            </a:r>
          </a:p>
          <a:p>
            <a:r>
              <a:rPr lang="en-US" dirty="0" smtClean="0"/>
              <a:t>Pie charts</a:t>
            </a:r>
          </a:p>
          <a:p>
            <a:r>
              <a:rPr lang="en-US" dirty="0" smtClean="0"/>
              <a:t>tables</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 effectively</a:t>
            </a:r>
            <a:r>
              <a:rPr lang="en-US" baseline="0" dirty="0" smtClean="0"/>
              <a:t> share the findings with your stakeholders? Must take additional steps once you have provided them with the evaluation report in order to ensure that your recommendations are undertaken. </a:t>
            </a:r>
          </a:p>
          <a:p>
            <a:endParaRPr lang="en-US" baseline="0" dirty="0" smtClean="0"/>
          </a:p>
          <a:p>
            <a:r>
              <a:rPr lang="en-US" baseline="0" dirty="0" smtClean="0"/>
              <a:t>At this point, you should already know your stakeholders wish to receive the information, what they understand, and what their values are. </a:t>
            </a:r>
          </a:p>
          <a:p>
            <a:endParaRPr lang="en-US" baseline="0" dirty="0" smtClean="0"/>
          </a:p>
          <a:p>
            <a:r>
              <a:rPr lang="en-US" baseline="0" dirty="0" smtClean="0"/>
              <a:t>Be sure to get feedback throughout the dissemination process to ensure they understand.</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can we disseminate evaluation findings to stakeholders?  The way you choose</a:t>
            </a:r>
            <a:r>
              <a:rPr lang="en-US" baseline="0" dirty="0" smtClean="0"/>
              <a:t> will depend on your stakeholder and what their relationship is to the program. </a:t>
            </a:r>
          </a:p>
          <a:p>
            <a:endParaRPr lang="en-US" baseline="0" dirty="0" smtClean="0"/>
          </a:p>
          <a:p>
            <a:r>
              <a:rPr lang="en-US" baseline="0" dirty="0" smtClean="0"/>
              <a:t>Example: professionals in a similar field: conferences and publications would be appropriate. But would it be for program staff as well?</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first step to effective communication? Know who</a:t>
            </a:r>
            <a:r>
              <a:rPr lang="en-US" baseline="0" dirty="0" smtClean="0"/>
              <a:t> you are communicating with</a:t>
            </a:r>
          </a:p>
          <a:p>
            <a:endParaRPr lang="en-US" baseline="0" dirty="0" smtClean="0"/>
          </a:p>
          <a:p>
            <a:r>
              <a:rPr lang="en-US" baseline="0" dirty="0" smtClean="0"/>
              <a:t>Know what your stakeholder wants out of the evaluation. Select the findings they can use.</a:t>
            </a:r>
          </a:p>
          <a:p>
            <a:endParaRPr lang="en-US" baseline="0" dirty="0" smtClean="0"/>
          </a:p>
          <a:p>
            <a:r>
              <a:rPr lang="en-US" baseline="0" dirty="0" smtClean="0"/>
              <a:t>Frame the findings so they can understand them</a:t>
            </a:r>
          </a:p>
          <a:p>
            <a:endParaRPr lang="en-US" baseline="0" dirty="0" smtClean="0"/>
          </a:p>
          <a:p>
            <a:r>
              <a:rPr lang="en-US" baseline="0" dirty="0" smtClean="0"/>
              <a:t>Use logical graphs and tables that will help articulate your findings to your stakeholders</a:t>
            </a:r>
          </a:p>
          <a:p>
            <a:endParaRPr lang="en-US" baseline="0" dirty="0" smtClean="0"/>
          </a:p>
          <a:p>
            <a:r>
              <a:rPr lang="en-US" baseline="0" dirty="0" smtClean="0"/>
              <a:t>Share the information with your stakeholders in a way that is accommodating to them to ensure action on recommendations.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dirty="0" smtClean="0"/>
              <a:t>We are a multi-disciplinary team that offers  a varied but integrative approach to program evaluation. </a:t>
            </a:r>
          </a:p>
          <a:p>
            <a:pPr>
              <a:buFont typeface="Arial" pitchFamily="34" charset="0"/>
              <a:buChar char="•"/>
            </a:pPr>
            <a:endParaRPr lang="en-US" dirty="0" smtClean="0"/>
          </a:p>
          <a:p>
            <a:r>
              <a:rPr lang="en-US" b="1" dirty="0" smtClean="0"/>
              <a:t>Focus areas</a:t>
            </a:r>
          </a:p>
          <a:p>
            <a:pPr lvl="1"/>
            <a:r>
              <a:rPr lang="en-US" dirty="0" smtClean="0"/>
              <a:t>Conduct systematic program evaluation</a:t>
            </a:r>
          </a:p>
          <a:p>
            <a:pPr lvl="1"/>
            <a:r>
              <a:rPr lang="en-US" dirty="0" smtClean="0"/>
              <a:t>Advocate for scientific process in health promotion</a:t>
            </a:r>
          </a:p>
          <a:p>
            <a:pPr lvl="1"/>
            <a:r>
              <a:rPr lang="en-US" dirty="0" smtClean="0"/>
              <a:t>Build programs’ internal capacity for program evaluation</a:t>
            </a:r>
          </a:p>
          <a:p>
            <a:pPr lvl="1"/>
            <a:r>
              <a:rPr lang="en-US" dirty="0" smtClean="0"/>
              <a:t>Develop metrics</a:t>
            </a:r>
          </a:p>
          <a:p>
            <a:pPr lvl="1"/>
            <a:r>
              <a:rPr lang="en-US" dirty="0" smtClean="0"/>
              <a:t>Collect, analyze, report and disseminate data</a:t>
            </a:r>
          </a:p>
          <a:p>
            <a:pPr lvl="1"/>
            <a:r>
              <a:rPr lang="en-US" dirty="0" smtClean="0"/>
              <a:t>Monitor impact of health promotion initiatives</a:t>
            </a:r>
          </a:p>
          <a:p>
            <a:pPr lvl="1"/>
            <a:endParaRPr lang="en-US" dirty="0" smtClean="0"/>
          </a:p>
          <a:p>
            <a:pPr lvl="0"/>
            <a:r>
              <a:rPr lang="en-US" dirty="0" smtClean="0"/>
              <a:t>Other info</a:t>
            </a:r>
            <a:r>
              <a:rPr lang="en-US" baseline="0" dirty="0" smtClean="0"/>
              <a:t> – We:</a:t>
            </a:r>
            <a:endParaRPr lang="en-US" dirty="0" smtClean="0"/>
          </a:p>
          <a:p>
            <a:pPr lvl="1"/>
            <a:r>
              <a:rPr lang="en-US" dirty="0" smtClean="0"/>
              <a:t>Identify behaviors that are both protective and destructive to optimal health by using the public health process as a standard</a:t>
            </a:r>
          </a:p>
          <a:p>
            <a:pPr lvl="1">
              <a:buNone/>
            </a:pPr>
            <a:endParaRPr lang="en-US" sz="400" dirty="0" smtClean="0"/>
          </a:p>
          <a:p>
            <a:pPr lvl="1"/>
            <a:r>
              <a:rPr lang="en-US" dirty="0" smtClean="0"/>
              <a:t>Systematically review literature</a:t>
            </a:r>
          </a:p>
          <a:p>
            <a:pPr lvl="1">
              <a:buNone/>
            </a:pPr>
            <a:endParaRPr lang="en-US" sz="400" dirty="0" smtClean="0"/>
          </a:p>
          <a:p>
            <a:pPr lvl="1"/>
            <a:r>
              <a:rPr lang="en-US" dirty="0" smtClean="0"/>
              <a:t>Identify, catalog, prioritize and promote evidence-based prevention and wellness strategies and best practices and provide subject matter expertise</a:t>
            </a:r>
          </a:p>
          <a:p>
            <a:pPr lvl="1">
              <a:buNone/>
            </a:pPr>
            <a:endParaRPr lang="en-US" sz="400" dirty="0" smtClean="0"/>
          </a:p>
          <a:p>
            <a:pPr lvl="1"/>
            <a:r>
              <a:rPr lang="en-US" dirty="0" smtClean="0"/>
              <a:t>Where gaps in the evidence exist, collaborate with HPW, other PHC directorates, and external partners to develop, implement, monitor and evaluate interventions to optimize personal and social health and wellness of the Army family.</a:t>
            </a:r>
          </a:p>
          <a:p>
            <a:pPr lvl="0"/>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5E52CAA3-DBBA-4272-8743-AD030CA91E60}"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your stakeholders prefer</a:t>
            </a:r>
            <a:r>
              <a:rPr lang="en-US" baseline="0" dirty="0" smtClean="0"/>
              <a:t> to communicate? Email? phone? Face-to-face? How would they like the information delivered? Comprehensive report? Presentation? Round table discussion?</a:t>
            </a:r>
          </a:p>
          <a:p>
            <a:endParaRPr lang="en-US" baseline="0" dirty="0" smtClean="0"/>
          </a:p>
          <a:p>
            <a:r>
              <a:rPr lang="en-US" baseline="0" dirty="0" smtClean="0"/>
              <a:t>What are your stakeholders most interested in? there are often times things that are interesting to us as scientists and evaluators, but have no bearing on the stakeholders involved. Can anyone think of an example of this? (funders are interested in cost effectiveness, not necessarily customer satisfaction)</a:t>
            </a:r>
          </a:p>
          <a:p>
            <a:endParaRPr lang="en-US" baseline="0" dirty="0" smtClean="0"/>
          </a:p>
          <a:p>
            <a:r>
              <a:rPr lang="en-US" baseline="0" dirty="0" smtClean="0"/>
              <a:t>If you don’t spend the time to develop these things, effective communication will not occur</a:t>
            </a:r>
          </a:p>
          <a:p>
            <a:endParaRPr lang="en-US" baseline="0" dirty="0" smtClean="0"/>
          </a:p>
          <a:p>
            <a:r>
              <a:rPr lang="en-US" baseline="0" dirty="0" smtClean="0"/>
              <a:t>Be flexible; things will change. Stakeholders may change. Their opinions may change. Adapt to this in order to ensure your recommendations are still well received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There are 4 main things that can help you be a better communicato</a:t>
            </a:r>
            <a:r>
              <a:rPr lang="en-US" baseline="0" dirty="0" smtClean="0"/>
              <a:t>r </a:t>
            </a:r>
          </a:p>
          <a:p>
            <a:endParaRPr lang="en-US" baseline="0" dirty="0" smtClean="0"/>
          </a:p>
          <a:p>
            <a:r>
              <a:rPr lang="en-US" dirty="0" smtClean="0"/>
              <a:t>Mental</a:t>
            </a:r>
            <a:r>
              <a:rPr lang="en-US" baseline="0" dirty="0" smtClean="0"/>
              <a:t> map: obtain a 360 view of the person; visual cues (eye contact, body language), auditory clues (voice pitch, speed), and </a:t>
            </a:r>
            <a:r>
              <a:rPr lang="en-US" baseline="0" dirty="0" err="1" smtClean="0"/>
              <a:t>kinesthetics</a:t>
            </a:r>
            <a:r>
              <a:rPr lang="en-US" baseline="0" dirty="0" smtClean="0"/>
              <a:t> (pauses in conversation, touching people/things)</a:t>
            </a:r>
          </a:p>
          <a:p>
            <a:endParaRPr lang="en-US" baseline="0" dirty="0" smtClean="0"/>
          </a:p>
          <a:p>
            <a:r>
              <a:rPr lang="en-US" baseline="0" dirty="0" smtClean="0"/>
              <a:t>How are they motivated? Are they an introvert or an extrovert? (concealing feelings/exposing feelings, reflect/interact)</a:t>
            </a:r>
          </a:p>
          <a:p>
            <a:r>
              <a:rPr lang="en-US" baseline="0" dirty="0" smtClean="0"/>
              <a:t>What do they pay attention to? </a:t>
            </a:r>
            <a:r>
              <a:rPr lang="en-US" baseline="0" dirty="0" err="1" smtClean="0"/>
              <a:t>Intuiter</a:t>
            </a:r>
            <a:r>
              <a:rPr lang="en-US" baseline="0" dirty="0" smtClean="0"/>
              <a:t> or sensor? (future/present, learning new skills/utilizing established skills)</a:t>
            </a:r>
          </a:p>
          <a:p>
            <a:r>
              <a:rPr lang="en-US" baseline="0" dirty="0" smtClean="0"/>
              <a:t>How do they make decisions? Feeler/thinker? (values and subjective judgment/reason and logic)</a:t>
            </a:r>
          </a:p>
          <a:p>
            <a:r>
              <a:rPr lang="en-US" baseline="0" dirty="0" smtClean="0"/>
              <a:t>How do they function? Perceiver/judger? (spontaneous, open/ planning, organizing, decisive)</a:t>
            </a:r>
          </a:p>
          <a:p>
            <a:endParaRPr lang="en-US" baseline="0" dirty="0" smtClean="0"/>
          </a:p>
          <a:p>
            <a:r>
              <a:rPr lang="en-US" baseline="0" dirty="0" smtClean="0"/>
              <a:t>“Open body language” uncrossed arms/legs, eye contact, smiling, leaning forward, relaxed aura. If possible synchronize your body language to theirs-signifies you are on the same page. Unconsciously, we respond best to those who look, feel, sound, and act like us. Synchronizing body language will help to build rapport</a:t>
            </a:r>
          </a:p>
          <a:p>
            <a:endParaRPr lang="en-US" dirty="0" smtClean="0"/>
          </a:p>
          <a:p>
            <a:r>
              <a:rPr lang="en-US" dirty="0" smtClean="0"/>
              <a:t>Culture is the “lens through which you view the world”.</a:t>
            </a:r>
            <a:r>
              <a:rPr lang="en-US" baseline="0" dirty="0" smtClean="0"/>
              <a:t> </a:t>
            </a:r>
            <a:r>
              <a:rPr lang="en-US" dirty="0" smtClean="0"/>
              <a:t>This does not apply only to ethnicity (although highly important), but it also applies to occupational cultures.</a:t>
            </a:r>
            <a:r>
              <a:rPr lang="en-US" baseline="0" dirty="0" smtClean="0"/>
              <a:t> Be aware if your stakeholder has a preconception of evaluation, the program, or your organization. Attempt to manage this from the first encounter. </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could happen</a:t>
            </a:r>
            <a:r>
              <a:rPr lang="en-US" baseline="0" dirty="0" smtClean="0"/>
              <a:t> if you don’t engage with your stakeholders in a way they expect and understand?</a:t>
            </a:r>
          </a:p>
          <a:p>
            <a:r>
              <a:rPr lang="en-US" dirty="0" smtClean="0"/>
              <a:t>      -might lose interest in the evaluation</a:t>
            </a:r>
          </a:p>
          <a:p>
            <a:r>
              <a:rPr lang="en-US" dirty="0" smtClean="0"/>
              <a:t>      -unrealistic</a:t>
            </a:r>
            <a:r>
              <a:rPr lang="en-US" baseline="0" dirty="0" smtClean="0"/>
              <a:t> expectations of findings/recommendations</a:t>
            </a:r>
          </a:p>
          <a:p>
            <a:r>
              <a:rPr lang="en-US" baseline="0" dirty="0" smtClean="0"/>
              <a:t>      -quality data</a:t>
            </a:r>
          </a:p>
          <a:p>
            <a:r>
              <a:rPr lang="en-US" baseline="0" dirty="0" smtClean="0"/>
              <a:t>      -ensures actionable recommendations </a:t>
            </a:r>
            <a:endParaRPr lang="en-US" dirty="0" smtClean="0"/>
          </a:p>
          <a:p>
            <a:r>
              <a:rPr lang="en-US" baseline="0" dirty="0" smtClean="0"/>
              <a:t>      -</a:t>
            </a:r>
            <a:r>
              <a:rPr lang="en-US" dirty="0" smtClean="0"/>
              <a:t>Helps to keep everybody happy and on the same page. </a:t>
            </a:r>
          </a:p>
          <a:p>
            <a:endParaRPr lang="en-US" dirty="0" smtClean="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Program promotion: ensure</a:t>
            </a:r>
            <a:r>
              <a:rPr lang="en-US" baseline="0" dirty="0" smtClean="0"/>
              <a:t> program is properly understood, use evaluation data in brochures, flyers, annual reports, explain the benefits of your program</a:t>
            </a:r>
          </a:p>
          <a:p>
            <a:endParaRPr lang="en-US" baseline="0" dirty="0" smtClean="0"/>
          </a:p>
          <a:p>
            <a:r>
              <a:rPr lang="en-US" baseline="0" dirty="0" smtClean="0"/>
              <a:t>Development and CI: Identify strengths and weaknesses, comparing your performance against what you hope for</a:t>
            </a:r>
          </a:p>
          <a:p>
            <a:endParaRPr lang="en-US" baseline="0" dirty="0" smtClean="0"/>
          </a:p>
          <a:p>
            <a:r>
              <a:rPr lang="en-US" baseline="0" dirty="0" smtClean="0"/>
              <a:t>Community development: source of renewed commitment to community goals, track progress, develop appropriate service</a:t>
            </a:r>
            <a:endParaRPr lang="en-US" dirty="0"/>
          </a:p>
        </p:txBody>
      </p:sp>
      <p:sp>
        <p:nvSpPr>
          <p:cNvPr id="4" name="Slide Number Placeholder 3"/>
          <p:cNvSpPr>
            <a:spLocks noGrp="1"/>
          </p:cNvSpPr>
          <p:nvPr>
            <p:ph type="sldNum" sz="quarter" idx="10"/>
          </p:nvPr>
        </p:nvSpPr>
        <p:spPr/>
        <p:txBody>
          <a:bodyPr/>
          <a:lstStyle/>
          <a:p>
            <a:pPr>
              <a:defRPr/>
            </a:pPr>
            <a:fld id="{5E52CAA3-DBBA-4272-8743-AD030CA91E60}"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Institute Lead_in_Slide_ALT copy.jpg"/>
          <p:cNvPicPr>
            <a:picLocks noChangeAspect="1"/>
          </p:cNvPicPr>
          <p:nvPr userDrawn="1"/>
        </p:nvPicPr>
        <p:blipFill>
          <a:blip r:embed="rId2" cstate="print"/>
          <a:stretch>
            <a:fillRect/>
          </a:stretch>
        </p:blipFill>
        <p:spPr>
          <a:xfrm>
            <a:off x="0" y="1820361"/>
            <a:ext cx="9144000" cy="272491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3" descr="Lead_in_Slide_v1 Institute copy.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456596" y="712270"/>
            <a:ext cx="8230810" cy="456671"/>
          </a:xfrm>
        </p:spPr>
        <p:txBody>
          <a:bodyPr>
            <a:spAutoFit/>
          </a:bodyPr>
          <a:lstStyle>
            <a:lvl1pPr>
              <a:defRPr sz="24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6597" y="1570138"/>
            <a:ext cx="4042833" cy="4525863"/>
          </a:xfrm>
        </p:spPr>
        <p:txBody>
          <a:bodyPr/>
          <a:lstStyle>
            <a:lvl1pPr>
              <a:defRPr sz="2000"/>
            </a:lvl1pPr>
            <a:lvl2pPr>
              <a:defRPr sz="1800"/>
            </a:lvl2pPr>
            <a:lvl3pPr>
              <a:defRPr sz="1600"/>
            </a:lvl3pPr>
            <a:lvl4pPr>
              <a:defRPr sz="1400"/>
            </a:lvl4pPr>
            <a:lvl5pPr>
              <a:defRPr sz="14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4573" y="1570138"/>
            <a:ext cx="4042833" cy="4525863"/>
          </a:xfrm>
        </p:spPr>
        <p:txBody>
          <a:bodyPr/>
          <a:lstStyle>
            <a:lvl1pPr>
              <a:defRPr sz="2000"/>
            </a:lvl1pPr>
            <a:lvl2pPr>
              <a:defRPr sz="1800"/>
            </a:lvl2pPr>
            <a:lvl3pPr>
              <a:defRPr sz="1600"/>
            </a:lvl3pPr>
            <a:lvl4pPr>
              <a:defRPr sz="1400"/>
            </a:lvl4pPr>
            <a:lvl5pPr>
              <a:defRPr sz="14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456596" y="712270"/>
            <a:ext cx="8230810" cy="456671"/>
          </a:xfrm>
        </p:spPr>
        <p:txBody>
          <a:bodyPr>
            <a:spAutoFit/>
          </a:bodyPr>
          <a:lstStyle>
            <a:lvl1pPr>
              <a:defRPr sz="2400">
                <a:solidFill>
                  <a:srgbClr val="590D25"/>
                </a:solidFill>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9027" y="766118"/>
            <a:ext cx="4041322" cy="400085"/>
          </a:xfrm>
        </p:spPr>
        <p:txBody>
          <a:bodyPr anchor="b">
            <a:spAutoFit/>
          </a:bodyPr>
          <a:lstStyle>
            <a:lvl1pPr marL="0" indent="0" algn="ctr">
              <a:buNone/>
              <a:defRPr sz="2000" b="1">
                <a:solidFill>
                  <a:srgbClr val="590D25"/>
                </a:solidFill>
              </a:defRPr>
            </a:lvl1pPr>
            <a:lvl2pPr marL="432427" indent="0">
              <a:buNone/>
              <a:defRPr sz="1900" b="1"/>
            </a:lvl2pPr>
            <a:lvl3pPr marL="864854" indent="0">
              <a:buNone/>
              <a:defRPr sz="1700" b="1"/>
            </a:lvl3pPr>
            <a:lvl4pPr marL="1297280" indent="0">
              <a:buNone/>
              <a:defRPr sz="1500" b="1"/>
            </a:lvl4pPr>
            <a:lvl5pPr marL="1729708" indent="0">
              <a:buNone/>
              <a:defRPr sz="1500" b="1"/>
            </a:lvl5pPr>
            <a:lvl6pPr marL="2162134" indent="0">
              <a:buNone/>
              <a:defRPr sz="1500" b="1"/>
            </a:lvl6pPr>
            <a:lvl7pPr marL="2594562" indent="0">
              <a:buNone/>
              <a:defRPr sz="1500" b="1"/>
            </a:lvl7pPr>
            <a:lvl8pPr marL="3026988" indent="0">
              <a:buNone/>
              <a:defRPr sz="1500" b="1"/>
            </a:lvl8pPr>
            <a:lvl9pPr marL="3459415" indent="0">
              <a:buNone/>
              <a:defRPr sz="1500" b="1"/>
            </a:lvl9pPr>
          </a:lstStyle>
          <a:p>
            <a:pPr lvl="0"/>
            <a:r>
              <a:rPr lang="en-US" dirty="0" smtClean="0"/>
              <a:t>Click to edit Master text styles</a:t>
            </a:r>
          </a:p>
        </p:txBody>
      </p:sp>
      <p:sp>
        <p:nvSpPr>
          <p:cNvPr id="4" name="Content Placeholder 3"/>
          <p:cNvSpPr>
            <a:spLocks noGrp="1"/>
          </p:cNvSpPr>
          <p:nvPr>
            <p:ph sz="half" idx="2"/>
          </p:nvPr>
        </p:nvSpPr>
        <p:spPr>
          <a:xfrm>
            <a:off x="269027" y="1471000"/>
            <a:ext cx="4041322" cy="4906355"/>
          </a:xfrm>
        </p:spPr>
        <p:txBody>
          <a:bodyPr/>
          <a:lstStyle>
            <a:lvl1pPr>
              <a:defRPr sz="2000"/>
            </a:lvl1pPr>
            <a:lvl2pPr>
              <a:defRPr sz="1800"/>
            </a:lvl2pPr>
            <a:lvl3pPr>
              <a:defRPr sz="1600"/>
            </a:lvl3pPr>
            <a:lvl4pPr>
              <a:defRPr sz="1400"/>
            </a:lvl4pPr>
            <a:lvl5pPr>
              <a:defRPr sz="14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96972" y="766118"/>
            <a:ext cx="4042833" cy="400085"/>
          </a:xfrm>
        </p:spPr>
        <p:txBody>
          <a:bodyPr anchor="b">
            <a:spAutoFit/>
          </a:bodyPr>
          <a:lstStyle>
            <a:lvl1pPr marL="0" indent="0" algn="ctr">
              <a:buNone/>
              <a:defRPr sz="2000" b="1">
                <a:solidFill>
                  <a:srgbClr val="590D25"/>
                </a:solidFill>
              </a:defRPr>
            </a:lvl1pPr>
            <a:lvl2pPr marL="432427" indent="0">
              <a:buNone/>
              <a:defRPr sz="1900" b="1"/>
            </a:lvl2pPr>
            <a:lvl3pPr marL="864854" indent="0">
              <a:buNone/>
              <a:defRPr sz="1700" b="1"/>
            </a:lvl3pPr>
            <a:lvl4pPr marL="1297280" indent="0">
              <a:buNone/>
              <a:defRPr sz="1500" b="1"/>
            </a:lvl4pPr>
            <a:lvl5pPr marL="1729708" indent="0">
              <a:buNone/>
              <a:defRPr sz="1500" b="1"/>
            </a:lvl5pPr>
            <a:lvl6pPr marL="2162134" indent="0">
              <a:buNone/>
              <a:defRPr sz="1500" b="1"/>
            </a:lvl6pPr>
            <a:lvl7pPr marL="2594562" indent="0">
              <a:buNone/>
              <a:defRPr sz="1500" b="1"/>
            </a:lvl7pPr>
            <a:lvl8pPr marL="3026988" indent="0">
              <a:buNone/>
              <a:defRPr sz="1500" b="1"/>
            </a:lvl8pPr>
            <a:lvl9pPr marL="3459415" indent="0">
              <a:buNone/>
              <a:defRPr sz="1500" b="1"/>
            </a:lvl9pPr>
          </a:lstStyle>
          <a:p>
            <a:pPr lvl="0"/>
            <a:r>
              <a:rPr lang="en-US" dirty="0" smtClean="0"/>
              <a:t>Click to edit Master text styles</a:t>
            </a:r>
          </a:p>
        </p:txBody>
      </p:sp>
      <p:sp>
        <p:nvSpPr>
          <p:cNvPr id="6" name="Content Placeholder 5"/>
          <p:cNvSpPr>
            <a:spLocks noGrp="1"/>
          </p:cNvSpPr>
          <p:nvPr>
            <p:ph sz="quarter" idx="4"/>
          </p:nvPr>
        </p:nvSpPr>
        <p:spPr>
          <a:xfrm>
            <a:off x="4796972" y="1471000"/>
            <a:ext cx="4042833" cy="4906355"/>
          </a:xfrm>
        </p:spPr>
        <p:txBody>
          <a:bodyPr/>
          <a:lstStyle>
            <a:lvl1pPr>
              <a:defRPr sz="2000"/>
            </a:lvl1pPr>
            <a:lvl2pPr>
              <a:defRPr sz="1800"/>
            </a:lvl2pPr>
            <a:lvl3pPr>
              <a:defRPr sz="1600"/>
            </a:lvl3pPr>
            <a:lvl4pPr>
              <a:defRPr sz="1400"/>
            </a:lvl4pPr>
            <a:lvl5pPr>
              <a:defRPr sz="14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456596" y="712270"/>
            <a:ext cx="8230810" cy="456671"/>
          </a:xfrm>
        </p:spPr>
        <p:txBody>
          <a:bodyPr>
            <a:spAutoFit/>
          </a:bodyPr>
          <a:lstStyle>
            <a:lvl1pPr>
              <a:defRPr sz="2400">
                <a:solidFill>
                  <a:srgbClr val="590D25"/>
                </a:solidFill>
              </a:defRPr>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descr="APHC BC_Header no text.jpg"/>
          <p:cNvPicPr>
            <a:picLocks noChangeAspect="1"/>
          </p:cNvPicPr>
          <p:nvPr userDrawn="1"/>
        </p:nvPicPr>
        <p:blipFill>
          <a:blip r:embed="rId2" cstate="print"/>
          <a:stretch>
            <a:fillRect/>
          </a:stretch>
        </p:blipFill>
        <p:spPr>
          <a:xfrm>
            <a:off x="0" y="0"/>
            <a:ext cx="9144000" cy="640080"/>
          </a:xfrm>
          <a:prstGeom prst="rect">
            <a:avLst/>
          </a:prstGeom>
        </p:spPr>
      </p:pic>
      <p:sp>
        <p:nvSpPr>
          <p:cNvPr id="4" name="Rectangle 3"/>
          <p:cNvSpPr>
            <a:spLocks noGrp="1" noChangeArrowheads="1"/>
          </p:cNvSpPr>
          <p:nvPr userDrawn="1">
            <p:ph type="title"/>
          </p:nvPr>
        </p:nvSpPr>
        <p:spPr>
          <a:xfrm>
            <a:off x="372794" y="70338"/>
            <a:ext cx="8398411" cy="523196"/>
          </a:xfrm>
          <a:noFill/>
        </p:spPr>
        <p:txBody>
          <a:bodyPr wrap="square" lIns="91408" tIns="45704" rIns="91408" bIns="45704">
            <a:spAutoFit/>
          </a:bodyPr>
          <a:lstStyle>
            <a:lvl1pPr>
              <a:defRPr>
                <a:solidFill>
                  <a:schemeClr val="bg1"/>
                </a:solidFill>
                <a:effectLst>
                  <a:outerShdw blurRad="38100" dist="38100" dir="2700000" algn="tl">
                    <a:srgbClr val="000000">
                      <a:alpha val="43137"/>
                    </a:srgbClr>
                  </a:outerShdw>
                </a:effectLst>
              </a:defRPr>
            </a:lvl1pPr>
          </a:lstStyle>
          <a:p>
            <a:pPr eaLnBrk="1" hangingPunct="1"/>
            <a:r>
              <a:rPr lang="en-US" sz="2800" dirty="0" smtClean="0"/>
              <a:t>Slide Title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APHC BC_Header no text no logo.jpg"/>
          <p:cNvPicPr>
            <a:picLocks noChangeAspect="1"/>
          </p:cNvPicPr>
          <p:nvPr userDrawn="1"/>
        </p:nvPicPr>
        <p:blipFill>
          <a:blip r:embed="rId2" cstate="print"/>
          <a:stretch>
            <a:fillRect/>
          </a:stretch>
        </p:blipFill>
        <p:spPr>
          <a:xfrm>
            <a:off x="0" y="0"/>
            <a:ext cx="9144000" cy="640080"/>
          </a:xfrm>
          <a:prstGeom prst="rect">
            <a:avLst/>
          </a:prstGeom>
        </p:spPr>
      </p:pic>
      <p:sp>
        <p:nvSpPr>
          <p:cNvPr id="5" name="Rectangle 3"/>
          <p:cNvSpPr>
            <a:spLocks noGrp="1" noChangeArrowheads="1"/>
          </p:cNvSpPr>
          <p:nvPr userDrawn="1">
            <p:ph type="title"/>
          </p:nvPr>
        </p:nvSpPr>
        <p:spPr>
          <a:xfrm>
            <a:off x="372794" y="46892"/>
            <a:ext cx="8398411" cy="523196"/>
          </a:xfrm>
          <a:noFill/>
        </p:spPr>
        <p:txBody>
          <a:bodyPr wrap="square" lIns="91408" tIns="45704" rIns="91408" bIns="45704">
            <a:spAutoFit/>
          </a:bodyPr>
          <a:lstStyle>
            <a:lvl1pPr>
              <a:defRPr>
                <a:solidFill>
                  <a:schemeClr val="bg1"/>
                </a:solidFill>
                <a:effectLst>
                  <a:outerShdw blurRad="38100" dist="38100" dir="2700000" algn="tl">
                    <a:srgbClr val="000000">
                      <a:alpha val="43137"/>
                    </a:srgbClr>
                  </a:outerShdw>
                </a:effectLst>
              </a:defRPr>
            </a:lvl1pPr>
          </a:lstStyle>
          <a:p>
            <a:pPr eaLnBrk="1" hangingPunct="1"/>
            <a:r>
              <a:rPr lang="en-US" sz="2800" dirty="0" smtClean="0"/>
              <a:t>Slide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6596" y="1570138"/>
            <a:ext cx="8230810" cy="4525863"/>
          </a:xfrm>
          <a:prstGeom prst="rect">
            <a:avLst/>
          </a:prstGeom>
          <a:noFill/>
          <a:ln w="9525">
            <a:noFill/>
            <a:miter lim="800000"/>
            <a:headEnd/>
            <a:tailEnd/>
          </a:ln>
        </p:spPr>
        <p:txBody>
          <a:bodyPr vert="horz" wrap="square" lIns="91408" tIns="45704" rIns="91408" bIns="45704"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Rectangle 26"/>
          <p:cNvSpPr>
            <a:spLocks noGrp="1" noChangeArrowheads="1"/>
          </p:cNvSpPr>
          <p:nvPr>
            <p:ph type="title"/>
          </p:nvPr>
        </p:nvSpPr>
        <p:spPr bwMode="auto">
          <a:xfrm>
            <a:off x="456596" y="645181"/>
            <a:ext cx="8230810" cy="590848"/>
          </a:xfrm>
          <a:prstGeom prst="rect">
            <a:avLst/>
          </a:prstGeom>
          <a:noFill/>
          <a:ln w="9525">
            <a:noFill/>
            <a:miter lim="800000"/>
            <a:headEnd/>
            <a:tailEnd/>
          </a:ln>
        </p:spPr>
        <p:txBody>
          <a:bodyPr vert="horz" wrap="square" lIns="86486" tIns="43243" rIns="86486" bIns="43243" numCol="1" anchor="ctr" anchorCtr="0" compatLnSpc="1">
            <a:prstTxWarp prst="textNoShape">
              <a:avLst/>
            </a:prstTxWarp>
          </a:bodyPr>
          <a:lstStyle/>
          <a:p>
            <a:pPr lvl="0"/>
            <a:r>
              <a:rPr lang="en-US" dirty="0" smtClean="0"/>
              <a:t>Click to edit Master title style</a:t>
            </a:r>
          </a:p>
        </p:txBody>
      </p:sp>
      <p:pic>
        <p:nvPicPr>
          <p:cNvPr id="19" name="Picture 18" descr="APHC PP_bottom bar.jpg"/>
          <p:cNvPicPr>
            <a:picLocks noChangeAspect="1"/>
          </p:cNvPicPr>
          <p:nvPr userDrawn="1"/>
        </p:nvPicPr>
        <p:blipFill>
          <a:blip r:embed="rId11" cstate="print"/>
          <a:stretch>
            <a:fillRect/>
          </a:stretch>
        </p:blipFill>
        <p:spPr>
          <a:xfrm>
            <a:off x="0" y="6510276"/>
            <a:ext cx="9144000" cy="39624"/>
          </a:xfrm>
          <a:prstGeom prst="rect">
            <a:avLst/>
          </a:prstGeom>
        </p:spPr>
      </p:pic>
      <p:pic>
        <p:nvPicPr>
          <p:cNvPr id="7" name="Picture 6" descr="Institute HEADER ONLY copy.jpg"/>
          <p:cNvPicPr>
            <a:picLocks noChangeAspect="1"/>
          </p:cNvPicPr>
          <p:nvPr userDrawn="1"/>
        </p:nvPicPr>
        <p:blipFill>
          <a:blip r:embed="rId12" cstate="print"/>
          <a:stretch>
            <a:fillRect/>
          </a:stretch>
        </p:blipFill>
        <p:spPr>
          <a:xfrm>
            <a:off x="0" y="0"/>
            <a:ext cx="9144000" cy="640080"/>
          </a:xfrm>
          <a:prstGeom prst="rect">
            <a:avLst/>
          </a:prstGeom>
        </p:spPr>
      </p:pic>
    </p:spTree>
  </p:cSld>
  <p:clrMap bg1="lt1" tx1="dk1" bg2="lt2" tx2="dk2" accent1="accent1" accent2="accent2" accent3="accent3" accent4="accent4" accent5="accent5" accent6="accent6" hlink="hlink" folHlink="folHlink"/>
  <p:sldLayoutIdLst>
    <p:sldLayoutId id="2147483695" r:id="rId1"/>
    <p:sldLayoutId id="2147483697" r:id="rId2"/>
    <p:sldLayoutId id="2147483696" r:id="rId3"/>
    <p:sldLayoutId id="2147483685" r:id="rId4"/>
    <p:sldLayoutId id="2147483687" r:id="rId5"/>
    <p:sldLayoutId id="2147483688" r:id="rId6"/>
    <p:sldLayoutId id="2147483689" r:id="rId7"/>
    <p:sldLayoutId id="2147483690" r:id="rId8"/>
    <p:sldLayoutId id="2147483698" r:id="rId9"/>
  </p:sldLayoutIdLst>
  <p:hf hdr="0" ftr="0" dt="0"/>
  <p:txStyles>
    <p:titleStyle>
      <a:lvl1pPr algn="ctr" defTabSz="914403" rtl="0" eaLnBrk="0" fontAlgn="base" hangingPunct="0">
        <a:spcBef>
          <a:spcPct val="0"/>
        </a:spcBef>
        <a:spcAft>
          <a:spcPct val="0"/>
        </a:spcAft>
        <a:defRPr sz="2800" b="1">
          <a:solidFill>
            <a:srgbClr val="590D25"/>
          </a:solidFill>
          <a:latin typeface="+mj-lt"/>
          <a:ea typeface="+mj-ea"/>
          <a:cs typeface="+mj-cs"/>
        </a:defRPr>
      </a:lvl1pPr>
      <a:lvl2pPr algn="ctr" defTabSz="914403" rtl="0" eaLnBrk="0" fontAlgn="base" hangingPunct="0">
        <a:spcBef>
          <a:spcPct val="0"/>
        </a:spcBef>
        <a:spcAft>
          <a:spcPct val="0"/>
        </a:spcAft>
        <a:defRPr sz="3000" b="1">
          <a:solidFill>
            <a:srgbClr val="660033"/>
          </a:solidFill>
          <a:latin typeface="Arial" charset="0"/>
        </a:defRPr>
      </a:lvl2pPr>
      <a:lvl3pPr algn="ctr" defTabSz="914403" rtl="0" eaLnBrk="0" fontAlgn="base" hangingPunct="0">
        <a:spcBef>
          <a:spcPct val="0"/>
        </a:spcBef>
        <a:spcAft>
          <a:spcPct val="0"/>
        </a:spcAft>
        <a:defRPr sz="3000" b="1">
          <a:solidFill>
            <a:srgbClr val="660033"/>
          </a:solidFill>
          <a:latin typeface="Arial" charset="0"/>
        </a:defRPr>
      </a:lvl3pPr>
      <a:lvl4pPr algn="ctr" defTabSz="914403" rtl="0" eaLnBrk="0" fontAlgn="base" hangingPunct="0">
        <a:spcBef>
          <a:spcPct val="0"/>
        </a:spcBef>
        <a:spcAft>
          <a:spcPct val="0"/>
        </a:spcAft>
        <a:defRPr sz="3000" b="1">
          <a:solidFill>
            <a:srgbClr val="660033"/>
          </a:solidFill>
          <a:latin typeface="Arial" charset="0"/>
        </a:defRPr>
      </a:lvl4pPr>
      <a:lvl5pPr algn="ctr" defTabSz="914403" rtl="0" eaLnBrk="0" fontAlgn="base" hangingPunct="0">
        <a:spcBef>
          <a:spcPct val="0"/>
        </a:spcBef>
        <a:spcAft>
          <a:spcPct val="0"/>
        </a:spcAft>
        <a:defRPr sz="3000" b="1">
          <a:solidFill>
            <a:srgbClr val="660033"/>
          </a:solidFill>
          <a:latin typeface="Arial" charset="0"/>
        </a:defRPr>
      </a:lvl5pPr>
      <a:lvl6pPr marL="432427" algn="ctr" defTabSz="914403" rtl="0" fontAlgn="base">
        <a:spcBef>
          <a:spcPct val="0"/>
        </a:spcBef>
        <a:spcAft>
          <a:spcPct val="0"/>
        </a:spcAft>
        <a:defRPr sz="3000" b="1">
          <a:solidFill>
            <a:srgbClr val="660033"/>
          </a:solidFill>
          <a:latin typeface="Arial" charset="0"/>
        </a:defRPr>
      </a:lvl6pPr>
      <a:lvl7pPr marL="864854" algn="ctr" defTabSz="914403" rtl="0" fontAlgn="base">
        <a:spcBef>
          <a:spcPct val="0"/>
        </a:spcBef>
        <a:spcAft>
          <a:spcPct val="0"/>
        </a:spcAft>
        <a:defRPr sz="3000" b="1">
          <a:solidFill>
            <a:srgbClr val="660033"/>
          </a:solidFill>
          <a:latin typeface="Arial" charset="0"/>
        </a:defRPr>
      </a:lvl7pPr>
      <a:lvl8pPr marL="1297280" algn="ctr" defTabSz="914403" rtl="0" fontAlgn="base">
        <a:spcBef>
          <a:spcPct val="0"/>
        </a:spcBef>
        <a:spcAft>
          <a:spcPct val="0"/>
        </a:spcAft>
        <a:defRPr sz="3000" b="1">
          <a:solidFill>
            <a:srgbClr val="660033"/>
          </a:solidFill>
          <a:latin typeface="Arial" charset="0"/>
        </a:defRPr>
      </a:lvl8pPr>
      <a:lvl9pPr marL="1729708" algn="ctr" defTabSz="914403" rtl="0" fontAlgn="base">
        <a:spcBef>
          <a:spcPct val="0"/>
        </a:spcBef>
        <a:spcAft>
          <a:spcPct val="0"/>
        </a:spcAft>
        <a:defRPr sz="3000" b="1">
          <a:solidFill>
            <a:srgbClr val="660033"/>
          </a:solidFill>
          <a:latin typeface="Arial" charset="0"/>
        </a:defRPr>
      </a:lvl9pPr>
    </p:titleStyle>
    <p:bodyStyle>
      <a:lvl1pPr marL="216214" indent="-216214" algn="l" defTabSz="914403" rtl="0" eaLnBrk="0" fontAlgn="base" hangingPunct="0">
        <a:spcBef>
          <a:spcPct val="20000"/>
        </a:spcBef>
        <a:spcAft>
          <a:spcPct val="0"/>
        </a:spcAft>
        <a:buClr>
          <a:srgbClr val="590D25"/>
        </a:buClr>
        <a:buSzPct val="125000"/>
        <a:buChar char="•"/>
        <a:defRPr sz="2300">
          <a:solidFill>
            <a:schemeClr val="tx1"/>
          </a:solidFill>
          <a:latin typeface="+mn-lt"/>
          <a:ea typeface="+mn-ea"/>
          <a:cs typeface="+mn-cs"/>
        </a:defRPr>
      </a:lvl1pPr>
      <a:lvl2pPr marL="743234" indent="-286784" algn="l" defTabSz="914403" rtl="0" eaLnBrk="0" fontAlgn="base" hangingPunct="0">
        <a:spcBef>
          <a:spcPct val="20000"/>
        </a:spcBef>
        <a:spcAft>
          <a:spcPct val="0"/>
        </a:spcAft>
        <a:buClr>
          <a:srgbClr val="590D25"/>
        </a:buClr>
        <a:buChar char="–"/>
        <a:defRPr sz="2100">
          <a:solidFill>
            <a:schemeClr val="tx1"/>
          </a:solidFill>
          <a:latin typeface="+mn-lt"/>
        </a:defRPr>
      </a:lvl2pPr>
      <a:lvl3pPr marL="1081067" indent="-166665" algn="l" defTabSz="914403" rtl="0" eaLnBrk="0" fontAlgn="base" hangingPunct="0">
        <a:spcBef>
          <a:spcPct val="20000"/>
        </a:spcBef>
        <a:spcAft>
          <a:spcPct val="0"/>
        </a:spcAft>
        <a:buClr>
          <a:srgbClr val="590D25"/>
        </a:buClr>
        <a:buChar char="•"/>
        <a:defRPr sz="1900">
          <a:solidFill>
            <a:schemeClr val="tx1"/>
          </a:solidFill>
          <a:latin typeface="+mn-lt"/>
        </a:defRPr>
      </a:lvl3pPr>
      <a:lvl4pPr marL="1600580" indent="-229728" algn="l" defTabSz="914403" rtl="0" eaLnBrk="0" fontAlgn="base" hangingPunct="0">
        <a:spcBef>
          <a:spcPct val="20000"/>
        </a:spcBef>
        <a:spcAft>
          <a:spcPct val="0"/>
        </a:spcAft>
        <a:buClr>
          <a:srgbClr val="590D25"/>
        </a:buClr>
        <a:buChar char="–"/>
        <a:defRPr>
          <a:solidFill>
            <a:schemeClr val="tx1"/>
          </a:solidFill>
          <a:latin typeface="+mn-lt"/>
        </a:defRPr>
      </a:lvl4pPr>
      <a:lvl5pPr marL="2002977" indent="-174171" algn="l" defTabSz="914403" rtl="0" eaLnBrk="0" fontAlgn="base" hangingPunct="0">
        <a:spcBef>
          <a:spcPct val="20000"/>
        </a:spcBef>
        <a:spcAft>
          <a:spcPct val="0"/>
        </a:spcAft>
        <a:buClr>
          <a:srgbClr val="590D25"/>
        </a:buClr>
        <a:buChar char="»"/>
        <a:defRPr sz="1500">
          <a:solidFill>
            <a:schemeClr val="tx1"/>
          </a:solidFill>
          <a:latin typeface="+mn-lt"/>
        </a:defRPr>
      </a:lvl5pPr>
      <a:lvl6pPr marL="2435405" indent="-174171" algn="l" defTabSz="914403" rtl="0" fontAlgn="base">
        <a:spcBef>
          <a:spcPct val="20000"/>
        </a:spcBef>
        <a:spcAft>
          <a:spcPct val="0"/>
        </a:spcAft>
        <a:buClr>
          <a:srgbClr val="660033"/>
        </a:buClr>
        <a:buChar char="»"/>
        <a:defRPr sz="1500">
          <a:solidFill>
            <a:schemeClr val="tx1"/>
          </a:solidFill>
          <a:latin typeface="+mn-lt"/>
        </a:defRPr>
      </a:lvl6pPr>
      <a:lvl7pPr marL="2867832" indent="-174171" algn="l" defTabSz="914403" rtl="0" fontAlgn="base">
        <a:spcBef>
          <a:spcPct val="20000"/>
        </a:spcBef>
        <a:spcAft>
          <a:spcPct val="0"/>
        </a:spcAft>
        <a:buClr>
          <a:srgbClr val="660033"/>
        </a:buClr>
        <a:buChar char="»"/>
        <a:defRPr sz="1500">
          <a:solidFill>
            <a:schemeClr val="tx1"/>
          </a:solidFill>
          <a:latin typeface="+mn-lt"/>
        </a:defRPr>
      </a:lvl7pPr>
      <a:lvl8pPr marL="3300259" indent="-174171" algn="l" defTabSz="914403" rtl="0" fontAlgn="base">
        <a:spcBef>
          <a:spcPct val="20000"/>
        </a:spcBef>
        <a:spcAft>
          <a:spcPct val="0"/>
        </a:spcAft>
        <a:buClr>
          <a:srgbClr val="660033"/>
        </a:buClr>
        <a:buChar char="»"/>
        <a:defRPr sz="1500">
          <a:solidFill>
            <a:schemeClr val="tx1"/>
          </a:solidFill>
          <a:latin typeface="+mn-lt"/>
        </a:defRPr>
      </a:lvl8pPr>
      <a:lvl9pPr marL="3732685" indent="-174171" algn="l" defTabSz="914403" rtl="0" fontAlgn="base">
        <a:spcBef>
          <a:spcPct val="20000"/>
        </a:spcBef>
        <a:spcAft>
          <a:spcPct val="0"/>
        </a:spcAft>
        <a:buClr>
          <a:srgbClr val="660033"/>
        </a:buClr>
        <a:buChar char="»"/>
        <a:defRPr sz="1500">
          <a:solidFill>
            <a:schemeClr val="tx1"/>
          </a:solidFill>
          <a:latin typeface="+mn-lt"/>
        </a:defRPr>
      </a:lvl9pPr>
    </p:bodyStyle>
    <p:otherStyle>
      <a:defPPr>
        <a:defRPr lang="en-US"/>
      </a:defPPr>
      <a:lvl1pPr marL="0" algn="l" defTabSz="864854" rtl="0" eaLnBrk="1" latinLnBrk="0" hangingPunct="1">
        <a:defRPr sz="1700" kern="1200">
          <a:solidFill>
            <a:schemeClr val="tx1"/>
          </a:solidFill>
          <a:latin typeface="+mn-lt"/>
          <a:ea typeface="+mn-ea"/>
          <a:cs typeface="+mn-cs"/>
        </a:defRPr>
      </a:lvl1pPr>
      <a:lvl2pPr marL="432427" algn="l" defTabSz="864854" rtl="0" eaLnBrk="1" latinLnBrk="0" hangingPunct="1">
        <a:defRPr sz="1700" kern="1200">
          <a:solidFill>
            <a:schemeClr val="tx1"/>
          </a:solidFill>
          <a:latin typeface="+mn-lt"/>
          <a:ea typeface="+mn-ea"/>
          <a:cs typeface="+mn-cs"/>
        </a:defRPr>
      </a:lvl2pPr>
      <a:lvl3pPr marL="864854" algn="l" defTabSz="864854" rtl="0" eaLnBrk="1" latinLnBrk="0" hangingPunct="1">
        <a:defRPr sz="1700" kern="1200">
          <a:solidFill>
            <a:schemeClr val="tx1"/>
          </a:solidFill>
          <a:latin typeface="+mn-lt"/>
          <a:ea typeface="+mn-ea"/>
          <a:cs typeface="+mn-cs"/>
        </a:defRPr>
      </a:lvl3pPr>
      <a:lvl4pPr marL="1297280" algn="l" defTabSz="864854" rtl="0" eaLnBrk="1" latinLnBrk="0" hangingPunct="1">
        <a:defRPr sz="1700" kern="1200">
          <a:solidFill>
            <a:schemeClr val="tx1"/>
          </a:solidFill>
          <a:latin typeface="+mn-lt"/>
          <a:ea typeface="+mn-ea"/>
          <a:cs typeface="+mn-cs"/>
        </a:defRPr>
      </a:lvl4pPr>
      <a:lvl5pPr marL="1729708" algn="l" defTabSz="864854" rtl="0" eaLnBrk="1" latinLnBrk="0" hangingPunct="1">
        <a:defRPr sz="1700" kern="1200">
          <a:solidFill>
            <a:schemeClr val="tx1"/>
          </a:solidFill>
          <a:latin typeface="+mn-lt"/>
          <a:ea typeface="+mn-ea"/>
          <a:cs typeface="+mn-cs"/>
        </a:defRPr>
      </a:lvl5pPr>
      <a:lvl6pPr marL="2162134" algn="l" defTabSz="864854" rtl="0" eaLnBrk="1" latinLnBrk="0" hangingPunct="1">
        <a:defRPr sz="1700" kern="1200">
          <a:solidFill>
            <a:schemeClr val="tx1"/>
          </a:solidFill>
          <a:latin typeface="+mn-lt"/>
          <a:ea typeface="+mn-ea"/>
          <a:cs typeface="+mn-cs"/>
        </a:defRPr>
      </a:lvl6pPr>
      <a:lvl7pPr marL="2594562" algn="l" defTabSz="864854" rtl="0" eaLnBrk="1" latinLnBrk="0" hangingPunct="1">
        <a:defRPr sz="1700" kern="1200">
          <a:solidFill>
            <a:schemeClr val="tx1"/>
          </a:solidFill>
          <a:latin typeface="+mn-lt"/>
          <a:ea typeface="+mn-ea"/>
          <a:cs typeface="+mn-cs"/>
        </a:defRPr>
      </a:lvl7pPr>
      <a:lvl8pPr marL="3026988" algn="l" defTabSz="864854" rtl="0" eaLnBrk="1" latinLnBrk="0" hangingPunct="1">
        <a:defRPr sz="1700" kern="1200">
          <a:solidFill>
            <a:schemeClr val="tx1"/>
          </a:solidFill>
          <a:latin typeface="+mn-lt"/>
          <a:ea typeface="+mn-ea"/>
          <a:cs typeface="+mn-cs"/>
        </a:defRPr>
      </a:lvl8pPr>
      <a:lvl9pPr marL="3459415" algn="l" defTabSz="86485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374085" y="271463"/>
            <a:ext cx="8388350" cy="1401694"/>
          </a:xfrm>
          <a:noFill/>
        </p:spPr>
        <p:txBody>
          <a:bodyPr lIns="91408" tIns="45704" rIns="91408" bIns="45704"/>
          <a:lstStyle/>
          <a:p>
            <a:pPr eaLnBrk="1" hangingPunct="1"/>
            <a:r>
              <a:rPr lang="en-US" sz="3600" dirty="0" smtClean="0"/>
              <a:t>Representing Stakeholder Values Through Effective Communication of Findings</a:t>
            </a:r>
            <a:endParaRPr lang="en-US" sz="3600" b="0" dirty="0" smtClean="0"/>
          </a:p>
        </p:txBody>
      </p:sp>
      <p:sp>
        <p:nvSpPr>
          <p:cNvPr id="3076" name="Text Box 4"/>
          <p:cNvSpPr txBox="1">
            <a:spLocks noChangeArrowheads="1"/>
          </p:cNvSpPr>
          <p:nvPr/>
        </p:nvSpPr>
        <p:spPr bwMode="auto">
          <a:xfrm>
            <a:off x="589532" y="4632583"/>
            <a:ext cx="8088923" cy="2210989"/>
          </a:xfrm>
          <a:prstGeom prst="rect">
            <a:avLst/>
          </a:prstGeom>
          <a:noFill/>
          <a:ln w="9525">
            <a:noFill/>
            <a:miter lim="800000"/>
            <a:headEnd/>
            <a:tailEnd/>
          </a:ln>
        </p:spPr>
        <p:txBody>
          <a:bodyPr wrap="square" lIns="86486" tIns="43243" rIns="86486" bIns="43243">
            <a:spAutoFit/>
          </a:bodyPr>
          <a:lstStyle/>
          <a:p>
            <a:pPr algn="ctr" defTabSz="914403"/>
            <a:r>
              <a:rPr lang="en-US" sz="2400" dirty="0" smtClean="0"/>
              <a:t>Ms. Danielle Martin</a:t>
            </a:r>
          </a:p>
          <a:p>
            <a:pPr algn="ctr" defTabSz="914403"/>
            <a:r>
              <a:rPr lang="en-US" dirty="0" smtClean="0"/>
              <a:t>Program Evaluator</a:t>
            </a:r>
          </a:p>
          <a:p>
            <a:pPr algn="ctr" defTabSz="914403"/>
            <a:r>
              <a:rPr lang="en-US" dirty="0" smtClean="0"/>
              <a:t>Army Institute of Public Health, Public Health Assessment Program</a:t>
            </a:r>
          </a:p>
          <a:p>
            <a:pPr algn="ctr" defTabSz="914403"/>
            <a:endParaRPr lang="en-US" dirty="0" smtClean="0"/>
          </a:p>
          <a:p>
            <a:pPr algn="ctr" defTabSz="914403"/>
            <a:r>
              <a:rPr lang="en-US" dirty="0" smtClean="0"/>
              <a:t>American Evaluation Association Annual Conference</a:t>
            </a:r>
          </a:p>
          <a:p>
            <a:pPr algn="ctr" defTabSz="914403"/>
            <a:r>
              <a:rPr lang="en-US" dirty="0" smtClean="0"/>
              <a:t>5 November 2011</a:t>
            </a:r>
          </a:p>
          <a:p>
            <a:pPr algn="ctr" defTabSz="914403"/>
            <a:endParaRPr lang="en-US" sz="2400" dirty="0"/>
          </a:p>
        </p:txBody>
      </p:sp>
      <p:sp>
        <p:nvSpPr>
          <p:cNvPr id="3077" name="Text Box 5"/>
          <p:cNvSpPr txBox="1">
            <a:spLocks noChangeArrowheads="1"/>
          </p:cNvSpPr>
          <p:nvPr/>
        </p:nvSpPr>
        <p:spPr bwMode="auto">
          <a:xfrm>
            <a:off x="1765150" y="6548615"/>
            <a:ext cx="5613702" cy="271997"/>
          </a:xfrm>
          <a:prstGeom prst="rect">
            <a:avLst/>
          </a:prstGeom>
          <a:noFill/>
          <a:ln w="9525">
            <a:noFill/>
            <a:miter lim="800000"/>
            <a:headEnd/>
            <a:tailEnd/>
          </a:ln>
        </p:spPr>
        <p:txBody>
          <a:bodyPr lIns="86486" tIns="43243" rIns="86486" bIns="43243">
            <a:spAutoFit/>
          </a:bodyPr>
          <a:lstStyle/>
          <a:p>
            <a:pPr algn="ctr" defTabSz="914403"/>
            <a:r>
              <a:rPr lang="en-US" sz="1200" b="1" dirty="0" smtClean="0"/>
              <a:t>UNCLASSIFIED</a:t>
            </a:r>
            <a:endParaRPr lang="en-US" sz="1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6869" y="644341"/>
            <a:ext cx="8230810" cy="825994"/>
          </a:xfrm>
        </p:spPr>
        <p:txBody>
          <a:bodyPr/>
          <a:lstStyle/>
          <a:p>
            <a:r>
              <a:rPr lang="en-US" dirty="0" smtClean="0"/>
              <a:t>What are the </a:t>
            </a:r>
            <a:r>
              <a:rPr lang="en-US" dirty="0" smtClean="0"/>
              <a:t>evaluation questions based on stakeholder values?</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10</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graphicFrame>
        <p:nvGraphicFramePr>
          <p:cNvPr id="9" name="Table 8"/>
          <p:cNvGraphicFramePr>
            <a:graphicFrameLocks noGrp="1"/>
          </p:cNvGraphicFramePr>
          <p:nvPr/>
        </p:nvGraphicFramePr>
        <p:xfrm>
          <a:off x="198120" y="1427480"/>
          <a:ext cx="8717280" cy="4849907"/>
        </p:xfrm>
        <a:graphic>
          <a:graphicData uri="http://schemas.openxmlformats.org/drawingml/2006/table">
            <a:tbl>
              <a:tblPr firstRow="1" bandRow="1">
                <a:tableStyleId>{5C22544A-7EE6-4342-B048-85BDC9FD1C3A}</a:tableStyleId>
              </a:tblPr>
              <a:tblGrid>
                <a:gridCol w="2270760"/>
                <a:gridCol w="6446520"/>
              </a:tblGrid>
              <a:tr h="290754">
                <a:tc>
                  <a:txBody>
                    <a:bodyPr/>
                    <a:lstStyle/>
                    <a:p>
                      <a:r>
                        <a:rPr lang="en-US" sz="1200" dirty="0" smtClean="0">
                          <a:solidFill>
                            <a:schemeClr val="tx1"/>
                          </a:solidFill>
                        </a:rPr>
                        <a:t>Stakeholder</a:t>
                      </a:r>
                      <a:endParaRPr lang="en-US" sz="1200" dirty="0">
                        <a:solidFill>
                          <a:schemeClr val="tx1"/>
                        </a:solidFill>
                      </a:endParaRPr>
                    </a:p>
                  </a:txBody>
                  <a:tcPr/>
                </a:tc>
                <a:tc>
                  <a:txBody>
                    <a:bodyPr/>
                    <a:lstStyle/>
                    <a:p>
                      <a:r>
                        <a:rPr lang="en-US" sz="1200" dirty="0" smtClean="0">
                          <a:solidFill>
                            <a:schemeClr val="tx1"/>
                          </a:solidFill>
                        </a:rPr>
                        <a:t>Evaluation Questions?</a:t>
                      </a:r>
                      <a:endParaRPr lang="en-US" sz="1200" dirty="0">
                        <a:solidFill>
                          <a:schemeClr val="tx1"/>
                        </a:solidFill>
                      </a:endParaRPr>
                    </a:p>
                  </a:txBody>
                  <a:tcPr/>
                </a:tc>
              </a:tr>
              <a:tr h="735406">
                <a:tc>
                  <a:txBody>
                    <a:bodyPr/>
                    <a:lstStyle/>
                    <a:p>
                      <a:r>
                        <a:rPr lang="en-US" sz="1200" dirty="0" smtClean="0"/>
                        <a:t>Program Staff</a:t>
                      </a:r>
                      <a:endParaRPr lang="en-US" sz="1200" dirty="0"/>
                    </a:p>
                  </a:txBody>
                  <a:tcPr/>
                </a:tc>
                <a:tc>
                  <a:txBody>
                    <a:bodyPr/>
                    <a:lstStyle/>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quality of the program? What can be done to improve the quality of the program?</a:t>
                      </a:r>
                    </a:p>
                    <a:p>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Are end users satisfied with the program’s current status and outcomes? </a:t>
                      </a:r>
                    </a:p>
                  </a:txBody>
                  <a:tcPr/>
                </a:tc>
              </a:tr>
              <a:tr h="1792319">
                <a:tc>
                  <a:txBody>
                    <a:bodyPr/>
                    <a:lstStyle/>
                    <a:p>
                      <a:r>
                        <a:rPr lang="en-US" sz="1200" dirty="0" smtClean="0"/>
                        <a:t>Program Leadership</a:t>
                      </a:r>
                    </a:p>
                  </a:txBody>
                  <a:tcPr/>
                </a:tc>
                <a:tc>
                  <a:txBody>
                    <a:bodyPr/>
                    <a:lstStyle/>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quality of the program? What can be done to improve the quality of the program?</a:t>
                      </a:r>
                    </a:p>
                    <a:p>
                      <a:pPr marL="0" marR="0" indent="0" algn="l" defTabSz="864854"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program’s relationship with staff members?</a:t>
                      </a:r>
                    </a:p>
                    <a:p>
                      <a:pPr marL="0" marR="0" indent="0" algn="l" defTabSz="864854"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Do current staff approve of the implementation process?</a:t>
                      </a:r>
                    </a:p>
                    <a:p>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Are end users satisfied with the program’s current status and outcomes? </a:t>
                      </a:r>
                    </a:p>
                    <a:p>
                      <a:pPr marL="0" marR="0" indent="0" algn="l" defTabSz="864854"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program’s relationship with community? </a:t>
                      </a:r>
                    </a:p>
                    <a:p>
                      <a:pPr marL="0" marR="0" indent="0" algn="l" defTabSz="864854"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How does the community view the purpose/intent/execution of the program?</a:t>
                      </a:r>
                    </a:p>
                  </a:txBody>
                  <a:tcPr/>
                </a:tc>
              </a:tr>
              <a:tr h="645235">
                <a:tc>
                  <a:txBody>
                    <a:bodyPr/>
                    <a:lstStyle/>
                    <a:p>
                      <a:r>
                        <a:rPr lang="en-US" sz="1200" dirty="0" smtClean="0"/>
                        <a:t>Program Funders</a:t>
                      </a:r>
                      <a:endParaRPr lang="en-US" sz="1200" dirty="0"/>
                    </a:p>
                  </a:txBody>
                  <a:tcPr/>
                </a:tc>
                <a:tc>
                  <a:txBody>
                    <a:bodyPr/>
                    <a:lstStyle/>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cost of program? </a:t>
                      </a:r>
                    </a:p>
                    <a:p>
                      <a:pPr marL="0" marR="0" indent="0" algn="l" defTabSz="864854"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Do the benefits outweigh the costs?</a:t>
                      </a:r>
                    </a:p>
                  </a:txBody>
                  <a:tcPr/>
                </a:tc>
              </a:tr>
              <a:tr h="1075392">
                <a:tc>
                  <a:txBody>
                    <a:bodyPr/>
                    <a:lstStyle/>
                    <a:p>
                      <a:r>
                        <a:rPr lang="en-US" sz="1200" dirty="0" smtClean="0"/>
                        <a:t>Professionals in a similar field</a:t>
                      </a:r>
                      <a:endParaRPr lang="en-US" sz="1200" dirty="0"/>
                    </a:p>
                  </a:txBody>
                  <a:tcPr/>
                </a:tc>
                <a:tc>
                  <a:txBody>
                    <a:bodyPr/>
                    <a:lstStyle/>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program’s relationship with staff members?</a:t>
                      </a:r>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 Do current staff approve of the implementation process?</a:t>
                      </a:r>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Are end users satisfied with the program’s current status and outcomes? </a:t>
                      </a:r>
                    </a:p>
                    <a:p>
                      <a:pPr marL="0" marR="0" indent="0" algn="l" defTabSz="864854" rtl="0" eaLnBrk="1" fontAlgn="auto" latinLnBrk="0" hangingPunct="1">
                        <a:lnSpc>
                          <a:spcPct val="100000"/>
                        </a:lnSpc>
                        <a:spcBef>
                          <a:spcPts val="0"/>
                        </a:spcBef>
                        <a:spcAft>
                          <a:spcPts val="0"/>
                        </a:spcAft>
                        <a:buClrTx/>
                        <a:buSzTx/>
                        <a:buFontTx/>
                        <a:buNone/>
                        <a:tabLst/>
                        <a:defRPr/>
                      </a:pPr>
                      <a:r>
                        <a:rPr lang="en-US" sz="1200" dirty="0" smtClean="0"/>
                        <a:t>What is the program’s relationship with community? How does the community view the purpose/intent/execution of the program?</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9586" y="3367942"/>
            <a:ext cx="8230810" cy="2071964"/>
          </a:xfrm>
        </p:spPr>
        <p:txBody>
          <a:bodyPr/>
          <a:lstStyle/>
          <a:p>
            <a:pPr>
              <a:buNone/>
            </a:pPr>
            <a:r>
              <a:rPr lang="en-US" dirty="0" smtClean="0"/>
              <a:t>Stakeholders:				   Values:</a:t>
            </a:r>
          </a:p>
          <a:p>
            <a:pPr>
              <a:buNone/>
            </a:pPr>
            <a:r>
              <a:rPr lang="en-US" dirty="0" smtClean="0"/>
              <a:t>	Program Staff				      Obtaining funding </a:t>
            </a:r>
          </a:p>
          <a:p>
            <a:pPr>
              <a:buNone/>
            </a:pPr>
            <a:r>
              <a:rPr lang="en-US" dirty="0" smtClean="0"/>
              <a:t>	Program Leadership			      Developing the program</a:t>
            </a:r>
          </a:p>
          <a:p>
            <a:pPr>
              <a:buNone/>
            </a:pPr>
            <a:r>
              <a:rPr lang="en-US" dirty="0" smtClean="0"/>
              <a:t>	Program Funders			      Promoting the program</a:t>
            </a:r>
          </a:p>
          <a:p>
            <a:pPr>
              <a:buNone/>
            </a:pPr>
            <a:r>
              <a:rPr lang="en-US" dirty="0" smtClean="0"/>
              <a:t>	Professionals in a similar field		      Improving the program</a:t>
            </a:r>
          </a:p>
          <a:p>
            <a:pPr>
              <a:buNone/>
            </a:pPr>
            <a:r>
              <a:rPr lang="en-US" dirty="0" smtClean="0"/>
              <a:t>						      Developing the community</a:t>
            </a:r>
          </a:p>
          <a:p>
            <a:pPr>
              <a:buNone/>
            </a:pPr>
            <a:endParaRPr lang="en-US" dirty="0"/>
          </a:p>
        </p:txBody>
      </p:sp>
      <p:sp>
        <p:nvSpPr>
          <p:cNvPr id="3" name="Title 2"/>
          <p:cNvSpPr>
            <a:spLocks noGrp="1"/>
          </p:cNvSpPr>
          <p:nvPr>
            <p:ph type="title"/>
          </p:nvPr>
        </p:nvSpPr>
        <p:spPr/>
        <p:txBody>
          <a:bodyPr/>
          <a:lstStyle/>
          <a:p>
            <a:r>
              <a:rPr lang="en-US" dirty="0" smtClean="0"/>
              <a:t>Exercise 1: Matching Stakeholder Values</a:t>
            </a:r>
            <a:endParaRPr lang="en-US" dirty="0"/>
          </a:p>
        </p:txBody>
      </p:sp>
      <p:cxnSp>
        <p:nvCxnSpPr>
          <p:cNvPr id="5" name="Straight Arrow Connector 4"/>
          <p:cNvCxnSpPr/>
          <p:nvPr/>
        </p:nvCxnSpPr>
        <p:spPr bwMode="auto">
          <a:xfrm flipV="1">
            <a:off x="4262034" y="4386021"/>
            <a:ext cx="1239864" cy="6354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2495228" y="3905572"/>
            <a:ext cx="2960176" cy="10693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flipV="1">
            <a:off x="2440143" y="3874577"/>
            <a:ext cx="2975674" cy="154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a:off x="2479729" y="3905572"/>
            <a:ext cx="3053166" cy="3719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3099660" y="4293030"/>
            <a:ext cx="2247255" cy="4649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a:off x="3099661" y="4293031"/>
            <a:ext cx="2371241" cy="37195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flipV="1">
            <a:off x="2991173" y="3983065"/>
            <a:ext cx="2541722" cy="60443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4262034" y="5036950"/>
            <a:ext cx="1301857" cy="4184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2479729" y="3921072"/>
            <a:ext cx="3084162" cy="13328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Action Button: Help 26">
            <a:hlinkClick r:id="" action="ppaction://noaction" highlightClick="1"/>
          </p:cNvPr>
          <p:cNvSpPr/>
          <p:nvPr/>
        </p:nvSpPr>
        <p:spPr bwMode="auto">
          <a:xfrm>
            <a:off x="3642645" y="2177919"/>
            <a:ext cx="1042416" cy="1042416"/>
          </a:xfrm>
          <a:prstGeom prst="actionButtonHelp">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28"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30"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11</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32" name="TextBox 31"/>
          <p:cNvSpPr txBox="1"/>
          <p:nvPr/>
        </p:nvSpPr>
        <p:spPr>
          <a:xfrm>
            <a:off x="635430" y="1270861"/>
            <a:ext cx="7915012" cy="646331"/>
          </a:xfrm>
          <a:prstGeom prst="rect">
            <a:avLst/>
          </a:prstGeom>
          <a:noFill/>
        </p:spPr>
        <p:txBody>
          <a:bodyPr wrap="square" rtlCol="0">
            <a:spAutoFit/>
          </a:bodyPr>
          <a:lstStyle/>
          <a:p>
            <a:r>
              <a:rPr lang="en-US" dirty="0" smtClean="0"/>
              <a:t>Based on your scenario, discuss with your group the possible values held by your target stakeholder.</a:t>
            </a:r>
            <a:endParaRPr lang="en-US" dirty="0"/>
          </a:p>
        </p:txBody>
      </p:sp>
      <p:sp>
        <p:nvSpPr>
          <p:cNvPr id="1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additive="base">
                                        <p:cTn id="1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additive="base">
                                        <p:cTn id="3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 calcmode="lin" valueType="num">
                                      <p:cBhvr additive="base">
                                        <p:cTn id="4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7" grpId="0" animBg="1"/>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96" y="1570138"/>
            <a:ext cx="8230810" cy="1569669"/>
          </a:xfrm>
        </p:spPr>
        <p:txBody>
          <a:bodyPr/>
          <a:lstStyle/>
          <a:p>
            <a:pPr marL="216214" lvl="1" indent="-216214">
              <a:buSzPct val="125000"/>
              <a:buFontTx/>
              <a:buChar char="•"/>
            </a:pPr>
            <a:r>
              <a:rPr lang="en-US" dirty="0" smtClean="0"/>
              <a:t>All evaluation findings are not relevant to all stakeholders</a:t>
            </a:r>
          </a:p>
          <a:p>
            <a:pPr marL="216214" lvl="1" indent="-216214">
              <a:buSzPct val="125000"/>
              <a:buNone/>
            </a:pPr>
            <a:r>
              <a:rPr lang="en-US" dirty="0" smtClean="0"/>
              <a:t> </a:t>
            </a:r>
          </a:p>
          <a:p>
            <a:pPr marL="216214" lvl="1" indent="-216214">
              <a:buSzPct val="125000"/>
              <a:buFontTx/>
              <a:buChar char="•"/>
            </a:pPr>
            <a:r>
              <a:rPr lang="en-US" dirty="0" smtClean="0"/>
              <a:t>Utilization-focused: select the findings that are most useful to your stakeholders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6596" y="681497"/>
            <a:ext cx="8230810" cy="518218"/>
          </a:xfrm>
        </p:spPr>
        <p:txBody>
          <a:bodyPr/>
          <a:lstStyle/>
          <a:p>
            <a:r>
              <a:rPr lang="en-US" sz="2800" dirty="0" smtClean="0"/>
              <a:t>Selecting Findings to Present to Stakeholders</a:t>
            </a:r>
            <a:endParaRPr lang="en-US" sz="2800"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12</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TextBox 7"/>
          <p:cNvSpPr txBox="1"/>
          <p:nvPr/>
        </p:nvSpPr>
        <p:spPr>
          <a:xfrm>
            <a:off x="374574" y="3723701"/>
            <a:ext cx="8626208" cy="2246769"/>
          </a:xfrm>
          <a:prstGeom prst="rect">
            <a:avLst/>
          </a:prstGeom>
          <a:noFill/>
        </p:spPr>
        <p:txBody>
          <a:bodyPr wrap="square" rtlCol="0">
            <a:spAutoFit/>
          </a:bodyPr>
          <a:lstStyle/>
          <a:p>
            <a:r>
              <a:rPr lang="en-US" sz="2000" dirty="0" smtClean="0"/>
              <a:t>Exercise 2: Based on your scenario, identify which findings are appropriate for your target stakeholder and why.</a:t>
            </a:r>
          </a:p>
          <a:p>
            <a:pPr lvl="1"/>
            <a:r>
              <a:rPr lang="en-US" sz="2000" dirty="0" smtClean="0"/>
              <a:t>Program staff</a:t>
            </a:r>
          </a:p>
          <a:p>
            <a:pPr lvl="1"/>
            <a:r>
              <a:rPr lang="en-US" sz="2000" dirty="0" smtClean="0"/>
              <a:t>Program leadership</a:t>
            </a:r>
          </a:p>
          <a:p>
            <a:pPr lvl="1"/>
            <a:r>
              <a:rPr lang="en-US" sz="2000" dirty="0" smtClean="0"/>
              <a:t>Program funders</a:t>
            </a:r>
          </a:p>
          <a:p>
            <a:pPr lvl="1"/>
            <a:r>
              <a:rPr lang="en-US" sz="2000" dirty="0" smtClean="0"/>
              <a:t>Professionals in a similar field</a:t>
            </a:r>
          </a:p>
          <a:p>
            <a:endParaRPr lang="en-US" sz="2000" dirty="0"/>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96" y="1270861"/>
            <a:ext cx="8230810" cy="4825140"/>
          </a:xfrm>
        </p:spPr>
        <p:txBody>
          <a:bodyPr/>
          <a:lstStyle/>
          <a:p>
            <a:r>
              <a:rPr lang="en-US" dirty="0" smtClean="0"/>
              <a:t>Presentation</a:t>
            </a:r>
          </a:p>
          <a:p>
            <a:pPr lvl="1"/>
            <a:r>
              <a:rPr lang="en-US" dirty="0" smtClean="0"/>
              <a:t>Articulate methodology and statistics at the appropriate level of complexity </a:t>
            </a:r>
          </a:p>
          <a:p>
            <a:pPr lvl="1">
              <a:buNone/>
            </a:pPr>
            <a:endParaRPr lang="en-US" dirty="0" smtClean="0"/>
          </a:p>
          <a:p>
            <a:r>
              <a:rPr lang="en-US" dirty="0" smtClean="0"/>
              <a:t>Context</a:t>
            </a:r>
          </a:p>
          <a:p>
            <a:pPr lvl="1"/>
            <a:r>
              <a:rPr lang="en-US" dirty="0" smtClean="0"/>
              <a:t>Mistaking correlation with causality- causation should only be put forth if there is reasonable evidence for it and no compelling evidence against it</a:t>
            </a:r>
          </a:p>
          <a:p>
            <a:pPr lvl="1"/>
            <a:endParaRPr lang="en-US" dirty="0" smtClean="0"/>
          </a:p>
          <a:p>
            <a:r>
              <a:rPr lang="en-US" dirty="0" smtClean="0"/>
              <a:t>Perspective</a:t>
            </a:r>
          </a:p>
          <a:p>
            <a:pPr lvl="1"/>
            <a:r>
              <a:rPr lang="en-US" dirty="0" smtClean="0"/>
              <a:t>Statistical significance versus practical significance- results should be considered with a healthy helping of common sense</a:t>
            </a:r>
          </a:p>
          <a:p>
            <a:pPr lvl="1"/>
            <a:r>
              <a:rPr lang="en-US" dirty="0" smtClean="0"/>
              <a:t>Spurious correlations- two visible variables are not really linked to each other but are linked to a third, hidden variable</a:t>
            </a:r>
          </a:p>
          <a:p>
            <a:pPr lvl="1"/>
            <a:endParaRPr lang="en-US" dirty="0" smtClean="0"/>
          </a:p>
          <a:p>
            <a:endParaRPr lang="en-US" dirty="0" smtClean="0"/>
          </a:p>
          <a:p>
            <a:endParaRPr lang="en-US" dirty="0" smtClean="0"/>
          </a:p>
          <a:p>
            <a:endParaRPr lang="en-US" dirty="0" smtClean="0"/>
          </a:p>
          <a:p>
            <a:pPr lvl="1">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Importance of Framing Findings </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13</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78" y="1684025"/>
            <a:ext cx="8230810" cy="3314695"/>
          </a:xfrm>
        </p:spPr>
        <p:txBody>
          <a:bodyPr/>
          <a:lstStyle/>
          <a:p>
            <a:r>
              <a:rPr lang="en-US" dirty="0" smtClean="0"/>
              <a:t>Prioritize findings based on importance to stakeholder</a:t>
            </a:r>
          </a:p>
          <a:p>
            <a:r>
              <a:rPr lang="en-US" dirty="0" smtClean="0"/>
              <a:t>Present findings in unbiased </a:t>
            </a:r>
            <a:r>
              <a:rPr lang="en-US" dirty="0" smtClean="0"/>
              <a:t>fashion</a:t>
            </a:r>
          </a:p>
          <a:p>
            <a:r>
              <a:rPr lang="en-US" dirty="0" smtClean="0"/>
              <a:t>Clearly </a:t>
            </a:r>
            <a:r>
              <a:rPr lang="en-US" dirty="0" smtClean="0"/>
              <a:t>explain what the results are and what they </a:t>
            </a:r>
            <a:r>
              <a:rPr lang="en-US" dirty="0" smtClean="0"/>
              <a:t>mean</a:t>
            </a:r>
          </a:p>
          <a:p>
            <a:r>
              <a:rPr lang="en-US" dirty="0" smtClean="0"/>
              <a:t>Explain </a:t>
            </a:r>
            <a:r>
              <a:rPr lang="en-US" dirty="0" smtClean="0"/>
              <a:t>why you think the results occurred (support with </a:t>
            </a:r>
            <a:r>
              <a:rPr lang="en-US" dirty="0" smtClean="0"/>
              <a:t>data)</a:t>
            </a:r>
          </a:p>
          <a:p>
            <a:r>
              <a:rPr lang="en-US" dirty="0" smtClean="0"/>
              <a:t>Develop a plan to correct any issues with evaluation procedures </a:t>
            </a:r>
          </a:p>
          <a:p>
            <a:r>
              <a:rPr lang="en-US" dirty="0" smtClean="0"/>
              <a:t>Report program challenges and what can be done to remediate the problem </a:t>
            </a:r>
            <a:endParaRPr lang="en-US" dirty="0" smtClean="0"/>
          </a:p>
          <a:p>
            <a:r>
              <a:rPr lang="en-US" dirty="0" smtClean="0"/>
              <a:t>Clarify </a:t>
            </a:r>
            <a:r>
              <a:rPr lang="en-US" dirty="0" smtClean="0"/>
              <a:t>the next course of </a:t>
            </a:r>
            <a:r>
              <a:rPr lang="en-US" dirty="0" smtClean="0"/>
              <a:t>action</a:t>
            </a:r>
          </a:p>
          <a:p>
            <a:r>
              <a:rPr lang="en-US" dirty="0" smtClean="0"/>
              <a:t>Carefully </a:t>
            </a:r>
            <a:r>
              <a:rPr lang="en-US" dirty="0" smtClean="0"/>
              <a:t>design follow-up studies  </a:t>
            </a:r>
          </a:p>
          <a:p>
            <a:pPr>
              <a:buNone/>
            </a:pPr>
            <a:endParaRPr lang="en-US" dirty="0" smtClean="0"/>
          </a:p>
          <a:p>
            <a:pPr lvl="1"/>
            <a:endParaRPr lang="en-US" dirty="0" smtClean="0"/>
          </a:p>
        </p:txBody>
      </p:sp>
      <p:sp>
        <p:nvSpPr>
          <p:cNvPr id="3" name="Title 2"/>
          <p:cNvSpPr>
            <a:spLocks noGrp="1"/>
          </p:cNvSpPr>
          <p:nvPr>
            <p:ph type="title"/>
          </p:nvPr>
        </p:nvSpPr>
        <p:spPr>
          <a:xfrm>
            <a:off x="456596" y="681497"/>
            <a:ext cx="8230810" cy="518218"/>
          </a:xfrm>
        </p:spPr>
        <p:txBody>
          <a:bodyPr/>
          <a:lstStyle/>
          <a:p>
            <a:r>
              <a:rPr lang="en-US" sz="2800" dirty="0" smtClean="0"/>
              <a:t>How do you present findings?</a:t>
            </a:r>
            <a:endParaRPr lang="en-US" sz="2800"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14</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9893" y="1270861"/>
            <a:ext cx="8230810" cy="3554527"/>
          </a:xfrm>
        </p:spPr>
        <p:txBody>
          <a:bodyPr/>
          <a:lstStyle/>
          <a:p>
            <a:r>
              <a:rPr lang="en-US" dirty="0" smtClean="0"/>
              <a:t>Concise, planned, punchy description of the findings </a:t>
            </a:r>
          </a:p>
          <a:p>
            <a:endParaRPr lang="en-US" dirty="0" smtClean="0"/>
          </a:p>
          <a:p>
            <a:r>
              <a:rPr lang="en-US" dirty="0" smtClean="0"/>
              <a:t>Purpose: Effectively communicate the most important results of the evaluation to anyone, anywhere </a:t>
            </a:r>
          </a:p>
          <a:p>
            <a:endParaRPr lang="en-US" dirty="0" smtClean="0"/>
          </a:p>
          <a:p>
            <a:r>
              <a:rPr lang="en-US" dirty="0" smtClean="0"/>
              <a:t>Keys to development </a:t>
            </a:r>
          </a:p>
          <a:p>
            <a:pPr lvl="1"/>
            <a:r>
              <a:rPr lang="en-US" dirty="0" smtClean="0">
                <a:sym typeface="Wingdings" pitchFamily="2" charset="2"/>
              </a:rPr>
              <a:t>What are the significant findings?  What does it mean for the stakeholder?   </a:t>
            </a:r>
            <a:r>
              <a:rPr lang="en-US" dirty="0" smtClean="0"/>
              <a:t>  </a:t>
            </a:r>
          </a:p>
          <a:p>
            <a:pPr lvl="1"/>
            <a:r>
              <a:rPr lang="en-US" dirty="0" smtClean="0"/>
              <a:t>What findings are important to the stakeholder? </a:t>
            </a:r>
            <a:r>
              <a:rPr lang="en-US" dirty="0" smtClean="0">
                <a:sym typeface="Wingdings" pitchFamily="2" charset="2"/>
              </a:rPr>
              <a:t> </a:t>
            </a:r>
            <a:r>
              <a:rPr lang="en-US" dirty="0" smtClean="0"/>
              <a:t>Are these findings significant? </a:t>
            </a:r>
          </a:p>
          <a:p>
            <a:pPr lvl="1"/>
            <a:endParaRPr lang="en-US" dirty="0" smtClean="0"/>
          </a:p>
        </p:txBody>
      </p:sp>
      <p:sp>
        <p:nvSpPr>
          <p:cNvPr id="3" name="Title 2"/>
          <p:cNvSpPr>
            <a:spLocks noGrp="1"/>
          </p:cNvSpPr>
          <p:nvPr>
            <p:ph type="title"/>
          </p:nvPr>
        </p:nvSpPr>
        <p:spPr>
          <a:xfrm>
            <a:off x="456596" y="681497"/>
            <a:ext cx="8230810" cy="518218"/>
          </a:xfrm>
        </p:spPr>
        <p:txBody>
          <a:bodyPr/>
          <a:lstStyle/>
          <a:p>
            <a:r>
              <a:rPr lang="en-US" sz="2800" dirty="0" smtClean="0"/>
              <a:t>Articulating Findings: The Elevator Speech</a:t>
            </a:r>
            <a:endParaRPr lang="en-US" sz="2800"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15</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TextBox 7"/>
          <p:cNvSpPr txBox="1"/>
          <p:nvPr/>
        </p:nvSpPr>
        <p:spPr>
          <a:xfrm>
            <a:off x="385591" y="5475383"/>
            <a:ext cx="8427904" cy="923330"/>
          </a:xfrm>
          <a:prstGeom prst="rect">
            <a:avLst/>
          </a:prstGeom>
          <a:noFill/>
        </p:spPr>
        <p:txBody>
          <a:bodyPr wrap="square" rtlCol="0">
            <a:spAutoFit/>
          </a:bodyPr>
          <a:lstStyle/>
          <a:p>
            <a:r>
              <a:rPr lang="en-US" dirty="0" smtClean="0"/>
              <a:t>Exercise 3: Based on your scenario, target stakeholder, and selected findings, create a 30 second elevator speech framing your evaluation findings.</a:t>
            </a:r>
          </a:p>
          <a:p>
            <a:endParaRPr lang="en-US" dirty="0"/>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Evaluation Report:</a:t>
            </a:r>
          </a:p>
          <a:p>
            <a:pPr lvl="1"/>
            <a:r>
              <a:rPr lang="en-US" dirty="0" smtClean="0"/>
              <a:t>Introduction</a:t>
            </a:r>
          </a:p>
          <a:p>
            <a:pPr lvl="1"/>
            <a:r>
              <a:rPr lang="en-US" dirty="0" smtClean="0"/>
              <a:t>Develop the problem and response</a:t>
            </a:r>
          </a:p>
          <a:p>
            <a:pPr lvl="1"/>
            <a:r>
              <a:rPr lang="en-US" dirty="0" smtClean="0"/>
              <a:t>Purpose of the evaluation</a:t>
            </a:r>
          </a:p>
          <a:p>
            <a:pPr lvl="1"/>
            <a:r>
              <a:rPr lang="en-US" dirty="0" smtClean="0"/>
              <a:t>Research design and evaluation methodology</a:t>
            </a:r>
          </a:p>
          <a:p>
            <a:pPr lvl="1"/>
            <a:r>
              <a:rPr lang="en-US" dirty="0" smtClean="0"/>
              <a:t>Findings</a:t>
            </a:r>
          </a:p>
          <a:p>
            <a:pPr lvl="1"/>
            <a:r>
              <a:rPr lang="en-US" dirty="0" smtClean="0"/>
              <a:t>Recommendations</a:t>
            </a:r>
          </a:p>
          <a:p>
            <a:pPr lvl="1"/>
            <a:r>
              <a:rPr lang="en-US" dirty="0" smtClean="0"/>
              <a:t>Lessons learned</a:t>
            </a:r>
          </a:p>
          <a:p>
            <a:pPr lvl="1"/>
            <a:endParaRPr lang="en-US" dirty="0" smtClean="0"/>
          </a:p>
          <a:p>
            <a:pPr lvl="1"/>
            <a:endParaRPr lang="en-US" dirty="0" smtClean="0"/>
          </a:p>
          <a:p>
            <a:pPr lvl="1"/>
            <a:endParaRPr lang="en-US" dirty="0" smtClean="0"/>
          </a:p>
          <a:p>
            <a:pPr lvl="1">
              <a:buNone/>
            </a:pPr>
            <a:endParaRPr lang="en-US" dirty="0" smtClean="0"/>
          </a:p>
          <a:p>
            <a:pPr marL="0" lvl="1">
              <a:buSzPct val="125000"/>
              <a:buFont typeface="Arial" pitchFamily="34" charset="0"/>
              <a:buChar char="•"/>
            </a:pPr>
            <a:endParaRPr lang="en-US" dirty="0" smtClean="0"/>
          </a:p>
        </p:txBody>
      </p:sp>
      <p:sp>
        <p:nvSpPr>
          <p:cNvPr id="3" name="Title 2"/>
          <p:cNvSpPr>
            <a:spLocks noGrp="1"/>
          </p:cNvSpPr>
          <p:nvPr>
            <p:ph type="title"/>
          </p:nvPr>
        </p:nvSpPr>
        <p:spPr/>
        <p:txBody>
          <a:bodyPr/>
          <a:lstStyle/>
          <a:p>
            <a:r>
              <a:rPr lang="en-US" dirty="0" smtClean="0"/>
              <a:t>Documentation</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16</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96" y="1249124"/>
            <a:ext cx="8230810" cy="5227875"/>
          </a:xfrm>
        </p:spPr>
        <p:txBody>
          <a:bodyPr/>
          <a:lstStyle/>
          <a:p>
            <a:r>
              <a:rPr lang="en-US" dirty="0" smtClean="0"/>
              <a:t>Do include:</a:t>
            </a:r>
          </a:p>
          <a:p>
            <a:pPr lvl="1"/>
            <a:r>
              <a:rPr lang="en-US" dirty="0" smtClean="0"/>
              <a:t>Program description, theory and literature review</a:t>
            </a:r>
          </a:p>
          <a:p>
            <a:pPr lvl="1"/>
            <a:r>
              <a:rPr lang="en-US" dirty="0" smtClean="0"/>
              <a:t>Evaluation questions, purpose, and methodology</a:t>
            </a:r>
          </a:p>
          <a:p>
            <a:pPr lvl="1"/>
            <a:r>
              <a:rPr lang="en-US" dirty="0" smtClean="0"/>
              <a:t>Summary of key findings (remember to consider your stakeholder and their values)</a:t>
            </a:r>
          </a:p>
          <a:p>
            <a:pPr lvl="1"/>
            <a:r>
              <a:rPr lang="en-US" dirty="0" smtClean="0"/>
              <a:t>Discussion of importance of key findings (be sure to frame the findings to parallel your stakeholders’ values</a:t>
            </a:r>
            <a:r>
              <a:rPr lang="en-US" dirty="0" smtClean="0"/>
              <a:t>)</a:t>
            </a:r>
          </a:p>
          <a:p>
            <a:pPr lvl="1"/>
            <a:endParaRPr lang="en-US" dirty="0" smtClean="0"/>
          </a:p>
          <a:p>
            <a:pPr>
              <a:buFont typeface="Arial" pitchFamily="34" charset="0"/>
              <a:buChar char="•"/>
            </a:pPr>
            <a:r>
              <a:rPr lang="en-US" dirty="0" smtClean="0"/>
              <a:t>Recommendations/Action Steps </a:t>
            </a:r>
            <a:r>
              <a:rPr lang="en-US" dirty="0" smtClean="0"/>
              <a:t> Don’t include:</a:t>
            </a:r>
          </a:p>
          <a:p>
            <a:pPr lvl="1">
              <a:buFont typeface="Arial" pitchFamily="34" charset="0"/>
              <a:buChar char="–"/>
            </a:pPr>
            <a:r>
              <a:rPr lang="en-US" dirty="0" smtClean="0"/>
              <a:t> Limitations with data as part of your findings </a:t>
            </a:r>
          </a:p>
          <a:p>
            <a:pPr lvl="1">
              <a:buFont typeface="Arial" pitchFamily="34" charset="0"/>
              <a:buChar char="–"/>
            </a:pPr>
            <a:r>
              <a:rPr lang="en-US" dirty="0" smtClean="0"/>
              <a:t> Excessive precision of findings</a:t>
            </a:r>
          </a:p>
          <a:p>
            <a:pPr lvl="1">
              <a:buFont typeface="Arial" pitchFamily="34" charset="0"/>
              <a:buChar char="–"/>
            </a:pPr>
            <a:r>
              <a:rPr lang="en-US" dirty="0" smtClean="0"/>
              <a:t> All of the information collected</a:t>
            </a:r>
          </a:p>
          <a:p>
            <a:pPr lvl="1">
              <a:buFont typeface="Arial" pitchFamily="34" charset="0"/>
              <a:buChar char="–"/>
            </a:pPr>
            <a:r>
              <a:rPr lang="en-US" dirty="0" smtClean="0"/>
              <a:t> Recommendations not supported by the data </a:t>
            </a:r>
          </a:p>
          <a:p>
            <a:pPr lvl="1">
              <a:buFont typeface="Arial" pitchFamily="34" charset="0"/>
              <a:buChar char="–"/>
            </a:pPr>
            <a:r>
              <a:rPr lang="en-US" dirty="0" smtClean="0"/>
              <a:t> Additional analyses</a:t>
            </a:r>
            <a:endParaRPr lang="en-US" dirty="0" smtClean="0"/>
          </a:p>
          <a:p>
            <a:pPr lvl="1">
              <a:buNone/>
            </a:pPr>
            <a:endParaRPr lang="en-US" dirty="0" smtClean="0"/>
          </a:p>
        </p:txBody>
      </p:sp>
      <p:sp>
        <p:nvSpPr>
          <p:cNvPr id="3" name="Title 2"/>
          <p:cNvSpPr>
            <a:spLocks noGrp="1"/>
          </p:cNvSpPr>
          <p:nvPr>
            <p:ph type="title"/>
          </p:nvPr>
        </p:nvSpPr>
        <p:spPr>
          <a:xfrm>
            <a:off x="456596" y="681497"/>
            <a:ext cx="8230810" cy="518218"/>
          </a:xfrm>
        </p:spPr>
        <p:txBody>
          <a:bodyPr/>
          <a:lstStyle/>
          <a:p>
            <a:r>
              <a:rPr lang="en-US" sz="2800" dirty="0" smtClean="0"/>
              <a:t>The Evaluation Report </a:t>
            </a:r>
            <a:endParaRPr lang="en-US" sz="2800"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17</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anim calcmode="lin" valueType="num">
                                      <p:cBhvr additive="base">
                                        <p:cTn id="4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353" y="2388707"/>
            <a:ext cx="8230810" cy="2538220"/>
          </a:xfrm>
        </p:spPr>
        <p:txBody>
          <a:bodyPr/>
          <a:lstStyle/>
          <a:p>
            <a:r>
              <a:rPr lang="en-US" dirty="0" smtClean="0"/>
              <a:t>Graphs and tables are typically included in documentations of evaluation findings</a:t>
            </a:r>
          </a:p>
          <a:p>
            <a:pPr lvl="1"/>
            <a:r>
              <a:rPr lang="en-US" dirty="0" smtClean="0"/>
              <a:t>Convenient for displaying findings</a:t>
            </a:r>
          </a:p>
          <a:p>
            <a:pPr lvl="1"/>
            <a:r>
              <a:rPr lang="en-US" dirty="0" smtClean="0"/>
              <a:t>Not all findings are conducive to graphical displays</a:t>
            </a:r>
          </a:p>
          <a:p>
            <a:pPr lvl="1"/>
            <a:r>
              <a:rPr lang="en-US" dirty="0" smtClean="0"/>
              <a:t>Not all graphs are created equal</a:t>
            </a:r>
          </a:p>
          <a:p>
            <a:pPr lvl="1"/>
            <a:r>
              <a:rPr lang="en-US" dirty="0" smtClean="0"/>
              <a:t>Most effective graphical displays will easily articulate the findings most important to your </a:t>
            </a:r>
            <a:r>
              <a:rPr lang="en-US" dirty="0" smtClean="0"/>
              <a:t>stakeholder</a:t>
            </a:r>
            <a:r>
              <a:rPr lang="en-US" dirty="0" smtClean="0"/>
              <a:t> </a:t>
            </a:r>
            <a:endParaRPr lang="en-US" dirty="0" smtClean="0"/>
          </a:p>
          <a:p>
            <a:pPr>
              <a:buNone/>
            </a:pPr>
            <a:endParaRPr lang="en-US" dirty="0" smtClean="0"/>
          </a:p>
          <a:p>
            <a:pPr lvl="1">
              <a:buNone/>
            </a:pPr>
            <a:endParaRPr lang="en-US" dirty="0" smtClean="0"/>
          </a:p>
          <a:p>
            <a:pPr lvl="1">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Documentation: Graphs</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18</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TextBox 7"/>
          <p:cNvSpPr txBox="1"/>
          <p:nvPr/>
        </p:nvSpPr>
        <p:spPr>
          <a:xfrm>
            <a:off x="462708" y="5140838"/>
            <a:ext cx="8681292" cy="1015663"/>
          </a:xfrm>
          <a:prstGeom prst="rect">
            <a:avLst/>
          </a:prstGeom>
          <a:noFill/>
        </p:spPr>
        <p:txBody>
          <a:bodyPr wrap="square" rtlCol="0">
            <a:spAutoFit/>
          </a:bodyPr>
          <a:lstStyle/>
          <a:p>
            <a:pPr>
              <a:buFont typeface="Arial" pitchFamily="34" charset="0"/>
              <a:buChar char="•"/>
            </a:pPr>
            <a:r>
              <a:rPr lang="en-US" sz="2000" dirty="0" smtClean="0"/>
              <a:t>  Frequencies, means, and percentages are helpful for communicating data to most stakeholders; some stakeholders will want more information</a:t>
            </a:r>
          </a:p>
          <a:p>
            <a:endParaRPr lang="en-US" sz="2000" dirty="0"/>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
        <p:nvSpPr>
          <p:cNvPr id="10" name="Rectangle 9"/>
          <p:cNvSpPr/>
          <p:nvPr/>
        </p:nvSpPr>
        <p:spPr>
          <a:xfrm>
            <a:off x="1112520" y="1565255"/>
            <a:ext cx="6888480" cy="369332"/>
          </a:xfrm>
          <a:prstGeom prst="rect">
            <a:avLst/>
          </a:prstGeom>
        </p:spPr>
        <p:txBody>
          <a:bodyPr wrap="square">
            <a:spAutoFit/>
          </a:bodyPr>
          <a:lstStyle/>
          <a:p>
            <a:r>
              <a:rPr lang="en-US" dirty="0" smtClean="0"/>
              <a:t>http://www.visual-literacy.org/periodic_table/periodic_table.html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596" y="681497"/>
            <a:ext cx="8230810" cy="518218"/>
          </a:xfrm>
        </p:spPr>
        <p:txBody>
          <a:bodyPr/>
          <a:lstStyle/>
          <a:p>
            <a:r>
              <a:rPr lang="en-US" sz="2800" dirty="0" smtClean="0"/>
              <a:t>Visuals: Pretty versus Clarity </a:t>
            </a:r>
            <a:endParaRPr lang="en-US" sz="2800" dirty="0"/>
          </a:p>
        </p:txBody>
      </p:sp>
      <p:graphicFrame>
        <p:nvGraphicFramePr>
          <p:cNvPr id="6" name="Content Placeholder 5"/>
          <p:cNvGraphicFramePr>
            <a:graphicFrameLocks noGrp="1"/>
          </p:cNvGraphicFramePr>
          <p:nvPr>
            <p:ph idx="1"/>
          </p:nvPr>
        </p:nvGraphicFramePr>
        <p:xfrm>
          <a:off x="457200" y="15700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19</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title"/>
          </p:nvPr>
        </p:nvSpPr>
        <p:spPr>
          <a:xfrm>
            <a:off x="365760" y="712200"/>
            <a:ext cx="8398411" cy="523196"/>
          </a:xfrm>
          <a:noFill/>
        </p:spPr>
        <p:txBody>
          <a:bodyPr wrap="square" lIns="91408" tIns="45704" rIns="91408" bIns="45704">
            <a:spAutoFit/>
          </a:bodyPr>
          <a:lstStyle/>
          <a:p>
            <a:pPr eaLnBrk="1" hangingPunct="1"/>
            <a:r>
              <a:rPr lang="en-US" sz="2800" dirty="0" smtClean="0"/>
              <a:t>Briefing Outline</a:t>
            </a:r>
          </a:p>
        </p:txBody>
      </p:sp>
      <p:sp>
        <p:nvSpPr>
          <p:cNvPr id="4098" name="Slide Number Placeholder 3"/>
          <p:cNvSpPr>
            <a:spLocks noGrp="1"/>
          </p:cNvSpPr>
          <p:nvPr>
            <p:ph type="sldNum" sz="quarter" idx="4294967295"/>
          </p:nvPr>
        </p:nvSpPr>
        <p:spPr>
          <a:xfrm>
            <a:off x="7934325" y="6589713"/>
            <a:ext cx="1209675" cy="250825"/>
          </a:xfrm>
          <a:prstGeom prst="rect">
            <a:avLst/>
          </a:prstGeom>
          <a:noFill/>
        </p:spPr>
        <p:txBody>
          <a:bodyPr lIns="91432" tIns="45716" rIns="91432" bIns="45716">
            <a:spAutoFit/>
          </a:bodyPr>
          <a:lstStyle/>
          <a:p>
            <a:pPr algn="r" defTabSz="914403"/>
            <a:fld id="{49A95DA6-8591-45B8-AEC7-90BA6A236A35}" type="slidenum">
              <a:rPr lang="en-US" sz="1000" b="1" smtClean="0"/>
              <a:pPr algn="r" defTabSz="914403"/>
              <a:t>2</a:t>
            </a:fld>
            <a:endParaRPr lang="en-US" sz="1000" b="1" dirty="0" smtClean="0"/>
          </a:p>
        </p:txBody>
      </p:sp>
      <p:sp>
        <p:nvSpPr>
          <p:cNvPr id="10" name="Rectangle 5"/>
          <p:cNvSpPr txBox="1">
            <a:spLocks noChangeArrowheads="1"/>
          </p:cNvSpPr>
          <p:nvPr/>
        </p:nvSpPr>
        <p:spPr>
          <a:xfrm>
            <a:off x="3124200" y="6588119"/>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8" name="Text Box 5"/>
          <p:cNvSpPr txBox="1">
            <a:spLocks noChangeArrowheads="1"/>
          </p:cNvSpPr>
          <p:nvPr/>
        </p:nvSpPr>
        <p:spPr bwMode="auto">
          <a:xfrm>
            <a:off x="398834" y="1570911"/>
            <a:ext cx="8512167" cy="705362"/>
          </a:xfrm>
          <a:prstGeom prst="rect">
            <a:avLst/>
          </a:prstGeom>
          <a:noFill/>
          <a:ln w="9525">
            <a:noFill/>
            <a:miter lim="800000"/>
            <a:headEnd/>
            <a:tailEnd/>
          </a:ln>
        </p:spPr>
        <p:txBody>
          <a:bodyPr lIns="91424" tIns="45712" rIns="91424" bIns="45712"/>
          <a:lstStyle/>
          <a:p>
            <a:pPr>
              <a:buClr>
                <a:schemeClr val="tx1"/>
              </a:buClr>
              <a:buSzPct val="125000"/>
            </a:pPr>
            <a:r>
              <a:rPr lang="en-US" sz="2000" b="1" dirty="0"/>
              <a:t>PURPOSE</a:t>
            </a:r>
            <a:r>
              <a:rPr lang="en-US" sz="2000" dirty="0" smtClean="0"/>
              <a:t>: To provide best practices for effectively communicating evaluation findings to stakeholders. </a:t>
            </a:r>
          </a:p>
          <a:p>
            <a:pPr>
              <a:buClr>
                <a:schemeClr val="tx1"/>
              </a:buClr>
              <a:buSzPct val="125000"/>
            </a:pPr>
            <a:endParaRPr lang="en-US" sz="2000" dirty="0"/>
          </a:p>
        </p:txBody>
      </p:sp>
      <p:sp>
        <p:nvSpPr>
          <p:cNvPr id="9" name="Text Box 4"/>
          <p:cNvSpPr txBox="1">
            <a:spLocks noChangeArrowheads="1"/>
          </p:cNvSpPr>
          <p:nvPr/>
        </p:nvSpPr>
        <p:spPr bwMode="auto">
          <a:xfrm>
            <a:off x="398834" y="2665379"/>
            <a:ext cx="8745166" cy="2879387"/>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marL="338108" marR="0" lvl="0" indent="-338108" algn="l" defTabSz="864854" rtl="0" eaLnBrk="1" fontAlgn="base" latinLnBrk="0" hangingPunct="1">
              <a:lnSpc>
                <a:spcPct val="150000"/>
              </a:lnSpc>
              <a:spcBef>
                <a:spcPct val="0"/>
              </a:spcBef>
              <a:spcAft>
                <a:spcPct val="0"/>
              </a:spcAft>
              <a:buClr>
                <a:srgbClr val="590D25"/>
              </a:buClr>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Attendees will gain experience:</a:t>
            </a:r>
          </a:p>
          <a:p>
            <a:pPr marL="576570" marR="0" lvl="0" indent="-576570" algn="l" defTabSz="864854" rtl="0" eaLnBrk="1" fontAlgn="base" latinLnBrk="0" hangingPunct="1">
              <a:lnSpc>
                <a:spcPct val="150000"/>
              </a:lnSpc>
              <a:spcBef>
                <a:spcPct val="0"/>
              </a:spcBef>
              <a:spcAft>
                <a:spcPct val="0"/>
              </a:spcAft>
              <a:buClr>
                <a:srgbClr val="590D25"/>
              </a:buClr>
              <a:buSzTx/>
              <a:buFont typeface="Wingdings" pitchFamily="2" charset="2"/>
              <a:buAutoNum type="arabicPeriod"/>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Identifying various stakeholder values</a:t>
            </a:r>
          </a:p>
          <a:p>
            <a:pPr marL="576570" marR="0" lvl="0" indent="-576570" algn="l" defTabSz="864854" rtl="0" eaLnBrk="1" fontAlgn="base" latinLnBrk="0" hangingPunct="1">
              <a:lnSpc>
                <a:spcPct val="150000"/>
              </a:lnSpc>
              <a:spcBef>
                <a:spcPct val="0"/>
              </a:spcBef>
              <a:spcAft>
                <a:spcPct val="0"/>
              </a:spcAft>
              <a:buClr>
                <a:srgbClr val="590D25"/>
              </a:buClr>
              <a:buSzTx/>
              <a:buFont typeface="Wingdings" pitchFamily="2" charset="2"/>
              <a:buAutoNum type="arabicPeriod"/>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Selecting evaluation findings to address stakeholder values</a:t>
            </a:r>
          </a:p>
          <a:p>
            <a:pPr marL="576570" marR="0" lvl="0" indent="-576570" algn="l" defTabSz="864854" rtl="0" eaLnBrk="1" fontAlgn="base" latinLnBrk="0" hangingPunct="1">
              <a:lnSpc>
                <a:spcPct val="150000"/>
              </a:lnSpc>
              <a:spcBef>
                <a:spcPct val="0"/>
              </a:spcBef>
              <a:spcAft>
                <a:spcPct val="0"/>
              </a:spcAft>
              <a:buClr>
                <a:srgbClr val="590D25"/>
              </a:buClr>
              <a:buSzTx/>
              <a:buFont typeface="Wingdings" pitchFamily="2" charset="2"/>
              <a:buAutoNum type="arabicPeriod"/>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Documenting findings to address stakeholder values</a:t>
            </a:r>
          </a:p>
          <a:p>
            <a:pPr marL="576570" marR="0" lvl="0" indent="-576570" algn="l" defTabSz="864854" rtl="0" eaLnBrk="1" fontAlgn="base" latinLnBrk="0" hangingPunct="1">
              <a:lnSpc>
                <a:spcPct val="150000"/>
              </a:lnSpc>
              <a:spcBef>
                <a:spcPct val="0"/>
              </a:spcBef>
              <a:spcAft>
                <a:spcPct val="0"/>
              </a:spcAft>
              <a:buClr>
                <a:srgbClr val="590D25"/>
              </a:buClr>
              <a:buSzTx/>
              <a:buFont typeface="Wingdings" pitchFamily="2" charset="2"/>
              <a:buAutoNum type="arabicPeriod"/>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Disseminating findings to address stakeholder values</a:t>
            </a:r>
          </a:p>
          <a:p>
            <a:pPr marL="576570" marR="0" lvl="0" indent="-576570" algn="l" defTabSz="864854" rtl="0" eaLnBrk="1" fontAlgn="base" latinLnBrk="0" hangingPunct="1">
              <a:lnSpc>
                <a:spcPct val="150000"/>
              </a:lnSpc>
              <a:spcBef>
                <a:spcPct val="0"/>
              </a:spcBef>
              <a:spcAft>
                <a:spcPct val="0"/>
              </a:spcAft>
              <a:buClr>
                <a:srgbClr val="590D25"/>
              </a:buClr>
              <a:buSzTx/>
              <a:buFont typeface="Wingdings" pitchFamily="2" charset="2"/>
              <a:buAutoNum type="arabicPeriod"/>
              <a:tabLst/>
              <a:defRPr/>
            </a:pP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596" y="681497"/>
            <a:ext cx="8230810" cy="518218"/>
          </a:xfrm>
        </p:spPr>
        <p:txBody>
          <a:bodyPr/>
          <a:lstStyle/>
          <a:p>
            <a:r>
              <a:rPr lang="en-US" sz="2800" dirty="0" smtClean="0"/>
              <a:t>Visuals: Pretty versus Clarity </a:t>
            </a:r>
            <a:endParaRPr lang="en-US" sz="2800" dirty="0"/>
          </a:p>
        </p:txBody>
      </p:sp>
      <p:graphicFrame>
        <p:nvGraphicFramePr>
          <p:cNvPr id="4" name="Content Placeholder 3"/>
          <p:cNvGraphicFramePr>
            <a:graphicFrameLocks noGrp="1"/>
          </p:cNvGraphicFramePr>
          <p:nvPr>
            <p:ph idx="1"/>
          </p:nvPr>
        </p:nvGraphicFramePr>
        <p:xfrm>
          <a:off x="457200" y="15700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20</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596" y="681497"/>
            <a:ext cx="8230810" cy="518218"/>
          </a:xfrm>
        </p:spPr>
        <p:txBody>
          <a:bodyPr/>
          <a:lstStyle/>
          <a:p>
            <a:r>
              <a:rPr lang="en-US" sz="2800" dirty="0" smtClean="0"/>
              <a:t>Visuals: Presenting Numbers  </a:t>
            </a:r>
            <a:endParaRPr lang="en-US" sz="2800" dirty="0"/>
          </a:p>
        </p:txBody>
      </p:sp>
      <p:pic>
        <p:nvPicPr>
          <p:cNvPr id="3074" name="Picture 2" descr="http://filipspagnoli.files.wordpress.com/2009/07/misleading-stat-accidents.gif"/>
          <p:cNvPicPr>
            <a:picLocks noChangeAspect="1" noChangeArrowheads="1"/>
          </p:cNvPicPr>
          <p:nvPr/>
        </p:nvPicPr>
        <p:blipFill>
          <a:blip r:embed="rId3" cstate="print"/>
          <a:srcRect/>
          <a:stretch>
            <a:fillRect/>
          </a:stretch>
        </p:blipFill>
        <p:spPr bwMode="auto">
          <a:xfrm>
            <a:off x="1071563" y="1300163"/>
            <a:ext cx="6557961" cy="4900612"/>
          </a:xfrm>
          <a:prstGeom prst="rect">
            <a:avLst/>
          </a:prstGeom>
          <a:noFill/>
        </p:spPr>
      </p:pic>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21</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596" y="681497"/>
            <a:ext cx="8230810" cy="518218"/>
          </a:xfrm>
        </p:spPr>
        <p:txBody>
          <a:bodyPr/>
          <a:lstStyle/>
          <a:p>
            <a:r>
              <a:rPr lang="en-US" sz="2800" dirty="0" smtClean="0"/>
              <a:t>Visuals: Presenting Numbers</a:t>
            </a:r>
            <a:endParaRPr lang="en-US" sz="2800" dirty="0"/>
          </a:p>
        </p:txBody>
      </p:sp>
      <p:pic>
        <p:nvPicPr>
          <p:cNvPr id="31746" name="Picture 2" descr="http://filipspagnoli.files.wordpress.com/2009/07/misleading-stat-accidents2.gif"/>
          <p:cNvPicPr>
            <a:picLocks noChangeAspect="1" noChangeArrowheads="1"/>
          </p:cNvPicPr>
          <p:nvPr/>
        </p:nvPicPr>
        <p:blipFill>
          <a:blip r:embed="rId3" cstate="print"/>
          <a:srcRect/>
          <a:stretch>
            <a:fillRect/>
          </a:stretch>
        </p:blipFill>
        <p:spPr bwMode="auto">
          <a:xfrm>
            <a:off x="542926" y="1385888"/>
            <a:ext cx="7829548" cy="4900622"/>
          </a:xfrm>
          <a:prstGeom prst="rect">
            <a:avLst/>
          </a:prstGeom>
          <a:noFill/>
        </p:spPr>
      </p:pic>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22</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5103" y="1581468"/>
          <a:ext cx="8674577" cy="3516312"/>
        </p:xfrm>
        <a:graphic>
          <a:graphicData uri="http://schemas.openxmlformats.org/drawingml/2006/table">
            <a:tbl>
              <a:tblPr>
                <a:tableStyleId>{D7AC3CCA-C797-4891-BE02-D94E43425B78}</a:tableStyleId>
              </a:tblPr>
              <a:tblGrid>
                <a:gridCol w="1200150"/>
                <a:gridCol w="902970"/>
                <a:gridCol w="854393"/>
                <a:gridCol w="985837"/>
                <a:gridCol w="985520"/>
                <a:gridCol w="957104"/>
                <a:gridCol w="1031240"/>
                <a:gridCol w="842963"/>
                <a:gridCol w="914400"/>
              </a:tblGrid>
              <a:tr h="370840">
                <a:tc gridSpan="9">
                  <a:txBody>
                    <a:bodyPr/>
                    <a:lstStyle/>
                    <a:p>
                      <a:r>
                        <a:rPr lang="en-US" dirty="0" smtClean="0"/>
                        <a:t>Table</a:t>
                      </a:r>
                      <a:r>
                        <a:rPr lang="en-US" baseline="0" dirty="0" smtClean="0"/>
                        <a:t> 1: Parenting Factor From Parent Survey by Measurement Wave and Condition (Only cases with 3 or 4 waves of data, including baseline)</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123613">
                <a:tc rowSpan="3">
                  <a:txBody>
                    <a:bodyPr/>
                    <a:lstStyle/>
                    <a:p>
                      <a:r>
                        <a:rPr lang="en-US" dirty="0" smtClean="0"/>
                        <a:t>Condition</a:t>
                      </a:r>
                      <a:endParaRPr lang="en-US" dirty="0"/>
                    </a:p>
                  </a:txBody>
                  <a:tcPr/>
                </a:tc>
                <a:tc gridSpan="8">
                  <a:txBody>
                    <a:bodyPr/>
                    <a:lstStyle/>
                    <a:p>
                      <a:pPr algn="ctr"/>
                      <a:r>
                        <a:rPr lang="en-US" dirty="0" smtClean="0"/>
                        <a:t>Measurement Wave</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26907">
                <a:tc vMerge="1">
                  <a:txBody>
                    <a:bodyPr/>
                    <a:lstStyle/>
                    <a:p>
                      <a:endParaRPr lang="en-US"/>
                    </a:p>
                  </a:txBody>
                  <a:tcPr/>
                </a:tc>
                <a:tc gridSpan="2">
                  <a:txBody>
                    <a:bodyPr/>
                    <a:lstStyle/>
                    <a:p>
                      <a:pPr algn="ctr"/>
                      <a:r>
                        <a:rPr lang="en-US" dirty="0" smtClean="0"/>
                        <a:t>Baseline</a:t>
                      </a:r>
                      <a:r>
                        <a:rPr lang="en-US" baseline="0" dirty="0" smtClean="0"/>
                        <a:t> </a:t>
                      </a:r>
                      <a:endParaRPr lang="en-US" dirty="0"/>
                    </a:p>
                  </a:txBody>
                  <a:tcPr/>
                </a:tc>
                <a:tc hMerge="1">
                  <a:txBody>
                    <a:bodyPr/>
                    <a:lstStyle/>
                    <a:p>
                      <a:endParaRPr lang="en-US"/>
                    </a:p>
                  </a:txBody>
                  <a:tcPr/>
                </a:tc>
                <a:tc gridSpan="2">
                  <a:txBody>
                    <a:bodyPr/>
                    <a:lstStyle/>
                    <a:p>
                      <a:pPr algn="ctr"/>
                      <a:r>
                        <a:rPr lang="en-US" dirty="0" smtClean="0"/>
                        <a:t>Post test</a:t>
                      </a:r>
                      <a:endParaRPr lang="en-US" dirty="0"/>
                    </a:p>
                  </a:txBody>
                  <a:tcPr/>
                </a:tc>
                <a:tc hMerge="1">
                  <a:txBody>
                    <a:bodyPr/>
                    <a:lstStyle/>
                    <a:p>
                      <a:endParaRPr lang="en-US"/>
                    </a:p>
                  </a:txBody>
                  <a:tcPr/>
                </a:tc>
                <a:tc gridSpan="2">
                  <a:txBody>
                    <a:bodyPr/>
                    <a:lstStyle/>
                    <a:p>
                      <a:pPr algn="ctr"/>
                      <a:r>
                        <a:rPr lang="en-US" dirty="0" smtClean="0"/>
                        <a:t>Booster 1</a:t>
                      </a:r>
                      <a:endParaRPr lang="en-US" dirty="0"/>
                    </a:p>
                  </a:txBody>
                  <a:tcPr/>
                </a:tc>
                <a:tc hMerge="1">
                  <a:txBody>
                    <a:bodyPr/>
                    <a:lstStyle/>
                    <a:p>
                      <a:endParaRPr lang="en-US"/>
                    </a:p>
                  </a:txBody>
                  <a:tcPr/>
                </a:tc>
                <a:tc gridSpan="2">
                  <a:txBody>
                    <a:bodyPr/>
                    <a:lstStyle/>
                    <a:p>
                      <a:pPr algn="ctr"/>
                      <a:r>
                        <a:rPr lang="en-US" dirty="0" smtClean="0"/>
                        <a:t>Booster 2</a:t>
                      </a:r>
                      <a:endParaRPr lang="en-US" dirty="0"/>
                    </a:p>
                  </a:txBody>
                  <a:tcPr/>
                </a:tc>
                <a:tc hMerge="1">
                  <a:txBody>
                    <a:bodyPr/>
                    <a:lstStyle/>
                    <a:p>
                      <a:endParaRPr lang="en-US"/>
                    </a:p>
                  </a:txBody>
                  <a:tcPr/>
                </a:tc>
              </a:tr>
              <a:tr h="123613">
                <a:tc vMerge="1">
                  <a:txBody>
                    <a:bodyPr/>
                    <a:lstStyle/>
                    <a:p>
                      <a:endParaRPr lang="en-US"/>
                    </a:p>
                  </a:txBody>
                  <a:tcPr/>
                </a:tc>
                <a:tc>
                  <a:txBody>
                    <a:bodyPr/>
                    <a:lstStyle/>
                    <a:p>
                      <a:pPr algn="ctr"/>
                      <a:r>
                        <a:rPr lang="en-US" dirty="0" smtClean="0"/>
                        <a:t>Mean </a:t>
                      </a:r>
                      <a:endParaRPr lang="en-US" dirty="0"/>
                    </a:p>
                  </a:txBody>
                  <a:tcPr/>
                </a:tc>
                <a:tc>
                  <a:txBody>
                    <a:bodyPr/>
                    <a:lstStyle/>
                    <a:p>
                      <a:pPr algn="ctr"/>
                      <a:r>
                        <a:rPr lang="en-US" dirty="0" smtClean="0"/>
                        <a:t>SD</a:t>
                      </a:r>
                      <a:endParaRPr lang="en-US" dirty="0"/>
                    </a:p>
                  </a:txBody>
                  <a:tcPr/>
                </a:tc>
                <a:tc>
                  <a:txBody>
                    <a:bodyPr/>
                    <a:lstStyle/>
                    <a:p>
                      <a:r>
                        <a:rPr lang="en-US" dirty="0" smtClean="0"/>
                        <a:t>Mean</a:t>
                      </a:r>
                      <a:endParaRPr lang="en-US" dirty="0"/>
                    </a:p>
                  </a:txBody>
                  <a:tcPr/>
                </a:tc>
                <a:tc>
                  <a:txBody>
                    <a:bodyPr/>
                    <a:lstStyle/>
                    <a:p>
                      <a:r>
                        <a:rPr lang="en-US" dirty="0" smtClean="0"/>
                        <a:t>SD</a:t>
                      </a:r>
                      <a:endParaRPr lang="en-US" dirty="0"/>
                    </a:p>
                  </a:txBody>
                  <a:tcPr/>
                </a:tc>
                <a:tc>
                  <a:txBody>
                    <a:bodyPr/>
                    <a:lstStyle/>
                    <a:p>
                      <a:r>
                        <a:rPr lang="en-US" dirty="0" smtClean="0"/>
                        <a:t>Mean</a:t>
                      </a:r>
                      <a:endParaRPr lang="en-US" dirty="0"/>
                    </a:p>
                  </a:txBody>
                  <a:tcPr/>
                </a:tc>
                <a:tc>
                  <a:txBody>
                    <a:bodyPr/>
                    <a:lstStyle/>
                    <a:p>
                      <a:pPr algn="ctr"/>
                      <a:r>
                        <a:rPr lang="en-US" dirty="0" smtClean="0"/>
                        <a:t>SD</a:t>
                      </a:r>
                      <a:endParaRPr lang="en-US" dirty="0"/>
                    </a:p>
                  </a:txBody>
                  <a:tcPr/>
                </a:tc>
                <a:tc>
                  <a:txBody>
                    <a:bodyPr/>
                    <a:lstStyle/>
                    <a:p>
                      <a:r>
                        <a:rPr lang="en-US" dirty="0" smtClean="0"/>
                        <a:t>Mean</a:t>
                      </a:r>
                      <a:endParaRPr lang="en-US" dirty="0"/>
                    </a:p>
                  </a:txBody>
                  <a:tcPr/>
                </a:tc>
                <a:tc>
                  <a:txBody>
                    <a:bodyPr/>
                    <a:lstStyle/>
                    <a:p>
                      <a:pPr algn="ctr"/>
                      <a:r>
                        <a:rPr lang="en-US" dirty="0" smtClean="0"/>
                        <a:t>SD</a:t>
                      </a:r>
                      <a:endParaRPr lang="en-US" dirty="0"/>
                    </a:p>
                  </a:txBody>
                  <a:tcPr/>
                </a:tc>
              </a:tr>
              <a:tr h="370840">
                <a:tc>
                  <a:txBody>
                    <a:bodyPr/>
                    <a:lstStyle/>
                    <a:p>
                      <a:r>
                        <a:rPr lang="en-US" dirty="0" smtClean="0"/>
                        <a:t>Family</a:t>
                      </a:r>
                      <a:endParaRPr lang="en-US" dirty="0"/>
                    </a:p>
                  </a:txBody>
                  <a:tcPr/>
                </a:tc>
                <a:tc>
                  <a:txBody>
                    <a:bodyPr/>
                    <a:lstStyle/>
                    <a:p>
                      <a:r>
                        <a:rPr lang="en-US" dirty="0" smtClean="0"/>
                        <a:t>2.70</a:t>
                      </a:r>
                      <a:endParaRPr lang="en-US" dirty="0"/>
                    </a:p>
                  </a:txBody>
                  <a:tcPr/>
                </a:tc>
                <a:tc>
                  <a:txBody>
                    <a:bodyPr/>
                    <a:lstStyle/>
                    <a:p>
                      <a:r>
                        <a:rPr lang="en-US" dirty="0" smtClean="0"/>
                        <a:t>0.71</a:t>
                      </a:r>
                      <a:endParaRPr lang="en-US" dirty="0"/>
                    </a:p>
                  </a:txBody>
                  <a:tcPr/>
                </a:tc>
                <a:tc>
                  <a:txBody>
                    <a:bodyPr/>
                    <a:lstStyle/>
                    <a:p>
                      <a:r>
                        <a:rPr lang="en-US" dirty="0" smtClean="0"/>
                        <a:t>2.43</a:t>
                      </a:r>
                      <a:endParaRPr lang="en-US" dirty="0"/>
                    </a:p>
                  </a:txBody>
                  <a:tcPr/>
                </a:tc>
                <a:tc>
                  <a:txBody>
                    <a:bodyPr/>
                    <a:lstStyle/>
                    <a:p>
                      <a:r>
                        <a:rPr lang="en-US" dirty="0" smtClean="0"/>
                        <a:t>0.64</a:t>
                      </a:r>
                      <a:endParaRPr lang="en-US" dirty="0"/>
                    </a:p>
                  </a:txBody>
                  <a:tcPr/>
                </a:tc>
                <a:tc>
                  <a:txBody>
                    <a:bodyPr/>
                    <a:lstStyle/>
                    <a:p>
                      <a:r>
                        <a:rPr lang="en-US" dirty="0" smtClean="0"/>
                        <a:t>2.43</a:t>
                      </a:r>
                      <a:endParaRPr lang="en-US" dirty="0"/>
                    </a:p>
                  </a:txBody>
                  <a:tcPr/>
                </a:tc>
                <a:tc>
                  <a:txBody>
                    <a:bodyPr/>
                    <a:lstStyle/>
                    <a:p>
                      <a:r>
                        <a:rPr lang="en-US" dirty="0" smtClean="0"/>
                        <a:t>0.69</a:t>
                      </a:r>
                      <a:endParaRPr lang="en-US" dirty="0"/>
                    </a:p>
                  </a:txBody>
                  <a:tcPr/>
                </a:tc>
                <a:tc>
                  <a:txBody>
                    <a:bodyPr/>
                    <a:lstStyle/>
                    <a:p>
                      <a:r>
                        <a:rPr lang="en-US" dirty="0" smtClean="0"/>
                        <a:t>2.36</a:t>
                      </a:r>
                      <a:endParaRPr lang="en-US" dirty="0"/>
                    </a:p>
                  </a:txBody>
                  <a:tcPr/>
                </a:tc>
                <a:tc>
                  <a:txBody>
                    <a:bodyPr/>
                    <a:lstStyle/>
                    <a:p>
                      <a:r>
                        <a:rPr lang="en-US" dirty="0" smtClean="0"/>
                        <a:t>0.65</a:t>
                      </a:r>
                      <a:endParaRPr lang="en-US" dirty="0"/>
                    </a:p>
                  </a:txBody>
                  <a:tcPr/>
                </a:tc>
              </a:tr>
              <a:tr h="370840">
                <a:tc>
                  <a:txBody>
                    <a:bodyPr/>
                    <a:lstStyle/>
                    <a:p>
                      <a:r>
                        <a:rPr lang="en-US" dirty="0" smtClean="0"/>
                        <a:t>Child</a:t>
                      </a:r>
                      <a:endParaRPr lang="en-US" dirty="0"/>
                    </a:p>
                  </a:txBody>
                  <a:tcPr/>
                </a:tc>
                <a:tc>
                  <a:txBody>
                    <a:bodyPr/>
                    <a:lstStyle/>
                    <a:p>
                      <a:r>
                        <a:rPr lang="en-US" dirty="0" smtClean="0"/>
                        <a:t>2.69</a:t>
                      </a:r>
                      <a:endParaRPr lang="en-US" dirty="0"/>
                    </a:p>
                  </a:txBody>
                  <a:tcPr/>
                </a:tc>
                <a:tc>
                  <a:txBody>
                    <a:bodyPr/>
                    <a:lstStyle/>
                    <a:p>
                      <a:r>
                        <a:rPr lang="en-US" dirty="0" smtClean="0"/>
                        <a:t>0.86</a:t>
                      </a:r>
                      <a:endParaRPr lang="en-US" dirty="0"/>
                    </a:p>
                  </a:txBody>
                  <a:tcPr/>
                </a:tc>
                <a:tc>
                  <a:txBody>
                    <a:bodyPr/>
                    <a:lstStyle/>
                    <a:p>
                      <a:r>
                        <a:rPr lang="en-US" dirty="0" smtClean="0"/>
                        <a:t>2.49</a:t>
                      </a:r>
                      <a:endParaRPr lang="en-US" dirty="0"/>
                    </a:p>
                  </a:txBody>
                  <a:tcPr/>
                </a:tc>
                <a:tc>
                  <a:txBody>
                    <a:bodyPr/>
                    <a:lstStyle/>
                    <a:p>
                      <a:r>
                        <a:rPr lang="en-US" dirty="0" smtClean="0"/>
                        <a:t>0.77</a:t>
                      </a:r>
                      <a:endParaRPr lang="en-US" dirty="0"/>
                    </a:p>
                  </a:txBody>
                  <a:tcPr/>
                </a:tc>
                <a:tc>
                  <a:txBody>
                    <a:bodyPr/>
                    <a:lstStyle/>
                    <a:p>
                      <a:r>
                        <a:rPr lang="en-US" dirty="0" smtClean="0"/>
                        <a:t>2.47</a:t>
                      </a:r>
                      <a:endParaRPr lang="en-US" dirty="0"/>
                    </a:p>
                  </a:txBody>
                  <a:tcPr/>
                </a:tc>
                <a:tc>
                  <a:txBody>
                    <a:bodyPr/>
                    <a:lstStyle/>
                    <a:p>
                      <a:r>
                        <a:rPr lang="en-US" dirty="0" smtClean="0"/>
                        <a:t>0.77</a:t>
                      </a:r>
                      <a:endParaRPr lang="en-US" dirty="0"/>
                    </a:p>
                  </a:txBody>
                  <a:tcPr/>
                </a:tc>
                <a:tc>
                  <a:txBody>
                    <a:bodyPr/>
                    <a:lstStyle/>
                    <a:p>
                      <a:r>
                        <a:rPr lang="en-US" dirty="0" smtClean="0"/>
                        <a:t>2.53</a:t>
                      </a:r>
                      <a:endParaRPr lang="en-US" dirty="0"/>
                    </a:p>
                  </a:txBody>
                  <a:tcPr/>
                </a:tc>
                <a:tc>
                  <a:txBody>
                    <a:bodyPr/>
                    <a:lstStyle/>
                    <a:p>
                      <a:r>
                        <a:rPr lang="en-US" dirty="0" smtClean="0"/>
                        <a:t>0.57</a:t>
                      </a:r>
                      <a:endParaRPr lang="en-US" dirty="0"/>
                    </a:p>
                  </a:txBody>
                  <a:tcPr/>
                </a:tc>
              </a:tr>
              <a:tr h="370840">
                <a:tc>
                  <a:txBody>
                    <a:bodyPr/>
                    <a:lstStyle/>
                    <a:p>
                      <a:r>
                        <a:rPr lang="en-US" dirty="0" smtClean="0"/>
                        <a:t>Parent</a:t>
                      </a:r>
                      <a:endParaRPr lang="en-US" dirty="0"/>
                    </a:p>
                  </a:txBody>
                  <a:tcPr/>
                </a:tc>
                <a:tc>
                  <a:txBody>
                    <a:bodyPr/>
                    <a:lstStyle/>
                    <a:p>
                      <a:r>
                        <a:rPr lang="en-US" dirty="0" smtClean="0"/>
                        <a:t>2.65</a:t>
                      </a:r>
                      <a:endParaRPr lang="en-US" dirty="0"/>
                    </a:p>
                  </a:txBody>
                  <a:tcPr/>
                </a:tc>
                <a:tc>
                  <a:txBody>
                    <a:bodyPr/>
                    <a:lstStyle/>
                    <a:p>
                      <a:r>
                        <a:rPr lang="en-US" dirty="0" smtClean="0"/>
                        <a:t>0.76</a:t>
                      </a:r>
                      <a:endParaRPr lang="en-US" dirty="0"/>
                    </a:p>
                  </a:txBody>
                  <a:tcPr/>
                </a:tc>
                <a:tc>
                  <a:txBody>
                    <a:bodyPr/>
                    <a:lstStyle/>
                    <a:p>
                      <a:r>
                        <a:rPr lang="en-US" dirty="0" smtClean="0"/>
                        <a:t>2.30</a:t>
                      </a:r>
                      <a:endParaRPr lang="en-US" dirty="0"/>
                    </a:p>
                  </a:txBody>
                  <a:tcPr/>
                </a:tc>
                <a:tc>
                  <a:txBody>
                    <a:bodyPr/>
                    <a:lstStyle/>
                    <a:p>
                      <a:r>
                        <a:rPr lang="en-US" dirty="0" smtClean="0"/>
                        <a:t>0.60</a:t>
                      </a:r>
                      <a:endParaRPr lang="en-US" dirty="0"/>
                    </a:p>
                  </a:txBody>
                  <a:tcPr/>
                </a:tc>
                <a:tc>
                  <a:txBody>
                    <a:bodyPr/>
                    <a:lstStyle/>
                    <a:p>
                      <a:r>
                        <a:rPr lang="en-US" dirty="0" smtClean="0"/>
                        <a:t>2.29</a:t>
                      </a:r>
                      <a:endParaRPr lang="en-US" dirty="0"/>
                    </a:p>
                  </a:txBody>
                  <a:tcPr/>
                </a:tc>
                <a:tc>
                  <a:txBody>
                    <a:bodyPr/>
                    <a:lstStyle/>
                    <a:p>
                      <a:r>
                        <a:rPr lang="en-US" dirty="0" smtClean="0"/>
                        <a:t>0.65</a:t>
                      </a:r>
                      <a:endParaRPr lang="en-US" dirty="0"/>
                    </a:p>
                  </a:txBody>
                  <a:tcPr/>
                </a:tc>
                <a:tc>
                  <a:txBody>
                    <a:bodyPr/>
                    <a:lstStyle/>
                    <a:p>
                      <a:r>
                        <a:rPr lang="en-US" dirty="0" smtClean="0"/>
                        <a:t>2.43</a:t>
                      </a:r>
                      <a:endParaRPr lang="en-US" dirty="0"/>
                    </a:p>
                  </a:txBody>
                  <a:tcPr/>
                </a:tc>
                <a:tc>
                  <a:txBody>
                    <a:bodyPr/>
                    <a:lstStyle/>
                    <a:p>
                      <a:r>
                        <a:rPr lang="en-US" dirty="0" smtClean="0"/>
                        <a:t>0.83</a:t>
                      </a:r>
                      <a:endParaRPr lang="en-US" dirty="0"/>
                    </a:p>
                  </a:txBody>
                  <a:tcPr/>
                </a:tc>
              </a:tr>
              <a:tr h="370840">
                <a:tc>
                  <a:txBody>
                    <a:bodyPr/>
                    <a:lstStyle/>
                    <a:p>
                      <a:r>
                        <a:rPr lang="en-US" dirty="0" smtClean="0"/>
                        <a:t>Minimal</a:t>
                      </a:r>
                      <a:endParaRPr lang="en-US" dirty="0"/>
                    </a:p>
                  </a:txBody>
                  <a:tcPr/>
                </a:tc>
                <a:tc>
                  <a:txBody>
                    <a:bodyPr/>
                    <a:lstStyle/>
                    <a:p>
                      <a:r>
                        <a:rPr lang="en-US" dirty="0" smtClean="0"/>
                        <a:t>2.46</a:t>
                      </a:r>
                      <a:endParaRPr lang="en-US" dirty="0"/>
                    </a:p>
                  </a:txBody>
                  <a:tcPr/>
                </a:tc>
                <a:tc>
                  <a:txBody>
                    <a:bodyPr/>
                    <a:lstStyle/>
                    <a:p>
                      <a:r>
                        <a:rPr lang="en-US" dirty="0" smtClean="0"/>
                        <a:t>0.65</a:t>
                      </a:r>
                      <a:endParaRPr lang="en-US" dirty="0"/>
                    </a:p>
                  </a:txBody>
                  <a:tcPr/>
                </a:tc>
                <a:tc>
                  <a:txBody>
                    <a:bodyPr/>
                    <a:lstStyle/>
                    <a:p>
                      <a:r>
                        <a:rPr lang="en-US" dirty="0" smtClean="0"/>
                        <a:t>2.31</a:t>
                      </a:r>
                      <a:endParaRPr lang="en-US" dirty="0"/>
                    </a:p>
                  </a:txBody>
                  <a:tcPr/>
                </a:tc>
                <a:tc>
                  <a:txBody>
                    <a:bodyPr/>
                    <a:lstStyle/>
                    <a:p>
                      <a:r>
                        <a:rPr lang="en-US" dirty="0" smtClean="0"/>
                        <a:t>0.61</a:t>
                      </a:r>
                      <a:endParaRPr lang="en-US" dirty="0"/>
                    </a:p>
                  </a:txBody>
                  <a:tcPr/>
                </a:tc>
                <a:tc>
                  <a:txBody>
                    <a:bodyPr/>
                    <a:lstStyle/>
                    <a:p>
                      <a:r>
                        <a:rPr lang="en-US" dirty="0" smtClean="0"/>
                        <a:t>2.19</a:t>
                      </a:r>
                      <a:endParaRPr lang="en-US" dirty="0"/>
                    </a:p>
                  </a:txBody>
                  <a:tcPr/>
                </a:tc>
                <a:tc>
                  <a:txBody>
                    <a:bodyPr/>
                    <a:lstStyle/>
                    <a:p>
                      <a:r>
                        <a:rPr lang="en-US" dirty="0" smtClean="0"/>
                        <a:t>0.54</a:t>
                      </a:r>
                      <a:endParaRPr lang="en-US" dirty="0"/>
                    </a:p>
                  </a:txBody>
                  <a:tcPr/>
                </a:tc>
                <a:tc>
                  <a:txBody>
                    <a:bodyPr/>
                    <a:lstStyle/>
                    <a:p>
                      <a:r>
                        <a:rPr lang="en-US" dirty="0" smtClean="0"/>
                        <a:t>2.31</a:t>
                      </a:r>
                      <a:endParaRPr lang="en-US" dirty="0"/>
                    </a:p>
                  </a:txBody>
                  <a:tcPr/>
                </a:tc>
                <a:tc>
                  <a:txBody>
                    <a:bodyPr/>
                    <a:lstStyle/>
                    <a:p>
                      <a:r>
                        <a:rPr lang="en-US" dirty="0" smtClean="0"/>
                        <a:t>0.68</a:t>
                      </a:r>
                      <a:endParaRPr lang="en-US" dirty="0"/>
                    </a:p>
                  </a:txBody>
                  <a:tcPr/>
                </a:tc>
              </a:tr>
              <a:tr h="371792">
                <a:tc gridSpan="9">
                  <a:txBody>
                    <a:bodyPr/>
                    <a:lstStyle/>
                    <a:p>
                      <a:r>
                        <a:rPr lang="en-US" dirty="0" smtClean="0"/>
                        <a:t>Notes: Parenting factor ranges from 1.00 to 5.68</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Table Version 1</a:t>
            </a:r>
            <a:endParaRPr lang="en-US" dirty="0"/>
          </a:p>
        </p:txBody>
      </p:sp>
      <p:sp>
        <p:nvSpPr>
          <p:cNvPr id="5"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23</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Table Version 2</a:t>
            </a:r>
            <a:endParaRPr lang="en-US" dirty="0"/>
          </a:p>
        </p:txBody>
      </p:sp>
      <p:graphicFrame>
        <p:nvGraphicFramePr>
          <p:cNvPr id="6" name="Content Placeholder 3"/>
          <p:cNvGraphicFramePr>
            <a:graphicFrameLocks/>
          </p:cNvGraphicFramePr>
          <p:nvPr/>
        </p:nvGraphicFramePr>
        <p:xfrm>
          <a:off x="195103" y="1581468"/>
          <a:ext cx="8674577" cy="3592512"/>
        </p:xfrm>
        <a:graphic>
          <a:graphicData uri="http://schemas.openxmlformats.org/drawingml/2006/table">
            <a:tbl>
              <a:tblPr>
                <a:tableStyleId>{91EBBBCC-DAD2-459C-BE2E-F6DE35CF9A28}</a:tableStyleId>
              </a:tblPr>
              <a:tblGrid>
                <a:gridCol w="1200150"/>
                <a:gridCol w="902970"/>
                <a:gridCol w="854393"/>
                <a:gridCol w="985837"/>
                <a:gridCol w="985520"/>
                <a:gridCol w="957104"/>
                <a:gridCol w="1031240"/>
                <a:gridCol w="842963"/>
                <a:gridCol w="914400"/>
              </a:tblGrid>
              <a:tr h="370840">
                <a:tc gridSpan="9">
                  <a:txBody>
                    <a:bodyPr/>
                    <a:lstStyle/>
                    <a:p>
                      <a:r>
                        <a:rPr lang="en-US" u="none" dirty="0" smtClean="0"/>
                        <a:t>Table</a:t>
                      </a:r>
                      <a:r>
                        <a:rPr lang="en-US" u="none" baseline="0" dirty="0" smtClean="0"/>
                        <a:t> 1: Parenting Factor From Parent Survey by Measurement Wave and Condition (Only cases with 3 or 4 waves of data, including baseline)</a:t>
                      </a:r>
                      <a:endParaRPr lang="en-US" u="none"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123613">
                <a:tc rowSpan="3">
                  <a:txBody>
                    <a:bodyPr/>
                    <a:lstStyle/>
                    <a:p>
                      <a:endParaRPr lang="en-US" u="none" dirty="0" smtClean="0"/>
                    </a:p>
                    <a:p>
                      <a:endParaRPr lang="en-US" u="none" dirty="0" smtClean="0"/>
                    </a:p>
                    <a:p>
                      <a:endParaRPr lang="en-US" u="none" dirty="0" smtClean="0"/>
                    </a:p>
                    <a:p>
                      <a:r>
                        <a:rPr lang="en-US" u="none" dirty="0" smtClean="0"/>
                        <a:t>Condition</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ctr"/>
                      <a:r>
                        <a:rPr lang="en-US" u="none" dirty="0" smtClean="0"/>
                        <a:t>Measurement Wave</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226907">
                <a:tc vMerge="1">
                  <a:txBody>
                    <a:bodyPr/>
                    <a:lstStyle/>
                    <a:p>
                      <a:endParaRPr lang="en-US"/>
                    </a:p>
                  </a:txBody>
                  <a:tcPr/>
                </a:tc>
                <a:tc gridSpan="2">
                  <a:txBody>
                    <a:bodyPr/>
                    <a:lstStyle/>
                    <a:p>
                      <a:pPr algn="ctr"/>
                      <a:r>
                        <a:rPr lang="en-US" u="none" dirty="0" smtClean="0"/>
                        <a:t>Baseline</a:t>
                      </a:r>
                      <a:r>
                        <a:rPr lang="en-US" u="none" baseline="0" dirty="0" smtClean="0"/>
                        <a:t> </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u="none" dirty="0" smtClean="0"/>
                        <a:t>Post test</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u="none" dirty="0" smtClean="0"/>
                        <a:t>Booster 1</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r>
                        <a:rPr lang="en-US" u="none" dirty="0" smtClean="0"/>
                        <a:t>Booster 2</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23613">
                <a:tc vMerge="1">
                  <a:txBody>
                    <a:bodyPr/>
                    <a:lstStyle/>
                    <a:p>
                      <a:endParaRPr lang="en-US"/>
                    </a:p>
                  </a:txBody>
                  <a:tcPr/>
                </a:tc>
                <a:tc>
                  <a:txBody>
                    <a:bodyPr/>
                    <a:lstStyle/>
                    <a:p>
                      <a:pPr algn="ctr"/>
                      <a:r>
                        <a:rPr lang="en-US" u="none" dirty="0" smtClean="0"/>
                        <a:t>Mean </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SD</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u="none" dirty="0" smtClean="0"/>
                        <a:t>Mean</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SD</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u="none" dirty="0" smtClean="0"/>
                        <a:t>Mean</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SD</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u="none" dirty="0" smtClean="0"/>
                        <a:t>Mean</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SD</a:t>
                      </a:r>
                      <a:endParaRPr lang="en-US" u="none"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u="none" dirty="0" smtClean="0"/>
                        <a:t>Family</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2.70</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0.71</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2.43</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0.64</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2.43</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0.69</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2.36</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0.65</a:t>
                      </a:r>
                      <a:endParaRPr lang="en-US" u="none"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u="none" dirty="0" smtClean="0"/>
                        <a:t>Child</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2.69</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0.86</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2.49</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0.77</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2.47</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0.77</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2.53</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0.57</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u="none" dirty="0" smtClean="0"/>
                        <a:t>Parent</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2.65</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0.76</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2.30</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0.60</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2.29</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0.65</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2.43</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u="none" dirty="0" smtClean="0"/>
                        <a:t>0.83</a:t>
                      </a:r>
                      <a:endParaRPr lang="en-US" u="none"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u="none" dirty="0" smtClean="0"/>
                        <a:t>Minimal</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2.46</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0.65</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2.31</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0.61</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2.19</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0.54</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2.31</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none" dirty="0" smtClean="0"/>
                        <a:t>0.68</a:t>
                      </a:r>
                      <a:endParaRPr lang="en-US" u="none"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1792">
                <a:tc gridSpan="9">
                  <a:txBody>
                    <a:bodyPr/>
                    <a:lstStyle/>
                    <a:p>
                      <a:r>
                        <a:rPr lang="en-US" u="none" dirty="0" smtClean="0"/>
                        <a:t>Notes: Parenting factor ranges from 1.00 to 5.68</a:t>
                      </a:r>
                      <a:endParaRPr lang="en-US" u="none"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24</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Table Version 3</a:t>
            </a:r>
            <a:endParaRPr lang="en-US" dirty="0"/>
          </a:p>
        </p:txBody>
      </p:sp>
      <p:graphicFrame>
        <p:nvGraphicFramePr>
          <p:cNvPr id="7" name="Content Placeholder 6"/>
          <p:cNvGraphicFramePr>
            <a:graphicFrameLocks noGrp="1"/>
          </p:cNvGraphicFramePr>
          <p:nvPr>
            <p:ph idx="1"/>
          </p:nvPr>
        </p:nvGraphicFramePr>
        <p:xfrm>
          <a:off x="350797" y="1358722"/>
          <a:ext cx="8336715" cy="5090160"/>
        </p:xfrm>
        <a:graphic>
          <a:graphicData uri="http://schemas.openxmlformats.org/drawingml/2006/table">
            <a:tbl>
              <a:tblPr firstRow="1" bandRow="1">
                <a:tableStyleId>{0505E3EF-67EA-436B-97B2-0124C06EBD24}</a:tableStyleId>
              </a:tblPr>
              <a:tblGrid>
                <a:gridCol w="1021404"/>
                <a:gridCol w="1099226"/>
                <a:gridCol w="1527243"/>
                <a:gridCol w="1634355"/>
                <a:gridCol w="1527243"/>
                <a:gridCol w="1527244"/>
              </a:tblGrid>
              <a:tr h="374636">
                <a:tc gridSpan="6">
                  <a:txBody>
                    <a:bodyPr/>
                    <a:lstStyle/>
                    <a:p>
                      <a:pPr marL="0" marR="0" indent="0" algn="l" defTabSz="864854" rtl="0" eaLnBrk="1" fontAlgn="auto" latinLnBrk="0" hangingPunct="1">
                        <a:lnSpc>
                          <a:spcPct val="100000"/>
                        </a:lnSpc>
                        <a:spcBef>
                          <a:spcPts val="0"/>
                        </a:spcBef>
                        <a:spcAft>
                          <a:spcPts val="0"/>
                        </a:spcAft>
                        <a:buClrTx/>
                        <a:buSzTx/>
                        <a:buFontTx/>
                        <a:buNone/>
                        <a:tabLst/>
                        <a:defRPr/>
                      </a:pPr>
                      <a:r>
                        <a:rPr lang="en-US" sz="1400" u="none" dirty="0" smtClean="0"/>
                        <a:t>Table</a:t>
                      </a:r>
                      <a:r>
                        <a:rPr lang="en-US" sz="1400" u="none" baseline="0" dirty="0" smtClean="0"/>
                        <a:t> 1: Parenting Factor From Parent Survey by Measurement Wave and Condition (Only cases with 3 or 4 waves of data, including baseline)</a:t>
                      </a:r>
                      <a:endParaRPr lang="en-US" sz="1400" u="none" dirty="0" smtClean="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895">
                <a:tc rowSpan="2">
                  <a:txBody>
                    <a:bodyPr/>
                    <a:lstStyle/>
                    <a:p>
                      <a:endParaRPr lang="en-US" sz="1400" dirty="0" smtClean="0"/>
                    </a:p>
                    <a:p>
                      <a:r>
                        <a:rPr lang="en-US" sz="1400" dirty="0" smtClean="0"/>
                        <a:t>Statistic</a:t>
                      </a:r>
                      <a:endParaRPr lang="en-US" sz="1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en-US" sz="1400" dirty="0" smtClean="0"/>
                    </a:p>
                    <a:p>
                      <a:r>
                        <a:rPr lang="en-US" sz="1400" dirty="0" smtClean="0"/>
                        <a:t>Condition</a:t>
                      </a:r>
                      <a:endParaRPr lang="en-US" sz="1400" dirty="0"/>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400" dirty="0" smtClean="0"/>
                        <a:t>Measurement Wave</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16895">
                <a:tc vMerge="1">
                  <a:txBody>
                    <a:bodyPr/>
                    <a:lstStyle/>
                    <a:p>
                      <a:endParaRPr lang="en-US"/>
                    </a:p>
                  </a:txBody>
                  <a:tcPr/>
                </a:tc>
                <a:tc vMerge="1">
                  <a:txBody>
                    <a:bodyPr/>
                    <a:lstStyle/>
                    <a:p>
                      <a:endParaRPr lang="en-US"/>
                    </a:p>
                  </a:txBody>
                  <a:tcPr/>
                </a:tc>
                <a:tc>
                  <a:txBody>
                    <a:bodyPr/>
                    <a:lstStyle/>
                    <a:p>
                      <a:pPr algn="ctr"/>
                      <a:r>
                        <a:rPr lang="en-US" sz="1400" dirty="0" smtClean="0"/>
                        <a:t>Baseline</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Post-test</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Booster</a:t>
                      </a:r>
                      <a:r>
                        <a:rPr lang="en-US" sz="1400" baseline="0" dirty="0" smtClean="0"/>
                        <a:t> 1</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Booster</a:t>
                      </a:r>
                      <a:r>
                        <a:rPr lang="en-US" sz="1400" baseline="0" dirty="0" smtClean="0"/>
                        <a:t> 2</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6895">
                <a:tc rowSpan="4">
                  <a:txBody>
                    <a:bodyPr/>
                    <a:lstStyle/>
                    <a:p>
                      <a:r>
                        <a:rPr lang="en-US" sz="1400" dirty="0" smtClean="0"/>
                        <a:t>Mean</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Family</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2.7</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2.4</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2.4</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2.4</a:t>
                      </a:r>
                      <a:endParaRPr lang="en-US" sz="1400" dirty="0"/>
                    </a:p>
                  </a:txBody>
                  <a:tcPr>
                    <a:lnT w="12700" cap="flat" cmpd="sng" algn="ctr">
                      <a:solidFill>
                        <a:schemeClr val="tx1"/>
                      </a:solidFill>
                      <a:prstDash val="solid"/>
                      <a:round/>
                      <a:headEnd type="none" w="med" len="med"/>
                      <a:tailEnd type="none" w="med" len="med"/>
                    </a:lnT>
                  </a:tcPr>
                </a:tc>
              </a:tr>
              <a:tr h="216895">
                <a:tc vMerge="1">
                  <a:txBody>
                    <a:bodyPr/>
                    <a:lstStyle/>
                    <a:p>
                      <a:endParaRPr lang="en-US" dirty="0"/>
                    </a:p>
                  </a:txBody>
                  <a:tcPr/>
                </a:tc>
                <a:tc>
                  <a:txBody>
                    <a:bodyPr/>
                    <a:lstStyle/>
                    <a:p>
                      <a:r>
                        <a:rPr lang="en-US" sz="1400" dirty="0" smtClean="0"/>
                        <a:t>Child</a:t>
                      </a:r>
                      <a:endParaRPr lang="en-US" sz="1400" dirty="0"/>
                    </a:p>
                  </a:txBody>
                  <a:tcPr/>
                </a:tc>
                <a:tc>
                  <a:txBody>
                    <a:bodyPr/>
                    <a:lstStyle/>
                    <a:p>
                      <a:pPr algn="ctr"/>
                      <a:r>
                        <a:rPr lang="en-US" sz="1400" dirty="0" smtClean="0"/>
                        <a:t>2.7</a:t>
                      </a:r>
                      <a:endParaRPr lang="en-US" sz="1400" dirty="0"/>
                    </a:p>
                  </a:txBody>
                  <a:tcPr/>
                </a:tc>
                <a:tc>
                  <a:txBody>
                    <a:bodyPr/>
                    <a:lstStyle/>
                    <a:p>
                      <a:pPr algn="ctr"/>
                      <a:r>
                        <a:rPr lang="en-US" sz="1400" dirty="0" smtClean="0"/>
                        <a:t>2.5</a:t>
                      </a:r>
                      <a:endParaRPr lang="en-US" sz="1400" dirty="0"/>
                    </a:p>
                  </a:txBody>
                  <a:tcPr/>
                </a:tc>
                <a:tc>
                  <a:txBody>
                    <a:bodyPr/>
                    <a:lstStyle/>
                    <a:p>
                      <a:pPr algn="ctr"/>
                      <a:r>
                        <a:rPr lang="en-US" sz="1400" dirty="0" smtClean="0"/>
                        <a:t>2.5</a:t>
                      </a:r>
                      <a:endParaRPr lang="en-US" sz="1400" dirty="0"/>
                    </a:p>
                  </a:txBody>
                  <a:tcPr/>
                </a:tc>
                <a:tc>
                  <a:txBody>
                    <a:bodyPr/>
                    <a:lstStyle/>
                    <a:p>
                      <a:pPr algn="ctr"/>
                      <a:r>
                        <a:rPr lang="en-US" sz="1400" dirty="0" smtClean="0"/>
                        <a:t>2.5</a:t>
                      </a:r>
                      <a:endParaRPr lang="en-US" sz="1400" dirty="0"/>
                    </a:p>
                  </a:txBody>
                  <a:tcPr/>
                </a:tc>
              </a:tr>
              <a:tr h="216895">
                <a:tc vMerge="1">
                  <a:txBody>
                    <a:bodyPr/>
                    <a:lstStyle/>
                    <a:p>
                      <a:endParaRPr lang="en-US" dirty="0"/>
                    </a:p>
                  </a:txBody>
                  <a:tcPr/>
                </a:tc>
                <a:tc>
                  <a:txBody>
                    <a:bodyPr/>
                    <a:lstStyle/>
                    <a:p>
                      <a:r>
                        <a:rPr lang="en-US" sz="1400" dirty="0" smtClean="0"/>
                        <a:t>Parent</a:t>
                      </a:r>
                      <a:endParaRPr lang="en-US" sz="1400" dirty="0"/>
                    </a:p>
                  </a:txBody>
                  <a:tcPr/>
                </a:tc>
                <a:tc>
                  <a:txBody>
                    <a:bodyPr/>
                    <a:lstStyle/>
                    <a:p>
                      <a:pPr algn="ctr"/>
                      <a:r>
                        <a:rPr lang="en-US" sz="1400" dirty="0" smtClean="0"/>
                        <a:t>2.7</a:t>
                      </a:r>
                      <a:endParaRPr lang="en-US" sz="1400" dirty="0"/>
                    </a:p>
                  </a:txBody>
                  <a:tcPr/>
                </a:tc>
                <a:tc>
                  <a:txBody>
                    <a:bodyPr/>
                    <a:lstStyle/>
                    <a:p>
                      <a:pPr algn="ctr"/>
                      <a:r>
                        <a:rPr lang="en-US" sz="1400" dirty="0" smtClean="0"/>
                        <a:t>2.3</a:t>
                      </a:r>
                      <a:endParaRPr lang="en-US" sz="1400" dirty="0"/>
                    </a:p>
                  </a:txBody>
                  <a:tcPr/>
                </a:tc>
                <a:tc>
                  <a:txBody>
                    <a:bodyPr/>
                    <a:lstStyle/>
                    <a:p>
                      <a:pPr algn="ctr"/>
                      <a:r>
                        <a:rPr lang="en-US" sz="1400" dirty="0" smtClean="0"/>
                        <a:t>2.3</a:t>
                      </a:r>
                      <a:endParaRPr lang="en-US" sz="1400" dirty="0"/>
                    </a:p>
                  </a:txBody>
                  <a:tcPr/>
                </a:tc>
                <a:tc>
                  <a:txBody>
                    <a:bodyPr/>
                    <a:lstStyle/>
                    <a:p>
                      <a:pPr algn="ctr"/>
                      <a:r>
                        <a:rPr lang="en-US" sz="1400" dirty="0" smtClean="0"/>
                        <a:t>2.3</a:t>
                      </a:r>
                      <a:endParaRPr lang="en-US" sz="1400" dirty="0"/>
                    </a:p>
                  </a:txBody>
                  <a:tcPr/>
                </a:tc>
              </a:tr>
              <a:tr h="216895">
                <a:tc vMerge="1">
                  <a:txBody>
                    <a:bodyPr/>
                    <a:lstStyle/>
                    <a:p>
                      <a:endParaRPr lang="en-US" dirty="0"/>
                    </a:p>
                  </a:txBody>
                  <a:tcPr/>
                </a:tc>
                <a:tc>
                  <a:txBody>
                    <a:bodyPr/>
                    <a:lstStyle/>
                    <a:p>
                      <a:r>
                        <a:rPr lang="en-US" sz="1400" dirty="0" smtClean="0"/>
                        <a:t>Minimal</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2.5</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2.3</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2.2</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2.3</a:t>
                      </a:r>
                      <a:endParaRPr lang="en-US" sz="1400" dirty="0"/>
                    </a:p>
                  </a:txBody>
                  <a:tcPr>
                    <a:lnB w="12700" cap="flat" cmpd="sng" algn="ctr">
                      <a:solidFill>
                        <a:schemeClr val="tx1"/>
                      </a:solidFill>
                      <a:prstDash val="solid"/>
                      <a:round/>
                      <a:headEnd type="none" w="med" len="med"/>
                      <a:tailEnd type="none" w="med" len="med"/>
                    </a:lnB>
                  </a:tcPr>
                </a:tc>
              </a:tr>
              <a:tr h="216895">
                <a:tc rowSpan="4">
                  <a:txBody>
                    <a:bodyPr/>
                    <a:lstStyle/>
                    <a:p>
                      <a:r>
                        <a:rPr lang="en-US" sz="1400" dirty="0" smtClean="0"/>
                        <a:t>SD</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Family</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0.71</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0.64</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0.69</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0.65</a:t>
                      </a:r>
                      <a:endParaRPr lang="en-US" sz="1400" dirty="0"/>
                    </a:p>
                  </a:txBody>
                  <a:tcPr>
                    <a:lnT w="12700" cap="flat" cmpd="sng" algn="ctr">
                      <a:solidFill>
                        <a:schemeClr val="tx1"/>
                      </a:solidFill>
                      <a:prstDash val="solid"/>
                      <a:round/>
                      <a:headEnd type="none" w="med" len="med"/>
                      <a:tailEnd type="none" w="med" len="med"/>
                    </a:lnT>
                  </a:tcPr>
                </a:tc>
              </a:tr>
              <a:tr h="216895">
                <a:tc vMerge="1">
                  <a:txBody>
                    <a:bodyPr/>
                    <a:lstStyle/>
                    <a:p>
                      <a:endParaRPr lang="en-US" dirty="0"/>
                    </a:p>
                  </a:txBody>
                  <a:tcPr/>
                </a:tc>
                <a:tc>
                  <a:txBody>
                    <a:bodyPr/>
                    <a:lstStyle/>
                    <a:p>
                      <a:r>
                        <a:rPr lang="en-US" sz="1400" dirty="0" smtClean="0"/>
                        <a:t>Child</a:t>
                      </a:r>
                      <a:endParaRPr lang="en-US" sz="1400" dirty="0"/>
                    </a:p>
                  </a:txBody>
                  <a:tcPr/>
                </a:tc>
                <a:tc>
                  <a:txBody>
                    <a:bodyPr/>
                    <a:lstStyle/>
                    <a:p>
                      <a:pPr algn="ctr"/>
                      <a:r>
                        <a:rPr lang="en-US" sz="1400" dirty="0" smtClean="0"/>
                        <a:t>0.86</a:t>
                      </a:r>
                      <a:endParaRPr lang="en-US" sz="1400" dirty="0"/>
                    </a:p>
                  </a:txBody>
                  <a:tcPr/>
                </a:tc>
                <a:tc>
                  <a:txBody>
                    <a:bodyPr/>
                    <a:lstStyle/>
                    <a:p>
                      <a:pPr algn="ctr"/>
                      <a:r>
                        <a:rPr lang="en-US" sz="1400" dirty="0" smtClean="0"/>
                        <a:t>0.77</a:t>
                      </a:r>
                      <a:endParaRPr lang="en-US" sz="1400" dirty="0"/>
                    </a:p>
                  </a:txBody>
                  <a:tcPr/>
                </a:tc>
                <a:tc>
                  <a:txBody>
                    <a:bodyPr/>
                    <a:lstStyle/>
                    <a:p>
                      <a:pPr algn="ctr"/>
                      <a:r>
                        <a:rPr lang="en-US" sz="1400" dirty="0" smtClean="0"/>
                        <a:t>0.77</a:t>
                      </a:r>
                      <a:endParaRPr lang="en-US" sz="1400" dirty="0"/>
                    </a:p>
                  </a:txBody>
                  <a:tcPr/>
                </a:tc>
                <a:tc>
                  <a:txBody>
                    <a:bodyPr/>
                    <a:lstStyle/>
                    <a:p>
                      <a:pPr algn="ctr"/>
                      <a:r>
                        <a:rPr lang="en-US" sz="1400" dirty="0" smtClean="0"/>
                        <a:t>0.57</a:t>
                      </a:r>
                      <a:endParaRPr lang="en-US" sz="1400" dirty="0"/>
                    </a:p>
                  </a:txBody>
                  <a:tcPr/>
                </a:tc>
              </a:tr>
              <a:tr h="216895">
                <a:tc vMerge="1">
                  <a:txBody>
                    <a:bodyPr/>
                    <a:lstStyle/>
                    <a:p>
                      <a:endParaRPr lang="en-US" dirty="0"/>
                    </a:p>
                  </a:txBody>
                  <a:tcPr/>
                </a:tc>
                <a:tc>
                  <a:txBody>
                    <a:bodyPr/>
                    <a:lstStyle/>
                    <a:p>
                      <a:r>
                        <a:rPr lang="en-US" sz="1400" dirty="0" smtClean="0"/>
                        <a:t>Parent</a:t>
                      </a:r>
                      <a:endParaRPr lang="en-US" sz="1400" dirty="0"/>
                    </a:p>
                  </a:txBody>
                  <a:tcPr/>
                </a:tc>
                <a:tc>
                  <a:txBody>
                    <a:bodyPr/>
                    <a:lstStyle/>
                    <a:p>
                      <a:pPr algn="ctr"/>
                      <a:r>
                        <a:rPr lang="en-US" sz="1400" dirty="0" smtClean="0"/>
                        <a:t>0.76</a:t>
                      </a:r>
                      <a:endParaRPr lang="en-US" sz="1400" dirty="0"/>
                    </a:p>
                  </a:txBody>
                  <a:tcPr/>
                </a:tc>
                <a:tc>
                  <a:txBody>
                    <a:bodyPr/>
                    <a:lstStyle/>
                    <a:p>
                      <a:pPr algn="ctr"/>
                      <a:r>
                        <a:rPr lang="en-US" sz="1400" dirty="0" smtClean="0"/>
                        <a:t>0.60</a:t>
                      </a:r>
                      <a:endParaRPr lang="en-US" sz="1400" dirty="0"/>
                    </a:p>
                  </a:txBody>
                  <a:tcPr/>
                </a:tc>
                <a:tc>
                  <a:txBody>
                    <a:bodyPr/>
                    <a:lstStyle/>
                    <a:p>
                      <a:pPr algn="ctr"/>
                      <a:r>
                        <a:rPr lang="en-US" sz="1400" dirty="0" smtClean="0"/>
                        <a:t>0.65</a:t>
                      </a:r>
                      <a:endParaRPr lang="en-US" sz="1400" dirty="0"/>
                    </a:p>
                  </a:txBody>
                  <a:tcPr/>
                </a:tc>
                <a:tc>
                  <a:txBody>
                    <a:bodyPr/>
                    <a:lstStyle/>
                    <a:p>
                      <a:pPr algn="ctr"/>
                      <a:r>
                        <a:rPr lang="en-US" sz="1400" dirty="0" smtClean="0"/>
                        <a:t>0.83</a:t>
                      </a:r>
                      <a:endParaRPr lang="en-US" sz="1400" dirty="0"/>
                    </a:p>
                  </a:txBody>
                  <a:tcPr/>
                </a:tc>
              </a:tr>
              <a:tr h="216895">
                <a:tc vMerge="1">
                  <a:txBody>
                    <a:bodyPr/>
                    <a:lstStyle/>
                    <a:p>
                      <a:endParaRPr lang="en-US" dirty="0"/>
                    </a:p>
                  </a:txBody>
                  <a:tcPr/>
                </a:tc>
                <a:tc>
                  <a:txBody>
                    <a:bodyPr/>
                    <a:lstStyle/>
                    <a:p>
                      <a:r>
                        <a:rPr lang="en-US" sz="1400" dirty="0" smtClean="0"/>
                        <a:t>Minimal</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0.65</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0.61</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0.54</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0.68</a:t>
                      </a:r>
                      <a:endParaRPr lang="en-US" sz="1400" dirty="0"/>
                    </a:p>
                  </a:txBody>
                  <a:tcPr>
                    <a:lnB w="12700" cap="flat" cmpd="sng" algn="ctr">
                      <a:solidFill>
                        <a:schemeClr val="tx1"/>
                      </a:solidFill>
                      <a:prstDash val="solid"/>
                      <a:round/>
                      <a:headEnd type="none" w="med" len="med"/>
                      <a:tailEnd type="none" w="med" len="med"/>
                    </a:lnB>
                  </a:tcPr>
                </a:tc>
              </a:tr>
              <a:tr h="216895">
                <a:tc rowSpan="4">
                  <a:txBody>
                    <a:bodyPr/>
                    <a:lstStyle/>
                    <a:p>
                      <a:r>
                        <a:rPr lang="en-US" sz="1400" dirty="0" smtClean="0"/>
                        <a:t>N</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Family</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104</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100</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102</a:t>
                      </a:r>
                      <a:endParaRPr lang="en-US" sz="1400" dirty="0"/>
                    </a:p>
                  </a:txBody>
                  <a:tcPr>
                    <a:lnT w="12700" cap="flat" cmpd="sng" algn="ctr">
                      <a:solidFill>
                        <a:schemeClr val="tx1"/>
                      </a:solidFill>
                      <a:prstDash val="solid"/>
                      <a:round/>
                      <a:headEnd type="none" w="med" len="med"/>
                      <a:tailEnd type="none" w="med" len="med"/>
                    </a:lnT>
                  </a:tcPr>
                </a:tc>
                <a:tc>
                  <a:txBody>
                    <a:bodyPr/>
                    <a:lstStyle/>
                    <a:p>
                      <a:pPr algn="ctr"/>
                      <a:r>
                        <a:rPr lang="en-US" sz="1400" dirty="0" smtClean="0"/>
                        <a:t>54</a:t>
                      </a:r>
                      <a:endParaRPr lang="en-US" sz="1400" dirty="0"/>
                    </a:p>
                  </a:txBody>
                  <a:tcPr>
                    <a:lnT w="12700" cap="flat" cmpd="sng" algn="ctr">
                      <a:solidFill>
                        <a:schemeClr val="tx1"/>
                      </a:solidFill>
                      <a:prstDash val="solid"/>
                      <a:round/>
                      <a:headEnd type="none" w="med" len="med"/>
                      <a:tailEnd type="none" w="med" len="med"/>
                    </a:lnT>
                  </a:tcPr>
                </a:tc>
              </a:tr>
              <a:tr h="216895">
                <a:tc vMerge="1">
                  <a:txBody>
                    <a:bodyPr/>
                    <a:lstStyle/>
                    <a:p>
                      <a:endParaRPr lang="en-US" dirty="0"/>
                    </a:p>
                  </a:txBody>
                  <a:tcPr/>
                </a:tc>
                <a:tc>
                  <a:txBody>
                    <a:bodyPr/>
                    <a:lstStyle/>
                    <a:p>
                      <a:r>
                        <a:rPr lang="en-US" sz="1400" dirty="0" smtClean="0"/>
                        <a:t>Child</a:t>
                      </a:r>
                      <a:endParaRPr lang="en-US" sz="1400" dirty="0"/>
                    </a:p>
                  </a:txBody>
                  <a:tcPr/>
                </a:tc>
                <a:tc>
                  <a:txBody>
                    <a:bodyPr/>
                    <a:lstStyle/>
                    <a:p>
                      <a:pPr algn="ctr"/>
                      <a:r>
                        <a:rPr lang="en-US" sz="1400" dirty="0" smtClean="0"/>
                        <a:t>91</a:t>
                      </a:r>
                      <a:endParaRPr lang="en-US" sz="1400" dirty="0"/>
                    </a:p>
                  </a:txBody>
                  <a:tcPr/>
                </a:tc>
                <a:tc>
                  <a:txBody>
                    <a:bodyPr/>
                    <a:lstStyle/>
                    <a:p>
                      <a:pPr algn="ctr"/>
                      <a:r>
                        <a:rPr lang="en-US" sz="1400" dirty="0" smtClean="0"/>
                        <a:t>91</a:t>
                      </a:r>
                      <a:endParaRPr lang="en-US" sz="1400" dirty="0"/>
                    </a:p>
                  </a:txBody>
                  <a:tcPr/>
                </a:tc>
                <a:tc>
                  <a:txBody>
                    <a:bodyPr/>
                    <a:lstStyle/>
                    <a:p>
                      <a:pPr algn="ctr"/>
                      <a:r>
                        <a:rPr lang="en-US" sz="1400" dirty="0" smtClean="0"/>
                        <a:t>90</a:t>
                      </a:r>
                      <a:endParaRPr lang="en-US" sz="1400" dirty="0"/>
                    </a:p>
                  </a:txBody>
                  <a:tcPr/>
                </a:tc>
                <a:tc>
                  <a:txBody>
                    <a:bodyPr/>
                    <a:lstStyle/>
                    <a:p>
                      <a:pPr algn="ctr"/>
                      <a:r>
                        <a:rPr lang="en-US" sz="1400" dirty="0" smtClean="0"/>
                        <a:t>14</a:t>
                      </a:r>
                      <a:endParaRPr lang="en-US" sz="1400" dirty="0"/>
                    </a:p>
                  </a:txBody>
                  <a:tcPr/>
                </a:tc>
              </a:tr>
              <a:tr h="216895">
                <a:tc vMerge="1">
                  <a:txBody>
                    <a:bodyPr/>
                    <a:lstStyle/>
                    <a:p>
                      <a:endParaRPr lang="en-US" dirty="0"/>
                    </a:p>
                  </a:txBody>
                  <a:tcPr/>
                </a:tc>
                <a:tc>
                  <a:txBody>
                    <a:bodyPr/>
                    <a:lstStyle/>
                    <a:p>
                      <a:r>
                        <a:rPr lang="en-US" sz="1400" dirty="0" smtClean="0"/>
                        <a:t>Parent</a:t>
                      </a:r>
                      <a:endParaRPr lang="en-US" sz="1400" dirty="0"/>
                    </a:p>
                  </a:txBody>
                  <a:tcPr/>
                </a:tc>
                <a:tc>
                  <a:txBody>
                    <a:bodyPr/>
                    <a:lstStyle/>
                    <a:p>
                      <a:pPr algn="ctr"/>
                      <a:r>
                        <a:rPr lang="en-US" sz="1400" dirty="0" smtClean="0"/>
                        <a:t>87</a:t>
                      </a:r>
                      <a:endParaRPr lang="en-US" sz="1400" dirty="0"/>
                    </a:p>
                  </a:txBody>
                  <a:tcPr/>
                </a:tc>
                <a:tc>
                  <a:txBody>
                    <a:bodyPr/>
                    <a:lstStyle/>
                    <a:p>
                      <a:pPr algn="ctr"/>
                      <a:r>
                        <a:rPr lang="en-US" sz="1400" dirty="0" smtClean="0"/>
                        <a:t>84</a:t>
                      </a:r>
                      <a:endParaRPr lang="en-US" sz="1400" dirty="0"/>
                    </a:p>
                  </a:txBody>
                  <a:tcPr/>
                </a:tc>
                <a:tc>
                  <a:txBody>
                    <a:bodyPr/>
                    <a:lstStyle/>
                    <a:p>
                      <a:pPr algn="ctr"/>
                      <a:r>
                        <a:rPr lang="en-US" sz="1400" dirty="0" smtClean="0"/>
                        <a:t>87</a:t>
                      </a:r>
                      <a:endParaRPr lang="en-US" sz="1400" dirty="0"/>
                    </a:p>
                  </a:txBody>
                  <a:tcPr/>
                </a:tc>
                <a:tc>
                  <a:txBody>
                    <a:bodyPr/>
                    <a:lstStyle/>
                    <a:p>
                      <a:pPr algn="ctr"/>
                      <a:r>
                        <a:rPr lang="en-US" sz="1400" dirty="0" smtClean="0"/>
                        <a:t>12</a:t>
                      </a:r>
                      <a:endParaRPr lang="en-US" sz="1400" dirty="0"/>
                    </a:p>
                  </a:txBody>
                  <a:tcPr/>
                </a:tc>
              </a:tr>
              <a:tr h="216895">
                <a:tc vMerge="1">
                  <a:txBody>
                    <a:bodyPr/>
                    <a:lstStyle/>
                    <a:p>
                      <a:endParaRPr lang="en-US" dirty="0"/>
                    </a:p>
                  </a:txBody>
                  <a:tcPr/>
                </a:tc>
                <a:tc>
                  <a:txBody>
                    <a:bodyPr/>
                    <a:lstStyle/>
                    <a:p>
                      <a:r>
                        <a:rPr lang="en-US" sz="1400" dirty="0" smtClean="0"/>
                        <a:t>Minimal</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106</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99</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103</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r>
                        <a:rPr lang="en-US" sz="1400" dirty="0" smtClean="0"/>
                        <a:t>57</a:t>
                      </a:r>
                      <a:endParaRPr lang="en-US" sz="1400" dirty="0"/>
                    </a:p>
                  </a:txBody>
                  <a:tcPr>
                    <a:lnB w="12700" cap="flat" cmpd="sng" algn="ctr">
                      <a:solidFill>
                        <a:schemeClr val="tx1"/>
                      </a:solidFill>
                      <a:prstDash val="solid"/>
                      <a:round/>
                      <a:headEnd type="none" w="med" len="med"/>
                      <a:tailEnd type="none" w="med" len="med"/>
                    </a:lnB>
                  </a:tcPr>
                </a:tc>
              </a:tr>
              <a:tr h="216895">
                <a:tc gridSpan="6">
                  <a:txBody>
                    <a:bodyPr/>
                    <a:lstStyle/>
                    <a:p>
                      <a:r>
                        <a:rPr lang="en-US" sz="1400" dirty="0" smtClean="0"/>
                        <a:t>Note: Parenting factor ranges from 1.00 to 5.68</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r>
            </a:tbl>
          </a:graphicData>
        </a:graphic>
      </p:graphicFrame>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25</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Based on your scenario, target stakeholder, and selected findings, determine which type of visual presentation is most appropriate and why.</a:t>
            </a:r>
            <a:endParaRPr lang="en-US" dirty="0"/>
          </a:p>
        </p:txBody>
      </p:sp>
      <p:sp>
        <p:nvSpPr>
          <p:cNvPr id="3" name="Title 2"/>
          <p:cNvSpPr>
            <a:spLocks noGrp="1"/>
          </p:cNvSpPr>
          <p:nvPr>
            <p:ph type="title"/>
          </p:nvPr>
        </p:nvSpPr>
        <p:spPr/>
        <p:txBody>
          <a:bodyPr/>
          <a:lstStyle/>
          <a:p>
            <a:r>
              <a:rPr lang="en-US" dirty="0" smtClean="0"/>
              <a:t>Exercise 4: Documentation</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26</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96" y="1337663"/>
            <a:ext cx="8230810" cy="4660181"/>
          </a:xfrm>
        </p:spPr>
        <p:txBody>
          <a:bodyPr/>
          <a:lstStyle/>
          <a:p>
            <a:r>
              <a:rPr lang="en-US" dirty="0" smtClean="0"/>
              <a:t>Evaluation reports are not ideal for all stakeholders</a:t>
            </a:r>
          </a:p>
          <a:p>
            <a:endParaRPr lang="en-US" dirty="0" smtClean="0"/>
          </a:p>
          <a:p>
            <a:r>
              <a:rPr lang="en-US" dirty="0" smtClean="0"/>
              <a:t>In order to ensure evaluation findings are understood and recommendations are utilized, evaluators must move beyond providing an evaluation report to stakeholders</a:t>
            </a:r>
          </a:p>
          <a:p>
            <a:endParaRPr lang="en-US" dirty="0" smtClean="0"/>
          </a:p>
          <a:p>
            <a:r>
              <a:rPr lang="en-US" dirty="0" smtClean="0"/>
              <a:t>Involve your stakeholder from the beginning; discuss in what format they would prefer to receive evaluation results in order to meet their needs</a:t>
            </a:r>
          </a:p>
          <a:p>
            <a:endParaRPr lang="en-US" dirty="0" smtClean="0"/>
          </a:p>
          <a:p>
            <a:r>
              <a:rPr lang="en-US" dirty="0" smtClean="0"/>
              <a:t>Interactive approaches often yield higher utilization of evaluation recommendations</a:t>
            </a:r>
          </a:p>
          <a:p>
            <a:pPr>
              <a:buNone/>
            </a:pP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Dissemination</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27</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96" y="1286360"/>
            <a:ext cx="8230810" cy="5145438"/>
          </a:xfrm>
        </p:spPr>
        <p:txBody>
          <a:bodyPr/>
          <a:lstStyle/>
          <a:p>
            <a:pPr marL="91440" lvl="1">
              <a:buNone/>
            </a:pPr>
            <a:r>
              <a:rPr lang="en-US" b="1" dirty="0" smtClean="0"/>
              <a:t>Seminars</a:t>
            </a:r>
            <a:r>
              <a:rPr lang="en-US" dirty="0" smtClean="0"/>
              <a:t>: requires stakeholder attendance/attention to evaluators.</a:t>
            </a:r>
          </a:p>
          <a:p>
            <a:pPr marL="91440" lvl="1">
              <a:buNone/>
            </a:pPr>
            <a:endParaRPr lang="en-US" dirty="0" smtClean="0"/>
          </a:p>
          <a:p>
            <a:pPr marL="91440" lvl="1">
              <a:buNone/>
            </a:pPr>
            <a:r>
              <a:rPr lang="en-US" b="1" dirty="0" smtClean="0"/>
              <a:t>Workshops</a:t>
            </a:r>
            <a:r>
              <a:rPr lang="en-US" dirty="0" smtClean="0"/>
              <a:t>: requires interaction between stakeholder and evaluators.</a:t>
            </a:r>
          </a:p>
          <a:p>
            <a:pPr marL="91440" lvl="1">
              <a:buNone/>
            </a:pPr>
            <a:endParaRPr lang="en-US" dirty="0" smtClean="0"/>
          </a:p>
          <a:p>
            <a:pPr marL="91440" lvl="1">
              <a:buNone/>
            </a:pPr>
            <a:r>
              <a:rPr lang="en-US" b="1" dirty="0" smtClean="0"/>
              <a:t>Websites</a:t>
            </a:r>
            <a:r>
              <a:rPr lang="en-US" dirty="0" smtClean="0"/>
              <a:t>: allows stakeholders who may have busy schedules to view findings in an easy format at their own pace; requires conscientious stakeholders.</a:t>
            </a:r>
          </a:p>
          <a:p>
            <a:pPr marL="91440" lvl="1">
              <a:buNone/>
            </a:pPr>
            <a:endParaRPr lang="en-US" dirty="0" smtClean="0"/>
          </a:p>
          <a:p>
            <a:pPr marL="91440" lvl="1">
              <a:buNone/>
            </a:pPr>
            <a:r>
              <a:rPr lang="en-US" b="1" dirty="0" smtClean="0"/>
              <a:t>Conference presentations</a:t>
            </a:r>
            <a:r>
              <a:rPr lang="en-US" dirty="0" smtClean="0"/>
              <a:t>: requires technical level of understanding of evaluation techniques and ability for stakeholders to be present at conference.</a:t>
            </a:r>
          </a:p>
          <a:p>
            <a:pPr marL="91440" lvl="1">
              <a:buNone/>
            </a:pPr>
            <a:endParaRPr lang="en-US" dirty="0" smtClean="0"/>
          </a:p>
          <a:p>
            <a:pPr marL="91440" lvl="1">
              <a:buNone/>
            </a:pPr>
            <a:r>
              <a:rPr lang="en-US" b="1" dirty="0" smtClean="0"/>
              <a:t>Scientific publications</a:t>
            </a:r>
            <a:r>
              <a:rPr lang="en-US" dirty="0" smtClean="0"/>
              <a:t>: requires high technical level of understanding of evaluation techniques and stakeholder access to scientific literature.</a:t>
            </a:r>
          </a:p>
          <a:p>
            <a:endParaRPr lang="en-US" dirty="0"/>
          </a:p>
        </p:txBody>
      </p:sp>
      <p:sp>
        <p:nvSpPr>
          <p:cNvPr id="4" name="Title 2"/>
          <p:cNvSpPr>
            <a:spLocks noGrp="1"/>
          </p:cNvSpPr>
          <p:nvPr>
            <p:ph type="title"/>
          </p:nvPr>
        </p:nvSpPr>
        <p:spPr/>
        <p:txBody>
          <a:bodyPr/>
          <a:lstStyle/>
          <a:p>
            <a:r>
              <a:rPr lang="en-US" dirty="0" smtClean="0"/>
              <a:t>Common Avenues of Dissemination</a:t>
            </a:r>
            <a:endParaRPr lang="en-US" dirty="0"/>
          </a:p>
        </p:txBody>
      </p:sp>
      <p:sp>
        <p:nvSpPr>
          <p:cNvPr id="6"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28</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Based on your scenario and target stakeholder, determine which avenue of dissemination is most appropriate for your selected findings and why. </a:t>
            </a:r>
          </a:p>
        </p:txBody>
      </p:sp>
      <p:sp>
        <p:nvSpPr>
          <p:cNvPr id="3" name="Title 2"/>
          <p:cNvSpPr>
            <a:spLocks noGrp="1"/>
          </p:cNvSpPr>
          <p:nvPr>
            <p:ph type="title"/>
          </p:nvPr>
        </p:nvSpPr>
        <p:spPr/>
        <p:txBody>
          <a:bodyPr/>
          <a:lstStyle/>
          <a:p>
            <a:r>
              <a:rPr lang="en-US" dirty="0" smtClean="0"/>
              <a:t>Exercise 5: Dissemination </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29</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4840"/>
          <a:stretch>
            <a:fillRect/>
          </a:stretch>
        </p:blipFill>
        <p:spPr bwMode="auto">
          <a:xfrm>
            <a:off x="0" y="1138136"/>
            <a:ext cx="8991600" cy="5343944"/>
          </a:xfrm>
          <a:prstGeom prst="rect">
            <a:avLst/>
          </a:prstGeom>
          <a:noFill/>
          <a:ln w="9525">
            <a:noFill/>
            <a:miter lim="800000"/>
            <a:headEnd/>
            <a:tailEnd/>
          </a:ln>
        </p:spPr>
      </p:pic>
      <p:sp>
        <p:nvSpPr>
          <p:cNvPr id="3" name="Title 2"/>
          <p:cNvSpPr>
            <a:spLocks noGrp="1"/>
          </p:cNvSpPr>
          <p:nvPr>
            <p:ph type="title"/>
          </p:nvPr>
        </p:nvSpPr>
        <p:spPr>
          <a:xfrm>
            <a:off x="291830" y="527609"/>
            <a:ext cx="8511702" cy="825994"/>
          </a:xfrm>
        </p:spPr>
        <p:txBody>
          <a:bodyPr/>
          <a:lstStyle/>
          <a:p>
            <a:r>
              <a:rPr lang="en-US" dirty="0" smtClean="0"/>
              <a:t>Army Institute of Public Health Organizational Structure</a:t>
            </a:r>
            <a:endParaRPr lang="en-US" dirty="0"/>
          </a:p>
        </p:txBody>
      </p:sp>
      <p:sp>
        <p:nvSpPr>
          <p:cNvPr id="5" name="Rectangle 5"/>
          <p:cNvSpPr txBox="1">
            <a:spLocks noChangeArrowheads="1"/>
          </p:cNvSpPr>
          <p:nvPr/>
        </p:nvSpPr>
        <p:spPr>
          <a:xfrm>
            <a:off x="3124200" y="6588119"/>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9"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3</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7"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your stakeholders, know their values and expectations</a:t>
            </a:r>
          </a:p>
          <a:p>
            <a:endParaRPr lang="en-US" dirty="0" smtClean="0"/>
          </a:p>
          <a:p>
            <a:r>
              <a:rPr lang="en-US" dirty="0" smtClean="0"/>
              <a:t>Select the evaluation findings that are most useful for your stakeholders</a:t>
            </a:r>
          </a:p>
          <a:p>
            <a:endParaRPr lang="en-US" dirty="0" smtClean="0"/>
          </a:p>
          <a:p>
            <a:r>
              <a:rPr lang="en-US" dirty="0" smtClean="0"/>
              <a:t>Frame the findings in a way your stakeholder will understand and be able to utilize </a:t>
            </a:r>
          </a:p>
          <a:p>
            <a:endParaRPr lang="en-US" dirty="0" smtClean="0"/>
          </a:p>
          <a:p>
            <a:r>
              <a:rPr lang="en-US" dirty="0" smtClean="0"/>
              <a:t>Document the findings in an evaluation report, creating logical graphs and tables for findings most relevant to your stakeholders’ values</a:t>
            </a:r>
          </a:p>
          <a:p>
            <a:endParaRPr lang="en-US" dirty="0" smtClean="0"/>
          </a:p>
          <a:p>
            <a:r>
              <a:rPr lang="en-US" dirty="0" smtClean="0"/>
              <a:t>Disseminate </a:t>
            </a:r>
            <a:r>
              <a:rPr lang="en-US" dirty="0" smtClean="0">
                <a:solidFill>
                  <a:srgbClr val="590D25"/>
                </a:solidFill>
              </a:rPr>
              <a:t>information based on stakeholders’ abilities and needs </a:t>
            </a:r>
            <a:endParaRPr lang="en-US" dirty="0">
              <a:solidFill>
                <a:srgbClr val="590D25"/>
              </a:solidFill>
            </a:endParaRPr>
          </a:p>
        </p:txBody>
      </p:sp>
      <p:sp>
        <p:nvSpPr>
          <p:cNvPr id="3" name="Title 2"/>
          <p:cNvSpPr>
            <a:spLocks noGrp="1"/>
          </p:cNvSpPr>
          <p:nvPr>
            <p:ph type="title"/>
          </p:nvPr>
        </p:nvSpPr>
        <p:spPr/>
        <p:txBody>
          <a:bodyPr/>
          <a:lstStyle/>
          <a:p>
            <a:r>
              <a:rPr lang="en-US" dirty="0" smtClean="0"/>
              <a:t>Review</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30</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6868" y="1494926"/>
            <a:ext cx="8230810" cy="4857235"/>
          </a:xfrm>
        </p:spPr>
        <p:txBody>
          <a:bodyPr/>
          <a:lstStyle/>
          <a:p>
            <a:r>
              <a:rPr lang="en-US" sz="1800" b="1" dirty="0" smtClean="0"/>
              <a:t>Vision: </a:t>
            </a:r>
            <a:r>
              <a:rPr lang="en-US" sz="1800" dirty="0" smtClean="0"/>
              <a:t>Improve the health of the Army Family through maximally effective health promotion practice</a:t>
            </a:r>
          </a:p>
          <a:p>
            <a:endParaRPr lang="en-US" sz="1800" dirty="0" smtClean="0"/>
          </a:p>
          <a:p>
            <a:r>
              <a:rPr lang="en-US" sz="1800" b="1" dirty="0" smtClean="0"/>
              <a:t>Mission: </a:t>
            </a:r>
            <a:r>
              <a:rPr lang="en-US" sz="1800" dirty="0" smtClean="0"/>
              <a:t>Advocate for evidence based health promotion practice within the US Army public health system through systematic assessment</a:t>
            </a:r>
          </a:p>
          <a:p>
            <a:endParaRPr lang="en-US" sz="1800" dirty="0" smtClean="0"/>
          </a:p>
          <a:p>
            <a:r>
              <a:rPr lang="en-US" sz="1800" dirty="0" smtClean="0"/>
              <a:t>Our activities to accomplish this mission include:</a:t>
            </a:r>
          </a:p>
          <a:p>
            <a:pPr lvl="1"/>
            <a:r>
              <a:rPr lang="en-US" sz="1800" dirty="0" smtClean="0"/>
              <a:t>Program evaluation planning, consultation, and review</a:t>
            </a:r>
          </a:p>
          <a:p>
            <a:pPr lvl="1"/>
            <a:r>
              <a:rPr lang="en-US" sz="1800" dirty="0" smtClean="0"/>
              <a:t>Qualitative and quantitative data consultation</a:t>
            </a:r>
          </a:p>
          <a:p>
            <a:pPr lvl="1"/>
            <a:r>
              <a:rPr lang="en-US" sz="1800" dirty="0" smtClean="0"/>
              <a:t>Identification of evidence-based public health practices and benchmarks</a:t>
            </a:r>
          </a:p>
          <a:p>
            <a:pPr lvl="1"/>
            <a:r>
              <a:rPr lang="en-US" sz="1800" dirty="0" smtClean="0"/>
              <a:t>Conducting comprehensive program evaluations</a:t>
            </a:r>
          </a:p>
          <a:p>
            <a:pPr lvl="1"/>
            <a:r>
              <a:rPr lang="en-US" sz="1800" dirty="0" smtClean="0"/>
              <a:t>Monitoring and improving standardized systems approaches to public health program implementation and evaluation</a:t>
            </a:r>
          </a:p>
          <a:p>
            <a:pPr lvl="1"/>
            <a:endParaRPr lang="en-US" sz="1800" dirty="0" smtClean="0"/>
          </a:p>
          <a:p>
            <a:pPr lvl="1">
              <a:buNone/>
            </a:pPr>
            <a:endParaRPr lang="en-US" sz="1800" dirty="0" smtClean="0"/>
          </a:p>
          <a:p>
            <a:pPr lvl="1">
              <a:buNone/>
            </a:pPr>
            <a:endParaRPr lang="en-US" sz="1800" dirty="0" smtClean="0"/>
          </a:p>
        </p:txBody>
      </p:sp>
      <p:sp>
        <p:nvSpPr>
          <p:cNvPr id="4" name="Title 3"/>
          <p:cNvSpPr>
            <a:spLocks noGrp="1"/>
          </p:cNvSpPr>
          <p:nvPr>
            <p:ph type="title"/>
          </p:nvPr>
        </p:nvSpPr>
        <p:spPr>
          <a:xfrm>
            <a:off x="456595" y="771102"/>
            <a:ext cx="8230810" cy="456662"/>
          </a:xfrm>
        </p:spPr>
        <p:txBody>
          <a:bodyPr/>
          <a:lstStyle/>
          <a:p>
            <a:r>
              <a:rPr lang="en-US" dirty="0" smtClean="0"/>
              <a:t>Public Health Assessment Program</a:t>
            </a:r>
            <a:endParaRPr lang="en-US" dirty="0"/>
          </a:p>
        </p:txBody>
      </p:sp>
      <p:sp>
        <p:nvSpPr>
          <p:cNvPr id="9" name="Rectangle 5"/>
          <p:cNvSpPr txBox="1">
            <a:spLocks noChangeArrowheads="1"/>
          </p:cNvSpPr>
          <p:nvPr/>
        </p:nvSpPr>
        <p:spPr>
          <a:xfrm>
            <a:off x="3124200" y="6588119"/>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11"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4</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7"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Public Health Assessment Program is a relatively new program which has engaged in a great deal of groundwork in order to identify potential stakeholders and their values</a:t>
            </a:r>
          </a:p>
          <a:p>
            <a:endParaRPr lang="en-US" dirty="0" smtClean="0"/>
          </a:p>
          <a:p>
            <a:r>
              <a:rPr lang="en-US" dirty="0" smtClean="0"/>
              <a:t>Evaluations are often initiated by leadership, funders, and staff</a:t>
            </a:r>
          </a:p>
          <a:p>
            <a:endParaRPr lang="en-US" dirty="0" smtClean="0"/>
          </a:p>
          <a:p>
            <a:r>
              <a:rPr lang="en-US" dirty="0" smtClean="0"/>
              <a:t>In order to obtain quality data, it became evident that framing the purpose of the evaluation differently for each stakeholder is a necessity</a:t>
            </a:r>
          </a:p>
          <a:p>
            <a:endParaRPr lang="en-US" dirty="0" smtClean="0"/>
          </a:p>
          <a:p>
            <a:r>
              <a:rPr lang="en-US" dirty="0" smtClean="0"/>
              <a:t>It also became imperative to frame the findings in a meaningful way for each stakeholder in order to produce stakeholder action</a:t>
            </a:r>
          </a:p>
          <a:p>
            <a:pPr>
              <a:buNone/>
            </a:pPr>
            <a:endParaRPr lang="en-US" dirty="0"/>
          </a:p>
        </p:txBody>
      </p:sp>
      <p:sp>
        <p:nvSpPr>
          <p:cNvPr id="3" name="Title 2"/>
          <p:cNvSpPr>
            <a:spLocks noGrp="1"/>
          </p:cNvSpPr>
          <p:nvPr>
            <p:ph type="title"/>
          </p:nvPr>
        </p:nvSpPr>
        <p:spPr/>
        <p:txBody>
          <a:bodyPr/>
          <a:lstStyle/>
          <a:p>
            <a:r>
              <a:rPr lang="en-US" dirty="0" smtClean="0"/>
              <a:t>Public Health Assessment Program</a:t>
            </a:r>
            <a:endParaRPr lang="en-US" dirty="0"/>
          </a:p>
        </p:txBody>
      </p:sp>
      <p:sp>
        <p:nvSpPr>
          <p:cNvPr id="4" name="Rectangle 5"/>
          <p:cNvSpPr txBox="1">
            <a:spLocks noChangeArrowheads="1"/>
          </p:cNvSpPr>
          <p:nvPr/>
        </p:nvSpPr>
        <p:spPr>
          <a:xfrm>
            <a:off x="3124200" y="6588119"/>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5</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7"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836" y="2073058"/>
            <a:ext cx="8230810" cy="2788502"/>
          </a:xfrm>
        </p:spPr>
        <p:txBody>
          <a:bodyPr/>
          <a:lstStyle/>
          <a:p>
            <a:r>
              <a:rPr lang="en-US" dirty="0" smtClean="0"/>
              <a:t>Identify the stakeholders and their expectations for </a:t>
            </a:r>
            <a:r>
              <a:rPr lang="en-US" dirty="0" smtClean="0"/>
              <a:t>reporting</a:t>
            </a:r>
          </a:p>
          <a:p>
            <a:pPr>
              <a:buNone/>
            </a:pPr>
            <a:endParaRPr lang="en-US" dirty="0" smtClean="0"/>
          </a:p>
          <a:p>
            <a:r>
              <a:rPr lang="en-US" dirty="0" smtClean="0"/>
              <a:t>Develop a reporting strategy along with the evaluation </a:t>
            </a:r>
            <a:r>
              <a:rPr lang="en-US" dirty="0" smtClean="0"/>
              <a:t>strategy</a:t>
            </a:r>
          </a:p>
          <a:p>
            <a:pPr>
              <a:buNone/>
            </a:pPr>
            <a:endParaRPr lang="en-US" dirty="0" smtClean="0"/>
          </a:p>
          <a:p>
            <a:r>
              <a:rPr lang="en-US" dirty="0" smtClean="0"/>
              <a:t>Allocate time, talent, and treasure to effective </a:t>
            </a:r>
            <a:r>
              <a:rPr lang="en-US" dirty="0" smtClean="0"/>
              <a:t>communication</a:t>
            </a:r>
          </a:p>
          <a:p>
            <a:pPr>
              <a:buNone/>
            </a:pPr>
            <a:endParaRPr lang="en-US" dirty="0" smtClean="0"/>
          </a:p>
          <a:p>
            <a:r>
              <a:rPr lang="en-US" dirty="0" smtClean="0"/>
              <a:t>Revisit communication strategy throughout evaluation and revise</a:t>
            </a:r>
          </a:p>
          <a:p>
            <a:endParaRPr lang="en-US" dirty="0" smtClean="0"/>
          </a:p>
          <a:p>
            <a:endParaRPr lang="en-US" dirty="0" smtClean="0"/>
          </a:p>
          <a:p>
            <a:endParaRPr lang="en-US" dirty="0" smtClean="0"/>
          </a:p>
          <a:p>
            <a:endParaRPr lang="en-US" dirty="0" smtClean="0"/>
          </a:p>
          <a:p>
            <a:endParaRPr lang="en-US" dirty="0" smtClean="0"/>
          </a:p>
        </p:txBody>
      </p:sp>
      <p:sp>
        <p:nvSpPr>
          <p:cNvPr id="3" name="Title 2"/>
          <p:cNvSpPr>
            <a:spLocks noGrp="1"/>
          </p:cNvSpPr>
          <p:nvPr>
            <p:ph type="title"/>
          </p:nvPr>
        </p:nvSpPr>
        <p:spPr>
          <a:xfrm>
            <a:off x="456596" y="712275"/>
            <a:ext cx="8230810" cy="456662"/>
          </a:xfrm>
        </p:spPr>
        <p:txBody>
          <a:bodyPr/>
          <a:lstStyle/>
          <a:p>
            <a:r>
              <a:rPr lang="en-US" dirty="0" smtClean="0"/>
              <a:t>Overarching Concepts of Communication </a:t>
            </a:r>
            <a:endParaRPr lang="en-US" dirty="0"/>
          </a:p>
        </p:txBody>
      </p:sp>
      <p:sp>
        <p:nvSpPr>
          <p:cNvPr id="5"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6</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12"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071" y="1557130"/>
            <a:ext cx="8230810" cy="3533030"/>
          </a:xfrm>
        </p:spPr>
        <p:txBody>
          <a:bodyPr/>
          <a:lstStyle/>
          <a:p>
            <a:r>
              <a:rPr lang="en-US" dirty="0" smtClean="0"/>
              <a:t>Create a mental map of the individual with whom you are </a:t>
            </a:r>
            <a:r>
              <a:rPr lang="en-US" dirty="0" smtClean="0"/>
              <a:t>communicating</a:t>
            </a:r>
            <a:br>
              <a:rPr lang="en-US" dirty="0" smtClean="0"/>
            </a:br>
            <a:endParaRPr lang="en-US" dirty="0" smtClean="0"/>
          </a:p>
          <a:p>
            <a:r>
              <a:rPr lang="en-US" dirty="0" smtClean="0"/>
              <a:t>Understand their personality and communication </a:t>
            </a:r>
            <a:r>
              <a:rPr lang="en-US" dirty="0" smtClean="0"/>
              <a:t>style</a:t>
            </a:r>
          </a:p>
          <a:p>
            <a:pPr>
              <a:buNone/>
            </a:pPr>
            <a:endParaRPr lang="en-US" dirty="0" smtClean="0"/>
          </a:p>
          <a:p>
            <a:r>
              <a:rPr lang="en-US" dirty="0" smtClean="0"/>
              <a:t>Be attentive to body language, both yours and </a:t>
            </a:r>
            <a:r>
              <a:rPr lang="en-US" dirty="0" smtClean="0"/>
              <a:t>theirs</a:t>
            </a:r>
          </a:p>
          <a:p>
            <a:pPr>
              <a:buNone/>
            </a:pPr>
            <a:endParaRPr lang="en-US" dirty="0" smtClean="0"/>
          </a:p>
          <a:p>
            <a:r>
              <a:rPr lang="en-US" dirty="0" smtClean="0"/>
              <a:t>Maintain cultural competence</a:t>
            </a: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General Communication Tips</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5"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7</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593" y="1503336"/>
            <a:ext cx="8230810" cy="4850969"/>
          </a:xfrm>
        </p:spPr>
        <p:txBody>
          <a:bodyPr/>
          <a:lstStyle/>
          <a:p>
            <a:r>
              <a:rPr lang="en-US" dirty="0" smtClean="0"/>
              <a:t>Helps to maintain good working relationships between stakeholders and evaluators</a:t>
            </a:r>
          </a:p>
          <a:p>
            <a:pPr>
              <a:buNone/>
            </a:pPr>
            <a:endParaRPr lang="en-US" dirty="0" smtClean="0"/>
          </a:p>
          <a:p>
            <a:r>
              <a:rPr lang="en-US" dirty="0" smtClean="0"/>
              <a:t>Ensures stakeholders are engaged during the evaluation</a:t>
            </a:r>
          </a:p>
          <a:p>
            <a:pPr>
              <a:buNone/>
            </a:pPr>
            <a:endParaRPr lang="en-US" dirty="0" smtClean="0"/>
          </a:p>
          <a:p>
            <a:r>
              <a:rPr lang="en-US" dirty="0" smtClean="0"/>
              <a:t>Increases the credibility of the evaluation</a:t>
            </a:r>
          </a:p>
          <a:p>
            <a:pPr>
              <a:buNone/>
            </a:pPr>
            <a:endParaRPr lang="en-US" dirty="0" smtClean="0"/>
          </a:p>
          <a:p>
            <a:r>
              <a:rPr lang="en-US" dirty="0" smtClean="0"/>
              <a:t>Ensures the quality of evaluation data</a:t>
            </a:r>
          </a:p>
          <a:p>
            <a:pPr>
              <a:buNone/>
            </a:pPr>
            <a:endParaRPr lang="en-US" dirty="0" smtClean="0"/>
          </a:p>
          <a:p>
            <a:r>
              <a:rPr lang="en-US" dirty="0" smtClean="0"/>
              <a:t>Ensures stakeholders are able to interpret evaluation findings appropriately</a:t>
            </a:r>
          </a:p>
          <a:p>
            <a:pPr>
              <a:buNone/>
            </a:pPr>
            <a:endParaRPr lang="en-US" dirty="0" smtClean="0"/>
          </a:p>
          <a:p>
            <a:r>
              <a:rPr lang="en-US" dirty="0" smtClean="0"/>
              <a:t>Increases the likelihood that the evaluation findings will be accepted and utilized</a:t>
            </a:r>
            <a:endParaRPr lang="en-US" dirty="0"/>
          </a:p>
        </p:txBody>
      </p:sp>
      <p:sp>
        <p:nvSpPr>
          <p:cNvPr id="3" name="Title 2"/>
          <p:cNvSpPr>
            <a:spLocks noGrp="1"/>
          </p:cNvSpPr>
          <p:nvPr>
            <p:ph type="title"/>
          </p:nvPr>
        </p:nvSpPr>
        <p:spPr>
          <a:xfrm>
            <a:off x="437140" y="605430"/>
            <a:ext cx="8230810" cy="825994"/>
          </a:xfrm>
        </p:spPr>
        <p:txBody>
          <a:bodyPr/>
          <a:lstStyle/>
          <a:p>
            <a:r>
              <a:rPr lang="en-US" dirty="0" smtClean="0"/>
              <a:t>Why is effective communication with stakeholders important?</a:t>
            </a:r>
            <a:endParaRPr lang="en-US" dirty="0"/>
          </a:p>
        </p:txBody>
      </p:sp>
      <p:sp>
        <p:nvSpPr>
          <p:cNvPr id="5"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7"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8</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782" y="1354646"/>
            <a:ext cx="8230810" cy="2501258"/>
          </a:xfrm>
        </p:spPr>
        <p:txBody>
          <a:bodyPr/>
          <a:lstStyle/>
          <a:p>
            <a:r>
              <a:rPr lang="en-US" dirty="0" smtClean="0"/>
              <a:t>Who are potential Stakeholders?</a:t>
            </a:r>
          </a:p>
          <a:p>
            <a:pPr lvl="1"/>
            <a:r>
              <a:rPr lang="en-US" dirty="0" smtClean="0"/>
              <a:t>Program operators </a:t>
            </a:r>
            <a:r>
              <a:rPr lang="en-US" dirty="0" smtClean="0"/>
              <a:t>(program staff)</a:t>
            </a:r>
          </a:p>
          <a:p>
            <a:pPr lvl="1"/>
            <a:r>
              <a:rPr lang="en-US" dirty="0" smtClean="0"/>
              <a:t>P</a:t>
            </a:r>
            <a:r>
              <a:rPr lang="en-US" dirty="0" smtClean="0"/>
              <a:t>rogram </a:t>
            </a:r>
            <a:r>
              <a:rPr lang="en-US" dirty="0" smtClean="0"/>
              <a:t>management (program leadership)</a:t>
            </a:r>
          </a:p>
          <a:p>
            <a:pPr lvl="1"/>
            <a:r>
              <a:rPr lang="en-US" dirty="0" smtClean="0"/>
              <a:t>P</a:t>
            </a:r>
            <a:r>
              <a:rPr lang="en-US" dirty="0" smtClean="0"/>
              <a:t>rogram </a:t>
            </a:r>
            <a:r>
              <a:rPr lang="en-US" dirty="0" smtClean="0"/>
              <a:t>finances (program funders)</a:t>
            </a:r>
          </a:p>
          <a:p>
            <a:pPr lvl="1"/>
            <a:r>
              <a:rPr lang="en-US" dirty="0" smtClean="0"/>
              <a:t>Individuals </a:t>
            </a:r>
            <a:r>
              <a:rPr lang="en-US" dirty="0" smtClean="0"/>
              <a:t>with similar </a:t>
            </a:r>
            <a:r>
              <a:rPr lang="en-US" dirty="0" smtClean="0"/>
              <a:t>objectives (professionals in a similar field)</a:t>
            </a:r>
          </a:p>
          <a:p>
            <a:pPr lvl="1">
              <a:buNone/>
            </a:pPr>
            <a:endParaRPr lang="en-US" dirty="0" smtClean="0"/>
          </a:p>
        </p:txBody>
      </p:sp>
      <p:sp>
        <p:nvSpPr>
          <p:cNvPr id="3" name="Title 2"/>
          <p:cNvSpPr>
            <a:spLocks noGrp="1"/>
          </p:cNvSpPr>
          <p:nvPr>
            <p:ph type="title"/>
          </p:nvPr>
        </p:nvSpPr>
        <p:spPr>
          <a:xfrm>
            <a:off x="456596" y="574104"/>
            <a:ext cx="8230810" cy="825994"/>
          </a:xfrm>
        </p:spPr>
        <p:txBody>
          <a:bodyPr/>
          <a:lstStyle/>
          <a:p>
            <a:r>
              <a:rPr lang="en-US" dirty="0" smtClean="0"/>
              <a:t>Who are potential stakeholders and what are their values?</a:t>
            </a:r>
            <a:endParaRPr lang="en-US" dirty="0"/>
          </a:p>
        </p:txBody>
      </p:sp>
      <p:sp>
        <p:nvSpPr>
          <p:cNvPr id="4" name="Rectangle 5"/>
          <p:cNvSpPr txBox="1">
            <a:spLocks noChangeArrowheads="1"/>
          </p:cNvSpPr>
          <p:nvPr/>
        </p:nvSpPr>
        <p:spPr>
          <a:xfrm>
            <a:off x="3108701" y="6607797"/>
            <a:ext cx="2895600" cy="250203"/>
          </a:xfrm>
          <a:prstGeom prst="rect">
            <a:avLst/>
          </a:prstGeom>
          <a:ln/>
        </p:spPr>
        <p:txBody>
          <a:bodyPr wrap="square" lIns="91432" tIns="45716" rIns="91432" bIns="45716" anchor="ctr">
            <a:spAutoFit/>
          </a:bodyPr>
          <a:lstStyle>
            <a:lvl1pPr algn="ctr">
              <a:defRPr sz="1000"/>
            </a:lvl1pPr>
          </a:lstStyle>
          <a:p>
            <a:pPr defTabSz="864854">
              <a:defRPr/>
            </a:pPr>
            <a:r>
              <a:rPr lang="en-US" b="1" dirty="0" smtClean="0"/>
              <a:t>UNCLASSIFIED</a:t>
            </a:r>
            <a:endParaRPr lang="en-US" b="1" dirty="0"/>
          </a:p>
        </p:txBody>
      </p:sp>
      <p:sp>
        <p:nvSpPr>
          <p:cNvPr id="6" name="Slide Number Placeholder 3"/>
          <p:cNvSpPr txBox="1">
            <a:spLocks/>
          </p:cNvSpPr>
          <p:nvPr/>
        </p:nvSpPr>
        <p:spPr>
          <a:xfrm>
            <a:off x="7934325" y="6589713"/>
            <a:ext cx="1209675" cy="250825"/>
          </a:xfrm>
          <a:prstGeom prst="rect">
            <a:avLst/>
          </a:prstGeom>
          <a:noFill/>
        </p:spPr>
        <p:txBody>
          <a:bodyPr lIns="91432" tIns="45716" rIns="91432" bIns="45716">
            <a:spAutoFit/>
          </a:bodyPr>
          <a:lstStyle/>
          <a:p>
            <a:pPr marL="0" marR="0" lvl="0" indent="0" algn="r" defTabSz="914403" rtl="0" eaLnBrk="1" fontAlgn="base" latinLnBrk="0" hangingPunct="1">
              <a:lnSpc>
                <a:spcPct val="100000"/>
              </a:lnSpc>
              <a:spcBef>
                <a:spcPct val="0"/>
              </a:spcBef>
              <a:spcAft>
                <a:spcPct val="0"/>
              </a:spcAft>
              <a:buClrTx/>
              <a:buSzTx/>
              <a:buFontTx/>
              <a:buNone/>
              <a:tabLst/>
              <a:defRPr/>
            </a:pPr>
            <a:fld id="{49A95DA6-8591-45B8-AEC7-90BA6A236A35}" type="slidenum">
              <a:rPr kumimoji="0" lang="en-US" sz="1000" b="1"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3" rtl="0" eaLnBrk="1" fontAlgn="base" latinLnBrk="0" hangingPunct="1">
                <a:lnSpc>
                  <a:spcPct val="100000"/>
                </a:lnSpc>
                <a:spcBef>
                  <a:spcPct val="0"/>
                </a:spcBef>
                <a:spcAft>
                  <a:spcPct val="0"/>
                </a:spcAft>
                <a:buClrTx/>
                <a:buSzTx/>
                <a:buFontTx/>
                <a:buNone/>
                <a:tabLst/>
                <a:defRPr/>
              </a:pPr>
              <a:t>9</a:t>
            </a:fld>
            <a:endParaRPr kumimoji="0" lang="en-US" sz="1000" b="1"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8" name="TextBox 7"/>
          <p:cNvSpPr txBox="1"/>
          <p:nvPr/>
        </p:nvSpPr>
        <p:spPr>
          <a:xfrm>
            <a:off x="517792" y="4109292"/>
            <a:ext cx="3856184" cy="2246769"/>
          </a:xfrm>
          <a:prstGeom prst="rect">
            <a:avLst/>
          </a:prstGeom>
          <a:noFill/>
        </p:spPr>
        <p:txBody>
          <a:bodyPr wrap="none" rtlCol="0">
            <a:spAutoFit/>
          </a:bodyPr>
          <a:lstStyle/>
          <a:p>
            <a:pPr>
              <a:buFont typeface="Arial" pitchFamily="34" charset="0"/>
              <a:buChar char="•"/>
            </a:pPr>
            <a:r>
              <a:rPr lang="en-US" sz="2000" dirty="0" smtClean="0"/>
              <a:t> What are their values?</a:t>
            </a:r>
          </a:p>
          <a:p>
            <a:pPr lvl="1">
              <a:buFont typeface="Arial" pitchFamily="34" charset="0"/>
              <a:buChar char="–"/>
            </a:pPr>
            <a:r>
              <a:rPr lang="en-US" sz="2000" dirty="0" smtClean="0"/>
              <a:t> Obtaining funding</a:t>
            </a:r>
          </a:p>
          <a:p>
            <a:pPr lvl="1">
              <a:buFont typeface="Arial" pitchFamily="34" charset="0"/>
              <a:buChar char="–"/>
            </a:pPr>
            <a:r>
              <a:rPr lang="en-US" sz="2000" dirty="0" smtClean="0"/>
              <a:t> Developing the program</a:t>
            </a:r>
          </a:p>
          <a:p>
            <a:pPr lvl="1">
              <a:buFont typeface="Arial" pitchFamily="34" charset="0"/>
              <a:buChar char="–"/>
            </a:pPr>
            <a:r>
              <a:rPr lang="en-US" sz="2000" dirty="0" smtClean="0"/>
              <a:t> Promoting the program</a:t>
            </a:r>
          </a:p>
          <a:p>
            <a:pPr lvl="1">
              <a:buFont typeface="Arial" pitchFamily="34" charset="0"/>
              <a:buChar char="–"/>
            </a:pPr>
            <a:r>
              <a:rPr lang="en-US" sz="2000" dirty="0" smtClean="0"/>
              <a:t> Improving the program</a:t>
            </a:r>
          </a:p>
          <a:p>
            <a:pPr lvl="1">
              <a:buFont typeface="Arial" pitchFamily="34" charset="0"/>
              <a:buChar char="–"/>
            </a:pPr>
            <a:r>
              <a:rPr lang="en-US" sz="2000" dirty="0" smtClean="0"/>
              <a:t> Developing the community</a:t>
            </a:r>
          </a:p>
          <a:p>
            <a:endParaRPr lang="en-US" sz="2000" dirty="0"/>
          </a:p>
        </p:txBody>
      </p:sp>
      <p:sp>
        <p:nvSpPr>
          <p:cNvPr id="9" name="Rectangle 5"/>
          <p:cNvSpPr txBox="1">
            <a:spLocks noChangeArrowheads="1"/>
          </p:cNvSpPr>
          <p:nvPr/>
        </p:nvSpPr>
        <p:spPr>
          <a:xfrm>
            <a:off x="1" y="6605428"/>
            <a:ext cx="2301240" cy="230824"/>
          </a:xfrm>
          <a:prstGeom prst="rect">
            <a:avLst/>
          </a:prstGeom>
          <a:ln/>
        </p:spPr>
        <p:txBody>
          <a:bodyPr wrap="square" lIns="91432" tIns="45716" rIns="91432" bIns="45716" anchor="ctr">
            <a:spAutoFit/>
          </a:bodyPr>
          <a:lstStyle>
            <a:lvl1pPr algn="ctr">
              <a:defRPr sz="1000"/>
            </a:lvl1pPr>
          </a:lstStyle>
          <a:p>
            <a:pPr algn="l" defTabSz="914403" eaLnBrk="0" hangingPunct="0"/>
            <a:r>
              <a:rPr lang="en-US" sz="900" b="1" dirty="0" smtClean="0"/>
              <a:t>Email: HPW-PHAP@amedd.army.mil</a:t>
            </a:r>
            <a:endParaRPr lang="en-US" sz="9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Lst>
  </p:timing>
</p:sld>
</file>

<file path=ppt/theme/theme1.xml><?xml version="1.0" encoding="utf-8"?>
<a:theme xmlns:a="http://schemas.openxmlformats.org/drawingml/2006/main" name="APHC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6605</TotalTime>
  <Words>3613</Words>
  <Application>Microsoft Office PowerPoint</Application>
  <PresentationFormat>On-screen Show (4:3)</PresentationFormat>
  <Paragraphs>654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APHC template</vt:lpstr>
      <vt:lpstr>Representing Stakeholder Values Through Effective Communication of Findings</vt:lpstr>
      <vt:lpstr>Briefing Outline</vt:lpstr>
      <vt:lpstr>Army Institute of Public Health Organizational Structure</vt:lpstr>
      <vt:lpstr>Public Health Assessment Program</vt:lpstr>
      <vt:lpstr>Public Health Assessment Program</vt:lpstr>
      <vt:lpstr>Overarching Concepts of Communication </vt:lpstr>
      <vt:lpstr>General Communication Tips</vt:lpstr>
      <vt:lpstr>Why is effective communication with stakeholders important?</vt:lpstr>
      <vt:lpstr>Who are potential stakeholders and what are their values?</vt:lpstr>
      <vt:lpstr>What are the evaluation questions based on stakeholder values?</vt:lpstr>
      <vt:lpstr>Exercise 1: Matching Stakeholder Values</vt:lpstr>
      <vt:lpstr>Selecting Findings to Present to Stakeholders</vt:lpstr>
      <vt:lpstr>Importance of Framing Findings </vt:lpstr>
      <vt:lpstr>How do you present findings?</vt:lpstr>
      <vt:lpstr>Articulating Findings: The Elevator Speech</vt:lpstr>
      <vt:lpstr>Documentation</vt:lpstr>
      <vt:lpstr>The Evaluation Report </vt:lpstr>
      <vt:lpstr>Documentation: Graphs</vt:lpstr>
      <vt:lpstr>Visuals: Pretty versus Clarity </vt:lpstr>
      <vt:lpstr>Visuals: Pretty versus Clarity </vt:lpstr>
      <vt:lpstr>Visuals: Presenting Numbers  </vt:lpstr>
      <vt:lpstr>Visuals: Presenting Numbers</vt:lpstr>
      <vt:lpstr>Table Version 1</vt:lpstr>
      <vt:lpstr>Table Version 2</vt:lpstr>
      <vt:lpstr>Table Version 3</vt:lpstr>
      <vt:lpstr>Exercise 4: Documentation</vt:lpstr>
      <vt:lpstr>Dissemination</vt:lpstr>
      <vt:lpstr>Common Avenues of Dissemination</vt:lpstr>
      <vt:lpstr>Exercise 5: Dissemination </vt:lpstr>
      <vt:lpstr>Review</vt:lpstr>
    </vt:vector>
  </TitlesOfParts>
  <Company>OTSG, 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A. Pampel</dc:creator>
  <cp:lastModifiedBy>USACHPPM</cp:lastModifiedBy>
  <cp:revision>276</cp:revision>
  <dcterms:created xsi:type="dcterms:W3CDTF">2006-01-23T14:59:19Z</dcterms:created>
  <dcterms:modified xsi:type="dcterms:W3CDTF">2011-11-03T00:12:13Z</dcterms:modified>
</cp:coreProperties>
</file>