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71" r:id="rId3"/>
    <p:sldId id="269" r:id="rId4"/>
    <p:sldId id="270" r:id="rId5"/>
    <p:sldId id="272" r:id="rId6"/>
    <p:sldId id="263" r:id="rId7"/>
    <p:sldId id="273" r:id="rId8"/>
    <p:sldId id="275"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1164"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BF18F-429D-4954-B8E7-42A87745114C}" type="datetimeFigureOut">
              <a:rPr lang="en-US" smtClean="0"/>
              <a:pPr/>
              <a:t>7/26/2012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578CD-DC43-4E98-9E1A-E3E99D0C0C8D}" type="slidenum">
              <a:rPr lang="en-US" smtClean="0"/>
              <a:pPr/>
              <a:t>‹#›</a:t>
            </a:fld>
            <a:endParaRPr lang="en-US"/>
          </a:p>
        </p:txBody>
      </p:sp>
    </p:spTree>
    <p:extLst>
      <p:ext uri="{BB962C8B-B14F-4D97-AF65-F5344CB8AC3E}">
        <p14:creationId xmlns:p14="http://schemas.microsoft.com/office/powerpoint/2010/main" val="150764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7AB2D5-0B6F-44BF-A423-2307ADE4E433}" type="datetimeFigureOut">
              <a:rPr lang="en-US" smtClean="0"/>
              <a:pPr/>
              <a:t>7/26/2012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12412B-BCA5-48B4-843C-63CDE1C3C7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7AB2D5-0B6F-44BF-A423-2307ADE4E433}" type="datetimeFigureOut">
              <a:rPr lang="en-US" smtClean="0"/>
              <a:pPr/>
              <a:t>7/26/2012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7AB2D5-0B6F-44BF-A423-2307ADE4E433}" type="datetimeFigureOut">
              <a:rPr lang="en-US" smtClean="0"/>
              <a:pPr/>
              <a:t>7/26/2012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7AB2D5-0B6F-44BF-A423-2307ADE4E433}" type="datetimeFigureOut">
              <a:rPr lang="en-US" smtClean="0"/>
              <a:pPr/>
              <a:t>7/26/2012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12412B-BCA5-48B4-843C-63CDE1C3C7C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7AB2D5-0B6F-44BF-A423-2307ADE4E433}" type="datetimeFigureOut">
              <a:rPr lang="en-US" smtClean="0"/>
              <a:pPr/>
              <a:t>7/26/2012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12412B-BCA5-48B4-843C-63CDE1C3C7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Evaluation Jitters 2: Managing an Evaluation</a:t>
            </a:r>
            <a:endParaRPr lang="en-US" dirty="0"/>
          </a:p>
        </p:txBody>
      </p:sp>
      <p:sp>
        <p:nvSpPr>
          <p:cNvPr id="3" name="Subtitle 2"/>
          <p:cNvSpPr>
            <a:spLocks noGrp="1"/>
          </p:cNvSpPr>
          <p:nvPr>
            <p:ph type="subTitle" idx="1"/>
          </p:nvPr>
        </p:nvSpPr>
        <p:spPr/>
        <p:txBody>
          <a:bodyPr/>
          <a:lstStyle/>
          <a:p>
            <a:r>
              <a:rPr lang="en-US" dirty="0" smtClean="0"/>
              <a:t>AEA Webinar 26 July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Focus is based on international development evaluation practices</a:t>
            </a:r>
          </a:p>
          <a:p>
            <a:r>
              <a:rPr lang="en-US" dirty="0" smtClean="0"/>
              <a:t>Managing evaluations, however, should be a feature in any evaluation, even if some of the logistical challenges may not be </a:t>
            </a:r>
          </a:p>
          <a:p>
            <a:r>
              <a:rPr lang="en-US" dirty="0" smtClean="0"/>
              <a:t>Focus on who can be an evaluation manager, and what tasks an evaluation manager might do to facilitate the evaluation</a:t>
            </a:r>
          </a:p>
          <a:p>
            <a:r>
              <a:rPr lang="en-US" dirty="0" smtClean="0"/>
              <a:t>Focus is not on how to evaluate, but specifically on managing evaluations</a:t>
            </a:r>
            <a:endParaRPr lang="en-US" dirty="0"/>
          </a:p>
        </p:txBody>
      </p:sp>
      <p:sp>
        <p:nvSpPr>
          <p:cNvPr id="3" name="Title 2"/>
          <p:cNvSpPr>
            <a:spLocks noGrp="1"/>
          </p:cNvSpPr>
          <p:nvPr>
            <p:ph type="title"/>
          </p:nvPr>
        </p:nvSpPr>
        <p:spPr/>
        <p:txBody>
          <a:bodyPr/>
          <a:lstStyle/>
          <a:p>
            <a:r>
              <a:rPr lang="en-US" dirty="0" smtClean="0"/>
              <a:t>Orienting this webinar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Take a deep breath.  You have months to do this (well, maybe).</a:t>
            </a:r>
          </a:p>
          <a:p>
            <a:r>
              <a:rPr lang="en-US" dirty="0" smtClean="0"/>
              <a:t>Managing an evaluation means that you will take advantage of planning and preparation ahead of time, and then during the evaluation process itself.  It doesn’t necessarily mean that you are part of the evaluation team.</a:t>
            </a:r>
          </a:p>
          <a:p>
            <a:r>
              <a:rPr lang="en-US" dirty="0" smtClean="0"/>
              <a:t>Evaluations can be intimidating.  They don’t have to be (as much) if you go step by step.</a:t>
            </a:r>
            <a:endParaRPr lang="en-US" dirty="0"/>
          </a:p>
        </p:txBody>
      </p:sp>
      <p:sp>
        <p:nvSpPr>
          <p:cNvPr id="3" name="Title 2"/>
          <p:cNvSpPr>
            <a:spLocks noGrp="1"/>
          </p:cNvSpPr>
          <p:nvPr>
            <p:ph type="title"/>
          </p:nvPr>
        </p:nvSpPr>
        <p:spPr/>
        <p:txBody>
          <a:bodyPr/>
          <a:lstStyle/>
          <a:p>
            <a:r>
              <a:rPr lang="en-US" dirty="0" smtClean="0"/>
              <a:t>Soothing the jitters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Choice and </a:t>
            </a:r>
            <a:r>
              <a:rPr lang="en-US" dirty="0" err="1" smtClean="0"/>
              <a:t>skillset</a:t>
            </a:r>
            <a:r>
              <a:rPr lang="en-US" dirty="0" smtClean="0"/>
              <a:t> for the evaluation manager</a:t>
            </a:r>
          </a:p>
          <a:p>
            <a:r>
              <a:rPr lang="en-US" dirty="0" smtClean="0"/>
              <a:t>Checklist of tasks for the evaluation manager</a:t>
            </a:r>
            <a:endParaRPr lang="en-US" dirty="0"/>
          </a:p>
        </p:txBody>
      </p:sp>
      <p:sp>
        <p:nvSpPr>
          <p:cNvPr id="3" name="Title 2"/>
          <p:cNvSpPr>
            <a:spLocks noGrp="1"/>
          </p:cNvSpPr>
          <p:nvPr>
            <p:ph type="title"/>
          </p:nvPr>
        </p:nvSpPr>
        <p:spPr/>
        <p:txBody>
          <a:bodyPr>
            <a:normAutofit/>
          </a:bodyPr>
          <a:lstStyle/>
          <a:p>
            <a:r>
              <a:rPr lang="en-US" dirty="0" smtClean="0"/>
              <a:t>Two Key Components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evaluation manager, the evaluated organization, and the evaluation team</a:t>
            </a:r>
            <a:endParaRPr lang="en-US" dirty="0"/>
          </a:p>
        </p:txBody>
      </p:sp>
      <p:pic>
        <p:nvPicPr>
          <p:cNvPr id="1026" name="Picture 2" descr="C:\Users\Alice Willard\AppData\Local\Microsoft\Windows\Temporary Internet Files\Content.IE5\TU80SZZ9\MC900435426[1].wmf"/>
          <p:cNvPicPr>
            <a:picLocks noGrp="1" noChangeAspect="1" noChangeArrowheads="1"/>
          </p:cNvPicPr>
          <p:nvPr>
            <p:ph sz="half" idx="1"/>
          </p:nvPr>
        </p:nvPicPr>
        <p:blipFill>
          <a:blip r:embed="rId2"/>
          <a:srcRect/>
          <a:stretch>
            <a:fillRect/>
          </a:stretch>
        </p:blipFill>
        <p:spPr bwMode="auto">
          <a:xfrm>
            <a:off x="1524000" y="838200"/>
            <a:ext cx="5334000" cy="381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Strong organizational ability</a:t>
            </a:r>
          </a:p>
          <a:p>
            <a:r>
              <a:rPr lang="en-US" dirty="0" smtClean="0"/>
              <a:t>Institutional memory</a:t>
            </a:r>
          </a:p>
          <a:p>
            <a:r>
              <a:rPr lang="en-US" dirty="0" smtClean="0"/>
              <a:t>Knowledge of evaluation methods</a:t>
            </a:r>
          </a:p>
          <a:p>
            <a:r>
              <a:rPr lang="en-US" dirty="0" smtClean="0"/>
              <a:t>Serious attitude – ‘</a:t>
            </a:r>
            <a:r>
              <a:rPr lang="en-US" dirty="0" smtClean="0">
                <a:solidFill>
                  <a:srgbClr val="00B050"/>
                </a:solidFill>
              </a:rPr>
              <a:t>gravitas</a:t>
            </a:r>
            <a:r>
              <a:rPr lang="en-US" dirty="0" smtClean="0"/>
              <a:t>’</a:t>
            </a:r>
          </a:p>
          <a:p>
            <a:r>
              <a:rPr lang="en-US" dirty="0" smtClean="0"/>
              <a:t>People skills</a:t>
            </a:r>
          </a:p>
          <a:p>
            <a:r>
              <a:rPr lang="en-US" dirty="0" smtClean="0"/>
              <a:t>Sense of humor</a:t>
            </a:r>
          </a:p>
          <a:p>
            <a:r>
              <a:rPr lang="en-US" dirty="0" smtClean="0"/>
              <a:t>Organizational support</a:t>
            </a:r>
          </a:p>
          <a:p>
            <a:pPr>
              <a:buNone/>
            </a:pPr>
            <a:endParaRPr lang="en-US" dirty="0" smtClean="0"/>
          </a:p>
          <a:p>
            <a:pPr>
              <a:buFont typeface="Wingdings" pitchFamily="2" charset="2"/>
              <a:buChar char="v"/>
            </a:pPr>
            <a:r>
              <a:rPr lang="en-US" dirty="0" smtClean="0"/>
              <a:t>Who has those skills and can they make the time to manage an evaluation?</a:t>
            </a:r>
            <a:endParaRPr lang="en-US" dirty="0"/>
          </a:p>
        </p:txBody>
      </p:sp>
      <p:sp>
        <p:nvSpPr>
          <p:cNvPr id="3" name="Title 2"/>
          <p:cNvSpPr>
            <a:spLocks noGrp="1"/>
          </p:cNvSpPr>
          <p:nvPr>
            <p:ph type="title"/>
          </p:nvPr>
        </p:nvSpPr>
        <p:spPr/>
        <p:txBody>
          <a:bodyPr>
            <a:normAutofit fontScale="90000"/>
          </a:bodyPr>
          <a:lstStyle/>
          <a:p>
            <a:r>
              <a:rPr lang="en-US" dirty="0" err="1" smtClean="0"/>
              <a:t>Skillset</a:t>
            </a:r>
            <a:r>
              <a:rPr lang="en-US" dirty="0" smtClean="0"/>
              <a:t> for an evaluation manager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Font typeface="+mj-lt"/>
              <a:buAutoNum type="arabicPeriod"/>
            </a:pPr>
            <a:r>
              <a:rPr lang="en-US" dirty="0" smtClean="0"/>
              <a:t>Scope of work</a:t>
            </a:r>
          </a:p>
          <a:p>
            <a:pPr marL="624078" indent="-514350">
              <a:buFont typeface="+mj-lt"/>
              <a:buAutoNum type="arabicPeriod"/>
            </a:pPr>
            <a:r>
              <a:rPr lang="en-US" dirty="0" smtClean="0"/>
              <a:t>Personnel</a:t>
            </a:r>
          </a:p>
          <a:p>
            <a:pPr marL="624078" indent="-514350">
              <a:buFont typeface="+mj-lt"/>
              <a:buAutoNum type="arabicPeriod"/>
            </a:pPr>
            <a:r>
              <a:rPr lang="en-US" dirty="0" smtClean="0"/>
              <a:t>Financial</a:t>
            </a:r>
          </a:p>
          <a:p>
            <a:pPr marL="624078" indent="-514350">
              <a:buFont typeface="+mj-lt"/>
              <a:buAutoNum type="arabicPeriod"/>
            </a:pPr>
            <a:r>
              <a:rPr lang="en-US" dirty="0" smtClean="0"/>
              <a:t>Logistical</a:t>
            </a:r>
          </a:p>
          <a:p>
            <a:pPr marL="624078" indent="-514350">
              <a:buFont typeface="+mj-lt"/>
              <a:buAutoNum type="arabicPeriod"/>
            </a:pPr>
            <a:r>
              <a:rPr lang="en-US" dirty="0" smtClean="0"/>
              <a:t>Relations</a:t>
            </a:r>
          </a:p>
          <a:p>
            <a:pPr marL="624078" indent="-514350">
              <a:buFont typeface="+mj-lt"/>
              <a:buAutoNum type="arabicPeriod"/>
            </a:pPr>
            <a:r>
              <a:rPr lang="en-US" dirty="0" smtClean="0"/>
              <a:t>Psychological elements</a:t>
            </a:r>
          </a:p>
          <a:p>
            <a:pPr marL="624078" indent="-514350">
              <a:buFont typeface="+mj-lt"/>
              <a:buAutoNum type="arabicPeriod"/>
            </a:pPr>
            <a:r>
              <a:rPr lang="en-US" dirty="0" smtClean="0"/>
              <a:t>Contractual</a:t>
            </a:r>
          </a:p>
          <a:p>
            <a:pPr marL="624078" indent="-514350">
              <a:buFont typeface="+mj-lt"/>
              <a:buAutoNum type="arabicPeriod"/>
            </a:pPr>
            <a:r>
              <a:rPr lang="en-US" dirty="0" smtClean="0"/>
              <a:t>Deliverables</a:t>
            </a:r>
          </a:p>
          <a:p>
            <a:pPr marL="624078" indent="-514350">
              <a:buFont typeface="+mj-lt"/>
              <a:buAutoNum type="arabicPeriod"/>
            </a:pPr>
            <a:r>
              <a:rPr lang="en-US" dirty="0" smtClean="0"/>
              <a:t>Communication</a:t>
            </a:r>
          </a:p>
          <a:p>
            <a:pPr marL="624078" indent="-514350">
              <a:buFont typeface="+mj-lt"/>
              <a:buAutoNum type="arabicPeriod"/>
            </a:pPr>
            <a:r>
              <a:rPr lang="en-US" dirty="0" err="1" smtClean="0"/>
              <a:t>Workplan</a:t>
            </a:r>
            <a:r>
              <a:rPr lang="en-US" dirty="0" smtClean="0"/>
              <a:t> and timeline</a:t>
            </a:r>
          </a:p>
          <a:p>
            <a:pPr marL="624078" indent="-514350">
              <a:buFont typeface="+mj-lt"/>
              <a:buAutoNum type="arabicPeriod"/>
            </a:pPr>
            <a:r>
              <a:rPr lang="en-US" dirty="0" smtClean="0"/>
              <a:t>Contingency plans</a:t>
            </a:r>
          </a:p>
          <a:p>
            <a:endParaRPr lang="en-US" dirty="0"/>
          </a:p>
        </p:txBody>
      </p:sp>
      <p:sp>
        <p:nvSpPr>
          <p:cNvPr id="3" name="Title 2"/>
          <p:cNvSpPr>
            <a:spLocks noGrp="1"/>
          </p:cNvSpPr>
          <p:nvPr>
            <p:ph type="title"/>
          </p:nvPr>
        </p:nvSpPr>
        <p:spPr/>
        <p:txBody>
          <a:bodyPr/>
          <a:lstStyle/>
          <a:p>
            <a:r>
              <a:rPr lang="en-US" dirty="0" smtClean="0"/>
              <a:t>11 Checklist Components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Sample checklist</a:t>
            </a:r>
            <a:endParaRPr lang="en-US" dirty="0"/>
          </a:p>
        </p:txBody>
      </p:sp>
      <p:sp>
        <p:nvSpPr>
          <p:cNvPr id="4" name="Subtitle 3"/>
          <p:cNvSpPr>
            <a:spLocks noGrp="1"/>
          </p:cNvSpPr>
          <p:nvPr>
            <p:ph type="subTitle" idx="1"/>
          </p:nvPr>
        </p:nvSpPr>
        <p:spPr/>
        <p:txBody>
          <a:bodyPr/>
          <a:lstStyle/>
          <a:p>
            <a:r>
              <a:rPr lang="en-US" dirty="0" smtClean="0"/>
              <a:t>Blank form and an example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I’ll go back to the sample form…  and thanks for </a:t>
            </a:r>
            <a:r>
              <a:rPr lang="en-US" smtClean="0"/>
              <a:t>your attention!</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TotalTime>
  <Words>272</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Evaluation Jitters 2: Managing an Evaluation</vt:lpstr>
      <vt:lpstr>Orienting this webinar</vt:lpstr>
      <vt:lpstr>Soothing the jitters</vt:lpstr>
      <vt:lpstr>Two Key Components</vt:lpstr>
      <vt:lpstr>The evaluation manager, the evaluated organization, and the evaluation team</vt:lpstr>
      <vt:lpstr>Skillset for an evaluation manager</vt:lpstr>
      <vt:lpstr>11 Checklist Components</vt:lpstr>
      <vt:lpstr>Sample checklist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Jitters 1: Preparing for an Evaluation</dc:title>
  <dc:creator>Alice Willard</dc:creator>
  <cp:lastModifiedBy>Stephanie</cp:lastModifiedBy>
  <cp:revision>17</cp:revision>
  <dcterms:created xsi:type="dcterms:W3CDTF">2012-06-24T23:12:30Z</dcterms:created>
  <dcterms:modified xsi:type="dcterms:W3CDTF">2012-07-26T12:37:34Z</dcterms:modified>
</cp:coreProperties>
</file>