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2"/>
  </p:notes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E471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4" d="100"/>
          <a:sy n="104" d="100"/>
        </p:scale>
        <p:origin x="-1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8F507F-F8D8-A14F-87E7-C4F2D9301C6C}" type="datetimeFigureOut">
              <a:rPr lang="en-US" smtClean="0"/>
              <a:pPr/>
              <a:t>11/2/2011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24C603-5BBD-1244-864C-A1FD13FCCC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617808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24C603-5BBD-1244-864C-A1FD13FCCCA3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467440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AB89B-9CEC-D24A-BB7A-1A684CD9B61B}" type="datetimeFigureOut">
              <a:rPr lang="en-US" smtClean="0"/>
              <a:pPr/>
              <a:t>11/2/2011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23405A0-2F30-9846-A78C-995F07CF549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  <a:ln>
            <a:solidFill>
              <a:srgbClr val="C00000"/>
            </a:solidFill>
          </a:ln>
        </p:spPr>
        <p:txBody>
          <a:bodyPr anchor="b"/>
          <a:lstStyle>
            <a:lvl1pPr>
              <a:defRPr sz="4200">
                <a:solidFill>
                  <a:srgbClr val="C00000"/>
                </a:solidFill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AB89B-9CEC-D24A-BB7A-1A684CD9B61B}" type="datetimeFigureOut">
              <a:rPr lang="en-US" smtClean="0"/>
              <a:pPr/>
              <a:t>11/2/2011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405A0-2F30-9846-A78C-995F07CF54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823405A0-2F30-9846-A78C-995F07CF549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AB89B-9CEC-D24A-BB7A-1A684CD9B61B}" type="datetimeFigureOut">
              <a:rPr lang="en-US" smtClean="0"/>
              <a:pPr/>
              <a:t>11/2/2011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C00000"/>
                </a:solidFill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AB89B-9CEC-D24A-BB7A-1A684CD9B61B}" type="datetimeFigureOut">
              <a:rPr lang="en-US" smtClean="0"/>
              <a:pPr/>
              <a:t>11/2/2011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823405A0-2F30-9846-A78C-995F07CF549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  <a:ln>
            <a:solidFill>
              <a:srgbClr val="C00000"/>
            </a:solidFill>
          </a:ln>
        </p:spPr>
        <p:txBody>
          <a:bodyPr/>
          <a:lstStyle/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rgbClr val="C00000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>
              <a:solidFill>
                <a:srgbClr val="C0000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AB89B-9CEC-D24A-BB7A-1A684CD9B61B}" type="datetimeFigureOut">
              <a:rPr lang="en-US" smtClean="0"/>
              <a:pPr/>
              <a:t>11/2/2011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23405A0-2F30-9846-A78C-995F07CF549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E471"/>
                </a:solidFill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A8BAB89B-9CEC-D24A-BB7A-1A684CD9B61B}" type="datetimeFigureOut">
              <a:rPr lang="en-US" smtClean="0"/>
              <a:pPr/>
              <a:t>11/2/2011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405A0-2F30-9846-A78C-995F07CF549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rgbClr val="C00000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E47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>
                <a:solidFill>
                  <a:srgbClr val="FFE47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AB89B-9CEC-D24A-BB7A-1A684CD9B61B}" type="datetimeFigureOut">
              <a:rPr lang="en-US" smtClean="0"/>
              <a:pPr/>
              <a:t>11/2/2011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823405A0-2F30-9846-A78C-995F07CF549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AB89B-9CEC-D24A-BB7A-1A684CD9B61B}" type="datetimeFigureOut">
              <a:rPr lang="en-US" smtClean="0"/>
              <a:pPr/>
              <a:t>11/2/2011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823405A0-2F30-9846-A78C-995F07CF54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AB89B-9CEC-D24A-BB7A-1A684CD9B61B}" type="datetimeFigureOut">
              <a:rPr lang="en-US" smtClean="0"/>
              <a:pPr/>
              <a:t>11/2/2011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23405A0-2F30-9846-A78C-995F07CF54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23405A0-2F30-9846-A78C-995F07CF549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AB89B-9CEC-D24A-BB7A-1A684CD9B61B}" type="datetimeFigureOut">
              <a:rPr lang="en-US" smtClean="0"/>
              <a:pPr/>
              <a:t>11/2/2011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823405A0-2F30-9846-A78C-995F07CF549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A8BAB89B-9CEC-D24A-BB7A-1A684CD9B61B}" type="datetimeFigureOut">
              <a:rPr lang="en-US" smtClean="0"/>
              <a:pPr/>
              <a:t>11/2/2011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A8BAB89B-9CEC-D24A-BB7A-1A684CD9B61B}" type="datetimeFigureOut">
              <a:rPr lang="en-US" smtClean="0"/>
              <a:pPr/>
              <a:t>11/2/2011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23405A0-2F30-9846-A78C-995F07CF549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Evaluating a Middle School Math M.Ed. Professional Development Program.</a:t>
            </a:r>
            <a:r>
              <a:rPr lang="en-US" dirty="0" smtClean="0">
                <a:effectLst/>
              </a:rPr>
              <a:t>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Knowledge, Pedagogy, Practice or Student Achievement</a:t>
            </a:r>
            <a:r>
              <a:rPr lang="en-US" dirty="0" smtClean="0"/>
              <a:t>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367089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Proximal outcomes provided a better means of measure the program successes</a:t>
            </a:r>
          </a:p>
          <a:p>
            <a:r>
              <a:rPr lang="en-US" dirty="0" smtClean="0"/>
              <a:t>Proximal outcomes supported logic model for program</a:t>
            </a:r>
          </a:p>
          <a:p>
            <a:r>
              <a:rPr lang="en-US" dirty="0"/>
              <a:t>Proximal outcomes provided a better understanding of program value</a:t>
            </a:r>
          </a:p>
          <a:p>
            <a:r>
              <a:rPr lang="en-US" dirty="0" smtClean="0"/>
              <a:t>Emphasis on program value needs to be closely linked to the program purpose with an emphasis on change related to knowledge, pedagogy and practice.</a:t>
            </a:r>
          </a:p>
        </p:txBody>
      </p:sp>
    </p:spTree>
    <p:extLst>
      <p:ext uri="{BB962C8B-B14F-4D97-AF65-F5344CB8AC3E}">
        <p14:creationId xmlns:p14="http://schemas.microsoft.com/office/powerpoint/2010/main" xmlns="" val="890851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 Description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4929094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Need:</a:t>
            </a:r>
          </a:p>
          <a:p>
            <a:pPr lvl="2"/>
            <a:r>
              <a:rPr lang="en-US" dirty="0" smtClean="0"/>
              <a:t> Data from LEA indicated many teachers in district teaching math, without math endorsement or math education</a:t>
            </a:r>
          </a:p>
          <a:p>
            <a:r>
              <a:rPr lang="en-US" dirty="0" smtClean="0"/>
              <a:t>Program design:</a:t>
            </a:r>
          </a:p>
          <a:p>
            <a:pPr lvl="2"/>
            <a:r>
              <a:rPr lang="en-US" dirty="0" smtClean="0"/>
              <a:t>M.Ed. Program that focused on Middle School Math and included integration of science.</a:t>
            </a:r>
          </a:p>
          <a:p>
            <a:pPr lvl="4"/>
            <a:r>
              <a:rPr lang="en-US" dirty="0" smtClean="0"/>
              <a:t>Course in Geometry, </a:t>
            </a:r>
            <a:r>
              <a:rPr lang="en-US" dirty="0"/>
              <a:t>N</a:t>
            </a:r>
            <a:r>
              <a:rPr lang="en-US" dirty="0" smtClean="0"/>
              <a:t>umber </a:t>
            </a:r>
            <a:r>
              <a:rPr lang="en-US" dirty="0"/>
              <a:t>T</a:t>
            </a:r>
            <a:r>
              <a:rPr lang="en-US" dirty="0" smtClean="0"/>
              <a:t>heory, Algebra, Probability and statistics, math methods, Research </a:t>
            </a:r>
            <a:r>
              <a:rPr lang="en-US" dirty="0"/>
              <a:t>M</a:t>
            </a:r>
            <a:r>
              <a:rPr lang="en-US" dirty="0" smtClean="0"/>
              <a:t>ethods, </a:t>
            </a:r>
            <a:r>
              <a:rPr lang="en-US" dirty="0"/>
              <a:t>A</a:t>
            </a:r>
            <a:r>
              <a:rPr lang="en-US" dirty="0" smtClean="0"/>
              <a:t>ction Research, and Practicum</a:t>
            </a:r>
          </a:p>
          <a:p>
            <a:pPr lvl="2"/>
            <a:r>
              <a:rPr lang="en-US" dirty="0" smtClean="0"/>
              <a:t>Cohort program enrolling 30 candidates into two cohorts who progress through the program at the same time</a:t>
            </a:r>
          </a:p>
          <a:p>
            <a:pPr lvl="2"/>
            <a:r>
              <a:rPr lang="en-US" dirty="0" smtClean="0"/>
              <a:t>Collaborative program between LEA, Loyola’s School of Education and Loyola’s college of Arts and Science</a:t>
            </a:r>
          </a:p>
          <a:p>
            <a:pPr lvl="2"/>
            <a:r>
              <a:rPr lang="en-US" dirty="0" smtClean="0"/>
              <a:t>LEA would cover one third of tuition and Loyola University would cover other two thirds.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29358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 </a:t>
            </a:r>
            <a:r>
              <a:rPr lang="en-US" dirty="0"/>
              <a:t>D</a:t>
            </a:r>
            <a:r>
              <a:rPr lang="en-US" dirty="0" smtClean="0"/>
              <a:t>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4929094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Funding Agency Requirements:</a:t>
            </a:r>
          </a:p>
          <a:p>
            <a:pPr lvl="2"/>
            <a:r>
              <a:rPr lang="en-US" dirty="0" smtClean="0"/>
              <a:t>Experimental or quasi-experimental design</a:t>
            </a:r>
          </a:p>
          <a:p>
            <a:pPr lvl="2"/>
            <a:r>
              <a:rPr lang="en-US" dirty="0" smtClean="0"/>
              <a:t>Use prescribed data collection instruments</a:t>
            </a:r>
          </a:p>
          <a:p>
            <a:pPr lvl="2"/>
            <a:r>
              <a:rPr lang="en-US" dirty="0" smtClean="0"/>
              <a:t>Emphasized standardized student  achievement data as outcome for program's success</a:t>
            </a:r>
          </a:p>
          <a:p>
            <a:r>
              <a:rPr lang="en-US" dirty="0" smtClean="0"/>
              <a:t>Evaluator's Design</a:t>
            </a:r>
          </a:p>
          <a:p>
            <a:pPr lvl="2"/>
            <a:r>
              <a:rPr lang="en-US" dirty="0" smtClean="0"/>
              <a:t>Emphasized quasi-experimental design using two cohorts as experimental and control groups for each other</a:t>
            </a:r>
          </a:p>
          <a:p>
            <a:pPr lvl="2"/>
            <a:r>
              <a:rPr lang="en-US" dirty="0" smtClean="0"/>
              <a:t>Used nonequivalent control group design for student achievement data</a:t>
            </a:r>
          </a:p>
          <a:p>
            <a:pPr lvl="2"/>
            <a:r>
              <a:rPr lang="en-US" dirty="0" smtClean="0"/>
              <a:t>Interviews and observation for qualitative data on practice</a:t>
            </a:r>
          </a:p>
          <a:p>
            <a:pPr lvl="2"/>
            <a:r>
              <a:rPr lang="en-US" dirty="0" smtClean="0"/>
              <a:t>Emphasized changes in content knowledge, pedagogical perspectives and classroom practices as outcomes for program success. </a:t>
            </a:r>
          </a:p>
          <a:p>
            <a:pPr lvl="2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301764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Life Happened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4929094"/>
          </a:xfrm>
        </p:spPr>
        <p:txBody>
          <a:bodyPr>
            <a:normAutofit/>
          </a:bodyPr>
          <a:lstStyle/>
          <a:p>
            <a:r>
              <a:rPr lang="en-US" dirty="0" smtClean="0"/>
              <a:t>Program Changes</a:t>
            </a:r>
          </a:p>
          <a:p>
            <a:pPr lvl="2"/>
            <a:r>
              <a:rPr lang="en-US" dirty="0" smtClean="0"/>
              <a:t>Low enrollment only one cohort group</a:t>
            </a:r>
          </a:p>
          <a:p>
            <a:pPr lvl="2"/>
            <a:r>
              <a:rPr lang="en-US" dirty="0" smtClean="0"/>
              <a:t>LEA withdrew causing funding issues </a:t>
            </a:r>
          </a:p>
          <a:p>
            <a:pPr lvl="2"/>
            <a:r>
              <a:rPr lang="en-US" dirty="0"/>
              <a:t>O</a:t>
            </a:r>
            <a:r>
              <a:rPr lang="en-US" dirty="0" smtClean="0"/>
              <a:t>riginal program director stepped down</a:t>
            </a:r>
          </a:p>
          <a:p>
            <a:pPr lvl="2"/>
            <a:r>
              <a:rPr lang="en-US" dirty="0" smtClean="0"/>
              <a:t>New Program director came on board</a:t>
            </a:r>
          </a:p>
          <a:p>
            <a:r>
              <a:rPr lang="en-US" dirty="0" smtClean="0"/>
              <a:t>Evaluation changes</a:t>
            </a:r>
          </a:p>
          <a:p>
            <a:pPr lvl="2"/>
            <a:r>
              <a:rPr lang="en-US" dirty="0" smtClean="0"/>
              <a:t>Pretest posttest only design for content knowledge and pedagogical perspectives, and student achievement</a:t>
            </a:r>
          </a:p>
          <a:p>
            <a:pPr lvl="2"/>
            <a:r>
              <a:rPr lang="en-US" dirty="0" smtClean="0"/>
              <a:t>Observations and interviews of classroom practice</a:t>
            </a:r>
          </a:p>
          <a:p>
            <a:pPr lvl="2"/>
            <a:r>
              <a:rPr lang="en-US" dirty="0"/>
              <a:t>E</a:t>
            </a:r>
            <a:r>
              <a:rPr lang="en-US" dirty="0" smtClean="0"/>
              <a:t>valuator, Program Director, and Graduate student form evaluation team.</a:t>
            </a:r>
          </a:p>
          <a:p>
            <a:pPr lvl="2"/>
            <a:r>
              <a:rPr lang="en-US" dirty="0" smtClean="0"/>
              <a:t>Agency emphasis still student achievement data, Evaluation team emphasized knowledge, pedagogy and practice.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98067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Collection for Outcomes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Student Achievement: </a:t>
            </a:r>
          </a:p>
          <a:p>
            <a:pPr lvl="2"/>
            <a:r>
              <a:rPr lang="en-US" dirty="0" smtClean="0"/>
              <a:t>ISAT Scores for two consecutive years</a:t>
            </a:r>
          </a:p>
          <a:p>
            <a:r>
              <a:rPr lang="en-US" dirty="0" smtClean="0"/>
              <a:t>Math Content Knowledge: </a:t>
            </a:r>
          </a:p>
          <a:p>
            <a:pPr lvl="2"/>
            <a:r>
              <a:rPr lang="en-US" dirty="0" smtClean="0"/>
              <a:t>DTAMS pre/post</a:t>
            </a:r>
          </a:p>
          <a:p>
            <a:pPr lvl="3"/>
            <a:r>
              <a:rPr lang="en-US" dirty="0" smtClean="0"/>
              <a:t>Algebraic </a:t>
            </a:r>
            <a:r>
              <a:rPr lang="en-US" dirty="0" smtClean="0"/>
              <a:t>Ideas</a:t>
            </a:r>
            <a:r>
              <a:rPr lang="en-US" dirty="0" smtClean="0"/>
              <a:t>, Geometry and Measurement, </a:t>
            </a:r>
            <a:r>
              <a:rPr lang="en-US" dirty="0" smtClean="0"/>
              <a:t>Number </a:t>
            </a:r>
            <a:r>
              <a:rPr lang="en-US" dirty="0" smtClean="0"/>
              <a:t>C</a:t>
            </a:r>
            <a:r>
              <a:rPr lang="en-US" dirty="0" smtClean="0"/>
              <a:t>omputation</a:t>
            </a:r>
            <a:r>
              <a:rPr lang="en-US" dirty="0" smtClean="0"/>
              <a:t>, and Probability and Statistics</a:t>
            </a:r>
          </a:p>
          <a:p>
            <a:pPr lvl="3"/>
            <a:r>
              <a:rPr lang="en-US" dirty="0" smtClean="0"/>
              <a:t>Fact, </a:t>
            </a:r>
            <a:r>
              <a:rPr lang="en-US" dirty="0" smtClean="0"/>
              <a:t>conceptual understanding, </a:t>
            </a:r>
            <a:r>
              <a:rPr lang="en-US" dirty="0" smtClean="0"/>
              <a:t>problem solving and pedagogical knowledge scores</a:t>
            </a:r>
          </a:p>
          <a:p>
            <a:r>
              <a:rPr lang="en-US" dirty="0" smtClean="0"/>
              <a:t>Pedagogical Perspective: </a:t>
            </a:r>
          </a:p>
          <a:p>
            <a:pPr lvl="2"/>
            <a:r>
              <a:rPr lang="en-US" dirty="0" smtClean="0"/>
              <a:t>Classroom </a:t>
            </a:r>
            <a:r>
              <a:rPr lang="en-US" dirty="0"/>
              <a:t>Mathematics Teachers </a:t>
            </a:r>
            <a:r>
              <a:rPr lang="en-US" dirty="0" smtClean="0"/>
              <a:t>Questionnaire</a:t>
            </a:r>
          </a:p>
          <a:p>
            <a:pPr lvl="2"/>
            <a:r>
              <a:rPr lang="en-US" dirty="0" smtClean="0"/>
              <a:t>Focus group</a:t>
            </a:r>
          </a:p>
          <a:p>
            <a:r>
              <a:rPr lang="en-US" dirty="0" smtClean="0"/>
              <a:t>Practice:</a:t>
            </a:r>
          </a:p>
          <a:p>
            <a:pPr lvl="2"/>
            <a:r>
              <a:rPr lang="en-US" dirty="0" smtClean="0"/>
              <a:t>Inside </a:t>
            </a:r>
            <a:r>
              <a:rPr lang="en-US" dirty="0"/>
              <a:t>the Classroom Observation and Analytic </a:t>
            </a:r>
            <a:r>
              <a:rPr lang="en-US" dirty="0" smtClean="0"/>
              <a:t>Protocol</a:t>
            </a:r>
          </a:p>
          <a:p>
            <a:pPr lvl="2"/>
            <a:r>
              <a:rPr lang="en-US" dirty="0" smtClean="0"/>
              <a:t>Focus group</a:t>
            </a:r>
          </a:p>
          <a:p>
            <a:pPr lvl="2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2191638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338328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Analysis of Quantitative </a:t>
            </a:r>
            <a:br>
              <a:rPr lang="en-US" dirty="0" smtClean="0"/>
            </a:br>
            <a:r>
              <a:rPr lang="en-US" dirty="0" smtClean="0"/>
              <a:t>Outcome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Student Achievement</a:t>
            </a:r>
          </a:p>
          <a:p>
            <a:pPr lvl="2"/>
            <a:r>
              <a:rPr lang="en-US" dirty="0" smtClean="0"/>
              <a:t>ISAT data inconclusive on program’s success or value</a:t>
            </a:r>
          </a:p>
          <a:p>
            <a:r>
              <a:rPr lang="en-US" dirty="0" smtClean="0"/>
              <a:t>Content Knowledge</a:t>
            </a:r>
          </a:p>
          <a:p>
            <a:pPr lvl="2"/>
            <a:r>
              <a:rPr lang="en-US" dirty="0" smtClean="0"/>
              <a:t>Significant increase in content knowledge for Algebra, Probability and Statistics, and number theory courses</a:t>
            </a:r>
          </a:p>
          <a:p>
            <a:pPr lvl="3"/>
            <a:r>
              <a:rPr lang="en-US" dirty="0" smtClean="0"/>
              <a:t>Geometry course results questionable</a:t>
            </a:r>
          </a:p>
          <a:p>
            <a:r>
              <a:rPr lang="en-US" dirty="0" smtClean="0"/>
              <a:t>Pedagogical Perspectives</a:t>
            </a:r>
          </a:p>
          <a:p>
            <a:pPr lvl="2"/>
            <a:r>
              <a:rPr lang="en-US" dirty="0" smtClean="0"/>
              <a:t>Significant changes in several areas related to the the candidates perspectives of math instruction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86579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365760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Analysis of Qualitative </a:t>
            </a:r>
            <a:br>
              <a:rPr lang="en-US" dirty="0" smtClean="0"/>
            </a:br>
            <a:r>
              <a:rPr lang="en-US" dirty="0" smtClean="0"/>
              <a:t>Outcome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199" y="1600200"/>
            <a:ext cx="8417859" cy="4525963"/>
          </a:xfrm>
        </p:spPr>
        <p:txBody>
          <a:bodyPr/>
          <a:lstStyle/>
          <a:p>
            <a:r>
              <a:rPr lang="en-US" dirty="0" smtClean="0"/>
              <a:t>Observations and Interviews</a:t>
            </a:r>
          </a:p>
          <a:p>
            <a:pPr lvl="3"/>
            <a:r>
              <a:rPr lang="en-US" dirty="0" smtClean="0"/>
              <a:t>Increase in content knowledge</a:t>
            </a:r>
          </a:p>
          <a:p>
            <a:pPr lvl="3"/>
            <a:r>
              <a:rPr lang="en-US" dirty="0" smtClean="0"/>
              <a:t>Increase in self-efficacy</a:t>
            </a:r>
          </a:p>
          <a:p>
            <a:pPr lvl="3"/>
            <a:r>
              <a:rPr lang="en-US" dirty="0" smtClean="0"/>
              <a:t>Changes in pedagogical perspectives of math instruction</a:t>
            </a:r>
          </a:p>
          <a:p>
            <a:pPr lvl="3"/>
            <a:r>
              <a:rPr lang="en-US" dirty="0" smtClean="0"/>
              <a:t>Changes in classroom practices</a:t>
            </a:r>
          </a:p>
          <a:p>
            <a:pPr lvl="3"/>
            <a:r>
              <a:rPr lang="en-US" dirty="0" smtClean="0"/>
              <a:t>Integration of Math and Science instruction</a:t>
            </a:r>
          </a:p>
          <a:p>
            <a:pPr lvl="3"/>
            <a:r>
              <a:rPr lang="en-US" dirty="0" smtClean="0"/>
              <a:t>Substantiated pedagogical questionnaire results</a:t>
            </a:r>
          </a:p>
          <a:p>
            <a:r>
              <a:rPr lang="en-US" dirty="0" smtClean="0"/>
              <a:t>Focus groups</a:t>
            </a:r>
          </a:p>
          <a:p>
            <a:pPr lvl="3"/>
            <a:r>
              <a:rPr lang="en-US" dirty="0" smtClean="0"/>
              <a:t>Substantiated observation and interview data results</a:t>
            </a:r>
          </a:p>
          <a:p>
            <a:pPr lvl="3"/>
            <a:r>
              <a:rPr lang="en-US" dirty="0" smtClean="0"/>
              <a:t>Provided information about student achievement</a:t>
            </a:r>
          </a:p>
          <a:p>
            <a:pPr lvl="3"/>
            <a:r>
              <a:rPr lang="en-US" dirty="0" smtClean="0"/>
              <a:t>Provide feedback on program improvement.</a:t>
            </a:r>
          </a:p>
          <a:p>
            <a:pPr lvl="3"/>
            <a:endParaRPr lang="en-US" dirty="0" smtClean="0"/>
          </a:p>
          <a:p>
            <a:pPr lvl="3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687594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338328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Determining </a:t>
            </a:r>
            <a:r>
              <a:rPr lang="en-US" dirty="0"/>
              <a:t>P</a:t>
            </a:r>
            <a:r>
              <a:rPr lang="en-US" dirty="0" smtClean="0"/>
              <a:t>rogram Success:</a:t>
            </a:r>
            <a:br>
              <a:rPr lang="en-US" dirty="0" smtClean="0"/>
            </a:br>
            <a:r>
              <a:rPr lang="en-US" sz="3600" dirty="0" smtClean="0"/>
              <a:t>Distal vs. Proximal Outcome Measures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Distal – </a:t>
            </a:r>
          </a:p>
          <a:p>
            <a:pPr lvl="1"/>
            <a:r>
              <a:rPr lang="en-US" dirty="0" smtClean="0"/>
              <a:t>ISAT student achievement data</a:t>
            </a:r>
          </a:p>
          <a:p>
            <a:pPr lvl="2"/>
            <a:r>
              <a:rPr lang="en-US" dirty="0" smtClean="0"/>
              <a:t>Confounding evidence of program success</a:t>
            </a:r>
          </a:p>
          <a:p>
            <a:pPr lvl="3"/>
            <a:r>
              <a:rPr lang="en-US" dirty="0" smtClean="0"/>
              <a:t>Confounded by third variables</a:t>
            </a:r>
          </a:p>
          <a:p>
            <a:pPr lvl="3"/>
            <a:r>
              <a:rPr lang="en-US" dirty="0" smtClean="0"/>
              <a:t>Limited amount of data </a:t>
            </a:r>
          </a:p>
          <a:p>
            <a:pPr lvl="3"/>
            <a:r>
              <a:rPr lang="en-US" dirty="0" smtClean="0"/>
              <a:t>Limited time for program to have impact on students</a:t>
            </a:r>
          </a:p>
          <a:p>
            <a:r>
              <a:rPr lang="en-US" dirty="0" smtClean="0"/>
              <a:t>Proximal – </a:t>
            </a:r>
          </a:p>
          <a:p>
            <a:pPr lvl="1"/>
            <a:r>
              <a:rPr lang="en-US" dirty="0" smtClean="0"/>
              <a:t>DTAMS</a:t>
            </a:r>
          </a:p>
          <a:p>
            <a:pPr lvl="2"/>
            <a:r>
              <a:rPr lang="en-US" dirty="0" smtClean="0"/>
              <a:t>Evidence of increase in candidates content knowledge as a result of course work</a:t>
            </a:r>
          </a:p>
          <a:p>
            <a:pPr marL="914400" lvl="2" indent="0">
              <a:buNone/>
            </a:pP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Pedagogical Questionnaire</a:t>
            </a:r>
          </a:p>
          <a:p>
            <a:pPr lvl="2"/>
            <a:r>
              <a:rPr lang="en-US" dirty="0" smtClean="0"/>
              <a:t>Evidence of changes in pedagogical perspectives related to math as a result of course work</a:t>
            </a:r>
          </a:p>
          <a:p>
            <a:pPr marL="1371600" lvl="3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3084941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374904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Determining Program Success:</a:t>
            </a:r>
            <a:br>
              <a:rPr lang="en-US" dirty="0" smtClean="0"/>
            </a:br>
            <a:r>
              <a:rPr lang="en-US" sz="3600" dirty="0" smtClean="0"/>
              <a:t>Distal vs. Proximal Outcomes Measures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Proximal – </a:t>
            </a:r>
          </a:p>
          <a:p>
            <a:pPr lvl="1"/>
            <a:r>
              <a:rPr lang="en-US" dirty="0" smtClean="0"/>
              <a:t>Observations and Interviews</a:t>
            </a:r>
          </a:p>
          <a:p>
            <a:pPr lvl="2"/>
            <a:r>
              <a:rPr lang="en-US" dirty="0" smtClean="0"/>
              <a:t>Evidence of changes in candidates classroom practices as a result of course work</a:t>
            </a:r>
          </a:p>
          <a:p>
            <a:pPr lvl="2"/>
            <a:r>
              <a:rPr lang="en-US" dirty="0" smtClean="0"/>
              <a:t>Evidence of changes in candidates pedagogical perspectives as result of course work</a:t>
            </a:r>
          </a:p>
          <a:p>
            <a:pPr marL="971550" lvl="1" indent="-457200"/>
            <a:r>
              <a:rPr lang="en-US" dirty="0" smtClean="0"/>
              <a:t> Focus group</a:t>
            </a:r>
          </a:p>
          <a:p>
            <a:pPr lvl="2"/>
            <a:r>
              <a:rPr lang="en-US" dirty="0" smtClean="0"/>
              <a:t>Evidence of changes in candidates self-efficacy</a:t>
            </a:r>
          </a:p>
          <a:p>
            <a:pPr lvl="2"/>
            <a:r>
              <a:rPr lang="en-US" dirty="0" smtClean="0"/>
              <a:t>Evidence of changes in candidates classroom practices as a result of course work</a:t>
            </a:r>
          </a:p>
          <a:p>
            <a:pPr lvl="2"/>
            <a:r>
              <a:rPr lang="en-US" dirty="0" smtClean="0"/>
              <a:t>Evidence of changes in candidates pedagogical perspectives as result of course work</a:t>
            </a:r>
          </a:p>
          <a:p>
            <a:pPr lvl="2"/>
            <a:r>
              <a:rPr lang="en-US" dirty="0" smtClean="0"/>
              <a:t>Suggests increase in student achievement </a:t>
            </a:r>
          </a:p>
          <a:p>
            <a:pPr marL="51435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82408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200</TotalTime>
  <Words>646</Words>
  <Application>Microsoft Office PowerPoint</Application>
  <PresentationFormat>On-screen Show (4:3)</PresentationFormat>
  <Paragraphs>94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Civic</vt:lpstr>
      <vt:lpstr>Knowledge, Pedagogy, Practice or Student Achievement:</vt:lpstr>
      <vt:lpstr>Program Description</vt:lpstr>
      <vt:lpstr>Evaluation Design</vt:lpstr>
      <vt:lpstr>Life Happened</vt:lpstr>
      <vt:lpstr>Data Collection for Outcomes </vt:lpstr>
      <vt:lpstr>Analysis of Quantitative  Outcome Data</vt:lpstr>
      <vt:lpstr>Analysis of Qualitative  Outcome Data</vt:lpstr>
      <vt:lpstr>Determining Program Success: Distal vs. Proximal Outcome Measures</vt:lpstr>
      <vt:lpstr>Determining Program Success: Distal vs. Proximal Outcomes Measures</vt:lpstr>
      <vt:lpstr>Conclusions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Knowledge, Pedagogy, Practice or Student Achievement:</dc:title>
  <dc:creator>David Ensminger</dc:creator>
  <cp:lastModifiedBy>NT Standard User</cp:lastModifiedBy>
  <cp:revision>21</cp:revision>
  <dcterms:created xsi:type="dcterms:W3CDTF">2011-10-29T19:08:43Z</dcterms:created>
  <dcterms:modified xsi:type="dcterms:W3CDTF">2011-11-02T18:39:14Z</dcterms:modified>
</cp:coreProperties>
</file>