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20"/>
  </p:notesMasterIdLst>
  <p:handoutMasterIdLst>
    <p:handoutMasterId r:id="rId21"/>
  </p:handoutMasterIdLst>
  <p:sldIdLst>
    <p:sldId id="272" r:id="rId2"/>
    <p:sldId id="320" r:id="rId3"/>
    <p:sldId id="274" r:id="rId4"/>
    <p:sldId id="307" r:id="rId5"/>
    <p:sldId id="305" r:id="rId6"/>
    <p:sldId id="313" r:id="rId7"/>
    <p:sldId id="308" r:id="rId8"/>
    <p:sldId id="306" r:id="rId9"/>
    <p:sldId id="309" r:id="rId10"/>
    <p:sldId id="316" r:id="rId11"/>
    <p:sldId id="315" r:id="rId12"/>
    <p:sldId id="317" r:id="rId13"/>
    <p:sldId id="310" r:id="rId14"/>
    <p:sldId id="312" r:id="rId15"/>
    <p:sldId id="314" r:id="rId16"/>
    <p:sldId id="318" r:id="rId17"/>
    <p:sldId id="319" r:id="rId18"/>
    <p:sldId id="304"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000000"/>
    <a:srgbClr val="E8E8E8"/>
    <a:srgbClr val="F2F2F2"/>
    <a:srgbClr val="4C4C4C"/>
    <a:srgbClr val="565656"/>
    <a:srgbClr val="2A5DA5"/>
    <a:srgbClr val="2A67A5"/>
    <a:srgbClr val="2A71A5"/>
    <a:srgbClr val="4444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1520" autoAdjust="0"/>
    <p:restoredTop sz="86377" autoAdjust="0"/>
  </p:normalViewPr>
  <p:slideViewPr>
    <p:cSldViewPr snapToGrid="0" snapToObjects="1">
      <p:cViewPr>
        <p:scale>
          <a:sx n="87" d="100"/>
          <a:sy n="87" d="100"/>
        </p:scale>
        <p:origin x="440" y="4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99F3A4-7CE6-7D4B-82F4-AAB0A89D24A0}" type="datetimeFigureOut">
              <a:rPr lang="en-US" smtClean="0"/>
              <a:t>10/28/16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93AD1B-1BAA-D548-ACF0-7463C0C7D0E7}" type="slidenum">
              <a:rPr lang="en-US" smtClean="0"/>
              <a:t>‹#›</a:t>
            </a:fld>
            <a:endParaRPr lang="en-US"/>
          </a:p>
        </p:txBody>
      </p:sp>
    </p:spTree>
    <p:extLst>
      <p:ext uri="{BB962C8B-B14F-4D97-AF65-F5344CB8AC3E}">
        <p14:creationId xmlns:p14="http://schemas.microsoft.com/office/powerpoint/2010/main" val="31968062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44C35-437B-1D4A-B212-F104BF047ED4}" type="datetimeFigureOut">
              <a:rPr lang="en-US" smtClean="0"/>
              <a:t>10/28/16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20C363-32CD-FF41-89B6-EB8B9656E3D1}" type="slidenum">
              <a:rPr lang="en-US" smtClean="0"/>
              <a:t>‹#›</a:t>
            </a:fld>
            <a:endParaRPr lang="en-US"/>
          </a:p>
        </p:txBody>
      </p:sp>
    </p:spTree>
    <p:extLst>
      <p:ext uri="{BB962C8B-B14F-4D97-AF65-F5344CB8AC3E}">
        <p14:creationId xmlns:p14="http://schemas.microsoft.com/office/powerpoint/2010/main" val="9396175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recent years, DS has become an important topic because researchers</a:t>
            </a:r>
            <a:r>
              <a:rPr lang="en-US" baseline="0" dirty="0" smtClean="0"/>
              <a:t> have </a:t>
            </a:r>
            <a:r>
              <a:rPr lang="en-US" dirty="0" smtClean="0"/>
              <a:t>the ability</a:t>
            </a:r>
            <a:r>
              <a:rPr lang="en-US" baseline="0" dirty="0" smtClean="0"/>
              <a:t> to generate large amounts of data (next-gen sequencing)</a:t>
            </a:r>
          </a:p>
          <a:p>
            <a:endParaRPr lang="en-US" baseline="0" dirty="0" smtClean="0"/>
          </a:p>
          <a:p>
            <a:r>
              <a:rPr lang="en-US" baseline="0" dirty="0" smtClean="0"/>
              <a:t>Common challenges with all models of data sharing include</a:t>
            </a:r>
          </a:p>
          <a:p>
            <a:pPr marL="171450" indent="-171450">
              <a:buFont typeface="Arial" charset="0"/>
              <a:buChar char="•"/>
            </a:pPr>
            <a:r>
              <a:rPr lang="en-US" baseline="0" dirty="0" smtClean="0"/>
              <a:t>having a data sharing platform to facilitate sharing</a:t>
            </a:r>
          </a:p>
          <a:p>
            <a:pPr marL="171450" indent="-171450">
              <a:buFont typeface="Arial" charset="0"/>
              <a:buChar char="•"/>
            </a:pPr>
            <a:r>
              <a:rPr lang="en-US" baseline="0" dirty="0" smtClean="0"/>
              <a:t>managing consent</a:t>
            </a:r>
          </a:p>
          <a:p>
            <a:pPr marL="628650" lvl="1" indent="-171450">
              <a:buFont typeface="Arial" charset="0"/>
              <a:buChar char="•"/>
            </a:pPr>
            <a:r>
              <a:rPr lang="en-US" baseline="0" dirty="0" smtClean="0"/>
              <a:t>Human subjects consent to research projects and subsequent projects must fit into the original consent</a:t>
            </a:r>
            <a:endParaRPr lang="en-US" dirty="0"/>
          </a:p>
        </p:txBody>
      </p:sp>
      <p:sp>
        <p:nvSpPr>
          <p:cNvPr id="4" name="Slide Number Placeholder 3"/>
          <p:cNvSpPr>
            <a:spLocks noGrp="1"/>
          </p:cNvSpPr>
          <p:nvPr>
            <p:ph type="sldNum" sz="quarter" idx="10"/>
          </p:nvPr>
        </p:nvSpPr>
        <p:spPr/>
        <p:txBody>
          <a:bodyPr/>
          <a:lstStyle/>
          <a:p>
            <a:fld id="{6620C363-32CD-FF41-89B6-EB8B9656E3D1}" type="slidenum">
              <a:rPr lang="en-US" smtClean="0"/>
              <a:t>4</a:t>
            </a:fld>
            <a:endParaRPr lang="en-US"/>
          </a:p>
        </p:txBody>
      </p:sp>
    </p:spTree>
    <p:extLst>
      <p:ext uri="{BB962C8B-B14F-4D97-AF65-F5344CB8AC3E}">
        <p14:creationId xmlns:p14="http://schemas.microsoft.com/office/powerpoint/2010/main" val="2112420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Genomics data is pretty straight forward</a:t>
            </a:r>
          </a:p>
          <a:p>
            <a:pPr marL="171450" indent="-171450">
              <a:buFont typeface="Arial" charset="0"/>
              <a:buChar char="•"/>
            </a:pPr>
            <a:r>
              <a:rPr lang="en-US" dirty="0" smtClean="0"/>
              <a:t>You</a:t>
            </a:r>
            <a:r>
              <a:rPr lang="en-US" baseline="0" dirty="0" smtClean="0"/>
              <a:t> have the DNA sequence and some simple meta data about the subject</a:t>
            </a:r>
          </a:p>
          <a:p>
            <a:pPr marL="171450" indent="-171450">
              <a:buFont typeface="Arial" charset="0"/>
              <a:buChar char="•"/>
            </a:pPr>
            <a:r>
              <a:rPr lang="en-US" baseline="0" dirty="0" smtClean="0"/>
              <a:t>So data sharing policies have been largely directed to these simpler constructs</a:t>
            </a:r>
          </a:p>
          <a:p>
            <a:pPr marL="171450" indent="-171450">
              <a:buFont typeface="Arial" charset="0"/>
              <a:buChar char="•"/>
            </a:pPr>
            <a:endParaRPr lang="en-US" baseline="0" dirty="0" smtClean="0"/>
          </a:p>
          <a:p>
            <a:pPr marL="0" indent="0">
              <a:buFont typeface="Arial" charset="0"/>
              <a:buNone/>
            </a:pPr>
            <a:r>
              <a:rPr lang="en-US" baseline="0" dirty="0" smtClean="0"/>
              <a:t>Epi studies are a much more complex construct</a:t>
            </a:r>
          </a:p>
          <a:p>
            <a:pPr marL="0" indent="0">
              <a:buFont typeface="Arial" charset="0"/>
              <a:buNone/>
            </a:pPr>
            <a:r>
              <a:rPr lang="en-US" baseline="0" dirty="0" smtClean="0"/>
              <a:t>--see slide</a:t>
            </a:r>
          </a:p>
        </p:txBody>
      </p:sp>
      <p:sp>
        <p:nvSpPr>
          <p:cNvPr id="4" name="Slide Number Placeholder 3"/>
          <p:cNvSpPr>
            <a:spLocks noGrp="1"/>
          </p:cNvSpPr>
          <p:nvPr>
            <p:ph type="sldNum" sz="quarter" idx="10"/>
          </p:nvPr>
        </p:nvSpPr>
        <p:spPr/>
        <p:txBody>
          <a:bodyPr/>
          <a:lstStyle/>
          <a:p>
            <a:fld id="{6620C363-32CD-FF41-89B6-EB8B9656E3D1}" type="slidenum">
              <a:rPr lang="en-US" smtClean="0"/>
              <a:t>14</a:t>
            </a:fld>
            <a:endParaRPr lang="en-US"/>
          </a:p>
        </p:txBody>
      </p:sp>
    </p:spTree>
    <p:extLst>
      <p:ext uri="{BB962C8B-B14F-4D97-AF65-F5344CB8AC3E}">
        <p14:creationId xmlns:p14="http://schemas.microsoft.com/office/powerpoint/2010/main" val="1955522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Prospective</a:t>
            </a:r>
          </a:p>
          <a:p>
            <a:pPr marL="628650" lvl="1" indent="-171450">
              <a:buFont typeface="Arial" charset="0"/>
              <a:buChar char="•"/>
            </a:pPr>
            <a:r>
              <a:rPr lang="en-US" dirty="0" smtClean="0"/>
              <a:t>Research</a:t>
            </a:r>
            <a:r>
              <a:rPr lang="en-US" baseline="0" dirty="0" smtClean="0"/>
              <a:t> study continues for many years and there are multiple points of data collection</a:t>
            </a:r>
            <a:endParaRPr lang="en-US" dirty="0"/>
          </a:p>
        </p:txBody>
      </p:sp>
      <p:sp>
        <p:nvSpPr>
          <p:cNvPr id="4" name="Slide Number Placeholder 3"/>
          <p:cNvSpPr>
            <a:spLocks noGrp="1"/>
          </p:cNvSpPr>
          <p:nvPr>
            <p:ph type="sldNum" sz="quarter" idx="10"/>
          </p:nvPr>
        </p:nvSpPr>
        <p:spPr/>
        <p:txBody>
          <a:bodyPr/>
          <a:lstStyle/>
          <a:p>
            <a:fld id="{6620C363-32CD-FF41-89B6-EB8B9656E3D1}" type="slidenum">
              <a:rPr lang="en-US" smtClean="0"/>
              <a:t>15</a:t>
            </a:fld>
            <a:endParaRPr lang="en-US"/>
          </a:p>
        </p:txBody>
      </p:sp>
    </p:spTree>
    <p:extLst>
      <p:ext uri="{BB962C8B-B14F-4D97-AF65-F5344CB8AC3E}">
        <p14:creationId xmlns:p14="http://schemas.microsoft.com/office/powerpoint/2010/main" val="1939354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Cohorts are a</a:t>
            </a:r>
            <a:r>
              <a:rPr lang="en-US" baseline="0" dirty="0" smtClean="0"/>
              <a:t> data sharing model where data access is controlled by a research group and an example of this is the NCI Epidemiology Cohorts</a:t>
            </a:r>
          </a:p>
          <a:p>
            <a:endParaRPr lang="en-US" dirty="0" smtClean="0"/>
          </a:p>
          <a:p>
            <a:r>
              <a:rPr lang="en-US" dirty="0" smtClean="0"/>
              <a:t>This is the question that motivated the study that</a:t>
            </a:r>
            <a:r>
              <a:rPr lang="en-US" baseline="0" dirty="0" smtClean="0"/>
              <a:t> Sharon will discuss</a:t>
            </a:r>
          </a:p>
          <a:p>
            <a:endParaRPr lang="en-US" baseline="0" dirty="0" smtClean="0"/>
          </a:p>
          <a:p>
            <a:pPr marL="171450" indent="-171450">
              <a:buFont typeface="Arial" charset="0"/>
              <a:buChar char="•"/>
            </a:pPr>
            <a:r>
              <a:rPr lang="en-US" dirty="0" smtClean="0"/>
              <a:t>Although</a:t>
            </a:r>
            <a:r>
              <a:rPr lang="en-US" baseline="0" dirty="0" smtClean="0"/>
              <a:t> we funded the original cohort study, we have no say about whether ancillary studies are approved</a:t>
            </a:r>
          </a:p>
          <a:p>
            <a:pPr marL="171450" indent="-171450">
              <a:buFont typeface="Arial" charset="0"/>
              <a:buChar char="•"/>
            </a:pPr>
            <a:r>
              <a:rPr lang="en-US" baseline="0" dirty="0" smtClean="0"/>
              <a:t>Beyond some anecdotal stories, we were aren’t sure how well the cohorts are sharing data</a:t>
            </a:r>
            <a:endParaRPr lang="en-US" dirty="0" smtClean="0"/>
          </a:p>
          <a:p>
            <a:endParaRPr lang="en-US" dirty="0"/>
          </a:p>
        </p:txBody>
      </p:sp>
      <p:sp>
        <p:nvSpPr>
          <p:cNvPr id="4" name="Slide Number Placeholder 3"/>
          <p:cNvSpPr>
            <a:spLocks noGrp="1"/>
          </p:cNvSpPr>
          <p:nvPr>
            <p:ph type="sldNum" sz="quarter" idx="10"/>
          </p:nvPr>
        </p:nvSpPr>
        <p:spPr/>
        <p:txBody>
          <a:bodyPr/>
          <a:lstStyle/>
          <a:p>
            <a:fld id="{6620C363-32CD-FF41-89B6-EB8B9656E3D1}" type="slidenum">
              <a:rPr lang="en-US" smtClean="0"/>
              <a:t>16</a:t>
            </a:fld>
            <a:endParaRPr lang="en-US"/>
          </a:p>
        </p:txBody>
      </p:sp>
    </p:spTree>
    <p:extLst>
      <p:ext uri="{BB962C8B-B14F-4D97-AF65-F5344CB8AC3E}">
        <p14:creationId xmlns:p14="http://schemas.microsoft.com/office/powerpoint/2010/main" val="907005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Prospective</a:t>
            </a:r>
          </a:p>
          <a:p>
            <a:pPr marL="628650" lvl="1" indent="-171450">
              <a:buFont typeface="Arial" charset="0"/>
              <a:buChar char="•"/>
            </a:pPr>
            <a:r>
              <a:rPr lang="en-US" dirty="0" smtClean="0"/>
              <a:t>Research</a:t>
            </a:r>
            <a:r>
              <a:rPr lang="en-US" baseline="0" dirty="0" smtClean="0"/>
              <a:t> study continues for many years and there are multiple points of data collection</a:t>
            </a:r>
            <a:endParaRPr lang="en-US" dirty="0"/>
          </a:p>
        </p:txBody>
      </p:sp>
      <p:sp>
        <p:nvSpPr>
          <p:cNvPr id="4" name="Slide Number Placeholder 3"/>
          <p:cNvSpPr>
            <a:spLocks noGrp="1"/>
          </p:cNvSpPr>
          <p:nvPr>
            <p:ph type="sldNum" sz="quarter" idx="10"/>
          </p:nvPr>
        </p:nvSpPr>
        <p:spPr/>
        <p:txBody>
          <a:bodyPr/>
          <a:lstStyle/>
          <a:p>
            <a:fld id="{6620C363-32CD-FF41-89B6-EB8B9656E3D1}" type="slidenum">
              <a:rPr lang="en-US" smtClean="0"/>
              <a:t>17</a:t>
            </a:fld>
            <a:endParaRPr lang="en-US"/>
          </a:p>
        </p:txBody>
      </p:sp>
    </p:spTree>
    <p:extLst>
      <p:ext uri="{BB962C8B-B14F-4D97-AF65-F5344CB8AC3E}">
        <p14:creationId xmlns:p14="http://schemas.microsoft.com/office/powerpoint/2010/main" val="1247251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sharing is a</a:t>
            </a:r>
            <a:r>
              <a:rPr lang="en-US" baseline="0" dirty="0" smtClean="0"/>
              <a:t> fundamental goal of the project</a:t>
            </a:r>
          </a:p>
          <a:p>
            <a:endParaRPr lang="en-US" dirty="0" smtClean="0"/>
          </a:p>
          <a:p>
            <a:r>
              <a:rPr lang="en-US" dirty="0" smtClean="0"/>
              <a:t>For this particular</a:t>
            </a:r>
            <a:r>
              <a:rPr lang="en-US" baseline="0" dirty="0" smtClean="0"/>
              <a:t> project, the goal was to study genetic variation in at least 1000 people.  In the end, genomic data on &gt;2,000 people was generated.  “</a:t>
            </a:r>
            <a:r>
              <a:rPr lang="en-US" sz="1200" b="0" i="0" kern="1200" baseline="0" dirty="0" smtClean="0">
                <a:solidFill>
                  <a:schemeClr val="tx1"/>
                </a:solidFill>
                <a:effectLst/>
                <a:latin typeface="+mn-lt"/>
                <a:ea typeface="+mn-ea"/>
                <a:cs typeface="+mn-cs"/>
              </a:rPr>
              <a:t>P</a:t>
            </a:r>
            <a:r>
              <a:rPr lang="en-US" sz="1200" b="0" i="0" kern="1200" dirty="0" smtClean="0">
                <a:solidFill>
                  <a:schemeClr val="tx1"/>
                </a:solidFill>
                <a:effectLst/>
                <a:latin typeface="+mn-lt"/>
                <a:ea typeface="+mn-ea"/>
                <a:cs typeface="+mn-cs"/>
              </a:rPr>
              <a:t>eople who donated DNA consented to the full release of their genetic data with the understanding that no other associated information, for example about health problems, would be collected.”  This is a completely accessible</a:t>
            </a:r>
            <a:r>
              <a:rPr lang="en-US" sz="1200" b="0" i="0" kern="1200" baseline="0" dirty="0" smtClean="0">
                <a:solidFill>
                  <a:schemeClr val="tx1"/>
                </a:solidFill>
                <a:effectLst/>
                <a:latin typeface="+mn-lt"/>
                <a:ea typeface="+mn-ea"/>
                <a:cs typeface="+mn-cs"/>
              </a:rPr>
              <a:t>, open data set, but data sets like this are fairly rare.</a:t>
            </a:r>
            <a:r>
              <a:rPr lang="en-US" sz="1200" b="0" i="0" kern="1200" dirty="0" smtClean="0">
                <a:solidFill>
                  <a:schemeClr val="tx1"/>
                </a:solidFill>
                <a:effectLst/>
                <a:latin typeface="+mn-lt"/>
                <a:ea typeface="+mn-ea"/>
                <a:cs typeface="+mn-cs"/>
              </a:rPr>
              <a:t> </a:t>
            </a:r>
            <a:r>
              <a:rPr lang="en-US" baseline="0" dirty="0" smtClean="0"/>
              <a:t>This IGSR data source maintains the data sets for use by any researcher.  Samples can also be requested.</a:t>
            </a:r>
            <a:endParaRPr lang="en-US" dirty="0"/>
          </a:p>
        </p:txBody>
      </p:sp>
      <p:sp>
        <p:nvSpPr>
          <p:cNvPr id="4" name="Slide Number Placeholder 3"/>
          <p:cNvSpPr>
            <a:spLocks noGrp="1"/>
          </p:cNvSpPr>
          <p:nvPr>
            <p:ph type="sldNum" sz="quarter" idx="10"/>
          </p:nvPr>
        </p:nvSpPr>
        <p:spPr/>
        <p:txBody>
          <a:bodyPr/>
          <a:lstStyle/>
          <a:p>
            <a:fld id="{6620C363-32CD-FF41-89B6-EB8B9656E3D1}" type="slidenum">
              <a:rPr lang="en-US" smtClean="0"/>
              <a:t>5</a:t>
            </a:fld>
            <a:endParaRPr lang="en-US"/>
          </a:p>
        </p:txBody>
      </p:sp>
    </p:spTree>
    <p:extLst>
      <p:ext uri="{BB962C8B-B14F-4D97-AF65-F5344CB8AC3E}">
        <p14:creationId xmlns:p14="http://schemas.microsoft.com/office/powerpoint/2010/main" val="1271888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traditional route for studies that are not creating large amounts of data</a:t>
            </a:r>
          </a:p>
          <a:p>
            <a:endParaRPr lang="en-US" dirty="0" smtClean="0"/>
          </a:p>
          <a:p>
            <a:r>
              <a:rPr lang="en-US" dirty="0" smtClean="0"/>
              <a:t>Cultural</a:t>
            </a:r>
            <a:r>
              <a:rPr lang="en-US" baseline="0" dirty="0" smtClean="0"/>
              <a:t> norms dictate how well researchers share with colleagues</a:t>
            </a:r>
          </a:p>
          <a:p>
            <a:pPr marL="171450" indent="-171450">
              <a:buFont typeface="Arial" charset="0"/>
              <a:buChar char="•"/>
            </a:pPr>
            <a:r>
              <a:rPr lang="en-US" baseline="0" dirty="0" smtClean="0"/>
              <a:t>Is sharing perceived favorably amongst colleagues </a:t>
            </a:r>
          </a:p>
          <a:p>
            <a:pPr marL="171450" indent="-171450">
              <a:buFont typeface="Arial" charset="0"/>
              <a:buChar char="•"/>
            </a:pPr>
            <a:r>
              <a:rPr lang="en-US" baseline="0" dirty="0" smtClean="0"/>
              <a:t>Improved reputation as a result of sharing</a:t>
            </a:r>
          </a:p>
          <a:p>
            <a:pPr marL="171450" indent="-171450">
              <a:buFont typeface="Arial" charset="0"/>
              <a:buChar char="•"/>
            </a:pPr>
            <a:r>
              <a:rPr lang="en-US" baseline="0" dirty="0" smtClean="0"/>
              <a:t>How competitive is the field they are in</a:t>
            </a:r>
          </a:p>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6620C363-32CD-FF41-89B6-EB8B9656E3D1}" type="slidenum">
              <a:rPr lang="en-US" smtClean="0"/>
              <a:t>6</a:t>
            </a:fld>
            <a:endParaRPr lang="en-US"/>
          </a:p>
        </p:txBody>
      </p:sp>
    </p:spTree>
    <p:extLst>
      <p:ext uri="{BB962C8B-B14F-4D97-AF65-F5344CB8AC3E}">
        <p14:creationId xmlns:p14="http://schemas.microsoft.com/office/powerpoint/2010/main" val="980023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of the progress</a:t>
            </a:r>
            <a:r>
              <a:rPr lang="en-US" baseline="0" dirty="0" smtClean="0"/>
              <a:t> in DS has occurred around genomic data.</a:t>
            </a:r>
          </a:p>
          <a:p>
            <a:endParaRPr lang="en-US" dirty="0" smtClean="0"/>
          </a:p>
          <a:p>
            <a:r>
              <a:rPr lang="en-US" dirty="0" smtClean="0"/>
              <a:t>Policy is the driving force</a:t>
            </a:r>
            <a:r>
              <a:rPr lang="en-US" baseline="0" dirty="0" smtClean="0"/>
              <a:t> of this data sharing model</a:t>
            </a:r>
            <a:endParaRPr lang="en-US" dirty="0" smtClean="0"/>
          </a:p>
          <a:p>
            <a:r>
              <a:rPr lang="en-US" dirty="0" smtClean="0"/>
              <a:t>Discuss Genomic Data Sharing</a:t>
            </a:r>
            <a:r>
              <a:rPr lang="en-US" baseline="0" dirty="0" smtClean="0"/>
              <a:t> Policy:</a:t>
            </a:r>
          </a:p>
          <a:p>
            <a:r>
              <a:rPr lang="en-US" baseline="0" dirty="0" smtClean="0"/>
              <a:t>If you generate large amounts of genomic data, NIH requires that you deposit the data into </a:t>
            </a:r>
            <a:r>
              <a:rPr lang="en-US" baseline="0" dirty="0" err="1" smtClean="0"/>
              <a:t>dbGAP</a:t>
            </a:r>
            <a:r>
              <a:rPr lang="en-US" baseline="0" dirty="0" smtClean="0"/>
              <a:t> and </a:t>
            </a:r>
            <a:r>
              <a:rPr lang="en-US" baseline="0" dirty="0" err="1" smtClean="0"/>
              <a:t>dbGAP</a:t>
            </a:r>
            <a:r>
              <a:rPr lang="en-US" baseline="0" dirty="0" smtClean="0"/>
              <a:t> acts as a trusted </a:t>
            </a:r>
            <a:r>
              <a:rPr lang="en-US" baseline="0" dirty="0" err="1" smtClean="0"/>
              <a:t>overseerer</a:t>
            </a:r>
            <a:r>
              <a:rPr lang="en-US" baseline="0" dirty="0" smtClean="0"/>
              <a:t> to approve ancillary studies.</a:t>
            </a:r>
          </a:p>
          <a:p>
            <a:endParaRPr lang="en-US" baseline="0" dirty="0" smtClean="0"/>
          </a:p>
          <a:p>
            <a:r>
              <a:rPr lang="en-US" baseline="0" dirty="0" smtClean="0"/>
              <a:t>Caveats:</a:t>
            </a:r>
          </a:p>
          <a:p>
            <a:pPr marL="228600" indent="-228600">
              <a:buAutoNum type="arabicParenBoth"/>
            </a:pPr>
            <a:r>
              <a:rPr lang="en-US" baseline="0" dirty="0" smtClean="0"/>
              <a:t>Applies to large data sets and not-so-large rare datasets</a:t>
            </a:r>
          </a:p>
          <a:p>
            <a:pPr marL="228600" indent="-228600">
              <a:buAutoNum type="arabicParenBoth"/>
            </a:pPr>
            <a:r>
              <a:rPr lang="en-US" baseline="0" dirty="0" smtClean="0"/>
              <a:t>The platform is not suitable for non-genomic data</a:t>
            </a:r>
          </a:p>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6620C363-32CD-FF41-89B6-EB8B9656E3D1}" type="slidenum">
              <a:rPr lang="en-US" smtClean="0"/>
              <a:t>7</a:t>
            </a:fld>
            <a:endParaRPr lang="en-US"/>
          </a:p>
        </p:txBody>
      </p:sp>
    </p:spTree>
    <p:extLst>
      <p:ext uri="{BB962C8B-B14F-4D97-AF65-F5344CB8AC3E}">
        <p14:creationId xmlns:p14="http://schemas.microsoft.com/office/powerpoint/2010/main" val="1254481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Cultural</a:t>
            </a:r>
            <a:r>
              <a:rPr lang="en-US" baseline="0" dirty="0" smtClean="0"/>
              <a:t> norms dictate how well researchers share with colleagues outside their research group</a:t>
            </a:r>
          </a:p>
          <a:p>
            <a:pPr marL="171450" indent="-171450">
              <a:buFont typeface="Arial" charset="0"/>
              <a:buChar char="•"/>
            </a:pPr>
            <a:r>
              <a:rPr lang="en-US" baseline="0" dirty="0" smtClean="0"/>
              <a:t>Is sharing perceived favorably amongst colleagues </a:t>
            </a:r>
          </a:p>
          <a:p>
            <a:pPr marL="171450" indent="-171450">
              <a:buFont typeface="Arial" charset="0"/>
              <a:buChar char="•"/>
            </a:pPr>
            <a:r>
              <a:rPr lang="en-US" baseline="0" dirty="0" smtClean="0"/>
              <a:t>Improved reputation as a result of sharing</a:t>
            </a:r>
          </a:p>
          <a:p>
            <a:pPr marL="171450" indent="-171450">
              <a:buFont typeface="Arial" charset="0"/>
              <a:buChar char="•"/>
            </a:pPr>
            <a:r>
              <a:rPr lang="en-US" baseline="0" dirty="0" smtClean="0"/>
              <a:t>How competitive is the field they are in</a:t>
            </a:r>
          </a:p>
        </p:txBody>
      </p:sp>
      <p:sp>
        <p:nvSpPr>
          <p:cNvPr id="4" name="Slide Number Placeholder 3"/>
          <p:cNvSpPr>
            <a:spLocks noGrp="1"/>
          </p:cNvSpPr>
          <p:nvPr>
            <p:ph type="sldNum" sz="quarter" idx="10"/>
          </p:nvPr>
        </p:nvSpPr>
        <p:spPr/>
        <p:txBody>
          <a:bodyPr/>
          <a:lstStyle/>
          <a:p>
            <a:fld id="{6620C363-32CD-FF41-89B6-EB8B9656E3D1}" type="slidenum">
              <a:rPr lang="en-US" smtClean="0"/>
              <a:t>8</a:t>
            </a:fld>
            <a:endParaRPr lang="en-US"/>
          </a:p>
        </p:txBody>
      </p:sp>
    </p:spTree>
    <p:extLst>
      <p:ext uri="{BB962C8B-B14F-4D97-AF65-F5344CB8AC3E}">
        <p14:creationId xmlns:p14="http://schemas.microsoft.com/office/powerpoint/2010/main" val="374751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0C363-32CD-FF41-89B6-EB8B9656E3D1}" type="slidenum">
              <a:rPr lang="en-US" smtClean="0"/>
              <a:t>9</a:t>
            </a:fld>
            <a:endParaRPr lang="en-US"/>
          </a:p>
        </p:txBody>
      </p:sp>
    </p:spTree>
    <p:extLst>
      <p:ext uri="{BB962C8B-B14F-4D97-AF65-F5344CB8AC3E}">
        <p14:creationId xmlns:p14="http://schemas.microsoft.com/office/powerpoint/2010/main" val="738799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mentioned, data</a:t>
            </a:r>
            <a:r>
              <a:rPr lang="en-US" baseline="0" dirty="0" smtClean="0"/>
              <a:t> sharing policies have focused on genomic data.</a:t>
            </a:r>
          </a:p>
          <a:p>
            <a:endParaRPr lang="en-US" baseline="0" dirty="0" smtClean="0"/>
          </a:p>
          <a:p>
            <a:r>
              <a:rPr lang="en-US" dirty="0" smtClean="0"/>
              <a:t>Describe</a:t>
            </a:r>
            <a:r>
              <a:rPr lang="en-US" baseline="0" dirty="0" smtClean="0"/>
              <a:t> the slide</a:t>
            </a:r>
          </a:p>
          <a:p>
            <a:endParaRPr lang="en-US" baseline="0" dirty="0" smtClean="0"/>
          </a:p>
          <a:p>
            <a:r>
              <a:rPr lang="en-US" baseline="0" dirty="0" smtClean="0"/>
              <a:t>Mention caveat:  that there are lots of research studies producing data that is not subject to this policy (I.e. epidemiology studies)</a:t>
            </a:r>
            <a:endParaRPr lang="en-US" dirty="0"/>
          </a:p>
        </p:txBody>
      </p:sp>
      <p:sp>
        <p:nvSpPr>
          <p:cNvPr id="4" name="Slide Number Placeholder 3"/>
          <p:cNvSpPr>
            <a:spLocks noGrp="1"/>
          </p:cNvSpPr>
          <p:nvPr>
            <p:ph type="sldNum" sz="quarter" idx="10"/>
          </p:nvPr>
        </p:nvSpPr>
        <p:spPr/>
        <p:txBody>
          <a:bodyPr/>
          <a:lstStyle/>
          <a:p>
            <a:fld id="{6620C363-32CD-FF41-89B6-EB8B9656E3D1}" type="slidenum">
              <a:rPr lang="en-US" smtClean="0"/>
              <a:t>10</a:t>
            </a:fld>
            <a:endParaRPr lang="en-US"/>
          </a:p>
        </p:txBody>
      </p:sp>
    </p:spTree>
    <p:extLst>
      <p:ext uri="{BB962C8B-B14F-4D97-AF65-F5344CB8AC3E}">
        <p14:creationId xmlns:p14="http://schemas.microsoft.com/office/powerpoint/2010/main" val="625850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Cohorts are a</a:t>
            </a:r>
            <a:r>
              <a:rPr lang="en-US" baseline="0" dirty="0" smtClean="0"/>
              <a:t> data sharing model where data access is controlled by a research group and an example of this is the NCI Epidemiology Cohorts</a:t>
            </a:r>
            <a:endParaRPr lang="en-US" dirty="0"/>
          </a:p>
        </p:txBody>
      </p:sp>
      <p:sp>
        <p:nvSpPr>
          <p:cNvPr id="4" name="Slide Number Placeholder 3"/>
          <p:cNvSpPr>
            <a:spLocks noGrp="1"/>
          </p:cNvSpPr>
          <p:nvPr>
            <p:ph type="sldNum" sz="quarter" idx="10"/>
          </p:nvPr>
        </p:nvSpPr>
        <p:spPr/>
        <p:txBody>
          <a:bodyPr/>
          <a:lstStyle/>
          <a:p>
            <a:fld id="{6620C363-32CD-FF41-89B6-EB8B9656E3D1}" type="slidenum">
              <a:rPr lang="en-US" smtClean="0"/>
              <a:t>12</a:t>
            </a:fld>
            <a:endParaRPr lang="en-US"/>
          </a:p>
        </p:txBody>
      </p:sp>
    </p:spTree>
    <p:extLst>
      <p:ext uri="{BB962C8B-B14F-4D97-AF65-F5344CB8AC3E}">
        <p14:creationId xmlns:p14="http://schemas.microsoft.com/office/powerpoint/2010/main" val="499182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Healthy</a:t>
            </a:r>
          </a:p>
          <a:p>
            <a:r>
              <a:rPr lang="en-US" dirty="0" smtClean="0"/>
              <a:t>Long term</a:t>
            </a:r>
          </a:p>
          <a:p>
            <a:endParaRPr lang="en-US" dirty="0"/>
          </a:p>
        </p:txBody>
      </p:sp>
      <p:sp>
        <p:nvSpPr>
          <p:cNvPr id="4" name="Slide Number Placeholder 3"/>
          <p:cNvSpPr>
            <a:spLocks noGrp="1"/>
          </p:cNvSpPr>
          <p:nvPr>
            <p:ph type="sldNum" sz="quarter" idx="10"/>
          </p:nvPr>
        </p:nvSpPr>
        <p:spPr/>
        <p:txBody>
          <a:bodyPr/>
          <a:lstStyle/>
          <a:p>
            <a:fld id="{6620C363-32CD-FF41-89B6-EB8B9656E3D1}" type="slidenum">
              <a:rPr lang="en-US" smtClean="0"/>
              <a:t>13</a:t>
            </a:fld>
            <a:endParaRPr lang="en-US"/>
          </a:p>
        </p:txBody>
      </p:sp>
    </p:spTree>
    <p:extLst>
      <p:ext uri="{BB962C8B-B14F-4D97-AF65-F5344CB8AC3E}">
        <p14:creationId xmlns:p14="http://schemas.microsoft.com/office/powerpoint/2010/main" val="309738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y Title Slide">
    <p:bg>
      <p:bgPr>
        <a:solidFill>
          <a:schemeClr val="tx1"/>
        </a:solidFill>
        <a:effectLst/>
      </p:bgPr>
    </p:bg>
    <p:spTree>
      <p:nvGrpSpPr>
        <p:cNvPr id="1" name=""/>
        <p:cNvGrpSpPr/>
        <p:nvPr/>
      </p:nvGrpSpPr>
      <p:grpSpPr>
        <a:xfrm>
          <a:off x="0" y="0"/>
          <a:ext cx="0" cy="0"/>
          <a:chOff x="0" y="0"/>
          <a:chExt cx="0" cy="0"/>
        </a:xfrm>
      </p:grpSpPr>
      <p:sp>
        <p:nvSpPr>
          <p:cNvPr id="13" name="Pentagon 12"/>
          <p:cNvSpPr/>
          <p:nvPr userDrawn="1"/>
        </p:nvSpPr>
        <p:spPr>
          <a:xfrm>
            <a:off x="1168400" y="0"/>
            <a:ext cx="2870200" cy="6858000"/>
          </a:xfrm>
          <a:prstGeom prst="homePlate">
            <a:avLst>
              <a:gd name="adj" fmla="val 47787"/>
            </a:avLst>
          </a:prstGeom>
          <a:solidFill>
            <a:srgbClr val="5656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Pentagon 13"/>
          <p:cNvSpPr/>
          <p:nvPr userDrawn="1"/>
        </p:nvSpPr>
        <p:spPr>
          <a:xfrm>
            <a:off x="0" y="0"/>
            <a:ext cx="2870200" cy="6858000"/>
          </a:xfrm>
          <a:prstGeom prst="homePlate">
            <a:avLst>
              <a:gd name="adj" fmla="val 47787"/>
            </a:avLst>
          </a:prstGeom>
          <a:solidFill>
            <a:srgbClr val="4C4C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userDrawn="1"/>
        </p:nvSpPr>
        <p:spPr>
          <a:xfrm flipV="1">
            <a:off x="0" y="5029200"/>
            <a:ext cx="91440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itle 1"/>
          <p:cNvSpPr>
            <a:spLocks noGrp="1"/>
          </p:cNvSpPr>
          <p:nvPr>
            <p:ph type="ctrTitle" hasCustomPrompt="1"/>
          </p:nvPr>
        </p:nvSpPr>
        <p:spPr>
          <a:xfrm>
            <a:off x="685800" y="1645920"/>
            <a:ext cx="7772400" cy="1827842"/>
          </a:xfrm>
        </p:spPr>
        <p:txBody>
          <a:bodyPr lIns="0" tIns="0" rIns="0" bIns="0" anchor="b">
            <a:noAutofit/>
          </a:bodyPr>
          <a:lstStyle>
            <a:lvl1pPr algn="r">
              <a:defRPr sz="3600" b="0" i="0">
                <a:solidFill>
                  <a:srgbClr val="FFFFFF"/>
                </a:solidFill>
                <a:latin typeface="Arial"/>
                <a:cs typeface="Arial"/>
              </a:defRPr>
            </a:lvl1pPr>
          </a:lstStyle>
          <a:p>
            <a:r>
              <a:rPr lang="en-US" dirty="0" smtClean="0"/>
              <a:t>Title of the presentation</a:t>
            </a:r>
            <a:endParaRPr lang="en-US" dirty="0"/>
          </a:p>
        </p:txBody>
      </p:sp>
      <p:sp>
        <p:nvSpPr>
          <p:cNvPr id="18" name="Subtitle 2"/>
          <p:cNvSpPr>
            <a:spLocks noGrp="1"/>
          </p:cNvSpPr>
          <p:nvPr>
            <p:ph type="subTitle" idx="1" hasCustomPrompt="1"/>
          </p:nvPr>
        </p:nvSpPr>
        <p:spPr>
          <a:xfrm>
            <a:off x="685800" y="3566160"/>
            <a:ext cx="7772400" cy="686376"/>
          </a:xfrm>
        </p:spPr>
        <p:txBody>
          <a:bodyPr lIns="0" tIns="0" rIns="0" bIns="0" anchor="t">
            <a:noAutofit/>
          </a:bodyPr>
          <a:lstStyle>
            <a:lvl1pPr marL="0" indent="0" algn="r">
              <a:buNone/>
              <a:defRPr sz="18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 </a:t>
            </a:r>
            <a:endParaRPr lang="en-US" dirty="0"/>
          </a:p>
        </p:txBody>
      </p:sp>
      <p:sp>
        <p:nvSpPr>
          <p:cNvPr id="9" name="Date Placeholder 3"/>
          <p:cNvSpPr>
            <a:spLocks noGrp="1"/>
          </p:cNvSpPr>
          <p:nvPr>
            <p:ph type="dt" sz="half" idx="2"/>
          </p:nvPr>
        </p:nvSpPr>
        <p:spPr>
          <a:xfrm>
            <a:off x="6695768" y="6326686"/>
            <a:ext cx="2286000" cy="457200"/>
          </a:xfrm>
          <a:prstGeom prst="rect">
            <a:avLst/>
          </a:prstGeom>
        </p:spPr>
        <p:txBody>
          <a:bodyPr vert="horz" lIns="0" tIns="0" rIns="0" bIns="0" rtlCol="0" anchor="ctr"/>
          <a:lstStyle>
            <a:lvl1pPr algn="r" fontAlgn="auto">
              <a:spcBef>
                <a:spcPts val="0"/>
              </a:spcBef>
              <a:spcAft>
                <a:spcPts val="0"/>
              </a:spcAft>
              <a:defRPr lang="en-US" sz="1400" smtClean="0">
                <a:latin typeface="+mn-lt"/>
              </a:defRPr>
            </a:lvl1pPr>
          </a:lstStyle>
          <a:p>
            <a:pPr>
              <a:defRPr/>
            </a:pPr>
            <a:r>
              <a:rPr lang="en-US" smtClean="0"/>
              <a:t>INSERT DATE</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500" y="5429250"/>
            <a:ext cx="6844481" cy="823322"/>
          </a:xfrm>
          <a:prstGeom prst="rect">
            <a:avLst/>
          </a:prstGeom>
        </p:spPr>
      </p:pic>
    </p:spTree>
    <p:extLst>
      <p:ext uri="{BB962C8B-B14F-4D97-AF65-F5344CB8AC3E}">
        <p14:creationId xmlns:p14="http://schemas.microsoft.com/office/powerpoint/2010/main" val="22023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umn Right —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6" name="Content Placeholder 2"/>
          <p:cNvSpPr>
            <a:spLocks noGrp="1"/>
          </p:cNvSpPr>
          <p:nvPr>
            <p:ph sz="quarter" idx="11"/>
          </p:nvPr>
        </p:nvSpPr>
        <p:spPr>
          <a:xfrm>
            <a:off x="4538726" y="1426633"/>
            <a:ext cx="4120642" cy="480060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4"/>
          <p:cNvSpPr>
            <a:spLocks noGrp="1"/>
          </p:cNvSpPr>
          <p:nvPr>
            <p:ph sz="quarter" idx="12"/>
          </p:nvPr>
        </p:nvSpPr>
        <p:spPr>
          <a:xfrm>
            <a:off x="493776" y="1426633"/>
            <a:ext cx="3897313" cy="480060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294861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umn Right — No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538726" y="1426633"/>
            <a:ext cx="4120642" cy="480060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4"/>
          <p:cNvSpPr>
            <a:spLocks noGrp="1"/>
          </p:cNvSpPr>
          <p:nvPr>
            <p:ph sz="quarter" idx="12"/>
          </p:nvPr>
        </p:nvSpPr>
        <p:spPr>
          <a:xfrm>
            <a:off x="493776" y="1426633"/>
            <a:ext cx="3897313" cy="480060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161146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Graphic — Footer">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pic>
        <p:nvPicPr>
          <p:cNvPr id="8" name="Picture 7"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61294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Graphic — No Footer">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0"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1936408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Footer">
    <p:bg>
      <p:bgPr>
        <a:solidFill>
          <a:schemeClr val="bg1"/>
        </a:solidFill>
        <a:effectLst/>
      </p:bgPr>
    </p:bg>
    <p:spTree>
      <p:nvGrpSpPr>
        <p:cNvPr id="1" name=""/>
        <p:cNvGrpSpPr/>
        <p:nvPr/>
      </p:nvGrpSpPr>
      <p:grpSpPr>
        <a:xfrm>
          <a:off x="0" y="0"/>
          <a:ext cx="0" cy="0"/>
          <a:chOff x="0" y="0"/>
          <a:chExt cx="0" cy="0"/>
        </a:xfrm>
      </p:grpSpPr>
      <p:sp>
        <p:nvSpPr>
          <p:cNvPr id="7"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Tree>
    <p:extLst>
      <p:ext uri="{BB962C8B-B14F-4D97-AF65-F5344CB8AC3E}">
        <p14:creationId xmlns:p14="http://schemas.microsoft.com/office/powerpoint/2010/main" val="408458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No Footer">
    <p:bg>
      <p:bgPr>
        <a:solidFill>
          <a:schemeClr val="bg1"/>
        </a:solidFill>
        <a:effectLst/>
      </p:bgPr>
    </p:bg>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1336884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Gray">
    <p:bg>
      <p:bgPr>
        <a:solidFill>
          <a:schemeClr val="tx1"/>
        </a:solidFill>
        <a:effectLst/>
      </p:bgPr>
    </p:bg>
    <p:spTree>
      <p:nvGrpSpPr>
        <p:cNvPr id="1" name=""/>
        <p:cNvGrpSpPr/>
        <p:nvPr/>
      </p:nvGrpSpPr>
      <p:grpSpPr>
        <a:xfrm>
          <a:off x="0" y="0"/>
          <a:ext cx="0" cy="0"/>
          <a:chOff x="0" y="0"/>
          <a:chExt cx="0" cy="0"/>
        </a:xfrm>
      </p:grpSpPr>
      <p:sp>
        <p:nvSpPr>
          <p:cNvPr id="6" name="Pentagon 5"/>
          <p:cNvSpPr/>
          <p:nvPr userDrawn="1"/>
        </p:nvSpPr>
        <p:spPr>
          <a:xfrm>
            <a:off x="0" y="0"/>
            <a:ext cx="8458198" cy="6858000"/>
          </a:xfrm>
          <a:prstGeom prst="homePlate">
            <a:avLst>
              <a:gd name="adj" fmla="val 20935"/>
            </a:avLst>
          </a:prstGeom>
          <a:solidFill>
            <a:srgbClr val="5656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Pentagon 7"/>
          <p:cNvSpPr/>
          <p:nvPr userDrawn="1"/>
        </p:nvSpPr>
        <p:spPr>
          <a:xfrm>
            <a:off x="0" y="0"/>
            <a:ext cx="7289798" cy="6858000"/>
          </a:xfrm>
          <a:prstGeom prst="homePlate">
            <a:avLst>
              <a:gd name="adj" fmla="val 20935"/>
            </a:avLst>
          </a:prstGeom>
          <a:solidFill>
            <a:srgbClr val="4C4C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13"/>
          <p:cNvSpPr txBox="1">
            <a:spLocks noChangeArrowheads="1"/>
          </p:cNvSpPr>
          <p:nvPr userDrawn="1"/>
        </p:nvSpPr>
        <p:spPr bwMode="auto">
          <a:xfrm>
            <a:off x="1684260" y="6083300"/>
            <a:ext cx="581199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1800" b="1" dirty="0" err="1" smtClean="0">
                <a:solidFill>
                  <a:schemeClr val="bg1"/>
                </a:solidFill>
                <a:latin typeface="Arial" charset="0"/>
              </a:rPr>
              <a:t>www.cancer.gov</a:t>
            </a:r>
            <a:r>
              <a:rPr lang="en-US" sz="1800" b="1" dirty="0" smtClean="0">
                <a:solidFill>
                  <a:schemeClr val="bg1"/>
                </a:solidFill>
                <a:latin typeface="Arial" charset="0"/>
              </a:rPr>
              <a:t>                 </a:t>
            </a:r>
            <a:r>
              <a:rPr lang="en-US" sz="1800" b="1" dirty="0" err="1" smtClean="0">
                <a:solidFill>
                  <a:schemeClr val="bg1"/>
                </a:solidFill>
                <a:latin typeface="Arial" charset="0"/>
              </a:rPr>
              <a:t>www.cancer.gov</a:t>
            </a:r>
            <a:r>
              <a:rPr lang="en-US" sz="1800" b="1" dirty="0" smtClean="0">
                <a:solidFill>
                  <a:schemeClr val="bg1"/>
                </a:solidFill>
                <a:latin typeface="Arial" charset="0"/>
              </a:rPr>
              <a:t>/</a:t>
            </a:r>
            <a:r>
              <a:rPr lang="en-US" sz="1800" b="1" dirty="0" err="1" smtClean="0">
                <a:solidFill>
                  <a:schemeClr val="bg1"/>
                </a:solidFill>
                <a:latin typeface="Arial" charset="0"/>
              </a:rPr>
              <a:t>espanol</a:t>
            </a:r>
            <a:endParaRPr lang="en-US" sz="1800" b="1" dirty="0" smtClean="0">
              <a:solidFill>
                <a:schemeClr val="bg1"/>
              </a:solidFill>
              <a:latin typeface="Arial" charset="0"/>
            </a:endParaRPr>
          </a:p>
        </p:txBody>
      </p:sp>
      <p:grpSp>
        <p:nvGrpSpPr>
          <p:cNvPr id="9" name="Group 8"/>
          <p:cNvGrpSpPr>
            <a:grpSpLocks noChangeAspect="1"/>
          </p:cNvGrpSpPr>
          <p:nvPr userDrawn="1"/>
        </p:nvGrpSpPr>
        <p:grpSpPr>
          <a:xfrm>
            <a:off x="2568989" y="2916936"/>
            <a:ext cx="4052793" cy="1007110"/>
            <a:chOff x="1524000" y="2654300"/>
            <a:chExt cx="6235066" cy="1549400"/>
          </a:xfrm>
        </p:grpSpPr>
        <p:pic>
          <p:nvPicPr>
            <p:cNvPr id="10" name="Picture 9" descr="NCI-Logo-St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5201" y="2844800"/>
              <a:ext cx="4253865" cy="1162050"/>
            </a:xfrm>
            <a:prstGeom prst="rect">
              <a:avLst/>
            </a:prstGeom>
          </p:spPr>
        </p:pic>
        <p:pic>
          <p:nvPicPr>
            <p:cNvPr id="11" name="Picture 10" descr="4_hhs_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0" y="2654300"/>
              <a:ext cx="1549400" cy="1549400"/>
            </a:xfrm>
            <a:prstGeom prst="rect">
              <a:avLst/>
            </a:prstGeom>
          </p:spPr>
        </p:pic>
      </p:grpSp>
    </p:spTree>
    <p:extLst>
      <p:ext uri="{BB962C8B-B14F-4D97-AF65-F5344CB8AC3E}">
        <p14:creationId xmlns:p14="http://schemas.microsoft.com/office/powerpoint/2010/main" val="2028621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with Sub-Bullet">
    <p:bg>
      <p:bgPr>
        <a:solidFill>
          <a:schemeClr val="bg1"/>
        </a:solidFill>
        <a:effectLst/>
      </p:bgPr>
    </p:bg>
    <p:spTree>
      <p:nvGrpSpPr>
        <p:cNvPr id="1" name=""/>
        <p:cNvGrpSpPr/>
        <p:nvPr/>
      </p:nvGrpSpPr>
      <p:grpSpPr>
        <a:xfrm>
          <a:off x="0" y="0"/>
          <a:ext cx="0" cy="0"/>
          <a:chOff x="0" y="0"/>
          <a:chExt cx="0" cy="0"/>
        </a:xfrm>
      </p:grpSpPr>
      <p:sp>
        <p:nvSpPr>
          <p:cNvPr id="6" name="Pentagon 5"/>
          <p:cNvSpPr/>
          <p:nvPr userDrawn="1"/>
        </p:nvSpPr>
        <p:spPr>
          <a:xfrm>
            <a:off x="1168400" y="0"/>
            <a:ext cx="2870200" cy="6858000"/>
          </a:xfrm>
          <a:prstGeom prst="homePlate">
            <a:avLst>
              <a:gd name="adj" fmla="val 47787"/>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entagon 8"/>
          <p:cNvSpPr/>
          <p:nvPr userDrawn="1"/>
        </p:nvSpPr>
        <p:spPr>
          <a:xfrm>
            <a:off x="0" y="0"/>
            <a:ext cx="2870200" cy="6858000"/>
          </a:xfrm>
          <a:prstGeom prst="homePlate">
            <a:avLst>
              <a:gd name="adj" fmla="val 47787"/>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10" name="Text Placeholder 12"/>
          <p:cNvSpPr>
            <a:spLocks noGrp="1"/>
          </p:cNvSpPr>
          <p:nvPr>
            <p:ph type="body" sz="quarter" idx="10" hasCustomPrompt="1"/>
          </p:nvPr>
        </p:nvSpPr>
        <p:spPr>
          <a:xfrm>
            <a:off x="4334256" y="0"/>
            <a:ext cx="4297680" cy="6858000"/>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smtClean="0"/>
              <a:t>Agenda Item 1</a:t>
            </a:r>
          </a:p>
          <a:p>
            <a:pPr lvl="1"/>
            <a:r>
              <a:rPr lang="en-US" dirty="0" smtClean="0"/>
              <a:t>Agenda Item 1a</a:t>
            </a:r>
          </a:p>
          <a:p>
            <a:pPr lvl="1"/>
            <a:r>
              <a:rPr lang="en-US" dirty="0" smtClean="0"/>
              <a:t>Agenda Item 1b</a:t>
            </a:r>
          </a:p>
          <a:p>
            <a:r>
              <a:rPr lang="en-US" dirty="0" smtClean="0"/>
              <a:t>Agenda Item 2</a:t>
            </a:r>
          </a:p>
          <a:p>
            <a:pPr lvl="1"/>
            <a:r>
              <a:rPr lang="en-US" dirty="0" smtClean="0"/>
              <a:t>Agenda Item 2a</a:t>
            </a:r>
          </a:p>
          <a:p>
            <a:pPr lvl="1"/>
            <a:r>
              <a:rPr lang="en-US" dirty="0" smtClean="0"/>
              <a:t>Agenda Item 2b</a:t>
            </a:r>
          </a:p>
          <a:p>
            <a:r>
              <a:rPr lang="en-US" dirty="0" smtClean="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3b</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3c</a:t>
            </a:r>
          </a:p>
          <a:p>
            <a:r>
              <a:rPr lang="en-US" dirty="0" smtClean="0"/>
              <a:t>Agenda Item 4</a:t>
            </a:r>
          </a:p>
        </p:txBody>
      </p:sp>
      <p:sp>
        <p:nvSpPr>
          <p:cNvPr id="8" name="Title 1"/>
          <p:cNvSpPr>
            <a:spLocks noGrp="1"/>
          </p:cNvSpPr>
          <p:nvPr>
            <p:ph type="title" hasCustomPrompt="1"/>
          </p:nvPr>
        </p:nvSpPr>
        <p:spPr>
          <a:xfrm>
            <a:off x="493776" y="1737360"/>
            <a:ext cx="3017520" cy="182880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smtClean="0"/>
              <a:t>Agenda</a:t>
            </a:r>
            <a:endParaRPr lang="en-US" dirty="0"/>
          </a:p>
        </p:txBody>
      </p:sp>
      <p:pic>
        <p:nvPicPr>
          <p:cNvPr id="2" name="Picture 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Tree>
    <p:extLst>
      <p:ext uri="{BB962C8B-B14F-4D97-AF65-F5344CB8AC3E}">
        <p14:creationId xmlns:p14="http://schemas.microsoft.com/office/powerpoint/2010/main" val="1857938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ay Section Break">
    <p:bg>
      <p:bgPr>
        <a:solidFill>
          <a:schemeClr val="tx1"/>
        </a:solidFill>
        <a:effectLst/>
      </p:bgPr>
    </p:bg>
    <p:spTree>
      <p:nvGrpSpPr>
        <p:cNvPr id="1" name=""/>
        <p:cNvGrpSpPr/>
        <p:nvPr/>
      </p:nvGrpSpPr>
      <p:grpSpPr>
        <a:xfrm>
          <a:off x="0" y="0"/>
          <a:ext cx="0" cy="0"/>
          <a:chOff x="0" y="0"/>
          <a:chExt cx="0" cy="0"/>
        </a:xfrm>
      </p:grpSpPr>
      <p:sp>
        <p:nvSpPr>
          <p:cNvPr id="11" name="Pentagon 10"/>
          <p:cNvSpPr/>
          <p:nvPr userDrawn="1"/>
        </p:nvSpPr>
        <p:spPr>
          <a:xfrm>
            <a:off x="0" y="0"/>
            <a:ext cx="8458198" cy="6858000"/>
          </a:xfrm>
          <a:prstGeom prst="homePlate">
            <a:avLst>
              <a:gd name="adj" fmla="val 20935"/>
            </a:avLst>
          </a:prstGeom>
          <a:solidFill>
            <a:srgbClr val="5656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entagon 11"/>
          <p:cNvSpPr/>
          <p:nvPr userDrawn="1"/>
        </p:nvSpPr>
        <p:spPr>
          <a:xfrm>
            <a:off x="0" y="0"/>
            <a:ext cx="7289798" cy="6858000"/>
          </a:xfrm>
          <a:prstGeom prst="homePlate">
            <a:avLst>
              <a:gd name="adj" fmla="val 20935"/>
            </a:avLst>
          </a:prstGeom>
          <a:solidFill>
            <a:srgbClr val="4C4C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3428999" y="2423160"/>
            <a:ext cx="5029199" cy="1828800"/>
          </a:xfrm>
        </p:spPr>
        <p:txBody>
          <a:bodyPr lIns="0" tIns="0" rIns="0" bIns="0" anchor="b">
            <a:noAutofit/>
          </a:bodyPr>
          <a:lstStyle>
            <a:lvl1pPr algn="r">
              <a:defRPr sz="3600" spc="-80">
                <a:solidFill>
                  <a:schemeClr val="bg1"/>
                </a:solidFill>
                <a:latin typeface="+mj-lt"/>
                <a:cs typeface="SapientSansBold"/>
              </a:defRPr>
            </a:lvl1pPr>
          </a:lstStyle>
          <a:p>
            <a:pPr lvl="0"/>
            <a:r>
              <a:rPr lang="en-US" dirty="0" smtClean="0"/>
              <a:t>Section title</a:t>
            </a:r>
            <a:endParaRPr lang="en-US" dirty="0"/>
          </a:p>
        </p:txBody>
      </p:sp>
      <p:sp>
        <p:nvSpPr>
          <p:cNvPr id="10" name="Subtitle 2"/>
          <p:cNvSpPr>
            <a:spLocks noGrp="1"/>
          </p:cNvSpPr>
          <p:nvPr>
            <p:ph type="subTitle" idx="1" hasCustomPrompt="1"/>
          </p:nvPr>
        </p:nvSpPr>
        <p:spPr>
          <a:xfrm>
            <a:off x="3428999" y="4343400"/>
            <a:ext cx="5022892" cy="685800"/>
          </a:xfrm>
        </p:spPr>
        <p:txBody>
          <a:bodyPr lIns="0" tIns="0" rIns="0" bIns="0">
            <a:noAutofit/>
          </a:bodyPr>
          <a:lstStyle>
            <a:lvl1pPr marL="0" indent="0" algn="r">
              <a:buNone/>
              <a:defRPr sz="1700" b="0" i="1" spc="100">
                <a:solidFill>
                  <a:srgbClr val="FFFFFF"/>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sp>
        <p:nvSpPr>
          <p:cNvPr id="8"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FFFFFF"/>
              </a:solidFill>
              <a:latin typeface="+mn-lt"/>
              <a:cs typeface="SapientSansRegular"/>
            </a:endParaRPr>
          </a:p>
        </p:txBody>
      </p:sp>
      <p:pic>
        <p:nvPicPr>
          <p:cNvPr id="9" name="Picture 8"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384859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y Section Break ALT">
    <p:bg>
      <p:bgPr>
        <a:solidFill>
          <a:schemeClr val="bg1"/>
        </a:solidFill>
        <a:effectLst/>
      </p:bgPr>
    </p:bg>
    <p:spTree>
      <p:nvGrpSpPr>
        <p:cNvPr id="1" name=""/>
        <p:cNvGrpSpPr/>
        <p:nvPr/>
      </p:nvGrpSpPr>
      <p:grpSpPr>
        <a:xfrm>
          <a:off x="0" y="0"/>
          <a:ext cx="0" cy="0"/>
          <a:chOff x="0" y="0"/>
          <a:chExt cx="0" cy="0"/>
        </a:xfrm>
      </p:grpSpPr>
      <p:sp>
        <p:nvSpPr>
          <p:cNvPr id="10" name="Pentagon 9"/>
          <p:cNvSpPr/>
          <p:nvPr userDrawn="1"/>
        </p:nvSpPr>
        <p:spPr>
          <a:xfrm>
            <a:off x="1525270" y="0"/>
            <a:ext cx="2870200" cy="6858000"/>
          </a:xfrm>
          <a:prstGeom prst="homePlate">
            <a:avLst>
              <a:gd name="adj" fmla="val 47787"/>
            </a:avLst>
          </a:prstGeom>
          <a:solidFill>
            <a:srgbClr val="5656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Pentagon 11"/>
          <p:cNvSpPr/>
          <p:nvPr userDrawn="1"/>
        </p:nvSpPr>
        <p:spPr>
          <a:xfrm>
            <a:off x="0" y="0"/>
            <a:ext cx="3227070" cy="6858000"/>
          </a:xfrm>
          <a:prstGeom prst="homePlate">
            <a:avLst>
              <a:gd name="adj" fmla="val 42671"/>
            </a:avLst>
          </a:prstGeom>
          <a:solidFill>
            <a:srgbClr val="4C4C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0" y="2423160"/>
            <a:ext cx="4062728" cy="1828800"/>
          </a:xfrm>
        </p:spPr>
        <p:txBody>
          <a:bodyPr lIns="0" tIns="0" rIns="0" bIns="0" anchor="b">
            <a:noAutofit/>
          </a:bodyPr>
          <a:lstStyle>
            <a:lvl1pPr algn="r">
              <a:defRPr sz="3600" spc="-80" baseline="0">
                <a:solidFill>
                  <a:srgbClr val="BB0E3D"/>
                </a:solidFill>
                <a:latin typeface="+mj-lt"/>
                <a:cs typeface="SapientSansBold"/>
              </a:defRPr>
            </a:lvl1pPr>
          </a:lstStyle>
          <a:p>
            <a:pPr lvl="0"/>
            <a:r>
              <a:rPr lang="en-US" dirty="0" smtClean="0"/>
              <a:t>Section title</a:t>
            </a:r>
            <a:endParaRPr lang="en-US" dirty="0"/>
          </a:p>
        </p:txBody>
      </p:sp>
      <p:sp>
        <p:nvSpPr>
          <p:cNvPr id="9" name="Subtitle 2"/>
          <p:cNvSpPr>
            <a:spLocks noGrp="1"/>
          </p:cNvSpPr>
          <p:nvPr>
            <p:ph type="subTitle" idx="1" hasCustomPrompt="1"/>
          </p:nvPr>
        </p:nvSpPr>
        <p:spPr>
          <a:xfrm>
            <a:off x="4395469" y="4343400"/>
            <a:ext cx="4056421" cy="685800"/>
          </a:xfrm>
        </p:spPr>
        <p:txBody>
          <a:bodyPr lIns="0" tIns="0" rIns="0" bIns="0">
            <a:noAutofit/>
          </a:bodyPr>
          <a:lstStyle>
            <a:lvl1pPr marL="0" indent="0" algn="r">
              <a:buNone/>
              <a:defRPr sz="17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sp>
        <p:nvSpPr>
          <p:cNvPr id="11"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3" name="Picture 12"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294342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Gray">
    <p:bg>
      <p:bgPr>
        <a:solidFill>
          <a:schemeClr val="tx1"/>
        </a:solidFill>
        <a:effectLst/>
      </p:bgPr>
    </p:bg>
    <p:spTree>
      <p:nvGrpSpPr>
        <p:cNvPr id="1" name=""/>
        <p:cNvGrpSpPr/>
        <p:nvPr/>
      </p:nvGrpSpPr>
      <p:grpSpPr>
        <a:xfrm>
          <a:off x="0" y="0"/>
          <a:ext cx="0" cy="0"/>
          <a:chOff x="0" y="0"/>
          <a:chExt cx="0" cy="0"/>
        </a:xfrm>
      </p:grpSpPr>
      <p:sp>
        <p:nvSpPr>
          <p:cNvPr id="6" name="Pentagon 5"/>
          <p:cNvSpPr/>
          <p:nvPr userDrawn="1"/>
        </p:nvSpPr>
        <p:spPr>
          <a:xfrm>
            <a:off x="0" y="0"/>
            <a:ext cx="8458198" cy="6858000"/>
          </a:xfrm>
          <a:prstGeom prst="homePlate">
            <a:avLst>
              <a:gd name="adj" fmla="val 20935"/>
            </a:avLst>
          </a:prstGeom>
          <a:solidFill>
            <a:srgbClr val="56565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Pentagon 6"/>
          <p:cNvSpPr/>
          <p:nvPr userDrawn="1"/>
        </p:nvSpPr>
        <p:spPr>
          <a:xfrm>
            <a:off x="0" y="0"/>
            <a:ext cx="7289798" cy="6858000"/>
          </a:xfrm>
          <a:prstGeom prst="homePlate">
            <a:avLst>
              <a:gd name="adj" fmla="val 20935"/>
            </a:avLst>
          </a:prstGeom>
          <a:solidFill>
            <a:srgbClr val="4C4C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hasCustomPrompt="1"/>
          </p:nvPr>
        </p:nvSpPr>
        <p:spPr>
          <a:xfrm>
            <a:off x="685800" y="1828800"/>
            <a:ext cx="7772400" cy="3200400"/>
          </a:xfrm>
        </p:spPr>
        <p:txBody>
          <a:bodyPr anchor="ctr">
            <a:noAutofit/>
          </a:bodyPr>
          <a:lstStyle>
            <a:lvl1pPr marL="0" indent="0" algn="ctr">
              <a:spcAft>
                <a:spcPts val="0"/>
              </a:spcAft>
              <a:buNone/>
              <a:defRPr sz="2800" b="0" i="1" baseline="0">
                <a:solidFill>
                  <a:srgbClr val="FFFFFF"/>
                </a:solidFill>
                <a:latin typeface="+mn-lt"/>
                <a:cs typeface="SapientCentroSlab-Light"/>
              </a:defRPr>
            </a:lvl1pPr>
          </a:lstStyle>
          <a:p>
            <a:pPr lvl="0"/>
            <a:r>
              <a:rPr lang="en-US" dirty="0" smtClean="0"/>
              <a:t>Vision Quote</a:t>
            </a:r>
            <a:br>
              <a:rPr lang="en-US" dirty="0" smtClean="0"/>
            </a:br>
            <a:r>
              <a:rPr lang="en-US" dirty="0" smtClean="0"/>
              <a:t>“</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fugit </a:t>
            </a:r>
            <a:r>
              <a:rPr lang="en-US" dirty="0" err="1" smtClean="0"/>
              <a:t>liberavisse</a:t>
            </a:r>
            <a:r>
              <a:rPr lang="en-US" dirty="0" smtClean="0"/>
              <a:t> </a:t>
            </a:r>
            <a:br>
              <a:rPr lang="en-US" dirty="0" smtClean="0"/>
            </a:br>
            <a:r>
              <a:rPr lang="en-US" dirty="0" err="1" smtClean="0"/>
              <a:t>nec</a:t>
            </a:r>
            <a:r>
              <a:rPr lang="en-US" dirty="0" smtClean="0"/>
              <a:t> at. </a:t>
            </a:r>
            <a:r>
              <a:rPr lang="en-US" dirty="0" err="1" smtClean="0"/>
              <a:t>Essent</a:t>
            </a:r>
            <a:r>
              <a:rPr lang="en-US" dirty="0" smtClean="0"/>
              <a:t> </a:t>
            </a:r>
            <a:r>
              <a:rPr lang="en-US" dirty="0" err="1" smtClean="0"/>
              <a:t>elaboraret</a:t>
            </a:r>
            <a:r>
              <a:rPr lang="en-US" dirty="0" smtClean="0"/>
              <a:t> </a:t>
            </a:r>
            <a:r>
              <a:rPr lang="en-US" dirty="0" err="1" smtClean="0"/>
              <a:t>conclusionemque</a:t>
            </a:r>
            <a:r>
              <a:rPr lang="en-US" dirty="0" smtClean="0"/>
              <a:t> </a:t>
            </a:r>
            <a:br>
              <a:rPr lang="en-US" dirty="0" smtClean="0"/>
            </a:br>
            <a:r>
              <a:rPr lang="en-US" dirty="0" err="1" smtClean="0"/>
              <a:t>eam</a:t>
            </a:r>
            <a:r>
              <a:rPr lang="en-US" dirty="0" smtClean="0"/>
              <a:t> id. Quo ex </a:t>
            </a:r>
            <a:r>
              <a:rPr lang="en-US" dirty="0" err="1" smtClean="0"/>
              <a:t>laboramus</a:t>
            </a:r>
            <a:r>
              <a:rPr lang="en-US" dirty="0" smtClean="0"/>
              <a:t> </a:t>
            </a:r>
            <a:r>
              <a:rPr lang="en-US" dirty="0" err="1" smtClean="0"/>
              <a:t>accommodare</a:t>
            </a:r>
            <a:r>
              <a:rPr lang="en-US" dirty="0" smtClean="0"/>
              <a:t>, </a:t>
            </a:r>
            <a:br>
              <a:rPr lang="en-US" dirty="0" smtClean="0"/>
            </a:br>
            <a:r>
              <a:rPr lang="en-US" dirty="0" smtClean="0"/>
              <a:t>his </a:t>
            </a:r>
            <a:r>
              <a:rPr lang="en-US" dirty="0" err="1" smtClean="0"/>
              <a:t>falli</a:t>
            </a:r>
            <a:r>
              <a:rPr lang="en-US" dirty="0" smtClean="0"/>
              <a:t> </a:t>
            </a:r>
            <a:r>
              <a:rPr lang="en-US" dirty="0" err="1" smtClean="0"/>
              <a:t>deleniti</a:t>
            </a:r>
            <a:r>
              <a:rPr lang="en-US" dirty="0" smtClean="0"/>
              <a:t> </a:t>
            </a:r>
            <a:r>
              <a:rPr lang="en-US" dirty="0" err="1" smtClean="0"/>
              <a:t>ei</a:t>
            </a:r>
            <a:r>
              <a:rPr lang="en-US" dirty="0" smtClean="0"/>
              <a:t>. </a:t>
            </a:r>
            <a:r>
              <a:rPr lang="en-US" dirty="0" err="1" smtClean="0"/>
              <a:t>Illud</a:t>
            </a:r>
            <a:r>
              <a:rPr lang="en-US" dirty="0" smtClean="0"/>
              <a:t> postulant </a:t>
            </a:r>
            <a:br>
              <a:rPr lang="en-US" dirty="0" smtClean="0"/>
            </a:br>
            <a:r>
              <a:rPr lang="en-US" dirty="0" err="1" smtClean="0"/>
              <a:t>adversarium</a:t>
            </a:r>
            <a:r>
              <a:rPr lang="en-US" dirty="0" smtClean="0"/>
              <a:t> </a:t>
            </a:r>
            <a:r>
              <a:rPr lang="en-US" dirty="0" err="1" smtClean="0"/>
              <a:t>ei</a:t>
            </a:r>
            <a:r>
              <a:rPr lang="en-US" dirty="0" smtClean="0"/>
              <a:t> his.”</a:t>
            </a:r>
          </a:p>
        </p:txBody>
      </p:sp>
      <p:sp>
        <p:nvSpPr>
          <p:cNvPr id="8"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FFFFFF"/>
              </a:solidFill>
              <a:latin typeface="+mn-lt"/>
              <a:cs typeface="SapientSansRegular"/>
            </a:endParaRPr>
          </a:p>
        </p:txBody>
      </p:sp>
      <p:pic>
        <p:nvPicPr>
          <p:cNvPr id="10" name="Picture 9"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7" cy="182880"/>
          </a:xfrm>
          <a:prstGeom prst="rect">
            <a:avLst/>
          </a:prstGeom>
        </p:spPr>
      </p:pic>
    </p:spTree>
    <p:extLst>
      <p:ext uri="{BB962C8B-B14F-4D97-AF65-F5344CB8AC3E}">
        <p14:creationId xmlns:p14="http://schemas.microsoft.com/office/powerpoint/2010/main" val="289941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3" name="Content Placeholder 2"/>
          <p:cNvSpPr>
            <a:spLocks noGrp="1"/>
          </p:cNvSpPr>
          <p:nvPr>
            <p:ph sz="quarter" idx="11"/>
          </p:nvPr>
        </p:nvSpPr>
        <p:spPr>
          <a:xfrm>
            <a:off x="481521" y="1426633"/>
            <a:ext cx="8165592"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12188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 No Footer">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9"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81521" y="1426633"/>
            <a:ext cx="8165592"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6088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umn Left —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6579290"/>
            <a:ext cx="1916888" cy="182880"/>
          </a:xfrm>
          <a:prstGeom prst="rect">
            <a:avLst/>
          </a:prstGeom>
        </p:spPr>
      </p:pic>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6" name="Content Placeholder 2"/>
          <p:cNvSpPr>
            <a:spLocks noGrp="1"/>
          </p:cNvSpPr>
          <p:nvPr>
            <p:ph sz="quarter" idx="11"/>
          </p:nvPr>
        </p:nvSpPr>
        <p:spPr>
          <a:xfrm>
            <a:off x="481521" y="1426633"/>
            <a:ext cx="4120642" cy="480060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12"/>
          </p:nvPr>
        </p:nvSpPr>
        <p:spPr>
          <a:xfrm>
            <a:off x="4762055" y="1426633"/>
            <a:ext cx="3897313" cy="480060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1423670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Left — No Footer">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415544"/>
            <a:ext cx="8165592" cy="423193"/>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6579290"/>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81521" y="1426633"/>
            <a:ext cx="4120642" cy="480060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4"/>
          <p:cNvSpPr>
            <a:spLocks noGrp="1"/>
          </p:cNvSpPr>
          <p:nvPr>
            <p:ph sz="quarter" idx="12"/>
          </p:nvPr>
        </p:nvSpPr>
        <p:spPr>
          <a:xfrm>
            <a:off x="4762055" y="1426633"/>
            <a:ext cx="3897313" cy="480060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38395912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363538"/>
            <a:ext cx="8229600" cy="461665"/>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en-US" smtClean="0"/>
              <a:t>Click to edit Master title style</a:t>
            </a:r>
            <a:endParaRPr lang="en-US" dirty="0"/>
          </a:p>
        </p:txBody>
      </p:sp>
      <p:sp>
        <p:nvSpPr>
          <p:cNvPr id="5123" name="Text Placeholder 2"/>
          <p:cNvSpPr>
            <a:spLocks noGrp="1"/>
          </p:cNvSpPr>
          <p:nvPr>
            <p:ph type="body" idx="1"/>
          </p:nvPr>
        </p:nvSpPr>
        <p:spPr bwMode="auto">
          <a:xfrm>
            <a:off x="457200" y="1320503"/>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3"/>
          <p:cNvSpPr>
            <a:spLocks noGrp="1"/>
          </p:cNvSpPr>
          <p:nvPr>
            <p:ph type="dt" sz="half" idx="2"/>
          </p:nvPr>
        </p:nvSpPr>
        <p:spPr>
          <a:xfrm>
            <a:off x="457200" y="6356350"/>
            <a:ext cx="2133600" cy="365125"/>
          </a:xfrm>
          <a:prstGeom prst="rect">
            <a:avLst/>
          </a:prstGeom>
        </p:spPr>
        <p:txBody>
          <a:bodyPr vert="horz" lIns="0" tIns="0" rIns="0" bIns="0" rtlCol="0" anchor="ctr"/>
          <a:lstStyle>
            <a:lvl1pPr algn="l" fontAlgn="auto">
              <a:spcBef>
                <a:spcPts val="0"/>
              </a:spcBef>
              <a:spcAft>
                <a:spcPts val="0"/>
              </a:spcAft>
              <a:defRPr lang="en-US" sz="1000" smtClean="0"/>
            </a:lvl1pPr>
          </a:lstStyle>
          <a:p>
            <a:pPr>
              <a:defRPr/>
            </a:pPr>
            <a:r>
              <a:rPr lang="en-US" dirty="0" smtClean="0"/>
              <a:t>INSERT DATE</a:t>
            </a:r>
            <a:endParaRPr lang="en-US" dirty="0"/>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0" tIns="0" rIns="0" bIns="0" rtlCol="0" anchor="ctr"/>
          <a:lstStyle>
            <a:lvl1pPr algn="ctr" fontAlgn="auto">
              <a:spcBef>
                <a:spcPts val="0"/>
              </a:spcBef>
              <a:spcAft>
                <a:spcPts val="0"/>
              </a:spcAft>
              <a:defRPr sz="1000" dirty="0" smtClean="0">
                <a:solidFill>
                  <a:srgbClr val="7F7F7F"/>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6356350"/>
            <a:ext cx="2133600" cy="365125"/>
          </a:xfrm>
          <a:prstGeom prst="rect">
            <a:avLst/>
          </a:prstGeom>
        </p:spPr>
        <p:txBody>
          <a:bodyPr vert="horz" lIns="0" tIns="0" rIns="0" bIns="0" rtlCol="0" anchor="ctr"/>
          <a:lstStyle>
            <a:lvl1pPr algn="r" fontAlgn="auto">
              <a:spcBef>
                <a:spcPts val="0"/>
              </a:spcBef>
              <a:spcAft>
                <a:spcPts val="0"/>
              </a:spcAft>
              <a:defRPr sz="1000" b="0" i="0" smtClean="0">
                <a:solidFill>
                  <a:srgbClr val="7F7F7F"/>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86" r:id="rId1"/>
    <p:sldLayoutId id="2147483808" r:id="rId2"/>
    <p:sldLayoutId id="2147483777" r:id="rId3"/>
    <p:sldLayoutId id="2147483804" r:id="rId4"/>
    <p:sldLayoutId id="2147483795" r:id="rId5"/>
    <p:sldLayoutId id="2147483815" r:id="rId6"/>
    <p:sldLayoutId id="2147483816" r:id="rId7"/>
    <p:sldLayoutId id="2147483819" r:id="rId8"/>
    <p:sldLayoutId id="2147483820" r:id="rId9"/>
    <p:sldLayoutId id="2147483821" r:id="rId10"/>
    <p:sldLayoutId id="2147483822" r:id="rId11"/>
    <p:sldLayoutId id="2147483823" r:id="rId12"/>
    <p:sldLayoutId id="2147483824" r:id="rId13"/>
    <p:sldLayoutId id="2147483813" r:id="rId14"/>
    <p:sldLayoutId id="2147483814" r:id="rId15"/>
    <p:sldLayoutId id="2147483793" r:id="rId16"/>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7.png"/><Relationship Id="rId6" Type="http://schemas.openxmlformats.org/officeDocument/2006/relationships/image" Target="../media/image10.png"/><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7.png"/><Relationship Id="rId6" Type="http://schemas.openxmlformats.org/officeDocument/2006/relationships/image" Target="../media/image10.png"/><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7.png"/><Relationship Id="rId6" Type="http://schemas.openxmlformats.org/officeDocument/2006/relationships/image" Target="../media/image10.png"/><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3200" dirty="0"/>
              <a:t>Understanding the Value of Data Sharing Within Cancer Epidemiology Programs </a:t>
            </a:r>
          </a:p>
        </p:txBody>
      </p:sp>
      <p:sp>
        <p:nvSpPr>
          <p:cNvPr id="6" name="Subtitle 5"/>
          <p:cNvSpPr>
            <a:spLocks noGrp="1"/>
          </p:cNvSpPr>
          <p:nvPr>
            <p:ph type="subTitle" idx="1"/>
          </p:nvPr>
        </p:nvSpPr>
        <p:spPr>
          <a:xfrm>
            <a:off x="685800" y="3816882"/>
            <a:ext cx="7772400" cy="686376"/>
          </a:xfrm>
        </p:spPr>
        <p:txBody>
          <a:bodyPr/>
          <a:lstStyle/>
          <a:p>
            <a:pPr algn="ctr">
              <a:spcAft>
                <a:spcPts val="0"/>
              </a:spcAft>
            </a:pPr>
            <a:r>
              <a:rPr lang="en-US" dirty="0" smtClean="0"/>
              <a:t>Danielle </a:t>
            </a:r>
            <a:r>
              <a:rPr lang="en-US" dirty="0" err="1" smtClean="0"/>
              <a:t>Daee</a:t>
            </a:r>
            <a:r>
              <a:rPr lang="en-US" dirty="0" smtClean="0"/>
              <a:t>, Ph.D.</a:t>
            </a:r>
          </a:p>
          <a:p>
            <a:pPr algn="ctr">
              <a:spcAft>
                <a:spcPts val="0"/>
              </a:spcAft>
            </a:pPr>
            <a:r>
              <a:rPr lang="en-US" dirty="0" smtClean="0"/>
              <a:t>Program Director</a:t>
            </a:r>
          </a:p>
          <a:p>
            <a:pPr algn="ctr">
              <a:spcAft>
                <a:spcPts val="0"/>
              </a:spcAft>
            </a:pPr>
            <a:r>
              <a:rPr lang="en-US" dirty="0" smtClean="0"/>
              <a:t>Epidemiology and Genomics Research Program</a:t>
            </a:r>
            <a:endParaRPr lang="en-US" dirty="0"/>
          </a:p>
        </p:txBody>
      </p:sp>
      <p:sp>
        <p:nvSpPr>
          <p:cNvPr id="3" name="Rectangle 2"/>
          <p:cNvSpPr/>
          <p:nvPr/>
        </p:nvSpPr>
        <p:spPr>
          <a:xfrm>
            <a:off x="3430387" y="272533"/>
            <a:ext cx="2026517" cy="307777"/>
          </a:xfrm>
          <a:prstGeom prst="rect">
            <a:avLst/>
          </a:prstGeom>
        </p:spPr>
        <p:txBody>
          <a:bodyPr wrap="none">
            <a:spAutoFit/>
          </a:bodyPr>
          <a:lstStyle/>
          <a:p>
            <a:pPr>
              <a:defRPr/>
            </a:pPr>
            <a:r>
              <a:rPr lang="en-US" altLang="en-US" sz="1400" dirty="0" smtClean="0">
                <a:solidFill>
                  <a:schemeClr val="bg1"/>
                </a:solidFill>
                <a:latin typeface="+mj-lt"/>
              </a:rPr>
              <a:t>AEA October </a:t>
            </a:r>
            <a:r>
              <a:rPr lang="en-US" altLang="en-US" sz="1400" dirty="0">
                <a:solidFill>
                  <a:schemeClr val="bg1"/>
                </a:solidFill>
                <a:latin typeface="+mj-lt"/>
              </a:rPr>
              <a:t>29, 2016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Institutes of Health Genomic Data Sharing Policy</a:t>
            </a:r>
            <a:endParaRPr lang="en-US" dirty="0"/>
          </a:p>
        </p:txBody>
      </p:sp>
      <p:sp>
        <p:nvSpPr>
          <p:cNvPr id="3" name="Content Placeholder 2"/>
          <p:cNvSpPr>
            <a:spLocks noGrp="1"/>
          </p:cNvSpPr>
          <p:nvPr>
            <p:ph sz="quarter" idx="11"/>
          </p:nvPr>
        </p:nvSpPr>
        <p:spPr/>
        <p:txBody>
          <a:bodyPr/>
          <a:lstStyle/>
          <a:p>
            <a:pPr>
              <a:buClr>
                <a:schemeClr val="accent3"/>
              </a:buClr>
            </a:pPr>
            <a:r>
              <a:rPr lang="en-US" dirty="0"/>
              <a:t>P</a:t>
            </a:r>
            <a:r>
              <a:rPr lang="en-US" dirty="0" smtClean="0"/>
              <a:t>romote </a:t>
            </a:r>
            <a:r>
              <a:rPr lang="en-US" dirty="0"/>
              <a:t>broad and robust sharing of human and non-human data from a wide range of genomic research</a:t>
            </a:r>
          </a:p>
          <a:p>
            <a:pPr>
              <a:buClr>
                <a:schemeClr val="accent3"/>
              </a:buClr>
            </a:pPr>
            <a:r>
              <a:rPr lang="en-US" dirty="0" smtClean="0"/>
              <a:t>Applies to all NIH Funded research that generates large-scale human or non-human genomic data</a:t>
            </a:r>
          </a:p>
          <a:p>
            <a:pPr>
              <a:buClr>
                <a:schemeClr val="accent3"/>
              </a:buClr>
            </a:pPr>
            <a:r>
              <a:rPr lang="en-US" dirty="0" smtClean="0"/>
              <a:t>Applies to smaller-scale projects if there are particular programmatic priorities (i.e. rare cancer data)</a:t>
            </a:r>
          </a:p>
          <a:p>
            <a:pPr>
              <a:buClr>
                <a:schemeClr val="accent3"/>
              </a:buClr>
            </a:pPr>
            <a:r>
              <a:rPr lang="en-US" dirty="0" smtClean="0"/>
              <a:t>Researchers submit data once the analytical data set is cleaned and finalized (via </a:t>
            </a:r>
            <a:r>
              <a:rPr lang="en-US" dirty="0" err="1" smtClean="0"/>
              <a:t>dbGaP</a:t>
            </a:r>
            <a:r>
              <a:rPr lang="en-US" dirty="0" smtClean="0"/>
              <a:t>)</a:t>
            </a:r>
            <a:endParaRPr lang="en-US" dirty="0"/>
          </a:p>
          <a:p>
            <a:pPr>
              <a:buClr>
                <a:schemeClr val="accent3"/>
              </a:buClr>
            </a:pPr>
            <a:endParaRPr lang="en-US" dirty="0"/>
          </a:p>
        </p:txBody>
      </p:sp>
    </p:spTree>
    <p:extLst>
      <p:ext uri="{BB962C8B-B14F-4D97-AF65-F5344CB8AC3E}">
        <p14:creationId xmlns:p14="http://schemas.microsoft.com/office/powerpoint/2010/main" val="684816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Epidemiology Cohorts &amp; </a:t>
            </a:r>
            <a:br>
              <a:rPr lang="en-US" dirty="0"/>
            </a:br>
            <a:r>
              <a:rPr lang="en-US" dirty="0"/>
              <a:t>Data Sharing Challenges</a:t>
            </a:r>
          </a:p>
        </p:txBody>
      </p:sp>
    </p:spTree>
    <p:extLst>
      <p:ext uri="{BB962C8B-B14F-4D97-AF65-F5344CB8AC3E}">
        <p14:creationId xmlns:p14="http://schemas.microsoft.com/office/powerpoint/2010/main" val="2133260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73063" y="365126"/>
            <a:ext cx="8342312" cy="1143000"/>
          </a:xfrm>
          <a:prstGeom prst="rect">
            <a:avLst/>
          </a:prstGeom>
          <a:effectLst>
            <a:outerShdw blurRad="63500" dist="17961" dir="2700000" algn="ctr" rotWithShape="0">
              <a:srgbClr val="DDDDDD">
                <a:alpha val="74998"/>
              </a:srgbClr>
            </a:outerShdw>
          </a:effectLst>
        </p:spPr>
        <p:txBody>
          <a:bodyPr/>
          <a:lst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a:lstStyle>
          <a:p>
            <a:pPr>
              <a:defRPr/>
            </a:pPr>
            <a:r>
              <a:rPr lang="en-US" altLang="en-US" smtClean="0">
                <a:latin typeface="Arial Narrow" charset="0"/>
              </a:rPr>
              <a:t>Models of Data Sharing</a:t>
            </a:r>
            <a:endParaRPr lang="en-US" altLang="en-US" dirty="0">
              <a:latin typeface="Arial Narrow" charset="0"/>
            </a:endParaRPr>
          </a:p>
        </p:txBody>
      </p:sp>
      <p:sp>
        <p:nvSpPr>
          <p:cNvPr id="6" name="Content Placeholder 2"/>
          <p:cNvSpPr txBox="1">
            <a:spLocks/>
          </p:cNvSpPr>
          <p:nvPr/>
        </p:nvSpPr>
        <p:spPr>
          <a:xfrm>
            <a:off x="369888" y="1295400"/>
            <a:ext cx="8345487" cy="2808288"/>
          </a:xfrm>
          <a:prstGeom prst="rect">
            <a:avLst/>
          </a:prstGeom>
        </p:spPr>
        <p:txBody>
          <a:bodyPr/>
          <a:lst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Clr>
                <a:schemeClr val="accent3"/>
              </a:buClr>
              <a:buFont typeface="+mj-lt"/>
              <a:buAutoNum type="arabicPeriod" startAt="4"/>
            </a:pPr>
            <a:r>
              <a:rPr lang="en-US" altLang="en-US" dirty="0" smtClean="0"/>
              <a:t>Data access controlled by a research group (e.g. NCI Epidemiology Cohorts)</a:t>
            </a:r>
            <a:endParaRPr lang="en-US" altLang="en-US" dirty="0"/>
          </a:p>
        </p:txBody>
      </p:sp>
      <p:cxnSp>
        <p:nvCxnSpPr>
          <p:cNvPr id="7" name="Straight Arrow Connector 6"/>
          <p:cNvCxnSpPr/>
          <p:nvPr/>
        </p:nvCxnSpPr>
        <p:spPr>
          <a:xfrm>
            <a:off x="2636838" y="2700338"/>
            <a:ext cx="3082925" cy="0"/>
          </a:xfrm>
          <a:prstGeom prst="straightConnector1">
            <a:avLst/>
          </a:prstGeom>
          <a:ln w="317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8"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03913" y="2001838"/>
            <a:ext cx="1905000"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6"/>
          <p:cNvSpPr txBox="1">
            <a:spLocks noChangeArrowheads="1"/>
          </p:cNvSpPr>
          <p:nvPr/>
        </p:nvSpPr>
        <p:spPr bwMode="auto">
          <a:xfrm>
            <a:off x="-209550" y="3511550"/>
            <a:ext cx="32353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Initial Study</a:t>
            </a:r>
          </a:p>
          <a:p>
            <a:pPr algn="ctr"/>
            <a:r>
              <a:rPr lang="en-US" altLang="en-US" sz="1400"/>
              <a:t>Data Production</a:t>
            </a:r>
          </a:p>
        </p:txBody>
      </p:sp>
      <p:sp>
        <p:nvSpPr>
          <p:cNvPr id="10" name="TextBox 17"/>
          <p:cNvSpPr txBox="1">
            <a:spLocks noChangeArrowheads="1"/>
          </p:cNvSpPr>
          <p:nvPr/>
        </p:nvSpPr>
        <p:spPr bwMode="auto">
          <a:xfrm>
            <a:off x="5218113" y="3538538"/>
            <a:ext cx="3236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Ancillary Studies</a:t>
            </a:r>
          </a:p>
        </p:txBody>
      </p:sp>
      <p:pic>
        <p:nvPicPr>
          <p:cNvPr id="11"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9888" y="1995488"/>
            <a:ext cx="1903412"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48075" y="5003800"/>
            <a:ext cx="10604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87913" y="4310063"/>
            <a:ext cx="954087"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413000" y="4535488"/>
            <a:ext cx="10572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Arrow Connector 14"/>
          <p:cNvCxnSpPr/>
          <p:nvPr/>
        </p:nvCxnSpPr>
        <p:spPr>
          <a:xfrm>
            <a:off x="2698750" y="3035300"/>
            <a:ext cx="1541463" cy="1474788"/>
          </a:xfrm>
          <a:prstGeom prst="straightConnector1">
            <a:avLst/>
          </a:prstGeom>
          <a:ln w="317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99236" y="3403362"/>
            <a:ext cx="1886789"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t>Cultural Norms</a:t>
            </a:r>
            <a:endParaRPr lang="en-US" dirty="0"/>
          </a:p>
        </p:txBody>
      </p:sp>
    </p:spTree>
    <p:extLst>
      <p:ext uri="{BB962C8B-B14F-4D97-AF65-F5344CB8AC3E}">
        <p14:creationId xmlns:p14="http://schemas.microsoft.com/office/powerpoint/2010/main" val="1303432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Cancer Epidemiology Cohorts</a:t>
            </a:r>
            <a:endParaRPr lang="en-US" dirty="0"/>
          </a:p>
        </p:txBody>
      </p:sp>
      <p:sp>
        <p:nvSpPr>
          <p:cNvPr id="5" name="Content Placeholder 2"/>
          <p:cNvSpPr txBox="1">
            <a:spLocks/>
          </p:cNvSpPr>
          <p:nvPr/>
        </p:nvSpPr>
        <p:spPr bwMode="auto">
          <a:xfrm>
            <a:off x="369888" y="1295400"/>
            <a:ext cx="834548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287338" indent="-287338" algn="l" rtl="0" eaLnBrk="0" fontAlgn="base" hangingPunct="0">
              <a:lnSpc>
                <a:spcPct val="95000"/>
              </a:lnSpc>
              <a:spcBef>
                <a:spcPts val="1200"/>
              </a:spcBef>
              <a:spcAft>
                <a:spcPct val="0"/>
              </a:spcAft>
              <a:buClr>
                <a:srgbClr val="E31937"/>
              </a:buClr>
              <a:buChar char="•"/>
              <a:defRPr sz="2200">
                <a:solidFill>
                  <a:schemeClr val="tx1"/>
                </a:solidFill>
                <a:latin typeface="+mn-lt"/>
                <a:ea typeface="+mn-ea"/>
                <a:cs typeface="+mn-cs"/>
              </a:defRPr>
            </a:lvl1pPr>
            <a:lvl2pPr marL="687388" indent="-285750" algn="l" rtl="0" eaLnBrk="0" fontAlgn="base" hangingPunct="0">
              <a:lnSpc>
                <a:spcPct val="95000"/>
              </a:lnSpc>
              <a:spcBef>
                <a:spcPts val="1200"/>
              </a:spcBef>
              <a:spcAft>
                <a:spcPct val="0"/>
              </a:spcAft>
              <a:buClr>
                <a:srgbClr val="E31937"/>
              </a:buClr>
              <a:buFont typeface="Arial" charset="0"/>
              <a:buChar char="–"/>
              <a:defRPr sz="2200">
                <a:solidFill>
                  <a:schemeClr val="tx1"/>
                </a:solidFill>
                <a:latin typeface="+mn-lt"/>
              </a:defRPr>
            </a:lvl2pPr>
            <a:lvl3pPr marL="1143000" indent="-228600" algn="l" rtl="0" eaLnBrk="0" fontAlgn="base" hangingPunct="0">
              <a:lnSpc>
                <a:spcPct val="95000"/>
              </a:lnSpc>
              <a:spcBef>
                <a:spcPts val="1200"/>
              </a:spcBef>
              <a:spcAft>
                <a:spcPct val="0"/>
              </a:spcAft>
              <a:buClr>
                <a:srgbClr val="E31937"/>
              </a:buClr>
              <a:buChar char="•"/>
              <a:defRPr sz="2000">
                <a:solidFill>
                  <a:schemeClr val="tx1"/>
                </a:solidFill>
                <a:latin typeface="+mn-lt"/>
              </a:defRPr>
            </a:lvl3pPr>
            <a:lvl4pPr marL="1485900" indent="-228600" algn="l" rtl="0" eaLnBrk="0" fontAlgn="base" hangingPunct="0">
              <a:lnSpc>
                <a:spcPct val="95000"/>
              </a:lnSpc>
              <a:spcBef>
                <a:spcPts val="1200"/>
              </a:spcBef>
              <a:spcAft>
                <a:spcPct val="0"/>
              </a:spcAft>
              <a:buClr>
                <a:srgbClr val="E31937"/>
              </a:buClr>
              <a:buChar char="–"/>
              <a:defRPr sz="2000">
                <a:solidFill>
                  <a:schemeClr val="tx1"/>
                </a:solidFill>
                <a:latin typeface="+mn-lt"/>
              </a:defRPr>
            </a:lvl4pPr>
            <a:lvl5pPr marL="1828800" indent="-228600" algn="l" rtl="0" eaLnBrk="0" fontAlgn="base" hangingPunct="0">
              <a:lnSpc>
                <a:spcPct val="95000"/>
              </a:lnSpc>
              <a:spcBef>
                <a:spcPts val="1200"/>
              </a:spcBef>
              <a:spcAft>
                <a:spcPct val="0"/>
              </a:spcAft>
              <a:buClr>
                <a:srgbClr val="E31937"/>
              </a:buClr>
              <a:buChar char="»"/>
              <a:defRPr sz="2000">
                <a:solidFill>
                  <a:schemeClr val="tx1"/>
                </a:solidFill>
                <a:latin typeface="+mn-lt"/>
              </a:defRPr>
            </a:lvl5pPr>
            <a:lvl6pPr marL="2286000" indent="-228600" algn="l" rtl="0" fontAlgn="base">
              <a:lnSpc>
                <a:spcPct val="95000"/>
              </a:lnSpc>
              <a:spcBef>
                <a:spcPct val="45000"/>
              </a:spcBef>
              <a:spcAft>
                <a:spcPct val="0"/>
              </a:spcAft>
              <a:buClr>
                <a:srgbClr val="0C479D"/>
              </a:buClr>
              <a:buChar char="»"/>
              <a:defRPr sz="2000">
                <a:solidFill>
                  <a:schemeClr val="tx1"/>
                </a:solidFill>
                <a:latin typeface="+mn-lt"/>
              </a:defRPr>
            </a:lvl6pPr>
            <a:lvl7pPr marL="2743200" indent="-228600" algn="l" rtl="0" fontAlgn="base">
              <a:lnSpc>
                <a:spcPct val="95000"/>
              </a:lnSpc>
              <a:spcBef>
                <a:spcPct val="45000"/>
              </a:spcBef>
              <a:spcAft>
                <a:spcPct val="0"/>
              </a:spcAft>
              <a:buClr>
                <a:srgbClr val="0C479D"/>
              </a:buClr>
              <a:buChar char="»"/>
              <a:defRPr sz="2000">
                <a:solidFill>
                  <a:schemeClr val="tx1"/>
                </a:solidFill>
                <a:latin typeface="+mn-lt"/>
              </a:defRPr>
            </a:lvl7pPr>
            <a:lvl8pPr marL="3200400" indent="-228600" algn="l" rtl="0" fontAlgn="base">
              <a:lnSpc>
                <a:spcPct val="95000"/>
              </a:lnSpc>
              <a:spcBef>
                <a:spcPct val="45000"/>
              </a:spcBef>
              <a:spcAft>
                <a:spcPct val="0"/>
              </a:spcAft>
              <a:buClr>
                <a:srgbClr val="0C479D"/>
              </a:buClr>
              <a:buChar char="»"/>
              <a:defRPr sz="2000">
                <a:solidFill>
                  <a:schemeClr val="tx1"/>
                </a:solidFill>
                <a:latin typeface="+mn-lt"/>
              </a:defRPr>
            </a:lvl8pPr>
            <a:lvl9pPr marL="3657600" indent="-228600" algn="l" rtl="0" fontAlgn="base">
              <a:lnSpc>
                <a:spcPct val="95000"/>
              </a:lnSpc>
              <a:spcBef>
                <a:spcPct val="45000"/>
              </a:spcBef>
              <a:spcAft>
                <a:spcPct val="0"/>
              </a:spcAft>
              <a:buClr>
                <a:srgbClr val="0C479D"/>
              </a:buClr>
              <a:buChar char="»"/>
              <a:defRPr sz="2000">
                <a:solidFill>
                  <a:schemeClr val="tx1"/>
                </a:solidFill>
                <a:latin typeface="+mn-lt"/>
              </a:defRPr>
            </a:lvl9pPr>
          </a:lstStyle>
          <a:p>
            <a:pPr marL="287338" marR="0" lvl="0" indent="-287338" algn="l" defTabSz="914400" rtl="0" eaLnBrk="0" fontAlgn="base" latinLnBrk="0" hangingPunct="0">
              <a:lnSpc>
                <a:spcPct val="95000"/>
              </a:lnSpc>
              <a:spcBef>
                <a:spcPts val="1200"/>
              </a:spcBef>
              <a:spcAft>
                <a:spcPct val="0"/>
              </a:spcAft>
              <a:buClr>
                <a:schemeClr val="accent3"/>
              </a:buClr>
              <a:buSzTx/>
              <a:buFontTx/>
              <a:buChar char="•"/>
              <a:tabLst/>
              <a:defRPr/>
            </a:pPr>
            <a:r>
              <a:rPr kumimoji="0" lang="en-US" altLang="en-US" sz="2200" b="0" i="0" u="none" strike="noStrike" kern="0" cap="none" spc="0" normalizeH="0" baseline="0" noProof="0" dirty="0" smtClean="0">
                <a:ln>
                  <a:noFill/>
                </a:ln>
                <a:solidFill>
                  <a:srgbClr val="000000"/>
                </a:solidFill>
                <a:effectLst/>
                <a:uLnTx/>
                <a:uFillTx/>
                <a:latin typeface="Arial"/>
                <a:ea typeface=""/>
                <a:cs typeface=""/>
              </a:rPr>
              <a:t>Cohorts are defined populations for a research study</a:t>
            </a:r>
          </a:p>
          <a:p>
            <a:pPr lvl="1" indent="-287338" defTabSz="914400">
              <a:buClr>
                <a:schemeClr val="accent3"/>
              </a:buClr>
              <a:buFontTx/>
              <a:buChar char="•"/>
              <a:defRPr/>
            </a:pPr>
            <a:r>
              <a:rPr lang="en-US" altLang="en-US" kern="0" dirty="0" smtClean="0">
                <a:solidFill>
                  <a:srgbClr val="000000"/>
                </a:solidFill>
                <a:latin typeface="Arial"/>
                <a:ea typeface=""/>
                <a:cs typeface=""/>
              </a:rPr>
              <a:t>Usually the study is led by one researcher or a small group of researchers</a:t>
            </a:r>
            <a:endParaRPr kumimoji="0" lang="en-US" altLang="en-US" b="0" i="0" u="none" strike="noStrike" kern="0" cap="none" spc="0" normalizeH="0" baseline="0" noProof="0" dirty="0" smtClean="0">
              <a:ln>
                <a:noFill/>
              </a:ln>
              <a:solidFill>
                <a:srgbClr val="000000"/>
              </a:solidFill>
              <a:effectLst/>
              <a:uLnTx/>
              <a:uFillTx/>
              <a:latin typeface="Arial"/>
              <a:ea typeface=""/>
              <a:cs typeface=""/>
            </a:endParaRPr>
          </a:p>
          <a:p>
            <a:pPr marL="287338" marR="0" lvl="0" indent="-287338" algn="l" defTabSz="914400" rtl="0" eaLnBrk="0" fontAlgn="base" latinLnBrk="0" hangingPunct="0">
              <a:lnSpc>
                <a:spcPct val="95000"/>
              </a:lnSpc>
              <a:spcBef>
                <a:spcPts val="1200"/>
              </a:spcBef>
              <a:spcAft>
                <a:spcPct val="0"/>
              </a:spcAft>
              <a:buClr>
                <a:schemeClr val="accent3"/>
              </a:buClr>
              <a:buSzTx/>
              <a:buFontTx/>
              <a:buChar char="•"/>
              <a:tabLst/>
              <a:defRPr/>
            </a:pPr>
            <a:r>
              <a:rPr kumimoji="0" lang="en-US" altLang="en-US" sz="2200" b="0" i="0" u="none" strike="noStrike" kern="0" cap="none" spc="0" normalizeH="0" baseline="0" noProof="0" dirty="0" smtClean="0">
                <a:ln>
                  <a:noFill/>
                </a:ln>
                <a:solidFill>
                  <a:srgbClr val="000000"/>
                </a:solidFill>
                <a:effectLst/>
                <a:uLnTx/>
                <a:uFillTx/>
                <a:latin typeface="Arial"/>
                <a:ea typeface=""/>
                <a:cs typeface=""/>
              </a:rPr>
              <a:t>Two flavors</a:t>
            </a:r>
          </a:p>
          <a:p>
            <a:pPr marL="687388" marR="0" lvl="1" indent="-285750" algn="l" defTabSz="914400" rtl="0" eaLnBrk="0" fontAlgn="base" latinLnBrk="0" hangingPunct="0">
              <a:lnSpc>
                <a:spcPct val="95000"/>
              </a:lnSpc>
              <a:spcBef>
                <a:spcPts val="1200"/>
              </a:spcBef>
              <a:spcAft>
                <a:spcPct val="0"/>
              </a:spcAft>
              <a:buClr>
                <a:schemeClr val="accent3"/>
              </a:buClr>
              <a:buSzTx/>
              <a:buFont typeface="Arial" charset="0"/>
              <a:buChar char="–"/>
              <a:tabLst/>
              <a:defRPr/>
            </a:pPr>
            <a:r>
              <a:rPr kumimoji="0" lang="en-US" altLang="en-US" sz="2200" b="0" i="0" u="none" strike="noStrike" kern="0" cap="none" spc="0" normalizeH="0" baseline="0" noProof="0" dirty="0" smtClean="0">
                <a:ln>
                  <a:noFill/>
                </a:ln>
                <a:solidFill>
                  <a:srgbClr val="000000"/>
                </a:solidFill>
                <a:effectLst/>
                <a:uLnTx/>
                <a:uFillTx/>
                <a:latin typeface="Arial"/>
              </a:rPr>
              <a:t>Cancer risk cohorts</a:t>
            </a:r>
          </a:p>
          <a:p>
            <a:pPr marL="687388" marR="0" lvl="1" indent="-285750" algn="l" defTabSz="914400" rtl="0" eaLnBrk="0" fontAlgn="base" latinLnBrk="0" hangingPunct="0">
              <a:lnSpc>
                <a:spcPct val="95000"/>
              </a:lnSpc>
              <a:spcBef>
                <a:spcPts val="1200"/>
              </a:spcBef>
              <a:spcAft>
                <a:spcPct val="0"/>
              </a:spcAft>
              <a:buClr>
                <a:schemeClr val="accent3"/>
              </a:buClr>
              <a:buSzTx/>
              <a:buFont typeface="Arial" charset="0"/>
              <a:buChar char="–"/>
              <a:tabLst/>
              <a:defRPr/>
            </a:pPr>
            <a:r>
              <a:rPr kumimoji="0" lang="en-US" altLang="en-US" sz="2200" b="0" i="0" u="none" strike="noStrike" kern="0" cap="none" spc="0" normalizeH="0" baseline="0" noProof="0" dirty="0" smtClean="0">
                <a:ln>
                  <a:noFill/>
                </a:ln>
                <a:solidFill>
                  <a:srgbClr val="000000"/>
                </a:solidFill>
                <a:effectLst/>
                <a:uLnTx/>
                <a:uFillTx/>
                <a:latin typeface="Arial"/>
              </a:rPr>
              <a:t>Cancer survivor cohorts</a:t>
            </a:r>
          </a:p>
          <a:p>
            <a:pPr marL="287338" marR="0" lvl="0" indent="-287338" algn="l" defTabSz="914400" rtl="0" eaLnBrk="0" fontAlgn="base" latinLnBrk="0" hangingPunct="0">
              <a:lnSpc>
                <a:spcPct val="95000"/>
              </a:lnSpc>
              <a:spcBef>
                <a:spcPts val="1200"/>
              </a:spcBef>
              <a:spcAft>
                <a:spcPct val="0"/>
              </a:spcAft>
              <a:buClr>
                <a:schemeClr val="accent3"/>
              </a:buClr>
              <a:buSzTx/>
              <a:buFontTx/>
              <a:buChar char="•"/>
              <a:tabLst/>
              <a:defRPr/>
            </a:pPr>
            <a:r>
              <a:rPr kumimoji="0" lang="en-US" altLang="en-US" sz="2200" b="0" i="0" u="none" strike="noStrike" kern="0" cap="none" spc="0" normalizeH="0" baseline="0" noProof="0" dirty="0" smtClean="0">
                <a:ln>
                  <a:noFill/>
                </a:ln>
                <a:solidFill>
                  <a:srgbClr val="000000"/>
                </a:solidFill>
                <a:effectLst/>
                <a:uLnTx/>
                <a:uFillTx/>
                <a:latin typeface="Arial"/>
                <a:ea typeface=""/>
                <a:cs typeface=""/>
              </a:rPr>
              <a:t>Collect a variety of data types to be</a:t>
            </a:r>
            <a:r>
              <a:rPr kumimoji="0" lang="en-US" altLang="en-US" sz="2200" b="0" i="0" u="none" strike="noStrike" kern="0" cap="none" spc="0" normalizeH="0" noProof="0" dirty="0" smtClean="0">
                <a:ln>
                  <a:noFill/>
                </a:ln>
                <a:solidFill>
                  <a:srgbClr val="000000"/>
                </a:solidFill>
                <a:effectLst/>
                <a:uLnTx/>
                <a:uFillTx/>
                <a:latin typeface="Arial"/>
                <a:ea typeface=""/>
                <a:cs typeface=""/>
              </a:rPr>
              <a:t> used in studies of factors influencing cancer risk or survivorship</a:t>
            </a:r>
          </a:p>
          <a:p>
            <a:pPr marL="287338" marR="0" lvl="0" indent="-287338" algn="l" defTabSz="914400" rtl="0" eaLnBrk="0" fontAlgn="base" latinLnBrk="0" hangingPunct="0">
              <a:lnSpc>
                <a:spcPct val="95000"/>
              </a:lnSpc>
              <a:spcBef>
                <a:spcPts val="1200"/>
              </a:spcBef>
              <a:spcAft>
                <a:spcPct val="0"/>
              </a:spcAft>
              <a:buClr>
                <a:schemeClr val="accent3"/>
              </a:buClr>
              <a:buSzTx/>
              <a:buFontTx/>
              <a:buChar char="•"/>
              <a:tabLst/>
              <a:defRPr/>
            </a:pPr>
            <a:r>
              <a:rPr lang="en-US" altLang="en-US" kern="0" baseline="0" dirty="0" smtClean="0">
                <a:solidFill>
                  <a:srgbClr val="000000"/>
                </a:solidFill>
                <a:latin typeface="Arial"/>
                <a:ea typeface=""/>
                <a:cs typeface=""/>
              </a:rPr>
              <a:t>Large</a:t>
            </a:r>
            <a:r>
              <a:rPr lang="en-US" altLang="en-US" kern="0" dirty="0" smtClean="0">
                <a:solidFill>
                  <a:srgbClr val="000000"/>
                </a:solidFill>
                <a:latin typeface="Arial"/>
                <a:ea typeface=""/>
                <a:cs typeface=""/>
              </a:rPr>
              <a:t> biorepositories</a:t>
            </a:r>
            <a:endParaRPr kumimoji="0" lang="en-US" altLang="en-US" sz="2200" b="0" i="0" u="none" strike="noStrike" kern="0" cap="none" spc="0" normalizeH="0" baseline="0" noProof="0" dirty="0">
              <a:ln>
                <a:noFill/>
              </a:ln>
              <a:solidFill>
                <a:srgbClr val="000000"/>
              </a:solidFill>
              <a:effectLst/>
              <a:uLnTx/>
              <a:uFillTx/>
              <a:latin typeface="Arial"/>
              <a:ea typeface=""/>
              <a:cs typeface=""/>
            </a:endParaRPr>
          </a:p>
        </p:txBody>
      </p:sp>
    </p:spTree>
    <p:extLst>
      <p:ext uri="{BB962C8B-B14F-4D97-AF65-F5344CB8AC3E}">
        <p14:creationId xmlns:p14="http://schemas.microsoft.com/office/powerpoint/2010/main" val="12016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challenges with epidemiologic data?</a:t>
            </a:r>
            <a:endParaRPr lang="en-US" dirty="0"/>
          </a:p>
        </p:txBody>
      </p:sp>
      <p:sp>
        <p:nvSpPr>
          <p:cNvPr id="5" name="Content Placeholder 2"/>
          <p:cNvSpPr txBox="1">
            <a:spLocks/>
          </p:cNvSpPr>
          <p:nvPr/>
        </p:nvSpPr>
        <p:spPr bwMode="auto">
          <a:xfrm>
            <a:off x="313881" y="940337"/>
            <a:ext cx="834548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287338" indent="-287338" algn="l" rtl="0" eaLnBrk="0" fontAlgn="base" hangingPunct="0">
              <a:lnSpc>
                <a:spcPct val="95000"/>
              </a:lnSpc>
              <a:spcBef>
                <a:spcPts val="1200"/>
              </a:spcBef>
              <a:spcAft>
                <a:spcPct val="0"/>
              </a:spcAft>
              <a:buClr>
                <a:srgbClr val="E31937"/>
              </a:buClr>
              <a:buChar char="•"/>
              <a:defRPr sz="2200">
                <a:solidFill>
                  <a:schemeClr val="tx1"/>
                </a:solidFill>
                <a:latin typeface="+mn-lt"/>
                <a:ea typeface="+mn-ea"/>
                <a:cs typeface="+mn-cs"/>
              </a:defRPr>
            </a:lvl1pPr>
            <a:lvl2pPr marL="687388" indent="-285750" algn="l" rtl="0" eaLnBrk="0" fontAlgn="base" hangingPunct="0">
              <a:lnSpc>
                <a:spcPct val="95000"/>
              </a:lnSpc>
              <a:spcBef>
                <a:spcPts val="1200"/>
              </a:spcBef>
              <a:spcAft>
                <a:spcPct val="0"/>
              </a:spcAft>
              <a:buClr>
                <a:srgbClr val="E31937"/>
              </a:buClr>
              <a:buFont typeface="Arial" charset="0"/>
              <a:buChar char="–"/>
              <a:defRPr sz="2200">
                <a:solidFill>
                  <a:schemeClr val="tx1"/>
                </a:solidFill>
                <a:latin typeface="+mn-lt"/>
              </a:defRPr>
            </a:lvl2pPr>
            <a:lvl3pPr marL="1143000" indent="-228600" algn="l" rtl="0" eaLnBrk="0" fontAlgn="base" hangingPunct="0">
              <a:lnSpc>
                <a:spcPct val="95000"/>
              </a:lnSpc>
              <a:spcBef>
                <a:spcPts val="1200"/>
              </a:spcBef>
              <a:spcAft>
                <a:spcPct val="0"/>
              </a:spcAft>
              <a:buClr>
                <a:srgbClr val="E31937"/>
              </a:buClr>
              <a:buChar char="•"/>
              <a:defRPr sz="2000">
                <a:solidFill>
                  <a:schemeClr val="tx1"/>
                </a:solidFill>
                <a:latin typeface="+mn-lt"/>
              </a:defRPr>
            </a:lvl3pPr>
            <a:lvl4pPr marL="1485900" indent="-228600" algn="l" rtl="0" eaLnBrk="0" fontAlgn="base" hangingPunct="0">
              <a:lnSpc>
                <a:spcPct val="95000"/>
              </a:lnSpc>
              <a:spcBef>
                <a:spcPts val="1200"/>
              </a:spcBef>
              <a:spcAft>
                <a:spcPct val="0"/>
              </a:spcAft>
              <a:buClr>
                <a:srgbClr val="E31937"/>
              </a:buClr>
              <a:buChar char="–"/>
              <a:defRPr sz="2000">
                <a:solidFill>
                  <a:schemeClr val="tx1"/>
                </a:solidFill>
                <a:latin typeface="+mn-lt"/>
              </a:defRPr>
            </a:lvl4pPr>
            <a:lvl5pPr marL="1828800" indent="-228600" algn="l" rtl="0" eaLnBrk="0" fontAlgn="base" hangingPunct="0">
              <a:lnSpc>
                <a:spcPct val="95000"/>
              </a:lnSpc>
              <a:spcBef>
                <a:spcPts val="1200"/>
              </a:spcBef>
              <a:spcAft>
                <a:spcPct val="0"/>
              </a:spcAft>
              <a:buClr>
                <a:srgbClr val="E31937"/>
              </a:buClr>
              <a:buChar char="»"/>
              <a:defRPr sz="2000">
                <a:solidFill>
                  <a:schemeClr val="tx1"/>
                </a:solidFill>
                <a:latin typeface="+mn-lt"/>
              </a:defRPr>
            </a:lvl5pPr>
            <a:lvl6pPr marL="2286000" indent="-228600" algn="l" rtl="0" fontAlgn="base">
              <a:lnSpc>
                <a:spcPct val="95000"/>
              </a:lnSpc>
              <a:spcBef>
                <a:spcPct val="45000"/>
              </a:spcBef>
              <a:spcAft>
                <a:spcPct val="0"/>
              </a:spcAft>
              <a:buClr>
                <a:srgbClr val="0C479D"/>
              </a:buClr>
              <a:buChar char="»"/>
              <a:defRPr sz="2000">
                <a:solidFill>
                  <a:schemeClr val="tx1"/>
                </a:solidFill>
                <a:latin typeface="+mn-lt"/>
              </a:defRPr>
            </a:lvl6pPr>
            <a:lvl7pPr marL="2743200" indent="-228600" algn="l" rtl="0" fontAlgn="base">
              <a:lnSpc>
                <a:spcPct val="95000"/>
              </a:lnSpc>
              <a:spcBef>
                <a:spcPct val="45000"/>
              </a:spcBef>
              <a:spcAft>
                <a:spcPct val="0"/>
              </a:spcAft>
              <a:buClr>
                <a:srgbClr val="0C479D"/>
              </a:buClr>
              <a:buChar char="»"/>
              <a:defRPr sz="2000">
                <a:solidFill>
                  <a:schemeClr val="tx1"/>
                </a:solidFill>
                <a:latin typeface="+mn-lt"/>
              </a:defRPr>
            </a:lvl7pPr>
            <a:lvl8pPr marL="3200400" indent="-228600" algn="l" rtl="0" fontAlgn="base">
              <a:lnSpc>
                <a:spcPct val="95000"/>
              </a:lnSpc>
              <a:spcBef>
                <a:spcPct val="45000"/>
              </a:spcBef>
              <a:spcAft>
                <a:spcPct val="0"/>
              </a:spcAft>
              <a:buClr>
                <a:srgbClr val="0C479D"/>
              </a:buClr>
              <a:buChar char="»"/>
              <a:defRPr sz="2000">
                <a:solidFill>
                  <a:schemeClr val="tx1"/>
                </a:solidFill>
                <a:latin typeface="+mn-lt"/>
              </a:defRPr>
            </a:lvl8pPr>
            <a:lvl9pPr marL="3657600" indent="-228600" algn="l" rtl="0" fontAlgn="base">
              <a:lnSpc>
                <a:spcPct val="95000"/>
              </a:lnSpc>
              <a:spcBef>
                <a:spcPct val="45000"/>
              </a:spcBef>
              <a:spcAft>
                <a:spcPct val="0"/>
              </a:spcAft>
              <a:buClr>
                <a:srgbClr val="0C479D"/>
              </a:buClr>
              <a:buChar char="»"/>
              <a:defRPr sz="2000">
                <a:solidFill>
                  <a:schemeClr val="tx1"/>
                </a:solidFill>
                <a:latin typeface="+mn-lt"/>
              </a:defRPr>
            </a:lvl9pPr>
          </a:lstStyle>
          <a:p>
            <a:pPr>
              <a:buClr>
                <a:schemeClr val="accent3"/>
              </a:buClr>
            </a:pPr>
            <a:r>
              <a:rPr lang="en-US" altLang="en-US" dirty="0"/>
              <a:t>Epidemiologic studies collect a wide variety of data elements</a:t>
            </a:r>
          </a:p>
          <a:p>
            <a:pPr lvl="1">
              <a:buClr>
                <a:schemeClr val="accent3"/>
              </a:buClr>
            </a:pPr>
            <a:r>
              <a:rPr lang="en-US" altLang="en-US" dirty="0"/>
              <a:t>Genomic data</a:t>
            </a:r>
          </a:p>
          <a:p>
            <a:pPr lvl="1">
              <a:buClr>
                <a:schemeClr val="accent3"/>
              </a:buClr>
            </a:pPr>
            <a:r>
              <a:rPr lang="en-US" altLang="en-US" dirty="0"/>
              <a:t>Health history data</a:t>
            </a:r>
          </a:p>
          <a:p>
            <a:pPr lvl="1">
              <a:buClr>
                <a:schemeClr val="accent3"/>
              </a:buClr>
            </a:pPr>
            <a:r>
              <a:rPr lang="en-US" altLang="en-US" dirty="0"/>
              <a:t>Medical record data</a:t>
            </a:r>
          </a:p>
          <a:p>
            <a:pPr lvl="1">
              <a:buClr>
                <a:schemeClr val="accent3"/>
              </a:buClr>
            </a:pPr>
            <a:r>
              <a:rPr lang="en-US" altLang="en-US" dirty="0"/>
              <a:t>Biological measurement data</a:t>
            </a:r>
          </a:p>
          <a:p>
            <a:pPr lvl="1">
              <a:buClr>
                <a:schemeClr val="accent3"/>
              </a:buClr>
            </a:pPr>
            <a:r>
              <a:rPr lang="en-US" altLang="en-US" dirty="0" smtClean="0"/>
              <a:t>Exposures</a:t>
            </a:r>
          </a:p>
          <a:p>
            <a:pPr lvl="1">
              <a:buClr>
                <a:schemeClr val="accent3"/>
              </a:buClr>
            </a:pPr>
            <a:r>
              <a:rPr lang="en-US" altLang="en-US" dirty="0" smtClean="0"/>
              <a:t>Nutritional</a:t>
            </a:r>
            <a:endParaRPr lang="en-US" altLang="en-US" dirty="0"/>
          </a:p>
        </p:txBody>
      </p:sp>
    </p:spTree>
    <p:extLst>
      <p:ext uri="{BB962C8B-B14F-4D97-AF65-F5344CB8AC3E}">
        <p14:creationId xmlns:p14="http://schemas.microsoft.com/office/powerpoint/2010/main" val="1639921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challenges with epidemiologic data? (Cont.)</a:t>
            </a:r>
            <a:endParaRPr lang="en-US" dirty="0"/>
          </a:p>
        </p:txBody>
      </p:sp>
      <p:sp>
        <p:nvSpPr>
          <p:cNvPr id="5" name="Content Placeholder 2"/>
          <p:cNvSpPr txBox="1">
            <a:spLocks/>
          </p:cNvSpPr>
          <p:nvPr/>
        </p:nvSpPr>
        <p:spPr bwMode="auto">
          <a:xfrm>
            <a:off x="313881" y="940337"/>
            <a:ext cx="834548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287338" indent="-287338" algn="l" rtl="0" eaLnBrk="0" fontAlgn="base" hangingPunct="0">
              <a:lnSpc>
                <a:spcPct val="95000"/>
              </a:lnSpc>
              <a:spcBef>
                <a:spcPts val="1200"/>
              </a:spcBef>
              <a:spcAft>
                <a:spcPct val="0"/>
              </a:spcAft>
              <a:buClr>
                <a:srgbClr val="E31937"/>
              </a:buClr>
              <a:buChar char="•"/>
              <a:defRPr sz="2200">
                <a:solidFill>
                  <a:schemeClr val="tx1"/>
                </a:solidFill>
                <a:latin typeface="+mn-lt"/>
                <a:ea typeface="+mn-ea"/>
                <a:cs typeface="+mn-cs"/>
              </a:defRPr>
            </a:lvl1pPr>
            <a:lvl2pPr marL="687388" indent="-285750" algn="l" rtl="0" eaLnBrk="0" fontAlgn="base" hangingPunct="0">
              <a:lnSpc>
                <a:spcPct val="95000"/>
              </a:lnSpc>
              <a:spcBef>
                <a:spcPts val="1200"/>
              </a:spcBef>
              <a:spcAft>
                <a:spcPct val="0"/>
              </a:spcAft>
              <a:buClr>
                <a:srgbClr val="E31937"/>
              </a:buClr>
              <a:buFont typeface="Arial" charset="0"/>
              <a:buChar char="–"/>
              <a:defRPr sz="2200">
                <a:solidFill>
                  <a:schemeClr val="tx1"/>
                </a:solidFill>
                <a:latin typeface="+mn-lt"/>
              </a:defRPr>
            </a:lvl2pPr>
            <a:lvl3pPr marL="1143000" indent="-228600" algn="l" rtl="0" eaLnBrk="0" fontAlgn="base" hangingPunct="0">
              <a:lnSpc>
                <a:spcPct val="95000"/>
              </a:lnSpc>
              <a:spcBef>
                <a:spcPts val="1200"/>
              </a:spcBef>
              <a:spcAft>
                <a:spcPct val="0"/>
              </a:spcAft>
              <a:buClr>
                <a:srgbClr val="E31937"/>
              </a:buClr>
              <a:buChar char="•"/>
              <a:defRPr sz="2000">
                <a:solidFill>
                  <a:schemeClr val="tx1"/>
                </a:solidFill>
                <a:latin typeface="+mn-lt"/>
              </a:defRPr>
            </a:lvl3pPr>
            <a:lvl4pPr marL="1485900" indent="-228600" algn="l" rtl="0" eaLnBrk="0" fontAlgn="base" hangingPunct="0">
              <a:lnSpc>
                <a:spcPct val="95000"/>
              </a:lnSpc>
              <a:spcBef>
                <a:spcPts val="1200"/>
              </a:spcBef>
              <a:spcAft>
                <a:spcPct val="0"/>
              </a:spcAft>
              <a:buClr>
                <a:srgbClr val="E31937"/>
              </a:buClr>
              <a:buChar char="–"/>
              <a:defRPr sz="2000">
                <a:solidFill>
                  <a:schemeClr val="tx1"/>
                </a:solidFill>
                <a:latin typeface="+mn-lt"/>
              </a:defRPr>
            </a:lvl4pPr>
            <a:lvl5pPr marL="1828800" indent="-228600" algn="l" rtl="0" eaLnBrk="0" fontAlgn="base" hangingPunct="0">
              <a:lnSpc>
                <a:spcPct val="95000"/>
              </a:lnSpc>
              <a:spcBef>
                <a:spcPts val="1200"/>
              </a:spcBef>
              <a:spcAft>
                <a:spcPct val="0"/>
              </a:spcAft>
              <a:buClr>
                <a:srgbClr val="E31937"/>
              </a:buClr>
              <a:buChar char="»"/>
              <a:defRPr sz="2000">
                <a:solidFill>
                  <a:schemeClr val="tx1"/>
                </a:solidFill>
                <a:latin typeface="+mn-lt"/>
              </a:defRPr>
            </a:lvl5pPr>
            <a:lvl6pPr marL="2286000" indent="-228600" algn="l" rtl="0" fontAlgn="base">
              <a:lnSpc>
                <a:spcPct val="95000"/>
              </a:lnSpc>
              <a:spcBef>
                <a:spcPct val="45000"/>
              </a:spcBef>
              <a:spcAft>
                <a:spcPct val="0"/>
              </a:spcAft>
              <a:buClr>
                <a:srgbClr val="0C479D"/>
              </a:buClr>
              <a:buChar char="»"/>
              <a:defRPr sz="2000">
                <a:solidFill>
                  <a:schemeClr val="tx1"/>
                </a:solidFill>
                <a:latin typeface="+mn-lt"/>
              </a:defRPr>
            </a:lvl6pPr>
            <a:lvl7pPr marL="2743200" indent="-228600" algn="l" rtl="0" fontAlgn="base">
              <a:lnSpc>
                <a:spcPct val="95000"/>
              </a:lnSpc>
              <a:spcBef>
                <a:spcPct val="45000"/>
              </a:spcBef>
              <a:spcAft>
                <a:spcPct val="0"/>
              </a:spcAft>
              <a:buClr>
                <a:srgbClr val="0C479D"/>
              </a:buClr>
              <a:buChar char="»"/>
              <a:defRPr sz="2000">
                <a:solidFill>
                  <a:schemeClr val="tx1"/>
                </a:solidFill>
                <a:latin typeface="+mn-lt"/>
              </a:defRPr>
            </a:lvl7pPr>
            <a:lvl8pPr marL="3200400" indent="-228600" algn="l" rtl="0" fontAlgn="base">
              <a:lnSpc>
                <a:spcPct val="95000"/>
              </a:lnSpc>
              <a:spcBef>
                <a:spcPct val="45000"/>
              </a:spcBef>
              <a:spcAft>
                <a:spcPct val="0"/>
              </a:spcAft>
              <a:buClr>
                <a:srgbClr val="0C479D"/>
              </a:buClr>
              <a:buChar char="»"/>
              <a:defRPr sz="2000">
                <a:solidFill>
                  <a:schemeClr val="tx1"/>
                </a:solidFill>
                <a:latin typeface="+mn-lt"/>
              </a:defRPr>
            </a:lvl8pPr>
            <a:lvl9pPr marL="3657600" indent="-228600" algn="l" rtl="0" fontAlgn="base">
              <a:lnSpc>
                <a:spcPct val="95000"/>
              </a:lnSpc>
              <a:spcBef>
                <a:spcPct val="45000"/>
              </a:spcBef>
              <a:spcAft>
                <a:spcPct val="0"/>
              </a:spcAft>
              <a:buClr>
                <a:srgbClr val="0C479D"/>
              </a:buClr>
              <a:buChar char="»"/>
              <a:defRPr sz="2000">
                <a:solidFill>
                  <a:schemeClr val="tx1"/>
                </a:solidFill>
                <a:latin typeface="+mn-lt"/>
              </a:defRPr>
            </a:lvl9pPr>
          </a:lstStyle>
          <a:p>
            <a:pPr>
              <a:buClr>
                <a:schemeClr val="accent3"/>
              </a:buClr>
            </a:pPr>
            <a:r>
              <a:rPr lang="en-US" altLang="en-US" dirty="0" smtClean="0"/>
              <a:t>Data </a:t>
            </a:r>
            <a:r>
              <a:rPr lang="en-US" altLang="en-US" dirty="0"/>
              <a:t>can be collected through a variety of means</a:t>
            </a:r>
          </a:p>
          <a:p>
            <a:pPr lvl="1">
              <a:buClr>
                <a:schemeClr val="accent3"/>
              </a:buClr>
            </a:pPr>
            <a:r>
              <a:rPr lang="en-US" altLang="en-US" dirty="0"/>
              <a:t>Surveys</a:t>
            </a:r>
          </a:p>
          <a:p>
            <a:pPr lvl="1">
              <a:buClr>
                <a:schemeClr val="accent3"/>
              </a:buClr>
            </a:pPr>
            <a:r>
              <a:rPr lang="en-US" altLang="en-US" dirty="0"/>
              <a:t>Quantitative measurement</a:t>
            </a:r>
          </a:p>
          <a:p>
            <a:pPr lvl="1">
              <a:buClr>
                <a:schemeClr val="accent3"/>
              </a:buClr>
            </a:pPr>
            <a:r>
              <a:rPr lang="en-US" altLang="en-US" dirty="0"/>
              <a:t>Medical record linkages</a:t>
            </a:r>
          </a:p>
          <a:p>
            <a:pPr lvl="1">
              <a:buClr>
                <a:schemeClr val="accent3"/>
              </a:buClr>
            </a:pPr>
            <a:r>
              <a:rPr lang="en-US" altLang="en-US" dirty="0"/>
              <a:t>Biological </a:t>
            </a:r>
            <a:r>
              <a:rPr lang="en-US" altLang="en-US" dirty="0" smtClean="0"/>
              <a:t>specimen collection and analysis</a:t>
            </a:r>
          </a:p>
          <a:p>
            <a:pPr>
              <a:buClr>
                <a:schemeClr val="accent3"/>
              </a:buClr>
            </a:pPr>
            <a:r>
              <a:rPr lang="en-US" altLang="en-US" dirty="0" smtClean="0"/>
              <a:t>Prospective collection</a:t>
            </a:r>
          </a:p>
          <a:p>
            <a:pPr lvl="1">
              <a:buClr>
                <a:schemeClr val="accent3"/>
              </a:buClr>
            </a:pPr>
            <a:r>
              <a:rPr lang="en-US" altLang="en-US" dirty="0" smtClean="0"/>
              <a:t>No clear end point for a complete data set</a:t>
            </a:r>
          </a:p>
          <a:p>
            <a:pPr>
              <a:buClr>
                <a:schemeClr val="accent3"/>
              </a:buClr>
            </a:pPr>
            <a:r>
              <a:rPr lang="en-US" altLang="en-US" dirty="0" smtClean="0"/>
              <a:t>Harmonization is challenging</a:t>
            </a:r>
            <a:endParaRPr lang="en-US" altLang="en-US" dirty="0"/>
          </a:p>
        </p:txBody>
      </p:sp>
    </p:spTree>
    <p:extLst>
      <p:ext uri="{BB962C8B-B14F-4D97-AF65-F5344CB8AC3E}">
        <p14:creationId xmlns:p14="http://schemas.microsoft.com/office/powerpoint/2010/main" val="959020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69888" y="1295400"/>
            <a:ext cx="8345487" cy="2808288"/>
          </a:xfrm>
          <a:prstGeom prst="rect">
            <a:avLst/>
          </a:prstGeom>
        </p:spPr>
        <p:txBody>
          <a:bodyPr/>
          <a:lst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Clr>
                <a:schemeClr val="accent3"/>
              </a:buClr>
              <a:buFont typeface="+mj-lt"/>
              <a:buAutoNum type="arabicPeriod" startAt="4"/>
            </a:pPr>
            <a:r>
              <a:rPr lang="en-US" altLang="en-US" dirty="0" smtClean="0"/>
              <a:t>Data access controlled by a research group (e.g. NCI Epidemiology Cohorts)</a:t>
            </a:r>
            <a:endParaRPr lang="en-US" altLang="en-US" dirty="0"/>
          </a:p>
        </p:txBody>
      </p:sp>
      <p:cxnSp>
        <p:nvCxnSpPr>
          <p:cNvPr id="7" name="Straight Arrow Connector 6"/>
          <p:cNvCxnSpPr/>
          <p:nvPr/>
        </p:nvCxnSpPr>
        <p:spPr>
          <a:xfrm>
            <a:off x="2636838" y="2700338"/>
            <a:ext cx="3082925" cy="0"/>
          </a:xfrm>
          <a:prstGeom prst="straightConnector1">
            <a:avLst/>
          </a:prstGeom>
          <a:ln w="317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8"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03913" y="2001838"/>
            <a:ext cx="1905000"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6"/>
          <p:cNvSpPr txBox="1">
            <a:spLocks noChangeArrowheads="1"/>
          </p:cNvSpPr>
          <p:nvPr/>
        </p:nvSpPr>
        <p:spPr bwMode="auto">
          <a:xfrm>
            <a:off x="-209550" y="3511550"/>
            <a:ext cx="32353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Initial Study</a:t>
            </a:r>
          </a:p>
          <a:p>
            <a:pPr algn="ctr"/>
            <a:r>
              <a:rPr lang="en-US" altLang="en-US" sz="1400"/>
              <a:t>Data Production</a:t>
            </a:r>
          </a:p>
        </p:txBody>
      </p:sp>
      <p:sp>
        <p:nvSpPr>
          <p:cNvPr id="10" name="TextBox 17"/>
          <p:cNvSpPr txBox="1">
            <a:spLocks noChangeArrowheads="1"/>
          </p:cNvSpPr>
          <p:nvPr/>
        </p:nvSpPr>
        <p:spPr bwMode="auto">
          <a:xfrm>
            <a:off x="5218113" y="3538538"/>
            <a:ext cx="3236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Ancillary Studies</a:t>
            </a:r>
          </a:p>
        </p:txBody>
      </p:sp>
      <p:pic>
        <p:nvPicPr>
          <p:cNvPr id="11"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9888" y="1995488"/>
            <a:ext cx="1903412"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48075" y="4851400"/>
            <a:ext cx="10604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87913" y="4310063"/>
            <a:ext cx="954087"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413000" y="4535488"/>
            <a:ext cx="10572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Arrow Connector 14"/>
          <p:cNvCxnSpPr/>
          <p:nvPr/>
        </p:nvCxnSpPr>
        <p:spPr>
          <a:xfrm>
            <a:off x="2698750" y="3035300"/>
            <a:ext cx="1541463" cy="1474788"/>
          </a:xfrm>
          <a:prstGeom prst="straightConnector1">
            <a:avLst/>
          </a:prstGeom>
          <a:ln w="317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itle 1"/>
          <p:cNvSpPr txBox="1">
            <a:spLocks/>
          </p:cNvSpPr>
          <p:nvPr/>
        </p:nvSpPr>
        <p:spPr>
          <a:xfrm>
            <a:off x="493776" y="415544"/>
            <a:ext cx="8165592" cy="423193"/>
          </a:xfrm>
          <a:prstGeom prst="rect">
            <a:avLst/>
          </a:prstGeom>
        </p:spPr>
        <p:txBody>
          <a:bodyPr/>
          <a:lst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a:lstStyle>
          <a:p>
            <a:r>
              <a:rPr lang="en-US" dirty="0" smtClean="0"/>
              <a:t>How is data access controlled by the studies like the epi cohort?</a:t>
            </a:r>
            <a:endParaRPr lang="en-US" dirty="0"/>
          </a:p>
        </p:txBody>
      </p:sp>
      <p:sp>
        <p:nvSpPr>
          <p:cNvPr id="17" name="Content Placeholder 2"/>
          <p:cNvSpPr txBox="1">
            <a:spLocks/>
          </p:cNvSpPr>
          <p:nvPr/>
        </p:nvSpPr>
        <p:spPr>
          <a:xfrm>
            <a:off x="549783" y="5904970"/>
            <a:ext cx="8165592" cy="575205"/>
          </a:xfrm>
          <a:prstGeom prst="rect">
            <a:avLst/>
          </a:prstGeom>
        </p:spPr>
        <p:txBody>
          <a:bodyPr/>
          <a:lst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Outside researchers contact the lead researchers for a cohort, submit a project proposal, and await approval/denial</a:t>
            </a:r>
            <a:endParaRPr lang="en-US" dirty="0"/>
          </a:p>
        </p:txBody>
      </p:sp>
    </p:spTree>
    <p:extLst>
      <p:ext uri="{BB962C8B-B14F-4D97-AF65-F5344CB8AC3E}">
        <p14:creationId xmlns:p14="http://schemas.microsoft.com/office/powerpoint/2010/main" val="1853787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for encouraging data sharing</a:t>
            </a:r>
            <a:endParaRPr lang="en-US" dirty="0"/>
          </a:p>
        </p:txBody>
      </p:sp>
      <p:sp>
        <p:nvSpPr>
          <p:cNvPr id="5" name="Content Placeholder 2"/>
          <p:cNvSpPr txBox="1">
            <a:spLocks/>
          </p:cNvSpPr>
          <p:nvPr/>
        </p:nvSpPr>
        <p:spPr bwMode="auto">
          <a:xfrm>
            <a:off x="313881" y="927637"/>
            <a:ext cx="834548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287338" indent="-287338" algn="l" rtl="0" eaLnBrk="0" fontAlgn="base" hangingPunct="0">
              <a:lnSpc>
                <a:spcPct val="95000"/>
              </a:lnSpc>
              <a:spcBef>
                <a:spcPts val="1200"/>
              </a:spcBef>
              <a:spcAft>
                <a:spcPct val="0"/>
              </a:spcAft>
              <a:buClr>
                <a:srgbClr val="E31937"/>
              </a:buClr>
              <a:buChar char="•"/>
              <a:defRPr sz="2200">
                <a:solidFill>
                  <a:schemeClr val="tx1"/>
                </a:solidFill>
                <a:latin typeface="+mn-lt"/>
                <a:ea typeface="+mn-ea"/>
                <a:cs typeface="+mn-cs"/>
              </a:defRPr>
            </a:lvl1pPr>
            <a:lvl2pPr marL="687388" indent="-285750" algn="l" rtl="0" eaLnBrk="0" fontAlgn="base" hangingPunct="0">
              <a:lnSpc>
                <a:spcPct val="95000"/>
              </a:lnSpc>
              <a:spcBef>
                <a:spcPts val="1200"/>
              </a:spcBef>
              <a:spcAft>
                <a:spcPct val="0"/>
              </a:spcAft>
              <a:buClr>
                <a:srgbClr val="E31937"/>
              </a:buClr>
              <a:buFont typeface="Arial" charset="0"/>
              <a:buChar char="–"/>
              <a:defRPr sz="2200">
                <a:solidFill>
                  <a:schemeClr val="tx1"/>
                </a:solidFill>
                <a:latin typeface="+mn-lt"/>
              </a:defRPr>
            </a:lvl2pPr>
            <a:lvl3pPr marL="1143000" indent="-228600" algn="l" rtl="0" eaLnBrk="0" fontAlgn="base" hangingPunct="0">
              <a:lnSpc>
                <a:spcPct val="95000"/>
              </a:lnSpc>
              <a:spcBef>
                <a:spcPts val="1200"/>
              </a:spcBef>
              <a:spcAft>
                <a:spcPct val="0"/>
              </a:spcAft>
              <a:buClr>
                <a:srgbClr val="E31937"/>
              </a:buClr>
              <a:buChar char="•"/>
              <a:defRPr sz="2000">
                <a:solidFill>
                  <a:schemeClr val="tx1"/>
                </a:solidFill>
                <a:latin typeface="+mn-lt"/>
              </a:defRPr>
            </a:lvl3pPr>
            <a:lvl4pPr marL="1485900" indent="-228600" algn="l" rtl="0" eaLnBrk="0" fontAlgn="base" hangingPunct="0">
              <a:lnSpc>
                <a:spcPct val="95000"/>
              </a:lnSpc>
              <a:spcBef>
                <a:spcPts val="1200"/>
              </a:spcBef>
              <a:spcAft>
                <a:spcPct val="0"/>
              </a:spcAft>
              <a:buClr>
                <a:srgbClr val="E31937"/>
              </a:buClr>
              <a:buChar char="–"/>
              <a:defRPr sz="2000">
                <a:solidFill>
                  <a:schemeClr val="tx1"/>
                </a:solidFill>
                <a:latin typeface="+mn-lt"/>
              </a:defRPr>
            </a:lvl4pPr>
            <a:lvl5pPr marL="1828800" indent="-228600" algn="l" rtl="0" eaLnBrk="0" fontAlgn="base" hangingPunct="0">
              <a:lnSpc>
                <a:spcPct val="95000"/>
              </a:lnSpc>
              <a:spcBef>
                <a:spcPts val="1200"/>
              </a:spcBef>
              <a:spcAft>
                <a:spcPct val="0"/>
              </a:spcAft>
              <a:buClr>
                <a:srgbClr val="E31937"/>
              </a:buClr>
              <a:buChar char="»"/>
              <a:defRPr sz="2000">
                <a:solidFill>
                  <a:schemeClr val="tx1"/>
                </a:solidFill>
                <a:latin typeface="+mn-lt"/>
              </a:defRPr>
            </a:lvl5pPr>
            <a:lvl6pPr marL="2286000" indent="-228600" algn="l" rtl="0" fontAlgn="base">
              <a:lnSpc>
                <a:spcPct val="95000"/>
              </a:lnSpc>
              <a:spcBef>
                <a:spcPct val="45000"/>
              </a:spcBef>
              <a:spcAft>
                <a:spcPct val="0"/>
              </a:spcAft>
              <a:buClr>
                <a:srgbClr val="0C479D"/>
              </a:buClr>
              <a:buChar char="»"/>
              <a:defRPr sz="2000">
                <a:solidFill>
                  <a:schemeClr val="tx1"/>
                </a:solidFill>
                <a:latin typeface="+mn-lt"/>
              </a:defRPr>
            </a:lvl6pPr>
            <a:lvl7pPr marL="2743200" indent="-228600" algn="l" rtl="0" fontAlgn="base">
              <a:lnSpc>
                <a:spcPct val="95000"/>
              </a:lnSpc>
              <a:spcBef>
                <a:spcPct val="45000"/>
              </a:spcBef>
              <a:spcAft>
                <a:spcPct val="0"/>
              </a:spcAft>
              <a:buClr>
                <a:srgbClr val="0C479D"/>
              </a:buClr>
              <a:buChar char="»"/>
              <a:defRPr sz="2000">
                <a:solidFill>
                  <a:schemeClr val="tx1"/>
                </a:solidFill>
                <a:latin typeface="+mn-lt"/>
              </a:defRPr>
            </a:lvl7pPr>
            <a:lvl8pPr marL="3200400" indent="-228600" algn="l" rtl="0" fontAlgn="base">
              <a:lnSpc>
                <a:spcPct val="95000"/>
              </a:lnSpc>
              <a:spcBef>
                <a:spcPct val="45000"/>
              </a:spcBef>
              <a:spcAft>
                <a:spcPct val="0"/>
              </a:spcAft>
              <a:buClr>
                <a:srgbClr val="0C479D"/>
              </a:buClr>
              <a:buChar char="»"/>
              <a:defRPr sz="2000">
                <a:solidFill>
                  <a:schemeClr val="tx1"/>
                </a:solidFill>
                <a:latin typeface="+mn-lt"/>
              </a:defRPr>
            </a:lvl8pPr>
            <a:lvl9pPr marL="3657600" indent="-228600" algn="l" rtl="0" fontAlgn="base">
              <a:lnSpc>
                <a:spcPct val="95000"/>
              </a:lnSpc>
              <a:spcBef>
                <a:spcPct val="45000"/>
              </a:spcBef>
              <a:spcAft>
                <a:spcPct val="0"/>
              </a:spcAft>
              <a:buClr>
                <a:srgbClr val="0C479D"/>
              </a:buClr>
              <a:buChar char="»"/>
              <a:defRPr sz="2000">
                <a:solidFill>
                  <a:schemeClr val="tx1"/>
                </a:solidFill>
                <a:latin typeface="+mn-lt"/>
              </a:defRPr>
            </a:lvl9pPr>
          </a:lstStyle>
          <a:p>
            <a:pPr>
              <a:buClr>
                <a:schemeClr val="accent3"/>
              </a:buClr>
            </a:pPr>
            <a:endParaRPr lang="en-US" altLang="en-US" dirty="0" smtClean="0"/>
          </a:p>
          <a:p>
            <a:pPr>
              <a:buClr>
                <a:schemeClr val="accent3"/>
              </a:buClr>
            </a:pPr>
            <a:r>
              <a:rPr lang="en-US" altLang="en-US" dirty="0" smtClean="0"/>
              <a:t>Ensuring acknowledgment</a:t>
            </a:r>
          </a:p>
          <a:p>
            <a:pPr lvl="1">
              <a:buClr>
                <a:schemeClr val="accent3"/>
              </a:buClr>
            </a:pPr>
            <a:r>
              <a:rPr lang="en-US" altLang="en-US" sz="1600" dirty="0" smtClean="0"/>
              <a:t>Supplying acknowledgement language and requiring that language in subsequent publications</a:t>
            </a:r>
            <a:endParaRPr lang="en-US" altLang="en-US" sz="1600" dirty="0"/>
          </a:p>
          <a:p>
            <a:pPr>
              <a:buClr>
                <a:schemeClr val="accent3"/>
              </a:buClr>
            </a:pPr>
            <a:r>
              <a:rPr lang="en-US" altLang="en-US" dirty="0"/>
              <a:t>Policy </a:t>
            </a:r>
            <a:r>
              <a:rPr lang="en-US" altLang="en-US" dirty="0" smtClean="0"/>
              <a:t>enforcement</a:t>
            </a:r>
          </a:p>
          <a:p>
            <a:pPr lvl="1">
              <a:buClr>
                <a:schemeClr val="accent3"/>
              </a:buClr>
            </a:pPr>
            <a:r>
              <a:rPr lang="en-US" altLang="en-US" sz="1600" dirty="0" smtClean="0"/>
              <a:t>Need broader policies beyond genomic data</a:t>
            </a:r>
            <a:endParaRPr lang="en-US" altLang="en-US" sz="1600" dirty="0"/>
          </a:p>
          <a:p>
            <a:pPr>
              <a:buClr>
                <a:schemeClr val="accent3"/>
              </a:buClr>
            </a:pPr>
            <a:r>
              <a:rPr lang="en-US" altLang="en-US" dirty="0"/>
              <a:t>Creating a sharing metric (S-index</a:t>
            </a:r>
            <a:r>
              <a:rPr lang="en-US" altLang="en-US" dirty="0" smtClean="0"/>
              <a:t>)</a:t>
            </a:r>
          </a:p>
          <a:p>
            <a:pPr lvl="1">
              <a:buClr>
                <a:schemeClr val="accent3"/>
              </a:buClr>
            </a:pPr>
            <a:r>
              <a:rPr lang="en-US" sz="1600" i="1" dirty="0">
                <a:cs typeface="Arial"/>
              </a:rPr>
              <a:t>The h-index is an index that attempts </a:t>
            </a:r>
            <a:r>
              <a:rPr lang="en-US" sz="1600" i="1" dirty="0" smtClean="0">
                <a:cs typeface="Arial"/>
              </a:rPr>
              <a:t>to </a:t>
            </a:r>
            <a:r>
              <a:rPr lang="en-US" sz="1600" i="1" dirty="0">
                <a:cs typeface="Arial"/>
              </a:rPr>
              <a:t>measure both the productivity and impact of a scientist or scholar. </a:t>
            </a:r>
            <a:endParaRPr lang="en-US" sz="1600" i="1" dirty="0" smtClean="0">
              <a:cs typeface="Arial"/>
            </a:endParaRPr>
          </a:p>
          <a:p>
            <a:pPr lvl="1">
              <a:buClr>
                <a:schemeClr val="accent3"/>
              </a:buClr>
            </a:pPr>
            <a:r>
              <a:rPr lang="en-US" sz="1600" i="1" dirty="0" smtClean="0">
                <a:cs typeface="Arial"/>
              </a:rPr>
              <a:t>Can we model a s-index after this?</a:t>
            </a:r>
          </a:p>
          <a:p>
            <a:pPr lvl="2">
              <a:buClr>
                <a:schemeClr val="accent3"/>
              </a:buClr>
            </a:pPr>
            <a:r>
              <a:rPr lang="en-US" sz="1400" i="1" dirty="0" smtClean="0">
                <a:cs typeface="Arial"/>
              </a:rPr>
              <a:t># acknowledged shares</a:t>
            </a:r>
          </a:p>
          <a:p>
            <a:pPr lvl="2">
              <a:buClr>
                <a:schemeClr val="accent3"/>
              </a:buClr>
            </a:pPr>
            <a:r>
              <a:rPr lang="en-US" sz="1400" i="1" dirty="0" smtClean="0">
                <a:cs typeface="Arial"/>
              </a:rPr>
              <a:t># citations of shared data papers</a:t>
            </a:r>
            <a:endParaRPr lang="en-US" sz="1400" i="1" dirty="0">
              <a:cs typeface="Arial"/>
            </a:endParaRPr>
          </a:p>
          <a:p>
            <a:pPr lvl="1">
              <a:buClr>
                <a:schemeClr val="accent3"/>
              </a:buClr>
            </a:pPr>
            <a:endParaRPr lang="en-US" altLang="en-US" dirty="0"/>
          </a:p>
        </p:txBody>
      </p:sp>
      <p:pic>
        <p:nvPicPr>
          <p:cNvPr id="4" name="Picture 3" descr="300px-H-index-en.svg.png"/>
          <p:cNvPicPr>
            <a:picLocks noChangeAspect="1"/>
          </p:cNvPicPr>
          <p:nvPr/>
        </p:nvPicPr>
        <p:blipFill>
          <a:blip r:embed="rId3"/>
          <a:stretch>
            <a:fillRect/>
          </a:stretch>
        </p:blipFill>
        <p:spPr>
          <a:xfrm>
            <a:off x="5394102" y="4028818"/>
            <a:ext cx="2707482" cy="2707482"/>
          </a:xfrm>
          <a:prstGeom prst="rect">
            <a:avLst/>
          </a:prstGeom>
        </p:spPr>
      </p:pic>
    </p:spTree>
    <p:extLst>
      <p:ext uri="{BB962C8B-B14F-4D97-AF65-F5344CB8AC3E}">
        <p14:creationId xmlns:p14="http://schemas.microsoft.com/office/powerpoint/2010/main" val="1834641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6198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data sharing in science important?</a:t>
            </a:r>
            <a:endParaRPr lang="en-US" dirty="0"/>
          </a:p>
        </p:txBody>
      </p:sp>
      <p:sp>
        <p:nvSpPr>
          <p:cNvPr id="3" name="Content Placeholder 2"/>
          <p:cNvSpPr>
            <a:spLocks noGrp="1"/>
          </p:cNvSpPr>
          <p:nvPr>
            <p:ph sz="quarter" idx="11"/>
          </p:nvPr>
        </p:nvSpPr>
        <p:spPr/>
        <p:txBody>
          <a:bodyPr/>
          <a:lstStyle/>
          <a:p>
            <a:pPr marL="457200" indent="-457200">
              <a:buClr>
                <a:schemeClr val="accent3"/>
              </a:buClr>
              <a:buFont typeface="+mj-lt"/>
              <a:buAutoNum type="arabicPeriod"/>
            </a:pPr>
            <a:r>
              <a:rPr lang="en-US" sz="2400" dirty="0" smtClean="0"/>
              <a:t>Leverage initial investments for new discoveries and new applications</a:t>
            </a:r>
          </a:p>
          <a:p>
            <a:pPr marL="457200" indent="-457200">
              <a:buClr>
                <a:schemeClr val="accent3"/>
              </a:buClr>
              <a:buFont typeface="+mj-lt"/>
              <a:buAutoNum type="arabicPeriod"/>
            </a:pPr>
            <a:r>
              <a:rPr lang="en-US" sz="2400" dirty="0" smtClean="0"/>
              <a:t>Allow reproducibility and rigor analyses</a:t>
            </a:r>
          </a:p>
          <a:p>
            <a:pPr>
              <a:buClr>
                <a:schemeClr val="accent3"/>
              </a:buClr>
            </a:pPr>
            <a:endParaRPr lang="en-US" sz="2400" dirty="0"/>
          </a:p>
        </p:txBody>
      </p:sp>
    </p:spTree>
    <p:extLst>
      <p:ext uri="{BB962C8B-B14F-4D97-AF65-F5344CB8AC3E}">
        <p14:creationId xmlns:p14="http://schemas.microsoft.com/office/powerpoint/2010/main" val="217931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Data Sharing Models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889" y="858942"/>
            <a:ext cx="8165592" cy="317395"/>
          </a:xfrm>
        </p:spPr>
        <p:txBody>
          <a:bodyPr/>
          <a:lstStyle/>
          <a:p>
            <a:r>
              <a:rPr lang="en-US" altLang="en-US" sz="2800" dirty="0">
                <a:latin typeface="Arial Narrow" charset="0"/>
              </a:rPr>
              <a:t>Models of Data Sharing</a:t>
            </a:r>
            <a:br>
              <a:rPr lang="en-US" altLang="en-US" sz="2800" dirty="0">
                <a:latin typeface="Arial Narrow" charset="0"/>
              </a:rPr>
            </a:br>
            <a:endParaRPr lang="en-US" sz="2800" dirty="0"/>
          </a:p>
        </p:txBody>
      </p:sp>
      <p:sp>
        <p:nvSpPr>
          <p:cNvPr id="5" name="Content Placeholder 2"/>
          <p:cNvSpPr txBox="1">
            <a:spLocks/>
          </p:cNvSpPr>
          <p:nvPr/>
        </p:nvSpPr>
        <p:spPr>
          <a:xfrm>
            <a:off x="452440" y="1533526"/>
            <a:ext cx="8345487" cy="2808288"/>
          </a:xfrm>
          <a:prstGeom prst="rect">
            <a:avLst/>
          </a:prstGeom>
        </p:spPr>
        <p:txBody>
          <a:bodyPr/>
          <a:lst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Clr>
                <a:schemeClr val="accent3"/>
              </a:buClr>
              <a:buFont typeface="+mj-lt"/>
              <a:buAutoNum type="arabicPeriod"/>
            </a:pPr>
            <a:r>
              <a:rPr lang="en-US" altLang="en-US" sz="2400" dirty="0"/>
              <a:t>Open access </a:t>
            </a:r>
            <a:endParaRPr lang="en-US" altLang="en-US" sz="2400" dirty="0" smtClean="0"/>
          </a:p>
          <a:p>
            <a:pPr marL="457200" indent="-457200">
              <a:buClr>
                <a:schemeClr val="accent3"/>
              </a:buClr>
              <a:buFont typeface="+mj-lt"/>
              <a:buAutoNum type="arabicPeriod"/>
            </a:pPr>
            <a:r>
              <a:rPr lang="en-US" altLang="en-US" sz="2400" dirty="0" smtClean="0"/>
              <a:t>Data </a:t>
            </a:r>
            <a:r>
              <a:rPr lang="en-US" altLang="en-US" sz="2400" dirty="0"/>
              <a:t>access controlled </a:t>
            </a:r>
            <a:r>
              <a:rPr lang="en-US" altLang="en-US" sz="2400" dirty="0" smtClean="0"/>
              <a:t>by a single researcher</a:t>
            </a:r>
          </a:p>
          <a:p>
            <a:pPr marL="457200" indent="-457200">
              <a:buClr>
                <a:schemeClr val="accent3"/>
              </a:buClr>
              <a:buFont typeface="+mj-lt"/>
              <a:buAutoNum type="arabicPeriod"/>
            </a:pPr>
            <a:r>
              <a:rPr lang="en-US" altLang="en-US" sz="2400" dirty="0"/>
              <a:t>Data deposited centrally and data access granted through trusted </a:t>
            </a:r>
            <a:r>
              <a:rPr lang="en-US" altLang="en-US" sz="2400" dirty="0" err="1"/>
              <a:t>overseerer</a:t>
            </a:r>
            <a:r>
              <a:rPr lang="en-US" altLang="en-US" sz="2400" dirty="0"/>
              <a:t> (i.e. </a:t>
            </a:r>
            <a:r>
              <a:rPr lang="en-US" altLang="en-US" sz="2400" dirty="0" err="1"/>
              <a:t>dbGAP</a:t>
            </a:r>
            <a:r>
              <a:rPr lang="en-US" altLang="en-US" sz="2400" dirty="0"/>
              <a:t>)</a:t>
            </a:r>
          </a:p>
          <a:p>
            <a:pPr marL="457200" indent="-457200">
              <a:buClr>
                <a:schemeClr val="accent3"/>
              </a:buClr>
              <a:buFont typeface="+mj-lt"/>
              <a:buAutoNum type="arabicPeriod"/>
            </a:pPr>
            <a:r>
              <a:rPr lang="en-US" altLang="en-US" sz="2400" dirty="0" smtClean="0"/>
              <a:t>Data </a:t>
            </a:r>
            <a:r>
              <a:rPr lang="en-US" altLang="en-US" sz="2400" dirty="0"/>
              <a:t>access controlled by a research group (e.g. NCI Cohorts)</a:t>
            </a:r>
          </a:p>
          <a:p>
            <a:pPr marL="457200" indent="-457200">
              <a:buClr>
                <a:schemeClr val="accent3"/>
              </a:buClr>
              <a:buFont typeface="+mj-lt"/>
              <a:buAutoNum type="arabicPeriod"/>
            </a:pPr>
            <a:endParaRPr lang="en-US" altLang="en-US" sz="2400" dirty="0"/>
          </a:p>
          <a:p>
            <a:pPr marL="457200" indent="-457200">
              <a:buClr>
                <a:schemeClr val="accent3"/>
              </a:buClr>
              <a:buFont typeface="+mj-lt"/>
              <a:buAutoNum type="arabicPeriod"/>
            </a:pPr>
            <a:endParaRPr lang="en-US" altLang="en-US" sz="2400" dirty="0" smtClean="0"/>
          </a:p>
          <a:p>
            <a:pPr marL="457200" indent="-457200">
              <a:buClr>
                <a:schemeClr val="accent3"/>
              </a:buClr>
              <a:buFont typeface="+mj-lt"/>
              <a:buAutoNum type="arabicPeriod"/>
            </a:pPr>
            <a:endParaRPr lang="en-US" altLang="en-US" sz="2400" dirty="0" smtClean="0"/>
          </a:p>
          <a:p>
            <a:pPr marL="457200" indent="-457200">
              <a:buClr>
                <a:schemeClr val="accent3"/>
              </a:buClr>
              <a:buFont typeface="+mj-lt"/>
              <a:buAutoNum type="arabicPeriod"/>
            </a:pPr>
            <a:endParaRPr lang="en-US" altLang="en-US" sz="2400" dirty="0"/>
          </a:p>
        </p:txBody>
      </p:sp>
      <p:sp>
        <p:nvSpPr>
          <p:cNvPr id="3" name="TextBox 2"/>
          <p:cNvSpPr txBox="1"/>
          <p:nvPr/>
        </p:nvSpPr>
        <p:spPr>
          <a:xfrm>
            <a:off x="927100" y="4869934"/>
            <a:ext cx="31750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400" dirty="0" smtClean="0"/>
              <a:t>Data Sharing Platforms</a:t>
            </a:r>
            <a:endParaRPr lang="en-US" sz="2400" dirty="0"/>
          </a:p>
        </p:txBody>
      </p:sp>
      <p:sp>
        <p:nvSpPr>
          <p:cNvPr id="4" name="TextBox 3"/>
          <p:cNvSpPr txBox="1"/>
          <p:nvPr/>
        </p:nvSpPr>
        <p:spPr>
          <a:xfrm>
            <a:off x="4943825" y="4869934"/>
            <a:ext cx="2726975"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400" dirty="0" smtClean="0"/>
              <a:t>Managing Consent</a:t>
            </a:r>
            <a:endParaRPr lang="en-US" sz="2400" dirty="0"/>
          </a:p>
        </p:txBody>
      </p:sp>
    </p:spTree>
    <p:extLst>
      <p:ext uri="{BB962C8B-B14F-4D97-AF65-F5344CB8AC3E}">
        <p14:creationId xmlns:p14="http://schemas.microsoft.com/office/powerpoint/2010/main" val="100809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369888" y="328613"/>
            <a:ext cx="8342312" cy="1143000"/>
          </a:xfrm>
          <a:prstGeom prst="rect">
            <a:avLst/>
          </a:prstGeom>
          <a:effectLst>
            <a:outerShdw blurRad="63500" dist="17961" dir="2700000" algn="ctr" rotWithShape="0">
              <a:srgbClr val="DDDDDD">
                <a:alpha val="74998"/>
              </a:srgbClr>
            </a:outerShdw>
          </a:effectLst>
        </p:spPr>
        <p:txBody>
          <a:bodyPr/>
          <a:lst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a:lstStyle>
          <a:p>
            <a:pPr>
              <a:defRPr/>
            </a:pPr>
            <a:r>
              <a:rPr lang="en-US" altLang="en-US" smtClean="0">
                <a:latin typeface="Arial Narrow" charset="0"/>
              </a:rPr>
              <a:t>Models of Data Sharing</a:t>
            </a:r>
            <a:endParaRPr lang="en-US" altLang="en-US" dirty="0">
              <a:latin typeface="Arial Narrow" charset="0"/>
            </a:endParaRPr>
          </a:p>
        </p:txBody>
      </p:sp>
      <p:sp>
        <p:nvSpPr>
          <p:cNvPr id="16" name="Content Placeholder 2"/>
          <p:cNvSpPr txBox="1">
            <a:spLocks/>
          </p:cNvSpPr>
          <p:nvPr/>
        </p:nvSpPr>
        <p:spPr>
          <a:xfrm>
            <a:off x="369888" y="1295400"/>
            <a:ext cx="8345487" cy="4830763"/>
          </a:xfrm>
          <a:prstGeom prst="rect">
            <a:avLst/>
          </a:prstGeom>
        </p:spPr>
        <p:txBody>
          <a:bodyPr/>
          <a:lst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Clr>
                <a:schemeClr val="accent3"/>
              </a:buClr>
              <a:buFont typeface="+mj-lt"/>
              <a:buAutoNum type="arabicPeriod"/>
            </a:pPr>
            <a:r>
              <a:rPr lang="en-US" altLang="en-US" dirty="0" smtClean="0"/>
              <a:t>Open access for studies that were appropriately consented</a:t>
            </a:r>
          </a:p>
          <a:p>
            <a:pPr marL="457200" indent="-457200">
              <a:buClr>
                <a:schemeClr val="accent3"/>
              </a:buClr>
              <a:buFont typeface="+mj-lt"/>
              <a:buAutoNum type="arabicPeriod"/>
            </a:pPr>
            <a:endParaRPr lang="en-US" altLang="en-US" dirty="0"/>
          </a:p>
        </p:txBody>
      </p:sp>
      <p:pic>
        <p:nvPicPr>
          <p:cNvPr id="1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005013"/>
            <a:ext cx="9144000" cy="127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6950" y="3944938"/>
            <a:ext cx="1395413"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Arrow Connector 18"/>
          <p:cNvCxnSpPr/>
          <p:nvPr/>
        </p:nvCxnSpPr>
        <p:spPr>
          <a:xfrm>
            <a:off x="2569323" y="4671219"/>
            <a:ext cx="627063" cy="0"/>
          </a:xfrm>
          <a:prstGeom prst="straightConnector1">
            <a:avLst/>
          </a:prstGeom>
          <a:ln w="317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959350" y="4671219"/>
            <a:ext cx="627063" cy="0"/>
          </a:xfrm>
          <a:prstGeom prst="straightConnector1">
            <a:avLst/>
          </a:prstGeom>
          <a:ln w="317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1" name="Picture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978525" y="3535363"/>
            <a:ext cx="1314450" cy="100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9"/>
          <p:cNvSpPr txBox="1">
            <a:spLocks noChangeArrowheads="1"/>
          </p:cNvSpPr>
          <p:nvPr/>
        </p:nvSpPr>
        <p:spPr bwMode="auto">
          <a:xfrm>
            <a:off x="3287713" y="5022850"/>
            <a:ext cx="17954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Access for any Ancillary Study</a:t>
            </a:r>
          </a:p>
        </p:txBody>
      </p:sp>
      <p:sp>
        <p:nvSpPr>
          <p:cNvPr id="23" name="TextBox 10"/>
          <p:cNvSpPr txBox="1">
            <a:spLocks noChangeArrowheads="1"/>
          </p:cNvSpPr>
          <p:nvPr/>
        </p:nvSpPr>
        <p:spPr bwMode="auto">
          <a:xfrm>
            <a:off x="5675313" y="6307138"/>
            <a:ext cx="32353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Ancillary Studies</a:t>
            </a:r>
          </a:p>
        </p:txBody>
      </p:sp>
      <p:pic>
        <p:nvPicPr>
          <p:cNvPr id="24" name="Picture 1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100763" y="4729163"/>
            <a:ext cx="1069975"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62863" y="3924300"/>
            <a:ext cx="9620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3"/>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391400" y="5154613"/>
            <a:ext cx="1065213"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Box 2"/>
          <p:cNvSpPr txBox="1">
            <a:spLocks noChangeArrowheads="1"/>
          </p:cNvSpPr>
          <p:nvPr/>
        </p:nvSpPr>
        <p:spPr bwMode="auto">
          <a:xfrm>
            <a:off x="3492500" y="4381500"/>
            <a:ext cx="1319213" cy="523875"/>
          </a:xfrm>
          <a:prstGeom prst="rect">
            <a:avLst/>
          </a:prstGeom>
          <a:solidFill>
            <a:srgbClr val="18242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800">
                <a:solidFill>
                  <a:srgbClr val="D7A72A"/>
                </a:solidFill>
              </a:rPr>
              <a:t>IGSR</a:t>
            </a:r>
          </a:p>
        </p:txBody>
      </p:sp>
      <p:sp>
        <p:nvSpPr>
          <p:cNvPr id="28" name="TextBox 27"/>
          <p:cNvSpPr txBox="1"/>
          <p:nvPr/>
        </p:nvSpPr>
        <p:spPr>
          <a:xfrm>
            <a:off x="751261" y="3440668"/>
            <a:ext cx="1886789"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mtClean="0"/>
              <a:t>Project Design</a:t>
            </a:r>
            <a:endParaRPr lang="en-US" dirty="0"/>
          </a:p>
        </p:txBody>
      </p:sp>
    </p:spTree>
    <p:extLst>
      <p:ext uri="{BB962C8B-B14F-4D97-AF65-F5344CB8AC3E}">
        <p14:creationId xmlns:p14="http://schemas.microsoft.com/office/powerpoint/2010/main" val="4104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889" y="858942"/>
            <a:ext cx="8165592" cy="317395"/>
          </a:xfrm>
        </p:spPr>
        <p:txBody>
          <a:bodyPr/>
          <a:lstStyle/>
          <a:p>
            <a:r>
              <a:rPr lang="en-US" altLang="en-US" dirty="0">
                <a:latin typeface="Arial Narrow" charset="0"/>
              </a:rPr>
              <a:t>Models of Data Sharing</a:t>
            </a:r>
            <a:br>
              <a:rPr lang="en-US" altLang="en-US" dirty="0">
                <a:latin typeface="Arial Narrow" charset="0"/>
              </a:rPr>
            </a:br>
            <a:endParaRPr lang="en-US" dirty="0"/>
          </a:p>
        </p:txBody>
      </p:sp>
      <p:sp>
        <p:nvSpPr>
          <p:cNvPr id="5" name="Content Placeholder 2"/>
          <p:cNvSpPr txBox="1">
            <a:spLocks/>
          </p:cNvSpPr>
          <p:nvPr/>
        </p:nvSpPr>
        <p:spPr>
          <a:xfrm>
            <a:off x="452440" y="1533526"/>
            <a:ext cx="8345487" cy="2808288"/>
          </a:xfrm>
          <a:prstGeom prst="rect">
            <a:avLst/>
          </a:prstGeom>
        </p:spPr>
        <p:txBody>
          <a:bodyPr/>
          <a:lst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Clr>
                <a:schemeClr val="accent3"/>
              </a:buClr>
              <a:buFont typeface="+mj-lt"/>
              <a:buAutoNum type="arabicPeriod" startAt="2"/>
            </a:pPr>
            <a:r>
              <a:rPr lang="en-US" altLang="en-US" dirty="0"/>
              <a:t>Data access controlled by researcher and shared with select colleagues on collaborative projects</a:t>
            </a:r>
          </a:p>
        </p:txBody>
      </p:sp>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0451" y="3379789"/>
            <a:ext cx="1395413"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Arrow Connector 6"/>
          <p:cNvCxnSpPr/>
          <p:nvPr/>
        </p:nvCxnSpPr>
        <p:spPr>
          <a:xfrm flipV="1">
            <a:off x="2786063" y="4105276"/>
            <a:ext cx="3117850" cy="15875"/>
          </a:xfrm>
          <a:prstGeom prst="straightConnector1">
            <a:avLst/>
          </a:prstGeom>
          <a:ln w="317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8"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62675" y="3379789"/>
            <a:ext cx="1905000"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6"/>
          <p:cNvSpPr txBox="1">
            <a:spLocks noChangeArrowheads="1"/>
          </p:cNvSpPr>
          <p:nvPr/>
        </p:nvSpPr>
        <p:spPr bwMode="auto">
          <a:xfrm>
            <a:off x="1" y="4911726"/>
            <a:ext cx="3235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Initial Study</a:t>
            </a:r>
          </a:p>
          <a:p>
            <a:pPr algn="ctr"/>
            <a:r>
              <a:rPr lang="en-US" altLang="en-US" sz="1400"/>
              <a:t>Data Production</a:t>
            </a:r>
          </a:p>
        </p:txBody>
      </p:sp>
      <p:sp>
        <p:nvSpPr>
          <p:cNvPr id="10" name="TextBox 17"/>
          <p:cNvSpPr txBox="1">
            <a:spLocks noChangeArrowheads="1"/>
          </p:cNvSpPr>
          <p:nvPr/>
        </p:nvSpPr>
        <p:spPr bwMode="auto">
          <a:xfrm>
            <a:off x="5568951" y="4805364"/>
            <a:ext cx="3236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Ancillary Studies</a:t>
            </a:r>
          </a:p>
        </p:txBody>
      </p:sp>
      <p:sp>
        <p:nvSpPr>
          <p:cNvPr id="3" name="TextBox 2"/>
          <p:cNvSpPr txBox="1"/>
          <p:nvPr/>
        </p:nvSpPr>
        <p:spPr>
          <a:xfrm>
            <a:off x="3545634" y="3532190"/>
            <a:ext cx="1886789"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t>Cultural Norms</a:t>
            </a:r>
            <a:endParaRPr lang="en-US" dirty="0"/>
          </a:p>
        </p:txBody>
      </p:sp>
    </p:spTree>
    <p:extLst>
      <p:ext uri="{BB962C8B-B14F-4D97-AF65-F5344CB8AC3E}">
        <p14:creationId xmlns:p14="http://schemas.microsoft.com/office/powerpoint/2010/main" val="876582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00051" y="415925"/>
            <a:ext cx="8342312" cy="1143000"/>
          </a:xfrm>
          <a:prstGeom prst="rect">
            <a:avLst/>
          </a:prstGeom>
          <a:effectLst>
            <a:outerShdw blurRad="63500" dist="17961" dir="2700000" algn="ctr" rotWithShape="0">
              <a:srgbClr val="DDDDDD">
                <a:alpha val="74998"/>
              </a:srgbClr>
            </a:outerShdw>
          </a:effectLst>
        </p:spPr>
        <p:txBody>
          <a:bodyPr/>
          <a:lst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a:lstStyle>
          <a:p>
            <a:pPr>
              <a:defRPr/>
            </a:pPr>
            <a:r>
              <a:rPr lang="en-US" altLang="en-US" smtClean="0">
                <a:latin typeface="Arial Narrow" charset="0"/>
              </a:rPr>
              <a:t>Models of Data Sharing</a:t>
            </a:r>
            <a:endParaRPr lang="en-US" altLang="en-US" dirty="0">
              <a:latin typeface="Arial Narrow" charset="0"/>
            </a:endParaRPr>
          </a:p>
        </p:txBody>
      </p:sp>
      <p:sp>
        <p:nvSpPr>
          <p:cNvPr id="3" name="Content Placeholder 2"/>
          <p:cNvSpPr txBox="1">
            <a:spLocks/>
          </p:cNvSpPr>
          <p:nvPr/>
        </p:nvSpPr>
        <p:spPr>
          <a:xfrm>
            <a:off x="354014" y="1163638"/>
            <a:ext cx="8345487" cy="2808288"/>
          </a:xfrm>
          <a:prstGeom prst="rect">
            <a:avLst/>
          </a:prstGeom>
        </p:spPr>
        <p:txBody>
          <a:bodyPr/>
          <a:lst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Clr>
                <a:schemeClr val="accent3"/>
              </a:buClr>
              <a:buFont typeface="+mj-lt"/>
              <a:buAutoNum type="arabicPeriod" startAt="3"/>
            </a:pPr>
            <a:r>
              <a:rPr lang="en-US" altLang="en-US" dirty="0" smtClean="0"/>
              <a:t>Data deposited centrally and data access granted through trusted </a:t>
            </a:r>
            <a:r>
              <a:rPr lang="en-US" altLang="en-US" dirty="0" err="1" smtClean="0"/>
              <a:t>overseerer</a:t>
            </a:r>
            <a:r>
              <a:rPr lang="en-US" altLang="en-US" dirty="0" smtClean="0"/>
              <a:t> (i.e. </a:t>
            </a:r>
            <a:r>
              <a:rPr lang="en-US" altLang="en-US" dirty="0" err="1" smtClean="0"/>
              <a:t>dbGAP</a:t>
            </a:r>
            <a:r>
              <a:rPr lang="en-US" altLang="en-US" dirty="0" smtClean="0"/>
              <a:t>)</a:t>
            </a:r>
            <a:endParaRPr lang="en-US" altLang="en-US" dirty="0"/>
          </a:p>
        </p:txBody>
      </p:sp>
      <p:pic>
        <p:nvPicPr>
          <p:cNvPr id="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813" y="2127250"/>
            <a:ext cx="9144000" cy="153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6950" y="3944938"/>
            <a:ext cx="1395413"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l="34496" t="6265" r="55707" b="72215"/>
          <a:stretch>
            <a:fillRect/>
          </a:stretch>
        </p:blipFill>
        <p:spPr bwMode="auto">
          <a:xfrm>
            <a:off x="3582988" y="4395788"/>
            <a:ext cx="1498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Arrow Connector 6"/>
          <p:cNvCxnSpPr/>
          <p:nvPr/>
        </p:nvCxnSpPr>
        <p:spPr>
          <a:xfrm>
            <a:off x="2743200" y="4672013"/>
            <a:ext cx="627063" cy="0"/>
          </a:xfrm>
          <a:prstGeom prst="straightConnector1">
            <a:avLst/>
          </a:prstGeom>
          <a:ln w="317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276850" y="4672013"/>
            <a:ext cx="627063" cy="0"/>
          </a:xfrm>
          <a:prstGeom prst="straightConnector1">
            <a:avLst/>
          </a:prstGeom>
          <a:ln w="317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9" name="Pictur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099175" y="3944938"/>
            <a:ext cx="1905000"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11"/>
          <p:cNvSpPr txBox="1">
            <a:spLocks noChangeArrowheads="1"/>
          </p:cNvSpPr>
          <p:nvPr/>
        </p:nvSpPr>
        <p:spPr bwMode="auto">
          <a:xfrm>
            <a:off x="3094831" y="5108854"/>
            <a:ext cx="266541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dirty="0" smtClean="0"/>
              <a:t>Data Access Committee </a:t>
            </a:r>
            <a:r>
              <a:rPr lang="en-US" altLang="en-US" sz="1400" smtClean="0"/>
              <a:t>approves ancillary </a:t>
            </a:r>
            <a:r>
              <a:rPr lang="en-US" altLang="en-US" sz="1400" dirty="0"/>
              <a:t>s</a:t>
            </a:r>
            <a:r>
              <a:rPr lang="en-US" altLang="en-US" sz="1400" smtClean="0"/>
              <a:t>tudies </a:t>
            </a:r>
            <a:endParaRPr lang="en-US" altLang="en-US" sz="1400" dirty="0"/>
          </a:p>
          <a:p>
            <a:pPr algn="ctr"/>
            <a:r>
              <a:rPr lang="en-US" altLang="en-US" sz="1400" dirty="0"/>
              <a:t>based on sample </a:t>
            </a:r>
            <a:r>
              <a:rPr lang="en-US" altLang="en-US" sz="1400" dirty="0" smtClean="0"/>
              <a:t>consent </a:t>
            </a:r>
            <a:endParaRPr lang="en-US" altLang="en-US" sz="1400" dirty="0"/>
          </a:p>
        </p:txBody>
      </p:sp>
      <p:sp>
        <p:nvSpPr>
          <p:cNvPr id="11" name="TextBox 16"/>
          <p:cNvSpPr txBox="1">
            <a:spLocks noChangeArrowheads="1"/>
          </p:cNvSpPr>
          <p:nvPr/>
        </p:nvSpPr>
        <p:spPr bwMode="auto">
          <a:xfrm>
            <a:off x="76200" y="5345113"/>
            <a:ext cx="32369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Initial Study</a:t>
            </a:r>
          </a:p>
          <a:p>
            <a:pPr algn="ctr"/>
            <a:r>
              <a:rPr lang="en-US" altLang="en-US" sz="1400"/>
              <a:t>Data Production</a:t>
            </a:r>
          </a:p>
        </p:txBody>
      </p:sp>
      <p:sp>
        <p:nvSpPr>
          <p:cNvPr id="12" name="TextBox 17"/>
          <p:cNvSpPr txBox="1">
            <a:spLocks noChangeArrowheads="1"/>
          </p:cNvSpPr>
          <p:nvPr/>
        </p:nvSpPr>
        <p:spPr bwMode="auto">
          <a:xfrm>
            <a:off x="5505450" y="5372100"/>
            <a:ext cx="3236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Ancillary Studies</a:t>
            </a:r>
          </a:p>
        </p:txBody>
      </p:sp>
      <p:sp>
        <p:nvSpPr>
          <p:cNvPr id="13" name="TextBox 12"/>
          <p:cNvSpPr txBox="1"/>
          <p:nvPr/>
        </p:nvSpPr>
        <p:spPr>
          <a:xfrm>
            <a:off x="2462959" y="4050786"/>
            <a:ext cx="946991"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mtClean="0"/>
              <a:t>Policy</a:t>
            </a:r>
            <a:endParaRPr lang="en-US" dirty="0"/>
          </a:p>
        </p:txBody>
      </p:sp>
      <p:sp>
        <p:nvSpPr>
          <p:cNvPr id="14" name="Oval 13"/>
          <p:cNvSpPr/>
          <p:nvPr/>
        </p:nvSpPr>
        <p:spPr>
          <a:xfrm>
            <a:off x="3160712" y="3902076"/>
            <a:ext cx="2533650" cy="2410234"/>
          </a:xfrm>
          <a:prstGeom prst="ellipse">
            <a:avLst/>
          </a:prstGeom>
          <a:solidFill>
            <a:schemeClr val="accent4">
              <a:alpha val="37000"/>
            </a:schemeClr>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8367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73063" y="365126"/>
            <a:ext cx="8342312" cy="1143000"/>
          </a:xfrm>
          <a:prstGeom prst="rect">
            <a:avLst/>
          </a:prstGeom>
          <a:effectLst>
            <a:outerShdw blurRad="63500" dist="17961" dir="2700000" algn="ctr" rotWithShape="0">
              <a:srgbClr val="DDDDDD">
                <a:alpha val="74998"/>
              </a:srgbClr>
            </a:outerShdw>
          </a:effectLst>
        </p:spPr>
        <p:txBody>
          <a:bodyPr/>
          <a:lst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a:lstStyle>
          <a:p>
            <a:pPr>
              <a:defRPr/>
            </a:pPr>
            <a:r>
              <a:rPr lang="en-US" altLang="en-US" smtClean="0">
                <a:latin typeface="Arial Narrow" charset="0"/>
              </a:rPr>
              <a:t>Models of Data Sharing</a:t>
            </a:r>
            <a:endParaRPr lang="en-US" altLang="en-US" dirty="0">
              <a:latin typeface="Arial Narrow" charset="0"/>
            </a:endParaRPr>
          </a:p>
        </p:txBody>
      </p:sp>
      <p:sp>
        <p:nvSpPr>
          <p:cNvPr id="6" name="Content Placeholder 2"/>
          <p:cNvSpPr txBox="1">
            <a:spLocks/>
          </p:cNvSpPr>
          <p:nvPr/>
        </p:nvSpPr>
        <p:spPr>
          <a:xfrm>
            <a:off x="369888" y="1295400"/>
            <a:ext cx="8345487" cy="2808288"/>
          </a:xfrm>
          <a:prstGeom prst="rect">
            <a:avLst/>
          </a:prstGeom>
        </p:spPr>
        <p:txBody>
          <a:bodyPr/>
          <a:lst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Clr>
                <a:schemeClr val="accent3"/>
              </a:buClr>
              <a:buFont typeface="+mj-lt"/>
              <a:buAutoNum type="arabicPeriod" startAt="4"/>
            </a:pPr>
            <a:r>
              <a:rPr lang="en-US" altLang="en-US" dirty="0" smtClean="0"/>
              <a:t>Data access controlled by a research group (e.g. NCI Epidemiology Cohorts)</a:t>
            </a:r>
            <a:endParaRPr lang="en-US" altLang="en-US" dirty="0"/>
          </a:p>
        </p:txBody>
      </p:sp>
      <p:cxnSp>
        <p:nvCxnSpPr>
          <p:cNvPr id="7" name="Straight Arrow Connector 6"/>
          <p:cNvCxnSpPr/>
          <p:nvPr/>
        </p:nvCxnSpPr>
        <p:spPr>
          <a:xfrm>
            <a:off x="2636838" y="2700338"/>
            <a:ext cx="3082925" cy="0"/>
          </a:xfrm>
          <a:prstGeom prst="straightConnector1">
            <a:avLst/>
          </a:prstGeom>
          <a:ln w="317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8"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03913" y="2001838"/>
            <a:ext cx="1905000"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6"/>
          <p:cNvSpPr txBox="1">
            <a:spLocks noChangeArrowheads="1"/>
          </p:cNvSpPr>
          <p:nvPr/>
        </p:nvSpPr>
        <p:spPr bwMode="auto">
          <a:xfrm>
            <a:off x="-209550" y="3511550"/>
            <a:ext cx="32353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Initial Study</a:t>
            </a:r>
          </a:p>
          <a:p>
            <a:pPr algn="ctr"/>
            <a:r>
              <a:rPr lang="en-US" altLang="en-US" sz="1400"/>
              <a:t>Data Production</a:t>
            </a:r>
          </a:p>
        </p:txBody>
      </p:sp>
      <p:sp>
        <p:nvSpPr>
          <p:cNvPr id="10" name="TextBox 17"/>
          <p:cNvSpPr txBox="1">
            <a:spLocks noChangeArrowheads="1"/>
          </p:cNvSpPr>
          <p:nvPr/>
        </p:nvSpPr>
        <p:spPr bwMode="auto">
          <a:xfrm>
            <a:off x="5218113" y="3538538"/>
            <a:ext cx="3236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Ancillary Studies</a:t>
            </a:r>
          </a:p>
        </p:txBody>
      </p:sp>
      <p:pic>
        <p:nvPicPr>
          <p:cNvPr id="11"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9888" y="1995488"/>
            <a:ext cx="1903412"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48075" y="5003800"/>
            <a:ext cx="10604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87913" y="4310063"/>
            <a:ext cx="954087"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413000" y="4535488"/>
            <a:ext cx="10572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Straight Arrow Connector 14"/>
          <p:cNvCxnSpPr/>
          <p:nvPr/>
        </p:nvCxnSpPr>
        <p:spPr>
          <a:xfrm>
            <a:off x="2698750" y="3035300"/>
            <a:ext cx="1541463" cy="1474788"/>
          </a:xfrm>
          <a:prstGeom prst="straightConnector1">
            <a:avLst/>
          </a:prstGeom>
          <a:ln w="317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7"/>
          <p:cNvSpPr txBox="1">
            <a:spLocks noChangeArrowheads="1"/>
          </p:cNvSpPr>
          <p:nvPr/>
        </p:nvSpPr>
        <p:spPr bwMode="auto">
          <a:xfrm>
            <a:off x="2482851" y="6249988"/>
            <a:ext cx="3236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400"/>
              <a:t>Ancillary Studies</a:t>
            </a:r>
          </a:p>
        </p:txBody>
      </p:sp>
      <p:sp>
        <p:nvSpPr>
          <p:cNvPr id="17" name="TextBox 16"/>
          <p:cNvSpPr txBox="1"/>
          <p:nvPr/>
        </p:nvSpPr>
        <p:spPr>
          <a:xfrm>
            <a:off x="3599236" y="3403362"/>
            <a:ext cx="1886789"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t>Cultural Norms</a:t>
            </a:r>
            <a:endParaRPr lang="en-US" dirty="0"/>
          </a:p>
        </p:txBody>
      </p:sp>
    </p:spTree>
    <p:extLst>
      <p:ext uri="{BB962C8B-B14F-4D97-AF65-F5344CB8AC3E}">
        <p14:creationId xmlns:p14="http://schemas.microsoft.com/office/powerpoint/2010/main" val="3469129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Data Sharing Policies</a:t>
            </a:r>
            <a:endParaRPr lang="en-US" dirty="0"/>
          </a:p>
        </p:txBody>
      </p:sp>
    </p:spTree>
    <p:extLst>
      <p:ext uri="{BB962C8B-B14F-4D97-AF65-F5344CB8AC3E}">
        <p14:creationId xmlns:p14="http://schemas.microsoft.com/office/powerpoint/2010/main" val="1630889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NCI PPT Template 4x3 GRAY">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2795</TotalTime>
  <Words>1100</Words>
  <Application>Microsoft Macintosh PowerPoint</Application>
  <PresentationFormat>On-screen Show (4:3)</PresentationFormat>
  <Paragraphs>165</Paragraphs>
  <Slides>18</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 Narrow</vt:lpstr>
      <vt:lpstr>Calibri</vt:lpstr>
      <vt:lpstr>ＭＳ Ｐゴシック</vt:lpstr>
      <vt:lpstr>Sapient Centro Slab</vt:lpstr>
      <vt:lpstr>SapientCentroSlab-Light</vt:lpstr>
      <vt:lpstr>SapientSansBold</vt:lpstr>
      <vt:lpstr>SapientSansRegular</vt:lpstr>
      <vt:lpstr>Wingdings</vt:lpstr>
      <vt:lpstr>Arial</vt:lpstr>
      <vt:lpstr>NCI PPT Template 4x3 GRAY</vt:lpstr>
      <vt:lpstr>Understanding the Value of Data Sharing Within Cancer Epidemiology Programs </vt:lpstr>
      <vt:lpstr>Why is data sharing in science important?</vt:lpstr>
      <vt:lpstr>Data Sharing Models</vt:lpstr>
      <vt:lpstr>Models of Data Sharing </vt:lpstr>
      <vt:lpstr>PowerPoint Presentation</vt:lpstr>
      <vt:lpstr>Models of Data Sharing </vt:lpstr>
      <vt:lpstr>PowerPoint Presentation</vt:lpstr>
      <vt:lpstr>PowerPoint Presentation</vt:lpstr>
      <vt:lpstr>Data Sharing Policies</vt:lpstr>
      <vt:lpstr>National Institutes of Health Genomic Data Sharing Policy</vt:lpstr>
      <vt:lpstr>Epidemiology Cohorts &amp;  Data Sharing Challenges</vt:lpstr>
      <vt:lpstr>PowerPoint Presentation</vt:lpstr>
      <vt:lpstr>What are the Cancer Epidemiology Cohorts</vt:lpstr>
      <vt:lpstr>What are the challenges with epidemiologic data?</vt:lpstr>
      <vt:lpstr>What are the challenges with epidemiologic data? (Cont.)</vt:lpstr>
      <vt:lpstr>PowerPoint Presentation</vt:lpstr>
      <vt:lpstr>Approaches for encouraging data sharing</vt:lpstr>
      <vt:lpstr>PowerPoint Presentation</vt:lpstr>
    </vt:vector>
  </TitlesOfParts>
  <Company>Sapient</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Sapient</dc:creator>
  <cp:lastModifiedBy>Daee, Danielle (NIH/NCI) [E]</cp:lastModifiedBy>
  <cp:revision>176</cp:revision>
  <dcterms:created xsi:type="dcterms:W3CDTF">2013-05-02T18:01:03Z</dcterms:created>
  <dcterms:modified xsi:type="dcterms:W3CDTF">2016-10-28T23:39:08Z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ctompk</vt:lpwstr>
  </property>
  <property fmtid="{D5CDD505-2E9C-101B-9397-08002B2CF9AE}" pid="3" name="Offisync_UpdateToken">
    <vt:lpwstr>6</vt:lpwstr>
  </property>
  <property fmtid="{D5CDD505-2E9C-101B-9397-08002B2CF9AE}" pid="4" name="Jive_VersionGuid">
    <vt:lpwstr>52528687-c425-4c02-aa36-9dee618be8dc</vt:lpwstr>
  </property>
  <property fmtid="{D5CDD505-2E9C-101B-9397-08002B2CF9AE}" pid="5" name="Offisync_ProviderInitializationData">
    <vt:lpwstr>https://vox.sapient.com</vt:lpwstr>
  </property>
  <property fmtid="{D5CDD505-2E9C-101B-9397-08002B2CF9AE}" pid="6" name="Offisync_ServerID">
    <vt:lpwstr>2a760b3e-54a5-418b-9dd9-555cd32dea45</vt:lpwstr>
  </property>
  <property fmtid="{D5CDD505-2E9C-101B-9397-08002B2CF9AE}" pid="7" name="Offisync_UniqueId">
    <vt:lpwstr>79519</vt:lpwstr>
  </property>
</Properties>
</file>