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7"/>
  </p:notesMasterIdLst>
  <p:handoutMasterIdLst>
    <p:handoutMasterId r:id="rId18"/>
  </p:handoutMasterIdLst>
  <p:sldIdLst>
    <p:sldId id="256" r:id="rId6"/>
    <p:sldId id="291" r:id="rId7"/>
    <p:sldId id="271" r:id="rId8"/>
    <p:sldId id="273" r:id="rId9"/>
    <p:sldId id="289" r:id="rId10"/>
    <p:sldId id="281" r:id="rId11"/>
    <p:sldId id="268" r:id="rId12"/>
    <p:sldId id="264" r:id="rId13"/>
    <p:sldId id="283" r:id="rId14"/>
    <p:sldId id="25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9DD"/>
    <a:srgbClr val="DBDBDB"/>
    <a:srgbClr val="B5B907"/>
    <a:srgbClr val="4E2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3" autoAdjust="0"/>
    <p:restoredTop sz="69120" autoAdjust="0"/>
  </p:normalViewPr>
  <p:slideViewPr>
    <p:cSldViewPr>
      <p:cViewPr varScale="1">
        <p:scale>
          <a:sx n="50" d="100"/>
          <a:sy n="50" d="100"/>
        </p:scale>
        <p:origin x="-19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BD7E7A-8F18-444B-85A4-777A86E6B9C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C5F2A9-AACA-4FB8-98A9-CD6D8D413D42}">
      <dgm:prSet phldrT="[Text]"/>
      <dgm:spPr/>
      <dgm:t>
        <a:bodyPr/>
        <a:lstStyle/>
        <a:p>
          <a:r>
            <a:rPr lang="en-US" dirty="0" smtClean="0"/>
            <a:t>Pact</a:t>
          </a:r>
          <a:endParaRPr lang="en-US" dirty="0"/>
        </a:p>
      </dgm:t>
    </dgm:pt>
    <dgm:pt modelId="{234E869A-8E90-4CF1-81CE-A503044C6F21}" type="parTrans" cxnId="{7AE853FA-43DE-4104-ADB7-4DFBC4A720C2}">
      <dgm:prSet/>
      <dgm:spPr/>
      <dgm:t>
        <a:bodyPr/>
        <a:lstStyle/>
        <a:p>
          <a:endParaRPr lang="en-US"/>
        </a:p>
      </dgm:t>
    </dgm:pt>
    <dgm:pt modelId="{C1D22171-B4A0-4B19-BF00-62645F1EE848}" type="sibTrans" cxnId="{7AE853FA-43DE-4104-ADB7-4DFBC4A720C2}">
      <dgm:prSet/>
      <dgm:spPr/>
      <dgm:t>
        <a:bodyPr/>
        <a:lstStyle/>
        <a:p>
          <a:endParaRPr lang="en-US"/>
        </a:p>
      </dgm:t>
    </dgm:pt>
    <dgm:pt modelId="{8DC242ED-F284-4EA7-9B02-D2D968E41385}">
      <dgm:prSet phldrT="[Text]"/>
      <dgm:spPr/>
      <dgm:t>
        <a:bodyPr/>
        <a:lstStyle/>
        <a:p>
          <a:r>
            <a:rPr lang="en-US" dirty="0" smtClean="0"/>
            <a:t>Support establishment of Child Protection program in 3 more districts</a:t>
          </a:r>
          <a:endParaRPr lang="en-US" dirty="0"/>
        </a:p>
      </dgm:t>
    </dgm:pt>
    <dgm:pt modelId="{FC495A6A-D5E3-4EE6-B621-ADB3653AE4D6}" type="parTrans" cxnId="{B17A292B-356E-4340-AB37-A204E00910EE}">
      <dgm:prSet/>
      <dgm:spPr/>
      <dgm:t>
        <a:bodyPr/>
        <a:lstStyle/>
        <a:p>
          <a:endParaRPr lang="en-US"/>
        </a:p>
      </dgm:t>
    </dgm:pt>
    <dgm:pt modelId="{F7304B78-E137-4831-96A9-8864294D766E}" type="sibTrans" cxnId="{B17A292B-356E-4340-AB37-A204E00910EE}">
      <dgm:prSet/>
      <dgm:spPr/>
      <dgm:t>
        <a:bodyPr/>
        <a:lstStyle/>
        <a:p>
          <a:endParaRPr lang="en-US"/>
        </a:p>
      </dgm:t>
    </dgm:pt>
    <dgm:pt modelId="{14CD9B57-A9E6-47A6-B475-F1FA48D5BF94}">
      <dgm:prSet phldrT="[Text]"/>
      <dgm:spPr/>
      <dgm:t>
        <a:bodyPr/>
        <a:lstStyle/>
        <a:p>
          <a:r>
            <a:rPr lang="en-US" dirty="0" smtClean="0"/>
            <a:t>Continue supporting pilot districts for improved performance</a:t>
          </a:r>
          <a:endParaRPr lang="en-US" dirty="0"/>
        </a:p>
      </dgm:t>
    </dgm:pt>
    <dgm:pt modelId="{0B46FC5A-4B4C-4FC6-B773-FE46F40C6EAC}" type="parTrans" cxnId="{5923BAE2-A3D5-430F-9E1C-E3B950EE142A}">
      <dgm:prSet/>
      <dgm:spPr/>
      <dgm:t>
        <a:bodyPr/>
        <a:lstStyle/>
        <a:p>
          <a:endParaRPr lang="en-US"/>
        </a:p>
      </dgm:t>
    </dgm:pt>
    <dgm:pt modelId="{01044B22-2568-4035-846B-C42BCFE43550}" type="sibTrans" cxnId="{5923BAE2-A3D5-430F-9E1C-E3B950EE142A}">
      <dgm:prSet/>
      <dgm:spPr/>
      <dgm:t>
        <a:bodyPr/>
        <a:lstStyle/>
        <a:p>
          <a:endParaRPr lang="en-US"/>
        </a:p>
      </dgm:t>
    </dgm:pt>
    <dgm:pt modelId="{6F6B6413-185F-427B-8CD9-B0DEFBAE44C2}">
      <dgm:prSet phldrT="[Text]"/>
      <dgm:spPr/>
      <dgm:t>
        <a:bodyPr/>
        <a:lstStyle/>
        <a:p>
          <a:r>
            <a:rPr lang="en-US" dirty="0" smtClean="0"/>
            <a:t>Government</a:t>
          </a:r>
          <a:endParaRPr lang="en-US" dirty="0"/>
        </a:p>
      </dgm:t>
    </dgm:pt>
    <dgm:pt modelId="{6C7C8A1E-4093-4F2D-AEA3-8CF635BBD113}" type="parTrans" cxnId="{D4B55592-FCAD-4A5C-8BAD-7B343D3A1D78}">
      <dgm:prSet/>
      <dgm:spPr/>
      <dgm:t>
        <a:bodyPr/>
        <a:lstStyle/>
        <a:p>
          <a:endParaRPr lang="en-US"/>
        </a:p>
      </dgm:t>
    </dgm:pt>
    <dgm:pt modelId="{07B09E9F-F93F-4D7A-A9AD-C5D80FF52C90}" type="sibTrans" cxnId="{D4B55592-FCAD-4A5C-8BAD-7B343D3A1D78}">
      <dgm:prSet/>
      <dgm:spPr/>
      <dgm:t>
        <a:bodyPr/>
        <a:lstStyle/>
        <a:p>
          <a:endParaRPr lang="en-US"/>
        </a:p>
      </dgm:t>
    </dgm:pt>
    <dgm:pt modelId="{3ABDE879-18A9-4782-AE10-1C5D5F907B4C}">
      <dgm:prSet phldrT="[Text]"/>
      <dgm:spPr/>
      <dgm:t>
        <a:bodyPr/>
        <a:lstStyle/>
        <a:p>
          <a:r>
            <a:rPr lang="en-US" dirty="0" smtClean="0"/>
            <a:t>Roll out the Police Standard operating procedures for Child Protection and  Gender Based Violence</a:t>
          </a:r>
          <a:endParaRPr lang="en-US" dirty="0"/>
        </a:p>
      </dgm:t>
    </dgm:pt>
    <dgm:pt modelId="{32B8AD40-AD72-4373-B5BE-AEA3AB592A9C}" type="parTrans" cxnId="{C3229E29-6401-433D-9BE5-37DFDFC33C9B}">
      <dgm:prSet/>
      <dgm:spPr/>
      <dgm:t>
        <a:bodyPr/>
        <a:lstStyle/>
        <a:p>
          <a:endParaRPr lang="en-US"/>
        </a:p>
      </dgm:t>
    </dgm:pt>
    <dgm:pt modelId="{80229C2E-6DBE-41A3-AE04-E7615A4A0BC9}" type="sibTrans" cxnId="{C3229E29-6401-433D-9BE5-37DFDFC33C9B}">
      <dgm:prSet/>
      <dgm:spPr/>
      <dgm:t>
        <a:bodyPr/>
        <a:lstStyle/>
        <a:p>
          <a:endParaRPr lang="en-US"/>
        </a:p>
      </dgm:t>
    </dgm:pt>
    <dgm:pt modelId="{C62E7F13-40D0-41F4-B295-F9650FF7A01D}" type="pres">
      <dgm:prSet presAssocID="{A9BD7E7A-8F18-444B-85A4-777A86E6B9C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0683A5F-A1B9-4FE9-B8CD-8FBBA565BA69}" type="pres">
      <dgm:prSet presAssocID="{1DC5F2A9-AACA-4FB8-98A9-CD6D8D413D42}" presName="linNode" presStyleCnt="0"/>
      <dgm:spPr/>
    </dgm:pt>
    <dgm:pt modelId="{B8E0437D-3831-498C-A4B1-F0762D1C437A}" type="pres">
      <dgm:prSet presAssocID="{1DC5F2A9-AACA-4FB8-98A9-CD6D8D413D42}" presName="parentShp" presStyleLbl="node1" presStyleIdx="0" presStyleCnt="2" custScaleX="62037" custLinFactNeighborX="-11111" custLinFactNeighborY="-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907EE-8EA8-4A7A-95D9-4646D9651EDB}" type="pres">
      <dgm:prSet presAssocID="{1DC5F2A9-AACA-4FB8-98A9-CD6D8D413D42}" presName="childShp" presStyleLbl="bgAccFollowNode1" presStyleIdx="0" presStyleCnt="2" custScaleX="124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1DD639-BD5A-4905-8228-89EBD2731781}" type="pres">
      <dgm:prSet presAssocID="{C1D22171-B4A0-4B19-BF00-62645F1EE848}" presName="spacing" presStyleCnt="0"/>
      <dgm:spPr/>
    </dgm:pt>
    <dgm:pt modelId="{5A1E3404-9F33-4416-938B-A1AB6E2610FD}" type="pres">
      <dgm:prSet presAssocID="{6F6B6413-185F-427B-8CD9-B0DEFBAE44C2}" presName="linNode" presStyleCnt="0"/>
      <dgm:spPr/>
    </dgm:pt>
    <dgm:pt modelId="{6A873E1C-46CC-43A8-A077-18F7A5AD7909}" type="pres">
      <dgm:prSet presAssocID="{6F6B6413-185F-427B-8CD9-B0DEFBAE44C2}" presName="parentShp" presStyleLbl="node1" presStyleIdx="1" presStyleCnt="2" custScaleX="57407" custLinFactNeighborX="-14198" custLinFactNeighborY="3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6BF96-CC02-403E-A64F-337E7A6AFC19}" type="pres">
      <dgm:prSet presAssocID="{6F6B6413-185F-427B-8CD9-B0DEFBAE44C2}" presName="childShp" presStyleLbl="bgAccFollowNode1" presStyleIdx="1" presStyleCnt="2" custScaleX="127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8A4E1B-6C36-4EDD-BB1D-640F009CE4A7}" type="presOf" srcId="{3ABDE879-18A9-4782-AE10-1C5D5F907B4C}" destId="{84C6BF96-CC02-403E-A64F-337E7A6AFC19}" srcOrd="0" destOrd="0" presId="urn:microsoft.com/office/officeart/2005/8/layout/vList6"/>
    <dgm:cxn modelId="{81450AB6-B40D-4FFA-81DD-DA0D0D77187F}" type="presOf" srcId="{14CD9B57-A9E6-47A6-B475-F1FA48D5BF94}" destId="{2EB907EE-8EA8-4A7A-95D9-4646D9651EDB}" srcOrd="0" destOrd="1" presId="urn:microsoft.com/office/officeart/2005/8/layout/vList6"/>
    <dgm:cxn modelId="{3FDD973F-07CA-4112-8AB9-88703868FFEA}" type="presOf" srcId="{A9BD7E7A-8F18-444B-85A4-777A86E6B9C9}" destId="{C62E7F13-40D0-41F4-B295-F9650FF7A01D}" srcOrd="0" destOrd="0" presId="urn:microsoft.com/office/officeart/2005/8/layout/vList6"/>
    <dgm:cxn modelId="{5923BAE2-A3D5-430F-9E1C-E3B950EE142A}" srcId="{1DC5F2A9-AACA-4FB8-98A9-CD6D8D413D42}" destId="{14CD9B57-A9E6-47A6-B475-F1FA48D5BF94}" srcOrd="1" destOrd="0" parTransId="{0B46FC5A-4B4C-4FC6-B773-FE46F40C6EAC}" sibTransId="{01044B22-2568-4035-846B-C42BCFE43550}"/>
    <dgm:cxn modelId="{C3229E29-6401-433D-9BE5-37DFDFC33C9B}" srcId="{6F6B6413-185F-427B-8CD9-B0DEFBAE44C2}" destId="{3ABDE879-18A9-4782-AE10-1C5D5F907B4C}" srcOrd="0" destOrd="0" parTransId="{32B8AD40-AD72-4373-B5BE-AEA3AB592A9C}" sibTransId="{80229C2E-6DBE-41A3-AE04-E7615A4A0BC9}"/>
    <dgm:cxn modelId="{B17A292B-356E-4340-AB37-A204E00910EE}" srcId="{1DC5F2A9-AACA-4FB8-98A9-CD6D8D413D42}" destId="{8DC242ED-F284-4EA7-9B02-D2D968E41385}" srcOrd="0" destOrd="0" parTransId="{FC495A6A-D5E3-4EE6-B621-ADB3653AE4D6}" sibTransId="{F7304B78-E137-4831-96A9-8864294D766E}"/>
    <dgm:cxn modelId="{D83D78CA-284A-44A9-BC1D-3AEF4F0F8C5A}" type="presOf" srcId="{8DC242ED-F284-4EA7-9B02-D2D968E41385}" destId="{2EB907EE-8EA8-4A7A-95D9-4646D9651EDB}" srcOrd="0" destOrd="0" presId="urn:microsoft.com/office/officeart/2005/8/layout/vList6"/>
    <dgm:cxn modelId="{6F62F9FB-FD35-42EE-B04F-1551E8731045}" type="presOf" srcId="{1DC5F2A9-AACA-4FB8-98A9-CD6D8D413D42}" destId="{B8E0437D-3831-498C-A4B1-F0762D1C437A}" srcOrd="0" destOrd="0" presId="urn:microsoft.com/office/officeart/2005/8/layout/vList6"/>
    <dgm:cxn modelId="{948565CA-87CC-4A00-A300-6A1A022DAFA4}" type="presOf" srcId="{6F6B6413-185F-427B-8CD9-B0DEFBAE44C2}" destId="{6A873E1C-46CC-43A8-A077-18F7A5AD7909}" srcOrd="0" destOrd="0" presId="urn:microsoft.com/office/officeart/2005/8/layout/vList6"/>
    <dgm:cxn modelId="{D4B55592-FCAD-4A5C-8BAD-7B343D3A1D78}" srcId="{A9BD7E7A-8F18-444B-85A4-777A86E6B9C9}" destId="{6F6B6413-185F-427B-8CD9-B0DEFBAE44C2}" srcOrd="1" destOrd="0" parTransId="{6C7C8A1E-4093-4F2D-AEA3-8CF635BBD113}" sibTransId="{07B09E9F-F93F-4D7A-A9AD-C5D80FF52C90}"/>
    <dgm:cxn modelId="{7AE853FA-43DE-4104-ADB7-4DFBC4A720C2}" srcId="{A9BD7E7A-8F18-444B-85A4-777A86E6B9C9}" destId="{1DC5F2A9-AACA-4FB8-98A9-CD6D8D413D42}" srcOrd="0" destOrd="0" parTransId="{234E869A-8E90-4CF1-81CE-A503044C6F21}" sibTransId="{C1D22171-B4A0-4B19-BF00-62645F1EE848}"/>
    <dgm:cxn modelId="{D39E3D69-2744-44C2-AFC6-B279A43A494E}" type="presParOf" srcId="{C62E7F13-40D0-41F4-B295-F9650FF7A01D}" destId="{10683A5F-A1B9-4FE9-B8CD-8FBBA565BA69}" srcOrd="0" destOrd="0" presId="urn:microsoft.com/office/officeart/2005/8/layout/vList6"/>
    <dgm:cxn modelId="{2B0C1C04-1B51-442C-B890-146E04760BBB}" type="presParOf" srcId="{10683A5F-A1B9-4FE9-B8CD-8FBBA565BA69}" destId="{B8E0437D-3831-498C-A4B1-F0762D1C437A}" srcOrd="0" destOrd="0" presId="urn:microsoft.com/office/officeart/2005/8/layout/vList6"/>
    <dgm:cxn modelId="{9DC9822C-E1BF-4890-B806-346C82454E7F}" type="presParOf" srcId="{10683A5F-A1B9-4FE9-B8CD-8FBBA565BA69}" destId="{2EB907EE-8EA8-4A7A-95D9-4646D9651EDB}" srcOrd="1" destOrd="0" presId="urn:microsoft.com/office/officeart/2005/8/layout/vList6"/>
    <dgm:cxn modelId="{F2C5B72E-2DAD-4F5A-8A3B-01764C70B125}" type="presParOf" srcId="{C62E7F13-40D0-41F4-B295-F9650FF7A01D}" destId="{A21DD639-BD5A-4905-8228-89EBD2731781}" srcOrd="1" destOrd="0" presId="urn:microsoft.com/office/officeart/2005/8/layout/vList6"/>
    <dgm:cxn modelId="{84426AE8-44E5-42D6-A74F-EE1C14EC5C0C}" type="presParOf" srcId="{C62E7F13-40D0-41F4-B295-F9650FF7A01D}" destId="{5A1E3404-9F33-4416-938B-A1AB6E2610FD}" srcOrd="2" destOrd="0" presId="urn:microsoft.com/office/officeart/2005/8/layout/vList6"/>
    <dgm:cxn modelId="{757951E3-9753-40E8-82CC-EDD6EBBE964A}" type="presParOf" srcId="{5A1E3404-9F33-4416-938B-A1AB6E2610FD}" destId="{6A873E1C-46CC-43A8-A077-18F7A5AD7909}" srcOrd="0" destOrd="0" presId="urn:microsoft.com/office/officeart/2005/8/layout/vList6"/>
    <dgm:cxn modelId="{648C7A22-CB70-46CC-83AC-8473CFF00C67}" type="presParOf" srcId="{5A1E3404-9F33-4416-938B-A1AB6E2610FD}" destId="{84C6BF96-CC02-403E-A64F-337E7A6AFC1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907EE-8EA8-4A7A-95D9-4646D9651EDB}">
      <dsp:nvSpPr>
        <dsp:cNvPr id="0" name=""/>
        <dsp:cNvSpPr/>
      </dsp:nvSpPr>
      <dsp:spPr>
        <a:xfrm>
          <a:off x="1838332" y="552"/>
          <a:ext cx="5501341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Support establishment of Child Protection program in 3 more districts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Continue supporting pilot districts for improved performance</a:t>
          </a:r>
          <a:endParaRPr lang="en-US" sz="2200" kern="1200" dirty="0"/>
        </a:p>
      </dsp:txBody>
      <dsp:txXfrm>
        <a:off x="1838332" y="269889"/>
        <a:ext cx="4693331" cy="1616020"/>
      </dsp:txXfrm>
    </dsp:sp>
    <dsp:sp modelId="{B8E0437D-3831-498C-A4B1-F0762D1C437A}">
      <dsp:nvSpPr>
        <dsp:cNvPr id="0" name=""/>
        <dsp:cNvSpPr/>
      </dsp:nvSpPr>
      <dsp:spPr>
        <a:xfrm>
          <a:off x="0" y="0"/>
          <a:ext cx="1824706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Pact</a:t>
          </a:r>
          <a:endParaRPr lang="en-US" sz="1900" kern="1200" dirty="0"/>
        </a:p>
      </dsp:txBody>
      <dsp:txXfrm>
        <a:off x="89075" y="89075"/>
        <a:ext cx="1646556" cy="1976544"/>
      </dsp:txXfrm>
    </dsp:sp>
    <dsp:sp modelId="{84C6BF96-CC02-403E-A64F-337E7A6AFC19}">
      <dsp:nvSpPr>
        <dsp:cNvPr id="0" name=""/>
        <dsp:cNvSpPr/>
      </dsp:nvSpPr>
      <dsp:spPr>
        <a:xfrm>
          <a:off x="1702163" y="2370716"/>
          <a:ext cx="5637495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Roll out the Police Standard operating procedures for Child Protection and  Gender Based Violence</a:t>
          </a:r>
          <a:endParaRPr lang="en-US" sz="2200" kern="1200" dirty="0"/>
        </a:p>
      </dsp:txBody>
      <dsp:txXfrm>
        <a:off x="1702163" y="2640053"/>
        <a:ext cx="4829485" cy="1616020"/>
      </dsp:txXfrm>
    </dsp:sp>
    <dsp:sp modelId="{6A873E1C-46CC-43A8-A077-18F7A5AD7909}">
      <dsp:nvSpPr>
        <dsp:cNvPr id="0" name=""/>
        <dsp:cNvSpPr/>
      </dsp:nvSpPr>
      <dsp:spPr>
        <a:xfrm>
          <a:off x="0" y="2371268"/>
          <a:ext cx="1688523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Government</a:t>
          </a:r>
          <a:endParaRPr lang="en-US" sz="1900" kern="1200" dirty="0"/>
        </a:p>
      </dsp:txBody>
      <dsp:txXfrm>
        <a:off x="82427" y="2453695"/>
        <a:ext cx="1523669" cy="198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6E3A5-0868-4080-94C7-FF3CB73AB49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76E4D-1E9D-4131-82F4-3FB9A0236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03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02E4E-26B5-4237-B5DA-1761E4FE58C3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92942-63C9-4A58-AE4D-856E2171F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40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92942-63C9-4A58-AE4D-856E2171F4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22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92942-63C9-4A58-AE4D-856E2171F4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00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92942-63C9-4A58-AE4D-856E2171F4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45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None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Talking</a:t>
            </a:r>
            <a:r>
              <a:rPr lang="en-US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points: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None/>
            </a:pP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None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Pact is an international non-profit organization based in Washington, DC. </a:t>
            </a:r>
          </a:p>
          <a:p>
            <a:pPr>
              <a:spcAft>
                <a:spcPts val="120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None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main impact areas of work include: </a:t>
            </a:r>
            <a:r>
              <a:rPr lang="en-US" sz="1200" b="1" dirty="0" smtClean="0">
                <a:solidFill>
                  <a:srgbClr val="00AEDA"/>
                </a:solidFill>
              </a:rPr>
              <a:t>Health</a:t>
            </a:r>
            <a:r>
              <a:rPr lang="en-US" sz="1200" dirty="0" smtClean="0">
                <a:solidFill>
                  <a:srgbClr val="00AEDA"/>
                </a:solidFill>
              </a:rPr>
              <a:t>, </a:t>
            </a:r>
            <a:r>
              <a:rPr lang="en-US" sz="1200" b="1" dirty="0" smtClean="0">
                <a:solidFill>
                  <a:srgbClr val="00AEDA"/>
                </a:solidFill>
              </a:rPr>
              <a:t>Natural Resource Management</a:t>
            </a:r>
            <a:r>
              <a:rPr lang="en-US" sz="1200" dirty="0" smtClean="0">
                <a:solidFill>
                  <a:srgbClr val="00AEDA"/>
                </a:solidFill>
              </a:rPr>
              <a:t>, </a:t>
            </a:r>
            <a:r>
              <a:rPr lang="en-US" sz="1200" b="1" dirty="0" smtClean="0">
                <a:solidFill>
                  <a:srgbClr val="00AEDA"/>
                </a:solidFill>
              </a:rPr>
              <a:t>Livelihoods</a:t>
            </a:r>
            <a:r>
              <a:rPr lang="en-US" sz="1200" dirty="0" smtClean="0">
                <a:solidFill>
                  <a:srgbClr val="00AEDA"/>
                </a:solidFill>
              </a:rPr>
              <a:t>.</a:t>
            </a:r>
          </a:p>
          <a:p>
            <a:pPr>
              <a:spcAft>
                <a:spcPts val="120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None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core competencies are:</a:t>
            </a:r>
            <a:r>
              <a:rPr lang="en-US" sz="1200" dirty="0" smtClean="0">
                <a:solidFill>
                  <a:schemeClr val="accent3"/>
                </a:solidFill>
              </a:rPr>
              <a:t> </a:t>
            </a:r>
            <a:r>
              <a:rPr lang="en-US" sz="1200" b="1" dirty="0" smtClean="0">
                <a:solidFill>
                  <a:srgbClr val="9FB641"/>
                </a:solidFill>
              </a:rPr>
              <a:t>Capacity Development</a:t>
            </a:r>
            <a:r>
              <a:rPr lang="en-US" sz="1200" dirty="0" smtClean="0">
                <a:solidFill>
                  <a:srgbClr val="9FB641"/>
                </a:solidFill>
              </a:rPr>
              <a:t>, </a:t>
            </a:r>
            <a:r>
              <a:rPr lang="en-US" sz="1200" b="1" dirty="0" smtClean="0">
                <a:solidFill>
                  <a:srgbClr val="9FB641"/>
                </a:solidFill>
              </a:rPr>
              <a:t>Governance</a:t>
            </a:r>
            <a:r>
              <a:rPr lang="en-US" sz="1200" dirty="0" smtClean="0">
                <a:solidFill>
                  <a:srgbClr val="9FB641"/>
                </a:solidFill>
              </a:rPr>
              <a:t>, </a:t>
            </a:r>
            <a:r>
              <a:rPr lang="en-US" sz="1200" b="1" dirty="0" smtClean="0">
                <a:solidFill>
                  <a:srgbClr val="9FB641"/>
                </a:solidFill>
              </a:rPr>
              <a:t>Engaging Markets</a:t>
            </a:r>
            <a:r>
              <a:rPr lang="en-US" sz="1200" dirty="0" smtClean="0">
                <a:solidFill>
                  <a:srgbClr val="9FB641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D81CE-131F-4267-8393-A773D459AE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31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Child protection with law enforcement agencies</a:t>
            </a:r>
          </a:p>
          <a:p>
            <a:endParaRPr lang="en-US" dirty="0" smtClean="0"/>
          </a:p>
          <a:p>
            <a:r>
              <a:rPr lang="en-US" dirty="0" smtClean="0"/>
              <a:t>District Child protection systems strengthening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92942-63C9-4A58-AE4D-856E2171F4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82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92942-63C9-4A58-AE4D-856E2171F4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74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92942-63C9-4A58-AE4D-856E2171F4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30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92942-63C9-4A58-AE4D-856E2171F4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94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92942-63C9-4A58-AE4D-856E2171F4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97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92942-63C9-4A58-AE4D-856E2171F4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02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92942-63C9-4A58-AE4D-856E2171F4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21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722313" y="3876676"/>
            <a:ext cx="7772400" cy="1195387"/>
          </a:xfrm>
          <a:ln>
            <a:noFill/>
          </a:ln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514600"/>
            <a:ext cx="7772400" cy="1362075"/>
          </a:xfrm>
        </p:spPr>
        <p:txBody>
          <a:bodyPr anchor="b">
            <a:noAutofit/>
          </a:bodyPr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10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58CEB-A808-4660-81BC-C9329B209E8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C8BA6-B598-40C0-8FD4-74502EA5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04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58CEB-A808-4660-81BC-C9329B209E8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C8BA6-B598-40C0-8FD4-74502EA5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16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613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7303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1298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511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8515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58CEB-A808-4660-81BC-C9329B209E8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C8BA6-B598-40C0-8FD4-74502EA5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78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58CEB-A808-4660-81BC-C9329B209E8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C8BA6-B598-40C0-8FD4-74502EA5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39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58CEB-A808-4660-81BC-C9329B209E8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C8BA6-B598-40C0-8FD4-74502EA5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7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722313" y="3876676"/>
            <a:ext cx="7772400" cy="1195387"/>
          </a:xfrm>
          <a:ln>
            <a:noFill/>
          </a:ln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514600"/>
            <a:ext cx="7772400" cy="1362075"/>
          </a:xfrm>
        </p:spPr>
        <p:txBody>
          <a:bodyPr anchor="b">
            <a:noAutofit/>
          </a:bodyPr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46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58CEB-A808-4660-81BC-C9329B209E8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C8BA6-B598-40C0-8FD4-74502EA5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67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58CEB-A808-4660-81BC-C9329B209E8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C8BA6-B598-40C0-8FD4-74502EA5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58CEB-A808-4660-81BC-C9329B209E8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C8BA6-B598-40C0-8FD4-74502EA5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3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58CEB-A808-4660-81BC-C9329B209E8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C8BA6-B598-40C0-8FD4-74502EA5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93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58CEB-A808-4660-81BC-C9329B209E8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C8BA6-B598-40C0-8FD4-74502EA5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30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58CEB-A808-4660-81BC-C9329B209E8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C8BA6-B598-40C0-8FD4-74502EA5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3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58CEB-A808-4660-81BC-C9329B209E8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C8BA6-B598-40C0-8FD4-74502EA5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62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58CEB-A808-4660-81BC-C9329B209E8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C8BA6-B598-40C0-8FD4-74502EA5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6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58CEB-A808-4660-81BC-C9329B209E8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C8BA6-B598-40C0-8FD4-74502EA5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13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58CEB-A808-4660-81BC-C9329B209E8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C8BA6-B598-40C0-8FD4-74502EA5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79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722313" y="3876676"/>
            <a:ext cx="7772400" cy="1195387"/>
          </a:xfrm>
          <a:ln>
            <a:noFill/>
          </a:ln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514600"/>
            <a:ext cx="7772400" cy="1362075"/>
          </a:xfrm>
        </p:spPr>
        <p:txBody>
          <a:bodyPr anchor="b">
            <a:noAutofit/>
          </a:bodyPr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55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58CEB-A808-4660-81BC-C9329B209E8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C8BA6-B598-40C0-8FD4-74502EA5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8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58CEB-A808-4660-81BC-C9329B209E8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C8BA6-B598-40C0-8FD4-74502EA5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09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54214"/>
            <a:ext cx="3008313" cy="41719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58CEB-A808-4660-81BC-C9329B209E8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C8BA6-B598-40C0-8FD4-74502EA5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02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54214"/>
            <a:ext cx="3008313" cy="41719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58CEB-A808-4660-81BC-C9329B209E8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C8BA6-B598-40C0-8FD4-74502EA5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54214"/>
            <a:ext cx="3008313" cy="41719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58CEB-A808-4660-81BC-C9329B209E8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C8BA6-B598-40C0-8FD4-74502EA5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9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54214"/>
            <a:ext cx="3008313" cy="41719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58CEB-A808-4660-81BC-C9329B209E8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C8BA6-B598-40C0-8FD4-74502EA5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5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54214"/>
            <a:ext cx="3008313" cy="41719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58CEB-A808-4660-81BC-C9329B209E8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C8BA6-B598-40C0-8FD4-74502EA5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03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58CEB-A808-4660-81BC-C9329B209E8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C8BA6-B598-40C0-8FD4-74502EA5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8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58CEB-A808-4660-81BC-C9329B209E8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C8BA6-B598-40C0-8FD4-74502EA5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82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58CEB-A808-4660-81BC-C9329B209E8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C8BA6-B598-40C0-8FD4-74502EA5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7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722313" y="3876676"/>
            <a:ext cx="7772400" cy="1195387"/>
          </a:xfrm>
          <a:ln>
            <a:noFill/>
          </a:ln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514600"/>
            <a:ext cx="7772400" cy="1362075"/>
          </a:xfrm>
        </p:spPr>
        <p:txBody>
          <a:bodyPr anchor="b">
            <a:noAutofit/>
          </a:bodyPr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551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58CEB-A808-4660-81BC-C9329B209E8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C8BA6-B598-40C0-8FD4-74502EA5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2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58CEB-A808-4660-81BC-C9329B209E8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C8BA6-B598-40C0-8FD4-74502EA5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6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722313" y="3876676"/>
            <a:ext cx="7772400" cy="1195387"/>
          </a:xfrm>
          <a:ln>
            <a:noFill/>
          </a:ln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514600"/>
            <a:ext cx="7772400" cy="1362075"/>
          </a:xfrm>
        </p:spPr>
        <p:txBody>
          <a:bodyPr anchor="b">
            <a:noAutofit/>
          </a:bodyPr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637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58CEB-A808-4660-81BC-C9329B209E8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C8BA6-B598-40C0-8FD4-74502EA5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5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58CEB-A808-4660-81BC-C9329B209E8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C8BA6-B598-40C0-8FD4-74502EA5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69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58CEB-A808-4660-81BC-C9329B209E8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C8BA6-B598-40C0-8FD4-74502EA5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3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58CEB-A808-4660-81BC-C9329B209E8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C8BA6-B598-40C0-8FD4-74502EA5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2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fld id="{0C458CEB-A808-4660-81BC-C9329B209E85}" type="datetimeFigureOut">
              <a:rPr lang="en-US" smtClean="0"/>
              <a:pPr/>
              <a:t>10/17/2013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fld id="{FCEC8BA6-B598-40C0-8FD4-74502EA5E5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8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73" r:id="rId7"/>
    <p:sldLayoutId id="2147483665" r:id="rId8"/>
    <p:sldLayoutId id="2147483667" r:id="rId9"/>
    <p:sldLayoutId id="2147483671" r:id="rId10"/>
    <p:sldLayoutId id="2147483669" r:id="rId11"/>
    <p:sldLayoutId id="2147483651" r:id="rId12"/>
    <p:sldLayoutId id="2147483675" r:id="rId13"/>
    <p:sldLayoutId id="2147483676" r:id="rId14"/>
    <p:sldLayoutId id="2147483677" r:id="rId15"/>
    <p:sldLayoutId id="2147483678" r:id="rId16"/>
    <p:sldLayoutId id="2147483652" r:id="rId17"/>
    <p:sldLayoutId id="2147483679" r:id="rId18"/>
    <p:sldLayoutId id="2147483680" r:id="rId19"/>
    <p:sldLayoutId id="2147483681" r:id="rId20"/>
    <p:sldLayoutId id="2147483682" r:id="rId21"/>
    <p:sldLayoutId id="2147483654" r:id="rId22"/>
    <p:sldLayoutId id="2147483686" r:id="rId23"/>
    <p:sldLayoutId id="2147483685" r:id="rId24"/>
    <p:sldLayoutId id="2147483684" r:id="rId25"/>
    <p:sldLayoutId id="2147483683" r:id="rId26"/>
    <p:sldLayoutId id="2147483655" r:id="rId27"/>
    <p:sldLayoutId id="2147483690" r:id="rId28"/>
    <p:sldLayoutId id="2147483689" r:id="rId29"/>
    <p:sldLayoutId id="2147483688" r:id="rId30"/>
    <p:sldLayoutId id="2147483687" r:id="rId31"/>
    <p:sldLayoutId id="2147483656" r:id="rId32"/>
    <p:sldLayoutId id="2147483693" r:id="rId33"/>
    <p:sldLayoutId id="2147483696" r:id="rId34"/>
    <p:sldLayoutId id="2147483695" r:id="rId35"/>
    <p:sldLayoutId id="2147483702" r:id="rId36"/>
    <p:sldLayoutId id="2147483657" r:id="rId37"/>
    <p:sldLayoutId id="2147483700" r:id="rId38"/>
    <p:sldLayoutId id="2147483699" r:id="rId39"/>
    <p:sldLayoutId id="2147483698" r:id="rId40"/>
    <p:sldLayoutId id="2147483697" r:id="rId4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Georgia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Georgia" pitchFamily="18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Georgia" pitchFamily="18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Georgia" pitchFamily="18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Georgia" pitchFamily="18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730475" y="3810000"/>
            <a:ext cx="7772400" cy="10668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2013 American Evaluation Association Annual Conference</a:t>
            </a:r>
          </a:p>
          <a:p>
            <a:r>
              <a:rPr lang="en-US" sz="2200" dirty="0" smtClean="0"/>
              <a:t>Washington DC, 17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October 2013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1" y="2286000"/>
            <a:ext cx="7964487" cy="1362075"/>
          </a:xfrm>
        </p:spPr>
        <p:txBody>
          <a:bodyPr/>
          <a:lstStyle/>
          <a:p>
            <a:r>
              <a:rPr lang="en-US" sz="2800" dirty="0" smtClean="0"/>
              <a:t>Evaluation with Law </a:t>
            </a:r>
            <a:r>
              <a:rPr lang="en-US" sz="2800" dirty="0"/>
              <a:t>Enforcement Agencies </a:t>
            </a:r>
            <a:r>
              <a:rPr lang="en-US" sz="2800" dirty="0" smtClean="0"/>
              <a:t>in Tanzania, Lessons Learned </a:t>
            </a:r>
            <a:endParaRPr lang="en-US" sz="2800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692375" y="5462587"/>
            <a:ext cx="7975373" cy="96678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Georgia" pitchFamily="18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Authors: Daisy Kisyombe, Todd Malone, Anthony Binamungu, Frida Chilimo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590" y="228600"/>
            <a:ext cx="1752600" cy="150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5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the evaluation findings are being used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348136"/>
              </p:ext>
            </p:extLst>
          </p:nvPr>
        </p:nvGraphicFramePr>
        <p:xfrm>
          <a:off x="1333500" y="1371600"/>
          <a:ext cx="73533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721102"/>
            <a:ext cx="1295400" cy="110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07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838200" y="4191000"/>
            <a:ext cx="7772400" cy="205740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We acknowledge </a:t>
            </a:r>
          </a:p>
          <a:p>
            <a:r>
              <a:rPr lang="en-US" dirty="0" smtClean="0"/>
              <a:t>Our </a:t>
            </a:r>
            <a:r>
              <a:rPr lang="en-US" dirty="0" smtClean="0"/>
              <a:t>Donor : USAID through Pharm Access International</a:t>
            </a:r>
          </a:p>
          <a:p>
            <a:r>
              <a:rPr lang="en-US" dirty="0" smtClean="0"/>
              <a:t>Our partners: </a:t>
            </a:r>
          </a:p>
          <a:p>
            <a:r>
              <a:rPr lang="en-US" dirty="0" smtClean="0"/>
              <a:t>Musoma Municipal Council, Bukoba District Council, </a:t>
            </a:r>
          </a:p>
          <a:p>
            <a:r>
              <a:rPr lang="en-US" dirty="0" smtClean="0"/>
              <a:t>Tanzania Police Force, Local NGOs and </a:t>
            </a:r>
          </a:p>
          <a:p>
            <a:r>
              <a:rPr lang="en-US" dirty="0" smtClean="0"/>
              <a:t>Communities  where project was implemented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Thank </a:t>
            </a:r>
            <a:r>
              <a:rPr lang="en-US" dirty="0" smtClean="0"/>
              <a:t>you for your </a:t>
            </a:r>
            <a:r>
              <a:rPr lang="en-US" dirty="0"/>
              <a:t>time</a:t>
            </a:r>
            <a:br>
              <a:rPr lang="en-US" dirty="0"/>
            </a:br>
            <a:r>
              <a:rPr lang="en-US" sz="2400" dirty="0"/>
              <a:t>Daisy Nathan Kisyombe  </a:t>
            </a:r>
            <a:br>
              <a:rPr lang="en-US" sz="2400" dirty="0"/>
            </a:br>
            <a:r>
              <a:rPr lang="en-US" sz="2400" dirty="0"/>
              <a:t>dkisyombe@pactworld.org 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5776"/>
            <a:ext cx="1752600" cy="150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32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Pact -  building local 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70" y="6096000"/>
            <a:ext cx="8077200" cy="12192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Clr>
                <a:schemeClr val="bg1">
                  <a:lumMod val="65000"/>
                </a:schemeClr>
              </a:buClr>
              <a:buNone/>
            </a:pPr>
            <a:r>
              <a:rPr lang="en-US" sz="2800" dirty="0" smtClean="0">
                <a:latin typeface="+mj-lt"/>
              </a:rPr>
              <a:t>Pact </a:t>
            </a:r>
            <a:r>
              <a:rPr lang="en-US" sz="2800" dirty="0">
                <a:latin typeface="+mj-lt"/>
              </a:rPr>
              <a:t>implements over 70 projects in </a:t>
            </a:r>
            <a:r>
              <a:rPr lang="en-US" sz="2800" dirty="0" smtClean="0">
                <a:latin typeface="+mj-lt"/>
              </a:rPr>
              <a:t>26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countries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800" dirty="0"/>
          </a:p>
        </p:txBody>
      </p:sp>
      <p:sp>
        <p:nvSpPr>
          <p:cNvPr id="50" name="Rectangle 49"/>
          <p:cNvSpPr/>
          <p:nvPr/>
        </p:nvSpPr>
        <p:spPr>
          <a:xfrm>
            <a:off x="1563956" y="3320352"/>
            <a:ext cx="6400800" cy="1844758"/>
          </a:xfrm>
          <a:prstGeom prst="rect">
            <a:avLst/>
          </a:prstGeom>
          <a:solidFill>
            <a:srgbClr val="DBD7D3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530263" y="1340298"/>
            <a:ext cx="6361638" cy="1844758"/>
          </a:xfrm>
          <a:prstGeom prst="rect">
            <a:avLst/>
          </a:prstGeom>
          <a:solidFill>
            <a:srgbClr val="DBD7D3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1950274" y="3413042"/>
            <a:ext cx="5514933" cy="1574349"/>
            <a:chOff x="1676400" y="4191000"/>
            <a:chExt cx="5680999" cy="1560731"/>
          </a:xfrm>
        </p:grpSpPr>
        <p:pic>
          <p:nvPicPr>
            <p:cNvPr id="53" name="Picture 52" descr="Updated Solid Icons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4191000"/>
              <a:ext cx="780236" cy="786332"/>
            </a:xfrm>
            <a:prstGeom prst="rect">
              <a:avLst/>
            </a:prstGeom>
          </p:spPr>
        </p:pic>
        <p:pic>
          <p:nvPicPr>
            <p:cNvPr id="54" name="Picture 53" descr="Updated Solid Icons-0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8710" y="4419600"/>
              <a:ext cx="1005773" cy="524221"/>
            </a:xfrm>
            <a:prstGeom prst="rect">
              <a:avLst/>
            </a:prstGeom>
          </p:spPr>
        </p:pic>
        <p:pic>
          <p:nvPicPr>
            <p:cNvPr id="55" name="Picture 54" descr="Updated Solid Icons-03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4343400"/>
              <a:ext cx="1024060" cy="774140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1676400" y="5105400"/>
              <a:ext cx="15486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Capacity</a:t>
              </a:r>
            </a:p>
            <a:p>
              <a:pPr algn="ctr"/>
              <a:r>
                <a:rPr lang="en-US" dirty="0" smtClean="0"/>
                <a:t>Development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962400" y="5105400"/>
              <a:ext cx="14027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Good</a:t>
              </a:r>
            </a:p>
            <a:p>
              <a:pPr algn="ctr"/>
              <a:r>
                <a:rPr lang="en-US" dirty="0" smtClean="0"/>
                <a:t>Governance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237343" y="5105400"/>
              <a:ext cx="11200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Access to </a:t>
              </a:r>
            </a:p>
            <a:p>
              <a:pPr algn="ctr"/>
              <a:r>
                <a:rPr lang="en-US" dirty="0" smtClean="0"/>
                <a:t>Markets</a:t>
              </a:r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324488" y="1591657"/>
            <a:ext cx="5252050" cy="1574349"/>
            <a:chOff x="2010363" y="2209800"/>
            <a:chExt cx="5410200" cy="1560731"/>
          </a:xfrm>
        </p:grpSpPr>
        <p:pic>
          <p:nvPicPr>
            <p:cNvPr id="60" name="Picture 59" descr="Updated Solid Icons-0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2209800"/>
              <a:ext cx="792427" cy="792427"/>
            </a:xfrm>
            <a:prstGeom prst="rect">
              <a:avLst/>
            </a:prstGeom>
          </p:spPr>
        </p:pic>
        <p:pic>
          <p:nvPicPr>
            <p:cNvPr id="61" name="Picture 60" descr="Updated Solid Icons-05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2209800"/>
              <a:ext cx="841192" cy="810714"/>
            </a:xfrm>
            <a:prstGeom prst="rect">
              <a:avLst/>
            </a:prstGeom>
          </p:spPr>
        </p:pic>
        <p:pic>
          <p:nvPicPr>
            <p:cNvPr id="62" name="Picture 61" descr="Updated Solid Icons-06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2286000"/>
              <a:ext cx="883861" cy="792427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2010363" y="3124200"/>
              <a:ext cx="880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Health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980266" y="3124200"/>
              <a:ext cx="1367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Livelihoods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194671" y="3124200"/>
              <a:ext cx="12258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Natural </a:t>
              </a:r>
            </a:p>
            <a:p>
              <a:pPr algn="ctr"/>
              <a:r>
                <a:rPr lang="en-US" dirty="0" smtClean="0"/>
                <a:t>Resources</a:t>
              </a:r>
            </a:p>
          </p:txBody>
        </p:sp>
      </p:grpSp>
      <p:sp>
        <p:nvSpPr>
          <p:cNvPr id="66" name="Pentagon 65"/>
          <p:cNvSpPr/>
          <p:nvPr/>
        </p:nvSpPr>
        <p:spPr>
          <a:xfrm rot="16200000">
            <a:off x="4609008" y="2432681"/>
            <a:ext cx="574227" cy="1775341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390070" y="3117609"/>
            <a:ext cx="1115237" cy="392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Impact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74475" y="5369253"/>
            <a:ext cx="6400800" cy="457201"/>
          </a:xfrm>
          <a:prstGeom prst="rect">
            <a:avLst/>
          </a:prstGeom>
          <a:solidFill>
            <a:srgbClr val="DBD7D3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Results and Measurement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943600" y="5597855"/>
            <a:ext cx="1427036" cy="45719"/>
          </a:xfrm>
          <a:prstGeom prst="rightArrow">
            <a:avLst/>
          </a:prstGeom>
          <a:solidFill>
            <a:schemeClr val="bg1">
              <a:lumMod val="50000"/>
              <a:alpha val="5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0800000">
            <a:off x="1613933" y="5597854"/>
            <a:ext cx="1463631" cy="45719"/>
          </a:xfrm>
          <a:prstGeom prst="rightArrow">
            <a:avLst/>
          </a:prstGeom>
          <a:solidFill>
            <a:schemeClr val="bg1">
              <a:lumMod val="50000"/>
              <a:alpha val="5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775"/>
            <a:ext cx="1295400" cy="110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8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87544"/>
            <a:ext cx="8229600" cy="792162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92738" cy="2211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Project</a:t>
            </a:r>
          </a:p>
          <a:p>
            <a:pPr marL="0" indent="0">
              <a:buNone/>
            </a:pPr>
            <a:r>
              <a:rPr lang="en-US" dirty="0" smtClean="0"/>
              <a:t>Pact established </a:t>
            </a:r>
            <a:r>
              <a:rPr lang="en-US" dirty="0"/>
              <a:t>Child Protection Units and </a:t>
            </a:r>
            <a:r>
              <a:rPr lang="en-US" dirty="0" smtClean="0"/>
              <a:t>trained Police to protect children who </a:t>
            </a:r>
            <a:r>
              <a:rPr lang="en-US" dirty="0"/>
              <a:t>need support </a:t>
            </a:r>
            <a:r>
              <a:rPr lang="en-US" dirty="0" smtClean="0"/>
              <a:t>and children </a:t>
            </a:r>
            <a:r>
              <a:rPr lang="en-US" dirty="0"/>
              <a:t>in </a:t>
            </a:r>
            <a:r>
              <a:rPr lang="en-US" dirty="0" smtClean="0"/>
              <a:t>contact/conflict </a:t>
            </a:r>
            <a:r>
              <a:rPr lang="en-US" dirty="0"/>
              <a:t>with the </a:t>
            </a:r>
            <a:r>
              <a:rPr lang="en-US" dirty="0" smtClean="0"/>
              <a:t>law. A one year Pilot in two sites in Tanzania.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3734499"/>
            <a:ext cx="2757577" cy="2741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Evaluation</a:t>
            </a:r>
          </a:p>
          <a:p>
            <a:r>
              <a:rPr lang="en-US" dirty="0" smtClean="0"/>
              <a:t>6 </a:t>
            </a:r>
            <a:r>
              <a:rPr lang="en-US" dirty="0"/>
              <a:t>f</a:t>
            </a:r>
            <a:r>
              <a:rPr lang="en-US" dirty="0" smtClean="0"/>
              <a:t>ocus </a:t>
            </a:r>
            <a:r>
              <a:rPr lang="en-US" dirty="0"/>
              <a:t>groups </a:t>
            </a:r>
            <a:r>
              <a:rPr lang="en-US" dirty="0" smtClean="0"/>
              <a:t>discussions</a:t>
            </a:r>
          </a:p>
          <a:p>
            <a:r>
              <a:rPr lang="en-US" dirty="0" smtClean="0"/>
              <a:t>11 most </a:t>
            </a:r>
            <a:r>
              <a:rPr lang="en-US" dirty="0"/>
              <a:t>significant change </a:t>
            </a:r>
            <a:r>
              <a:rPr lang="en-US" dirty="0" smtClean="0"/>
              <a:t>stories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Daisy\AppData\Local\Microsoft\Windows\Temporary Internet Files\Content.Outlook\JPMQAW0P\picture 6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777" y="3581401"/>
            <a:ext cx="573109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481350"/>
            <a:ext cx="1295400" cy="110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5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Evaluation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To </a:t>
            </a:r>
            <a:r>
              <a:rPr lang="en-US" sz="2800" dirty="0"/>
              <a:t>what extent </a:t>
            </a:r>
            <a:r>
              <a:rPr lang="en-US" sz="2800" dirty="0" smtClean="0"/>
              <a:t>has </a:t>
            </a:r>
            <a:r>
              <a:rPr lang="en-US" sz="2800" dirty="0"/>
              <a:t>Child Protection </a:t>
            </a:r>
            <a:r>
              <a:rPr lang="en-US" sz="2800" dirty="0" smtClean="0"/>
              <a:t>activities been implemented?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How </a:t>
            </a:r>
            <a:r>
              <a:rPr lang="en-US" sz="2800" dirty="0"/>
              <a:t>has the implementation of Child protection systems strengthening model contributed towards child </a:t>
            </a:r>
            <a:r>
              <a:rPr lang="en-US" sz="2800" dirty="0" smtClean="0"/>
              <a:t>protection?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are the strengths and weaknesses of using the systems strengthening model </a:t>
            </a:r>
            <a:r>
              <a:rPr lang="en-US" sz="2800" dirty="0" smtClean="0"/>
              <a:t>especially </a:t>
            </a:r>
            <a:r>
              <a:rPr lang="en-US" sz="2800" dirty="0"/>
              <a:t>District Child Protection </a:t>
            </a:r>
            <a:r>
              <a:rPr lang="en-US" sz="2800" dirty="0" smtClean="0"/>
              <a:t>Teams?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are the lessons learned in the implementation of Child protection systems strengthening </a:t>
            </a:r>
            <a:r>
              <a:rPr lang="en-US" sz="2800" dirty="0" smtClean="0"/>
              <a:t>model?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How </a:t>
            </a:r>
            <a:r>
              <a:rPr lang="en-US" sz="2800" dirty="0"/>
              <a:t>relevant were the mechanisms and tools used to implement this program in line with the objectives of the program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486334"/>
            <a:ext cx="1295400" cy="110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Findings- </a:t>
            </a:r>
            <a:r>
              <a:rPr lang="en-US" sz="2700" dirty="0" smtClean="0"/>
              <a:t>Program contribution to child protection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Awareness </a:t>
            </a:r>
            <a:r>
              <a:rPr lang="en-US" dirty="0" smtClean="0"/>
              <a:t>of Law of a Child Act, 2009 for prisons officers resulting in children </a:t>
            </a:r>
            <a:r>
              <a:rPr lang="en-US" dirty="0"/>
              <a:t>getting fair </a:t>
            </a:r>
            <a:r>
              <a:rPr lang="en-US" dirty="0" smtClean="0"/>
              <a:t>treatment and children being </a:t>
            </a:r>
            <a:r>
              <a:rPr lang="en-US" dirty="0"/>
              <a:t>separated from adults in </a:t>
            </a:r>
            <a:r>
              <a:rPr lang="en-US" dirty="0" smtClean="0"/>
              <a:t>prisons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Improved working conditions </a:t>
            </a:r>
          </a:p>
          <a:p>
            <a:r>
              <a:rPr lang="en-US" dirty="0"/>
              <a:t>Computers and furniture</a:t>
            </a:r>
          </a:p>
          <a:p>
            <a:r>
              <a:rPr lang="en-US" dirty="0" smtClean="0"/>
              <a:t>Privacy in the gender and children desk office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Strengthened </a:t>
            </a:r>
            <a:r>
              <a:rPr lang="en-US" dirty="0"/>
              <a:t>referral network and increased collaboration between implementers in the Child Protection units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40152"/>
            <a:ext cx="1295400" cy="110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59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Findings- </a:t>
            </a:r>
            <a:r>
              <a:rPr lang="en-US" sz="3100" dirty="0"/>
              <a:t>Strengths &amp;</a:t>
            </a:r>
            <a:r>
              <a:rPr lang="en-US" sz="3100" dirty="0" smtClean="0"/>
              <a:t> </a:t>
            </a:r>
            <a:r>
              <a:rPr lang="en-US" sz="3100" dirty="0"/>
              <a:t>weaknesses of the system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165548"/>
              </p:ext>
            </p:extLst>
          </p:nvPr>
        </p:nvGraphicFramePr>
        <p:xfrm>
          <a:off x="533400" y="1143001"/>
          <a:ext cx="7772401" cy="45161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4652"/>
                <a:gridCol w="3603744"/>
                <a:gridCol w="3594005"/>
              </a:tblGrid>
              <a:tr h="4588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STRENGTH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WEAKNESS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00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0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Multisectoral structure of DCPT enhancing collaboration and coordination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structure relies on specific members of the team and limited people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38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0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Identification and reunification of children victims of forced labour and domestic trafficking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Referral points depending entirely on the trained personnel members of the team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38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20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Referral of children in need of temporary shelter to the nearby children homes or orphanages.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Children homes have limited resources, are not part of the DCPT and mostly unaware of the child protection work.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49118"/>
            <a:ext cx="1295400" cy="110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5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Findings- </a:t>
            </a:r>
            <a:r>
              <a:rPr lang="en-US" sz="3100" dirty="0" smtClean="0"/>
              <a:t>systems strengthening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</a:t>
            </a:r>
            <a:r>
              <a:rPr lang="en-US" dirty="0" smtClean="0"/>
              <a:t>eporting </a:t>
            </a:r>
            <a:r>
              <a:rPr lang="en-US" dirty="0"/>
              <a:t>of child abuse cases </a:t>
            </a:r>
          </a:p>
          <a:p>
            <a:r>
              <a:rPr lang="en-US" dirty="0"/>
              <a:t>108 incidences were reported at the police gender and children desk (Mar - Nov 2011) no data </a:t>
            </a:r>
            <a:r>
              <a:rPr lang="en-US" dirty="0" smtClean="0"/>
              <a:t>prior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Operationalization of the Child Protection Information management </a:t>
            </a:r>
            <a:r>
              <a:rPr lang="en-US" dirty="0" smtClean="0"/>
              <a:t>system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Support led to improving the draft of Police Standard Operating procedures for Child protection and gender based violence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638800"/>
            <a:ext cx="1295400" cy="110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39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Findings -Areas </a:t>
            </a:r>
            <a:r>
              <a:rPr lang="en-US" dirty="0"/>
              <a:t>for </a:t>
            </a:r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structure relies on </a:t>
            </a:r>
            <a:r>
              <a:rPr lang="en-US" dirty="0" smtClean="0"/>
              <a:t>limited members </a:t>
            </a:r>
            <a:r>
              <a:rPr lang="en-US" dirty="0"/>
              <a:t>of the </a:t>
            </a:r>
            <a:r>
              <a:rPr lang="en-US" dirty="0" smtClean="0"/>
              <a:t>team </a:t>
            </a:r>
            <a:r>
              <a:rPr lang="en-US" dirty="0"/>
              <a:t>who have </a:t>
            </a:r>
            <a:r>
              <a:rPr lang="en-US" dirty="0" smtClean="0"/>
              <a:t>acquired skills </a:t>
            </a:r>
            <a:r>
              <a:rPr lang="en-US" dirty="0"/>
              <a:t>and knowledge on child protection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Heavy </a:t>
            </a:r>
            <a:r>
              <a:rPr lang="en-US" dirty="0"/>
              <a:t>demands for urgent responses and action towards </a:t>
            </a:r>
            <a:r>
              <a:rPr lang="en-US" dirty="0" smtClean="0"/>
              <a:t>reported cases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Inefficiency or poor support services for victims of abuse e.g. unavailability of temporary shelters, demand for service fees at health facilities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Community willingness </a:t>
            </a:r>
            <a:r>
              <a:rPr lang="en-US" dirty="0"/>
              <a:t> </a:t>
            </a:r>
            <a:r>
              <a:rPr lang="en-US" dirty="0" smtClean="0"/>
              <a:t>to testify to </a:t>
            </a:r>
            <a:r>
              <a:rPr lang="en-US" dirty="0"/>
              <a:t>cases of abuse </a:t>
            </a:r>
            <a:r>
              <a:rPr lang="en-US" dirty="0" smtClean="0"/>
              <a:t>is </a:t>
            </a:r>
            <a:r>
              <a:rPr lang="en-US" dirty="0"/>
              <a:t>poor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49118"/>
            <a:ext cx="1295400" cy="110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8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1"/>
            <a:ext cx="8382000" cy="43114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Qualitative evaluation methods are feasible to evaluate sensitive subjects with law enforcement agencies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Child </a:t>
            </a:r>
            <a:r>
              <a:rPr lang="en-US" sz="2800" dirty="0"/>
              <a:t>Protection System Strengthening </a:t>
            </a:r>
            <a:r>
              <a:rPr lang="en-US" sz="2800" dirty="0" smtClean="0"/>
              <a:t>Program </a:t>
            </a:r>
            <a:r>
              <a:rPr lang="en-US" sz="2800" dirty="0"/>
              <a:t>brought a positive shift </a:t>
            </a:r>
            <a:r>
              <a:rPr lang="en-US" sz="2800" dirty="0" smtClean="0"/>
              <a:t>in understanding </a:t>
            </a:r>
            <a:r>
              <a:rPr lang="en-US" sz="2800" dirty="0"/>
              <a:t>the concept of child </a:t>
            </a:r>
            <a:r>
              <a:rPr lang="en-US" sz="2800" dirty="0" smtClean="0"/>
              <a:t>rights </a:t>
            </a:r>
            <a:r>
              <a:rPr lang="en-US" sz="2800" dirty="0"/>
              <a:t>and protection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Addressing household vulnerability is avenue to facilitating </a:t>
            </a:r>
            <a:r>
              <a:rPr lang="en-US" sz="2800" dirty="0"/>
              <a:t>family reunification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683002"/>
            <a:ext cx="1295400" cy="110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4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a. POWERPOINT Template - Add to existing presentations">
  <a:themeElements>
    <a:clrScheme name="Official Pact Colors">
      <a:dk1>
        <a:sysClr val="windowText" lastClr="000000"/>
      </a:dk1>
      <a:lt1>
        <a:sysClr val="window" lastClr="FFFFFF"/>
      </a:lt1>
      <a:dk2>
        <a:srgbClr val="776F65"/>
      </a:dk2>
      <a:lt2>
        <a:srgbClr val="DBD7D3"/>
      </a:lt2>
      <a:accent1>
        <a:srgbClr val="7F1542"/>
      </a:accent1>
      <a:accent2>
        <a:srgbClr val="02AED9"/>
      </a:accent2>
      <a:accent3>
        <a:srgbClr val="F09C30"/>
      </a:accent3>
      <a:accent4>
        <a:srgbClr val="A1B741"/>
      </a:accent4>
      <a:accent5>
        <a:srgbClr val="FFCA05"/>
      </a:accent5>
      <a:accent6>
        <a:srgbClr val="5A2A00"/>
      </a:accent6>
      <a:hlink>
        <a:srgbClr val="005B82"/>
      </a:hlink>
      <a:folHlink>
        <a:srgbClr val="005B82"/>
      </a:folHlink>
    </a:clrScheme>
    <a:fontScheme name="Official Pact Fonts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9d8b240-1304-425b-a3ac-e4307ac6ea4d">PACTDOC-778-8</_dlc_DocId>
    <_dlc_DocIdUrl xmlns="89d8b240-1304-425b-a3ac-e4307ac6ea4d">
      <Url>https://intranet.pactworld.org/departments/mc/_layouts/DocIdRedir.aspx?ID=PACTDOC-778-8</Url>
      <Description>PACTDOC-778-8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F75332C116F46BDBB065BEE2332D6" ma:contentTypeVersion="0" ma:contentTypeDescription="Create a new document." ma:contentTypeScope="" ma:versionID="f19cfa1bf66a8b4d67acc01430f0a269">
  <xsd:schema xmlns:xsd="http://www.w3.org/2001/XMLSchema" xmlns:xs="http://www.w3.org/2001/XMLSchema" xmlns:p="http://schemas.microsoft.com/office/2006/metadata/properties" xmlns:ns2="89d8b240-1304-425b-a3ac-e4307ac6ea4d" targetNamespace="http://schemas.microsoft.com/office/2006/metadata/properties" ma:root="true" ma:fieldsID="6553abc00181f81b3003a006475de1d4" ns2:_="">
    <xsd:import namespace="89d8b240-1304-425b-a3ac-e4307ac6ea4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8b240-1304-425b-a3ac-e4307ac6ea4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771EED-3DA9-46A3-B098-A6BDE26032A2}">
  <ds:schemaRefs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89d8b240-1304-425b-a3ac-e4307ac6ea4d"/>
  </ds:schemaRefs>
</ds:datastoreItem>
</file>

<file path=customXml/itemProps2.xml><?xml version="1.0" encoding="utf-8"?>
<ds:datastoreItem xmlns:ds="http://schemas.openxmlformats.org/officeDocument/2006/customXml" ds:itemID="{CF0046A4-D4AD-43D1-9455-65478BF4A4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31ED97-B0DD-42F4-A0B6-A6A692CD8F6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5B4B73E-B85E-4788-BA62-9912960015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d8b240-1304-425b-a3ac-e4307ac6ea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2a. POWERPOINT Template - Add to existing presentations</Template>
  <TotalTime>1840</TotalTime>
  <Words>640</Words>
  <Application>Microsoft Office PowerPoint</Application>
  <PresentationFormat>On-screen Show (4:3)</PresentationFormat>
  <Paragraphs>105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2a. POWERPOINT Template - Add to existing presentations</vt:lpstr>
      <vt:lpstr>Evaluation with Law Enforcement Agencies in Tanzania, Lessons Learned </vt:lpstr>
      <vt:lpstr>Pact -  building local promise</vt:lpstr>
      <vt:lpstr>Background</vt:lpstr>
      <vt:lpstr>Evaluation questions</vt:lpstr>
      <vt:lpstr>Findings- Program contribution to child protection</vt:lpstr>
      <vt:lpstr>Findings- Strengths &amp; weaknesses of the system</vt:lpstr>
      <vt:lpstr>Findings- systems strengthening</vt:lpstr>
      <vt:lpstr>Findings -Areas for improvements</vt:lpstr>
      <vt:lpstr>Lessons learned</vt:lpstr>
      <vt:lpstr>How the evaluation findings are being used</vt:lpstr>
      <vt:lpstr>  Thank you for your time Daisy Nathan Kisyombe   dkisyombe@pactworld.org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With Law Enforcement Agencies in Tanzania, Lessons Learned</dc:title>
  <dc:creator>Daisy Kisyombe</dc:creator>
  <cp:lastModifiedBy>Daisy Kisyombe</cp:lastModifiedBy>
  <cp:revision>63</cp:revision>
  <dcterms:created xsi:type="dcterms:W3CDTF">2013-08-27T17:21:17Z</dcterms:created>
  <dcterms:modified xsi:type="dcterms:W3CDTF">2013-10-17T14:25:08Z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92c298a1-bab8-4d25-bacd-529c44a2f61d</vt:lpwstr>
  </property>
  <property fmtid="{D5CDD505-2E9C-101B-9397-08002B2CF9AE}" pid="3" name="ContentTypeId">
    <vt:lpwstr>0x010100D85F75332C116F46BDBB065BEE2332D6</vt:lpwstr>
  </property>
</Properties>
</file>