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0233600" cy="29260800"/>
  <p:notesSz cx="7010400" cy="9159875"/>
  <p:custDataLst>
    <p:tags r:id="rId4"/>
  </p:custDataLst>
  <p:defaultTextStyle>
    <a:defPPr>
      <a:defRPr lang="en-US"/>
    </a:defPPr>
    <a:lvl1pPr marL="0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5544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1087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6627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2171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77714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3258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48801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4348" algn="l" defTabSz="3071087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4" autoAdjust="0"/>
    <p:restoredTop sz="94660"/>
  </p:normalViewPr>
  <p:slideViewPr>
    <p:cSldViewPr snapToGrid="0">
      <p:cViewPr varScale="1">
        <p:scale>
          <a:sx n="22" d="100"/>
          <a:sy n="22" d="100"/>
        </p:scale>
        <p:origin x="1008" y="54"/>
      </p:cViewPr>
      <p:guideLst>
        <p:guide orient="horz" pos="9216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5958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5958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DB41B29A-7515-4897-B455-049A099CDF56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44588"/>
            <a:ext cx="4251325" cy="3092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0" tIns="46200" rIns="92400" bIns="462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08190"/>
            <a:ext cx="5608320" cy="3606701"/>
          </a:xfrm>
          <a:prstGeom prst="rect">
            <a:avLst/>
          </a:prstGeom>
        </p:spPr>
        <p:txBody>
          <a:bodyPr vert="horz" lIns="92400" tIns="46200" rIns="92400" bIns="4620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0292"/>
            <a:ext cx="3037840" cy="45958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00292"/>
            <a:ext cx="3037840" cy="45958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8C65E89F-2181-48F1-A473-74A6D7F2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4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5544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1087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6627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2171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77714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3258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48801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4348" algn="l" defTabSz="3071087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44588"/>
            <a:ext cx="4251325" cy="3092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5E89F-2181-48F1-A473-74A6D7F2C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4788749"/>
            <a:ext cx="34198560" cy="10187093"/>
          </a:xfrm>
        </p:spPr>
        <p:txBody>
          <a:bodyPr anchor="b"/>
          <a:lstStyle>
            <a:lvl1pPr algn="ctr">
              <a:defRPr sz="2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5368695"/>
            <a:ext cx="30175200" cy="7064585"/>
          </a:xfrm>
        </p:spPr>
        <p:txBody>
          <a:bodyPr/>
          <a:lstStyle>
            <a:lvl1pPr marL="0" indent="0" algn="ctr">
              <a:buNone/>
              <a:defRPr sz="10240"/>
            </a:lvl1pPr>
            <a:lvl2pPr marL="1950735" indent="0" algn="ctr">
              <a:buNone/>
              <a:defRPr sz="8533"/>
            </a:lvl2pPr>
            <a:lvl3pPr marL="3901470" indent="0" algn="ctr">
              <a:buNone/>
              <a:defRPr sz="7680"/>
            </a:lvl3pPr>
            <a:lvl4pPr marL="5852206" indent="0" algn="ctr">
              <a:buNone/>
              <a:defRPr sz="6827"/>
            </a:lvl4pPr>
            <a:lvl5pPr marL="7802941" indent="0" algn="ctr">
              <a:buNone/>
              <a:defRPr sz="6827"/>
            </a:lvl5pPr>
            <a:lvl6pPr marL="9753676" indent="0" algn="ctr">
              <a:buNone/>
              <a:defRPr sz="6827"/>
            </a:lvl6pPr>
            <a:lvl7pPr marL="11704411" indent="0" algn="ctr">
              <a:buNone/>
              <a:defRPr sz="6827"/>
            </a:lvl7pPr>
            <a:lvl8pPr marL="13655147" indent="0" algn="ctr">
              <a:buNone/>
              <a:defRPr sz="6827"/>
            </a:lvl8pPr>
            <a:lvl9pPr marL="15605882" indent="0" algn="ctr">
              <a:buNone/>
              <a:defRPr sz="682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5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557867"/>
            <a:ext cx="8675370" cy="2479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557867"/>
            <a:ext cx="25523190" cy="2479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8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294888"/>
            <a:ext cx="34701480" cy="12171678"/>
          </a:xfrm>
        </p:spPr>
        <p:txBody>
          <a:bodyPr anchor="b"/>
          <a:lstStyle>
            <a:lvl1pPr>
              <a:defRPr sz="2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19581715"/>
            <a:ext cx="34701480" cy="6400798"/>
          </a:xfrm>
        </p:spPr>
        <p:txBody>
          <a:bodyPr/>
          <a:lstStyle>
            <a:lvl1pPr marL="0" indent="0">
              <a:buNone/>
              <a:defRPr sz="10240">
                <a:solidFill>
                  <a:schemeClr val="tx1"/>
                </a:solidFill>
              </a:defRPr>
            </a:lvl1pPr>
            <a:lvl2pPr marL="1950735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2pPr>
            <a:lvl3pPr marL="390147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5852206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4pPr>
            <a:lvl5pPr marL="7802941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5pPr>
            <a:lvl6pPr marL="9753676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6pPr>
            <a:lvl7pPr marL="11704411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7pPr>
            <a:lvl8pPr marL="13655147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8pPr>
            <a:lvl9pPr marL="15605882" indent="0">
              <a:buNone/>
              <a:defRPr sz="6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4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7789333"/>
            <a:ext cx="1709928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7789333"/>
            <a:ext cx="1709928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557873"/>
            <a:ext cx="34701480" cy="56557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172962"/>
            <a:ext cx="17020696" cy="3515358"/>
          </a:xfrm>
        </p:spPr>
        <p:txBody>
          <a:bodyPr anchor="b"/>
          <a:lstStyle>
            <a:lvl1pPr marL="0" indent="0">
              <a:buNone/>
              <a:defRPr sz="10240" b="1"/>
            </a:lvl1pPr>
            <a:lvl2pPr marL="1950735" indent="0">
              <a:buNone/>
              <a:defRPr sz="8533" b="1"/>
            </a:lvl2pPr>
            <a:lvl3pPr marL="3901470" indent="0">
              <a:buNone/>
              <a:defRPr sz="7680" b="1"/>
            </a:lvl3pPr>
            <a:lvl4pPr marL="5852206" indent="0">
              <a:buNone/>
              <a:defRPr sz="6827" b="1"/>
            </a:lvl4pPr>
            <a:lvl5pPr marL="7802941" indent="0">
              <a:buNone/>
              <a:defRPr sz="6827" b="1"/>
            </a:lvl5pPr>
            <a:lvl6pPr marL="9753676" indent="0">
              <a:buNone/>
              <a:defRPr sz="6827" b="1"/>
            </a:lvl6pPr>
            <a:lvl7pPr marL="11704411" indent="0">
              <a:buNone/>
              <a:defRPr sz="6827" b="1"/>
            </a:lvl7pPr>
            <a:lvl8pPr marL="13655147" indent="0">
              <a:buNone/>
              <a:defRPr sz="6827" b="1"/>
            </a:lvl8pPr>
            <a:lvl9pPr marL="15605882" indent="0">
              <a:buNone/>
              <a:defRPr sz="68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0688320"/>
            <a:ext cx="17020696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172962"/>
            <a:ext cx="17104520" cy="3515358"/>
          </a:xfrm>
        </p:spPr>
        <p:txBody>
          <a:bodyPr anchor="b"/>
          <a:lstStyle>
            <a:lvl1pPr marL="0" indent="0">
              <a:buNone/>
              <a:defRPr sz="10240" b="1"/>
            </a:lvl1pPr>
            <a:lvl2pPr marL="1950735" indent="0">
              <a:buNone/>
              <a:defRPr sz="8533" b="1"/>
            </a:lvl2pPr>
            <a:lvl3pPr marL="3901470" indent="0">
              <a:buNone/>
              <a:defRPr sz="7680" b="1"/>
            </a:lvl3pPr>
            <a:lvl4pPr marL="5852206" indent="0">
              <a:buNone/>
              <a:defRPr sz="6827" b="1"/>
            </a:lvl4pPr>
            <a:lvl5pPr marL="7802941" indent="0">
              <a:buNone/>
              <a:defRPr sz="6827" b="1"/>
            </a:lvl5pPr>
            <a:lvl6pPr marL="9753676" indent="0">
              <a:buNone/>
              <a:defRPr sz="6827" b="1"/>
            </a:lvl6pPr>
            <a:lvl7pPr marL="11704411" indent="0">
              <a:buNone/>
              <a:defRPr sz="6827" b="1"/>
            </a:lvl7pPr>
            <a:lvl8pPr marL="13655147" indent="0">
              <a:buNone/>
              <a:defRPr sz="6827" b="1"/>
            </a:lvl8pPr>
            <a:lvl9pPr marL="15605882" indent="0">
              <a:buNone/>
              <a:defRPr sz="68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0688320"/>
            <a:ext cx="17104520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8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3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50720"/>
            <a:ext cx="12976383" cy="6827520"/>
          </a:xfrm>
        </p:spPr>
        <p:txBody>
          <a:bodyPr anchor="b"/>
          <a:lstStyle>
            <a:lvl1pPr>
              <a:defRPr sz="136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213020"/>
            <a:ext cx="20368260" cy="20794133"/>
          </a:xfrm>
        </p:spPr>
        <p:txBody>
          <a:bodyPr/>
          <a:lstStyle>
            <a:lvl1pPr>
              <a:defRPr sz="13653"/>
            </a:lvl1pPr>
            <a:lvl2pPr>
              <a:defRPr sz="11947"/>
            </a:lvl2pPr>
            <a:lvl3pPr>
              <a:defRPr sz="10240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778240"/>
            <a:ext cx="12976383" cy="16262775"/>
          </a:xfrm>
        </p:spPr>
        <p:txBody>
          <a:bodyPr/>
          <a:lstStyle>
            <a:lvl1pPr marL="0" indent="0">
              <a:buNone/>
              <a:defRPr sz="6827"/>
            </a:lvl1pPr>
            <a:lvl2pPr marL="1950735" indent="0">
              <a:buNone/>
              <a:defRPr sz="5973"/>
            </a:lvl2pPr>
            <a:lvl3pPr marL="3901470" indent="0">
              <a:buNone/>
              <a:defRPr sz="5120"/>
            </a:lvl3pPr>
            <a:lvl4pPr marL="5852206" indent="0">
              <a:buNone/>
              <a:defRPr sz="4267"/>
            </a:lvl4pPr>
            <a:lvl5pPr marL="7802941" indent="0">
              <a:buNone/>
              <a:defRPr sz="4267"/>
            </a:lvl5pPr>
            <a:lvl6pPr marL="9753676" indent="0">
              <a:buNone/>
              <a:defRPr sz="4267"/>
            </a:lvl6pPr>
            <a:lvl7pPr marL="11704411" indent="0">
              <a:buNone/>
              <a:defRPr sz="4267"/>
            </a:lvl7pPr>
            <a:lvl8pPr marL="13655147" indent="0">
              <a:buNone/>
              <a:defRPr sz="4267"/>
            </a:lvl8pPr>
            <a:lvl9pPr marL="15605882" indent="0">
              <a:buNone/>
              <a:defRPr sz="4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50720"/>
            <a:ext cx="12976383" cy="6827520"/>
          </a:xfrm>
        </p:spPr>
        <p:txBody>
          <a:bodyPr anchor="b"/>
          <a:lstStyle>
            <a:lvl1pPr>
              <a:defRPr sz="136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213020"/>
            <a:ext cx="20368260" cy="20794133"/>
          </a:xfrm>
        </p:spPr>
        <p:txBody>
          <a:bodyPr anchor="t"/>
          <a:lstStyle>
            <a:lvl1pPr marL="0" indent="0">
              <a:buNone/>
              <a:defRPr sz="13653"/>
            </a:lvl1pPr>
            <a:lvl2pPr marL="1950735" indent="0">
              <a:buNone/>
              <a:defRPr sz="11947"/>
            </a:lvl2pPr>
            <a:lvl3pPr marL="3901470" indent="0">
              <a:buNone/>
              <a:defRPr sz="10240"/>
            </a:lvl3pPr>
            <a:lvl4pPr marL="5852206" indent="0">
              <a:buNone/>
              <a:defRPr sz="8533"/>
            </a:lvl4pPr>
            <a:lvl5pPr marL="7802941" indent="0">
              <a:buNone/>
              <a:defRPr sz="8533"/>
            </a:lvl5pPr>
            <a:lvl6pPr marL="9753676" indent="0">
              <a:buNone/>
              <a:defRPr sz="8533"/>
            </a:lvl6pPr>
            <a:lvl7pPr marL="11704411" indent="0">
              <a:buNone/>
              <a:defRPr sz="8533"/>
            </a:lvl7pPr>
            <a:lvl8pPr marL="13655147" indent="0">
              <a:buNone/>
              <a:defRPr sz="8533"/>
            </a:lvl8pPr>
            <a:lvl9pPr marL="15605882" indent="0">
              <a:buNone/>
              <a:defRPr sz="85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778240"/>
            <a:ext cx="12976383" cy="16262775"/>
          </a:xfrm>
        </p:spPr>
        <p:txBody>
          <a:bodyPr/>
          <a:lstStyle>
            <a:lvl1pPr marL="0" indent="0">
              <a:buNone/>
              <a:defRPr sz="6827"/>
            </a:lvl1pPr>
            <a:lvl2pPr marL="1950735" indent="0">
              <a:buNone/>
              <a:defRPr sz="5973"/>
            </a:lvl2pPr>
            <a:lvl3pPr marL="3901470" indent="0">
              <a:buNone/>
              <a:defRPr sz="5120"/>
            </a:lvl3pPr>
            <a:lvl4pPr marL="5852206" indent="0">
              <a:buNone/>
              <a:defRPr sz="4267"/>
            </a:lvl4pPr>
            <a:lvl5pPr marL="7802941" indent="0">
              <a:buNone/>
              <a:defRPr sz="4267"/>
            </a:lvl5pPr>
            <a:lvl6pPr marL="9753676" indent="0">
              <a:buNone/>
              <a:defRPr sz="4267"/>
            </a:lvl6pPr>
            <a:lvl7pPr marL="11704411" indent="0">
              <a:buNone/>
              <a:defRPr sz="4267"/>
            </a:lvl7pPr>
            <a:lvl8pPr marL="13655147" indent="0">
              <a:buNone/>
              <a:defRPr sz="4267"/>
            </a:lvl8pPr>
            <a:lvl9pPr marL="15605882" indent="0">
              <a:buNone/>
              <a:defRPr sz="42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6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557873"/>
            <a:ext cx="3470148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7789333"/>
            <a:ext cx="3470148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7120433"/>
            <a:ext cx="90525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6536-C569-43DC-848F-D61E77414EBD}" type="datetimeFigureOut">
              <a:rPr lang="en-US" smtClean="0"/>
              <a:t>11/03/14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7120433"/>
            <a:ext cx="1357884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7120433"/>
            <a:ext cx="90525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A64F-1A65-4E5D-A50F-2FD40F8C7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9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01470" rtl="0" eaLnBrk="1" latinLnBrk="0" hangingPunct="1">
        <a:lnSpc>
          <a:spcPct val="90000"/>
        </a:lnSpc>
        <a:spcBef>
          <a:spcPct val="0"/>
        </a:spcBef>
        <a:buNone/>
        <a:defRPr sz="187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5368" indent="-975368" algn="l" defTabSz="3901470" rtl="0" eaLnBrk="1" latinLnBrk="0" hangingPunct="1">
        <a:lnSpc>
          <a:spcPct val="90000"/>
        </a:lnSpc>
        <a:spcBef>
          <a:spcPts val="4267"/>
        </a:spcBef>
        <a:buFont typeface="Arial" panose="020B0604020202020204" pitchFamily="34" charset="0"/>
        <a:buChar char="•"/>
        <a:defRPr sz="11947" kern="1200">
          <a:solidFill>
            <a:schemeClr val="tx1"/>
          </a:solidFill>
          <a:latin typeface="+mn-lt"/>
          <a:ea typeface="+mn-ea"/>
          <a:cs typeface="+mn-cs"/>
        </a:defRPr>
      </a:lvl1pPr>
      <a:lvl2pPr marL="2926103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10240" kern="1200">
          <a:solidFill>
            <a:schemeClr val="tx1"/>
          </a:solidFill>
          <a:latin typeface="+mn-lt"/>
          <a:ea typeface="+mn-ea"/>
          <a:cs typeface="+mn-cs"/>
        </a:defRPr>
      </a:lvl2pPr>
      <a:lvl3pPr marL="4876838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3pPr>
      <a:lvl4pPr marL="6827573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4pPr>
      <a:lvl5pPr marL="8778309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5pPr>
      <a:lvl6pPr marL="10729044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12679779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514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8pPr>
      <a:lvl9pPr marL="16581250" indent="-975368" algn="l" defTabSz="390147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950735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901470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3pPr>
      <a:lvl4pPr marL="5852206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4pPr>
      <a:lvl5pPr marL="7802941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5pPr>
      <a:lvl6pPr marL="9753676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11704411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13655147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8pPr>
      <a:lvl9pPr marL="15605882" algn="l" defTabSz="3901470" rtl="0" eaLnBrk="1" latinLnBrk="0" hangingPunct="1">
        <a:defRPr sz="7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24939720" y="18406130"/>
            <a:ext cx="5123795" cy="51300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33" name="Oval 32"/>
          <p:cNvSpPr/>
          <p:nvPr/>
        </p:nvSpPr>
        <p:spPr>
          <a:xfrm>
            <a:off x="24883785" y="7831086"/>
            <a:ext cx="5123795" cy="51300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32" name="Oval 31"/>
          <p:cNvSpPr/>
          <p:nvPr/>
        </p:nvSpPr>
        <p:spPr>
          <a:xfrm>
            <a:off x="10588562" y="7972444"/>
            <a:ext cx="5123795" cy="51300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82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2655" y="12064310"/>
            <a:ext cx="9635396" cy="7226558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0528406" y="8440235"/>
            <a:ext cx="9370132" cy="1174163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12" name="Rounded Rectangle 11"/>
          <p:cNvSpPr/>
          <p:nvPr/>
        </p:nvSpPr>
        <p:spPr>
          <a:xfrm>
            <a:off x="393353" y="8647640"/>
            <a:ext cx="9739927" cy="1162888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13" name="TextBox 12"/>
          <p:cNvSpPr txBox="1"/>
          <p:nvPr/>
        </p:nvSpPr>
        <p:spPr>
          <a:xfrm>
            <a:off x="314103" y="8501735"/>
            <a:ext cx="9739927" cy="1146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41" dirty="0">
                <a:latin typeface="Calibri" panose="020F0502020204030204" pitchFamily="34" charset="0"/>
              </a:rPr>
              <a:t>Benefits:</a:t>
            </a:r>
          </a:p>
          <a:p>
            <a:pPr marL="942999" indent="-471499">
              <a:buFont typeface="Arial" panose="020B0604020202020204" pitchFamily="34" charset="0"/>
              <a:buChar char="•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Improved rigor over traditional evaluation designs 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Sampling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Measures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Response Rate</a:t>
            </a:r>
          </a:p>
          <a:p>
            <a:pPr marL="942999" indent="-471499">
              <a:buFont typeface="Arial" panose="020B0604020202020204" pitchFamily="34" charset="0"/>
              <a:buChar char="•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Expanded research questions and methods</a:t>
            </a:r>
          </a:p>
          <a:p>
            <a:pPr marL="2451161" lvl="1" indent="-622316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Different analytic tools </a:t>
            </a:r>
          </a:p>
          <a:p>
            <a:pPr marL="2451161" lvl="1" indent="-622316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More diverse data</a:t>
            </a:r>
          </a:p>
          <a:p>
            <a:pPr marL="942999" indent="-471499">
              <a:buFont typeface="Arial" panose="020B0604020202020204" pitchFamily="34" charset="0"/>
              <a:buChar char="•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Reach broader audience 	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Different data speaks to different people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Contributing to disciplinary knowledge</a:t>
            </a:r>
            <a:endParaRPr lang="en-US" sz="20534" dirty="0"/>
          </a:p>
        </p:txBody>
      </p:sp>
      <p:sp>
        <p:nvSpPr>
          <p:cNvPr id="14" name="TextBox 13"/>
          <p:cNvSpPr txBox="1"/>
          <p:nvPr/>
        </p:nvSpPr>
        <p:spPr>
          <a:xfrm>
            <a:off x="30652065" y="8678785"/>
            <a:ext cx="9015570" cy="10045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41" dirty="0">
                <a:solidFill>
                  <a:srgbClr val="000000"/>
                </a:solidFill>
                <a:latin typeface="Calibri" panose="020F0502020204030204" pitchFamily="34" charset="0"/>
              </a:rPr>
              <a:t>Barriers:</a:t>
            </a:r>
          </a:p>
          <a:p>
            <a:pPr marL="942999" indent="-471499">
              <a:buFont typeface="Arial" panose="020B0604020202020204" pitchFamily="34" charset="0"/>
              <a:buChar char="•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Communication</a:t>
            </a:r>
          </a:p>
          <a:p>
            <a:pPr marL="2451161" lvl="1" indent="-622316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Time and patience required to translate across disciplines </a:t>
            </a:r>
          </a:p>
          <a:p>
            <a:pPr marL="979080" indent="-685817">
              <a:buFont typeface="Arial" panose="020B0604020202020204" pitchFamily="34" charset="0"/>
              <a:buChar char="•"/>
            </a:pPr>
            <a:r>
              <a:rPr lang="en-US" sz="4620" dirty="0"/>
              <a:t>Cost</a:t>
            </a:r>
          </a:p>
          <a:p>
            <a:pPr marL="2451161" lvl="1" indent="-622316">
              <a:buFontTx/>
              <a:buChar char="-"/>
            </a:pPr>
            <a:r>
              <a:rPr lang="en-US" sz="4620" dirty="0"/>
              <a:t>Funding both evaluation and research is costly</a:t>
            </a:r>
            <a:endParaRPr lang="en-US" sz="462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942999" indent="-441336">
              <a:buFont typeface="Arial" panose="020B0604020202020204" pitchFamily="34" charset="0"/>
              <a:buChar char="•"/>
            </a:pPr>
            <a:r>
              <a:rPr lang="en-US" sz="4620" dirty="0"/>
              <a:t>Time</a:t>
            </a:r>
          </a:p>
          <a:p>
            <a:pPr marL="2451161" lvl="1" indent="-622316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Research requires analysis that takes more time</a:t>
            </a:r>
          </a:p>
          <a:p>
            <a:pPr marL="2451161" lvl="1" indent="-681055">
              <a:buFontTx/>
              <a:buChar char="-"/>
            </a:pPr>
            <a:r>
              <a:rPr lang="en-US" sz="4620" dirty="0">
                <a:solidFill>
                  <a:srgbClr val="000000"/>
                </a:solidFill>
                <a:latin typeface="Calibri" panose="020F0502020204030204" pitchFamily="34" charset="0"/>
              </a:rPr>
              <a:t>The peer review process takes additional time </a:t>
            </a:r>
            <a:endParaRPr lang="en-US" sz="20534" dirty="0"/>
          </a:p>
        </p:txBody>
      </p:sp>
      <p:sp>
        <p:nvSpPr>
          <p:cNvPr id="15" name="Up-Down Arrow 14"/>
          <p:cNvSpPr/>
          <p:nvPr/>
        </p:nvSpPr>
        <p:spPr>
          <a:xfrm>
            <a:off x="11882937" y="13179676"/>
            <a:ext cx="2401700" cy="5226434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19" name="Oval 18"/>
          <p:cNvSpPr/>
          <p:nvPr/>
        </p:nvSpPr>
        <p:spPr>
          <a:xfrm>
            <a:off x="10588562" y="18501477"/>
            <a:ext cx="5123795" cy="513005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21" name="TextBox 20"/>
          <p:cNvSpPr txBox="1"/>
          <p:nvPr/>
        </p:nvSpPr>
        <p:spPr>
          <a:xfrm>
            <a:off x="10554308" y="9938035"/>
            <a:ext cx="516740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80" b="1" dirty="0"/>
              <a:t>EVALUATION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83163" y="20600389"/>
            <a:ext cx="5083719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80" b="1" dirty="0"/>
              <a:t>RESEARCH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37004" y="19360545"/>
            <a:ext cx="506603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280" dirty="0"/>
          </a:p>
          <a:p>
            <a:pPr algn="ctr"/>
            <a:r>
              <a:rPr lang="en-US" sz="5280" b="1" dirty="0"/>
              <a:t>SCIENTIFIC </a:t>
            </a:r>
          </a:p>
          <a:p>
            <a:pPr algn="ctr"/>
            <a:r>
              <a:rPr lang="en-US" sz="5280" b="1" dirty="0"/>
              <a:t>KNOWLEDGE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578621" y="9539681"/>
            <a:ext cx="5811188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80" b="1" dirty="0"/>
              <a:t>PROGRAMMING DECISIONS</a:t>
            </a:r>
          </a:p>
        </p:txBody>
      </p:sp>
      <p:sp>
        <p:nvSpPr>
          <p:cNvPr id="25" name="Left Arrow 24"/>
          <p:cNvSpPr/>
          <p:nvPr/>
        </p:nvSpPr>
        <p:spPr>
          <a:xfrm>
            <a:off x="18194215" y="19939663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26" name="Left Arrow 25"/>
          <p:cNvSpPr/>
          <p:nvPr/>
        </p:nvSpPr>
        <p:spPr>
          <a:xfrm rot="5400000">
            <a:off x="25655617" y="14560699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27" name="Left Arrow 26"/>
          <p:cNvSpPr/>
          <p:nvPr/>
        </p:nvSpPr>
        <p:spPr>
          <a:xfrm>
            <a:off x="18195258" y="9300265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39" name="Rectangle 38"/>
          <p:cNvSpPr/>
          <p:nvPr/>
        </p:nvSpPr>
        <p:spPr>
          <a:xfrm>
            <a:off x="-8184" y="3219597"/>
            <a:ext cx="40233600" cy="393954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en-US" sz="5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</a:rPr>
              <a:t>ADVANCE-Nebraska</a:t>
            </a:r>
          </a:p>
          <a:p>
            <a:pPr algn="ctr"/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</a:rPr>
              <a:t>Advancing Women, Advancing STEM</a:t>
            </a:r>
          </a:p>
          <a:p>
            <a:pPr algn="ctr"/>
            <a:r>
              <a:rPr lang="en-US" sz="5000" i="1" dirty="0">
                <a:latin typeface="Calibri" panose="020F0502020204030204" pitchFamily="34" charset="0"/>
              </a:rPr>
              <a:t>Mindy Anderson-Knott, Trish Wonch Hill and </a:t>
            </a:r>
            <a:r>
              <a:rPr lang="en-US" sz="5000" i="1" dirty="0" err="1">
                <a:latin typeface="Calibri" panose="020F0502020204030204" pitchFamily="34" charset="0"/>
              </a:rPr>
              <a:t>Jenn</a:t>
            </a:r>
            <a:r>
              <a:rPr lang="en-US" sz="5000" i="1" dirty="0">
                <a:latin typeface="Calibri" panose="020F0502020204030204" pitchFamily="34" charset="0"/>
              </a:rPr>
              <a:t> </a:t>
            </a:r>
            <a:r>
              <a:rPr lang="en-US" sz="5000" i="1" dirty="0" err="1">
                <a:latin typeface="Calibri" panose="020F0502020204030204" pitchFamily="34" charset="0"/>
              </a:rPr>
              <a:t>Rutt</a:t>
            </a:r>
            <a:endParaRPr lang="en-US" sz="5000" dirty="0"/>
          </a:p>
          <a:p>
            <a:pPr algn="ctr"/>
            <a:endParaRPr lang="en-US" sz="50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6" y="25465073"/>
            <a:ext cx="4620578" cy="19090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364605">
            <a:off x="18459718" y="14905951"/>
            <a:ext cx="6207914" cy="232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23" dirty="0">
                <a:solidFill>
                  <a:srgbClr val="C00000">
                    <a:alpha val="28000"/>
                  </a:srgbClr>
                </a:solidFill>
                <a:latin typeface="Bebas" pitchFamily="2" charset="0"/>
              </a:rPr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-56025"/>
            <a:ext cx="40233600" cy="3748719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396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9900" b="1" dirty="0">
                <a:solidFill>
                  <a:schemeClr val="bg1"/>
                </a:solidFill>
                <a:latin typeface="Calibri" panose="020F0502020204030204" pitchFamily="34" charset="0"/>
              </a:rPr>
              <a:t>Using Evaluation Data to Inform Programmatic and Institutional Change</a:t>
            </a:r>
          </a:p>
          <a:p>
            <a:pPr algn="ctr"/>
            <a:endParaRPr lang="en-US" sz="9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80023" y="23080980"/>
            <a:ext cx="5113020" cy="5113020"/>
          </a:xfrm>
          <a:prstGeom prst="rect">
            <a:avLst/>
          </a:prstGeom>
        </p:spPr>
      </p:pic>
      <p:sp>
        <p:nvSpPr>
          <p:cNvPr id="28" name="Left Arrow 27"/>
          <p:cNvSpPr/>
          <p:nvPr/>
        </p:nvSpPr>
        <p:spPr>
          <a:xfrm rot="13137162">
            <a:off x="14027364" y="11644387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29" name="Left Arrow 28"/>
          <p:cNvSpPr/>
          <p:nvPr/>
        </p:nvSpPr>
        <p:spPr>
          <a:xfrm rot="8258120">
            <a:off x="22516760" y="11554422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>
              <a:solidFill>
                <a:schemeClr val="tx1"/>
              </a:solidFill>
            </a:endParaRPr>
          </a:p>
        </p:txBody>
      </p:sp>
      <p:sp>
        <p:nvSpPr>
          <p:cNvPr id="30" name="Left Arrow 29"/>
          <p:cNvSpPr/>
          <p:nvPr/>
        </p:nvSpPr>
        <p:spPr>
          <a:xfrm rot="13558425">
            <a:off x="23293147" y="17667540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  <p:sp>
        <p:nvSpPr>
          <p:cNvPr id="31" name="Left Arrow 30"/>
          <p:cNvSpPr/>
          <p:nvPr/>
        </p:nvSpPr>
        <p:spPr>
          <a:xfrm rot="18882019">
            <a:off x="13437932" y="17839101"/>
            <a:ext cx="3828802" cy="2191679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34"/>
          </a:p>
        </p:txBody>
      </p:sp>
    </p:spTree>
    <p:extLst>
      <p:ext uri="{BB962C8B-B14F-4D97-AF65-F5344CB8AC3E}">
        <p14:creationId xmlns:p14="http://schemas.microsoft.com/office/powerpoint/2010/main" val="17352308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32&quot;&gt;&lt;/object&gt;&lt;object type=&quot;2&quot; unique_id=&quot;10133&quot;&gt;&lt;object type=&quot;3&quot; unique_id=&quot;1013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92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Bebas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Gocchi Carrasco</dc:creator>
  <cp:lastModifiedBy>Jennifer Rutt</cp:lastModifiedBy>
  <cp:revision>118</cp:revision>
  <cp:lastPrinted>2014-10-06T17:47:13Z</cp:lastPrinted>
  <dcterms:created xsi:type="dcterms:W3CDTF">2014-10-06T13:29:33Z</dcterms:created>
  <dcterms:modified xsi:type="dcterms:W3CDTF">2014-11-03T16:18:58Z</dcterms:modified>
</cp:coreProperties>
</file>