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15"/>
  </p:notesMasterIdLst>
  <p:sldIdLst>
    <p:sldId id="256" r:id="rId3"/>
    <p:sldId id="287" r:id="rId4"/>
    <p:sldId id="262" r:id="rId5"/>
    <p:sldId id="257" r:id="rId6"/>
    <p:sldId id="289" r:id="rId7"/>
    <p:sldId id="290" r:id="rId8"/>
    <p:sldId id="291" r:id="rId9"/>
    <p:sldId id="293" r:id="rId10"/>
    <p:sldId id="294" r:id="rId11"/>
    <p:sldId id="288" r:id="rId12"/>
    <p:sldId id="295" r:id="rId13"/>
    <p:sldId id="29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9B8"/>
    <a:srgbClr val="0038A8"/>
    <a:srgbClr val="FF6666"/>
    <a:srgbClr val="F58220"/>
    <a:srgbClr val="C4161C"/>
    <a:srgbClr val="FF0000"/>
    <a:srgbClr val="AF26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5" autoAdjust="0"/>
    <p:restoredTop sz="83313" autoAdjust="0"/>
  </p:normalViewPr>
  <p:slideViewPr>
    <p:cSldViewPr>
      <p:cViewPr varScale="1">
        <p:scale>
          <a:sx n="58" d="100"/>
          <a:sy n="58" d="100"/>
        </p:scale>
        <p:origin x="-77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8C35B032-B32F-48E8-BA3D-C6AE8F312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93B15-B237-4552-A2E6-731C50D6830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B3E34-1E66-45A7-87F5-D79D3D3D1DD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B3E34-1E66-45A7-87F5-D79D3D3D1DD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AE74C-FE8D-4418-A877-0B2E360AEB0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60C76-B9CB-4246-A053-04016FC31AA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B3E34-1E66-45A7-87F5-D79D3D3D1DD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97712-F85B-4DAC-B534-7ACEC97A43B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AE74C-FE8D-4418-A877-0B2E360AEB0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AE74C-FE8D-4418-A877-0B2E360AEB0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AE74C-FE8D-4418-A877-0B2E360AEB0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AE74C-FE8D-4418-A877-0B2E360AEB0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AE74C-FE8D-4418-A877-0B2E360AEB0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Untitled-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51563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ISTE-R-hex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824538"/>
            <a:ext cx="12192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op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to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Untitled-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51563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ISTE-R-hex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824538"/>
            <a:ext cx="12192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578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3700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top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39" descr="Untitled-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51563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4" descr="ISTE-R-hex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0" y="5824538"/>
            <a:ext cx="12192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5613" algn="l" rtl="0" eaLnBrk="0" fontAlgn="base" hangingPunct="0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1600" indent="-455613" algn="l" rtl="0" eaLnBrk="0" fontAlgn="base" hangingPunct="0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803400" indent="-430213" algn="l" rtl="0" eaLnBrk="0" fontAlgn="base" hangingPunct="0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86000" indent="-481013" algn="l" rtl="0" eaLnBrk="0" fontAlgn="base" hangingPunct="0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743200" indent="-481013" algn="l" rtl="0" fontAlgn="base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3200400" indent="-481013" algn="l" rtl="0" fontAlgn="base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657600" indent="-481013" algn="l" rtl="0" fontAlgn="base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4114800" indent="-481013" algn="l" rtl="0" fontAlgn="base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1" name="Picture 7" descr="top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3" name="Picture 27" descr="Untitled-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51563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9" descr="ISTE-R-hex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0" y="5824538"/>
            <a:ext cx="12192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8A8"/>
          </a:solidFill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439738" algn="l" rtl="0" eaLnBrk="0" fontAlgn="base" hangingPunct="0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9538" indent="-479425" algn="l" rtl="0" eaLnBrk="0" fontAlgn="base" hangingPunct="0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812925" indent="-431800" algn="l" rtl="0" eaLnBrk="0" fontAlgn="base" hangingPunct="0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3938" indent="-479425" algn="l" rtl="0" eaLnBrk="0" fontAlgn="base" hangingPunct="0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751138" indent="-479425" algn="l" rtl="0" fontAlgn="base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3208338" indent="-479425" algn="l" rtl="0" fontAlgn="base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665538" indent="-479425" algn="l" rtl="0" fontAlgn="base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4122738" indent="-479425" algn="l" rtl="0" fontAlgn="base">
        <a:spcBef>
          <a:spcPct val="20000"/>
        </a:spcBef>
        <a:spcAft>
          <a:spcPct val="0"/>
        </a:spcAft>
        <a:buClr>
          <a:srgbClr val="C4161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@ist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e.org/learn/research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WEBINAR/ISTE%20Classroom%20Observation%20Tool%202.2.1.xls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sz="quarter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Technology </a:t>
            </a:r>
            <a:r>
              <a:rPr lang="en-US" smtClean="0"/>
              <a:t>&amp; </a:t>
            </a:r>
            <a:br>
              <a:rPr lang="en-US" smtClean="0"/>
            </a:br>
            <a:r>
              <a:rPr lang="en-US" smtClean="0"/>
              <a:t>Classroom Observation</a:t>
            </a:r>
            <a:endParaRPr lang="en-US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sz="quarter" idx="1"/>
          </p:nvPr>
        </p:nvSpPr>
        <p:spPr>
          <a:xfrm>
            <a:off x="-228600" y="2819400"/>
            <a:ext cx="4572000" cy="990600"/>
          </a:xfrm>
        </p:spPr>
        <p:txBody>
          <a:bodyPr/>
          <a:lstStyle/>
          <a:p>
            <a:pPr algn="r" eaLnBrk="1" hangingPunct="1"/>
            <a:r>
              <a:rPr lang="en-US" sz="2400" dirty="0" smtClean="0"/>
              <a:t>Talbot Bielefeldt</a:t>
            </a:r>
          </a:p>
          <a:p>
            <a:pPr algn="r" eaLnBrk="1" hangingPunct="1"/>
            <a:r>
              <a:rPr lang="en-US" sz="2400" dirty="0" smtClean="0"/>
              <a:t>Senior Research Associate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724400" y="28194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Brandon Olszewski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Associate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905000" y="3810000"/>
            <a:ext cx="525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&amp; Evaluation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1800" kern="0" dirty="0" smtClean="0">
                <a:latin typeface="+mn-lt"/>
                <a:cs typeface="+mn-cs"/>
              </a:rPr>
              <a:t>International Society for Technology in Education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research@iste.org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1800" kern="0" dirty="0" smtClean="0">
                <a:latin typeface="+mn-lt"/>
                <a:cs typeface="+mn-cs"/>
              </a:rPr>
              <a:t>www.iste.org/learn/research.aspx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52400" y="58674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179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American Evaluation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179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Association, 3 November 2011, Anaheim, CA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179B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Spreadsheet output for calculation or export.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Data Analysis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1614488"/>
            <a:ext cx="83153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4196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Rapid creation of charts </a:t>
            </a:r>
            <a:br>
              <a:rPr lang="en-US" sz="2800" dirty="0" smtClean="0"/>
            </a:br>
            <a:r>
              <a:rPr lang="en-US" sz="2800" dirty="0" smtClean="0"/>
              <a:t>and tables in Excel.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Presentation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75" y="2726490"/>
            <a:ext cx="6219825" cy="260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85966"/>
            <a:ext cx="3352800" cy="26338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152400" dir="8340000" algn="ctr" rotWithShape="0">
              <a:schemeClr val="accent2">
                <a:lumMod val="20000"/>
                <a:lumOff val="8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Try it out…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752600"/>
            <a:ext cx="5410200" cy="2971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Obtain ICOT v2.2.1a2 from:</a:t>
            </a:r>
            <a:br>
              <a:rPr lang="en-US" sz="2400" dirty="0" smtClean="0"/>
            </a:br>
            <a:endParaRPr lang="en-US" sz="2400" dirty="0" smtClean="0"/>
          </a:p>
          <a:p>
            <a:pPr lvl="0" eaLnBrk="1" hangingPunct="1">
              <a:buNone/>
            </a:pPr>
            <a:r>
              <a:rPr lang="en-US" sz="2400" dirty="0" smtClean="0">
                <a:hlinkClick r:id="rId3"/>
              </a:rPr>
              <a:t>www.iste.org/learn/research.aspx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Or contact </a:t>
            </a:r>
            <a:r>
              <a:rPr lang="en-US" sz="2400" u="sng" dirty="0" smtClean="0"/>
              <a:t>research@iste.org</a:t>
            </a:r>
          </a:p>
        </p:txBody>
      </p:sp>
      <p:pic>
        <p:nvPicPr>
          <p:cNvPr id="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752600"/>
            <a:ext cx="284554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971800" cy="10668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1"/>
                </a:solidFill>
              </a:rPr>
              <a:t>ISTE R&amp;E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2971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Program evaluation for schools and universities.</a:t>
            </a:r>
          </a:p>
          <a:p>
            <a:pPr eaLnBrk="1" hangingPunct="1"/>
            <a:r>
              <a:rPr lang="en-US" sz="2800" dirty="0" smtClean="0"/>
              <a:t>Assistance with grant evaluation plan development.</a:t>
            </a:r>
          </a:p>
          <a:p>
            <a:pPr eaLnBrk="1" hangingPunct="1"/>
            <a:r>
              <a:rPr lang="en-US" sz="2800" dirty="0" smtClean="0"/>
              <a:t>Needs assessment for educational programs.</a:t>
            </a:r>
          </a:p>
          <a:p>
            <a:pPr eaLnBrk="1" hangingPunct="1"/>
            <a:r>
              <a:rPr lang="en-US" sz="2800" dirty="0" smtClean="0"/>
              <a:t>Coming soon: Research analysis through Technology Research Exchange (</a:t>
            </a:r>
            <a:r>
              <a:rPr lang="en-US" sz="2800" dirty="0" err="1" smtClean="0"/>
              <a:t>TRx</a:t>
            </a:r>
            <a:r>
              <a:rPr lang="en-US" sz="2800" dirty="0" smtClean="0"/>
              <a:t>).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85800"/>
            <a:ext cx="4953000" cy="213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Evaluation Questions and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the Role of Observation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32004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do we need? How are things working?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76600" y="2299063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  <a:cs typeface="+mn-cs"/>
              </a:rPr>
              <a:t>What happens when we try </a:t>
            </a:r>
            <a:br>
              <a:rPr lang="en-US" sz="2800" kern="0" dirty="0" smtClean="0">
                <a:latin typeface="+mn-lt"/>
                <a:cs typeface="+mn-cs"/>
              </a:rPr>
            </a:br>
            <a:r>
              <a:rPr lang="en-US" sz="2800" kern="0" dirty="0" smtClean="0">
                <a:latin typeface="+mn-lt"/>
                <a:cs typeface="+mn-cs"/>
              </a:rPr>
              <a:t>to meet the need?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00800" y="2309948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people able to do now?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82" y="3842655"/>
            <a:ext cx="919191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ICOT History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876800" y="1524000"/>
            <a:ext cx="4038600" cy="4114800"/>
          </a:xfrm>
        </p:spPr>
        <p:txBody>
          <a:bodyPr/>
          <a:lstStyle/>
          <a:p>
            <a:r>
              <a:rPr lang="en-US" sz="2400" dirty="0" smtClean="0"/>
              <a:t>Ongoing ISTE work on observation tools since 1999</a:t>
            </a:r>
          </a:p>
          <a:p>
            <a:r>
              <a:rPr lang="en-US" sz="2400" dirty="0" smtClean="0"/>
              <a:t>Hewlett Packard sponsors online tool development 2008.</a:t>
            </a:r>
          </a:p>
          <a:p>
            <a:r>
              <a:rPr lang="en-US" sz="2400" dirty="0" smtClean="0"/>
              <a:t>Teacher feedback provides updates and additions.</a:t>
            </a:r>
          </a:p>
          <a:p>
            <a:r>
              <a:rPr lang="en-US" sz="2400" dirty="0" smtClean="0"/>
              <a:t>Move to new NETS and open Excel format 2010.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228600" y="1295400"/>
          <a:ext cx="3040063" cy="2514600"/>
        </p:xfrm>
        <a:graphic>
          <a:graphicData uri="http://schemas.openxmlformats.org/presentationml/2006/ole">
            <p:oleObj spid="_x0000_s1026" name="Bitmap Image" r:id="rId4" imgW="5733333" imgH="4742857" progId="PBrush">
              <p:embed/>
            </p:oleObj>
          </a:graphicData>
        </a:graphic>
      </p:graphicFrame>
      <p:pic>
        <p:nvPicPr>
          <p:cNvPr id="5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963737"/>
            <a:ext cx="3273425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514600"/>
            <a:ext cx="25719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Observation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191000" cy="2895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Focus on key events.</a:t>
            </a:r>
          </a:p>
          <a:p>
            <a:pPr eaLnBrk="1" hangingPunct="1"/>
            <a:r>
              <a:rPr lang="en-US" sz="2800" dirty="0" smtClean="0"/>
              <a:t>Record observations efficiently</a:t>
            </a:r>
          </a:p>
          <a:p>
            <a:pPr eaLnBrk="1" hangingPunct="1"/>
            <a:r>
              <a:rPr lang="en-US" sz="2800" dirty="0" smtClean="0"/>
              <a:t>Minimize transcription</a:t>
            </a:r>
          </a:p>
          <a:p>
            <a:pPr eaLnBrk="1" hangingPunct="1"/>
            <a:r>
              <a:rPr lang="en-US" sz="2800" dirty="0" smtClean="0"/>
              <a:t>Organize data</a:t>
            </a:r>
          </a:p>
          <a:p>
            <a:pPr eaLnBrk="1" hangingPunct="1"/>
            <a:r>
              <a:rPr lang="en-US" sz="2800" dirty="0" smtClean="0"/>
              <a:t>Conduct analyses</a:t>
            </a:r>
          </a:p>
          <a:p>
            <a:pPr eaLnBrk="1" hangingPunct="1"/>
            <a:r>
              <a:rPr lang="en-US" sz="2800" dirty="0" smtClean="0"/>
              <a:t>Share results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343" y="2438400"/>
            <a:ext cx="433749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Key Observables: Nature of Technology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581400" cy="4038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Computer density</a:t>
            </a:r>
          </a:p>
          <a:p>
            <a:pPr eaLnBrk="1" hangingPunct="1"/>
            <a:r>
              <a:rPr lang="en-US" sz="2400" dirty="0" smtClean="0"/>
              <a:t>Student groupings</a:t>
            </a:r>
          </a:p>
          <a:p>
            <a:pPr eaLnBrk="1" hangingPunct="1"/>
            <a:r>
              <a:rPr lang="en-US" sz="2400" dirty="0" smtClean="0"/>
              <a:t>Teacher roles</a:t>
            </a:r>
          </a:p>
          <a:p>
            <a:pPr eaLnBrk="1" hangingPunct="1"/>
            <a:r>
              <a:rPr lang="en-US" sz="2400" dirty="0" smtClean="0"/>
              <a:t>Learning activities</a:t>
            </a:r>
          </a:p>
          <a:p>
            <a:pPr eaLnBrk="1" hangingPunct="1"/>
            <a:r>
              <a:rPr lang="en-US" sz="2400" dirty="0" smtClean="0"/>
              <a:t>Technologies used</a:t>
            </a:r>
          </a:p>
          <a:p>
            <a:pPr eaLnBrk="1" hangingPunct="1"/>
            <a:r>
              <a:rPr lang="en-US" sz="2400" dirty="0" smtClean="0"/>
              <a:t>Duration of tech. use</a:t>
            </a:r>
          </a:p>
          <a:p>
            <a:pPr eaLnBrk="1" hangingPunct="1"/>
            <a:r>
              <a:rPr lang="en-US" sz="2400" dirty="0" smtClean="0"/>
              <a:t>NETS addressed</a:t>
            </a:r>
          </a:p>
          <a:p>
            <a:pPr eaLnBrk="1" hangingPunct="1"/>
            <a:r>
              <a:rPr lang="en-US" sz="2400" dirty="0" smtClean="0"/>
              <a:t>Student engagement</a:t>
            </a:r>
          </a:p>
          <a:p>
            <a:pPr eaLnBrk="1" hangingPunct="1"/>
            <a:r>
              <a:rPr lang="en-US" sz="2400" dirty="0" smtClean="0"/>
              <a:t>Need for technology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133600"/>
            <a:ext cx="476813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Recording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752600"/>
            <a:ext cx="5410200" cy="2971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One-click recording for most data.</a:t>
            </a:r>
          </a:p>
          <a:p>
            <a:pPr eaLnBrk="1" hangingPunct="1"/>
            <a:r>
              <a:rPr lang="en-US" sz="2800" dirty="0" smtClean="0"/>
              <a:t>Link to definitions of all variables.</a:t>
            </a:r>
          </a:p>
          <a:p>
            <a:pPr eaLnBrk="1" hangingPunct="1"/>
            <a:r>
              <a:rPr lang="en-US" sz="2800" dirty="0" smtClean="0"/>
              <a:t>Built-in computations.</a:t>
            </a:r>
          </a:p>
          <a:p>
            <a:pPr eaLnBrk="1" hangingPunct="1"/>
            <a:r>
              <a:rPr lang="en-US" sz="2800" dirty="0" smtClean="0"/>
              <a:t>Text note fields.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284554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Minimized Transcription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981200"/>
            <a:ext cx="3810000" cy="182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One-click transfer to storage spreadsheet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1624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191000"/>
            <a:ext cx="56483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 bwMode="auto">
          <a:xfrm>
            <a:off x="3352800" y="2667000"/>
            <a:ext cx="457200" cy="2286000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Data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981200"/>
            <a:ext cx="3810000" cy="182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One-click to clear form.</a:t>
            </a:r>
          </a:p>
          <a:p>
            <a:pPr eaLnBrk="1" hangingPunct="1"/>
            <a:r>
              <a:rPr lang="en-US" sz="2800" dirty="0" smtClean="0"/>
              <a:t>New observation added to old.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9053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2752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800600"/>
            <a:ext cx="3771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962400"/>
            <a:ext cx="43243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eft-Up Arrow 13"/>
          <p:cNvSpPr/>
          <p:nvPr/>
        </p:nvSpPr>
        <p:spPr bwMode="auto">
          <a:xfrm>
            <a:off x="3048000" y="2438400"/>
            <a:ext cx="1600200" cy="1600200"/>
          </a:xfrm>
          <a:prstGeom prst="leftUp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810000" y="4953000"/>
            <a:ext cx="914400" cy="457200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752600" y="3962400"/>
            <a:ext cx="457200" cy="1371600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4161C"/>
              </a:buClr>
              <a:buSzPct val="8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th Mission">
  <a:themeElements>
    <a:clrScheme name="With Mission 1">
      <a:dk1>
        <a:srgbClr val="000000"/>
      </a:dk1>
      <a:lt1>
        <a:srgbClr val="FFFFFF"/>
      </a:lt1>
      <a:dk2>
        <a:srgbClr val="0038A8"/>
      </a:dk2>
      <a:lt2>
        <a:srgbClr val="808080"/>
      </a:lt2>
      <a:accent1>
        <a:srgbClr val="FFFFFF"/>
      </a:accent1>
      <a:accent2>
        <a:srgbClr val="C4161C"/>
      </a:accent2>
      <a:accent3>
        <a:srgbClr val="FFFFFF"/>
      </a:accent3>
      <a:accent4>
        <a:srgbClr val="000000"/>
      </a:accent4>
      <a:accent5>
        <a:srgbClr val="FFFFFF"/>
      </a:accent5>
      <a:accent6>
        <a:srgbClr val="B11318"/>
      </a:accent6>
      <a:hlink>
        <a:srgbClr val="000000"/>
      </a:hlink>
      <a:folHlink>
        <a:srgbClr val="000000"/>
      </a:folHlink>
    </a:clrScheme>
    <a:fontScheme name="With Miss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4161C"/>
          </a:buClr>
          <a:buSzPct val="8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4161C"/>
          </a:buClr>
          <a:buSzPct val="8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ith Mission 1">
        <a:dk1>
          <a:srgbClr val="000000"/>
        </a:dk1>
        <a:lt1>
          <a:srgbClr val="FFFFFF"/>
        </a:lt1>
        <a:dk2>
          <a:srgbClr val="0038A8"/>
        </a:dk2>
        <a:lt2>
          <a:srgbClr val="808080"/>
        </a:lt2>
        <a:accent1>
          <a:srgbClr val="FFFFFF"/>
        </a:accent1>
        <a:accent2>
          <a:srgbClr val="C4161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1131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 mission">
  <a:themeElements>
    <a:clrScheme name="No miss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 miss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4161C"/>
          </a:buClr>
          <a:buSzPct val="8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4161C"/>
          </a:buClr>
          <a:buSzPct val="8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o mis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miss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miss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miss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miss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miss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miss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miss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miss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miss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miss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miss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mission 13">
        <a:dk1>
          <a:srgbClr val="000000"/>
        </a:dk1>
        <a:lt1>
          <a:srgbClr val="FFFFFF"/>
        </a:lt1>
        <a:dk2>
          <a:srgbClr val="0038A8"/>
        </a:dk2>
        <a:lt2>
          <a:srgbClr val="808080"/>
        </a:lt2>
        <a:accent1>
          <a:srgbClr val="FFFFFF"/>
        </a:accent1>
        <a:accent2>
          <a:srgbClr val="C4161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1131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mission 14">
        <a:dk1>
          <a:srgbClr val="000000"/>
        </a:dk1>
        <a:lt1>
          <a:srgbClr val="FFFFFF"/>
        </a:lt1>
        <a:dk2>
          <a:srgbClr val="0038A8"/>
        </a:dk2>
        <a:lt2>
          <a:srgbClr val="808080"/>
        </a:lt2>
        <a:accent1>
          <a:srgbClr val="FFFFFF"/>
        </a:accent1>
        <a:accent2>
          <a:srgbClr val="C4161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1131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254</Words>
  <Application>Microsoft Office PowerPoint</Application>
  <PresentationFormat>On-screen Show (4:3)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With Mission</vt:lpstr>
      <vt:lpstr>No mission</vt:lpstr>
      <vt:lpstr>Bitmap Image</vt:lpstr>
      <vt:lpstr>Technology &amp;  Classroom Observation</vt:lpstr>
      <vt:lpstr>ISTE R&amp;E </vt:lpstr>
      <vt:lpstr>Evaluation Questions and  the Role of Observation</vt:lpstr>
      <vt:lpstr>ICOT History</vt:lpstr>
      <vt:lpstr>Observation Requirements</vt:lpstr>
      <vt:lpstr>Key Observables: Nature of Technology Integration</vt:lpstr>
      <vt:lpstr>Recording Observations</vt:lpstr>
      <vt:lpstr>Minimized Transcription</vt:lpstr>
      <vt:lpstr>Data Organization</vt:lpstr>
      <vt:lpstr>Data Analysis</vt:lpstr>
      <vt:lpstr>Presentation</vt:lpstr>
      <vt:lpstr>Try it out…</vt:lpstr>
    </vt:vector>
  </TitlesOfParts>
  <Company>ISTE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ISTE Presentation</dc:title>
  <dc:creator>ISTE</dc:creator>
  <cp:lastModifiedBy>Talbot Bielefeldt</cp:lastModifiedBy>
  <cp:revision>193</cp:revision>
  <dcterms:created xsi:type="dcterms:W3CDTF">2009-03-05T23:25:50Z</dcterms:created>
  <dcterms:modified xsi:type="dcterms:W3CDTF">2011-10-27T22:53:01Z</dcterms:modified>
</cp:coreProperties>
</file>