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</p:sldIdLst>
  <p:sldSz cx="40233600" cy="38404800"/>
  <p:notesSz cx="6858000" cy="9144000"/>
  <p:defaultTextStyle>
    <a:defPPr>
      <a:defRPr lang="en-US"/>
    </a:defPPr>
    <a:lvl1pPr marL="0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1pPr>
    <a:lvl2pPr marL="2299030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2pPr>
    <a:lvl3pPr marL="4598060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3pPr>
    <a:lvl4pPr marL="6897091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4pPr>
    <a:lvl5pPr marL="9196121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5pPr>
    <a:lvl6pPr marL="11495151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6pPr>
    <a:lvl7pPr marL="13794181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7pPr>
    <a:lvl8pPr marL="16093211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8pPr>
    <a:lvl9pPr marL="18392242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20" d="100"/>
          <a:sy n="20" d="100"/>
        </p:scale>
        <p:origin x="-1002" y="-72"/>
      </p:cViewPr>
      <p:guideLst>
        <p:guide orient="horz" pos="12096"/>
        <p:guide pos="12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CD5E4F-AE6B-4941-9F7A-EA0CDDDF67E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96419C-103E-413F-9399-ADB5614B9B79}">
      <dgm:prSet phldrT="[Text]" custT="1"/>
      <dgm:spPr/>
      <dgm:t>
        <a:bodyPr/>
        <a:lstStyle/>
        <a:p>
          <a:endParaRPr lang="en-US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Has capacity been sufficiently built to implement program successfully? 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ABD515E3-33FA-4420-9552-167F45B90669}" type="parTrans" cxnId="{F748BE6F-350E-481E-9BEB-87BA022F20A3}">
      <dgm:prSet/>
      <dgm:spPr/>
      <dgm:t>
        <a:bodyPr/>
        <a:lstStyle/>
        <a:p>
          <a:endParaRPr lang="en-US"/>
        </a:p>
      </dgm:t>
    </dgm:pt>
    <dgm:pt modelId="{58D29A54-3238-4185-A720-3B32D659EF06}" type="sibTrans" cxnId="{F748BE6F-350E-481E-9BEB-87BA022F20A3}">
      <dgm:prSet/>
      <dgm:spPr/>
      <dgm:t>
        <a:bodyPr/>
        <a:lstStyle/>
        <a:p>
          <a:endParaRPr lang="en-US"/>
        </a:p>
      </dgm:t>
    </dgm:pt>
    <dgm:pt modelId="{C21C7D60-EF8F-4A34-AC46-D5F43EABC61F}">
      <dgm:prSet phldrT="[Text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Yes - relationships built with Community Health Advisory Council and General Council, clinic staff and CHRs  trained, culturally appropriate materials created</a:t>
          </a:r>
          <a:endParaRPr lang="en-US" sz="2800" dirty="0"/>
        </a:p>
      </dgm:t>
    </dgm:pt>
    <dgm:pt modelId="{C02EED6B-1472-43F8-A002-064EB1496D00}" type="parTrans" cxnId="{659016DC-8564-4454-9695-4921C1514704}">
      <dgm:prSet/>
      <dgm:spPr/>
      <dgm:t>
        <a:bodyPr/>
        <a:lstStyle/>
        <a:p>
          <a:endParaRPr lang="en-US"/>
        </a:p>
      </dgm:t>
    </dgm:pt>
    <dgm:pt modelId="{5A5B7566-D7C0-4BA5-B7FB-BEE7DC57516B}" type="sibTrans" cxnId="{659016DC-8564-4454-9695-4921C1514704}">
      <dgm:prSet/>
      <dgm:spPr/>
      <dgm:t>
        <a:bodyPr/>
        <a:lstStyle/>
        <a:p>
          <a:endParaRPr lang="en-US"/>
        </a:p>
      </dgm:t>
    </dgm:pt>
    <dgm:pt modelId="{22A98C84-D199-48BD-A07A-698DB01BA936}">
      <dgm:prSet phldrT="[Text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No - successful referral system not established</a:t>
          </a:r>
          <a:endParaRPr lang="en-US" sz="2800" dirty="0"/>
        </a:p>
      </dgm:t>
    </dgm:pt>
    <dgm:pt modelId="{8EA86B74-80BC-47A3-8F14-D8F465BB53EC}" type="parTrans" cxnId="{386C585C-8E5F-41D2-AB98-EC05BBE657BC}">
      <dgm:prSet/>
      <dgm:spPr/>
      <dgm:t>
        <a:bodyPr/>
        <a:lstStyle/>
        <a:p>
          <a:endParaRPr lang="en-US"/>
        </a:p>
      </dgm:t>
    </dgm:pt>
    <dgm:pt modelId="{9032318E-850F-4832-BCB9-274A666A11C8}" type="sibTrans" cxnId="{386C585C-8E5F-41D2-AB98-EC05BBE657BC}">
      <dgm:prSet/>
      <dgm:spPr/>
      <dgm:t>
        <a:bodyPr/>
        <a:lstStyle/>
        <a:p>
          <a:endParaRPr lang="en-US"/>
        </a:p>
      </dgm:t>
    </dgm:pt>
    <dgm:pt modelId="{82B3A378-C76E-4B75-98B2-82D5383E230C}">
      <dgm:prSet phldrT="[Text]" custT="1"/>
      <dgm:spPr/>
      <dgm:t>
        <a:bodyPr/>
        <a:lstStyle/>
        <a:p>
          <a:endParaRPr lang="en-US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Are the contract deliverables being met?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7E0F5EF7-DDA2-449F-86FE-8DC0FA48D48D}" type="parTrans" cxnId="{A70C8267-79F2-4051-B613-3216654889CD}">
      <dgm:prSet/>
      <dgm:spPr/>
      <dgm:t>
        <a:bodyPr/>
        <a:lstStyle/>
        <a:p>
          <a:endParaRPr lang="en-US"/>
        </a:p>
      </dgm:t>
    </dgm:pt>
    <dgm:pt modelId="{663164AD-AA7F-4012-A68E-D4D7865B0321}" type="sibTrans" cxnId="{A70C8267-79F2-4051-B613-3216654889CD}">
      <dgm:prSet/>
      <dgm:spPr/>
      <dgm:t>
        <a:bodyPr/>
        <a:lstStyle/>
        <a:p>
          <a:endParaRPr lang="en-US"/>
        </a:p>
      </dgm:t>
    </dgm:pt>
    <dgm:pt modelId="{2F1CD1E5-A8CE-4BA8-84D5-C0621A2A8D66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No – 8% of individuals contacted enrolled in the program</a:t>
          </a:r>
          <a:endParaRPr lang="en-US" sz="2800" dirty="0"/>
        </a:p>
      </dgm:t>
    </dgm:pt>
    <dgm:pt modelId="{D05FBAFB-9476-46FE-99D5-695D997F92A6}" type="parTrans" cxnId="{43E16D08-1B4B-4558-9598-D1A4DBE146F1}">
      <dgm:prSet/>
      <dgm:spPr/>
      <dgm:t>
        <a:bodyPr/>
        <a:lstStyle/>
        <a:p>
          <a:endParaRPr lang="en-US"/>
        </a:p>
      </dgm:t>
    </dgm:pt>
    <dgm:pt modelId="{2014431C-33B1-486C-814F-3C9E1DD39D2A}" type="sibTrans" cxnId="{43E16D08-1B4B-4558-9598-D1A4DBE146F1}">
      <dgm:prSet/>
      <dgm:spPr/>
      <dgm:t>
        <a:bodyPr/>
        <a:lstStyle/>
        <a:p>
          <a:endParaRPr lang="en-US"/>
        </a:p>
      </dgm:t>
    </dgm:pt>
    <dgm:pt modelId="{BA2CB24E-ADE2-424F-8516-E809CC168187}">
      <dgm:prSet phldrT="[Text]" custT="1"/>
      <dgm:spPr/>
      <dgm:t>
        <a:bodyPr/>
        <a:lstStyle/>
        <a:p>
          <a:endParaRPr lang="en-US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Are the expected outcomes appropriate and measureable?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08E98087-EB50-49F4-8A07-516B3FC868B4}" type="parTrans" cxnId="{9ACA5936-0EC9-46EC-A4CC-394BCC2AEC28}">
      <dgm:prSet/>
      <dgm:spPr/>
      <dgm:t>
        <a:bodyPr/>
        <a:lstStyle/>
        <a:p>
          <a:endParaRPr lang="en-US"/>
        </a:p>
      </dgm:t>
    </dgm:pt>
    <dgm:pt modelId="{1B10A7C3-B3F2-46ED-ACB7-A750EC330C82}" type="sibTrans" cxnId="{9ACA5936-0EC9-46EC-A4CC-394BCC2AEC28}">
      <dgm:prSet/>
      <dgm:spPr/>
      <dgm:t>
        <a:bodyPr/>
        <a:lstStyle/>
        <a:p>
          <a:endParaRPr lang="en-US"/>
        </a:p>
      </dgm:t>
    </dgm:pt>
    <dgm:pt modelId="{533813F4-6D41-4F52-BB2C-35CB7A7A220B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Yes – Indicators, outcomes, and methods consistent with other successful asthma home visiting programs</a:t>
          </a:r>
          <a:endParaRPr lang="en-US" sz="2800" dirty="0"/>
        </a:p>
      </dgm:t>
    </dgm:pt>
    <dgm:pt modelId="{5FC9F193-827E-4909-B999-D7C8D9DE0683}" type="parTrans" cxnId="{C927CB0F-2611-4CCF-8101-7C1BEF3F0916}">
      <dgm:prSet/>
      <dgm:spPr/>
      <dgm:t>
        <a:bodyPr/>
        <a:lstStyle/>
        <a:p>
          <a:endParaRPr lang="en-US"/>
        </a:p>
      </dgm:t>
    </dgm:pt>
    <dgm:pt modelId="{C317AAC8-5886-4B19-86EB-D2EA7A33E705}" type="sibTrans" cxnId="{C927CB0F-2611-4CCF-8101-7C1BEF3F0916}">
      <dgm:prSet/>
      <dgm:spPr/>
      <dgm:t>
        <a:bodyPr/>
        <a:lstStyle/>
        <a:p>
          <a:endParaRPr lang="en-US"/>
        </a:p>
      </dgm:t>
    </dgm:pt>
    <dgm:pt modelId="{915EE25C-B27E-42E8-8C4B-867A205F1B2F}">
      <dgm:prSet custT="1"/>
      <dgm:spPr/>
      <dgm:t>
        <a:bodyPr/>
        <a:lstStyle/>
        <a:p>
          <a:endParaRPr lang="en-US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Does the program have beneficial effects on participants?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A10DBA5F-C7AF-4A13-8EBC-04FFC1A18CBE}" type="parTrans" cxnId="{4BE317A0-F2BB-4183-B66E-B53487674F74}">
      <dgm:prSet/>
      <dgm:spPr/>
      <dgm:t>
        <a:bodyPr/>
        <a:lstStyle/>
        <a:p>
          <a:endParaRPr lang="en-US"/>
        </a:p>
      </dgm:t>
    </dgm:pt>
    <dgm:pt modelId="{5C38CC85-2AC8-4FFE-9FF0-08669CC9834B}" type="sibTrans" cxnId="{4BE317A0-F2BB-4183-B66E-B53487674F74}">
      <dgm:prSet/>
      <dgm:spPr/>
      <dgm:t>
        <a:bodyPr/>
        <a:lstStyle/>
        <a:p>
          <a:endParaRPr lang="en-US"/>
        </a:p>
      </dgm:t>
    </dgm:pt>
    <dgm:pt modelId="{7DB94F97-4C6E-4352-8433-783098F01838}">
      <dgm:prSet custT="1"/>
      <dgm:spPr/>
      <dgm:t>
        <a:bodyPr/>
        <a:lstStyle/>
        <a:p>
          <a:endParaRPr lang="en-US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Are the home visits being delivered to tribal members with moderate to severe asthma?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4A067688-D71B-4911-9CF0-CEA4F2741688}" type="parTrans" cxnId="{814DE808-53D0-4817-86B8-6C40396ACC05}">
      <dgm:prSet/>
      <dgm:spPr/>
      <dgm:t>
        <a:bodyPr/>
        <a:lstStyle/>
        <a:p>
          <a:endParaRPr lang="en-US"/>
        </a:p>
      </dgm:t>
    </dgm:pt>
    <dgm:pt modelId="{56F3E380-90F3-469D-B4BE-FAC2F43BC72A}" type="sibTrans" cxnId="{814DE808-53D0-4817-86B8-6C40396ACC05}">
      <dgm:prSet/>
      <dgm:spPr/>
      <dgm:t>
        <a:bodyPr/>
        <a:lstStyle/>
        <a:p>
          <a:endParaRPr lang="en-US"/>
        </a:p>
      </dgm:t>
    </dgm:pt>
    <dgm:pt modelId="{60F6AE13-4BEE-489F-8D35-AA5D18DEE136}">
      <dgm:prSet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Yes – eligible members determined through chart review and severity assessed during first visit</a:t>
          </a:r>
          <a:endParaRPr lang="en-US" sz="2800" dirty="0"/>
        </a:p>
      </dgm:t>
    </dgm:pt>
    <dgm:pt modelId="{B795BBD3-461C-4BC8-8257-F71EAA3FF5C5}" type="parTrans" cxnId="{06819943-3AD1-4EE6-BDC8-FE71EB51337B}">
      <dgm:prSet/>
      <dgm:spPr/>
      <dgm:t>
        <a:bodyPr/>
        <a:lstStyle/>
        <a:p>
          <a:endParaRPr lang="en-US"/>
        </a:p>
      </dgm:t>
    </dgm:pt>
    <dgm:pt modelId="{51AE98E9-ED5C-40C2-9AA7-5FB7D8E2E251}" type="sibTrans" cxnId="{06819943-3AD1-4EE6-BDC8-FE71EB51337B}">
      <dgm:prSet/>
      <dgm:spPr/>
      <dgm:t>
        <a:bodyPr/>
        <a:lstStyle/>
        <a:p>
          <a:endParaRPr lang="en-US"/>
        </a:p>
      </dgm:t>
    </dgm:pt>
    <dgm:pt modelId="{8AA68E31-0E7A-4305-83D3-E9FB1BE1C4F1}">
      <dgm:prSet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Yes – reduced asthma triggers, proper use of inhaler and controller medications, fewer restrictions from asthma, and shortness of breath</a:t>
          </a:r>
          <a:endParaRPr lang="en-US" sz="2800" dirty="0"/>
        </a:p>
      </dgm:t>
    </dgm:pt>
    <dgm:pt modelId="{42F4F74A-A9F7-4201-A648-4C91AD012964}" type="parTrans" cxnId="{9E79ED22-F7A3-49AF-8491-7DC675100992}">
      <dgm:prSet/>
      <dgm:spPr/>
      <dgm:t>
        <a:bodyPr/>
        <a:lstStyle/>
        <a:p>
          <a:endParaRPr lang="en-US"/>
        </a:p>
      </dgm:t>
    </dgm:pt>
    <dgm:pt modelId="{24C55224-DC68-465B-965A-98B3BBA7420A}" type="sibTrans" cxnId="{9E79ED22-F7A3-49AF-8491-7DC675100992}">
      <dgm:prSet/>
      <dgm:spPr/>
      <dgm:t>
        <a:bodyPr/>
        <a:lstStyle/>
        <a:p>
          <a:endParaRPr lang="en-US"/>
        </a:p>
      </dgm:t>
    </dgm:pt>
    <dgm:pt modelId="{68C08ABB-4D88-46AC-954C-7BA2AB9E3CF5}" type="pres">
      <dgm:prSet presAssocID="{0BCD5E4F-AE6B-4941-9F7A-EA0CDDDF67E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10FFA6-8319-4ABA-8B5B-AD6BE928C87D}" type="pres">
      <dgm:prSet presAssocID="{9B96419C-103E-413F-9399-ADB5614B9B79}" presName="composite" presStyleCnt="0"/>
      <dgm:spPr/>
    </dgm:pt>
    <dgm:pt modelId="{47814BC3-1F4F-49B4-BCE8-FE4E0D9B3BCF}" type="pres">
      <dgm:prSet presAssocID="{9B96419C-103E-413F-9399-ADB5614B9B7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2EBB2-8EC8-4BC6-9898-C18F373953F8}" type="pres">
      <dgm:prSet presAssocID="{9B96419C-103E-413F-9399-ADB5614B9B79}" presName="descendantText" presStyleLbl="alignAcc1" presStyleIdx="0" presStyleCnt="5" custScaleX="84731" custScaleY="100000" custLinFactNeighborX="-5340" custLinFactNeighborY="2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A032B-0DBA-4669-9701-57BE242761E7}" type="pres">
      <dgm:prSet presAssocID="{58D29A54-3238-4185-A720-3B32D659EF06}" presName="sp" presStyleCnt="0"/>
      <dgm:spPr/>
    </dgm:pt>
    <dgm:pt modelId="{E017917F-224F-4968-98DE-AAD033CD44DE}" type="pres">
      <dgm:prSet presAssocID="{82B3A378-C76E-4B75-98B2-82D5383E230C}" presName="composite" presStyleCnt="0"/>
      <dgm:spPr/>
    </dgm:pt>
    <dgm:pt modelId="{B8DA67DB-2A89-47CC-8DAE-A6EED90E387E}" type="pres">
      <dgm:prSet presAssocID="{82B3A378-C76E-4B75-98B2-82D5383E230C}" presName="parentText" presStyleLbl="alignNode1" presStyleIdx="1" presStyleCnt="5" custLinFactNeighborX="-676" custLinFactNeighborY="-225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4FEF3-F1EE-42A7-8404-2A6D3A3CF84D}" type="pres">
      <dgm:prSet presAssocID="{82B3A378-C76E-4B75-98B2-82D5383E230C}" presName="descendantText" presStyleLbl="alignAcc1" presStyleIdx="1" presStyleCnt="5" custScaleX="84731" custScaleY="50233" custLinFactNeighborX="-5724" custLinFactNeighborY="-35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257FC-4CF1-4936-A330-A668251504F4}" type="pres">
      <dgm:prSet presAssocID="{663164AD-AA7F-4012-A68E-D4D7865B0321}" presName="sp" presStyleCnt="0"/>
      <dgm:spPr/>
    </dgm:pt>
    <dgm:pt modelId="{DA77B3C4-E565-457B-9B64-CC7222A90F2D}" type="pres">
      <dgm:prSet presAssocID="{BA2CB24E-ADE2-424F-8516-E809CC168187}" presName="composite" presStyleCnt="0"/>
      <dgm:spPr/>
    </dgm:pt>
    <dgm:pt modelId="{659A98D9-7DF9-496A-BD59-226704411EB5}" type="pres">
      <dgm:prSet presAssocID="{BA2CB24E-ADE2-424F-8516-E809CC168187}" presName="parentText" presStyleLbl="alignNode1" presStyleIdx="2" presStyleCnt="5" custLinFactNeighborX="-676" custLinFactNeighborY="-448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FEBE9-D233-444E-B307-743D4150E4C8}" type="pres">
      <dgm:prSet presAssocID="{BA2CB24E-ADE2-424F-8516-E809CC168187}" presName="descendantText" presStyleLbl="alignAcc1" presStyleIdx="2" presStyleCnt="5" custScaleX="84731" custScaleY="55725" custLinFactNeighborX="-5655" custLinFactNeighborY="-66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DA315-E2B2-4ABF-8D1F-E9D0791812E3}" type="pres">
      <dgm:prSet presAssocID="{1B10A7C3-B3F2-46ED-ACB7-A750EC330C82}" presName="sp" presStyleCnt="0"/>
      <dgm:spPr/>
    </dgm:pt>
    <dgm:pt modelId="{1E24B631-99C7-4028-B5F8-625B77948CBA}" type="pres">
      <dgm:prSet presAssocID="{7DB94F97-4C6E-4352-8433-783098F01838}" presName="composite" presStyleCnt="0"/>
      <dgm:spPr/>
    </dgm:pt>
    <dgm:pt modelId="{A7EEBB47-9F70-4F58-9E91-4FC96E7C3940}" type="pres">
      <dgm:prSet presAssocID="{7DB94F97-4C6E-4352-8433-783098F01838}" presName="parentText" presStyleLbl="alignNode1" presStyleIdx="3" presStyleCnt="5" custLinFactNeighborX="-676" custLinFactNeighborY="-672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608FB-8BB5-47F5-94B7-A4CAB4573858}" type="pres">
      <dgm:prSet presAssocID="{7DB94F97-4C6E-4352-8433-783098F01838}" presName="descendantText" presStyleLbl="alignAcc1" presStyleIdx="3" presStyleCnt="5" custScaleX="84731" custScaleY="62231" custLinFactY="-349" custLinFactNeighborX="-633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3AB4B-678F-4A82-A57A-BB03AC40E53C}" type="pres">
      <dgm:prSet presAssocID="{56F3E380-90F3-469D-B4BE-FAC2F43BC72A}" presName="sp" presStyleCnt="0"/>
      <dgm:spPr/>
    </dgm:pt>
    <dgm:pt modelId="{F29824E6-8DA8-42B2-BAD1-EF1FD266B27B}" type="pres">
      <dgm:prSet presAssocID="{915EE25C-B27E-42E8-8C4B-867A205F1B2F}" presName="composite" presStyleCnt="0"/>
      <dgm:spPr/>
    </dgm:pt>
    <dgm:pt modelId="{2DCC5B0F-4E03-45F8-B3F2-351ED304BCE1}" type="pres">
      <dgm:prSet presAssocID="{915EE25C-B27E-42E8-8C4B-867A205F1B2F}" presName="parentText" presStyleLbl="alignNode1" presStyleIdx="4" presStyleCnt="5" custLinFactNeighborX="-676" custLinFactNeighborY="-895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654CD-5E80-433D-BDB3-D0F94EEDF419}" type="pres">
      <dgm:prSet presAssocID="{915EE25C-B27E-42E8-8C4B-867A205F1B2F}" presName="descendantText" presStyleLbl="alignAcc1" presStyleIdx="4" presStyleCnt="5" custScaleX="84731" custScaleY="69311" custLinFactY="-25298" custLinFactNeighborX="-511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2780CD-21AF-4952-8BCF-B41CE48E686B}" type="presOf" srcId="{9B96419C-103E-413F-9399-ADB5614B9B79}" destId="{47814BC3-1F4F-49B4-BCE8-FE4E0D9B3BCF}" srcOrd="0" destOrd="0" presId="urn:microsoft.com/office/officeart/2005/8/layout/chevron2"/>
    <dgm:cxn modelId="{06819943-3AD1-4EE6-BDC8-FE71EB51337B}" srcId="{7DB94F97-4C6E-4352-8433-783098F01838}" destId="{60F6AE13-4BEE-489F-8D35-AA5D18DEE136}" srcOrd="0" destOrd="0" parTransId="{B795BBD3-461C-4BC8-8257-F71EAA3FF5C5}" sibTransId="{51AE98E9-ED5C-40C2-9AA7-5FB7D8E2E251}"/>
    <dgm:cxn modelId="{E89A047A-64BC-44B1-95E3-3A25CB724A7B}" type="presOf" srcId="{82B3A378-C76E-4B75-98B2-82D5383E230C}" destId="{B8DA67DB-2A89-47CC-8DAE-A6EED90E387E}" srcOrd="0" destOrd="0" presId="urn:microsoft.com/office/officeart/2005/8/layout/chevron2"/>
    <dgm:cxn modelId="{659016DC-8564-4454-9695-4921C1514704}" srcId="{9B96419C-103E-413F-9399-ADB5614B9B79}" destId="{C21C7D60-EF8F-4A34-AC46-D5F43EABC61F}" srcOrd="0" destOrd="0" parTransId="{C02EED6B-1472-43F8-A002-064EB1496D00}" sibTransId="{5A5B7566-D7C0-4BA5-B7FB-BEE7DC57516B}"/>
    <dgm:cxn modelId="{9489DEF1-6021-42EE-9AD5-5756CF93161F}" type="presOf" srcId="{533813F4-6D41-4F52-BB2C-35CB7A7A220B}" destId="{18AFEBE9-D233-444E-B307-743D4150E4C8}" srcOrd="0" destOrd="0" presId="urn:microsoft.com/office/officeart/2005/8/layout/chevron2"/>
    <dgm:cxn modelId="{13D709ED-EB98-4E19-B454-21B6255307BE}" type="presOf" srcId="{60F6AE13-4BEE-489F-8D35-AA5D18DEE136}" destId="{4F8608FB-8BB5-47F5-94B7-A4CAB4573858}" srcOrd="0" destOrd="0" presId="urn:microsoft.com/office/officeart/2005/8/layout/chevron2"/>
    <dgm:cxn modelId="{F748BE6F-350E-481E-9BEB-87BA022F20A3}" srcId="{0BCD5E4F-AE6B-4941-9F7A-EA0CDDDF67EE}" destId="{9B96419C-103E-413F-9399-ADB5614B9B79}" srcOrd="0" destOrd="0" parTransId="{ABD515E3-33FA-4420-9552-167F45B90669}" sibTransId="{58D29A54-3238-4185-A720-3B32D659EF06}"/>
    <dgm:cxn modelId="{9E79ED22-F7A3-49AF-8491-7DC675100992}" srcId="{915EE25C-B27E-42E8-8C4B-867A205F1B2F}" destId="{8AA68E31-0E7A-4305-83D3-E9FB1BE1C4F1}" srcOrd="0" destOrd="0" parTransId="{42F4F74A-A9F7-4201-A648-4C91AD012964}" sibTransId="{24C55224-DC68-465B-965A-98B3BBA7420A}"/>
    <dgm:cxn modelId="{500DE506-C1EB-4A0C-AC06-94E4E54D8BE8}" type="presOf" srcId="{22A98C84-D199-48BD-A07A-698DB01BA936}" destId="{5602EBB2-8EC8-4BC6-9898-C18F373953F8}" srcOrd="0" destOrd="1" presId="urn:microsoft.com/office/officeart/2005/8/layout/chevron2"/>
    <dgm:cxn modelId="{E636FEB6-DBFF-48BF-9DF5-D6C94AF8A080}" type="presOf" srcId="{915EE25C-B27E-42E8-8C4B-867A205F1B2F}" destId="{2DCC5B0F-4E03-45F8-B3F2-351ED304BCE1}" srcOrd="0" destOrd="0" presId="urn:microsoft.com/office/officeart/2005/8/layout/chevron2"/>
    <dgm:cxn modelId="{B8D82105-9B27-4DE1-A601-9AB4AB5C4737}" type="presOf" srcId="{BA2CB24E-ADE2-424F-8516-E809CC168187}" destId="{659A98D9-7DF9-496A-BD59-226704411EB5}" srcOrd="0" destOrd="0" presId="urn:microsoft.com/office/officeart/2005/8/layout/chevron2"/>
    <dgm:cxn modelId="{017380BF-ECDF-42D1-986C-68E2E16EA20F}" type="presOf" srcId="{8AA68E31-0E7A-4305-83D3-E9FB1BE1C4F1}" destId="{EF4654CD-5E80-433D-BDB3-D0F94EEDF419}" srcOrd="0" destOrd="0" presId="urn:microsoft.com/office/officeart/2005/8/layout/chevron2"/>
    <dgm:cxn modelId="{4BE317A0-F2BB-4183-B66E-B53487674F74}" srcId="{0BCD5E4F-AE6B-4941-9F7A-EA0CDDDF67EE}" destId="{915EE25C-B27E-42E8-8C4B-867A205F1B2F}" srcOrd="4" destOrd="0" parTransId="{A10DBA5F-C7AF-4A13-8EBC-04FFC1A18CBE}" sibTransId="{5C38CC85-2AC8-4FFE-9FF0-08669CC9834B}"/>
    <dgm:cxn modelId="{4111961B-778D-4D5C-9B25-EC0227327CDB}" type="presOf" srcId="{2F1CD1E5-A8CE-4BA8-84D5-C0621A2A8D66}" destId="{D1B4FEF3-F1EE-42A7-8404-2A6D3A3CF84D}" srcOrd="0" destOrd="0" presId="urn:microsoft.com/office/officeart/2005/8/layout/chevron2"/>
    <dgm:cxn modelId="{C927CB0F-2611-4CCF-8101-7C1BEF3F0916}" srcId="{BA2CB24E-ADE2-424F-8516-E809CC168187}" destId="{533813F4-6D41-4F52-BB2C-35CB7A7A220B}" srcOrd="0" destOrd="0" parTransId="{5FC9F193-827E-4909-B999-D7C8D9DE0683}" sibTransId="{C317AAC8-5886-4B19-86EB-D2EA7A33E705}"/>
    <dgm:cxn modelId="{43E16D08-1B4B-4558-9598-D1A4DBE146F1}" srcId="{82B3A378-C76E-4B75-98B2-82D5383E230C}" destId="{2F1CD1E5-A8CE-4BA8-84D5-C0621A2A8D66}" srcOrd="0" destOrd="0" parTransId="{D05FBAFB-9476-46FE-99D5-695D997F92A6}" sibTransId="{2014431C-33B1-486C-814F-3C9E1DD39D2A}"/>
    <dgm:cxn modelId="{D3A6C4C2-771F-4104-A0B1-11B72D1E958E}" type="presOf" srcId="{7DB94F97-4C6E-4352-8433-783098F01838}" destId="{A7EEBB47-9F70-4F58-9E91-4FC96E7C3940}" srcOrd="0" destOrd="0" presId="urn:microsoft.com/office/officeart/2005/8/layout/chevron2"/>
    <dgm:cxn modelId="{A70C8267-79F2-4051-B613-3216654889CD}" srcId="{0BCD5E4F-AE6B-4941-9F7A-EA0CDDDF67EE}" destId="{82B3A378-C76E-4B75-98B2-82D5383E230C}" srcOrd="1" destOrd="0" parTransId="{7E0F5EF7-DDA2-449F-86FE-8DC0FA48D48D}" sibTransId="{663164AD-AA7F-4012-A68E-D4D7865B0321}"/>
    <dgm:cxn modelId="{B5F4131A-2163-46A9-AC6A-B765B1EE70D3}" type="presOf" srcId="{C21C7D60-EF8F-4A34-AC46-D5F43EABC61F}" destId="{5602EBB2-8EC8-4BC6-9898-C18F373953F8}" srcOrd="0" destOrd="0" presId="urn:microsoft.com/office/officeart/2005/8/layout/chevron2"/>
    <dgm:cxn modelId="{27799F7C-1D20-45C9-8595-0A9E3B4F0633}" type="presOf" srcId="{0BCD5E4F-AE6B-4941-9F7A-EA0CDDDF67EE}" destId="{68C08ABB-4D88-46AC-954C-7BA2AB9E3CF5}" srcOrd="0" destOrd="0" presId="urn:microsoft.com/office/officeart/2005/8/layout/chevron2"/>
    <dgm:cxn modelId="{9ACA5936-0EC9-46EC-A4CC-394BCC2AEC28}" srcId="{0BCD5E4F-AE6B-4941-9F7A-EA0CDDDF67EE}" destId="{BA2CB24E-ADE2-424F-8516-E809CC168187}" srcOrd="2" destOrd="0" parTransId="{08E98087-EB50-49F4-8A07-516B3FC868B4}" sibTransId="{1B10A7C3-B3F2-46ED-ACB7-A750EC330C82}"/>
    <dgm:cxn modelId="{814DE808-53D0-4817-86B8-6C40396ACC05}" srcId="{0BCD5E4F-AE6B-4941-9F7A-EA0CDDDF67EE}" destId="{7DB94F97-4C6E-4352-8433-783098F01838}" srcOrd="3" destOrd="0" parTransId="{4A067688-D71B-4911-9CF0-CEA4F2741688}" sibTransId="{56F3E380-90F3-469D-B4BE-FAC2F43BC72A}"/>
    <dgm:cxn modelId="{386C585C-8E5F-41D2-AB98-EC05BBE657BC}" srcId="{9B96419C-103E-413F-9399-ADB5614B9B79}" destId="{22A98C84-D199-48BD-A07A-698DB01BA936}" srcOrd="1" destOrd="0" parTransId="{8EA86B74-80BC-47A3-8F14-D8F465BB53EC}" sibTransId="{9032318E-850F-4832-BCB9-274A666A11C8}"/>
    <dgm:cxn modelId="{EB361AEB-35EC-416A-976D-407AB93BE826}" type="presParOf" srcId="{68C08ABB-4D88-46AC-954C-7BA2AB9E3CF5}" destId="{6F10FFA6-8319-4ABA-8B5B-AD6BE928C87D}" srcOrd="0" destOrd="0" presId="urn:microsoft.com/office/officeart/2005/8/layout/chevron2"/>
    <dgm:cxn modelId="{8D9E8A94-98DF-4CC2-B531-94C1DAF96756}" type="presParOf" srcId="{6F10FFA6-8319-4ABA-8B5B-AD6BE928C87D}" destId="{47814BC3-1F4F-49B4-BCE8-FE4E0D9B3BCF}" srcOrd="0" destOrd="0" presId="urn:microsoft.com/office/officeart/2005/8/layout/chevron2"/>
    <dgm:cxn modelId="{D17320A0-5D52-4986-A15F-B36B05494400}" type="presParOf" srcId="{6F10FFA6-8319-4ABA-8B5B-AD6BE928C87D}" destId="{5602EBB2-8EC8-4BC6-9898-C18F373953F8}" srcOrd="1" destOrd="0" presId="urn:microsoft.com/office/officeart/2005/8/layout/chevron2"/>
    <dgm:cxn modelId="{3896372B-4BA3-49D1-8283-467212329238}" type="presParOf" srcId="{68C08ABB-4D88-46AC-954C-7BA2AB9E3CF5}" destId="{702A032B-0DBA-4669-9701-57BE242761E7}" srcOrd="1" destOrd="0" presId="urn:microsoft.com/office/officeart/2005/8/layout/chevron2"/>
    <dgm:cxn modelId="{EE492159-5830-4EF1-AA8F-BD9BDB994328}" type="presParOf" srcId="{68C08ABB-4D88-46AC-954C-7BA2AB9E3CF5}" destId="{E017917F-224F-4968-98DE-AAD033CD44DE}" srcOrd="2" destOrd="0" presId="urn:microsoft.com/office/officeart/2005/8/layout/chevron2"/>
    <dgm:cxn modelId="{422F275F-288B-4CD0-BC36-F1073BE142BC}" type="presParOf" srcId="{E017917F-224F-4968-98DE-AAD033CD44DE}" destId="{B8DA67DB-2A89-47CC-8DAE-A6EED90E387E}" srcOrd="0" destOrd="0" presId="urn:microsoft.com/office/officeart/2005/8/layout/chevron2"/>
    <dgm:cxn modelId="{198C4370-0758-4457-9519-312408DE3BEC}" type="presParOf" srcId="{E017917F-224F-4968-98DE-AAD033CD44DE}" destId="{D1B4FEF3-F1EE-42A7-8404-2A6D3A3CF84D}" srcOrd="1" destOrd="0" presId="urn:microsoft.com/office/officeart/2005/8/layout/chevron2"/>
    <dgm:cxn modelId="{C0D43C75-D021-4F9B-A082-2D0F1CA327F5}" type="presParOf" srcId="{68C08ABB-4D88-46AC-954C-7BA2AB9E3CF5}" destId="{CA0257FC-4CF1-4936-A330-A668251504F4}" srcOrd="3" destOrd="0" presId="urn:microsoft.com/office/officeart/2005/8/layout/chevron2"/>
    <dgm:cxn modelId="{513BFF37-62F9-4B0D-A992-8EFF2D9B64C1}" type="presParOf" srcId="{68C08ABB-4D88-46AC-954C-7BA2AB9E3CF5}" destId="{DA77B3C4-E565-457B-9B64-CC7222A90F2D}" srcOrd="4" destOrd="0" presId="urn:microsoft.com/office/officeart/2005/8/layout/chevron2"/>
    <dgm:cxn modelId="{E29FFE07-99EC-46C5-B03F-588AE6804F7F}" type="presParOf" srcId="{DA77B3C4-E565-457B-9B64-CC7222A90F2D}" destId="{659A98D9-7DF9-496A-BD59-226704411EB5}" srcOrd="0" destOrd="0" presId="urn:microsoft.com/office/officeart/2005/8/layout/chevron2"/>
    <dgm:cxn modelId="{54F26410-C380-492B-9237-AC97ECD5BCB4}" type="presParOf" srcId="{DA77B3C4-E565-457B-9B64-CC7222A90F2D}" destId="{18AFEBE9-D233-444E-B307-743D4150E4C8}" srcOrd="1" destOrd="0" presId="urn:microsoft.com/office/officeart/2005/8/layout/chevron2"/>
    <dgm:cxn modelId="{1E08D462-B979-4914-8DE7-7C7B3A012423}" type="presParOf" srcId="{68C08ABB-4D88-46AC-954C-7BA2AB9E3CF5}" destId="{7ABDA315-E2B2-4ABF-8D1F-E9D0791812E3}" srcOrd="5" destOrd="0" presId="urn:microsoft.com/office/officeart/2005/8/layout/chevron2"/>
    <dgm:cxn modelId="{D89B4A14-F91A-4AC1-9EAE-7E2B3CD45F63}" type="presParOf" srcId="{68C08ABB-4D88-46AC-954C-7BA2AB9E3CF5}" destId="{1E24B631-99C7-4028-B5F8-625B77948CBA}" srcOrd="6" destOrd="0" presId="urn:microsoft.com/office/officeart/2005/8/layout/chevron2"/>
    <dgm:cxn modelId="{BC3ADA0E-ACD1-47B2-96FE-FB17E2B14FED}" type="presParOf" srcId="{1E24B631-99C7-4028-B5F8-625B77948CBA}" destId="{A7EEBB47-9F70-4F58-9E91-4FC96E7C3940}" srcOrd="0" destOrd="0" presId="urn:microsoft.com/office/officeart/2005/8/layout/chevron2"/>
    <dgm:cxn modelId="{F4178971-12A5-4CD4-8B02-4214FAE2898D}" type="presParOf" srcId="{1E24B631-99C7-4028-B5F8-625B77948CBA}" destId="{4F8608FB-8BB5-47F5-94B7-A4CAB4573858}" srcOrd="1" destOrd="0" presId="urn:microsoft.com/office/officeart/2005/8/layout/chevron2"/>
    <dgm:cxn modelId="{7DE3332E-9AC9-4BA6-A91C-A2E23F21DCFC}" type="presParOf" srcId="{68C08ABB-4D88-46AC-954C-7BA2AB9E3CF5}" destId="{9433AB4B-678F-4A82-A57A-BB03AC40E53C}" srcOrd="7" destOrd="0" presId="urn:microsoft.com/office/officeart/2005/8/layout/chevron2"/>
    <dgm:cxn modelId="{B5102601-931B-43C3-962D-AC9AA7223E91}" type="presParOf" srcId="{68C08ABB-4D88-46AC-954C-7BA2AB9E3CF5}" destId="{F29824E6-8DA8-42B2-BAD1-EF1FD266B27B}" srcOrd="8" destOrd="0" presId="urn:microsoft.com/office/officeart/2005/8/layout/chevron2"/>
    <dgm:cxn modelId="{9F6F0A19-700E-496B-A421-7D3585CF62A8}" type="presParOf" srcId="{F29824E6-8DA8-42B2-BAD1-EF1FD266B27B}" destId="{2DCC5B0F-4E03-45F8-B3F2-351ED304BCE1}" srcOrd="0" destOrd="0" presId="urn:microsoft.com/office/officeart/2005/8/layout/chevron2"/>
    <dgm:cxn modelId="{6729C67C-7BFA-4E54-A4F2-ABF169D3FF62}" type="presParOf" srcId="{F29824E6-8DA8-42B2-BAD1-EF1FD266B27B}" destId="{EF4654CD-5E80-433D-BDB3-D0F94EEDF41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14BC3-1F4F-49B4-BCE8-FE4E0D9B3BCF}">
      <dsp:nvSpPr>
        <dsp:cNvPr id="0" name=""/>
        <dsp:cNvSpPr/>
      </dsp:nvSpPr>
      <dsp:spPr>
        <a:xfrm rot="5400000">
          <a:off x="-150502" y="572186"/>
          <a:ext cx="3695849" cy="25870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Has capacity been sufficiently built to implement program successfully? 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03876" y="1311355"/>
        <a:ext cx="2587094" cy="1108755"/>
      </dsp:txXfrm>
    </dsp:sp>
    <dsp:sp modelId="{5602EBB2-8EC8-4BC6-9898-C18F373953F8}">
      <dsp:nvSpPr>
        <dsp:cNvPr id="0" name=""/>
        <dsp:cNvSpPr/>
      </dsp:nvSpPr>
      <dsp:spPr>
        <a:xfrm rot="5400000">
          <a:off x="6514333" y="-3201066"/>
          <a:ext cx="2403565" cy="8964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Yes - relationships built with Community Health Advisory Council and General Council, clinic staff and CHRs  trained, culturally appropriate materials created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No - successful referral system not established</a:t>
          </a:r>
          <a:endParaRPr lang="en-US" sz="2800" kern="1200" dirty="0"/>
        </a:p>
      </dsp:txBody>
      <dsp:txXfrm rot="-5400000">
        <a:off x="3233734" y="196865"/>
        <a:ext cx="8847432" cy="2168901"/>
      </dsp:txXfrm>
    </dsp:sp>
    <dsp:sp modelId="{B8DA67DB-2A89-47CC-8DAE-A6EED90E387E}">
      <dsp:nvSpPr>
        <dsp:cNvPr id="0" name=""/>
        <dsp:cNvSpPr/>
      </dsp:nvSpPr>
      <dsp:spPr>
        <a:xfrm rot="5400000">
          <a:off x="-167991" y="3310323"/>
          <a:ext cx="3695849" cy="25870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Are the contract deliverables being met?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6387" y="4049492"/>
        <a:ext cx="2587094" cy="1108755"/>
      </dsp:txXfrm>
    </dsp:sp>
    <dsp:sp modelId="{D1B4FEF3-F1EE-42A7-8404-2A6D3A3CF84D}">
      <dsp:nvSpPr>
        <dsp:cNvPr id="0" name=""/>
        <dsp:cNvSpPr/>
      </dsp:nvSpPr>
      <dsp:spPr>
        <a:xfrm rot="5400000">
          <a:off x="7072113" y="-544028"/>
          <a:ext cx="1206748" cy="8964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No – 8% of individuals contacted enrolled in the program</a:t>
          </a:r>
          <a:endParaRPr lang="en-US" sz="2800" kern="1200" dirty="0"/>
        </a:p>
      </dsp:txBody>
      <dsp:txXfrm rot="-5400000">
        <a:off x="3193106" y="3393888"/>
        <a:ext cx="8905855" cy="1088930"/>
      </dsp:txXfrm>
    </dsp:sp>
    <dsp:sp modelId="{659A98D9-7DF9-496A-BD59-226704411EB5}">
      <dsp:nvSpPr>
        <dsp:cNvPr id="0" name=""/>
        <dsp:cNvSpPr/>
      </dsp:nvSpPr>
      <dsp:spPr>
        <a:xfrm rot="5400000">
          <a:off x="-167991" y="6054780"/>
          <a:ext cx="3695849" cy="25870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Are the expected outcomes appropriate and measureable?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6387" y="6793949"/>
        <a:ext cx="2587094" cy="1108755"/>
      </dsp:txXfrm>
    </dsp:sp>
    <dsp:sp modelId="{18AFEBE9-D233-444E-B307-743D4150E4C8}">
      <dsp:nvSpPr>
        <dsp:cNvPr id="0" name=""/>
        <dsp:cNvSpPr/>
      </dsp:nvSpPr>
      <dsp:spPr>
        <a:xfrm rot="5400000">
          <a:off x="7013447" y="2282963"/>
          <a:ext cx="1338682" cy="8964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Yes – Indicators, outcomes, and methods consistent with other successful asthma home visiting programs</a:t>
          </a:r>
          <a:endParaRPr lang="en-US" sz="2800" kern="1200" dirty="0"/>
        </a:p>
      </dsp:txBody>
      <dsp:txXfrm rot="-5400000">
        <a:off x="3200407" y="6161353"/>
        <a:ext cx="8899415" cy="1207984"/>
      </dsp:txXfrm>
    </dsp:sp>
    <dsp:sp modelId="{A7EEBB47-9F70-4F58-9E91-4FC96E7C3940}">
      <dsp:nvSpPr>
        <dsp:cNvPr id="0" name=""/>
        <dsp:cNvSpPr/>
      </dsp:nvSpPr>
      <dsp:spPr>
        <a:xfrm rot="5400000">
          <a:off x="-167991" y="8799199"/>
          <a:ext cx="3695849" cy="25870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Are the home visits being delivered to tribal members with moderate to severe asthma?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6387" y="9538368"/>
        <a:ext cx="2587094" cy="1108755"/>
      </dsp:txXfrm>
    </dsp:sp>
    <dsp:sp modelId="{4F8608FB-8BB5-47F5-94B7-A4CAB4573858}">
      <dsp:nvSpPr>
        <dsp:cNvPr id="0" name=""/>
        <dsp:cNvSpPr/>
      </dsp:nvSpPr>
      <dsp:spPr>
        <a:xfrm rot="5400000">
          <a:off x="6863248" y="5037550"/>
          <a:ext cx="1494976" cy="8964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Yes – eligible members determined through chart review and severity assessed during first visit</a:t>
          </a:r>
          <a:endParaRPr lang="en-US" sz="2800" kern="1200" dirty="0"/>
        </a:p>
      </dsp:txBody>
      <dsp:txXfrm rot="-5400000">
        <a:off x="3128355" y="8845423"/>
        <a:ext cx="8891785" cy="1349018"/>
      </dsp:txXfrm>
    </dsp:sp>
    <dsp:sp modelId="{2DCC5B0F-4E03-45F8-B3F2-351ED304BCE1}">
      <dsp:nvSpPr>
        <dsp:cNvPr id="0" name=""/>
        <dsp:cNvSpPr/>
      </dsp:nvSpPr>
      <dsp:spPr>
        <a:xfrm rot="5400000">
          <a:off x="-167991" y="11543656"/>
          <a:ext cx="3695849" cy="25870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Does the program have beneficial effects on participants?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6387" y="12282825"/>
        <a:ext cx="2587094" cy="1108755"/>
      </dsp:txXfrm>
    </dsp:sp>
    <dsp:sp modelId="{EF4654CD-5E80-433D-BDB3-D0F94EEDF419}">
      <dsp:nvSpPr>
        <dsp:cNvPr id="0" name=""/>
        <dsp:cNvSpPr/>
      </dsp:nvSpPr>
      <dsp:spPr>
        <a:xfrm rot="5400000">
          <a:off x="6907709" y="8008753"/>
          <a:ext cx="1665059" cy="8964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Yes – reduced asthma triggers, proper use of inhaler and controller medications, fewer restrictions from asthma, and shortness of breath</a:t>
          </a:r>
          <a:endParaRPr lang="en-US" sz="2800" kern="1200" dirty="0"/>
        </a:p>
      </dsp:txBody>
      <dsp:txXfrm rot="-5400000">
        <a:off x="3257857" y="11739887"/>
        <a:ext cx="8883483" cy="1502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856932" y="7680960"/>
            <a:ext cx="36210240" cy="10241280"/>
          </a:xfrm>
        </p:spPr>
        <p:txBody>
          <a:bodyPr vert="horz" lIns="229903" tIns="0" rIns="229903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241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E8C3-8A5F-4D83-B49A-1E8D77AEA446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5598-BA8F-49E8-9E52-6B01A59AE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35040" y="18657509"/>
            <a:ext cx="2816352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2299030" indent="0" algn="ctr">
              <a:buNone/>
            </a:lvl2pPr>
            <a:lvl3pPr marL="4598060" indent="0" algn="ctr">
              <a:buNone/>
            </a:lvl3pPr>
            <a:lvl4pPr marL="6897091" indent="0" algn="ctr">
              <a:buNone/>
            </a:lvl4pPr>
            <a:lvl5pPr marL="9196121" indent="0" algn="ctr">
              <a:buNone/>
            </a:lvl5pPr>
            <a:lvl6pPr marL="11495151" indent="0" algn="ctr">
              <a:buNone/>
            </a:lvl6pPr>
            <a:lvl7pPr marL="13794181" indent="0" algn="ctr">
              <a:buNone/>
            </a:lvl7pPr>
            <a:lvl8pPr marL="16093211" indent="0" algn="ctr">
              <a:buNone/>
            </a:lvl8pPr>
            <a:lvl9pPr marL="1839224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E8C3-8A5F-4D83-B49A-1E8D77AEA446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5598-BA8F-49E8-9E52-6B01A59A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537976"/>
            <a:ext cx="9052560" cy="3276854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537976"/>
            <a:ext cx="26487120" cy="3276854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E8C3-8A5F-4D83-B49A-1E8D77AEA446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5598-BA8F-49E8-9E52-6B01A59A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E8C3-8A5F-4D83-B49A-1E8D77AEA446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5598-BA8F-49E8-9E52-6B01A59A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0880" y="3413760"/>
            <a:ext cx="31181040" cy="1024128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41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0880" y="14043603"/>
            <a:ext cx="31181040" cy="8454387"/>
          </a:xfrm>
        </p:spPr>
        <p:txBody>
          <a:bodyPr anchor="t"/>
          <a:lstStyle>
            <a:lvl1pPr marL="367845" indent="0" algn="l">
              <a:buNone/>
              <a:defRPr sz="10100">
                <a:solidFill>
                  <a:schemeClr val="tx1"/>
                </a:solidFill>
              </a:defRPr>
            </a:lvl1pPr>
            <a:lvl2pPr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E8C3-8A5F-4D83-B49A-1E8D77AEA446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9120" y="35933383"/>
            <a:ext cx="3352800" cy="2044700"/>
          </a:xfrm>
        </p:spPr>
        <p:txBody>
          <a:bodyPr/>
          <a:lstStyle/>
          <a:p>
            <a:fld id="{02A15598-BA8F-49E8-9E52-6B01A59A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8961123"/>
            <a:ext cx="17769840" cy="25345393"/>
          </a:xfrm>
        </p:spPr>
        <p:txBody>
          <a:bodyPr/>
          <a:lstStyle>
            <a:lvl1pPr>
              <a:defRPr sz="13100"/>
            </a:lvl1pPr>
            <a:lvl2pPr>
              <a:defRPr sz="121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8961123"/>
            <a:ext cx="17769840" cy="25345393"/>
          </a:xfrm>
        </p:spPr>
        <p:txBody>
          <a:bodyPr/>
          <a:lstStyle>
            <a:lvl1pPr>
              <a:defRPr sz="13100"/>
            </a:lvl1pPr>
            <a:lvl2pPr>
              <a:defRPr sz="121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E8C3-8A5F-4D83-B49A-1E8D77AEA446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5598-BA8F-49E8-9E52-6B01A59A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1529080"/>
            <a:ext cx="36210240" cy="6400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1" y="8596630"/>
            <a:ext cx="17776827" cy="4204967"/>
          </a:xfrm>
        </p:spPr>
        <p:txBody>
          <a:bodyPr anchor="ctr"/>
          <a:lstStyle>
            <a:lvl1pPr marL="0" indent="0">
              <a:buNone/>
              <a:defRPr sz="12100" b="0" cap="all" baseline="0">
                <a:solidFill>
                  <a:schemeClr val="tx1"/>
                </a:solidFill>
              </a:defRPr>
            </a:lvl1pPr>
            <a:lvl2pPr>
              <a:buNone/>
              <a:defRPr sz="10100" b="1"/>
            </a:lvl2pPr>
            <a:lvl3pPr>
              <a:buNone/>
              <a:defRPr sz="9100" b="1"/>
            </a:lvl3pPr>
            <a:lvl4pPr>
              <a:buNone/>
              <a:defRPr sz="8000" b="1"/>
            </a:lvl4pPr>
            <a:lvl5pPr>
              <a:buNone/>
              <a:defRPr sz="80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0438112" y="8596630"/>
            <a:ext cx="17783810" cy="4204967"/>
          </a:xfrm>
        </p:spPr>
        <p:txBody>
          <a:bodyPr anchor="ctr"/>
          <a:lstStyle>
            <a:lvl1pPr marL="0" indent="0">
              <a:buNone/>
              <a:defRPr sz="12100" b="0" cap="all" baseline="0">
                <a:solidFill>
                  <a:schemeClr val="tx1"/>
                </a:solidFill>
              </a:defRPr>
            </a:lvl1pPr>
            <a:lvl2pPr>
              <a:buNone/>
              <a:defRPr sz="10100" b="1"/>
            </a:lvl2pPr>
            <a:lvl3pPr>
              <a:buNone/>
              <a:defRPr sz="9100" b="1"/>
            </a:lvl3pPr>
            <a:lvl4pPr>
              <a:buNone/>
              <a:defRPr sz="8000" b="1"/>
            </a:lvl4pPr>
            <a:lvl5pPr>
              <a:buNone/>
              <a:defRPr sz="80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11681" y="13228323"/>
            <a:ext cx="17776827" cy="21078193"/>
          </a:xfrm>
        </p:spPr>
        <p:txBody>
          <a:bodyPr/>
          <a:lstStyle>
            <a:lvl1pPr>
              <a:defRPr sz="12100"/>
            </a:lvl1pPr>
            <a:lvl2pPr>
              <a:defRPr sz="10100"/>
            </a:lvl2pPr>
            <a:lvl3pPr>
              <a:defRPr sz="9100"/>
            </a:lvl3pPr>
            <a:lvl4pPr>
              <a:defRPr sz="8000"/>
            </a:lvl4pPr>
            <a:lvl5pPr>
              <a:defRPr sz="8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13228323"/>
            <a:ext cx="17783810" cy="21078193"/>
          </a:xfrm>
        </p:spPr>
        <p:txBody>
          <a:bodyPr/>
          <a:lstStyle>
            <a:lvl1pPr>
              <a:defRPr sz="12100"/>
            </a:lvl1pPr>
            <a:lvl2pPr>
              <a:defRPr sz="10100"/>
            </a:lvl2pPr>
            <a:lvl3pPr>
              <a:defRPr sz="9100"/>
            </a:lvl3pPr>
            <a:lvl4pPr>
              <a:defRPr sz="8000"/>
            </a:lvl4pPr>
            <a:lvl5pPr>
              <a:defRPr sz="8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E8C3-8A5F-4D83-B49A-1E8D77AEA446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5598-BA8F-49E8-9E52-6B01A59A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E8C3-8A5F-4D83-B49A-1E8D77AEA446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5598-BA8F-49E8-9E52-6B01A59A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E8C3-8A5F-4D83-B49A-1E8D77AEA446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5598-BA8F-49E8-9E52-6B01A59A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3" y="1529080"/>
            <a:ext cx="13236577" cy="650748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111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011683" y="8534403"/>
            <a:ext cx="13236577" cy="25772113"/>
          </a:xfrm>
        </p:spPr>
        <p:txBody>
          <a:bodyPr/>
          <a:lstStyle>
            <a:lvl1pPr marL="0" indent="0">
              <a:buNone/>
              <a:defRPr sz="7000"/>
            </a:lvl1pPr>
            <a:lvl2pPr>
              <a:buNone/>
              <a:defRPr sz="6000"/>
            </a:lvl2pPr>
            <a:lvl3pPr>
              <a:buNone/>
              <a:defRPr sz="5000"/>
            </a:lvl3pPr>
            <a:lvl4pPr>
              <a:buNone/>
              <a:defRPr sz="4500"/>
            </a:lvl4pPr>
            <a:lvl5pPr>
              <a:buNone/>
              <a:defRPr sz="4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730220" y="1529083"/>
            <a:ext cx="22491700" cy="32777433"/>
          </a:xfrm>
        </p:spPr>
        <p:txBody>
          <a:bodyPr/>
          <a:lstStyle>
            <a:lvl1pPr>
              <a:defRPr sz="13100"/>
            </a:lvl1pPr>
            <a:lvl2pPr>
              <a:defRPr sz="12100"/>
            </a:lvl2pPr>
            <a:lvl3pPr>
              <a:defRPr sz="11100"/>
            </a:lvl3pPr>
            <a:lvl4pPr>
              <a:defRPr sz="10100"/>
            </a:lvl4pPr>
            <a:lvl5pPr>
              <a:defRPr sz="9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E8C3-8A5F-4D83-B49A-1E8D77AEA446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5598-BA8F-49E8-9E52-6B01A59A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0" y="3413760"/>
            <a:ext cx="24140160" cy="2924813"/>
          </a:xfrm>
        </p:spPr>
        <p:txBody>
          <a:bodyPr lIns="229903" rIns="229903" bIns="0" anchor="b">
            <a:sp3d prstMaterial="softEdge"/>
          </a:bodyPr>
          <a:lstStyle>
            <a:lvl1pPr algn="ctr">
              <a:buNone/>
              <a:defRPr sz="101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46720" y="10259060"/>
            <a:ext cx="24140160" cy="2218944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161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6720" y="6534008"/>
            <a:ext cx="24140160" cy="2969971"/>
          </a:xfrm>
        </p:spPr>
        <p:txBody>
          <a:bodyPr lIns="229903" tIns="229903" rIns="229903" anchor="t"/>
          <a:lstStyle>
            <a:lvl1pPr marL="0" indent="0" algn="ctr">
              <a:buNone/>
              <a:defRPr sz="7000"/>
            </a:lvl1pPr>
            <a:lvl2pPr>
              <a:defRPr sz="60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E8C3-8A5F-4D83-B49A-1E8D77AEA446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5598-BA8F-49E8-9E52-6B01A59A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11680" y="1537973"/>
            <a:ext cx="36210240" cy="6400800"/>
          </a:xfrm>
          <a:prstGeom prst="rect">
            <a:avLst/>
          </a:prstGeom>
        </p:spPr>
        <p:txBody>
          <a:bodyPr vert="horz" lIns="459806" tIns="229903" rIns="459806" bIns="229903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11680" y="8961120"/>
            <a:ext cx="36210240" cy="26371296"/>
          </a:xfrm>
          <a:prstGeom prst="rect">
            <a:avLst/>
          </a:prstGeom>
        </p:spPr>
        <p:txBody>
          <a:bodyPr vert="horz" lIns="459806" tIns="229903" rIns="459806" bIns="22990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011680" y="35933383"/>
            <a:ext cx="9387840" cy="2044700"/>
          </a:xfrm>
          <a:prstGeom prst="rect">
            <a:avLst/>
          </a:prstGeom>
        </p:spPr>
        <p:txBody>
          <a:bodyPr vert="horz" lIns="459806" tIns="229903" rIns="459806" bIns="229903" anchor="b"/>
          <a:lstStyle>
            <a:lvl1pPr algn="l" eaLnBrk="1" latinLnBrk="0" hangingPunct="1">
              <a:defRPr kumimoji="0" sz="60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1BE8C3-8A5F-4D83-B49A-1E8D77AEA446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3746480" y="35933383"/>
            <a:ext cx="12740640" cy="2044700"/>
          </a:xfrm>
          <a:prstGeom prst="rect">
            <a:avLst/>
          </a:prstGeom>
        </p:spPr>
        <p:txBody>
          <a:bodyPr vert="horz" lIns="459806" tIns="229903" rIns="459806" bIns="229903" anchor="b"/>
          <a:lstStyle>
            <a:lvl1pPr algn="ctr" eaLnBrk="1" latinLnBrk="0" hangingPunct="1">
              <a:defRPr kumimoji="0" sz="60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4869120" y="35933383"/>
            <a:ext cx="3352800" cy="2044700"/>
          </a:xfrm>
          <a:prstGeom prst="rect">
            <a:avLst/>
          </a:prstGeom>
        </p:spPr>
        <p:txBody>
          <a:bodyPr vert="horz" lIns="0" tIns="229903" rIns="0" bIns="229903" anchor="b"/>
          <a:lstStyle>
            <a:lvl1pPr algn="r" eaLnBrk="1" latinLnBrk="0" hangingPunct="1">
              <a:defRPr kumimoji="0" sz="60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A15598-BA8F-49E8-9E52-6B01A59A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206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58836" indent="-2069127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14100" kern="1200">
          <a:solidFill>
            <a:schemeClr val="tx1"/>
          </a:solidFill>
          <a:latin typeface="+mn-lt"/>
          <a:ea typeface="+mn-ea"/>
          <a:cs typeface="+mn-cs"/>
        </a:defRPr>
      </a:lvl1pPr>
      <a:lvl2pPr marL="4368157" indent="-1425399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12100" kern="1200">
          <a:solidFill>
            <a:schemeClr val="tx1"/>
          </a:solidFill>
          <a:latin typeface="+mn-lt"/>
          <a:ea typeface="+mn-ea"/>
          <a:cs typeface="+mn-cs"/>
        </a:defRPr>
      </a:lvl2pPr>
      <a:lvl3pPr marL="5701595" indent="-1149515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6805129" indent="-919612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7770722" indent="-919612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8874257" indent="-919612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9885830" indent="-91961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0897403" indent="-91961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1908976" indent="-91961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7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2990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598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8970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91961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1495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7941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60932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83922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Line 49"/>
          <p:cNvSpPr>
            <a:spLocks noChangeShapeType="1"/>
          </p:cNvSpPr>
          <p:nvPr/>
        </p:nvSpPr>
        <p:spPr bwMode="auto">
          <a:xfrm flipV="1">
            <a:off x="23774400" y="17145000"/>
            <a:ext cx="1447799" cy="6098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71" name="Line 48"/>
          <p:cNvSpPr>
            <a:spLocks noChangeShapeType="1"/>
          </p:cNvSpPr>
          <p:nvPr/>
        </p:nvSpPr>
        <p:spPr bwMode="auto">
          <a:xfrm flipV="1">
            <a:off x="23164800" y="19431000"/>
            <a:ext cx="21336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73" name="Line 47"/>
          <p:cNvSpPr>
            <a:spLocks noChangeShapeType="1"/>
          </p:cNvSpPr>
          <p:nvPr/>
        </p:nvSpPr>
        <p:spPr bwMode="auto">
          <a:xfrm>
            <a:off x="23850600" y="14020800"/>
            <a:ext cx="1600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74" name="Line 46"/>
          <p:cNvSpPr>
            <a:spLocks noChangeShapeType="1"/>
          </p:cNvSpPr>
          <p:nvPr/>
        </p:nvSpPr>
        <p:spPr bwMode="auto">
          <a:xfrm>
            <a:off x="23926799" y="15011401"/>
            <a:ext cx="1295401" cy="167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76" name="AutoShape 45"/>
          <p:cNvSpPr>
            <a:spLocks/>
          </p:cNvSpPr>
          <p:nvPr/>
        </p:nvSpPr>
        <p:spPr bwMode="auto">
          <a:xfrm>
            <a:off x="23241000" y="12954001"/>
            <a:ext cx="533400" cy="1676400"/>
          </a:xfrm>
          <a:prstGeom prst="rightBrace">
            <a:avLst>
              <a:gd name="adj1" fmla="val 44747"/>
              <a:gd name="adj2" fmla="val 5063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77" name="AutoShape 44"/>
          <p:cNvSpPr>
            <a:spLocks/>
          </p:cNvSpPr>
          <p:nvPr/>
        </p:nvSpPr>
        <p:spPr bwMode="auto">
          <a:xfrm>
            <a:off x="23275239" y="12801600"/>
            <a:ext cx="1184961" cy="3429000"/>
          </a:xfrm>
          <a:prstGeom prst="rightBrace">
            <a:avLst>
              <a:gd name="adj1" fmla="val 33781"/>
              <a:gd name="adj2" fmla="val 5064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78" name="AutoShape 43"/>
          <p:cNvSpPr>
            <a:spLocks/>
          </p:cNvSpPr>
          <p:nvPr/>
        </p:nvSpPr>
        <p:spPr bwMode="auto">
          <a:xfrm>
            <a:off x="23275239" y="16611601"/>
            <a:ext cx="499161" cy="2285999"/>
          </a:xfrm>
          <a:prstGeom prst="rightBrace">
            <a:avLst>
              <a:gd name="adj1" fmla="val 83851"/>
              <a:gd name="adj2" fmla="val 5063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79" name="Text Box 42"/>
          <p:cNvSpPr txBox="1">
            <a:spLocks noChangeArrowheads="1"/>
          </p:cNvSpPr>
          <p:nvPr/>
        </p:nvSpPr>
        <p:spPr bwMode="auto">
          <a:xfrm>
            <a:off x="25223244" y="16002000"/>
            <a:ext cx="4855484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Increased # of AI/AN receiving in-home environmental assessment and trigger reduction education and asthma self-management education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0" name="Text Box 41"/>
          <p:cNvSpPr txBox="1">
            <a:spLocks noChangeArrowheads="1"/>
          </p:cNvSpPr>
          <p:nvPr/>
        </p:nvSpPr>
        <p:spPr bwMode="auto">
          <a:xfrm>
            <a:off x="25332245" y="18745200"/>
            <a:ext cx="4761348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Increased # of tribal healthcare providers using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spirometry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and the measures from the EPR-3 guidelines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Text Box 40"/>
          <p:cNvSpPr txBox="1">
            <a:spLocks noChangeArrowheads="1"/>
          </p:cNvSpPr>
          <p:nvPr/>
        </p:nvSpPr>
        <p:spPr bwMode="auto">
          <a:xfrm>
            <a:off x="25461064" y="13719367"/>
            <a:ext cx="4602801" cy="9110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Improvements in self-management knowledge, skills &amp; behaviors 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" name="Text Box 39"/>
          <p:cNvSpPr txBox="1">
            <a:spLocks noChangeArrowheads="1"/>
          </p:cNvSpPr>
          <p:nvPr/>
        </p:nvSpPr>
        <p:spPr bwMode="auto">
          <a:xfrm>
            <a:off x="33985200" y="20269200"/>
            <a:ext cx="36576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Reduced disparities for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AI/AN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with asthma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Line 38"/>
          <p:cNvSpPr>
            <a:spLocks noChangeShapeType="1"/>
          </p:cNvSpPr>
          <p:nvPr/>
        </p:nvSpPr>
        <p:spPr bwMode="auto">
          <a:xfrm flipH="1">
            <a:off x="35814000" y="19278600"/>
            <a:ext cx="0" cy="913771"/>
          </a:xfrm>
          <a:prstGeom prst="line">
            <a:avLst/>
          </a:prstGeom>
          <a:noFill/>
          <a:ln w="635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32842200" y="18364201"/>
            <a:ext cx="59436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Reduced symptoms, ED visits, hospitalizations, missed school/work days 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Text Box 36"/>
          <p:cNvSpPr txBox="1">
            <a:spLocks noChangeArrowheads="1"/>
          </p:cNvSpPr>
          <p:nvPr/>
        </p:nvSpPr>
        <p:spPr bwMode="auto">
          <a:xfrm>
            <a:off x="32842200" y="15751797"/>
            <a:ext cx="5943600" cy="16218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Successful model for tribal asthma home visit program established based on lessons learned shared with other tribes and asthma stakeholders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" name="AutoShape 35"/>
          <p:cNvSpPr>
            <a:spLocks/>
          </p:cNvSpPr>
          <p:nvPr/>
        </p:nvSpPr>
        <p:spPr bwMode="auto">
          <a:xfrm>
            <a:off x="30009365" y="13487400"/>
            <a:ext cx="927835" cy="6781800"/>
          </a:xfrm>
          <a:prstGeom prst="rightBrace">
            <a:avLst>
              <a:gd name="adj1" fmla="val 58177"/>
              <a:gd name="adj2" fmla="val 46417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87" name="Text Box 34"/>
          <p:cNvSpPr txBox="1">
            <a:spLocks noChangeArrowheads="1"/>
          </p:cNvSpPr>
          <p:nvPr/>
        </p:nvSpPr>
        <p:spPr bwMode="auto">
          <a:xfrm>
            <a:off x="32843381" y="13792200"/>
            <a:ext cx="5943600" cy="9135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Disparities project outcomes used for Asthma Program Home Visit reimbursement work 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8" name="Line 33"/>
          <p:cNvSpPr>
            <a:spLocks noChangeShapeType="1"/>
          </p:cNvSpPr>
          <p:nvPr/>
        </p:nvSpPr>
        <p:spPr bwMode="auto">
          <a:xfrm flipH="1" flipV="1">
            <a:off x="27660895" y="14691360"/>
            <a:ext cx="0" cy="12801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89" name="Line 32"/>
          <p:cNvSpPr>
            <a:spLocks noChangeShapeType="1"/>
          </p:cNvSpPr>
          <p:nvPr/>
        </p:nvSpPr>
        <p:spPr bwMode="auto">
          <a:xfrm>
            <a:off x="30480001" y="17602200"/>
            <a:ext cx="2362199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90" name="Line 31"/>
          <p:cNvSpPr>
            <a:spLocks noChangeShapeType="1"/>
          </p:cNvSpPr>
          <p:nvPr/>
        </p:nvSpPr>
        <p:spPr bwMode="auto">
          <a:xfrm flipV="1">
            <a:off x="30504822" y="14097000"/>
            <a:ext cx="2337378" cy="18104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91" name="Line 30"/>
          <p:cNvSpPr>
            <a:spLocks noChangeShapeType="1"/>
          </p:cNvSpPr>
          <p:nvPr/>
        </p:nvSpPr>
        <p:spPr bwMode="auto">
          <a:xfrm flipV="1">
            <a:off x="30861000" y="16611600"/>
            <a:ext cx="199362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92" name="Text Box 29"/>
          <p:cNvSpPr txBox="1">
            <a:spLocks noChangeArrowheads="1"/>
          </p:cNvSpPr>
          <p:nvPr/>
        </p:nvSpPr>
        <p:spPr bwMode="auto">
          <a:xfrm>
            <a:off x="6964680" y="16992600"/>
            <a:ext cx="73152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0" hangingPunct="0">
              <a:tabLst>
                <a:tab pos="0" algn="l"/>
                <a:tab pos="119063" algn="l"/>
              </a:tabLst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Provide train-the-trainer Master Home Environmentalist and asthma educator training to tribal staff, tobacco contractors, and community members to build tribal capacity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Text Box 28"/>
          <p:cNvSpPr txBox="1">
            <a:spLocks noChangeArrowheads="1"/>
          </p:cNvSpPr>
          <p:nvPr/>
        </p:nvSpPr>
        <p:spPr bwMode="auto">
          <a:xfrm>
            <a:off x="6934200" y="19126039"/>
            <a:ext cx="7315200" cy="1219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0" hangingPunct="0">
              <a:tabLst>
                <a:tab pos="0" algn="l"/>
                <a:tab pos="119063" algn="l"/>
              </a:tabLst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Provide training and evaluate the use of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spirometry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and the implementation of the EPR-3 guidelines in tribal clinics participating in the home visits project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Line 27"/>
          <p:cNvSpPr>
            <a:spLocks noChangeShapeType="1"/>
          </p:cNvSpPr>
          <p:nvPr/>
        </p:nvSpPr>
        <p:spPr bwMode="auto">
          <a:xfrm flipV="1">
            <a:off x="14234160" y="19888200"/>
            <a:ext cx="1981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95" name="Text Box 26"/>
          <p:cNvSpPr txBox="1">
            <a:spLocks noChangeArrowheads="1"/>
          </p:cNvSpPr>
          <p:nvPr/>
        </p:nvSpPr>
        <p:spPr bwMode="auto">
          <a:xfrm>
            <a:off x="16306799" y="16535400"/>
            <a:ext cx="68580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285750" indent="-285750"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4. Trained Master Home Environmentalists and asthma educators working within the tribal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community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6" name="Text Box 25"/>
          <p:cNvSpPr txBox="1">
            <a:spLocks noChangeArrowheads="1"/>
          </p:cNvSpPr>
          <p:nvPr/>
        </p:nvSpPr>
        <p:spPr bwMode="auto">
          <a:xfrm>
            <a:off x="16303728" y="14996514"/>
            <a:ext cx="6858000" cy="11578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285750" indent="-285750"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 Working relationships and processes in place for referrals and connection of environmental intervention with health care system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7" name="Text Box 24"/>
          <p:cNvSpPr txBox="1">
            <a:spLocks noChangeArrowheads="1"/>
          </p:cNvSpPr>
          <p:nvPr/>
        </p:nvSpPr>
        <p:spPr bwMode="auto">
          <a:xfrm>
            <a:off x="16304644" y="18059400"/>
            <a:ext cx="68580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285750" indent="-285750"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5. Environmental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assessment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 trigger reduction self management education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provided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Text Box 23"/>
          <p:cNvSpPr txBox="1">
            <a:spLocks noChangeArrowheads="1"/>
          </p:cNvSpPr>
          <p:nvPr/>
        </p:nvSpPr>
        <p:spPr bwMode="auto">
          <a:xfrm>
            <a:off x="16304644" y="19278600"/>
            <a:ext cx="6858000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285750" indent="-285750"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6. Increased # of tribal healthcare providers trained on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spirometry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and aware of the EPR-3 asthma guidelines and available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tools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Text Box 22"/>
          <p:cNvSpPr txBox="1">
            <a:spLocks noChangeArrowheads="1"/>
          </p:cNvSpPr>
          <p:nvPr/>
        </p:nvSpPr>
        <p:spPr bwMode="auto">
          <a:xfrm>
            <a:off x="16306800" y="13868400"/>
            <a:ext cx="68580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285750" indent="-285750"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Appropriate materials developed and available to all tribes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  <a:p>
            <a:pPr eaLnBrk="0" hangingPunct="0"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0" name="Rectangle 5"/>
          <p:cNvSpPr txBox="1">
            <a:spLocks noChangeArrowheads="1"/>
          </p:cNvSpPr>
          <p:nvPr/>
        </p:nvSpPr>
        <p:spPr>
          <a:xfrm>
            <a:off x="533400" y="868680"/>
            <a:ext cx="39090600" cy="1645920"/>
          </a:xfrm>
          <a:prstGeom prst="rect">
            <a:avLst/>
          </a:prstGeom>
          <a:solidFill>
            <a:schemeClr val="accent2"/>
          </a:solidFill>
        </p:spPr>
        <p:txBody>
          <a:bodyPr vert="horz" lIns="459806" tIns="229903" rIns="459806" bIns="229903" rtlCol="0" anchor="ctr">
            <a:normAutofit fontScale="77500" lnSpcReduction="20000"/>
          </a:bodyPr>
          <a:lstStyle/>
          <a:p>
            <a:pPr marL="0" marR="0" lvl="0" indent="0" algn="ctr" defTabSz="45980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Challenges with Translating Best Practices to Unique Community Settings</a:t>
            </a:r>
          </a:p>
        </p:txBody>
      </p:sp>
      <p:sp>
        <p:nvSpPr>
          <p:cNvPr id="101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3886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4806950"/>
            <a:r>
              <a:rPr lang="en-US" sz="8000" b="1" dirty="0">
                <a:solidFill>
                  <a:schemeClr val="accent2"/>
                </a:solidFill>
                <a:latin typeface="Trebuchet MS" pitchFamily="34" charset="0"/>
              </a:rPr>
              <a:t>Evaluating a tribal in-home asthma assessment project</a:t>
            </a: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457200" y="4343400"/>
            <a:ext cx="10820400" cy="5940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806950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evidence-based intervention</a:t>
            </a:r>
          </a:p>
          <a:p>
            <a:pPr defTabSz="4806950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In-home asthma assessments educate people with asthma about exposure to triggers at home, proper asthma medication use, and asthma self-management. In “The Community Guide”, the Task Force lists “Home-based multi-trigger,  multi-component environmental interventions” as a recommendation for children and adolescents with asthma.  </a:t>
            </a:r>
          </a:p>
        </p:txBody>
      </p:sp>
      <p:sp>
        <p:nvSpPr>
          <p:cNvPr id="103" name="Text Box 12"/>
          <p:cNvSpPr txBox="1">
            <a:spLocks noChangeArrowheads="1"/>
          </p:cNvSpPr>
          <p:nvPr/>
        </p:nvSpPr>
        <p:spPr bwMode="auto">
          <a:xfrm>
            <a:off x="11582400" y="4343400"/>
            <a:ext cx="15240000" cy="5940088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4806950" eaLnBrk="0" hangingPunct="0">
              <a:defRPr sz="9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06950" eaLnBrk="0" hangingPunct="0">
              <a:defRPr sz="9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06950" eaLnBrk="0" hangingPunct="0">
              <a:defRPr sz="9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06950" eaLnBrk="0" hangingPunct="0">
              <a:defRPr sz="9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06950" eaLnBrk="0" hangingPunct="0">
              <a:defRPr sz="9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80695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80695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80695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80695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The Program</a:t>
            </a:r>
          </a:p>
          <a:p>
            <a:pPr marL="409575" indent="-409575" eaLnBrk="1" hangingPunct="1">
              <a:buFont typeface="Arial" pitchFamily="34" charset="0"/>
              <a:buChar char="•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Washington state asthma program, funded by CDC’s National Asthma Control Program Disparities Expanded Subcomponent, contracted with a tribal clinic</a:t>
            </a:r>
          </a:p>
          <a:p>
            <a:pPr marL="409575" indent="-409575" eaLnBrk="1" hangingPunct="1">
              <a:buFont typeface="Arial" pitchFamily="34" charset="0"/>
              <a:buChar char="•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Asthma home visit team included a project coordinator, home visiting nurse, and two community health representatives (CHRs)</a:t>
            </a:r>
          </a:p>
          <a:p>
            <a:pPr marL="409575" indent="-409575" eaLnBrk="1" hangingPunct="1">
              <a:buFont typeface="Arial" pitchFamily="34" charset="0"/>
              <a:buChar char="•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Other clinic staff reviewed protocols and attended asthma trainings</a:t>
            </a:r>
          </a:p>
          <a:p>
            <a:pPr marL="409575" indent="-409575" eaLnBrk="1" hangingPunct="1">
              <a:buFont typeface="Arial" pitchFamily="34" charset="0"/>
              <a:buChar char="•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Community Health Representatives (CHRs) and nurses provide in-home asthma assessments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 Box 22"/>
          <p:cNvSpPr txBox="1">
            <a:spLocks noChangeArrowheads="1"/>
          </p:cNvSpPr>
          <p:nvPr/>
        </p:nvSpPr>
        <p:spPr bwMode="auto">
          <a:xfrm>
            <a:off x="27127200" y="4343400"/>
            <a:ext cx="12649200" cy="5940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defTabSz="4806950">
              <a:tabLst>
                <a:tab pos="457200" algn="l"/>
              </a:tabLst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Challenges with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recruitment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336550" indent="-336550" defTabSz="4806950">
              <a:buFontTx/>
              <a:buChar char="•"/>
              <a:tabLst>
                <a:tab pos="457200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Free program</a:t>
            </a:r>
          </a:p>
          <a:p>
            <a:pPr marL="336550" indent="-336550" defTabSz="4806950">
              <a:buFontTx/>
              <a:buChar char="•"/>
              <a:tabLst>
                <a:tab pos="457200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Generous incentives – including a vacuum (not paid for by CDC funding)</a:t>
            </a:r>
          </a:p>
          <a:p>
            <a:pPr marL="336550" indent="-336550" defTabSz="4806950">
              <a:buFontTx/>
              <a:buChar char="•"/>
              <a:tabLst>
                <a:tab pos="457200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Community Health Representatives were members of the tribe</a:t>
            </a:r>
          </a:p>
          <a:p>
            <a:pPr marL="336550" indent="-336550" defTabSz="4806950">
              <a:buFontTx/>
              <a:buChar char="•"/>
              <a:tabLst>
                <a:tab pos="457200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Participants recruited via mail, health care provider visits, and health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fairs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  <a:p>
            <a:pPr marL="533400" indent="-196850" defTabSz="4806950"/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But only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8%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of those contacted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enrolled in the program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 Box 20"/>
          <p:cNvSpPr txBox="1">
            <a:spLocks noChangeArrowheads="1"/>
          </p:cNvSpPr>
          <p:nvPr/>
        </p:nvSpPr>
        <p:spPr bwMode="auto">
          <a:xfrm>
            <a:off x="990600" y="21259800"/>
            <a:ext cx="2590800" cy="13234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806950">
              <a:spcAft>
                <a:spcPts val="1200"/>
              </a:spcAft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Evaluation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 Box 22"/>
          <p:cNvSpPr txBox="1">
            <a:spLocks noChangeArrowheads="1"/>
          </p:cNvSpPr>
          <p:nvPr/>
        </p:nvSpPr>
        <p:spPr bwMode="auto">
          <a:xfrm rot="16200000">
            <a:off x="6185517" y="28097455"/>
            <a:ext cx="16459200" cy="263149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algn="ctr" defTabSz="4806950">
              <a:tabLst>
                <a:tab pos="457200" algn="l"/>
              </a:tabLst>
            </a:pPr>
            <a:r>
              <a:rPr lang="en-US" sz="7100" b="1" dirty="0">
                <a:latin typeface="Times New Roman" pitchFamily="18" charset="0"/>
                <a:cs typeface="Times New Roman" pitchFamily="18" charset="0"/>
              </a:rPr>
              <a:t>Methods</a:t>
            </a:r>
          </a:p>
          <a:p>
            <a:pPr marL="533400" indent="-533400" defTabSz="4806950">
              <a:tabLst>
                <a:tab pos="457200" algn="l"/>
              </a:tabLst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533400" indent="-533400" defTabSz="4806950">
              <a:tabLst>
                <a:tab pos="457200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Review	              Staff interviews                 Participant surveys</a:t>
            </a:r>
          </a:p>
          <a:p>
            <a:pPr marL="533400" indent="-533400" defTabSz="4806950">
              <a:tabLst>
                <a:tab pos="457200" algn="l"/>
              </a:tabLst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 Box 22"/>
          <p:cNvSpPr txBox="1">
            <a:spLocks noChangeArrowheads="1"/>
          </p:cNvSpPr>
          <p:nvPr/>
        </p:nvSpPr>
        <p:spPr bwMode="auto">
          <a:xfrm>
            <a:off x="17297400" y="23241000"/>
            <a:ext cx="7696200" cy="1169550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algn="ctr" defTabSz="4806950">
              <a:tabLst>
                <a:tab pos="457200" algn="l"/>
              </a:tabLst>
            </a:pPr>
            <a:r>
              <a:rPr lang="en-US" sz="7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did we learn?</a:t>
            </a:r>
          </a:p>
          <a:p>
            <a:pPr marL="533400" indent="-533400" defTabSz="4806950">
              <a:tabLst>
                <a:tab pos="457200" algn="l"/>
              </a:tabLst>
            </a:pP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 defTabSz="4806950">
              <a:spcBef>
                <a:spcPts val="600"/>
              </a:spcBef>
              <a:buFont typeface="Arial" charset="0"/>
              <a:buChar char="•"/>
              <a:tabLst>
                <a:tab pos="457200" algn="l"/>
              </a:tabLst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Fewer tribal clinic patients participated than anticipated</a:t>
            </a:r>
          </a:p>
          <a:p>
            <a:pPr marL="533400" indent="-533400" defTabSz="4806950">
              <a:spcBef>
                <a:spcPts val="600"/>
              </a:spcBef>
              <a:buFontTx/>
              <a:buChar char="•"/>
              <a:tabLst>
                <a:tab pos="457200" algn="l"/>
              </a:tabLst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conditions of the project made it less feasible/more difficult to implement</a:t>
            </a:r>
          </a:p>
          <a:p>
            <a:pPr marL="990600" lvl="1" indent="-533400" defTabSz="4806950">
              <a:spcBef>
                <a:spcPts val="6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Changes made to the program and staff midway by Washington State Department of Health were a challenge</a:t>
            </a:r>
          </a:p>
          <a:p>
            <a:pPr marL="990600" lvl="1" indent="-533400" defTabSz="4806950">
              <a:spcBef>
                <a:spcPts val="6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clinic team was understaffed to work on the project</a:t>
            </a:r>
          </a:p>
          <a:p>
            <a:pPr marL="990600" lvl="1" indent="-533400" defTabSz="4806950">
              <a:spcBef>
                <a:spcPts val="6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Staff had competing priorities</a:t>
            </a:r>
          </a:p>
          <a:p>
            <a:pPr marL="990600" lvl="1" indent="-533400" defTabSz="4806950">
              <a:spcBef>
                <a:spcPts val="6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CHRs provided many services to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community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not just in-home asthma assessment </a:t>
            </a:r>
          </a:p>
        </p:txBody>
      </p:sp>
      <p:sp>
        <p:nvSpPr>
          <p:cNvPr id="108" name="Rectangle 23"/>
          <p:cNvSpPr>
            <a:spLocks noChangeArrowheads="1"/>
          </p:cNvSpPr>
          <p:nvPr/>
        </p:nvSpPr>
        <p:spPr bwMode="auto">
          <a:xfrm>
            <a:off x="25755600" y="23151435"/>
            <a:ext cx="13792200" cy="61093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30352" lvl="1" indent="-533400" defTabSz="4806950">
              <a:tabLst>
                <a:tab pos="457200" algn="l"/>
              </a:tabLst>
            </a:pPr>
            <a:r>
              <a:rPr lang="en-US" sz="7100" b="1" dirty="0" smtClean="0"/>
              <a:t>What was successful?</a:t>
            </a:r>
            <a:endParaRPr lang="en-US" sz="71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defTabSz="4806950">
              <a:buFontTx/>
              <a:buChar char="•"/>
              <a:tabLst>
                <a:tab pos="457200" algn="l"/>
              </a:tabLst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care improved</a:t>
            </a:r>
          </a:p>
          <a:p>
            <a:pPr marL="990600" lvl="1" indent="-533400" defTabSz="4806950">
              <a:buFontTx/>
              <a:buChar char="•"/>
              <a:tabLst>
                <a:tab pos="457200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Training was well received and prepared staff</a:t>
            </a:r>
          </a:p>
          <a:p>
            <a:pPr marL="990600" lvl="1" indent="-533400" defTabSz="4806950">
              <a:buFontTx/>
              <a:buChar char="•"/>
              <a:tabLst>
                <a:tab pos="457200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Participants enjoyed and benefited from program</a:t>
            </a:r>
          </a:p>
          <a:p>
            <a:pPr marL="990600" lvl="1" indent="-533400" defTabSz="4806950">
              <a:buFontTx/>
              <a:buChar char="•"/>
              <a:tabLst>
                <a:tab pos="457200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Suggestions to future programs in other Tribes</a:t>
            </a:r>
          </a:p>
          <a:p>
            <a:pPr marL="1905000" lvl="3" indent="-533400" defTabSz="4806950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Staff must work well as a team</a:t>
            </a:r>
          </a:p>
          <a:p>
            <a:pPr marL="1905000" lvl="3" indent="-533400" defTabSz="4806950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CHRs should have strong connection to community</a:t>
            </a:r>
          </a:p>
          <a:p>
            <a:pPr marL="1905000" lvl="3" indent="-533400" defTabSz="4806950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Staff need enough time to be dedicated to the project</a:t>
            </a:r>
          </a:p>
          <a:p>
            <a:pPr marL="1905000" lvl="3" indent="-533400" defTabSz="4806950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Ample training is needed</a:t>
            </a:r>
          </a:p>
        </p:txBody>
      </p:sp>
      <p:sp>
        <p:nvSpPr>
          <p:cNvPr id="109" name="Text Box 22"/>
          <p:cNvSpPr txBox="1">
            <a:spLocks noChangeArrowheads="1"/>
          </p:cNvSpPr>
          <p:nvPr/>
        </p:nvSpPr>
        <p:spPr bwMode="auto">
          <a:xfrm>
            <a:off x="25831800" y="30022800"/>
            <a:ext cx="13639800" cy="426270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defTabSz="4806950">
              <a:tabLst>
                <a:tab pos="457200" algn="l"/>
              </a:tabLst>
            </a:pPr>
            <a:r>
              <a:rPr lang="en-US" sz="7100" b="1" dirty="0" smtClean="0">
                <a:latin typeface="Times New Roman" pitchFamily="18" charset="0"/>
                <a:cs typeface="Times New Roman" pitchFamily="18" charset="0"/>
              </a:rPr>
              <a:t>Using what was learned</a:t>
            </a:r>
            <a:endParaRPr lang="en-US" sz="7100" b="1" dirty="0">
              <a:latin typeface="Times New Roman" pitchFamily="18" charset="0"/>
              <a:cs typeface="Times New Roman" pitchFamily="18" charset="0"/>
            </a:endParaRPr>
          </a:p>
          <a:p>
            <a:pPr marL="346075" defTabSz="4806950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Created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 action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plan linking evaluation results with changes needed and advice for future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programs</a:t>
            </a:r>
          </a:p>
          <a:p>
            <a:pPr marL="346075" defTabSz="48069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Findings and action plan considered when working with new tribal clinics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533400" indent="-533400" defTabSz="4806950">
              <a:buFontTx/>
              <a:buChar char="•"/>
              <a:tabLst>
                <a:tab pos="457200" algn="l"/>
              </a:tabLst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13"/>
          <p:cNvSpPr>
            <a:spLocks noChangeArrowheads="1"/>
          </p:cNvSpPr>
          <p:nvPr/>
        </p:nvSpPr>
        <p:spPr bwMode="auto">
          <a:xfrm>
            <a:off x="27432000" y="34823400"/>
            <a:ext cx="104394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806950"/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Who do I contact with questions? </a:t>
            </a:r>
          </a:p>
          <a:p>
            <a:pPr defTabSz="480695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Megan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Mikkelsen, MPH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defTabSz="48069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Evaluator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defTabSz="480695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Washington State Department of Health </a:t>
            </a:r>
          </a:p>
          <a:p>
            <a:pPr defTabSz="480695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Megan.mikkelsen@doh.wa.gov</a:t>
            </a:r>
          </a:p>
        </p:txBody>
      </p:sp>
      <p:sp>
        <p:nvSpPr>
          <p:cNvPr id="111" name="Text Box 67"/>
          <p:cNvSpPr txBox="1">
            <a:spLocks noChangeArrowheads="1"/>
          </p:cNvSpPr>
          <p:nvPr/>
        </p:nvSpPr>
        <p:spPr bwMode="auto">
          <a:xfrm>
            <a:off x="762000" y="12725400"/>
            <a:ext cx="5029200" cy="3124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ctr" defTabSz="4806950">
              <a:spcAft>
                <a:spcPts val="60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Asthma Program</a:t>
            </a:r>
          </a:p>
          <a:p>
            <a:pPr defTabSz="4806950">
              <a:lnSpc>
                <a:spcPct val="88000"/>
              </a:lnSpc>
              <a:spcBef>
                <a:spcPts val="6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Agency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Support &amp; Infrastructure</a:t>
            </a:r>
          </a:p>
          <a:p>
            <a:pPr defTabSz="4806950">
              <a:lnSpc>
                <a:spcPct val="88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Expertise of Professional Staff</a:t>
            </a:r>
          </a:p>
          <a:p>
            <a:pPr defTabSz="4806950">
              <a:lnSpc>
                <a:spcPct val="88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Internal Partners &amp; Stakeholders</a:t>
            </a:r>
          </a:p>
          <a:p>
            <a:pPr defTabSz="4806950">
              <a:lnSpc>
                <a:spcPct val="88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Communication Support</a:t>
            </a:r>
          </a:p>
          <a:p>
            <a:pPr defTabSz="4806950">
              <a:lnSpc>
                <a:spcPct val="88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Internal Epidemiology Support for Surveillance &amp; Evaluation</a:t>
            </a:r>
          </a:p>
          <a:p>
            <a:pPr defTabSz="4806950"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" name="Text Box 68"/>
          <p:cNvSpPr txBox="1">
            <a:spLocks noChangeArrowheads="1"/>
          </p:cNvSpPr>
          <p:nvPr/>
        </p:nvSpPr>
        <p:spPr bwMode="auto">
          <a:xfrm>
            <a:off x="762000" y="19507200"/>
            <a:ext cx="5029200" cy="10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ctr" defTabSz="4806950">
              <a:defRPr/>
            </a:pPr>
            <a:r>
              <a:rPr lang="en-U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Tribal Community Partners:</a:t>
            </a:r>
          </a:p>
          <a:p>
            <a:pPr defTabSz="4806950">
              <a:defRPr/>
            </a:pPr>
            <a:endParaRPr lang="en-US" sz="1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defTabSz="4806950"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Time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 Expertise to Implement</a:t>
            </a:r>
          </a:p>
          <a:p>
            <a:pPr defTabSz="4806950"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3" name="Text Box 69"/>
          <p:cNvSpPr txBox="1">
            <a:spLocks noChangeArrowheads="1"/>
          </p:cNvSpPr>
          <p:nvPr/>
        </p:nvSpPr>
        <p:spPr bwMode="auto">
          <a:xfrm>
            <a:off x="8416925" y="11582400"/>
            <a:ext cx="4079875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C0C0C0"/>
            </a:outerShdw>
          </a:effectLst>
        </p:spPr>
        <p:txBody>
          <a:bodyPr anchor="ctr"/>
          <a:lstStyle/>
          <a:p>
            <a:pPr algn="ctr" defTabSz="4806950">
              <a:defRPr/>
            </a:pP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</a:rPr>
              <a:t>ACTIVITIES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4" name="Text Box 70"/>
          <p:cNvSpPr txBox="1">
            <a:spLocks noChangeArrowheads="1"/>
          </p:cNvSpPr>
          <p:nvPr/>
        </p:nvSpPr>
        <p:spPr bwMode="auto">
          <a:xfrm>
            <a:off x="7010400" y="12725400"/>
            <a:ext cx="73152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defTabSz="480695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Develop or adapt culturally appropriate materials and protocols for tribal-based asthma home visits program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5" name="Text Box 72"/>
          <p:cNvSpPr txBox="1">
            <a:spLocks noChangeArrowheads="1"/>
          </p:cNvSpPr>
          <p:nvPr/>
        </p:nvSpPr>
        <p:spPr bwMode="auto">
          <a:xfrm>
            <a:off x="7010400" y="15316200"/>
            <a:ext cx="7315200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defTabSz="480695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Work with tribe to build working relationships and processes between clinic, housing/weatherization, and other related tribal programs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6" name="Line 74"/>
          <p:cNvSpPr>
            <a:spLocks noChangeShapeType="1"/>
          </p:cNvSpPr>
          <p:nvPr/>
        </p:nvSpPr>
        <p:spPr bwMode="auto">
          <a:xfrm>
            <a:off x="14386560" y="16002000"/>
            <a:ext cx="192024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117" name="Text Box 76"/>
          <p:cNvSpPr txBox="1">
            <a:spLocks noChangeArrowheads="1"/>
          </p:cNvSpPr>
          <p:nvPr/>
        </p:nvSpPr>
        <p:spPr bwMode="auto">
          <a:xfrm>
            <a:off x="16304644" y="12954001"/>
            <a:ext cx="6858000" cy="5333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defTabSz="480695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1. Community trust and engagement developed</a:t>
            </a:r>
          </a:p>
          <a:p>
            <a:pPr defTabSz="4806950"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8" name="Line 77"/>
          <p:cNvSpPr>
            <a:spLocks noChangeShapeType="1"/>
          </p:cNvSpPr>
          <p:nvPr/>
        </p:nvSpPr>
        <p:spPr bwMode="auto">
          <a:xfrm flipV="1">
            <a:off x="14386560" y="13182600"/>
            <a:ext cx="1905000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119" name="Text Box 81"/>
          <p:cNvSpPr txBox="1">
            <a:spLocks noChangeArrowheads="1"/>
          </p:cNvSpPr>
          <p:nvPr/>
        </p:nvSpPr>
        <p:spPr bwMode="auto">
          <a:xfrm>
            <a:off x="533400" y="10591800"/>
            <a:ext cx="7162800" cy="7315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4806950">
              <a:lnSpc>
                <a:spcPct val="88000"/>
              </a:lnSpc>
              <a:spcBef>
                <a:spcPts val="1200"/>
              </a:spcBef>
              <a:spcAft>
                <a:spcPts val="300"/>
              </a:spcAft>
            </a:pPr>
            <a:r>
              <a:rPr lang="fr-FR" sz="36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Logic</a:t>
            </a:r>
            <a:r>
              <a:rPr lang="fr-FR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Model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0" name="Text Box 82"/>
          <p:cNvSpPr txBox="1">
            <a:spLocks noChangeArrowheads="1"/>
          </p:cNvSpPr>
          <p:nvPr/>
        </p:nvSpPr>
        <p:spPr bwMode="auto">
          <a:xfrm>
            <a:off x="2133600" y="11582400"/>
            <a:ext cx="233045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C0C0C0"/>
            </a:outerShdw>
          </a:effectLst>
        </p:spPr>
        <p:txBody>
          <a:bodyPr anchor="ctr"/>
          <a:lstStyle/>
          <a:p>
            <a:pPr algn="ctr" defTabSz="4806950">
              <a:defRPr/>
            </a:pP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</a:rPr>
              <a:t>INPUTS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1" name="Text Box 83"/>
          <p:cNvSpPr txBox="1">
            <a:spLocks noChangeArrowheads="1"/>
          </p:cNvSpPr>
          <p:nvPr/>
        </p:nvSpPr>
        <p:spPr bwMode="auto">
          <a:xfrm>
            <a:off x="762000" y="16230600"/>
            <a:ext cx="5029200" cy="289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tIns="91440" bIns="91440"/>
          <a:lstStyle/>
          <a:p>
            <a:pPr algn="ctr" defTabSz="4806950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CDC:</a:t>
            </a:r>
          </a:p>
          <a:p>
            <a:pPr defTabSz="4806950">
              <a:lnSpc>
                <a:spcPct val="88000"/>
              </a:lnSpc>
              <a:spcBef>
                <a:spcPts val="6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Funding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defTabSz="4806950">
              <a:lnSpc>
                <a:spcPct val="88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Programmatic Guidance</a:t>
            </a:r>
          </a:p>
          <a:p>
            <a:pPr defTabSz="4806950">
              <a:lnSpc>
                <a:spcPct val="88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Training</a:t>
            </a:r>
          </a:p>
          <a:p>
            <a:pPr defTabSz="4806950">
              <a:lnSpc>
                <a:spcPct val="88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CDC Project Officer</a:t>
            </a:r>
          </a:p>
          <a:p>
            <a:pPr defTabSz="4806950">
              <a:lnSpc>
                <a:spcPct val="88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Conference calls, listserv</a:t>
            </a:r>
          </a:p>
          <a:p>
            <a:pPr defTabSz="4806950">
              <a:lnSpc>
                <a:spcPct val="88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Technical Assistance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" name="Text Box 84"/>
          <p:cNvSpPr txBox="1">
            <a:spLocks noChangeArrowheads="1"/>
          </p:cNvSpPr>
          <p:nvPr/>
        </p:nvSpPr>
        <p:spPr bwMode="auto">
          <a:xfrm>
            <a:off x="16306800" y="11277600"/>
            <a:ext cx="22555200" cy="1447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C0C0C0"/>
            </a:outerShdw>
          </a:effectLst>
        </p:spPr>
        <p:txBody>
          <a:bodyPr/>
          <a:lstStyle/>
          <a:p>
            <a:pPr algn="ctr" defTabSz="480695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OUTCOMES</a:t>
            </a:r>
          </a:p>
          <a:p>
            <a:pPr defTabSz="4806950">
              <a:spcBef>
                <a:spcPts val="1200"/>
              </a:spcBef>
              <a:spcAft>
                <a:spcPts val="300"/>
              </a:spcAft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3" name="Line 77"/>
          <p:cNvSpPr>
            <a:spLocks noChangeShapeType="1"/>
          </p:cNvSpPr>
          <p:nvPr/>
        </p:nvSpPr>
        <p:spPr bwMode="auto">
          <a:xfrm>
            <a:off x="10515600" y="136398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124" name="Line 77"/>
          <p:cNvSpPr>
            <a:spLocks noChangeShapeType="1"/>
          </p:cNvSpPr>
          <p:nvPr/>
        </p:nvSpPr>
        <p:spPr bwMode="auto">
          <a:xfrm flipV="1">
            <a:off x="14386560" y="14325600"/>
            <a:ext cx="19050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sp>
        <p:nvSpPr>
          <p:cNvPr id="125" name="Text Box 71"/>
          <p:cNvSpPr txBox="1">
            <a:spLocks noChangeArrowheads="1"/>
          </p:cNvSpPr>
          <p:nvPr/>
        </p:nvSpPr>
        <p:spPr bwMode="auto">
          <a:xfrm>
            <a:off x="7010400" y="14020800"/>
            <a:ext cx="73152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defTabSz="4806950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Conduct community focus groups to review materials/ obtain feedback for outreach strategy development</a:t>
            </a:r>
            <a:endParaRPr 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6" name="Line 79"/>
          <p:cNvSpPr>
            <a:spLocks noChangeShapeType="1"/>
          </p:cNvSpPr>
          <p:nvPr/>
        </p:nvSpPr>
        <p:spPr bwMode="auto">
          <a:xfrm flipV="1">
            <a:off x="14310360" y="17373600"/>
            <a:ext cx="19812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7" name="Line 80"/>
          <p:cNvSpPr>
            <a:spLocks noChangeShapeType="1"/>
          </p:cNvSpPr>
          <p:nvPr/>
        </p:nvSpPr>
        <p:spPr bwMode="auto">
          <a:xfrm>
            <a:off x="14325600" y="17907000"/>
            <a:ext cx="196596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8" name="AutoShape 44"/>
          <p:cNvSpPr>
            <a:spLocks/>
          </p:cNvSpPr>
          <p:nvPr/>
        </p:nvSpPr>
        <p:spPr bwMode="auto">
          <a:xfrm>
            <a:off x="5562600" y="12344400"/>
            <a:ext cx="1066799" cy="8534400"/>
          </a:xfrm>
          <a:prstGeom prst="rightBrace">
            <a:avLst>
              <a:gd name="adj1" fmla="val 55999"/>
              <a:gd name="adj2" fmla="val 5103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29" name="Line 74"/>
          <p:cNvSpPr>
            <a:spLocks noChangeShapeType="1"/>
          </p:cNvSpPr>
          <p:nvPr/>
        </p:nvSpPr>
        <p:spPr bwMode="auto">
          <a:xfrm>
            <a:off x="14386560" y="14478000"/>
            <a:ext cx="19050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8800">
              <a:solidFill>
                <a:schemeClr val="bg1"/>
              </a:solidFill>
            </a:endParaRPr>
          </a:p>
        </p:txBody>
      </p:sp>
      <p:graphicFrame>
        <p:nvGraphicFramePr>
          <p:cNvPr id="130" name="Content Placeholder 3"/>
          <p:cNvGraphicFramePr>
            <a:graphicFrameLocks/>
          </p:cNvGraphicFramePr>
          <p:nvPr/>
        </p:nvGraphicFramePr>
        <p:xfrm>
          <a:off x="533399" y="22783800"/>
          <a:ext cx="13167360" cy="18013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1" name="Round Same Side Corner Rectangle 130"/>
          <p:cNvSpPr/>
          <p:nvPr/>
        </p:nvSpPr>
        <p:spPr>
          <a:xfrm rot="5400000">
            <a:off x="7620000" y="17526000"/>
            <a:ext cx="1219200" cy="8839200"/>
          </a:xfrm>
          <a:prstGeom prst="round2SameRect">
            <a:avLst>
              <a:gd name="adj1" fmla="val 9524"/>
              <a:gd name="adj2" fmla="val 7143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vert270"/>
          <a:lstStyle/>
          <a:p>
            <a:r>
              <a:rPr lang="en-US" sz="4000" dirty="0" smtClean="0"/>
              <a:t>Answers</a:t>
            </a:r>
            <a:endParaRPr lang="en-US" sz="4000" dirty="0"/>
          </a:p>
        </p:txBody>
      </p:sp>
      <p:sp>
        <p:nvSpPr>
          <p:cNvPr id="132" name="Right Arrow 131"/>
          <p:cNvSpPr/>
          <p:nvPr/>
        </p:nvSpPr>
        <p:spPr>
          <a:xfrm>
            <a:off x="15240000" y="21183600"/>
            <a:ext cx="1524000" cy="16459200"/>
          </a:xfrm>
          <a:prstGeom prst="rightArrow">
            <a:avLst>
              <a:gd name="adj1" fmla="val 100000"/>
              <a:gd name="adj2" fmla="val 589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18897600" y="118944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SHORT TERM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Grant Year 1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6593800" y="1189440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INTERMEDIATE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Grant Years 2-3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34671000" y="11887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LONG TERM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Grant Years 4-5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262</TotalTime>
  <Words>839</Words>
  <Application>Microsoft Office PowerPoint</Application>
  <PresentationFormat>Custom</PresentationFormat>
  <Paragraphs>105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PowerPoint Presentation</vt:lpstr>
    </vt:vector>
  </TitlesOfParts>
  <Company>Washington State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 Mikkelsen - x3853</dc:creator>
  <cp:lastModifiedBy>Washington State</cp:lastModifiedBy>
  <cp:revision>29</cp:revision>
  <dcterms:created xsi:type="dcterms:W3CDTF">2013-09-10T18:05:41Z</dcterms:created>
  <dcterms:modified xsi:type="dcterms:W3CDTF">2013-10-08T16:29:48Z</dcterms:modified>
</cp:coreProperties>
</file>