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5" r:id="rId3"/>
    <p:sldId id="361" r:id="rId4"/>
    <p:sldId id="381" r:id="rId5"/>
    <p:sldId id="376" r:id="rId6"/>
    <p:sldId id="365" r:id="rId7"/>
    <p:sldId id="378" r:id="rId8"/>
    <p:sldId id="386" r:id="rId9"/>
    <p:sldId id="392" r:id="rId10"/>
    <p:sldId id="309" r:id="rId11"/>
    <p:sldId id="396" r:id="rId12"/>
  </p:sldIdLst>
  <p:sldSz cx="12192000" cy="6858000"/>
  <p:notesSz cx="7104063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rens, Lena" initials="AL" lastIdx="19" clrIdx="0">
    <p:extLst>
      <p:ext uri="{19B8F6BF-5375-455C-9EA6-DF929625EA0E}">
        <p15:presenceInfo xmlns:p15="http://schemas.microsoft.com/office/powerpoint/2012/main" userId="S-1-5-21-998000124-4211665179-283085017-2269" providerId="AD"/>
      </p:ext>
    </p:extLst>
  </p:cmAuthor>
  <p:cmAuthor id="2" name="Steckhan, Heike" initials="SH" lastIdx="19" clrIdx="1">
    <p:extLst>
      <p:ext uri="{19B8F6BF-5375-455C-9EA6-DF929625EA0E}">
        <p15:presenceInfo xmlns:p15="http://schemas.microsoft.com/office/powerpoint/2012/main" userId="S-1-5-21-998000124-4211665179-283085017-1176" providerId="AD"/>
      </p:ext>
    </p:extLst>
  </p:cmAuthor>
  <p:cmAuthor id="3" name="Schwedersky, Thomas" initials="ST" lastIdx="19" clrIdx="2">
    <p:extLst>
      <p:ext uri="{19B8F6BF-5375-455C-9EA6-DF929625EA0E}">
        <p15:presenceInfo xmlns:p15="http://schemas.microsoft.com/office/powerpoint/2012/main" userId="S-1-5-21-998000124-4211665179-283085017-1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A"/>
    <a:srgbClr val="2A2723"/>
    <a:srgbClr val="003B5B"/>
    <a:srgbClr val="004266"/>
    <a:srgbClr val="A6ACB3"/>
    <a:srgbClr val="3E7DA6"/>
    <a:srgbClr val="CD860F"/>
    <a:srgbClr val="4F6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6" autoAdjust="0"/>
    <p:restoredTop sz="80000" autoAdjust="0"/>
  </p:normalViewPr>
  <p:slideViewPr>
    <p:cSldViewPr snapToGrid="0">
      <p:cViewPr varScale="1">
        <p:scale>
          <a:sx n="71" d="100"/>
          <a:sy n="71" d="100"/>
        </p:scale>
        <p:origin x="73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898" y="-91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7C361-0565-4C06-AB6F-22A00A9096C6}" type="doc">
      <dgm:prSet loTypeId="urn:microsoft.com/office/officeart/2009/3/layout/CircleRelationship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38C0C07-D1C1-41B3-96F2-80048F9565C9}">
      <dgm:prSet phldrT="[Text]" custT="1"/>
      <dgm:spPr/>
      <dgm:t>
        <a:bodyPr/>
        <a:lstStyle/>
        <a:p>
          <a:r>
            <a:rPr lang="en-US" sz="2400" noProof="0" dirty="0" smtClean="0"/>
            <a:t>Ministry of Economic Cooperation and Development</a:t>
          </a:r>
        </a:p>
        <a:p>
          <a:r>
            <a:rPr lang="en-US" sz="3400" b="1" noProof="0" dirty="0" err="1" smtClean="0"/>
            <a:t>BMZ</a:t>
          </a:r>
          <a:endParaRPr lang="en-US" sz="2400" noProof="0" dirty="0" smtClean="0"/>
        </a:p>
        <a:p>
          <a:r>
            <a:rPr lang="en-US" sz="2000" noProof="0" dirty="0" smtClean="0"/>
            <a:t>Takes </a:t>
          </a:r>
          <a:r>
            <a:rPr lang="en-US" sz="2000" u="sng" noProof="0" dirty="0" smtClean="0"/>
            <a:t>political and programmatic decisions</a:t>
          </a:r>
        </a:p>
      </dgm:t>
    </dgm:pt>
    <dgm:pt modelId="{446EA9BF-8D2B-4100-8466-BE5288162E99}" type="parTrans" cxnId="{45DC84C7-BC6A-44AA-ABB3-7D0BF87D3D34}">
      <dgm:prSet/>
      <dgm:spPr/>
      <dgm:t>
        <a:bodyPr/>
        <a:lstStyle/>
        <a:p>
          <a:endParaRPr lang="de-DE"/>
        </a:p>
      </dgm:t>
    </dgm:pt>
    <dgm:pt modelId="{878E1EA7-07C0-471A-98E0-36B2B0E42150}" type="sibTrans" cxnId="{45DC84C7-BC6A-44AA-ABB3-7D0BF87D3D34}">
      <dgm:prSet/>
      <dgm:spPr/>
      <dgm:t>
        <a:bodyPr/>
        <a:lstStyle/>
        <a:p>
          <a:endParaRPr lang="de-DE"/>
        </a:p>
      </dgm:t>
    </dgm:pt>
    <dgm:pt modelId="{8F8327B8-41FE-4823-BBAC-144768E245B7}">
      <dgm:prSet phldrT="[Text]" custT="1"/>
      <dgm:spPr/>
      <dgm:t>
        <a:bodyPr/>
        <a:lstStyle/>
        <a:p>
          <a:r>
            <a:rPr lang="en-GB" sz="3200" b="1" noProof="0" dirty="0" smtClean="0"/>
            <a:t>GIZ </a:t>
          </a:r>
        </a:p>
        <a:p>
          <a:r>
            <a:rPr lang="en-GB" sz="1800" noProof="0" dirty="0" smtClean="0"/>
            <a:t>Implements and evaluates  </a:t>
          </a:r>
          <a:r>
            <a:rPr lang="en-GB" sz="1800" u="sng" noProof="0" dirty="0" smtClean="0"/>
            <a:t>technical cooperation </a:t>
          </a:r>
          <a:r>
            <a:rPr lang="en-GB" sz="1800" noProof="0" dirty="0" smtClean="0"/>
            <a:t>programmes.</a:t>
          </a:r>
          <a:br>
            <a:rPr lang="en-GB" sz="1800" noProof="0" dirty="0" smtClean="0"/>
          </a:br>
          <a:r>
            <a:rPr lang="en-GB" sz="1800" noProof="0" dirty="0" smtClean="0"/>
            <a:t>Provides </a:t>
          </a:r>
          <a:r>
            <a:rPr lang="en-GB" sz="1800" u="sng" noProof="0" dirty="0" smtClean="0"/>
            <a:t>sector expertise</a:t>
          </a:r>
          <a:r>
            <a:rPr lang="en-GB" sz="1800" u="none" noProof="0" dirty="0" smtClean="0"/>
            <a:t> for </a:t>
          </a:r>
          <a:r>
            <a:rPr lang="en-GB" sz="1800" u="none" noProof="0" dirty="0" err="1" smtClean="0"/>
            <a:t>BMZ</a:t>
          </a:r>
          <a:r>
            <a:rPr lang="en-GB" sz="1800" u="none" noProof="0" dirty="0" smtClean="0"/>
            <a:t>.</a:t>
          </a:r>
          <a:endParaRPr lang="en-GB" sz="1800" u="none" noProof="0" dirty="0"/>
        </a:p>
      </dgm:t>
    </dgm:pt>
    <dgm:pt modelId="{0A3679B0-88EB-4E0F-AB3A-CC2B630D48C8}" type="parTrans" cxnId="{B39F4681-6D3A-4836-8B27-487769F64D22}">
      <dgm:prSet/>
      <dgm:spPr/>
      <dgm:t>
        <a:bodyPr/>
        <a:lstStyle/>
        <a:p>
          <a:endParaRPr lang="de-DE"/>
        </a:p>
      </dgm:t>
    </dgm:pt>
    <dgm:pt modelId="{D5D41F39-1BA4-47B8-AF38-617B4F051327}" type="sibTrans" cxnId="{B39F4681-6D3A-4836-8B27-487769F64D22}">
      <dgm:prSet/>
      <dgm:spPr/>
      <dgm:t>
        <a:bodyPr/>
        <a:lstStyle/>
        <a:p>
          <a:endParaRPr lang="de-DE"/>
        </a:p>
      </dgm:t>
    </dgm:pt>
    <dgm:pt modelId="{D14C0C8E-0A93-4A70-8DCA-F03FEAFDDC47}">
      <dgm:prSet phldrT="[Text]" custT="1"/>
      <dgm:spPr/>
      <dgm:t>
        <a:bodyPr/>
        <a:lstStyle/>
        <a:p>
          <a:r>
            <a:rPr lang="en-GB" sz="3200" b="1" noProof="0" dirty="0" err="1" smtClean="0"/>
            <a:t>KfW</a:t>
          </a:r>
          <a:r>
            <a:rPr lang="en-GB" sz="3200" noProof="0" dirty="0" smtClean="0"/>
            <a:t> </a:t>
          </a:r>
        </a:p>
        <a:p>
          <a:r>
            <a:rPr lang="en-GB" sz="1800" noProof="0" dirty="0" smtClean="0"/>
            <a:t>Implements and evaluates </a:t>
          </a:r>
          <a:r>
            <a:rPr lang="en-GB" sz="1800" u="sng" noProof="0" dirty="0" smtClean="0"/>
            <a:t>financial cooperation </a:t>
          </a:r>
          <a:r>
            <a:rPr lang="en-GB" sz="1800" noProof="0" dirty="0" smtClean="0"/>
            <a:t>programmes.</a:t>
          </a:r>
          <a:endParaRPr lang="en-GB" sz="1800" noProof="0" dirty="0"/>
        </a:p>
      </dgm:t>
    </dgm:pt>
    <dgm:pt modelId="{6A25E431-9752-49C2-9D15-1C0819FC4F2F}" type="parTrans" cxnId="{B1086C88-ECA0-4CC5-AE68-208D02D10ABC}">
      <dgm:prSet/>
      <dgm:spPr/>
      <dgm:t>
        <a:bodyPr/>
        <a:lstStyle/>
        <a:p>
          <a:endParaRPr lang="de-DE"/>
        </a:p>
      </dgm:t>
    </dgm:pt>
    <dgm:pt modelId="{00EE21F2-F9D7-46B2-89F4-030ADE5E3797}" type="sibTrans" cxnId="{B1086C88-ECA0-4CC5-AE68-208D02D10ABC}">
      <dgm:prSet/>
      <dgm:spPr/>
      <dgm:t>
        <a:bodyPr/>
        <a:lstStyle/>
        <a:p>
          <a:endParaRPr lang="de-DE"/>
        </a:p>
      </dgm:t>
    </dgm:pt>
    <dgm:pt modelId="{EBEFA866-DD0B-41C6-8E8F-91924BA70297}">
      <dgm:prSet custT="1"/>
      <dgm:spPr/>
      <dgm:t>
        <a:bodyPr/>
        <a:lstStyle/>
        <a:p>
          <a:r>
            <a:rPr lang="en-US" sz="3200" b="1" noProof="0" dirty="0" err="1" smtClean="0"/>
            <a:t>DEval</a:t>
          </a:r>
          <a:r>
            <a:rPr lang="en-US" sz="3200" b="1" noProof="0" dirty="0" smtClean="0"/>
            <a:t> </a:t>
          </a:r>
        </a:p>
        <a:p>
          <a:r>
            <a:rPr lang="en-US" sz="1800" b="0" u="sng" noProof="0" dirty="0" smtClean="0">
              <a:sym typeface="Wingdings" panose="05000000000000000000" pitchFamily="2" charset="2"/>
            </a:rPr>
            <a:t>Since 2012</a:t>
          </a:r>
          <a:r>
            <a:rPr lang="en-US" sz="1800" b="0" u="none" noProof="0" dirty="0" smtClean="0">
              <a:sym typeface="Wingdings" panose="05000000000000000000" pitchFamily="2" charset="2"/>
            </a:rPr>
            <a:t> provides </a:t>
          </a:r>
          <a:r>
            <a:rPr lang="en-US" sz="1800" b="0" u="sng" noProof="0" dirty="0" smtClean="0">
              <a:sym typeface="Wingdings" panose="05000000000000000000" pitchFamily="2" charset="2"/>
            </a:rPr>
            <a:t>strategic evaluations </a:t>
          </a:r>
          <a:r>
            <a:rPr lang="en-US" sz="1800" b="0" u="none" noProof="0" dirty="0" smtClean="0">
              <a:sym typeface="Wingdings" panose="05000000000000000000" pitchFamily="2" charset="2"/>
            </a:rPr>
            <a:t>that inform BMZ policies and political decisions: evaluates </a:t>
          </a:r>
          <a:r>
            <a:rPr lang="en-US" sz="1800" b="0" u="none" noProof="0" dirty="0" smtClean="0"/>
            <a:t>strategies, polices, programmatic </a:t>
          </a:r>
          <a:r>
            <a:rPr lang="en-US" sz="1800" b="0" noProof="0" dirty="0" smtClean="0"/>
            <a:t>approaches,...</a:t>
          </a:r>
          <a:endParaRPr lang="en-US" sz="1800" b="0" noProof="0" dirty="0"/>
        </a:p>
      </dgm:t>
    </dgm:pt>
    <dgm:pt modelId="{E418C148-DCA7-4C50-8C9A-FE739BC7E7BA}" type="parTrans" cxnId="{19B56B49-B11D-4FB3-B05E-97F87FFE7374}">
      <dgm:prSet/>
      <dgm:spPr/>
      <dgm:t>
        <a:bodyPr/>
        <a:lstStyle/>
        <a:p>
          <a:endParaRPr lang="de-DE"/>
        </a:p>
      </dgm:t>
    </dgm:pt>
    <dgm:pt modelId="{F40CB3EF-D6EE-408A-B93F-3A64BEA5EB84}" type="sibTrans" cxnId="{19B56B49-B11D-4FB3-B05E-97F87FFE7374}">
      <dgm:prSet/>
      <dgm:spPr/>
      <dgm:t>
        <a:bodyPr/>
        <a:lstStyle/>
        <a:p>
          <a:endParaRPr lang="de-DE"/>
        </a:p>
      </dgm:t>
    </dgm:pt>
    <dgm:pt modelId="{B9A1D60B-B992-4BB2-81FB-7E7B64BA16C0}">
      <dgm:prSet custT="1"/>
      <dgm:spPr/>
      <dgm:t>
        <a:bodyPr/>
        <a:lstStyle/>
        <a:p>
          <a:r>
            <a:rPr lang="en-US" sz="3200" b="1" noProof="0" dirty="0" smtClean="0"/>
            <a:t>Civil Society </a:t>
          </a:r>
          <a:r>
            <a:rPr lang="en-US" sz="1800" b="0" noProof="0" dirty="0" smtClean="0"/>
            <a:t>Implements development </a:t>
          </a:r>
          <a:r>
            <a:rPr lang="en-US" sz="1800" b="0" noProof="0" dirty="0" err="1" smtClean="0"/>
            <a:t>programmes</a:t>
          </a:r>
          <a:endParaRPr lang="en-US" sz="1800" b="0" noProof="0" dirty="0"/>
        </a:p>
      </dgm:t>
    </dgm:pt>
    <dgm:pt modelId="{36CB55B4-616D-4243-8B05-15B34806D9CB}" type="parTrans" cxnId="{F259E6E6-47EB-4ABE-9683-DE32D6B346B9}">
      <dgm:prSet/>
      <dgm:spPr/>
      <dgm:t>
        <a:bodyPr/>
        <a:lstStyle/>
        <a:p>
          <a:endParaRPr lang="en-GB"/>
        </a:p>
      </dgm:t>
    </dgm:pt>
    <dgm:pt modelId="{34E0F245-16DD-4128-ADA9-220BDF5EF370}" type="sibTrans" cxnId="{F259E6E6-47EB-4ABE-9683-DE32D6B346B9}">
      <dgm:prSet/>
      <dgm:spPr/>
      <dgm:t>
        <a:bodyPr/>
        <a:lstStyle/>
        <a:p>
          <a:endParaRPr lang="en-GB"/>
        </a:p>
      </dgm:t>
    </dgm:pt>
    <dgm:pt modelId="{A0B59887-2BE6-4907-897B-8C7FB5399D77}" type="pres">
      <dgm:prSet presAssocID="{7EF7C361-0565-4C06-AB6F-22A00A9096C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B49A9E57-8677-4A33-AF4A-AB6183B0A4F9}" type="pres">
      <dgm:prSet presAssocID="{938C0C07-D1C1-41B3-96F2-80048F9565C9}" presName="Parent" presStyleLbl="node0" presStyleIdx="0" presStyleCnt="1" custLinFactNeighborX="316" custLinFactNeighborY="-3939">
        <dgm:presLayoutVars>
          <dgm:chMax val="5"/>
          <dgm:chPref val="5"/>
        </dgm:presLayoutVars>
      </dgm:prSet>
      <dgm:spPr/>
      <dgm:t>
        <a:bodyPr/>
        <a:lstStyle/>
        <a:p>
          <a:endParaRPr lang="de-DE"/>
        </a:p>
      </dgm:t>
    </dgm:pt>
    <dgm:pt modelId="{4E70E846-35F9-4427-84C8-ABA9FDDC4EF1}" type="pres">
      <dgm:prSet presAssocID="{938C0C07-D1C1-41B3-96F2-80048F9565C9}" presName="Accent1" presStyleLbl="node1" presStyleIdx="0" presStyleCnt="17" custLinFactX="100000" custLinFactY="197942" custLinFactNeighborX="116835" custLinFactNeighborY="200000"/>
      <dgm:spPr/>
      <dgm:t>
        <a:bodyPr/>
        <a:lstStyle/>
        <a:p>
          <a:endParaRPr lang="en-GB"/>
        </a:p>
      </dgm:t>
    </dgm:pt>
    <dgm:pt modelId="{83A6AB18-2CF9-475B-A549-807AB30E35EF}" type="pres">
      <dgm:prSet presAssocID="{938C0C07-D1C1-41B3-96F2-80048F9565C9}" presName="Accent2" presStyleLbl="node1" presStyleIdx="1" presStyleCnt="17" custLinFactX="18227" custLinFactNeighborX="100000" custLinFactNeighborY="41753"/>
      <dgm:spPr/>
      <dgm:t>
        <a:bodyPr/>
        <a:lstStyle/>
        <a:p>
          <a:endParaRPr lang="en-GB"/>
        </a:p>
      </dgm:t>
    </dgm:pt>
    <dgm:pt modelId="{AF307AE8-A63A-4B45-9422-7ED6A2018E66}" type="pres">
      <dgm:prSet presAssocID="{938C0C07-D1C1-41B3-96F2-80048F9565C9}" presName="Accent3" presStyleLbl="node1" presStyleIdx="2" presStyleCnt="17" custLinFactNeighborX="-63341" custLinFactNeighborY="58062"/>
      <dgm:spPr/>
      <dgm:t>
        <a:bodyPr/>
        <a:lstStyle/>
        <a:p>
          <a:endParaRPr lang="en-GB"/>
        </a:p>
      </dgm:t>
    </dgm:pt>
    <dgm:pt modelId="{162D239A-5D66-42B8-B2CD-33916FD10799}" type="pres">
      <dgm:prSet presAssocID="{938C0C07-D1C1-41B3-96F2-80048F9565C9}" presName="Accent4" presStyleLbl="node1" presStyleIdx="3" presStyleCnt="17" custLinFactNeighborX="91856" custLinFactNeighborY="-26780"/>
      <dgm:spPr/>
      <dgm:t>
        <a:bodyPr/>
        <a:lstStyle/>
        <a:p>
          <a:endParaRPr lang="en-GB"/>
        </a:p>
      </dgm:t>
    </dgm:pt>
    <dgm:pt modelId="{1E41486A-7DF8-4ACB-B8FD-5F058506702E}" type="pres">
      <dgm:prSet presAssocID="{938C0C07-D1C1-41B3-96F2-80048F9565C9}" presName="Accent5" presStyleLbl="node1" presStyleIdx="4" presStyleCnt="17" custLinFactX="-100000" custLinFactNeighborX="-157318" custLinFactNeighborY="27835"/>
      <dgm:spPr/>
      <dgm:t>
        <a:bodyPr/>
        <a:lstStyle/>
        <a:p>
          <a:endParaRPr lang="en-GB"/>
        </a:p>
      </dgm:t>
    </dgm:pt>
    <dgm:pt modelId="{85713FA6-3C17-4185-B571-03734D107CE1}" type="pres">
      <dgm:prSet presAssocID="{938C0C07-D1C1-41B3-96F2-80048F9565C9}" presName="Accent6" presStyleLbl="node1" presStyleIdx="5" presStyleCnt="17" custLinFactY="179170" custLinFactNeighborX="-55489" custLinFactNeighborY="200000"/>
      <dgm:spPr/>
      <dgm:t>
        <a:bodyPr/>
        <a:lstStyle/>
        <a:p>
          <a:endParaRPr lang="en-GB"/>
        </a:p>
      </dgm:t>
    </dgm:pt>
    <dgm:pt modelId="{C7F619DB-5B65-498D-9512-FAE54B577A7C}" type="pres">
      <dgm:prSet presAssocID="{8F8327B8-41FE-4823-BBAC-144768E245B7}" presName="Child1" presStyleLbl="node1" presStyleIdx="6" presStyleCnt="17" custScaleX="206879" custScaleY="194172" custLinFactNeighborX="-63581" custLinFactNeighborY="-28542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D6607F75-BC19-4302-94CC-928BF6442127}" type="pres">
      <dgm:prSet presAssocID="{8F8327B8-41FE-4823-BBAC-144768E245B7}" presName="Accent7" presStyleCnt="0"/>
      <dgm:spPr/>
      <dgm:t>
        <a:bodyPr/>
        <a:lstStyle/>
        <a:p>
          <a:endParaRPr lang="en-GB"/>
        </a:p>
      </dgm:t>
    </dgm:pt>
    <dgm:pt modelId="{71808462-27EE-455D-843B-DAA2D7CDE604}" type="pres">
      <dgm:prSet presAssocID="{8F8327B8-41FE-4823-BBAC-144768E245B7}" presName="AccentHold1" presStyleLbl="node1" presStyleIdx="7" presStyleCnt="17" custLinFactX="-100000" custLinFactY="-54663" custLinFactNeighborX="-101706" custLinFactNeighborY="-100000"/>
      <dgm:spPr/>
      <dgm:t>
        <a:bodyPr/>
        <a:lstStyle/>
        <a:p>
          <a:endParaRPr lang="en-GB"/>
        </a:p>
      </dgm:t>
    </dgm:pt>
    <dgm:pt modelId="{5659F667-6540-4C2B-B776-D8F049886B8C}" type="pres">
      <dgm:prSet presAssocID="{8F8327B8-41FE-4823-BBAC-144768E245B7}" presName="Accent8" presStyleCnt="0"/>
      <dgm:spPr/>
      <dgm:t>
        <a:bodyPr/>
        <a:lstStyle/>
        <a:p>
          <a:endParaRPr lang="en-GB"/>
        </a:p>
      </dgm:t>
    </dgm:pt>
    <dgm:pt modelId="{97D2A103-8DD1-41F4-90CB-C7C0EA1718E9}" type="pres">
      <dgm:prSet presAssocID="{8F8327B8-41FE-4823-BBAC-144768E245B7}" presName="AccentHold2" presStyleLbl="node1" presStyleIdx="8" presStyleCnt="17" custLinFactX="375189" custLinFactY="-103516" custLinFactNeighborX="400000" custLinFactNeighborY="-200000"/>
      <dgm:spPr/>
      <dgm:t>
        <a:bodyPr/>
        <a:lstStyle/>
        <a:p>
          <a:endParaRPr lang="en-GB"/>
        </a:p>
      </dgm:t>
    </dgm:pt>
    <dgm:pt modelId="{E6D959C0-9485-4ED7-99AB-F84CDCC3FA08}" type="pres">
      <dgm:prSet presAssocID="{D14C0C8E-0A93-4A70-8DCA-F03FEAFDDC47}" presName="Child2" presStyleLbl="node1" presStyleIdx="9" presStyleCnt="17" custScaleX="210025" custScaleY="188049" custLinFactX="-142647" custLinFactY="100000" custLinFactNeighborX="-200000" custLinFactNeighborY="11045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724C810-5923-4175-B508-463757422F8E}" type="pres">
      <dgm:prSet presAssocID="{D14C0C8E-0A93-4A70-8DCA-F03FEAFDDC47}" presName="Accent9" presStyleCnt="0"/>
      <dgm:spPr/>
      <dgm:t>
        <a:bodyPr/>
        <a:lstStyle/>
        <a:p>
          <a:endParaRPr lang="en-GB"/>
        </a:p>
      </dgm:t>
    </dgm:pt>
    <dgm:pt modelId="{77AE29C5-D7BE-40EE-ADAC-D414EE364BDA}" type="pres">
      <dgm:prSet presAssocID="{D14C0C8E-0A93-4A70-8DCA-F03FEAFDDC47}" presName="AccentHold1" presStyleLbl="node1" presStyleIdx="10" presStyleCnt="17" custLinFactY="100000" custLinFactNeighborX="84202" custLinFactNeighborY="144845"/>
      <dgm:spPr/>
      <dgm:t>
        <a:bodyPr/>
        <a:lstStyle/>
        <a:p>
          <a:endParaRPr lang="en-GB"/>
        </a:p>
      </dgm:t>
    </dgm:pt>
    <dgm:pt modelId="{F7DE6799-FB52-4962-97CB-0E67172C2CFE}" type="pres">
      <dgm:prSet presAssocID="{D14C0C8E-0A93-4A70-8DCA-F03FEAFDDC47}" presName="Accent10" presStyleCnt="0"/>
      <dgm:spPr/>
      <dgm:t>
        <a:bodyPr/>
        <a:lstStyle/>
        <a:p>
          <a:endParaRPr lang="en-GB"/>
        </a:p>
      </dgm:t>
    </dgm:pt>
    <dgm:pt modelId="{941F9349-9ABC-4D20-B2DA-97D6043047D9}" type="pres">
      <dgm:prSet presAssocID="{D14C0C8E-0A93-4A70-8DCA-F03FEAFDDC47}" presName="AccentHold2" presStyleLbl="node1" presStyleIdx="11" presStyleCnt="17" custLinFactX="119909" custLinFactY="-300000" custLinFactNeighborX="200000" custLinFactNeighborY="-381968"/>
      <dgm:spPr/>
      <dgm:t>
        <a:bodyPr/>
        <a:lstStyle/>
        <a:p>
          <a:endParaRPr lang="en-GB"/>
        </a:p>
      </dgm:t>
    </dgm:pt>
    <dgm:pt modelId="{B9FB8EBF-D68F-4956-A0D0-5E696E6C6CA3}" type="pres">
      <dgm:prSet presAssocID="{D14C0C8E-0A93-4A70-8DCA-F03FEAFDDC47}" presName="Accent11" presStyleCnt="0"/>
      <dgm:spPr/>
      <dgm:t>
        <a:bodyPr/>
        <a:lstStyle/>
        <a:p>
          <a:endParaRPr lang="en-GB"/>
        </a:p>
      </dgm:t>
    </dgm:pt>
    <dgm:pt modelId="{3DA07890-31BF-4C7C-888F-3E3DCFA20A4E}" type="pres">
      <dgm:prSet presAssocID="{D14C0C8E-0A93-4A70-8DCA-F03FEAFDDC47}" presName="AccentHold3" presStyleLbl="node1" presStyleIdx="12" presStyleCnt="17" custLinFactX="161636" custLinFactNeighborX="200000" custLinFactNeighborY="-83506"/>
      <dgm:spPr/>
      <dgm:t>
        <a:bodyPr/>
        <a:lstStyle/>
        <a:p>
          <a:endParaRPr lang="en-GB"/>
        </a:p>
      </dgm:t>
    </dgm:pt>
    <dgm:pt modelId="{0753435D-35C5-4869-A5A7-C5298F6E2BD0}" type="pres">
      <dgm:prSet presAssocID="{EBEFA866-DD0B-41C6-8E8F-91924BA70297}" presName="Child3" presStyleLbl="node1" presStyleIdx="13" presStyleCnt="17" custScaleX="218807" custScaleY="212193" custLinFactNeighborX="-24413" custLinFactNeighborY="3535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95780D24-CB09-461A-914D-6DD87EBF78CD}" type="pres">
      <dgm:prSet presAssocID="{EBEFA866-DD0B-41C6-8E8F-91924BA70297}" presName="Accent12" presStyleCnt="0"/>
      <dgm:spPr/>
      <dgm:t>
        <a:bodyPr/>
        <a:lstStyle/>
        <a:p>
          <a:endParaRPr lang="en-GB"/>
        </a:p>
      </dgm:t>
    </dgm:pt>
    <dgm:pt modelId="{73FE669F-04CC-46B0-80E6-096E964092BE}" type="pres">
      <dgm:prSet presAssocID="{EBEFA866-DD0B-41C6-8E8F-91924BA70297}" presName="AccentHold1" presStyleLbl="node1" presStyleIdx="14" presStyleCnt="17" custLinFactX="200000" custLinFactY="-175779" custLinFactNeighborX="203362" custLinFactNeighborY="-200000"/>
      <dgm:spPr/>
      <dgm:t>
        <a:bodyPr/>
        <a:lstStyle/>
        <a:p>
          <a:endParaRPr lang="en-GB"/>
        </a:p>
      </dgm:t>
    </dgm:pt>
    <dgm:pt modelId="{36824441-0EBB-4E87-8CBC-BDCABFA96E41}" type="pres">
      <dgm:prSet presAssocID="{B9A1D60B-B992-4BB2-81FB-7E7B64BA16C0}" presName="Child4" presStyleLbl="node1" presStyleIdx="15" presStyleCnt="17" custScaleX="169821" custScaleY="166073" custLinFactX="200000" custLinFactY="-100000" custLinFactNeighborX="217722" custLinFactNeighborY="-11650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188BF294-E872-46A0-9C52-FC9C4630C168}" type="pres">
      <dgm:prSet presAssocID="{B9A1D60B-B992-4BB2-81FB-7E7B64BA16C0}" presName="Accent13" presStyleCnt="0"/>
      <dgm:spPr/>
      <dgm:t>
        <a:bodyPr/>
        <a:lstStyle/>
        <a:p>
          <a:endParaRPr lang="en-GB"/>
        </a:p>
      </dgm:t>
    </dgm:pt>
    <dgm:pt modelId="{CE5134CB-FF1E-47D4-806B-D99F12A98C22}" type="pres">
      <dgm:prSet presAssocID="{B9A1D60B-B992-4BB2-81FB-7E7B64BA16C0}" presName="AccentHold1" presStyleLbl="node1" presStyleIdx="16" presStyleCnt="17"/>
      <dgm:spPr/>
      <dgm:t>
        <a:bodyPr/>
        <a:lstStyle/>
        <a:p>
          <a:endParaRPr lang="en-GB"/>
        </a:p>
      </dgm:t>
    </dgm:pt>
  </dgm:ptLst>
  <dgm:cxnLst>
    <dgm:cxn modelId="{A9A3FAD1-83FA-4957-A197-A30D60400E8B}" type="presOf" srcId="{D14C0C8E-0A93-4A70-8DCA-F03FEAFDDC47}" destId="{E6D959C0-9485-4ED7-99AB-F84CDCC3FA08}" srcOrd="0" destOrd="0" presId="urn:microsoft.com/office/officeart/2009/3/layout/CircleRelationship"/>
    <dgm:cxn modelId="{4E888737-075F-4212-9025-302488E742A0}" type="presOf" srcId="{8F8327B8-41FE-4823-BBAC-144768E245B7}" destId="{C7F619DB-5B65-498D-9512-FAE54B577A7C}" srcOrd="0" destOrd="0" presId="urn:microsoft.com/office/officeart/2009/3/layout/CircleRelationship"/>
    <dgm:cxn modelId="{C7E4C7FC-4004-4572-AA0F-F8386908CC12}" type="presOf" srcId="{938C0C07-D1C1-41B3-96F2-80048F9565C9}" destId="{B49A9E57-8677-4A33-AF4A-AB6183B0A4F9}" srcOrd="0" destOrd="0" presId="urn:microsoft.com/office/officeart/2009/3/layout/CircleRelationship"/>
    <dgm:cxn modelId="{B39F4681-6D3A-4836-8B27-487769F64D22}" srcId="{938C0C07-D1C1-41B3-96F2-80048F9565C9}" destId="{8F8327B8-41FE-4823-BBAC-144768E245B7}" srcOrd="0" destOrd="0" parTransId="{0A3679B0-88EB-4E0F-AB3A-CC2B630D48C8}" sibTransId="{D5D41F39-1BA4-47B8-AF38-617B4F051327}"/>
    <dgm:cxn modelId="{45DC84C7-BC6A-44AA-ABB3-7D0BF87D3D34}" srcId="{7EF7C361-0565-4C06-AB6F-22A00A9096C6}" destId="{938C0C07-D1C1-41B3-96F2-80048F9565C9}" srcOrd="0" destOrd="0" parTransId="{446EA9BF-8D2B-4100-8466-BE5288162E99}" sibTransId="{878E1EA7-07C0-471A-98E0-36B2B0E42150}"/>
    <dgm:cxn modelId="{F259E6E6-47EB-4ABE-9683-DE32D6B346B9}" srcId="{938C0C07-D1C1-41B3-96F2-80048F9565C9}" destId="{B9A1D60B-B992-4BB2-81FB-7E7B64BA16C0}" srcOrd="3" destOrd="0" parTransId="{36CB55B4-616D-4243-8B05-15B34806D9CB}" sibTransId="{34E0F245-16DD-4128-ADA9-220BDF5EF370}"/>
    <dgm:cxn modelId="{F172DF45-F037-4A43-8813-95800052530C}" type="presOf" srcId="{EBEFA866-DD0B-41C6-8E8F-91924BA70297}" destId="{0753435D-35C5-4869-A5A7-C5298F6E2BD0}" srcOrd="0" destOrd="0" presId="urn:microsoft.com/office/officeart/2009/3/layout/CircleRelationship"/>
    <dgm:cxn modelId="{B328861A-2F72-406C-B614-4AD8D7E05BDE}" type="presOf" srcId="{B9A1D60B-B992-4BB2-81FB-7E7B64BA16C0}" destId="{36824441-0EBB-4E87-8CBC-BDCABFA96E41}" srcOrd="0" destOrd="0" presId="urn:microsoft.com/office/officeart/2009/3/layout/CircleRelationship"/>
    <dgm:cxn modelId="{31D995B6-F8DB-40D2-883F-CF307C2C7219}" type="presOf" srcId="{7EF7C361-0565-4C06-AB6F-22A00A9096C6}" destId="{A0B59887-2BE6-4907-897B-8C7FB5399D77}" srcOrd="0" destOrd="0" presId="urn:microsoft.com/office/officeart/2009/3/layout/CircleRelationship"/>
    <dgm:cxn modelId="{B1086C88-ECA0-4CC5-AE68-208D02D10ABC}" srcId="{938C0C07-D1C1-41B3-96F2-80048F9565C9}" destId="{D14C0C8E-0A93-4A70-8DCA-F03FEAFDDC47}" srcOrd="1" destOrd="0" parTransId="{6A25E431-9752-49C2-9D15-1C0819FC4F2F}" sibTransId="{00EE21F2-F9D7-46B2-89F4-030ADE5E3797}"/>
    <dgm:cxn modelId="{19B56B49-B11D-4FB3-B05E-97F87FFE7374}" srcId="{938C0C07-D1C1-41B3-96F2-80048F9565C9}" destId="{EBEFA866-DD0B-41C6-8E8F-91924BA70297}" srcOrd="2" destOrd="0" parTransId="{E418C148-DCA7-4C50-8C9A-FE739BC7E7BA}" sibTransId="{F40CB3EF-D6EE-408A-B93F-3A64BEA5EB84}"/>
    <dgm:cxn modelId="{BDC2D5C8-A8C6-41B3-BEF1-98EDACC7320F}" type="presParOf" srcId="{A0B59887-2BE6-4907-897B-8C7FB5399D77}" destId="{B49A9E57-8677-4A33-AF4A-AB6183B0A4F9}" srcOrd="0" destOrd="0" presId="urn:microsoft.com/office/officeart/2009/3/layout/CircleRelationship"/>
    <dgm:cxn modelId="{35A0F98C-FEFE-4091-81DD-50FD326AE110}" type="presParOf" srcId="{A0B59887-2BE6-4907-897B-8C7FB5399D77}" destId="{4E70E846-35F9-4427-84C8-ABA9FDDC4EF1}" srcOrd="1" destOrd="0" presId="urn:microsoft.com/office/officeart/2009/3/layout/CircleRelationship"/>
    <dgm:cxn modelId="{82C0934E-8C60-48FD-9ECE-9DE8310F050C}" type="presParOf" srcId="{A0B59887-2BE6-4907-897B-8C7FB5399D77}" destId="{83A6AB18-2CF9-475B-A549-807AB30E35EF}" srcOrd="2" destOrd="0" presId="urn:microsoft.com/office/officeart/2009/3/layout/CircleRelationship"/>
    <dgm:cxn modelId="{FE797BA8-5C05-44D1-B354-E61F1990E031}" type="presParOf" srcId="{A0B59887-2BE6-4907-897B-8C7FB5399D77}" destId="{AF307AE8-A63A-4B45-9422-7ED6A2018E66}" srcOrd="3" destOrd="0" presId="urn:microsoft.com/office/officeart/2009/3/layout/CircleRelationship"/>
    <dgm:cxn modelId="{B4A7F2D8-DAFE-4353-BAF2-5CA69D7C542E}" type="presParOf" srcId="{A0B59887-2BE6-4907-897B-8C7FB5399D77}" destId="{162D239A-5D66-42B8-B2CD-33916FD10799}" srcOrd="4" destOrd="0" presId="urn:microsoft.com/office/officeart/2009/3/layout/CircleRelationship"/>
    <dgm:cxn modelId="{52925EC9-F5CC-461B-ABA0-DCA9B40481E9}" type="presParOf" srcId="{A0B59887-2BE6-4907-897B-8C7FB5399D77}" destId="{1E41486A-7DF8-4ACB-B8FD-5F058506702E}" srcOrd="5" destOrd="0" presId="urn:microsoft.com/office/officeart/2009/3/layout/CircleRelationship"/>
    <dgm:cxn modelId="{2E2F6D49-B279-444E-9396-B1A32F4539C8}" type="presParOf" srcId="{A0B59887-2BE6-4907-897B-8C7FB5399D77}" destId="{85713FA6-3C17-4185-B571-03734D107CE1}" srcOrd="6" destOrd="0" presId="urn:microsoft.com/office/officeart/2009/3/layout/CircleRelationship"/>
    <dgm:cxn modelId="{65151B81-194B-470A-9ECD-8A0B498D92F7}" type="presParOf" srcId="{A0B59887-2BE6-4907-897B-8C7FB5399D77}" destId="{C7F619DB-5B65-498D-9512-FAE54B577A7C}" srcOrd="7" destOrd="0" presId="urn:microsoft.com/office/officeart/2009/3/layout/CircleRelationship"/>
    <dgm:cxn modelId="{058C22FF-C9CA-4AD5-A309-8550D16C2560}" type="presParOf" srcId="{A0B59887-2BE6-4907-897B-8C7FB5399D77}" destId="{D6607F75-BC19-4302-94CC-928BF6442127}" srcOrd="8" destOrd="0" presId="urn:microsoft.com/office/officeart/2009/3/layout/CircleRelationship"/>
    <dgm:cxn modelId="{2335D6F7-3E39-4394-A264-3FB40F4A2F70}" type="presParOf" srcId="{D6607F75-BC19-4302-94CC-928BF6442127}" destId="{71808462-27EE-455D-843B-DAA2D7CDE604}" srcOrd="0" destOrd="0" presId="urn:microsoft.com/office/officeart/2009/3/layout/CircleRelationship"/>
    <dgm:cxn modelId="{24B38FE6-3759-4903-A793-CCB143E12708}" type="presParOf" srcId="{A0B59887-2BE6-4907-897B-8C7FB5399D77}" destId="{5659F667-6540-4C2B-B776-D8F049886B8C}" srcOrd="9" destOrd="0" presId="urn:microsoft.com/office/officeart/2009/3/layout/CircleRelationship"/>
    <dgm:cxn modelId="{55BE3834-8810-4B3D-8683-4D18AE27E614}" type="presParOf" srcId="{5659F667-6540-4C2B-B776-D8F049886B8C}" destId="{97D2A103-8DD1-41F4-90CB-C7C0EA1718E9}" srcOrd="0" destOrd="0" presId="urn:microsoft.com/office/officeart/2009/3/layout/CircleRelationship"/>
    <dgm:cxn modelId="{D9A1C0FB-B956-4717-BF61-83862A46B81B}" type="presParOf" srcId="{A0B59887-2BE6-4907-897B-8C7FB5399D77}" destId="{E6D959C0-9485-4ED7-99AB-F84CDCC3FA08}" srcOrd="10" destOrd="0" presId="urn:microsoft.com/office/officeart/2009/3/layout/CircleRelationship"/>
    <dgm:cxn modelId="{85B86358-685D-4AD8-9CEB-0B3CA26E49B3}" type="presParOf" srcId="{A0B59887-2BE6-4907-897B-8C7FB5399D77}" destId="{5724C810-5923-4175-B508-463757422F8E}" srcOrd="11" destOrd="0" presId="urn:microsoft.com/office/officeart/2009/3/layout/CircleRelationship"/>
    <dgm:cxn modelId="{D362BAF5-D965-4699-AED1-6DA863BC9A51}" type="presParOf" srcId="{5724C810-5923-4175-B508-463757422F8E}" destId="{77AE29C5-D7BE-40EE-ADAC-D414EE364BDA}" srcOrd="0" destOrd="0" presId="urn:microsoft.com/office/officeart/2009/3/layout/CircleRelationship"/>
    <dgm:cxn modelId="{77B96A6B-3E27-45B8-9CB0-ECC0A60D1AC3}" type="presParOf" srcId="{A0B59887-2BE6-4907-897B-8C7FB5399D77}" destId="{F7DE6799-FB52-4962-97CB-0E67172C2CFE}" srcOrd="12" destOrd="0" presId="urn:microsoft.com/office/officeart/2009/3/layout/CircleRelationship"/>
    <dgm:cxn modelId="{DE67B366-B52A-44CB-A512-EDBF59F7D7BC}" type="presParOf" srcId="{F7DE6799-FB52-4962-97CB-0E67172C2CFE}" destId="{941F9349-9ABC-4D20-B2DA-97D6043047D9}" srcOrd="0" destOrd="0" presId="urn:microsoft.com/office/officeart/2009/3/layout/CircleRelationship"/>
    <dgm:cxn modelId="{F53E343A-2B42-46DA-AC24-24FDAC87CA7C}" type="presParOf" srcId="{A0B59887-2BE6-4907-897B-8C7FB5399D77}" destId="{B9FB8EBF-D68F-4956-A0D0-5E696E6C6CA3}" srcOrd="13" destOrd="0" presId="urn:microsoft.com/office/officeart/2009/3/layout/CircleRelationship"/>
    <dgm:cxn modelId="{D8032326-D2A6-4FDB-AD76-6889BCB716C6}" type="presParOf" srcId="{B9FB8EBF-D68F-4956-A0D0-5E696E6C6CA3}" destId="{3DA07890-31BF-4C7C-888F-3E3DCFA20A4E}" srcOrd="0" destOrd="0" presId="urn:microsoft.com/office/officeart/2009/3/layout/CircleRelationship"/>
    <dgm:cxn modelId="{C1F7D593-4341-440A-ADCF-5B0083BF1CBA}" type="presParOf" srcId="{A0B59887-2BE6-4907-897B-8C7FB5399D77}" destId="{0753435D-35C5-4869-A5A7-C5298F6E2BD0}" srcOrd="14" destOrd="0" presId="urn:microsoft.com/office/officeart/2009/3/layout/CircleRelationship"/>
    <dgm:cxn modelId="{5ECF3B4E-441B-49EE-A9FD-4D4CA885E865}" type="presParOf" srcId="{A0B59887-2BE6-4907-897B-8C7FB5399D77}" destId="{95780D24-CB09-461A-914D-6DD87EBF78CD}" srcOrd="15" destOrd="0" presId="urn:microsoft.com/office/officeart/2009/3/layout/CircleRelationship"/>
    <dgm:cxn modelId="{AAB065E0-415A-4A45-A8F9-1C1EEFCBA9D8}" type="presParOf" srcId="{95780D24-CB09-461A-914D-6DD87EBF78CD}" destId="{73FE669F-04CC-46B0-80E6-096E964092BE}" srcOrd="0" destOrd="0" presId="urn:microsoft.com/office/officeart/2009/3/layout/CircleRelationship"/>
    <dgm:cxn modelId="{37100EB4-497F-4F98-903C-D4944E7E819A}" type="presParOf" srcId="{A0B59887-2BE6-4907-897B-8C7FB5399D77}" destId="{36824441-0EBB-4E87-8CBC-BDCABFA96E41}" srcOrd="16" destOrd="0" presId="urn:microsoft.com/office/officeart/2009/3/layout/CircleRelationship"/>
    <dgm:cxn modelId="{F9E3EF2E-E256-4F5A-BD43-8DA9A575B1AE}" type="presParOf" srcId="{A0B59887-2BE6-4907-897B-8C7FB5399D77}" destId="{188BF294-E872-46A0-9C52-FC9C4630C168}" srcOrd="17" destOrd="0" presId="urn:microsoft.com/office/officeart/2009/3/layout/CircleRelationship"/>
    <dgm:cxn modelId="{EA1B2626-5637-41D7-9E5F-1AE644A9A76B}" type="presParOf" srcId="{188BF294-E872-46A0-9C52-FC9C4630C168}" destId="{CE5134CB-FF1E-47D4-806B-D99F12A98C2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34F4F-8B0A-4115-A668-3C3E77192BEE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5C7FB3E7-1281-4802-9B6D-F97D00C2CA9F}">
      <dgm:prSet custT="1"/>
      <dgm:spPr/>
      <dgm:t>
        <a:bodyPr rIns="0"/>
        <a:lstStyle/>
        <a:p>
          <a:r>
            <a:rPr lang="en-US" sz="2400" b="1" noProof="0" dirty="0" smtClean="0"/>
            <a:t>2009</a:t>
          </a:r>
          <a:r>
            <a:rPr lang="en-US" sz="2400" noProof="0" dirty="0" smtClean="0"/>
            <a:t>: Germany ratifies the UN Convention on the Rights of Persons with Disabilities (</a:t>
          </a:r>
          <a:r>
            <a:rPr lang="en-US" sz="2400" noProof="0" dirty="0" err="1" smtClean="0"/>
            <a:t>CRPD</a:t>
          </a:r>
          <a:r>
            <a:rPr lang="en-US" sz="2400" noProof="0" dirty="0" smtClean="0"/>
            <a:t>). It includes provisions regarding the international cooperation between states.</a:t>
          </a:r>
          <a:endParaRPr lang="en-US" sz="2400" noProof="0" dirty="0"/>
        </a:p>
      </dgm:t>
    </dgm:pt>
    <dgm:pt modelId="{BC406557-4725-4619-9792-67D67E9AF6E7}" type="parTrans" cxnId="{5DD632AD-B646-4D5D-BF85-F7B393482CB1}">
      <dgm:prSet/>
      <dgm:spPr/>
      <dgm:t>
        <a:bodyPr/>
        <a:lstStyle/>
        <a:p>
          <a:endParaRPr lang="en-US" sz="2400" noProof="0" dirty="0"/>
        </a:p>
      </dgm:t>
    </dgm:pt>
    <dgm:pt modelId="{8D7D0605-16F7-4183-B872-586E6EF4C8DF}" type="sibTrans" cxnId="{5DD632AD-B646-4D5D-BF85-F7B393482CB1}">
      <dgm:prSet custT="1"/>
      <dgm:spPr/>
      <dgm:t>
        <a:bodyPr/>
        <a:lstStyle/>
        <a:p>
          <a:endParaRPr lang="en-US" sz="2400" noProof="0" dirty="0"/>
        </a:p>
      </dgm:t>
    </dgm:pt>
    <dgm:pt modelId="{A7AB5CED-7DDE-4411-82A9-244067A17C88}">
      <dgm:prSet custT="1"/>
      <dgm:spPr/>
      <dgm:t>
        <a:bodyPr/>
        <a:lstStyle/>
        <a:p>
          <a:r>
            <a:rPr lang="en-US" sz="2400" b="1" noProof="0" dirty="0" smtClean="0"/>
            <a:t>2013</a:t>
          </a:r>
          <a:r>
            <a:rPr lang="en-US" sz="2400" noProof="0" dirty="0" smtClean="0"/>
            <a:t>:  The </a:t>
          </a:r>
          <a:r>
            <a:rPr lang="en-US" sz="2400" noProof="0" dirty="0" err="1" smtClean="0"/>
            <a:t>BMZ</a:t>
          </a:r>
          <a:r>
            <a:rPr lang="en-US" sz="2400" noProof="0" dirty="0" smtClean="0"/>
            <a:t>-Action Plan for the Inclusion of Persons with Disabilities is published. It includes </a:t>
          </a:r>
          <a:r>
            <a:rPr lang="en-US" sz="2400" noProof="0" dirty="0" err="1" smtClean="0"/>
            <a:t>programmes</a:t>
          </a:r>
          <a:r>
            <a:rPr lang="en-US" sz="2400" noProof="0" dirty="0" smtClean="0"/>
            <a:t> imple</a:t>
          </a:r>
          <a:r>
            <a:rPr lang="en-US" sz="2400" u="none" noProof="0" dirty="0" smtClean="0"/>
            <a:t>mented by </a:t>
          </a:r>
          <a:r>
            <a:rPr lang="en-US" sz="2400" b="1" u="none" noProof="0" dirty="0" err="1" smtClean="0"/>
            <a:t>KfW</a:t>
          </a:r>
          <a:r>
            <a:rPr lang="en-US" sz="2400" u="none" noProof="0" dirty="0" smtClean="0"/>
            <a:t> and </a:t>
          </a:r>
          <a:r>
            <a:rPr lang="en-US" sz="2400" b="1" u="none" noProof="0" dirty="0" smtClean="0"/>
            <a:t>GIZ</a:t>
          </a:r>
          <a:r>
            <a:rPr lang="en-US" sz="2400" u="none" noProof="0" dirty="0" smtClean="0"/>
            <a:t>, but mainly activities related to </a:t>
          </a:r>
          <a:r>
            <a:rPr lang="en-US" sz="2400" b="1" u="none" noProof="0" dirty="0" err="1" smtClean="0"/>
            <a:t>BMZ</a:t>
          </a:r>
          <a:r>
            <a:rPr lang="en-US" sz="2400" u="none" noProof="0" dirty="0" smtClean="0"/>
            <a:t> itself</a:t>
          </a:r>
          <a:r>
            <a:rPr lang="en-US" sz="2400" noProof="0" dirty="0" smtClean="0"/>
            <a:t>. </a:t>
          </a:r>
          <a:endParaRPr lang="en-US" sz="2400" noProof="0" dirty="0"/>
        </a:p>
      </dgm:t>
    </dgm:pt>
    <dgm:pt modelId="{03B12CE2-FAED-4957-87AE-BA3FB7B6AAD6}" type="parTrans" cxnId="{9C14E100-4766-4245-9052-2F33E01EB917}">
      <dgm:prSet/>
      <dgm:spPr/>
      <dgm:t>
        <a:bodyPr/>
        <a:lstStyle/>
        <a:p>
          <a:endParaRPr lang="en-US" sz="2400" noProof="0" dirty="0"/>
        </a:p>
      </dgm:t>
    </dgm:pt>
    <dgm:pt modelId="{EB3D948A-C7BC-4F2C-BED1-122C1223282A}" type="sibTrans" cxnId="{9C14E100-4766-4245-9052-2F33E01EB917}">
      <dgm:prSet custT="1"/>
      <dgm:spPr/>
      <dgm:t>
        <a:bodyPr/>
        <a:lstStyle/>
        <a:p>
          <a:endParaRPr lang="en-US" sz="2400" noProof="0" dirty="0"/>
        </a:p>
      </dgm:t>
    </dgm:pt>
    <dgm:pt modelId="{E2FA17E1-C029-4BB9-82F5-DD487EFE54AA}">
      <dgm:prSet custT="1"/>
      <dgm:spPr/>
      <dgm:t>
        <a:bodyPr/>
        <a:lstStyle/>
        <a:p>
          <a:r>
            <a:rPr lang="en-US" sz="2400" b="1" noProof="0" dirty="0" smtClean="0"/>
            <a:t>2016-2017</a:t>
          </a:r>
          <a:r>
            <a:rPr lang="en-US" sz="2400" noProof="0" dirty="0" smtClean="0"/>
            <a:t>: Both, civil society </a:t>
          </a:r>
          <a:r>
            <a:rPr lang="en-US" sz="2400" noProof="0" dirty="0" err="1" smtClean="0"/>
            <a:t>organisations</a:t>
          </a:r>
          <a:r>
            <a:rPr lang="en-US" sz="2400" noProof="0" dirty="0" smtClean="0"/>
            <a:t> and </a:t>
          </a:r>
          <a:r>
            <a:rPr lang="en-US" sz="2400" noProof="0" dirty="0" err="1" smtClean="0"/>
            <a:t>BMZ</a:t>
          </a:r>
          <a:r>
            <a:rPr lang="en-US" sz="2400" noProof="0" dirty="0" smtClean="0"/>
            <a:t>, suggest that </a:t>
          </a:r>
          <a:r>
            <a:rPr lang="en-US" sz="2400" b="1" u="none" noProof="0" dirty="0" err="1" smtClean="0"/>
            <a:t>DEval</a:t>
          </a:r>
          <a:r>
            <a:rPr lang="en-US" sz="2400" noProof="0" dirty="0" smtClean="0"/>
            <a:t> should evaluate the results of the implementation of the action plan to inform further measures to be taken in 2018.</a:t>
          </a:r>
          <a:endParaRPr lang="en-US" sz="2400" noProof="0" dirty="0"/>
        </a:p>
      </dgm:t>
    </dgm:pt>
    <dgm:pt modelId="{90E200F6-B247-4EEB-9F6C-5AE43F8F0527}" type="parTrans" cxnId="{3816A735-E45B-4096-B90F-C308960197F8}">
      <dgm:prSet/>
      <dgm:spPr/>
      <dgm:t>
        <a:bodyPr/>
        <a:lstStyle/>
        <a:p>
          <a:endParaRPr lang="en-US" sz="2400" noProof="0" dirty="0"/>
        </a:p>
      </dgm:t>
    </dgm:pt>
    <dgm:pt modelId="{55876926-45BC-46F2-8F69-C555169CDE68}" type="sibTrans" cxnId="{3816A735-E45B-4096-B90F-C308960197F8}">
      <dgm:prSet/>
      <dgm:spPr/>
      <dgm:t>
        <a:bodyPr/>
        <a:lstStyle/>
        <a:p>
          <a:endParaRPr lang="en-US" sz="2400" noProof="0" dirty="0"/>
        </a:p>
      </dgm:t>
    </dgm:pt>
    <dgm:pt modelId="{B8BB36EF-D9ED-464E-946F-E167E078B235}" type="pres">
      <dgm:prSet presAssocID="{55A34F4F-8B0A-4115-A668-3C3E77192BE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FFA096-748C-4277-9B84-2DB0D478C07E}" type="pres">
      <dgm:prSet presAssocID="{55A34F4F-8B0A-4115-A668-3C3E77192BEE}" presName="dummyMaxCanvas" presStyleCnt="0">
        <dgm:presLayoutVars/>
      </dgm:prSet>
      <dgm:spPr/>
      <dgm:t>
        <a:bodyPr/>
        <a:lstStyle/>
        <a:p>
          <a:endParaRPr lang="en-GB"/>
        </a:p>
      </dgm:t>
    </dgm:pt>
    <dgm:pt modelId="{226E930A-77B8-4AD2-99BE-4DA426EBE183}" type="pres">
      <dgm:prSet presAssocID="{55A34F4F-8B0A-4115-A668-3C3E77192BEE}" presName="ThreeNodes_1" presStyleLbl="node1" presStyleIdx="0" presStyleCnt="3" custScaleX="101958" custLinFactNeighborX="-1337" custLinFactNeighborY="-106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9600EA-6BF9-4A21-8AC0-B41E7CC471B0}" type="pres">
      <dgm:prSet presAssocID="{55A34F4F-8B0A-4115-A668-3C3E77192BEE}" presName="ThreeNodes_2" presStyleLbl="node1" presStyleIdx="1" presStyleCnt="3" custScaleY="1160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A3950D-60D0-4591-AF8F-7AADCA2F0763}" type="pres">
      <dgm:prSet presAssocID="{55A34F4F-8B0A-4115-A668-3C3E77192BEE}" presName="ThreeNodes_3" presStyleLbl="node1" presStyleIdx="2" presStyleCnt="3" custScaleX="102942" custLinFactNeighborX="15767" custLinFactNeighborY="1527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5A8E87-404E-4F1E-A915-E2A1D285D5BA}" type="pres">
      <dgm:prSet presAssocID="{55A34F4F-8B0A-4115-A668-3C3E77192BE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3D1B54-816B-4CB9-83A7-E8FE8847DA25}" type="pres">
      <dgm:prSet presAssocID="{55A34F4F-8B0A-4115-A668-3C3E77192BEE}" presName="ThreeConn_2-3" presStyleLbl="fgAccFollowNode1" presStyleIdx="1" presStyleCnt="2" custLinFactNeighborX="6558" custLinFactNeighborY="-49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98C2B5-34A3-4B9C-9563-ACEE6691595F}" type="pres">
      <dgm:prSet presAssocID="{55A34F4F-8B0A-4115-A668-3C3E77192BE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397017F-428F-4515-9615-1D1B315D12EA}" type="pres">
      <dgm:prSet presAssocID="{55A34F4F-8B0A-4115-A668-3C3E77192BE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E40997E-602D-42D1-9567-8F8B9BC92730}" type="pres">
      <dgm:prSet presAssocID="{55A34F4F-8B0A-4115-A668-3C3E77192BE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816A735-E45B-4096-B90F-C308960197F8}" srcId="{55A34F4F-8B0A-4115-A668-3C3E77192BEE}" destId="{E2FA17E1-C029-4BB9-82F5-DD487EFE54AA}" srcOrd="2" destOrd="0" parTransId="{90E200F6-B247-4EEB-9F6C-5AE43F8F0527}" sibTransId="{55876926-45BC-46F2-8F69-C555169CDE68}"/>
    <dgm:cxn modelId="{8E78E4AB-DEC3-4883-9EF6-7C6B6F16AD00}" type="presOf" srcId="{E2FA17E1-C029-4BB9-82F5-DD487EFE54AA}" destId="{0E40997E-602D-42D1-9567-8F8B9BC92730}" srcOrd="1" destOrd="0" presId="urn:microsoft.com/office/officeart/2005/8/layout/vProcess5"/>
    <dgm:cxn modelId="{D00BAD7B-9EB7-41AF-BD2A-2EE7456FB21C}" type="presOf" srcId="{8D7D0605-16F7-4183-B872-586E6EF4C8DF}" destId="{D55A8E87-404E-4F1E-A915-E2A1D285D5BA}" srcOrd="0" destOrd="0" presId="urn:microsoft.com/office/officeart/2005/8/layout/vProcess5"/>
    <dgm:cxn modelId="{418CF297-9268-4AB0-A835-22B4D52A62DE}" type="presOf" srcId="{55A34F4F-8B0A-4115-A668-3C3E77192BEE}" destId="{B8BB36EF-D9ED-464E-946F-E167E078B235}" srcOrd="0" destOrd="0" presId="urn:microsoft.com/office/officeart/2005/8/layout/vProcess5"/>
    <dgm:cxn modelId="{A2F83448-6211-401B-A761-94BDEE1CB611}" type="presOf" srcId="{EB3D948A-C7BC-4F2C-BED1-122C1223282A}" destId="{903D1B54-816B-4CB9-83A7-E8FE8847DA25}" srcOrd="0" destOrd="0" presId="urn:microsoft.com/office/officeart/2005/8/layout/vProcess5"/>
    <dgm:cxn modelId="{D8E7E1EB-10A7-40F1-8D67-8A52447861AF}" type="presOf" srcId="{A7AB5CED-7DDE-4411-82A9-244067A17C88}" destId="{319600EA-6BF9-4A21-8AC0-B41E7CC471B0}" srcOrd="0" destOrd="0" presId="urn:microsoft.com/office/officeart/2005/8/layout/vProcess5"/>
    <dgm:cxn modelId="{5DD632AD-B646-4D5D-BF85-F7B393482CB1}" srcId="{55A34F4F-8B0A-4115-A668-3C3E77192BEE}" destId="{5C7FB3E7-1281-4802-9B6D-F97D00C2CA9F}" srcOrd="0" destOrd="0" parTransId="{BC406557-4725-4619-9792-67D67E9AF6E7}" sibTransId="{8D7D0605-16F7-4183-B872-586E6EF4C8DF}"/>
    <dgm:cxn modelId="{9C14E100-4766-4245-9052-2F33E01EB917}" srcId="{55A34F4F-8B0A-4115-A668-3C3E77192BEE}" destId="{A7AB5CED-7DDE-4411-82A9-244067A17C88}" srcOrd="1" destOrd="0" parTransId="{03B12CE2-FAED-4957-87AE-BA3FB7B6AAD6}" sibTransId="{EB3D948A-C7BC-4F2C-BED1-122C1223282A}"/>
    <dgm:cxn modelId="{BEADBAC0-66CA-4374-B9A9-8C7FDE397A54}" type="presOf" srcId="{5C7FB3E7-1281-4802-9B6D-F97D00C2CA9F}" destId="{0398C2B5-34A3-4B9C-9563-ACEE6691595F}" srcOrd="1" destOrd="0" presId="urn:microsoft.com/office/officeart/2005/8/layout/vProcess5"/>
    <dgm:cxn modelId="{0FE8F9E7-D888-4A25-876A-62F8D421791B}" type="presOf" srcId="{E2FA17E1-C029-4BB9-82F5-DD487EFE54AA}" destId="{5EA3950D-60D0-4591-AF8F-7AADCA2F0763}" srcOrd="0" destOrd="0" presId="urn:microsoft.com/office/officeart/2005/8/layout/vProcess5"/>
    <dgm:cxn modelId="{96A9F157-99E2-4747-B55C-EA42C7B6DD21}" type="presOf" srcId="{A7AB5CED-7DDE-4411-82A9-244067A17C88}" destId="{2397017F-428F-4515-9615-1D1B315D12EA}" srcOrd="1" destOrd="0" presId="urn:microsoft.com/office/officeart/2005/8/layout/vProcess5"/>
    <dgm:cxn modelId="{F7C29118-8F9E-44BE-83A1-3E8B7F91C57F}" type="presOf" srcId="{5C7FB3E7-1281-4802-9B6D-F97D00C2CA9F}" destId="{226E930A-77B8-4AD2-99BE-4DA426EBE183}" srcOrd="0" destOrd="0" presId="urn:microsoft.com/office/officeart/2005/8/layout/vProcess5"/>
    <dgm:cxn modelId="{A53254F8-D906-4336-A7BC-6E87C9DC0FE1}" type="presParOf" srcId="{B8BB36EF-D9ED-464E-946F-E167E078B235}" destId="{38FFA096-748C-4277-9B84-2DB0D478C07E}" srcOrd="0" destOrd="0" presId="urn:microsoft.com/office/officeart/2005/8/layout/vProcess5"/>
    <dgm:cxn modelId="{3A0B7EE6-AA56-47CC-B21F-F17E578FD003}" type="presParOf" srcId="{B8BB36EF-D9ED-464E-946F-E167E078B235}" destId="{226E930A-77B8-4AD2-99BE-4DA426EBE183}" srcOrd="1" destOrd="0" presId="urn:microsoft.com/office/officeart/2005/8/layout/vProcess5"/>
    <dgm:cxn modelId="{31F0CBA8-76FC-4830-B262-03B2C7DC42C2}" type="presParOf" srcId="{B8BB36EF-D9ED-464E-946F-E167E078B235}" destId="{319600EA-6BF9-4A21-8AC0-B41E7CC471B0}" srcOrd="2" destOrd="0" presId="urn:microsoft.com/office/officeart/2005/8/layout/vProcess5"/>
    <dgm:cxn modelId="{2BAECB97-A2A4-4384-B451-F7D82CFFDF88}" type="presParOf" srcId="{B8BB36EF-D9ED-464E-946F-E167E078B235}" destId="{5EA3950D-60D0-4591-AF8F-7AADCA2F0763}" srcOrd="3" destOrd="0" presId="urn:microsoft.com/office/officeart/2005/8/layout/vProcess5"/>
    <dgm:cxn modelId="{E4C1287E-D9A0-4CCB-99F8-A50295CF2811}" type="presParOf" srcId="{B8BB36EF-D9ED-464E-946F-E167E078B235}" destId="{D55A8E87-404E-4F1E-A915-E2A1D285D5BA}" srcOrd="4" destOrd="0" presId="urn:microsoft.com/office/officeart/2005/8/layout/vProcess5"/>
    <dgm:cxn modelId="{7644CA39-C455-4023-A2F4-7F81CAE3FB17}" type="presParOf" srcId="{B8BB36EF-D9ED-464E-946F-E167E078B235}" destId="{903D1B54-816B-4CB9-83A7-E8FE8847DA25}" srcOrd="5" destOrd="0" presId="urn:microsoft.com/office/officeart/2005/8/layout/vProcess5"/>
    <dgm:cxn modelId="{4FF9A60E-CD4B-4759-99CD-AEF142681421}" type="presParOf" srcId="{B8BB36EF-D9ED-464E-946F-E167E078B235}" destId="{0398C2B5-34A3-4B9C-9563-ACEE6691595F}" srcOrd="6" destOrd="0" presId="urn:microsoft.com/office/officeart/2005/8/layout/vProcess5"/>
    <dgm:cxn modelId="{2F84C01B-9410-44ED-9C1D-FFC508710CB9}" type="presParOf" srcId="{B8BB36EF-D9ED-464E-946F-E167E078B235}" destId="{2397017F-428F-4515-9615-1D1B315D12EA}" srcOrd="7" destOrd="0" presId="urn:microsoft.com/office/officeart/2005/8/layout/vProcess5"/>
    <dgm:cxn modelId="{F80D4F29-26E5-4B72-9782-6A5FC4FD5FBE}" type="presParOf" srcId="{B8BB36EF-D9ED-464E-946F-E167E078B235}" destId="{0E40997E-602D-42D1-9567-8F8B9BC927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53" cy="513518"/>
          </a:xfrm>
          <a:prstGeom prst="rect">
            <a:avLst/>
          </a:prstGeom>
        </p:spPr>
        <p:txBody>
          <a:bodyPr vert="horz" lIns="94009" tIns="47005" rIns="94009" bIns="47005" rtlCol="0"/>
          <a:lstStyle>
            <a:lvl1pPr algn="l" eaLnBrk="0" hangingPunct="0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267" y="0"/>
            <a:ext cx="3078153" cy="513518"/>
          </a:xfrm>
          <a:prstGeom prst="rect">
            <a:avLst/>
          </a:prstGeom>
        </p:spPr>
        <p:txBody>
          <a:bodyPr vert="horz" wrap="square" lIns="94009" tIns="47005" rIns="94009" bIns="470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141C68D-90C0-4129-9405-87FCD5B077B7}" type="datetimeFigureOut">
              <a:rPr lang="de-DE" altLang="de-DE"/>
              <a:pPr/>
              <a:t>21.11.2017</a:t>
            </a:fld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095"/>
            <a:ext cx="3078153" cy="513518"/>
          </a:xfrm>
          <a:prstGeom prst="rect">
            <a:avLst/>
          </a:prstGeom>
        </p:spPr>
        <p:txBody>
          <a:bodyPr vert="horz" lIns="94009" tIns="47005" rIns="94009" bIns="47005" rtlCol="0" anchor="b"/>
          <a:lstStyle>
            <a:lvl1pPr algn="l" eaLnBrk="0" hangingPunct="0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267" y="9721095"/>
            <a:ext cx="3078153" cy="513518"/>
          </a:xfrm>
          <a:prstGeom prst="rect">
            <a:avLst/>
          </a:prstGeom>
        </p:spPr>
        <p:txBody>
          <a:bodyPr vert="horz" wrap="square" lIns="94009" tIns="47005" rIns="94009" bIns="470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EBEE8D-6889-4996-95AA-3C797D6239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434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53" cy="513518"/>
          </a:xfrm>
          <a:prstGeom prst="rect">
            <a:avLst/>
          </a:prstGeom>
        </p:spPr>
        <p:txBody>
          <a:bodyPr vert="horz" lIns="99067" tIns="49534" rIns="99067" bIns="4953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267" y="0"/>
            <a:ext cx="3078153" cy="513518"/>
          </a:xfrm>
          <a:prstGeom prst="rect">
            <a:avLst/>
          </a:prstGeom>
        </p:spPr>
        <p:txBody>
          <a:bodyPr vert="horz" wrap="square" lIns="99067" tIns="49534" rIns="99067" bIns="4953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CCAE1F8-6A16-4892-AF15-69D640F429A1}" type="datetimeFigureOut">
              <a:rPr lang="de-DE" altLang="de-DE"/>
              <a:pPr/>
              <a:t>21.11.2017</a:t>
            </a:fld>
            <a:endParaRPr lang="de-DE" alt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7" tIns="49534" rIns="99067" bIns="49534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28" y="4925550"/>
            <a:ext cx="5683250" cy="4030143"/>
          </a:xfrm>
          <a:prstGeom prst="rect">
            <a:avLst/>
          </a:prstGeom>
        </p:spPr>
        <p:txBody>
          <a:bodyPr vert="horz" lIns="99067" tIns="49534" rIns="99067" bIns="4953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095"/>
            <a:ext cx="3078153" cy="513518"/>
          </a:xfrm>
          <a:prstGeom prst="rect">
            <a:avLst/>
          </a:prstGeom>
        </p:spPr>
        <p:txBody>
          <a:bodyPr vert="horz" lIns="99067" tIns="49534" rIns="99067" bIns="4953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267" y="9721095"/>
            <a:ext cx="3078153" cy="513518"/>
          </a:xfrm>
          <a:prstGeom prst="rect">
            <a:avLst/>
          </a:prstGeom>
        </p:spPr>
        <p:txBody>
          <a:bodyPr vert="horz" wrap="square" lIns="99067" tIns="49534" rIns="99067" bIns="4953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1DBC657-5EC0-463F-B572-99F1AC7E886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54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4063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3063" y="1309688"/>
            <a:ext cx="5999162" cy="3375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018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>
                <a:solidFill>
                  <a:prstClr val="black"/>
                </a:solidFill>
              </a:rPr>
              <a:pPr/>
              <a:t>4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53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r>
              <a:rPr lang="de-DE" baseline="0" dirty="0" smtClean="0"/>
              <a:t> FTE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1.5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plus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183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r>
              <a:rPr lang="de-DE" baseline="0" dirty="0" smtClean="0"/>
              <a:t> FTE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1.5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plus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949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r>
              <a:rPr lang="de-DE" baseline="0" dirty="0" smtClean="0"/>
              <a:t> FTE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1.5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plus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220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r>
              <a:rPr lang="de-DE" baseline="0" dirty="0" smtClean="0"/>
              <a:t> FTE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1.5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plus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5855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r>
              <a:rPr lang="de-DE" baseline="0" dirty="0" smtClean="0"/>
              <a:t> FTE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1.5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plus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327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BC657-5EC0-463F-B572-99F1AC7E8865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164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67" y="1491102"/>
            <a:ext cx="8860367" cy="24916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600" baseline="0">
                <a:solidFill>
                  <a:srgbClr val="CD860F"/>
                </a:solidFill>
                <a:latin typeface="+mj-lt"/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967" y="4081900"/>
            <a:ext cx="8860367" cy="146685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3B5A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2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5676901" cy="7837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 baseline="0">
                <a:solidFill>
                  <a:srgbClr val="CD860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7134" y="2990850"/>
            <a:ext cx="7869767" cy="272415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2A2723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7134" y="2000250"/>
            <a:ext cx="7869767" cy="857250"/>
          </a:xfrm>
        </p:spPr>
        <p:txBody>
          <a:bodyPr anchor="b">
            <a:normAutofit/>
          </a:bodyPr>
          <a:lstStyle>
            <a:lvl1pPr marL="0" indent="0">
              <a:buNone/>
              <a:defRPr sz="2300" baseline="0">
                <a:solidFill>
                  <a:srgbClr val="003B5A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80C293E-8B06-4DC5-B15F-BCB2EF604022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Page </a:t>
            </a:r>
            <a:fld id="{C4902615-07DC-4554-B020-88125B62E93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4308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98" y="1619252"/>
            <a:ext cx="11217089" cy="4737099"/>
          </a:xfrm>
        </p:spPr>
        <p:txBody>
          <a:bodyPr/>
          <a:lstStyle>
            <a:lvl1pPr>
              <a:buClr>
                <a:srgbClr val="003B5A"/>
              </a:buClr>
              <a:defRPr sz="2000">
                <a:solidFill>
                  <a:srgbClr val="2A2723"/>
                </a:solidFill>
              </a:defRPr>
            </a:lvl1pPr>
            <a:lvl2pPr>
              <a:buClr>
                <a:srgbClr val="003B5A"/>
              </a:buClr>
              <a:defRPr sz="1900">
                <a:solidFill>
                  <a:srgbClr val="2A2723"/>
                </a:solidFill>
              </a:defRPr>
            </a:lvl2pPr>
            <a:lvl3pPr>
              <a:buClr>
                <a:srgbClr val="003B5A"/>
              </a:buClr>
              <a:defRPr sz="1800">
                <a:solidFill>
                  <a:srgbClr val="2A2723"/>
                </a:solidFill>
              </a:defRPr>
            </a:lvl3pPr>
            <a:lvl4pPr>
              <a:buClr>
                <a:srgbClr val="003B5A"/>
              </a:buClr>
              <a:defRPr sz="1700">
                <a:solidFill>
                  <a:srgbClr val="2A2723"/>
                </a:solidFill>
              </a:defRPr>
            </a:lvl4pPr>
            <a:lvl5pPr>
              <a:buClr>
                <a:srgbClr val="003B5A"/>
              </a:buClr>
              <a:defRPr sz="1600">
                <a:solidFill>
                  <a:srgbClr val="2A2723"/>
                </a:solidFill>
              </a:defRPr>
            </a:lvl5pPr>
          </a:lstStyle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5676901" cy="7837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 baseline="0">
                <a:solidFill>
                  <a:srgbClr val="CD860F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en-US" dirty="0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Page </a:t>
            </a:r>
            <a:fld id="{C4902615-07DC-4554-B020-88125B62E93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1900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-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4"/>
          </p:nvPr>
        </p:nvSpPr>
        <p:spPr>
          <a:xfrm>
            <a:off x="369607" y="5573813"/>
            <a:ext cx="5491357" cy="85725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rgbClr val="003B5A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6057902" y="1619251"/>
            <a:ext cx="5527487" cy="395287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508404" y="1619249"/>
            <a:ext cx="5376000" cy="3888000"/>
          </a:xfr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5676901" cy="7837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 baseline="0">
                <a:solidFill>
                  <a:srgbClr val="CD860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fld id="{919A21EF-9392-4709-A9B8-4B1D5FAABC80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Page </a:t>
            </a:r>
            <a:fld id="{C4902615-07DC-4554-B020-88125B62E931}" type="slidenum">
              <a:rPr lang="de-DE" altLang="de-DE" smtClean="0"/>
              <a:pPr/>
              <a:t>‹Nr.›</a:t>
            </a:fld>
            <a:endParaRPr lang="de-DE" altLang="de-DE" dirty="0" smtClean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258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4"/>
          </p:nvPr>
        </p:nvSpPr>
        <p:spPr>
          <a:xfrm>
            <a:off x="369606" y="5566218"/>
            <a:ext cx="5520545" cy="85725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rgbClr val="003B5A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6057903" y="5566218"/>
            <a:ext cx="5527485" cy="85725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rgbClr val="003B5A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800" y="1619252"/>
            <a:ext cx="5376000" cy="3886199"/>
          </a:xfr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183788" y="1619251"/>
            <a:ext cx="5376000" cy="3886199"/>
          </a:xfr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5676901" cy="7837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 baseline="0">
                <a:solidFill>
                  <a:srgbClr val="CD860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fld id="{CFE3632D-7335-4409-8548-24DA53FBACE2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Page </a:t>
            </a:r>
            <a:fld id="{C4902615-07DC-4554-B020-88125B62E93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339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4"/>
          </p:nvPr>
        </p:nvSpPr>
        <p:spPr>
          <a:xfrm>
            <a:off x="369605" y="5567169"/>
            <a:ext cx="11176000" cy="85725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rgbClr val="003B5A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08800" y="1619999"/>
            <a:ext cx="11064000" cy="3888000"/>
          </a:xfrm>
        </p:spPr>
        <p:txBody>
          <a:bodyPr/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5676901" cy="7837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 baseline="0">
                <a:solidFill>
                  <a:srgbClr val="CD860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ED675071-8E25-48FC-9178-DC356503A9A4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Page </a:t>
            </a:r>
            <a:fld id="{C4902615-07DC-4554-B020-88125B62E93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6132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1900" y="1619251"/>
            <a:ext cx="11355318" cy="446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Bullet level 1</a:t>
            </a:r>
          </a:p>
          <a:p>
            <a:pPr lvl="1"/>
            <a:r>
              <a:rPr lang="en-US" altLang="de-DE" dirty="0" smtClean="0"/>
              <a:t>Second level</a:t>
            </a:r>
          </a:p>
          <a:p>
            <a:pPr lvl="2"/>
            <a:r>
              <a:rPr lang="en-US" altLang="de-DE" dirty="0" smtClean="0"/>
              <a:t>Third level</a:t>
            </a:r>
          </a:p>
          <a:p>
            <a:pPr lvl="3"/>
            <a:r>
              <a:rPr lang="en-US" altLang="de-DE" dirty="0" smtClean="0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9522" y="1168400"/>
            <a:ext cx="11214045" cy="0"/>
          </a:xfrm>
          <a:prstGeom prst="line">
            <a:avLst/>
          </a:prstGeom>
          <a:ln w="9525">
            <a:solidFill>
              <a:srgbClr val="003B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594477"/>
            <a:ext cx="12192000" cy="257820"/>
          </a:xfrm>
          <a:prstGeom prst="rect">
            <a:avLst/>
          </a:prstGeom>
          <a:solidFill>
            <a:srgbClr val="00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367706" y="6554790"/>
            <a:ext cx="1194395" cy="35654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5E9D0F0B-5A8A-46C8-BC92-BE37326118AC}" type="datetime1">
              <a:rPr lang="en-US" altLang="de-DE" smtClean="0"/>
              <a:t>11/21/2017</a:t>
            </a:fld>
            <a:endParaRPr lang="de-DE" alt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3142" y="6594477"/>
            <a:ext cx="1322825" cy="3565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altLang="de-DE" dirty="0" smtClean="0"/>
              <a:t>Page </a:t>
            </a:r>
            <a:fld id="{E0053234-328C-4C0E-A21F-8A8705A9C04D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13" name="Grafik 12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496" y="107461"/>
            <a:ext cx="1814195" cy="942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1" r:id="rId3"/>
    <p:sldLayoutId id="2147483812" r:id="rId4"/>
    <p:sldLayoutId id="2147483813" r:id="rId5"/>
    <p:sldLayoutId id="2147483814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003B5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34988" indent="-261938" algn="l" defTabSz="628650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3B5A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03288" indent="-27463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3B5A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8888" indent="-2730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3B5A"/>
        </a:buClr>
        <a:buFont typeface="Wingdings 2" pitchFamily="18" charset="2"/>
        <a:buChar char=""/>
        <a:defRPr sz="17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3B5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Schwedersky@DEval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 bwMode="auto">
          <a:xfrm>
            <a:off x="372533" y="1490664"/>
            <a:ext cx="11200341" cy="249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de-DE" dirty="0" smtClean="0"/>
              <a:t>A Human rights based approach for evaluating disability issues: Evaluation of an action plan for the inclusion of persons with disabilities in German development cooperation</a:t>
            </a: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372534" y="4081463"/>
            <a:ext cx="8068205" cy="1466850"/>
          </a:xfrm>
        </p:spPr>
        <p:txBody>
          <a:bodyPr/>
          <a:lstStyle/>
          <a:p>
            <a:r>
              <a:rPr lang="de-DE" dirty="0" smtClean="0"/>
              <a:t>AEA Washington DC, November 9th, 2017</a:t>
            </a:r>
            <a:endParaRPr lang="de-DE" altLang="de-DE" dirty="0" smtClean="0"/>
          </a:p>
          <a:p>
            <a:r>
              <a:rPr lang="de-DE" b="1" dirty="0"/>
              <a:t>Lena </a:t>
            </a:r>
            <a:r>
              <a:rPr lang="de-DE" b="1" dirty="0" smtClean="0"/>
              <a:t>Ahrens, </a:t>
            </a:r>
            <a:r>
              <a:rPr lang="de-DE" b="1" dirty="0"/>
              <a:t>Heike </a:t>
            </a:r>
            <a:r>
              <a:rPr lang="de-DE" b="1" dirty="0" smtClean="0"/>
              <a:t>Steckhan, Dr Thomas </a:t>
            </a:r>
            <a:r>
              <a:rPr lang="de-DE" b="1" dirty="0"/>
              <a:t>Schwedersky, Dr Martin </a:t>
            </a:r>
            <a:r>
              <a:rPr lang="de-DE" b="1" dirty="0" smtClean="0"/>
              <a:t>Bruder</a:t>
            </a:r>
          </a:p>
          <a:p>
            <a:r>
              <a:rPr lang="de-DE" dirty="0" smtClean="0"/>
              <a:t>www.deval.org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ctrTitle"/>
          </p:nvPr>
        </p:nvSpPr>
        <p:spPr bwMode="auto">
          <a:xfrm>
            <a:off x="2070893" y="1589088"/>
            <a:ext cx="8050214" cy="249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dirty="0" smtClean="0"/>
              <a:t>Thank you for your attention!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altLang="de-DE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53574"/>
              </p:ext>
            </p:extLst>
          </p:nvPr>
        </p:nvGraphicFramePr>
        <p:xfrm>
          <a:off x="983411" y="4154267"/>
          <a:ext cx="10225178" cy="19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89"/>
                <a:gridCol w="511258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Lena Ahrens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hlinkClick r:id="rId3"/>
                        </a:rPr>
                        <a:t>Lena.Ahrens@DEval.org</a:t>
                      </a:r>
                      <a:endParaRPr lang="de-DE" dirty="0" smtClean="0"/>
                    </a:p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Heike Steckhan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hlinkClick r:id="rId3"/>
                        </a:rPr>
                        <a:t>Heike.Steckhan@DEval.org</a:t>
                      </a:r>
                      <a:endParaRPr lang="de-DE" dirty="0" smtClean="0"/>
                    </a:p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Thomas Schwedersky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hlinkClick r:id="rId3"/>
                        </a:rPr>
                        <a:t>Thomas.Schwedersky@DEval.org</a:t>
                      </a:r>
                      <a:endParaRPr lang="de-DE" dirty="0" smtClean="0"/>
                    </a:p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Martin Bruder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3B5A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B5A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hlinkClick r:id="rId3"/>
                        </a:rPr>
                        <a:t>Martin.Bruder@DEval.org</a:t>
                      </a:r>
                      <a:endParaRPr lang="de-DE" dirty="0" smtClean="0"/>
                    </a:p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Task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working</a:t>
            </a:r>
            <a:r>
              <a:rPr lang="de-DE" sz="3600" dirty="0" smtClean="0"/>
              <a:t> </a:t>
            </a:r>
            <a:r>
              <a:rPr lang="de-DE" sz="3600" dirty="0" err="1" smtClean="0"/>
              <a:t>groups</a:t>
            </a:r>
            <a:r>
              <a:rPr lang="de-DE" sz="3600" dirty="0" smtClean="0"/>
              <a:t> 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7134" y="2000250"/>
            <a:ext cx="7869767" cy="3714750"/>
          </a:xfrm>
        </p:spPr>
        <p:txBody>
          <a:bodyPr/>
          <a:lstStyle/>
          <a:p>
            <a:r>
              <a:rPr lang="en-US" sz="3200" dirty="0"/>
              <a:t>Evaluating disability </a:t>
            </a:r>
            <a:r>
              <a:rPr lang="en-US" sz="3200" dirty="0" smtClean="0"/>
              <a:t>issues:</a:t>
            </a:r>
            <a:endParaRPr lang="en-US" sz="3200" dirty="0"/>
          </a:p>
          <a:p>
            <a:r>
              <a:rPr lang="en-US" sz="3200" dirty="0" smtClean="0"/>
              <a:t>From </a:t>
            </a:r>
            <a:r>
              <a:rPr lang="en-US" sz="3200"/>
              <a:t>your </a:t>
            </a:r>
            <a:r>
              <a:rPr lang="en-US" sz="3200" smtClean="0"/>
              <a:t>experience, </a:t>
            </a:r>
            <a:r>
              <a:rPr lang="en-US" sz="3200" dirty="0"/>
              <a:t>what are specific challenges in following a human rights based approach and how can these be addressed?</a:t>
            </a:r>
          </a:p>
          <a:p>
            <a:r>
              <a:rPr lang="en-US" sz="3200" dirty="0"/>
              <a:t>Please come up with at least three major challenges and respective recommendations for addressing these challenges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47134" y="2000250"/>
            <a:ext cx="7869767" cy="45719"/>
          </a:xfrm>
        </p:spPr>
        <p:txBody>
          <a:bodyPr>
            <a:normAutofit fontScale="25000" lnSpcReduction="20000"/>
          </a:bodyPr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80C293E-8B06-4DC5-B15F-BCB2EF604022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660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19100" y="445652"/>
            <a:ext cx="9925050" cy="78372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E9A400"/>
                </a:solidFill>
              </a:rPr>
              <a:t>The German Institute for development Evaluation (</a:t>
            </a:r>
            <a:r>
              <a:rPr lang="en-US" sz="2800" b="1" dirty="0" err="1">
                <a:solidFill>
                  <a:srgbClr val="E9A400"/>
                </a:solidFill>
              </a:rPr>
              <a:t>DEval</a:t>
            </a:r>
            <a:r>
              <a:rPr lang="en-US" sz="2800" dirty="0">
                <a:solidFill>
                  <a:srgbClr val="E9A400"/>
                </a:solidFill>
              </a:rPr>
              <a:t>) within the system of Germany´s </a:t>
            </a:r>
            <a:r>
              <a:rPr lang="en-US" sz="2800" dirty="0" smtClean="0">
                <a:solidFill>
                  <a:srgbClr val="E9A400"/>
                </a:solidFill>
              </a:rPr>
              <a:t>development cooperation</a:t>
            </a:r>
            <a:endParaRPr lang="en-GB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graphicFrame>
        <p:nvGraphicFramePr>
          <p:cNvPr id="6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467610"/>
              </p:ext>
            </p:extLst>
          </p:nvPr>
        </p:nvGraphicFramePr>
        <p:xfrm>
          <a:off x="300584" y="1272756"/>
          <a:ext cx="11891416" cy="5407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0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 indent="-171450">
              <a:buNone/>
              <a:defRPr/>
            </a:pPr>
            <a:r>
              <a:rPr lang="es-AR" sz="1050" dirty="0"/>
              <a:t>                                                                     </a:t>
            </a:r>
            <a:endParaRPr lang="es-AR" altLang="de-DE" sz="1050" dirty="0"/>
          </a:p>
          <a:p>
            <a:pPr marL="171450" lvl="1" indent="-171450">
              <a:defRPr/>
            </a:pPr>
            <a:endParaRPr lang="es-AR" altLang="de-DE" sz="105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12302"/>
            <a:ext cx="9114692" cy="783721"/>
          </a:xfrm>
        </p:spPr>
        <p:txBody>
          <a:bodyPr>
            <a:noAutofit/>
          </a:bodyPr>
          <a:lstStyle/>
          <a:p>
            <a:r>
              <a:rPr lang="de-DE" sz="3200" dirty="0" smtClean="0"/>
              <a:t>The API </a:t>
            </a:r>
            <a:r>
              <a:rPr lang="de-DE" sz="3200" dirty="0" err="1" smtClean="0"/>
              <a:t>as</a:t>
            </a:r>
            <a:r>
              <a:rPr lang="de-DE" sz="3200" dirty="0" smtClean="0"/>
              <a:t> </a:t>
            </a:r>
            <a:r>
              <a:rPr lang="de-DE" sz="3200" dirty="0" err="1" smtClean="0"/>
              <a:t>part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German CRPD </a:t>
            </a:r>
            <a:r>
              <a:rPr lang="de-DE" sz="3200" dirty="0" err="1" smtClean="0"/>
              <a:t>architecture</a:t>
            </a:r>
            <a:endParaRPr lang="de-DE" sz="3200" dirty="0"/>
          </a:p>
        </p:txBody>
      </p:sp>
      <p:sp>
        <p:nvSpPr>
          <p:cNvPr id="11267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557213" indent="-214313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8572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2001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5430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3BB6AE-698C-4F45-9F79-7A4E9480B8EB}" type="datetime1">
              <a:rPr lang="en-US" altLang="de-DE" sz="900">
                <a:solidFill>
                  <a:schemeClr val="bg1"/>
                </a:solidFill>
              </a:rPr>
              <a:t>11/21/2017</a:t>
            </a:fld>
            <a:endParaRPr lang="de-DE" altLang="de-DE" sz="900">
              <a:solidFill>
                <a:schemeClr val="bg1"/>
              </a:solidFill>
            </a:endParaRPr>
          </a:p>
        </p:txBody>
      </p:sp>
      <p:sp>
        <p:nvSpPr>
          <p:cNvPr id="11268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557213" indent="-214313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8572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2001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543050" indent="-171450" eaLnBrk="0" hangingPunct="0"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de-DE" altLang="de-DE" sz="900" dirty="0">
                <a:solidFill>
                  <a:schemeClr val="bg1"/>
                </a:solidFill>
              </a:rPr>
              <a:t>Page </a:t>
            </a:r>
            <a:fld id="{32F80DAE-7721-494D-AD91-84067D7B3575}" type="slidenum">
              <a:rPr lang="de-DE" altLang="de-DE" sz="900">
                <a:solidFill>
                  <a:schemeClr val="bg1"/>
                </a:solidFill>
              </a:rPr>
              <a:pPr eaLnBrk="1" hangingPunct="1"/>
              <a:t>3</a:t>
            </a:fld>
            <a:endParaRPr lang="de-DE" altLang="de-DE" sz="900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436081478"/>
              </p:ext>
            </p:extLst>
          </p:nvPr>
        </p:nvGraphicFramePr>
        <p:xfrm>
          <a:off x="575311" y="1439702"/>
          <a:ext cx="10873739" cy="476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19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900290" y="1278124"/>
            <a:ext cx="8767711" cy="9773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prstClr val="black"/>
                </a:solidFill>
              </a:rPr>
              <a:t>Systematic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mainstreaming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of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the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inclusion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of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persons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with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disabilities</a:t>
            </a:r>
            <a:r>
              <a:rPr lang="de-DE" sz="2000" b="1" dirty="0" smtClean="0">
                <a:solidFill>
                  <a:prstClr val="black"/>
                </a:solidFill>
              </a:rPr>
              <a:t> in </a:t>
            </a:r>
            <a:br>
              <a:rPr lang="de-DE" sz="2000" b="1" dirty="0" smtClean="0">
                <a:solidFill>
                  <a:prstClr val="black"/>
                </a:solidFill>
              </a:rPr>
            </a:br>
            <a:r>
              <a:rPr lang="de-DE" sz="2000" b="1" dirty="0" smtClean="0">
                <a:solidFill>
                  <a:prstClr val="black"/>
                </a:solidFill>
              </a:rPr>
              <a:t>German </a:t>
            </a:r>
            <a:r>
              <a:rPr lang="de-DE" sz="2000" b="1" dirty="0" err="1" smtClean="0">
                <a:solidFill>
                  <a:prstClr val="black"/>
                </a:solidFill>
              </a:rPr>
              <a:t>development</a:t>
            </a:r>
            <a:r>
              <a:rPr lang="de-DE" sz="2000" b="1" dirty="0" smtClean="0">
                <a:solidFill>
                  <a:prstClr val="black"/>
                </a:solidFill>
              </a:rPr>
              <a:t> </a:t>
            </a:r>
            <a:r>
              <a:rPr lang="de-DE" sz="2000" b="1" dirty="0" err="1" smtClean="0">
                <a:solidFill>
                  <a:prstClr val="black"/>
                </a:solidFill>
              </a:rPr>
              <a:t>policy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20" name="Pfeil nach oben 19"/>
          <p:cNvSpPr/>
          <p:nvPr/>
        </p:nvSpPr>
        <p:spPr>
          <a:xfrm rot="2183801">
            <a:off x="3066097" y="1821395"/>
            <a:ext cx="591717" cy="1278455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Pfeil nach oben 18"/>
          <p:cNvSpPr/>
          <p:nvPr/>
        </p:nvSpPr>
        <p:spPr>
          <a:xfrm>
            <a:off x="5913579" y="2174240"/>
            <a:ext cx="741132" cy="205232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3975" y="2099126"/>
            <a:ext cx="2946400" cy="27032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CD860F"/>
                </a:solidFill>
              </a:rPr>
              <a:t>Strategic </a:t>
            </a:r>
            <a:r>
              <a:rPr lang="de-DE" sz="2000" b="1" dirty="0" err="1">
                <a:solidFill>
                  <a:srgbClr val="CD860F"/>
                </a:solidFill>
              </a:rPr>
              <a:t>O</a:t>
            </a:r>
            <a:r>
              <a:rPr lang="de-DE" sz="2000" b="1" dirty="0" err="1" smtClean="0">
                <a:solidFill>
                  <a:srgbClr val="CD860F"/>
                </a:solidFill>
              </a:rPr>
              <a:t>bjective</a:t>
            </a:r>
            <a:r>
              <a:rPr lang="de-DE" sz="2000" b="1" dirty="0" smtClean="0">
                <a:solidFill>
                  <a:srgbClr val="CD860F"/>
                </a:solidFill>
              </a:rPr>
              <a:t> (SO) 1: </a:t>
            </a:r>
            <a:endParaRPr lang="de-DE" sz="2000" b="1" dirty="0">
              <a:solidFill>
                <a:srgbClr val="CD860F"/>
              </a:solidFill>
            </a:endParaRPr>
          </a:p>
          <a:p>
            <a:pPr algn="ctr"/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Set a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good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example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in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our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own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organisation</a:t>
            </a:r>
            <a:endParaRPr lang="de-DE" sz="2000" b="1" dirty="0">
              <a:solidFill>
                <a:prstClr val="white"/>
              </a:solidFill>
              <a:ea typeface="MS PGothic" pitchFamily="34" charset="-128"/>
              <a:cs typeface="MS PGothic" charset="0"/>
            </a:endParaRPr>
          </a:p>
        </p:txBody>
      </p:sp>
      <p:sp>
        <p:nvSpPr>
          <p:cNvPr id="41" name="Titel 2"/>
          <p:cNvSpPr>
            <a:spLocks noGrp="1"/>
          </p:cNvSpPr>
          <p:nvPr>
            <p:ph type="title"/>
          </p:nvPr>
        </p:nvSpPr>
        <p:spPr bwMode="auto">
          <a:xfrm>
            <a:off x="381000" y="312302"/>
            <a:ext cx="9780917" cy="7837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de-DE" altLang="de-DE" sz="3200" dirty="0" smtClean="0"/>
              <a:t>The BMZ Action Plan: Goal </a:t>
            </a:r>
            <a:r>
              <a:rPr lang="de-DE" altLang="de-DE" sz="3200" dirty="0" err="1" smtClean="0"/>
              <a:t>and</a:t>
            </a:r>
            <a:r>
              <a:rPr lang="de-DE" altLang="de-DE" sz="3200" dirty="0" smtClean="0"/>
              <a:t> Strategic </a:t>
            </a:r>
            <a:r>
              <a:rPr lang="de-DE" altLang="de-DE" sz="3200" dirty="0" err="1" smtClean="0"/>
              <a:t>Objectives</a:t>
            </a:r>
            <a:endParaRPr lang="de-DE" altLang="de-DE" sz="3200" dirty="0" smtClean="0"/>
          </a:p>
        </p:txBody>
      </p:sp>
      <p:sp>
        <p:nvSpPr>
          <p:cNvPr id="12292" name="Datumsplatzhalter 5"/>
          <p:cNvSpPr>
            <a:spLocks noGrp="1"/>
          </p:cNvSpPr>
          <p:nvPr>
            <p:ph type="dt" sz="half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3ED4FCA-E8A7-416B-B134-022E4FA28820}" type="datetime1">
              <a:rPr lang="de-DE" altLang="de-DE" sz="1200">
                <a:solidFill>
                  <a:prstClr val="white"/>
                </a:solidFill>
              </a:rPr>
              <a:pPr eaLnBrk="1" hangingPunct="1"/>
              <a:t>21.11.2017</a:t>
            </a:fld>
            <a:endParaRPr lang="de-DE" altLang="de-DE" sz="1200">
              <a:solidFill>
                <a:prstClr val="white"/>
              </a:solidFill>
            </a:endParaRPr>
          </a:p>
        </p:txBody>
      </p:sp>
      <p:sp>
        <p:nvSpPr>
          <p:cNvPr id="12293" name="Foliennummernplatzhalter 6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de-DE" altLang="de-DE" sz="1200">
                <a:solidFill>
                  <a:prstClr val="white"/>
                </a:solidFill>
              </a:rPr>
              <a:t>Seite </a:t>
            </a:r>
            <a:fld id="{8A35DCE8-01BB-4D30-B3B2-E6138916A553}" type="slidenum">
              <a:rPr lang="de-DE" altLang="de-DE" sz="1200">
                <a:solidFill>
                  <a:prstClr val="white"/>
                </a:solidFill>
              </a:rPr>
              <a:pPr eaLnBrk="1" hangingPunct="1"/>
              <a:t>4</a:t>
            </a:fld>
            <a:endParaRPr lang="de-DE" altLang="de-DE" sz="1200">
              <a:solidFill>
                <a:prstClr val="white"/>
              </a:solidFill>
            </a:endParaRPr>
          </a:p>
        </p:txBody>
      </p:sp>
      <p:sp>
        <p:nvSpPr>
          <p:cNvPr id="16" name="Pfeil nach oben 15"/>
          <p:cNvSpPr/>
          <p:nvPr/>
        </p:nvSpPr>
        <p:spPr>
          <a:xfrm rot="18896970">
            <a:off x="8559698" y="1893958"/>
            <a:ext cx="573680" cy="1471715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9077234" y="2051442"/>
            <a:ext cx="2931886" cy="2670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CD860F"/>
                </a:solidFill>
              </a:rPr>
              <a:t>Strategic </a:t>
            </a:r>
            <a:r>
              <a:rPr lang="de-DE" sz="2000" b="1" dirty="0" err="1">
                <a:solidFill>
                  <a:srgbClr val="CD860F"/>
                </a:solidFill>
              </a:rPr>
              <a:t>O</a:t>
            </a:r>
            <a:r>
              <a:rPr lang="de-DE" sz="2000" b="1" dirty="0" err="1" smtClean="0">
                <a:solidFill>
                  <a:srgbClr val="CD860F"/>
                </a:solidFill>
              </a:rPr>
              <a:t>bjective</a:t>
            </a:r>
            <a:r>
              <a:rPr lang="de-DE" sz="2000" b="1" dirty="0" smtClean="0">
                <a:solidFill>
                  <a:srgbClr val="CD860F"/>
                </a:solidFill>
              </a:rPr>
              <a:t> </a:t>
            </a:r>
            <a:r>
              <a:rPr lang="de-DE" sz="2000" b="1" dirty="0">
                <a:solidFill>
                  <a:srgbClr val="CD860F"/>
                </a:solidFill>
              </a:rPr>
              <a:t>(SO) 3: </a:t>
            </a:r>
          </a:p>
          <a:p>
            <a:pPr algn="ctr"/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Cooperate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with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others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(</a:t>
            </a:r>
            <a:r>
              <a:rPr lang="de-DE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civil</a:t>
            </a:r>
            <a:r>
              <a:rPr lang="de-DE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society</a:t>
            </a:r>
            <a:r>
              <a:rPr lang="de-DE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, private </a:t>
            </a:r>
            <a:r>
              <a:rPr lang="de-DE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sector</a:t>
            </a:r>
            <a:r>
              <a:rPr lang="de-DE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, international </a:t>
            </a:r>
            <a:r>
              <a:rPr lang="de-DE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organizations</a:t>
            </a:r>
            <a:r>
              <a:rPr lang="de-DE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)</a:t>
            </a:r>
            <a:endParaRPr lang="de-DE" dirty="0">
              <a:solidFill>
                <a:srgbClr val="CD860F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745655" y="4058377"/>
            <a:ext cx="3076981" cy="2799623"/>
          </a:xfrm>
          <a:prstGeom prst="ellipse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CD860F"/>
                </a:solidFill>
              </a:rPr>
              <a:t>Strategic </a:t>
            </a:r>
            <a:r>
              <a:rPr lang="de-DE" sz="2000" b="1" dirty="0" err="1" smtClean="0">
                <a:solidFill>
                  <a:srgbClr val="CD860F"/>
                </a:solidFill>
              </a:rPr>
              <a:t>Objective</a:t>
            </a:r>
            <a:r>
              <a:rPr lang="de-DE" sz="2000" b="1" dirty="0">
                <a:solidFill>
                  <a:srgbClr val="CD860F"/>
                </a:solidFill>
              </a:rPr>
              <a:t> (SO) </a:t>
            </a:r>
            <a:r>
              <a:rPr lang="de-DE" sz="2000" b="1" dirty="0" smtClean="0">
                <a:solidFill>
                  <a:srgbClr val="CD860F"/>
                </a:solidFill>
              </a:rPr>
              <a:t>2: </a:t>
            </a:r>
            <a:endParaRPr lang="de-DE" sz="2000" b="1" dirty="0">
              <a:solidFill>
                <a:srgbClr val="CD860F"/>
              </a:solidFill>
            </a:endParaRPr>
          </a:p>
          <a:p>
            <a:pPr algn="ctr"/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Strengthen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the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inclusion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of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people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with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disabilities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in </a:t>
            </a:r>
            <a:r>
              <a:rPr lang="de-DE" sz="2000" b="1" dirty="0" err="1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partner</a:t>
            </a:r>
            <a:r>
              <a:rPr lang="de-DE" sz="2000" b="1" dirty="0" smtClean="0">
                <a:solidFill>
                  <a:prstClr val="white"/>
                </a:solidFill>
                <a:ea typeface="MS PGothic" pitchFamily="34" charset="-128"/>
                <a:cs typeface="MS PGothic" charset="0"/>
              </a:rPr>
              <a:t> countries</a:t>
            </a:r>
            <a:endParaRPr lang="en-GB" sz="2000" b="1" dirty="0">
              <a:solidFill>
                <a:prstClr val="white"/>
              </a:solidFill>
              <a:ea typeface="MS PGothic" pitchFamily="34" charset="-128"/>
              <a:cs typeface="MS PGothic" charset="0"/>
            </a:endParaRPr>
          </a:p>
        </p:txBody>
      </p:sp>
      <p:sp>
        <p:nvSpPr>
          <p:cNvPr id="22" name="Pfeil nach oben und unten 21"/>
          <p:cNvSpPr/>
          <p:nvPr/>
        </p:nvSpPr>
        <p:spPr>
          <a:xfrm rot="18077388">
            <a:off x="3514813" y="3746644"/>
            <a:ext cx="669144" cy="1913092"/>
          </a:xfrm>
          <a:prstGeom prst="upDownArrow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>
            <a:noAutofit/>
          </a:bodyPr>
          <a:lstStyle/>
          <a:p>
            <a:pPr algn="ctr"/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24" name="Pfeil nach oben und unten 23"/>
          <p:cNvSpPr/>
          <p:nvPr/>
        </p:nvSpPr>
        <p:spPr>
          <a:xfrm rot="14217231">
            <a:off x="8260341" y="3837372"/>
            <a:ext cx="669144" cy="1737000"/>
          </a:xfrm>
          <a:prstGeom prst="upDownArrow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>
            <a:noAutofit/>
          </a:bodyPr>
          <a:lstStyle/>
          <a:p>
            <a:pPr algn="ctr"/>
            <a:endParaRPr 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0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6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8298" y="1377712"/>
            <a:ext cx="11217089" cy="4737099"/>
          </a:xfrm>
        </p:spPr>
        <p:txBody>
          <a:bodyPr/>
          <a:lstStyle/>
          <a:p>
            <a:r>
              <a:rPr lang="en-US" sz="2600" b="1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Summative evaluation: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Compatibility of German 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cooperation </a:t>
            </a: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provisions of the CRPD </a:t>
            </a: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Does BMZ adhere to its related duties?</a:t>
            </a:r>
            <a:endParaRPr lang="en-US" sz="2600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quo of mainstreaming </a:t>
            </a: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inclusion of persons with disabilities in 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 development cooperation.</a:t>
            </a:r>
            <a:endParaRPr lang="en-US" sz="2600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1" indent="0">
              <a:buNone/>
            </a:pPr>
            <a:endParaRPr lang="en-US" sz="2600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Formative evaluation: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 the formulation of future strategies regarding disability inclusion in German development cooperation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Generate learning outcomes regarding what works 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mainstreaming inclusion and </a:t>
            </a: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rights of persons with disability 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development cooperation on the strategic and operative level.</a:t>
            </a:r>
            <a:endParaRPr lang="en-US" sz="2600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Evaluation Functions</a:t>
            </a:r>
            <a:endParaRPr lang="en-GB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221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8298" y="1377712"/>
            <a:ext cx="11217089" cy="4737099"/>
          </a:xfrm>
        </p:spPr>
        <p:txBody>
          <a:bodyPr/>
          <a:lstStyle/>
          <a:p>
            <a:r>
              <a:rPr lang="en-US" sz="2600" b="1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Methods: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Workshops/focus group discussions,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Interviews,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case studies of development </a:t>
            </a:r>
            <a:r>
              <a:rPr lang="en-US" sz="2600" dirty="0" err="1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Bangladesh, Guatemala, Indonesia, Malawi, and Togo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survey</a:t>
            </a:r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600" dirty="0" err="1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BMZ</a:t>
            </a:r>
            <a:endParaRPr lang="en-US" sz="2600" dirty="0" smtClean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 analysis (evaluation reports, program documents, sector strategies,...)</a:t>
            </a:r>
          </a:p>
          <a:p>
            <a:r>
              <a:rPr lang="en-US" sz="2700" b="1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Methodology: </a:t>
            </a:r>
            <a:r>
              <a:rPr lang="en-US" sz="27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 based evaluation and human-rights based evaluation </a:t>
            </a:r>
          </a:p>
          <a:p>
            <a:pPr lvl="1"/>
            <a:endParaRPr lang="en-US" sz="2600" dirty="0" smtClean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de-DE" sz="2600" dirty="0" smtClean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6494" y="277797"/>
            <a:ext cx="8348932" cy="78372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Methods and methodology</a:t>
            </a:r>
            <a:endParaRPr lang="en-GB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055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p:sp>
        <p:nvSpPr>
          <p:cNvPr id="8" name="Titel 2"/>
          <p:cNvSpPr>
            <a:spLocks noGrp="1"/>
          </p:cNvSpPr>
          <p:nvPr>
            <p:ph type="title"/>
          </p:nvPr>
        </p:nvSpPr>
        <p:spPr>
          <a:xfrm>
            <a:off x="381000" y="312302"/>
            <a:ext cx="8214360" cy="783721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Validation </a:t>
            </a:r>
            <a:r>
              <a:rPr lang="de-DE" sz="3200" dirty="0" err="1" smtClean="0"/>
              <a:t>criteria</a:t>
            </a:r>
            <a:r>
              <a:rPr lang="de-DE" sz="3200" dirty="0" smtClean="0"/>
              <a:t> </a:t>
            </a:r>
            <a:r>
              <a:rPr lang="de-DE" sz="3200" dirty="0" err="1" smtClean="0"/>
              <a:t>based</a:t>
            </a:r>
            <a:r>
              <a:rPr lang="de-DE" sz="3200" dirty="0" smtClean="0"/>
              <a:t> on CRPD </a:t>
            </a:r>
            <a:r>
              <a:rPr lang="de-DE" sz="3200" dirty="0" err="1" smtClean="0"/>
              <a:t>articles</a:t>
            </a:r>
            <a:r>
              <a:rPr lang="de-DE" sz="3200" dirty="0" smtClean="0"/>
              <a:t> (</a:t>
            </a:r>
            <a:r>
              <a:rPr lang="de-DE" sz="3200" dirty="0" err="1" smtClean="0"/>
              <a:t>selection</a:t>
            </a:r>
            <a:r>
              <a:rPr lang="de-DE" sz="3200" dirty="0" smtClean="0"/>
              <a:t>)</a:t>
            </a:r>
            <a:endParaRPr lang="de-DE" sz="3200" dirty="0"/>
          </a:p>
        </p:txBody>
      </p:sp>
      <p:graphicFrame>
        <p:nvGraphicFramePr>
          <p:cNvPr id="11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205193"/>
              </p:ext>
            </p:extLst>
          </p:nvPr>
        </p:nvGraphicFramePr>
        <p:xfrm>
          <a:off x="0" y="1146808"/>
          <a:ext cx="12020550" cy="49022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32329"/>
                <a:gridCol w="9488221"/>
              </a:tblGrid>
              <a:tr h="312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0" i="1" baseline="0" noProof="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/>
                        <a:t>Art. 4</a:t>
                      </a:r>
                      <a:r>
                        <a:rPr lang="en-US" sz="2000" b="1" baseline="0" noProof="0" dirty="0" smtClean="0"/>
                        <a:t> (3)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General obligations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1" baseline="0" noProof="0" dirty="0" smtClean="0">
                          <a:sym typeface="Wingdings" panose="05000000000000000000" pitchFamily="2" charset="2"/>
                        </a:rPr>
                        <a:t>Art. 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 International Cooperation</a:t>
                      </a:r>
                      <a:endParaRPr lang="en-US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noProof="0" dirty="0" smtClean="0">
                          <a:solidFill>
                            <a:schemeClr val="tx1"/>
                          </a:solidFill>
                        </a:rPr>
                        <a:t>Organizations of persons with disabilities participate</a:t>
                      </a:r>
                      <a:r>
                        <a:rPr lang="en-US" sz="2000" b="0" i="0" baseline="0" noProof="0" dirty="0" smtClean="0">
                          <a:solidFill>
                            <a:schemeClr val="tx1"/>
                          </a:solidFill>
                        </a:rPr>
                        <a:t> during the concept, planning, implementation and evaluation phase of development programs.</a:t>
                      </a:r>
                      <a:endParaRPr lang="en-US" sz="2000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79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/>
                        <a:t>Art. 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noProof="0" dirty="0" smtClean="0"/>
                        <a:t>Awareness-Raising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 smtClean="0"/>
                        <a:t>Programs contribute to awareness-raising regarding the rights of persons</a:t>
                      </a:r>
                      <a:r>
                        <a:rPr lang="en-US" sz="2000" baseline="0" noProof="0" dirty="0" smtClean="0"/>
                        <a:t> with disabilities.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noProof="0" dirty="0" smtClean="0"/>
                        <a:t>Awareness-raising interventions are based on the human rights based model of disability (“rights” instead of “needs”).</a:t>
                      </a:r>
                    </a:p>
                  </a:txBody>
                  <a:tcPr/>
                </a:tc>
              </a:tr>
              <a:tr h="1281835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Art. 31</a:t>
                      </a:r>
                    </a:p>
                    <a:p>
                      <a:r>
                        <a:rPr lang="en-US" sz="2000" noProof="0" dirty="0" smtClean="0">
                          <a:sym typeface="Wingdings" panose="05000000000000000000" pitchFamily="2" charset="2"/>
                        </a:rPr>
                        <a:t> Statistics</a:t>
                      </a: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 and data collection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noProof="0" dirty="0" smtClean="0"/>
                        <a:t>Programs contributes to </a:t>
                      </a:r>
                      <a:r>
                        <a:rPr lang="en-US" sz="2000" noProof="0" dirty="0" smtClean="0">
                          <a:sym typeface="Wingdings" panose="05000000000000000000" pitchFamily="2" charset="2"/>
                        </a:rPr>
                        <a:t>the availability of data on the situation of persons with disabilities disaggregated</a:t>
                      </a: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 data.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Programs strengthen capacities in partner countries to collect and process disaggregated data.</a:t>
                      </a:r>
                      <a:endParaRPr lang="en-US" sz="200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8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49" y="1428513"/>
            <a:ext cx="7637782" cy="3905488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Including consultants with disabilities in the evaluation team (e.g. Malawi)</a:t>
            </a:r>
          </a:p>
          <a:p>
            <a:pPr marL="0" indent="0">
              <a:buNone/>
            </a:pPr>
            <a:r>
              <a:rPr lang="en-US" sz="2600" u="sng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Challenges:</a:t>
            </a:r>
          </a:p>
          <a:p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Lack of consultants that work at the intersection of development and disability in Germany due to other priorities.</a:t>
            </a:r>
          </a:p>
          <a:p>
            <a:r>
              <a:rPr lang="en-US" sz="2600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roximity of activism and disability studies can be challenging, especially for an evaluation institute.</a:t>
            </a:r>
          </a:p>
          <a:p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Consultants in partner countries are generally hard to identify, social exclusion of persons with disabilities makes it even harder.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8</a:t>
            </a:fld>
            <a:endParaRPr lang="de-DE" altLang="de-DE" dirty="0"/>
          </a:p>
        </p:txBody>
      </p:sp>
      <p:sp>
        <p:nvSpPr>
          <p:cNvPr id="8" name="Titel 2"/>
          <p:cNvSpPr>
            <a:spLocks noGrp="1"/>
          </p:cNvSpPr>
          <p:nvPr>
            <p:ph type="title"/>
          </p:nvPr>
        </p:nvSpPr>
        <p:spPr>
          <a:xfrm>
            <a:off x="381000" y="312302"/>
            <a:ext cx="8214360" cy="783721"/>
          </a:xfrm>
        </p:spPr>
        <p:txBody>
          <a:bodyPr>
            <a:normAutofit/>
          </a:bodyPr>
          <a:lstStyle/>
          <a:p>
            <a:r>
              <a:rPr lang="de-DE" sz="3200" dirty="0" err="1" smtClean="0"/>
              <a:t>CRPD-based</a:t>
            </a:r>
            <a:r>
              <a:rPr lang="de-DE" sz="3200" dirty="0" smtClean="0"/>
              <a:t> </a:t>
            </a:r>
            <a:r>
              <a:rPr lang="de-DE" sz="3200" dirty="0" err="1" smtClean="0"/>
              <a:t>evaluation</a:t>
            </a:r>
            <a:r>
              <a:rPr lang="de-DE" sz="3200" dirty="0" smtClean="0"/>
              <a:t> </a:t>
            </a:r>
            <a:r>
              <a:rPr lang="de-DE" sz="3200" dirty="0" err="1" smtClean="0"/>
              <a:t>process</a:t>
            </a:r>
            <a:endParaRPr lang="de-DE" sz="3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926" y="3407798"/>
            <a:ext cx="3722914" cy="20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1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34100" y="1870710"/>
            <a:ext cx="5730240" cy="408432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</a:t>
            </a:r>
            <a:r>
              <a:rPr lang="en-US" sz="2600" b="1" dirty="0" err="1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DPO</a:t>
            </a:r>
            <a:r>
              <a:rPr lang="en-US" sz="2600" b="1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case studies.</a:t>
            </a:r>
          </a:p>
          <a:p>
            <a:pPr marL="0" indent="0">
              <a:buNone/>
            </a:pPr>
            <a:r>
              <a:rPr lang="en-US" sz="2600" u="sng" dirty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Challenges:</a:t>
            </a:r>
            <a:endParaRPr lang="en-US" sz="2600" u="sng" dirty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exclusion affects capacities to engage in discussions on international development issues.</a:t>
            </a:r>
          </a:p>
          <a:p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questions of data extraction versus participation (similar to other situations of civil society engagement – what´s in there for </a:t>
            </a:r>
            <a:r>
              <a:rPr lang="en-US" sz="2600" i="1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n-US" sz="2600" dirty="0" smtClean="0">
                <a:solidFill>
                  <a:srgbClr val="004266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?).</a:t>
            </a:r>
          </a:p>
          <a:p>
            <a:pPr marL="0" indent="0">
              <a:buNone/>
            </a:pPr>
            <a:endParaRPr lang="en-US" sz="2600" dirty="0" smtClean="0">
              <a:solidFill>
                <a:srgbClr val="004266"/>
              </a:solidFill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E69-C06D-45D2-88B3-C6B809E72336}" type="datetime1">
              <a:rPr lang="en-US" altLang="de-DE" smtClean="0"/>
              <a:t>11/21/2017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Page </a:t>
            </a:r>
            <a:fld id="{C4902615-07DC-4554-B020-88125B62E931}" type="slidenum">
              <a:rPr lang="de-DE" altLang="de-DE" smtClean="0"/>
              <a:pPr/>
              <a:t>9</a:t>
            </a:fld>
            <a:endParaRPr lang="de-DE" altLang="de-DE" dirty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381000" y="312302"/>
            <a:ext cx="8214360" cy="783721"/>
          </a:xfrm>
        </p:spPr>
        <p:txBody>
          <a:bodyPr>
            <a:normAutofit/>
          </a:bodyPr>
          <a:lstStyle/>
          <a:p>
            <a:r>
              <a:rPr lang="de-DE" sz="3200" dirty="0" err="1" smtClean="0"/>
              <a:t>CRPD-based</a:t>
            </a:r>
            <a:r>
              <a:rPr lang="de-DE" sz="3200" dirty="0" smtClean="0"/>
              <a:t> </a:t>
            </a:r>
            <a:r>
              <a:rPr lang="de-DE" sz="3200" dirty="0" err="1" smtClean="0"/>
              <a:t>evaluation</a:t>
            </a:r>
            <a:r>
              <a:rPr lang="de-DE" sz="3200" dirty="0" smtClean="0"/>
              <a:t> </a:t>
            </a:r>
            <a:r>
              <a:rPr lang="de-DE" sz="3200" dirty="0" err="1" smtClean="0"/>
              <a:t>process</a:t>
            </a:r>
            <a:endParaRPr lang="de-DE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7" t="26074" r="7332" b="9630"/>
          <a:stretch/>
        </p:blipFill>
        <p:spPr>
          <a:xfrm>
            <a:off x="386080" y="2580640"/>
            <a:ext cx="5487242" cy="310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val_PPT_V1-0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551"/>
      </a:accent1>
      <a:accent2>
        <a:srgbClr val="CD860F"/>
      </a:accent2>
      <a:accent3>
        <a:srgbClr val="005784"/>
      </a:accent3>
      <a:accent4>
        <a:srgbClr val="A6ACB3"/>
      </a:accent4>
      <a:accent5>
        <a:srgbClr val="C55A11"/>
      </a:accent5>
      <a:accent6>
        <a:srgbClr val="3E7DA6"/>
      </a:accent6>
      <a:hlink>
        <a:srgbClr val="003B5A"/>
      </a:hlink>
      <a:folHlink>
        <a:srgbClr val="2A2723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t">
        <a:normAutofit/>
      </a:bodyPr>
      <a:lstStyle>
        <a:defPPr>
          <a:defRPr sz="1500" kern="1200" baseline="0" dirty="0" err="1" smtClean="0">
            <a:solidFill>
              <a:srgbClr val="003B5A"/>
            </a:solidFill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_DEval.potx" id="{B5A78BA9-8624-45B6-817A-EA43E4217A68}" vid="{B8369C79-54BA-4907-A382-1FE4D70AF8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DE_DEval</Template>
  <TotalTime>0</TotalTime>
  <Words>810</Words>
  <Application>Microsoft Office PowerPoint</Application>
  <PresentationFormat>Breitbild</PresentationFormat>
  <Paragraphs>115</Paragraphs>
  <Slides>11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Courier New</vt:lpstr>
      <vt:lpstr>Times New Roman</vt:lpstr>
      <vt:lpstr>Wingdings</vt:lpstr>
      <vt:lpstr>Wingdings 2</vt:lpstr>
      <vt:lpstr>DEval_PPT_V1-0</vt:lpstr>
      <vt:lpstr>A Human rights based approach for evaluating disability issues: Evaluation of an action plan for the inclusion of persons with disabilities in German development cooperation</vt:lpstr>
      <vt:lpstr>The German Institute for development Evaluation (DEval) within the system of Germany´s development cooperation</vt:lpstr>
      <vt:lpstr>The API as part of the German CRPD architecture</vt:lpstr>
      <vt:lpstr>The BMZ Action Plan: Goal and Strategic Objectives</vt:lpstr>
      <vt:lpstr>Evaluation Functions</vt:lpstr>
      <vt:lpstr>Methods and methodology</vt:lpstr>
      <vt:lpstr>Validation criteria based on CRPD articles (selection)</vt:lpstr>
      <vt:lpstr>CRPD-based evaluation process</vt:lpstr>
      <vt:lpstr>CRPD-based evaluation process</vt:lpstr>
      <vt:lpstr>Thank you for your attention!  </vt:lpstr>
      <vt:lpstr>Task for working groups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ein- oder zweizeilig</dc:title>
  <dc:creator>Gaisbauer, Felix</dc:creator>
  <cp:lastModifiedBy>Schwedersky, Thomas</cp:lastModifiedBy>
  <cp:revision>258</cp:revision>
  <cp:lastPrinted>2016-09-12T19:43:35Z</cp:lastPrinted>
  <dcterms:created xsi:type="dcterms:W3CDTF">2014-09-25T13:08:15Z</dcterms:created>
  <dcterms:modified xsi:type="dcterms:W3CDTF">2017-11-21T13:49:10Z</dcterms:modified>
</cp:coreProperties>
</file>