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9" r:id="rId3"/>
    <p:sldId id="265" r:id="rId4"/>
    <p:sldId id="284" r:id="rId5"/>
    <p:sldId id="263" r:id="rId6"/>
    <p:sldId id="306" r:id="rId7"/>
    <p:sldId id="304" r:id="rId8"/>
    <p:sldId id="301" r:id="rId9"/>
    <p:sldId id="283" r:id="rId10"/>
    <p:sldId id="277" r:id="rId11"/>
    <p:sldId id="307" r:id="rId12"/>
    <p:sldId id="281" r:id="rId13"/>
    <p:sldId id="305" r:id="rId14"/>
    <p:sldId id="280" r:id="rId15"/>
    <p:sldId id="279" r:id="rId16"/>
    <p:sldId id="297" r:id="rId17"/>
    <p:sldId id="308" r:id="rId18"/>
    <p:sldId id="300" r:id="rId19"/>
    <p:sldId id="291" r:id="rId20"/>
    <p:sldId id="260" r:id="rId21"/>
    <p:sldId id="309" r:id="rId22"/>
    <p:sldId id="292" r:id="rId23"/>
    <p:sldId id="293" r:id="rId24"/>
    <p:sldId id="294" r:id="rId25"/>
    <p:sldId id="295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/>
    <p:restoredTop sz="94377"/>
  </p:normalViewPr>
  <p:slideViewPr>
    <p:cSldViewPr snapToGrid="0" snapToObjects="1">
      <p:cViewPr varScale="1">
        <p:scale>
          <a:sx n="91" d="100"/>
          <a:sy n="91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4919C-3999-3B47-9A23-3BB25FA93804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DACDF-DC0C-4345-8022-305B91438DF8}">
      <dgm:prSet phldrT="[Text]"/>
      <dgm:spPr/>
      <dgm:t>
        <a:bodyPr/>
        <a:lstStyle/>
        <a:p>
          <a:r>
            <a:rPr lang="en-US" dirty="0"/>
            <a:t>Story-based</a:t>
          </a:r>
        </a:p>
      </dgm:t>
    </dgm:pt>
    <dgm:pt modelId="{BBD84F90-951E-064F-B459-F0147B1E0159}" type="parTrans" cxnId="{F4CC0673-1889-124C-B6B1-924E9B96D507}">
      <dgm:prSet/>
      <dgm:spPr/>
      <dgm:t>
        <a:bodyPr/>
        <a:lstStyle/>
        <a:p>
          <a:endParaRPr lang="en-US"/>
        </a:p>
      </dgm:t>
    </dgm:pt>
    <dgm:pt modelId="{551CB2B2-CB3B-8745-ABD5-438DB1443CE7}" type="sibTrans" cxnId="{F4CC0673-1889-124C-B6B1-924E9B96D507}">
      <dgm:prSet/>
      <dgm:spPr/>
      <dgm:t>
        <a:bodyPr/>
        <a:lstStyle/>
        <a:p>
          <a:endParaRPr lang="en-US"/>
        </a:p>
      </dgm:t>
    </dgm:pt>
    <dgm:pt modelId="{41145354-9EBF-7B41-BFBD-FFD53234FF60}">
      <dgm:prSet phldrT="[Text]"/>
      <dgm:spPr/>
      <dgm:t>
        <a:bodyPr/>
        <a:lstStyle/>
        <a:p>
          <a:r>
            <a:rPr lang="en-US" dirty="0"/>
            <a:t>Most Significant Change</a:t>
          </a:r>
        </a:p>
      </dgm:t>
    </dgm:pt>
    <dgm:pt modelId="{F5CA53B1-7315-B74C-B93E-7D218DDCD9B0}" type="parTrans" cxnId="{C05EE45D-E7CA-A747-AB50-D88A06B86AFA}">
      <dgm:prSet/>
      <dgm:spPr/>
      <dgm:t>
        <a:bodyPr/>
        <a:lstStyle/>
        <a:p>
          <a:endParaRPr lang="en-US"/>
        </a:p>
      </dgm:t>
    </dgm:pt>
    <dgm:pt modelId="{16598FD6-B678-664D-AA55-61F03948BF59}" type="sibTrans" cxnId="{C05EE45D-E7CA-A747-AB50-D88A06B86AFA}">
      <dgm:prSet/>
      <dgm:spPr/>
      <dgm:t>
        <a:bodyPr/>
        <a:lstStyle/>
        <a:p>
          <a:endParaRPr lang="en-US"/>
        </a:p>
      </dgm:t>
    </dgm:pt>
    <dgm:pt modelId="{67423FCC-7334-AA4E-A9B4-B4722F8F1757}">
      <dgm:prSet phldrT="[Text]"/>
      <dgm:spPr/>
      <dgm:t>
        <a:bodyPr/>
        <a:lstStyle/>
        <a:p>
          <a:r>
            <a:rPr lang="en-US" dirty="0"/>
            <a:t>Success Case Method</a:t>
          </a:r>
        </a:p>
      </dgm:t>
    </dgm:pt>
    <dgm:pt modelId="{55AA4C20-14F7-8E4C-A4BF-2E70663DFF7A}" type="parTrans" cxnId="{F7B7B8B3-0C1A-124A-A1EE-1F438B986670}">
      <dgm:prSet/>
      <dgm:spPr/>
      <dgm:t>
        <a:bodyPr/>
        <a:lstStyle/>
        <a:p>
          <a:endParaRPr lang="en-US"/>
        </a:p>
      </dgm:t>
    </dgm:pt>
    <dgm:pt modelId="{0F5E8A11-B6D9-BD4B-B661-11521785C6E3}" type="sibTrans" cxnId="{F7B7B8B3-0C1A-124A-A1EE-1F438B986670}">
      <dgm:prSet/>
      <dgm:spPr/>
      <dgm:t>
        <a:bodyPr/>
        <a:lstStyle/>
        <a:p>
          <a:endParaRPr lang="en-US"/>
        </a:p>
      </dgm:t>
    </dgm:pt>
    <dgm:pt modelId="{1B5131E4-037D-B745-94B4-B591446A340E}">
      <dgm:prSet phldrT="[Text]"/>
      <dgm:spPr/>
      <dgm:t>
        <a:bodyPr/>
        <a:lstStyle/>
        <a:p>
          <a:r>
            <a:rPr lang="en-US" dirty="0"/>
            <a:t>Economic</a:t>
          </a:r>
        </a:p>
      </dgm:t>
    </dgm:pt>
    <dgm:pt modelId="{032837AD-8349-D34F-B0E4-22E5CF320990}" type="parTrans" cxnId="{C1218BBC-04F9-A748-B23A-F00164EDFC7B}">
      <dgm:prSet/>
      <dgm:spPr/>
      <dgm:t>
        <a:bodyPr/>
        <a:lstStyle/>
        <a:p>
          <a:endParaRPr lang="en-US"/>
        </a:p>
      </dgm:t>
    </dgm:pt>
    <dgm:pt modelId="{357553C6-83BD-0A41-9D2E-43734BD43184}" type="sibTrans" cxnId="{C1218BBC-04F9-A748-B23A-F00164EDFC7B}">
      <dgm:prSet/>
      <dgm:spPr/>
      <dgm:t>
        <a:bodyPr/>
        <a:lstStyle/>
        <a:p>
          <a:endParaRPr lang="en-US"/>
        </a:p>
      </dgm:t>
    </dgm:pt>
    <dgm:pt modelId="{DB177E41-2E3D-0144-95CB-F903BB44441C}">
      <dgm:prSet phldrT="[Text]"/>
      <dgm:spPr/>
      <dgm:t>
        <a:bodyPr/>
        <a:lstStyle/>
        <a:p>
          <a:r>
            <a:rPr lang="en-US" dirty="0"/>
            <a:t>Cost Benefit Analysis</a:t>
          </a:r>
        </a:p>
      </dgm:t>
    </dgm:pt>
    <dgm:pt modelId="{CE2E7A81-67AE-2F41-81EF-C25C910AC3CB}" type="parTrans" cxnId="{9750114C-08AB-D944-9332-659A20B60251}">
      <dgm:prSet/>
      <dgm:spPr/>
      <dgm:t>
        <a:bodyPr/>
        <a:lstStyle/>
        <a:p>
          <a:endParaRPr lang="en-US"/>
        </a:p>
      </dgm:t>
    </dgm:pt>
    <dgm:pt modelId="{D2D1BD7F-7147-834F-BDF9-B4FC08FA894A}" type="sibTrans" cxnId="{9750114C-08AB-D944-9332-659A20B60251}">
      <dgm:prSet/>
      <dgm:spPr/>
      <dgm:t>
        <a:bodyPr/>
        <a:lstStyle/>
        <a:p>
          <a:endParaRPr lang="en-US"/>
        </a:p>
      </dgm:t>
    </dgm:pt>
    <dgm:pt modelId="{F9BBCD30-3661-2D45-BEC3-80431CD10FB4}">
      <dgm:prSet phldrT="[Text]"/>
      <dgm:spPr/>
      <dgm:t>
        <a:bodyPr/>
        <a:lstStyle/>
        <a:p>
          <a:r>
            <a:rPr lang="en-US" dirty="0"/>
            <a:t>Rubrics</a:t>
          </a:r>
        </a:p>
      </dgm:t>
    </dgm:pt>
    <dgm:pt modelId="{9AED624F-080C-B04A-9490-54EA6CF6B345}" type="parTrans" cxnId="{28D55952-E189-9841-9478-3B343A2BAE00}">
      <dgm:prSet/>
      <dgm:spPr/>
      <dgm:t>
        <a:bodyPr/>
        <a:lstStyle/>
        <a:p>
          <a:endParaRPr lang="en-US"/>
        </a:p>
      </dgm:t>
    </dgm:pt>
    <dgm:pt modelId="{9E60CE9C-69FE-0944-891E-51356CA9E379}" type="sibTrans" cxnId="{28D55952-E189-9841-9478-3B343A2BAE00}">
      <dgm:prSet/>
      <dgm:spPr/>
      <dgm:t>
        <a:bodyPr/>
        <a:lstStyle/>
        <a:p>
          <a:endParaRPr lang="en-US"/>
        </a:p>
      </dgm:t>
    </dgm:pt>
    <dgm:pt modelId="{B6B531A4-4C49-4C4F-A269-56D4952F1F5A}">
      <dgm:prSet phldrT="[Text]"/>
      <dgm:spPr/>
      <dgm:t>
        <a:bodyPr/>
        <a:lstStyle/>
        <a:p>
          <a:r>
            <a:rPr lang="en-US" dirty="0"/>
            <a:t>Public </a:t>
          </a:r>
        </a:p>
      </dgm:t>
    </dgm:pt>
    <dgm:pt modelId="{A1222B09-CFEF-7948-8816-5DCAA23BF8AF}" type="parTrans" cxnId="{64654F83-AE5D-A14A-8E98-1C2D566AC650}">
      <dgm:prSet/>
      <dgm:spPr/>
      <dgm:t>
        <a:bodyPr/>
        <a:lstStyle/>
        <a:p>
          <a:endParaRPr lang="en-US"/>
        </a:p>
      </dgm:t>
    </dgm:pt>
    <dgm:pt modelId="{23FDA52C-07C8-634B-B065-104BF9EDD0B6}" type="sibTrans" cxnId="{64654F83-AE5D-A14A-8E98-1C2D566AC650}">
      <dgm:prSet/>
      <dgm:spPr/>
      <dgm:t>
        <a:bodyPr/>
        <a:lstStyle/>
        <a:p>
          <a:endParaRPr lang="en-US"/>
        </a:p>
      </dgm:t>
    </dgm:pt>
    <dgm:pt modelId="{81AFB2D7-4A04-5E42-B327-2EB5F09CC495}">
      <dgm:prSet phldrT="[Text]"/>
      <dgm:spPr/>
      <dgm:t>
        <a:bodyPr/>
        <a:lstStyle/>
        <a:p>
          <a:r>
            <a:rPr lang="en-US" dirty="0"/>
            <a:t>Social Return on Investment</a:t>
          </a:r>
        </a:p>
      </dgm:t>
    </dgm:pt>
    <dgm:pt modelId="{0DEC2CDE-E74B-F545-A50C-D60BEBA895FE}" type="parTrans" cxnId="{F7424E4C-0F68-A249-A118-4B0429485D04}">
      <dgm:prSet/>
      <dgm:spPr/>
      <dgm:t>
        <a:bodyPr/>
        <a:lstStyle/>
        <a:p>
          <a:endParaRPr lang="en-US"/>
        </a:p>
      </dgm:t>
    </dgm:pt>
    <dgm:pt modelId="{67BC0525-BE47-5547-B43F-16556AFC1238}" type="sibTrans" cxnId="{F7424E4C-0F68-A249-A118-4B0429485D04}">
      <dgm:prSet/>
      <dgm:spPr/>
      <dgm:t>
        <a:bodyPr/>
        <a:lstStyle/>
        <a:p>
          <a:endParaRPr lang="en-US"/>
        </a:p>
      </dgm:t>
    </dgm:pt>
    <dgm:pt modelId="{CE1EA904-07F4-B748-B823-C69A9DC38EF1}">
      <dgm:prSet phldrT="[Text]"/>
      <dgm:spPr/>
      <dgm:t>
        <a:bodyPr/>
        <a:lstStyle/>
        <a:p>
          <a:r>
            <a:rPr lang="en-US" dirty="0"/>
            <a:t>Geographical Information Systems</a:t>
          </a:r>
        </a:p>
      </dgm:t>
    </dgm:pt>
    <dgm:pt modelId="{645FAF39-5F81-A24F-AD5F-4D2F256FEB94}" type="parTrans" cxnId="{121F5DA4-A93C-9B43-A8FB-0E83078D4E38}">
      <dgm:prSet/>
      <dgm:spPr/>
      <dgm:t>
        <a:bodyPr/>
        <a:lstStyle/>
        <a:p>
          <a:endParaRPr lang="en-US"/>
        </a:p>
      </dgm:t>
    </dgm:pt>
    <dgm:pt modelId="{BFBB46C0-98C7-4843-B733-BDBC771A95AB}" type="sibTrans" cxnId="{121F5DA4-A93C-9B43-A8FB-0E83078D4E38}">
      <dgm:prSet/>
      <dgm:spPr/>
      <dgm:t>
        <a:bodyPr/>
        <a:lstStyle/>
        <a:p>
          <a:endParaRPr lang="en-US"/>
        </a:p>
      </dgm:t>
    </dgm:pt>
    <dgm:pt modelId="{7C881807-2716-D84A-83B4-ED74ED5D577C}">
      <dgm:prSet phldrT="[Text]"/>
      <dgm:spPr/>
      <dgm:t>
        <a:bodyPr/>
        <a:lstStyle/>
        <a:p>
          <a:r>
            <a:rPr lang="en-US" dirty="0"/>
            <a:t>Crowdsourcing</a:t>
          </a:r>
        </a:p>
      </dgm:t>
    </dgm:pt>
    <dgm:pt modelId="{26AB156B-5F1B-E446-8253-BC531C5233FB}" type="parTrans" cxnId="{0BCE1F42-75F0-0141-B4EC-2A80D0D7EBE7}">
      <dgm:prSet/>
      <dgm:spPr/>
      <dgm:t>
        <a:bodyPr/>
        <a:lstStyle/>
        <a:p>
          <a:endParaRPr lang="en-US"/>
        </a:p>
      </dgm:t>
    </dgm:pt>
    <dgm:pt modelId="{C9DD25B7-B868-4245-BF35-AEFB305B2FBB}" type="sibTrans" cxnId="{0BCE1F42-75F0-0141-B4EC-2A80D0D7EBE7}">
      <dgm:prSet/>
      <dgm:spPr/>
      <dgm:t>
        <a:bodyPr/>
        <a:lstStyle/>
        <a:p>
          <a:endParaRPr lang="en-US"/>
        </a:p>
      </dgm:t>
    </dgm:pt>
    <dgm:pt modelId="{F47E3D78-CFD7-4E4C-8DE6-4E7134ABA103}" type="pres">
      <dgm:prSet presAssocID="{0A54919C-3999-3B47-9A23-3BB25FA938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CD2699-DDC7-4E44-9D02-E60E55957F83}" type="pres">
      <dgm:prSet presAssocID="{6F3DACDF-DC0C-4345-8022-305B91438DF8}" presName="hierRoot1" presStyleCnt="0"/>
      <dgm:spPr/>
    </dgm:pt>
    <dgm:pt modelId="{67C95A20-3482-024E-8A03-21A3429B943B}" type="pres">
      <dgm:prSet presAssocID="{6F3DACDF-DC0C-4345-8022-305B91438DF8}" presName="composite" presStyleCnt="0"/>
      <dgm:spPr/>
    </dgm:pt>
    <dgm:pt modelId="{74D96DDC-4E65-2F43-A8CE-4595FC8EA136}" type="pres">
      <dgm:prSet presAssocID="{6F3DACDF-DC0C-4345-8022-305B91438DF8}" presName="background" presStyleLbl="node0" presStyleIdx="0" presStyleCnt="4"/>
      <dgm:spPr>
        <a:solidFill>
          <a:srgbClr val="7030A0"/>
        </a:solidFill>
      </dgm:spPr>
    </dgm:pt>
    <dgm:pt modelId="{7634B5FB-7042-8F48-9E2A-B9B74AE82A3D}" type="pres">
      <dgm:prSet presAssocID="{6F3DACDF-DC0C-4345-8022-305B91438DF8}" presName="text" presStyleLbl="fgAcc0" presStyleIdx="0" presStyleCnt="4">
        <dgm:presLayoutVars>
          <dgm:chPref val="3"/>
        </dgm:presLayoutVars>
      </dgm:prSet>
      <dgm:spPr/>
    </dgm:pt>
    <dgm:pt modelId="{1A786D34-254F-9E4D-B007-3AFC5C9DDF69}" type="pres">
      <dgm:prSet presAssocID="{6F3DACDF-DC0C-4345-8022-305B91438DF8}" presName="hierChild2" presStyleCnt="0"/>
      <dgm:spPr/>
    </dgm:pt>
    <dgm:pt modelId="{20AFECEC-DCCE-C943-BBBA-C9BC928023A0}" type="pres">
      <dgm:prSet presAssocID="{F5CA53B1-7315-B74C-B93E-7D218DDCD9B0}" presName="Name10" presStyleLbl="parChTrans1D2" presStyleIdx="0" presStyleCnt="6"/>
      <dgm:spPr/>
    </dgm:pt>
    <dgm:pt modelId="{A9092465-71FC-2E4D-8B68-5C17314863D4}" type="pres">
      <dgm:prSet presAssocID="{41145354-9EBF-7B41-BFBD-FFD53234FF60}" presName="hierRoot2" presStyleCnt="0"/>
      <dgm:spPr/>
    </dgm:pt>
    <dgm:pt modelId="{3C270C16-6D9A-FE4E-B6CB-6545EF454A3B}" type="pres">
      <dgm:prSet presAssocID="{41145354-9EBF-7B41-BFBD-FFD53234FF60}" presName="composite2" presStyleCnt="0"/>
      <dgm:spPr/>
    </dgm:pt>
    <dgm:pt modelId="{23B7A048-9D34-CF4F-B8E3-9229D95CFFB6}" type="pres">
      <dgm:prSet presAssocID="{41145354-9EBF-7B41-BFBD-FFD53234FF60}" presName="background2" presStyleLbl="node2" presStyleIdx="0" presStyleCnt="6"/>
      <dgm:spPr>
        <a:solidFill>
          <a:srgbClr val="7030A0"/>
        </a:solidFill>
      </dgm:spPr>
    </dgm:pt>
    <dgm:pt modelId="{9DF668CA-B9EA-E141-B2F6-9BED33EC52A9}" type="pres">
      <dgm:prSet presAssocID="{41145354-9EBF-7B41-BFBD-FFD53234FF60}" presName="text2" presStyleLbl="fgAcc2" presStyleIdx="0" presStyleCnt="6">
        <dgm:presLayoutVars>
          <dgm:chPref val="3"/>
        </dgm:presLayoutVars>
      </dgm:prSet>
      <dgm:spPr/>
    </dgm:pt>
    <dgm:pt modelId="{F563F6B2-FC86-094E-ACEB-B2486E219607}" type="pres">
      <dgm:prSet presAssocID="{41145354-9EBF-7B41-BFBD-FFD53234FF60}" presName="hierChild3" presStyleCnt="0"/>
      <dgm:spPr/>
    </dgm:pt>
    <dgm:pt modelId="{788B4DAD-7288-5C47-A175-A225F9F0C2A4}" type="pres">
      <dgm:prSet presAssocID="{55AA4C20-14F7-8E4C-A4BF-2E70663DFF7A}" presName="Name10" presStyleLbl="parChTrans1D2" presStyleIdx="1" presStyleCnt="6"/>
      <dgm:spPr/>
    </dgm:pt>
    <dgm:pt modelId="{D595CF93-39B5-D241-A570-EAB49FE3DE29}" type="pres">
      <dgm:prSet presAssocID="{67423FCC-7334-AA4E-A9B4-B4722F8F1757}" presName="hierRoot2" presStyleCnt="0"/>
      <dgm:spPr/>
    </dgm:pt>
    <dgm:pt modelId="{55D1805E-59F7-B24C-A67E-ED9BF73A7B76}" type="pres">
      <dgm:prSet presAssocID="{67423FCC-7334-AA4E-A9B4-B4722F8F1757}" presName="composite2" presStyleCnt="0"/>
      <dgm:spPr/>
    </dgm:pt>
    <dgm:pt modelId="{DE1B3F05-E3D6-184A-8C72-0ED409675743}" type="pres">
      <dgm:prSet presAssocID="{67423FCC-7334-AA4E-A9B4-B4722F8F1757}" presName="background2" presStyleLbl="node2" presStyleIdx="1" presStyleCnt="6"/>
      <dgm:spPr>
        <a:solidFill>
          <a:srgbClr val="7030A0"/>
        </a:solidFill>
      </dgm:spPr>
    </dgm:pt>
    <dgm:pt modelId="{9C9D9091-1C47-9C45-A57F-1DA12BE6A306}" type="pres">
      <dgm:prSet presAssocID="{67423FCC-7334-AA4E-A9B4-B4722F8F1757}" presName="text2" presStyleLbl="fgAcc2" presStyleIdx="1" presStyleCnt="6">
        <dgm:presLayoutVars>
          <dgm:chPref val="3"/>
        </dgm:presLayoutVars>
      </dgm:prSet>
      <dgm:spPr/>
    </dgm:pt>
    <dgm:pt modelId="{A1D261D3-6475-0E4E-8B5E-076801994B76}" type="pres">
      <dgm:prSet presAssocID="{67423FCC-7334-AA4E-A9B4-B4722F8F1757}" presName="hierChild3" presStyleCnt="0"/>
      <dgm:spPr/>
    </dgm:pt>
    <dgm:pt modelId="{4CF178CF-A45C-2146-8A29-DA4DE2937D97}" type="pres">
      <dgm:prSet presAssocID="{1B5131E4-037D-B745-94B4-B591446A340E}" presName="hierRoot1" presStyleCnt="0"/>
      <dgm:spPr/>
    </dgm:pt>
    <dgm:pt modelId="{473A65E5-0352-C942-92C6-C2CE85A92487}" type="pres">
      <dgm:prSet presAssocID="{1B5131E4-037D-B745-94B4-B591446A340E}" presName="composite" presStyleCnt="0"/>
      <dgm:spPr/>
    </dgm:pt>
    <dgm:pt modelId="{2EBBBE34-CE80-3A49-9E72-3837825E0B9F}" type="pres">
      <dgm:prSet presAssocID="{1B5131E4-037D-B745-94B4-B591446A340E}" presName="background" presStyleLbl="node0" presStyleIdx="1" presStyleCnt="4"/>
      <dgm:spPr/>
    </dgm:pt>
    <dgm:pt modelId="{D4761216-FC69-EE4E-BEE8-60C03FDEFC5E}" type="pres">
      <dgm:prSet presAssocID="{1B5131E4-037D-B745-94B4-B591446A340E}" presName="text" presStyleLbl="fgAcc0" presStyleIdx="1" presStyleCnt="4">
        <dgm:presLayoutVars>
          <dgm:chPref val="3"/>
        </dgm:presLayoutVars>
      </dgm:prSet>
      <dgm:spPr/>
    </dgm:pt>
    <dgm:pt modelId="{633A537F-6BC7-5046-9C01-5E34CFBC6A03}" type="pres">
      <dgm:prSet presAssocID="{1B5131E4-037D-B745-94B4-B591446A340E}" presName="hierChild2" presStyleCnt="0"/>
      <dgm:spPr/>
    </dgm:pt>
    <dgm:pt modelId="{B2244901-2930-774D-A90C-55F043E8090F}" type="pres">
      <dgm:prSet presAssocID="{CE2E7A81-67AE-2F41-81EF-C25C910AC3CB}" presName="Name10" presStyleLbl="parChTrans1D2" presStyleIdx="2" presStyleCnt="6"/>
      <dgm:spPr/>
    </dgm:pt>
    <dgm:pt modelId="{5FE54E77-F66D-6045-963F-3EA0F87802E6}" type="pres">
      <dgm:prSet presAssocID="{DB177E41-2E3D-0144-95CB-F903BB44441C}" presName="hierRoot2" presStyleCnt="0"/>
      <dgm:spPr/>
    </dgm:pt>
    <dgm:pt modelId="{12EFDF96-5CC3-8B49-AA62-F9124F8332CE}" type="pres">
      <dgm:prSet presAssocID="{DB177E41-2E3D-0144-95CB-F903BB44441C}" presName="composite2" presStyleCnt="0"/>
      <dgm:spPr/>
    </dgm:pt>
    <dgm:pt modelId="{C8A13339-0E82-394C-8E6E-261A17D28CEA}" type="pres">
      <dgm:prSet presAssocID="{DB177E41-2E3D-0144-95CB-F903BB44441C}" presName="background2" presStyleLbl="node2" presStyleIdx="2" presStyleCnt="6"/>
      <dgm:spPr/>
    </dgm:pt>
    <dgm:pt modelId="{DDB761D6-EC54-8F49-AAB0-6777D17469A2}" type="pres">
      <dgm:prSet presAssocID="{DB177E41-2E3D-0144-95CB-F903BB44441C}" presName="text2" presStyleLbl="fgAcc2" presStyleIdx="2" presStyleCnt="6">
        <dgm:presLayoutVars>
          <dgm:chPref val="3"/>
        </dgm:presLayoutVars>
      </dgm:prSet>
      <dgm:spPr/>
    </dgm:pt>
    <dgm:pt modelId="{B8373E21-D163-AD4E-9D9D-64916511B1ED}" type="pres">
      <dgm:prSet presAssocID="{DB177E41-2E3D-0144-95CB-F903BB44441C}" presName="hierChild3" presStyleCnt="0"/>
      <dgm:spPr/>
    </dgm:pt>
    <dgm:pt modelId="{68ABA3F5-F0C4-2A4B-B72B-23BE0DE2E42A}" type="pres">
      <dgm:prSet presAssocID="{0DEC2CDE-E74B-F545-A50C-D60BEBA895FE}" presName="Name10" presStyleLbl="parChTrans1D2" presStyleIdx="3" presStyleCnt="6"/>
      <dgm:spPr/>
    </dgm:pt>
    <dgm:pt modelId="{A9224286-59A3-B14F-B11F-6644C5C5FFCC}" type="pres">
      <dgm:prSet presAssocID="{81AFB2D7-4A04-5E42-B327-2EB5F09CC495}" presName="hierRoot2" presStyleCnt="0"/>
      <dgm:spPr/>
    </dgm:pt>
    <dgm:pt modelId="{4CD10DA9-BCB9-704E-BF6B-1EA77A8B31BE}" type="pres">
      <dgm:prSet presAssocID="{81AFB2D7-4A04-5E42-B327-2EB5F09CC495}" presName="composite2" presStyleCnt="0"/>
      <dgm:spPr/>
    </dgm:pt>
    <dgm:pt modelId="{8BA4D5FA-3D39-7F4C-B22E-BB9E2567A088}" type="pres">
      <dgm:prSet presAssocID="{81AFB2D7-4A04-5E42-B327-2EB5F09CC495}" presName="background2" presStyleLbl="node2" presStyleIdx="3" presStyleCnt="6"/>
      <dgm:spPr/>
    </dgm:pt>
    <dgm:pt modelId="{F8E8D213-139A-534B-B0E3-7B5105FD8439}" type="pres">
      <dgm:prSet presAssocID="{81AFB2D7-4A04-5E42-B327-2EB5F09CC495}" presName="text2" presStyleLbl="fgAcc2" presStyleIdx="3" presStyleCnt="6">
        <dgm:presLayoutVars>
          <dgm:chPref val="3"/>
        </dgm:presLayoutVars>
      </dgm:prSet>
      <dgm:spPr/>
    </dgm:pt>
    <dgm:pt modelId="{8CC7652C-0498-C141-B19C-B4D443AE25C7}" type="pres">
      <dgm:prSet presAssocID="{81AFB2D7-4A04-5E42-B327-2EB5F09CC495}" presName="hierChild3" presStyleCnt="0"/>
      <dgm:spPr/>
    </dgm:pt>
    <dgm:pt modelId="{5196214F-AEED-5144-B339-6A8185EE3828}" type="pres">
      <dgm:prSet presAssocID="{F9BBCD30-3661-2D45-BEC3-80431CD10FB4}" presName="hierRoot1" presStyleCnt="0"/>
      <dgm:spPr/>
    </dgm:pt>
    <dgm:pt modelId="{7928D0C8-B9F3-3A45-965E-0245B592A958}" type="pres">
      <dgm:prSet presAssocID="{F9BBCD30-3661-2D45-BEC3-80431CD10FB4}" presName="composite" presStyleCnt="0"/>
      <dgm:spPr/>
    </dgm:pt>
    <dgm:pt modelId="{348CBF1E-EA70-5340-9C30-FEC80A617C3F}" type="pres">
      <dgm:prSet presAssocID="{F9BBCD30-3661-2D45-BEC3-80431CD10FB4}" presName="background" presStyleLbl="node0" presStyleIdx="2" presStyleCnt="4"/>
      <dgm:spPr/>
    </dgm:pt>
    <dgm:pt modelId="{DC963E30-BAE3-424C-A82C-EF0657C8368A}" type="pres">
      <dgm:prSet presAssocID="{F9BBCD30-3661-2D45-BEC3-80431CD10FB4}" presName="text" presStyleLbl="fgAcc0" presStyleIdx="2" presStyleCnt="4">
        <dgm:presLayoutVars>
          <dgm:chPref val="3"/>
        </dgm:presLayoutVars>
      </dgm:prSet>
      <dgm:spPr/>
    </dgm:pt>
    <dgm:pt modelId="{25EF2A43-1052-2747-BCC3-D6EF1C0DF26F}" type="pres">
      <dgm:prSet presAssocID="{F9BBCD30-3661-2D45-BEC3-80431CD10FB4}" presName="hierChild2" presStyleCnt="0"/>
      <dgm:spPr/>
    </dgm:pt>
    <dgm:pt modelId="{5B1027F7-26BE-F64C-B8F9-F5569CEB9224}" type="pres">
      <dgm:prSet presAssocID="{B6B531A4-4C49-4C4F-A269-56D4952F1F5A}" presName="hierRoot1" presStyleCnt="0"/>
      <dgm:spPr/>
    </dgm:pt>
    <dgm:pt modelId="{710CC79D-29A1-0A4A-849A-B1708E9B38A2}" type="pres">
      <dgm:prSet presAssocID="{B6B531A4-4C49-4C4F-A269-56D4952F1F5A}" presName="composite" presStyleCnt="0"/>
      <dgm:spPr/>
    </dgm:pt>
    <dgm:pt modelId="{3B3DBD1C-76A4-9B45-9B29-47E66F135EDD}" type="pres">
      <dgm:prSet presAssocID="{B6B531A4-4C49-4C4F-A269-56D4952F1F5A}" presName="background" presStyleLbl="node0" presStyleIdx="3" presStyleCnt="4"/>
      <dgm:spPr/>
    </dgm:pt>
    <dgm:pt modelId="{B541FEE6-2969-3948-9C53-F0831B06CA96}" type="pres">
      <dgm:prSet presAssocID="{B6B531A4-4C49-4C4F-A269-56D4952F1F5A}" presName="text" presStyleLbl="fgAcc0" presStyleIdx="3" presStyleCnt="4">
        <dgm:presLayoutVars>
          <dgm:chPref val="3"/>
        </dgm:presLayoutVars>
      </dgm:prSet>
      <dgm:spPr/>
    </dgm:pt>
    <dgm:pt modelId="{6E954788-2497-E744-888A-3A80626D8DC5}" type="pres">
      <dgm:prSet presAssocID="{B6B531A4-4C49-4C4F-A269-56D4952F1F5A}" presName="hierChild2" presStyleCnt="0"/>
      <dgm:spPr/>
    </dgm:pt>
    <dgm:pt modelId="{C9730832-5BE5-B543-B132-C658F7A58988}" type="pres">
      <dgm:prSet presAssocID="{645FAF39-5F81-A24F-AD5F-4D2F256FEB94}" presName="Name10" presStyleLbl="parChTrans1D2" presStyleIdx="4" presStyleCnt="6"/>
      <dgm:spPr/>
    </dgm:pt>
    <dgm:pt modelId="{74598FD4-FE77-2D42-B45F-289D676917CF}" type="pres">
      <dgm:prSet presAssocID="{CE1EA904-07F4-B748-B823-C69A9DC38EF1}" presName="hierRoot2" presStyleCnt="0"/>
      <dgm:spPr/>
    </dgm:pt>
    <dgm:pt modelId="{160FCC74-340E-4049-9090-53013D967798}" type="pres">
      <dgm:prSet presAssocID="{CE1EA904-07F4-B748-B823-C69A9DC38EF1}" presName="composite2" presStyleCnt="0"/>
      <dgm:spPr/>
    </dgm:pt>
    <dgm:pt modelId="{F25A6D9C-79BA-4F4D-A769-A627A65BEB40}" type="pres">
      <dgm:prSet presAssocID="{CE1EA904-07F4-B748-B823-C69A9DC38EF1}" presName="background2" presStyleLbl="node2" presStyleIdx="4" presStyleCnt="6"/>
      <dgm:spPr/>
    </dgm:pt>
    <dgm:pt modelId="{E44342AE-CEDA-4742-AC53-0670332A1819}" type="pres">
      <dgm:prSet presAssocID="{CE1EA904-07F4-B748-B823-C69A9DC38EF1}" presName="text2" presStyleLbl="fgAcc2" presStyleIdx="4" presStyleCnt="6">
        <dgm:presLayoutVars>
          <dgm:chPref val="3"/>
        </dgm:presLayoutVars>
      </dgm:prSet>
      <dgm:spPr/>
    </dgm:pt>
    <dgm:pt modelId="{B41A5808-C18D-0F4C-8D1D-A37934C076FE}" type="pres">
      <dgm:prSet presAssocID="{CE1EA904-07F4-B748-B823-C69A9DC38EF1}" presName="hierChild3" presStyleCnt="0"/>
      <dgm:spPr/>
    </dgm:pt>
    <dgm:pt modelId="{7C04F0DC-707D-4546-9690-9984DDC49443}" type="pres">
      <dgm:prSet presAssocID="{26AB156B-5F1B-E446-8253-BC531C5233FB}" presName="Name10" presStyleLbl="parChTrans1D2" presStyleIdx="5" presStyleCnt="6"/>
      <dgm:spPr/>
    </dgm:pt>
    <dgm:pt modelId="{62FAB72E-C9CD-784E-897C-07C074A2F95E}" type="pres">
      <dgm:prSet presAssocID="{7C881807-2716-D84A-83B4-ED74ED5D577C}" presName="hierRoot2" presStyleCnt="0"/>
      <dgm:spPr/>
    </dgm:pt>
    <dgm:pt modelId="{4E05FF6D-3633-0F49-B8E2-3DD8A4443034}" type="pres">
      <dgm:prSet presAssocID="{7C881807-2716-D84A-83B4-ED74ED5D577C}" presName="composite2" presStyleCnt="0"/>
      <dgm:spPr/>
    </dgm:pt>
    <dgm:pt modelId="{6CA3C0E0-62FE-9946-8B08-5C0CF88E03AC}" type="pres">
      <dgm:prSet presAssocID="{7C881807-2716-D84A-83B4-ED74ED5D577C}" presName="background2" presStyleLbl="node2" presStyleIdx="5" presStyleCnt="6"/>
      <dgm:spPr/>
    </dgm:pt>
    <dgm:pt modelId="{7D3FC1E7-F650-084E-86D7-ACC619EC752E}" type="pres">
      <dgm:prSet presAssocID="{7C881807-2716-D84A-83B4-ED74ED5D577C}" presName="text2" presStyleLbl="fgAcc2" presStyleIdx="5" presStyleCnt="6">
        <dgm:presLayoutVars>
          <dgm:chPref val="3"/>
        </dgm:presLayoutVars>
      </dgm:prSet>
      <dgm:spPr/>
    </dgm:pt>
    <dgm:pt modelId="{2EBCAEFB-6FBB-0C44-804A-5D9475012FB9}" type="pres">
      <dgm:prSet presAssocID="{7C881807-2716-D84A-83B4-ED74ED5D577C}" presName="hierChild3" presStyleCnt="0"/>
      <dgm:spPr/>
    </dgm:pt>
  </dgm:ptLst>
  <dgm:cxnLst>
    <dgm:cxn modelId="{641D6E09-95E6-1F47-B431-A37444B5361E}" type="presOf" srcId="{67423FCC-7334-AA4E-A9B4-B4722F8F1757}" destId="{9C9D9091-1C47-9C45-A57F-1DA12BE6A306}" srcOrd="0" destOrd="0" presId="urn:microsoft.com/office/officeart/2005/8/layout/hierarchy1"/>
    <dgm:cxn modelId="{80DF8017-85DA-674A-B399-926EA1364F19}" type="presOf" srcId="{1B5131E4-037D-B745-94B4-B591446A340E}" destId="{D4761216-FC69-EE4E-BEE8-60C03FDEFC5E}" srcOrd="0" destOrd="0" presId="urn:microsoft.com/office/officeart/2005/8/layout/hierarchy1"/>
    <dgm:cxn modelId="{C2130924-276F-BE4A-8A39-D4D354C615BA}" type="presOf" srcId="{F5CA53B1-7315-B74C-B93E-7D218DDCD9B0}" destId="{20AFECEC-DCCE-C943-BBBA-C9BC928023A0}" srcOrd="0" destOrd="0" presId="urn:microsoft.com/office/officeart/2005/8/layout/hierarchy1"/>
    <dgm:cxn modelId="{17315326-2E59-BC41-90A5-D465696D75D5}" type="presOf" srcId="{CE1EA904-07F4-B748-B823-C69A9DC38EF1}" destId="{E44342AE-CEDA-4742-AC53-0670332A1819}" srcOrd="0" destOrd="0" presId="urn:microsoft.com/office/officeart/2005/8/layout/hierarchy1"/>
    <dgm:cxn modelId="{0BCE1F42-75F0-0141-B4EC-2A80D0D7EBE7}" srcId="{B6B531A4-4C49-4C4F-A269-56D4952F1F5A}" destId="{7C881807-2716-D84A-83B4-ED74ED5D577C}" srcOrd="1" destOrd="0" parTransId="{26AB156B-5F1B-E446-8253-BC531C5233FB}" sibTransId="{C9DD25B7-B868-4245-BF35-AEFB305B2FBB}"/>
    <dgm:cxn modelId="{9750114C-08AB-D944-9332-659A20B60251}" srcId="{1B5131E4-037D-B745-94B4-B591446A340E}" destId="{DB177E41-2E3D-0144-95CB-F903BB44441C}" srcOrd="0" destOrd="0" parTransId="{CE2E7A81-67AE-2F41-81EF-C25C910AC3CB}" sibTransId="{D2D1BD7F-7147-834F-BDF9-B4FC08FA894A}"/>
    <dgm:cxn modelId="{F7424E4C-0F68-A249-A118-4B0429485D04}" srcId="{1B5131E4-037D-B745-94B4-B591446A340E}" destId="{81AFB2D7-4A04-5E42-B327-2EB5F09CC495}" srcOrd="1" destOrd="0" parTransId="{0DEC2CDE-E74B-F545-A50C-D60BEBA895FE}" sibTransId="{67BC0525-BE47-5547-B43F-16556AFC1238}"/>
    <dgm:cxn modelId="{28D55952-E189-9841-9478-3B343A2BAE00}" srcId="{0A54919C-3999-3B47-9A23-3BB25FA93804}" destId="{F9BBCD30-3661-2D45-BEC3-80431CD10FB4}" srcOrd="2" destOrd="0" parTransId="{9AED624F-080C-B04A-9490-54EA6CF6B345}" sibTransId="{9E60CE9C-69FE-0944-891E-51356CA9E379}"/>
    <dgm:cxn modelId="{C05EE45D-E7CA-A747-AB50-D88A06B86AFA}" srcId="{6F3DACDF-DC0C-4345-8022-305B91438DF8}" destId="{41145354-9EBF-7B41-BFBD-FFD53234FF60}" srcOrd="0" destOrd="0" parTransId="{F5CA53B1-7315-B74C-B93E-7D218DDCD9B0}" sibTransId="{16598FD6-B678-664D-AA55-61F03948BF59}"/>
    <dgm:cxn modelId="{6D92765F-CAD4-FF44-98CB-95129C399EC7}" type="presOf" srcId="{7C881807-2716-D84A-83B4-ED74ED5D577C}" destId="{7D3FC1E7-F650-084E-86D7-ACC619EC752E}" srcOrd="0" destOrd="0" presId="urn:microsoft.com/office/officeart/2005/8/layout/hierarchy1"/>
    <dgm:cxn modelId="{9C12C36A-EB74-614C-8D8A-788678D3A7B8}" type="presOf" srcId="{CE2E7A81-67AE-2F41-81EF-C25C910AC3CB}" destId="{B2244901-2930-774D-A90C-55F043E8090F}" srcOrd="0" destOrd="0" presId="urn:microsoft.com/office/officeart/2005/8/layout/hierarchy1"/>
    <dgm:cxn modelId="{F4CC0673-1889-124C-B6B1-924E9B96D507}" srcId="{0A54919C-3999-3B47-9A23-3BB25FA93804}" destId="{6F3DACDF-DC0C-4345-8022-305B91438DF8}" srcOrd="0" destOrd="0" parTransId="{BBD84F90-951E-064F-B459-F0147B1E0159}" sibTransId="{551CB2B2-CB3B-8745-ABD5-438DB1443CE7}"/>
    <dgm:cxn modelId="{F7132C73-15A1-8C45-9AE9-882B3678A145}" type="presOf" srcId="{DB177E41-2E3D-0144-95CB-F903BB44441C}" destId="{DDB761D6-EC54-8F49-AAB0-6777D17469A2}" srcOrd="0" destOrd="0" presId="urn:microsoft.com/office/officeart/2005/8/layout/hierarchy1"/>
    <dgm:cxn modelId="{BDAD9F75-459B-BE49-8662-B8DD1FAF96BD}" type="presOf" srcId="{0DEC2CDE-E74B-F545-A50C-D60BEBA895FE}" destId="{68ABA3F5-F0C4-2A4B-B72B-23BE0DE2E42A}" srcOrd="0" destOrd="0" presId="urn:microsoft.com/office/officeart/2005/8/layout/hierarchy1"/>
    <dgm:cxn modelId="{64654F83-AE5D-A14A-8E98-1C2D566AC650}" srcId="{0A54919C-3999-3B47-9A23-3BB25FA93804}" destId="{B6B531A4-4C49-4C4F-A269-56D4952F1F5A}" srcOrd="3" destOrd="0" parTransId="{A1222B09-CFEF-7948-8816-5DCAA23BF8AF}" sibTransId="{23FDA52C-07C8-634B-B065-104BF9EDD0B6}"/>
    <dgm:cxn modelId="{C4807C91-2306-7640-81D2-B58253F18739}" type="presOf" srcId="{B6B531A4-4C49-4C4F-A269-56D4952F1F5A}" destId="{B541FEE6-2969-3948-9C53-F0831B06CA96}" srcOrd="0" destOrd="0" presId="urn:microsoft.com/office/officeart/2005/8/layout/hierarchy1"/>
    <dgm:cxn modelId="{859F4592-A38B-9C48-8AE4-B4DA2FCF2CE6}" type="presOf" srcId="{55AA4C20-14F7-8E4C-A4BF-2E70663DFF7A}" destId="{788B4DAD-7288-5C47-A175-A225F9F0C2A4}" srcOrd="0" destOrd="0" presId="urn:microsoft.com/office/officeart/2005/8/layout/hierarchy1"/>
    <dgm:cxn modelId="{6C6BAE99-78BC-2B44-827E-F7FAF9793AE9}" type="presOf" srcId="{6F3DACDF-DC0C-4345-8022-305B91438DF8}" destId="{7634B5FB-7042-8F48-9E2A-B9B74AE82A3D}" srcOrd="0" destOrd="0" presId="urn:microsoft.com/office/officeart/2005/8/layout/hierarchy1"/>
    <dgm:cxn modelId="{D47FF49D-2549-124E-AD8A-2763B7FA23EB}" type="presOf" srcId="{81AFB2D7-4A04-5E42-B327-2EB5F09CC495}" destId="{F8E8D213-139A-534B-B0E3-7B5105FD8439}" srcOrd="0" destOrd="0" presId="urn:microsoft.com/office/officeart/2005/8/layout/hierarchy1"/>
    <dgm:cxn modelId="{38F84B9F-692D-7E47-8D49-C963FBE34D3E}" type="presOf" srcId="{645FAF39-5F81-A24F-AD5F-4D2F256FEB94}" destId="{C9730832-5BE5-B543-B132-C658F7A58988}" srcOrd="0" destOrd="0" presId="urn:microsoft.com/office/officeart/2005/8/layout/hierarchy1"/>
    <dgm:cxn modelId="{121F5DA4-A93C-9B43-A8FB-0E83078D4E38}" srcId="{B6B531A4-4C49-4C4F-A269-56D4952F1F5A}" destId="{CE1EA904-07F4-B748-B823-C69A9DC38EF1}" srcOrd="0" destOrd="0" parTransId="{645FAF39-5F81-A24F-AD5F-4D2F256FEB94}" sibTransId="{BFBB46C0-98C7-4843-B733-BDBC771A95AB}"/>
    <dgm:cxn modelId="{C38677AB-A20B-4E44-AAC8-B427A2A2901E}" type="presOf" srcId="{41145354-9EBF-7B41-BFBD-FFD53234FF60}" destId="{9DF668CA-B9EA-E141-B2F6-9BED33EC52A9}" srcOrd="0" destOrd="0" presId="urn:microsoft.com/office/officeart/2005/8/layout/hierarchy1"/>
    <dgm:cxn modelId="{F7B7B8B3-0C1A-124A-A1EE-1F438B986670}" srcId="{6F3DACDF-DC0C-4345-8022-305B91438DF8}" destId="{67423FCC-7334-AA4E-A9B4-B4722F8F1757}" srcOrd="1" destOrd="0" parTransId="{55AA4C20-14F7-8E4C-A4BF-2E70663DFF7A}" sibTransId="{0F5E8A11-B6D9-BD4B-B661-11521785C6E3}"/>
    <dgm:cxn modelId="{C1218BBC-04F9-A748-B23A-F00164EDFC7B}" srcId="{0A54919C-3999-3B47-9A23-3BB25FA93804}" destId="{1B5131E4-037D-B745-94B4-B591446A340E}" srcOrd="1" destOrd="0" parTransId="{032837AD-8349-D34F-B0E4-22E5CF320990}" sibTransId="{357553C6-83BD-0A41-9D2E-43734BD43184}"/>
    <dgm:cxn modelId="{FBDA3DCA-1FBD-864A-94A6-78B48F4387E0}" type="presOf" srcId="{0A54919C-3999-3B47-9A23-3BB25FA93804}" destId="{F47E3D78-CFD7-4E4C-8DE6-4E7134ABA103}" srcOrd="0" destOrd="0" presId="urn:microsoft.com/office/officeart/2005/8/layout/hierarchy1"/>
    <dgm:cxn modelId="{9B575CD9-6DD8-E14C-AFEF-115A5D0F8981}" type="presOf" srcId="{26AB156B-5F1B-E446-8253-BC531C5233FB}" destId="{7C04F0DC-707D-4546-9690-9984DDC49443}" srcOrd="0" destOrd="0" presId="urn:microsoft.com/office/officeart/2005/8/layout/hierarchy1"/>
    <dgm:cxn modelId="{283445E7-B95C-4248-A629-83016A6776B0}" type="presOf" srcId="{F9BBCD30-3661-2D45-BEC3-80431CD10FB4}" destId="{DC963E30-BAE3-424C-A82C-EF0657C8368A}" srcOrd="0" destOrd="0" presId="urn:microsoft.com/office/officeart/2005/8/layout/hierarchy1"/>
    <dgm:cxn modelId="{CC293902-D23C-3F42-8497-35CF0A4B6206}" type="presParOf" srcId="{F47E3D78-CFD7-4E4C-8DE6-4E7134ABA103}" destId="{2ACD2699-DDC7-4E44-9D02-E60E55957F83}" srcOrd="0" destOrd="0" presId="urn:microsoft.com/office/officeart/2005/8/layout/hierarchy1"/>
    <dgm:cxn modelId="{C9FD0E78-AB52-714E-A7DA-0DEBF31700DD}" type="presParOf" srcId="{2ACD2699-DDC7-4E44-9D02-E60E55957F83}" destId="{67C95A20-3482-024E-8A03-21A3429B943B}" srcOrd="0" destOrd="0" presId="urn:microsoft.com/office/officeart/2005/8/layout/hierarchy1"/>
    <dgm:cxn modelId="{65092352-BE0F-9843-B9A0-62124718AC25}" type="presParOf" srcId="{67C95A20-3482-024E-8A03-21A3429B943B}" destId="{74D96DDC-4E65-2F43-A8CE-4595FC8EA136}" srcOrd="0" destOrd="0" presId="urn:microsoft.com/office/officeart/2005/8/layout/hierarchy1"/>
    <dgm:cxn modelId="{D5B35BF5-7160-5047-A59B-43D78AAC2534}" type="presParOf" srcId="{67C95A20-3482-024E-8A03-21A3429B943B}" destId="{7634B5FB-7042-8F48-9E2A-B9B74AE82A3D}" srcOrd="1" destOrd="0" presId="urn:microsoft.com/office/officeart/2005/8/layout/hierarchy1"/>
    <dgm:cxn modelId="{C0985072-B403-C64C-BCAD-7286CC242C2F}" type="presParOf" srcId="{2ACD2699-DDC7-4E44-9D02-E60E55957F83}" destId="{1A786D34-254F-9E4D-B007-3AFC5C9DDF69}" srcOrd="1" destOrd="0" presId="urn:microsoft.com/office/officeart/2005/8/layout/hierarchy1"/>
    <dgm:cxn modelId="{5822C785-2471-B348-94F1-20F356DDED31}" type="presParOf" srcId="{1A786D34-254F-9E4D-B007-3AFC5C9DDF69}" destId="{20AFECEC-DCCE-C943-BBBA-C9BC928023A0}" srcOrd="0" destOrd="0" presId="urn:microsoft.com/office/officeart/2005/8/layout/hierarchy1"/>
    <dgm:cxn modelId="{7B282004-F41C-A44D-A98C-409682A9B94F}" type="presParOf" srcId="{1A786D34-254F-9E4D-B007-3AFC5C9DDF69}" destId="{A9092465-71FC-2E4D-8B68-5C17314863D4}" srcOrd="1" destOrd="0" presId="urn:microsoft.com/office/officeart/2005/8/layout/hierarchy1"/>
    <dgm:cxn modelId="{C35C8D07-C682-E949-927C-B34FD4314530}" type="presParOf" srcId="{A9092465-71FC-2E4D-8B68-5C17314863D4}" destId="{3C270C16-6D9A-FE4E-B6CB-6545EF454A3B}" srcOrd="0" destOrd="0" presId="urn:microsoft.com/office/officeart/2005/8/layout/hierarchy1"/>
    <dgm:cxn modelId="{69C1E0E9-E55E-FC44-86EE-7509DFD59E73}" type="presParOf" srcId="{3C270C16-6D9A-FE4E-B6CB-6545EF454A3B}" destId="{23B7A048-9D34-CF4F-B8E3-9229D95CFFB6}" srcOrd="0" destOrd="0" presId="urn:microsoft.com/office/officeart/2005/8/layout/hierarchy1"/>
    <dgm:cxn modelId="{8D7E06DB-6FAF-F446-BDC6-198833CD9E34}" type="presParOf" srcId="{3C270C16-6D9A-FE4E-B6CB-6545EF454A3B}" destId="{9DF668CA-B9EA-E141-B2F6-9BED33EC52A9}" srcOrd="1" destOrd="0" presId="urn:microsoft.com/office/officeart/2005/8/layout/hierarchy1"/>
    <dgm:cxn modelId="{E65FB644-42A1-8E48-8DDB-E05474CBAE32}" type="presParOf" srcId="{A9092465-71FC-2E4D-8B68-5C17314863D4}" destId="{F563F6B2-FC86-094E-ACEB-B2486E219607}" srcOrd="1" destOrd="0" presId="urn:microsoft.com/office/officeart/2005/8/layout/hierarchy1"/>
    <dgm:cxn modelId="{A5EB08E9-FBEE-204F-939B-50F2BDBE8041}" type="presParOf" srcId="{1A786D34-254F-9E4D-B007-3AFC5C9DDF69}" destId="{788B4DAD-7288-5C47-A175-A225F9F0C2A4}" srcOrd="2" destOrd="0" presId="urn:microsoft.com/office/officeart/2005/8/layout/hierarchy1"/>
    <dgm:cxn modelId="{98982264-69BC-A344-9584-E4D78D64CF75}" type="presParOf" srcId="{1A786D34-254F-9E4D-B007-3AFC5C9DDF69}" destId="{D595CF93-39B5-D241-A570-EAB49FE3DE29}" srcOrd="3" destOrd="0" presId="urn:microsoft.com/office/officeart/2005/8/layout/hierarchy1"/>
    <dgm:cxn modelId="{17B3D3C8-2028-D345-B474-4593A57DE511}" type="presParOf" srcId="{D595CF93-39B5-D241-A570-EAB49FE3DE29}" destId="{55D1805E-59F7-B24C-A67E-ED9BF73A7B76}" srcOrd="0" destOrd="0" presId="urn:microsoft.com/office/officeart/2005/8/layout/hierarchy1"/>
    <dgm:cxn modelId="{BA76E8A6-6E95-F44F-8EC6-4A135A1828FC}" type="presParOf" srcId="{55D1805E-59F7-B24C-A67E-ED9BF73A7B76}" destId="{DE1B3F05-E3D6-184A-8C72-0ED409675743}" srcOrd="0" destOrd="0" presId="urn:microsoft.com/office/officeart/2005/8/layout/hierarchy1"/>
    <dgm:cxn modelId="{1C7B551F-BDA0-0444-8F23-CB42FAD98987}" type="presParOf" srcId="{55D1805E-59F7-B24C-A67E-ED9BF73A7B76}" destId="{9C9D9091-1C47-9C45-A57F-1DA12BE6A306}" srcOrd="1" destOrd="0" presId="urn:microsoft.com/office/officeart/2005/8/layout/hierarchy1"/>
    <dgm:cxn modelId="{D3199640-86C2-4149-A517-DE184C8E7B5E}" type="presParOf" srcId="{D595CF93-39B5-D241-A570-EAB49FE3DE29}" destId="{A1D261D3-6475-0E4E-8B5E-076801994B76}" srcOrd="1" destOrd="0" presId="urn:microsoft.com/office/officeart/2005/8/layout/hierarchy1"/>
    <dgm:cxn modelId="{EC6DC639-8866-814A-ADCC-5442ADFDD240}" type="presParOf" srcId="{F47E3D78-CFD7-4E4C-8DE6-4E7134ABA103}" destId="{4CF178CF-A45C-2146-8A29-DA4DE2937D97}" srcOrd="1" destOrd="0" presId="urn:microsoft.com/office/officeart/2005/8/layout/hierarchy1"/>
    <dgm:cxn modelId="{38BFB5B4-82CF-FC45-B4CF-A06A692FA4FA}" type="presParOf" srcId="{4CF178CF-A45C-2146-8A29-DA4DE2937D97}" destId="{473A65E5-0352-C942-92C6-C2CE85A92487}" srcOrd="0" destOrd="0" presId="urn:microsoft.com/office/officeart/2005/8/layout/hierarchy1"/>
    <dgm:cxn modelId="{56453503-C71C-C343-BDEB-B602B9D6FC17}" type="presParOf" srcId="{473A65E5-0352-C942-92C6-C2CE85A92487}" destId="{2EBBBE34-CE80-3A49-9E72-3837825E0B9F}" srcOrd="0" destOrd="0" presId="urn:microsoft.com/office/officeart/2005/8/layout/hierarchy1"/>
    <dgm:cxn modelId="{1E09E659-F8BD-B246-826C-B763629A19F9}" type="presParOf" srcId="{473A65E5-0352-C942-92C6-C2CE85A92487}" destId="{D4761216-FC69-EE4E-BEE8-60C03FDEFC5E}" srcOrd="1" destOrd="0" presId="urn:microsoft.com/office/officeart/2005/8/layout/hierarchy1"/>
    <dgm:cxn modelId="{9146E173-57CA-A248-B8DC-4255D2804D16}" type="presParOf" srcId="{4CF178CF-A45C-2146-8A29-DA4DE2937D97}" destId="{633A537F-6BC7-5046-9C01-5E34CFBC6A03}" srcOrd="1" destOrd="0" presId="urn:microsoft.com/office/officeart/2005/8/layout/hierarchy1"/>
    <dgm:cxn modelId="{D0FF2CEC-D929-4E48-B508-D7E94CC2ACEA}" type="presParOf" srcId="{633A537F-6BC7-5046-9C01-5E34CFBC6A03}" destId="{B2244901-2930-774D-A90C-55F043E8090F}" srcOrd="0" destOrd="0" presId="urn:microsoft.com/office/officeart/2005/8/layout/hierarchy1"/>
    <dgm:cxn modelId="{1E85AFBB-4F27-2C40-9429-C383F1A87DEA}" type="presParOf" srcId="{633A537F-6BC7-5046-9C01-5E34CFBC6A03}" destId="{5FE54E77-F66D-6045-963F-3EA0F87802E6}" srcOrd="1" destOrd="0" presId="urn:microsoft.com/office/officeart/2005/8/layout/hierarchy1"/>
    <dgm:cxn modelId="{76675394-83E7-B44A-B05C-7F4F8D843E6D}" type="presParOf" srcId="{5FE54E77-F66D-6045-963F-3EA0F87802E6}" destId="{12EFDF96-5CC3-8B49-AA62-F9124F8332CE}" srcOrd="0" destOrd="0" presId="urn:microsoft.com/office/officeart/2005/8/layout/hierarchy1"/>
    <dgm:cxn modelId="{86461291-92D8-7342-AA33-37C906732E55}" type="presParOf" srcId="{12EFDF96-5CC3-8B49-AA62-F9124F8332CE}" destId="{C8A13339-0E82-394C-8E6E-261A17D28CEA}" srcOrd="0" destOrd="0" presId="urn:microsoft.com/office/officeart/2005/8/layout/hierarchy1"/>
    <dgm:cxn modelId="{9AD91392-E933-FC48-A79B-C682ABDDA19C}" type="presParOf" srcId="{12EFDF96-5CC3-8B49-AA62-F9124F8332CE}" destId="{DDB761D6-EC54-8F49-AAB0-6777D17469A2}" srcOrd="1" destOrd="0" presId="urn:microsoft.com/office/officeart/2005/8/layout/hierarchy1"/>
    <dgm:cxn modelId="{1A1270A0-1004-944E-A2EA-E119D720C4F8}" type="presParOf" srcId="{5FE54E77-F66D-6045-963F-3EA0F87802E6}" destId="{B8373E21-D163-AD4E-9D9D-64916511B1ED}" srcOrd="1" destOrd="0" presId="urn:microsoft.com/office/officeart/2005/8/layout/hierarchy1"/>
    <dgm:cxn modelId="{474FDA5C-16AF-8445-B308-AD36FA702BB3}" type="presParOf" srcId="{633A537F-6BC7-5046-9C01-5E34CFBC6A03}" destId="{68ABA3F5-F0C4-2A4B-B72B-23BE0DE2E42A}" srcOrd="2" destOrd="0" presId="urn:microsoft.com/office/officeart/2005/8/layout/hierarchy1"/>
    <dgm:cxn modelId="{D5D7E504-74A3-2D42-9B0F-5DAA10193F3C}" type="presParOf" srcId="{633A537F-6BC7-5046-9C01-5E34CFBC6A03}" destId="{A9224286-59A3-B14F-B11F-6644C5C5FFCC}" srcOrd="3" destOrd="0" presId="urn:microsoft.com/office/officeart/2005/8/layout/hierarchy1"/>
    <dgm:cxn modelId="{4D990684-4155-C946-A3DB-55F724B022E6}" type="presParOf" srcId="{A9224286-59A3-B14F-B11F-6644C5C5FFCC}" destId="{4CD10DA9-BCB9-704E-BF6B-1EA77A8B31BE}" srcOrd="0" destOrd="0" presId="urn:microsoft.com/office/officeart/2005/8/layout/hierarchy1"/>
    <dgm:cxn modelId="{DBBE7067-6C5F-FE48-B03E-378FAFA8CC2B}" type="presParOf" srcId="{4CD10DA9-BCB9-704E-BF6B-1EA77A8B31BE}" destId="{8BA4D5FA-3D39-7F4C-B22E-BB9E2567A088}" srcOrd="0" destOrd="0" presId="urn:microsoft.com/office/officeart/2005/8/layout/hierarchy1"/>
    <dgm:cxn modelId="{EBC4E094-B6DE-F949-A4F4-78B589F41C66}" type="presParOf" srcId="{4CD10DA9-BCB9-704E-BF6B-1EA77A8B31BE}" destId="{F8E8D213-139A-534B-B0E3-7B5105FD8439}" srcOrd="1" destOrd="0" presId="urn:microsoft.com/office/officeart/2005/8/layout/hierarchy1"/>
    <dgm:cxn modelId="{331F9862-762D-B94F-BE8B-8B7DEB5A9577}" type="presParOf" srcId="{A9224286-59A3-B14F-B11F-6644C5C5FFCC}" destId="{8CC7652C-0498-C141-B19C-B4D443AE25C7}" srcOrd="1" destOrd="0" presId="urn:microsoft.com/office/officeart/2005/8/layout/hierarchy1"/>
    <dgm:cxn modelId="{C403FBCF-F823-024B-8D71-49C26AB4E142}" type="presParOf" srcId="{F47E3D78-CFD7-4E4C-8DE6-4E7134ABA103}" destId="{5196214F-AEED-5144-B339-6A8185EE3828}" srcOrd="2" destOrd="0" presId="urn:microsoft.com/office/officeart/2005/8/layout/hierarchy1"/>
    <dgm:cxn modelId="{CA8FA43A-29F4-644A-9DF6-B9C388D8C28F}" type="presParOf" srcId="{5196214F-AEED-5144-B339-6A8185EE3828}" destId="{7928D0C8-B9F3-3A45-965E-0245B592A958}" srcOrd="0" destOrd="0" presId="urn:microsoft.com/office/officeart/2005/8/layout/hierarchy1"/>
    <dgm:cxn modelId="{36BE467D-1A7F-C74A-82E7-E3D3299D9A9D}" type="presParOf" srcId="{7928D0C8-B9F3-3A45-965E-0245B592A958}" destId="{348CBF1E-EA70-5340-9C30-FEC80A617C3F}" srcOrd="0" destOrd="0" presId="urn:microsoft.com/office/officeart/2005/8/layout/hierarchy1"/>
    <dgm:cxn modelId="{ACB57001-BD14-4045-940E-F1C834CE8324}" type="presParOf" srcId="{7928D0C8-B9F3-3A45-965E-0245B592A958}" destId="{DC963E30-BAE3-424C-A82C-EF0657C8368A}" srcOrd="1" destOrd="0" presId="urn:microsoft.com/office/officeart/2005/8/layout/hierarchy1"/>
    <dgm:cxn modelId="{7CA6D9F0-900E-3049-9C2F-B5859D18AB26}" type="presParOf" srcId="{5196214F-AEED-5144-B339-6A8185EE3828}" destId="{25EF2A43-1052-2747-BCC3-D6EF1C0DF26F}" srcOrd="1" destOrd="0" presId="urn:microsoft.com/office/officeart/2005/8/layout/hierarchy1"/>
    <dgm:cxn modelId="{72960E51-43D9-0348-99C9-2C77E348D777}" type="presParOf" srcId="{F47E3D78-CFD7-4E4C-8DE6-4E7134ABA103}" destId="{5B1027F7-26BE-F64C-B8F9-F5569CEB9224}" srcOrd="3" destOrd="0" presId="urn:microsoft.com/office/officeart/2005/8/layout/hierarchy1"/>
    <dgm:cxn modelId="{0B371A3F-BFE6-1C47-891A-5126587CEB6C}" type="presParOf" srcId="{5B1027F7-26BE-F64C-B8F9-F5569CEB9224}" destId="{710CC79D-29A1-0A4A-849A-B1708E9B38A2}" srcOrd="0" destOrd="0" presId="urn:microsoft.com/office/officeart/2005/8/layout/hierarchy1"/>
    <dgm:cxn modelId="{02F3B661-42EB-B342-A4F0-015A93D8CB27}" type="presParOf" srcId="{710CC79D-29A1-0A4A-849A-B1708E9B38A2}" destId="{3B3DBD1C-76A4-9B45-9B29-47E66F135EDD}" srcOrd="0" destOrd="0" presId="urn:microsoft.com/office/officeart/2005/8/layout/hierarchy1"/>
    <dgm:cxn modelId="{4E37BB62-D861-8D4B-A781-D483CFA1D710}" type="presParOf" srcId="{710CC79D-29A1-0A4A-849A-B1708E9B38A2}" destId="{B541FEE6-2969-3948-9C53-F0831B06CA96}" srcOrd="1" destOrd="0" presId="urn:microsoft.com/office/officeart/2005/8/layout/hierarchy1"/>
    <dgm:cxn modelId="{B59FC6CF-DD0D-7047-938D-DECECFA21CE2}" type="presParOf" srcId="{5B1027F7-26BE-F64C-B8F9-F5569CEB9224}" destId="{6E954788-2497-E744-888A-3A80626D8DC5}" srcOrd="1" destOrd="0" presId="urn:microsoft.com/office/officeart/2005/8/layout/hierarchy1"/>
    <dgm:cxn modelId="{75D4F8B6-22F4-EC4B-9424-8EA88952D693}" type="presParOf" srcId="{6E954788-2497-E744-888A-3A80626D8DC5}" destId="{C9730832-5BE5-B543-B132-C658F7A58988}" srcOrd="0" destOrd="0" presId="urn:microsoft.com/office/officeart/2005/8/layout/hierarchy1"/>
    <dgm:cxn modelId="{9F59FF21-0473-1243-86AF-450AA733DCF6}" type="presParOf" srcId="{6E954788-2497-E744-888A-3A80626D8DC5}" destId="{74598FD4-FE77-2D42-B45F-289D676917CF}" srcOrd="1" destOrd="0" presId="urn:microsoft.com/office/officeart/2005/8/layout/hierarchy1"/>
    <dgm:cxn modelId="{5357FA41-0050-3B4D-8813-55F70EFEF9D2}" type="presParOf" srcId="{74598FD4-FE77-2D42-B45F-289D676917CF}" destId="{160FCC74-340E-4049-9090-53013D967798}" srcOrd="0" destOrd="0" presId="urn:microsoft.com/office/officeart/2005/8/layout/hierarchy1"/>
    <dgm:cxn modelId="{19AE0AE0-672D-AA40-A126-061C390F0B77}" type="presParOf" srcId="{160FCC74-340E-4049-9090-53013D967798}" destId="{F25A6D9C-79BA-4F4D-A769-A627A65BEB40}" srcOrd="0" destOrd="0" presId="urn:microsoft.com/office/officeart/2005/8/layout/hierarchy1"/>
    <dgm:cxn modelId="{0F83DFC2-A995-1D49-B6A3-4180701B01A3}" type="presParOf" srcId="{160FCC74-340E-4049-9090-53013D967798}" destId="{E44342AE-CEDA-4742-AC53-0670332A1819}" srcOrd="1" destOrd="0" presId="urn:microsoft.com/office/officeart/2005/8/layout/hierarchy1"/>
    <dgm:cxn modelId="{F43B6DD3-5668-B748-BB46-EF3AA56715C2}" type="presParOf" srcId="{74598FD4-FE77-2D42-B45F-289D676917CF}" destId="{B41A5808-C18D-0F4C-8D1D-A37934C076FE}" srcOrd="1" destOrd="0" presId="urn:microsoft.com/office/officeart/2005/8/layout/hierarchy1"/>
    <dgm:cxn modelId="{2CA291B7-E2E6-6A4B-926E-991496845F64}" type="presParOf" srcId="{6E954788-2497-E744-888A-3A80626D8DC5}" destId="{7C04F0DC-707D-4546-9690-9984DDC49443}" srcOrd="2" destOrd="0" presId="urn:microsoft.com/office/officeart/2005/8/layout/hierarchy1"/>
    <dgm:cxn modelId="{2620BF09-601D-FA41-9116-07214099FBF0}" type="presParOf" srcId="{6E954788-2497-E744-888A-3A80626D8DC5}" destId="{62FAB72E-C9CD-784E-897C-07C074A2F95E}" srcOrd="3" destOrd="0" presId="urn:microsoft.com/office/officeart/2005/8/layout/hierarchy1"/>
    <dgm:cxn modelId="{7BC9449A-2C00-B343-9EA0-69AE6195B276}" type="presParOf" srcId="{62FAB72E-C9CD-784E-897C-07C074A2F95E}" destId="{4E05FF6D-3633-0F49-B8E2-3DD8A4443034}" srcOrd="0" destOrd="0" presId="urn:microsoft.com/office/officeart/2005/8/layout/hierarchy1"/>
    <dgm:cxn modelId="{EEC71CBE-5CC9-7843-AD20-E0EFF8ED7572}" type="presParOf" srcId="{4E05FF6D-3633-0F49-B8E2-3DD8A4443034}" destId="{6CA3C0E0-62FE-9946-8B08-5C0CF88E03AC}" srcOrd="0" destOrd="0" presId="urn:microsoft.com/office/officeart/2005/8/layout/hierarchy1"/>
    <dgm:cxn modelId="{8CC574C4-B6E6-5743-9C09-BCB0924D3F2A}" type="presParOf" srcId="{4E05FF6D-3633-0F49-B8E2-3DD8A4443034}" destId="{7D3FC1E7-F650-084E-86D7-ACC619EC752E}" srcOrd="1" destOrd="0" presId="urn:microsoft.com/office/officeart/2005/8/layout/hierarchy1"/>
    <dgm:cxn modelId="{08730F9F-629F-D54C-B64B-FAB19369A26C}" type="presParOf" srcId="{62FAB72E-C9CD-784E-897C-07C074A2F95E}" destId="{2EBCAEFB-6FBB-0C44-804A-5D9475012F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4F0DC-707D-4546-9690-9984DDC49443}">
      <dsp:nvSpPr>
        <dsp:cNvPr id="0" name=""/>
        <dsp:cNvSpPr/>
      </dsp:nvSpPr>
      <dsp:spPr>
        <a:xfrm>
          <a:off x="9178276" y="2039042"/>
          <a:ext cx="934687" cy="444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36"/>
              </a:lnTo>
              <a:lnTo>
                <a:pt x="934687" y="303136"/>
              </a:lnTo>
              <a:lnTo>
                <a:pt x="934687" y="444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30832-5BE5-B543-B132-C658F7A58988}">
      <dsp:nvSpPr>
        <dsp:cNvPr id="0" name=""/>
        <dsp:cNvSpPr/>
      </dsp:nvSpPr>
      <dsp:spPr>
        <a:xfrm>
          <a:off x="8243589" y="2039042"/>
          <a:ext cx="934687" cy="444826"/>
        </a:xfrm>
        <a:custGeom>
          <a:avLst/>
          <a:gdLst/>
          <a:ahLst/>
          <a:cxnLst/>
          <a:rect l="0" t="0" r="0" b="0"/>
          <a:pathLst>
            <a:path>
              <a:moveTo>
                <a:pt x="934687" y="0"/>
              </a:moveTo>
              <a:lnTo>
                <a:pt x="934687" y="303136"/>
              </a:lnTo>
              <a:lnTo>
                <a:pt x="0" y="303136"/>
              </a:lnTo>
              <a:lnTo>
                <a:pt x="0" y="444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BA3F5-F0C4-2A4B-B72B-23BE0DE2E42A}">
      <dsp:nvSpPr>
        <dsp:cNvPr id="0" name=""/>
        <dsp:cNvSpPr/>
      </dsp:nvSpPr>
      <dsp:spPr>
        <a:xfrm>
          <a:off x="5439528" y="2039042"/>
          <a:ext cx="934687" cy="444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36"/>
              </a:lnTo>
              <a:lnTo>
                <a:pt x="934687" y="303136"/>
              </a:lnTo>
              <a:lnTo>
                <a:pt x="934687" y="444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4901-2930-774D-A90C-55F043E8090F}">
      <dsp:nvSpPr>
        <dsp:cNvPr id="0" name=""/>
        <dsp:cNvSpPr/>
      </dsp:nvSpPr>
      <dsp:spPr>
        <a:xfrm>
          <a:off x="4504841" y="2039042"/>
          <a:ext cx="934687" cy="444826"/>
        </a:xfrm>
        <a:custGeom>
          <a:avLst/>
          <a:gdLst/>
          <a:ahLst/>
          <a:cxnLst/>
          <a:rect l="0" t="0" r="0" b="0"/>
          <a:pathLst>
            <a:path>
              <a:moveTo>
                <a:pt x="934687" y="0"/>
              </a:moveTo>
              <a:lnTo>
                <a:pt x="934687" y="303136"/>
              </a:lnTo>
              <a:lnTo>
                <a:pt x="0" y="303136"/>
              </a:lnTo>
              <a:lnTo>
                <a:pt x="0" y="444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4DAD-7288-5C47-A175-A225F9F0C2A4}">
      <dsp:nvSpPr>
        <dsp:cNvPr id="0" name=""/>
        <dsp:cNvSpPr/>
      </dsp:nvSpPr>
      <dsp:spPr>
        <a:xfrm>
          <a:off x="1700779" y="2039042"/>
          <a:ext cx="934687" cy="444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36"/>
              </a:lnTo>
              <a:lnTo>
                <a:pt x="934687" y="303136"/>
              </a:lnTo>
              <a:lnTo>
                <a:pt x="934687" y="444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FECEC-DCCE-C943-BBBA-C9BC928023A0}">
      <dsp:nvSpPr>
        <dsp:cNvPr id="0" name=""/>
        <dsp:cNvSpPr/>
      </dsp:nvSpPr>
      <dsp:spPr>
        <a:xfrm>
          <a:off x="766092" y="2039042"/>
          <a:ext cx="934687" cy="444826"/>
        </a:xfrm>
        <a:custGeom>
          <a:avLst/>
          <a:gdLst/>
          <a:ahLst/>
          <a:cxnLst/>
          <a:rect l="0" t="0" r="0" b="0"/>
          <a:pathLst>
            <a:path>
              <a:moveTo>
                <a:pt x="934687" y="0"/>
              </a:moveTo>
              <a:lnTo>
                <a:pt x="934687" y="303136"/>
              </a:lnTo>
              <a:lnTo>
                <a:pt x="0" y="303136"/>
              </a:lnTo>
              <a:lnTo>
                <a:pt x="0" y="444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96DDC-4E65-2F43-A8CE-4595FC8EA136}">
      <dsp:nvSpPr>
        <dsp:cNvPr id="0" name=""/>
        <dsp:cNvSpPr/>
      </dsp:nvSpPr>
      <dsp:spPr>
        <a:xfrm>
          <a:off x="936035" y="1067817"/>
          <a:ext cx="1529488" cy="97122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4B5FB-7042-8F48-9E2A-B9B74AE82A3D}">
      <dsp:nvSpPr>
        <dsp:cNvPr id="0" name=""/>
        <dsp:cNvSpPr/>
      </dsp:nvSpPr>
      <dsp:spPr>
        <a:xfrm>
          <a:off x="1105979" y="1229263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Story-based</a:t>
          </a:r>
        </a:p>
      </dsp:txBody>
      <dsp:txXfrm>
        <a:off x="1134425" y="1257709"/>
        <a:ext cx="1472596" cy="914332"/>
      </dsp:txXfrm>
    </dsp:sp>
    <dsp:sp modelId="{23B7A048-9D34-CF4F-B8E3-9229D95CFFB6}">
      <dsp:nvSpPr>
        <dsp:cNvPr id="0" name=""/>
        <dsp:cNvSpPr/>
      </dsp:nvSpPr>
      <dsp:spPr>
        <a:xfrm>
          <a:off x="1348" y="2483868"/>
          <a:ext cx="1529488" cy="97122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668CA-B9EA-E141-B2F6-9BED33EC52A9}">
      <dsp:nvSpPr>
        <dsp:cNvPr id="0" name=""/>
        <dsp:cNvSpPr/>
      </dsp:nvSpPr>
      <dsp:spPr>
        <a:xfrm>
          <a:off x="171291" y="2645314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Most Significant Change</a:t>
          </a:r>
        </a:p>
      </dsp:txBody>
      <dsp:txXfrm>
        <a:off x="199737" y="2673760"/>
        <a:ext cx="1472596" cy="914332"/>
      </dsp:txXfrm>
    </dsp:sp>
    <dsp:sp modelId="{DE1B3F05-E3D6-184A-8C72-0ED409675743}">
      <dsp:nvSpPr>
        <dsp:cNvPr id="0" name=""/>
        <dsp:cNvSpPr/>
      </dsp:nvSpPr>
      <dsp:spPr>
        <a:xfrm>
          <a:off x="1870723" y="2483868"/>
          <a:ext cx="1529488" cy="97122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9091-1C47-9C45-A57F-1DA12BE6A306}">
      <dsp:nvSpPr>
        <dsp:cNvPr id="0" name=""/>
        <dsp:cNvSpPr/>
      </dsp:nvSpPr>
      <dsp:spPr>
        <a:xfrm>
          <a:off x="2040666" y="2645314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Success Case Method</a:t>
          </a:r>
        </a:p>
      </dsp:txBody>
      <dsp:txXfrm>
        <a:off x="2069112" y="2673760"/>
        <a:ext cx="1472596" cy="914332"/>
      </dsp:txXfrm>
    </dsp:sp>
    <dsp:sp modelId="{2EBBBE34-CE80-3A49-9E72-3837825E0B9F}">
      <dsp:nvSpPr>
        <dsp:cNvPr id="0" name=""/>
        <dsp:cNvSpPr/>
      </dsp:nvSpPr>
      <dsp:spPr>
        <a:xfrm>
          <a:off x="4674784" y="1067817"/>
          <a:ext cx="1529488" cy="97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61216-FC69-EE4E-BEE8-60C03FDEFC5E}">
      <dsp:nvSpPr>
        <dsp:cNvPr id="0" name=""/>
        <dsp:cNvSpPr/>
      </dsp:nvSpPr>
      <dsp:spPr>
        <a:xfrm>
          <a:off x="4844727" y="1229263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Economic</a:t>
          </a:r>
        </a:p>
      </dsp:txBody>
      <dsp:txXfrm>
        <a:off x="4873173" y="1257709"/>
        <a:ext cx="1472596" cy="914332"/>
      </dsp:txXfrm>
    </dsp:sp>
    <dsp:sp modelId="{C8A13339-0E82-394C-8E6E-261A17D28CEA}">
      <dsp:nvSpPr>
        <dsp:cNvPr id="0" name=""/>
        <dsp:cNvSpPr/>
      </dsp:nvSpPr>
      <dsp:spPr>
        <a:xfrm>
          <a:off x="3740097" y="2483868"/>
          <a:ext cx="1529488" cy="97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761D6-EC54-8F49-AAB0-6777D17469A2}">
      <dsp:nvSpPr>
        <dsp:cNvPr id="0" name=""/>
        <dsp:cNvSpPr/>
      </dsp:nvSpPr>
      <dsp:spPr>
        <a:xfrm>
          <a:off x="3910040" y="2645314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Cost Benefit Analysis</a:t>
          </a:r>
        </a:p>
      </dsp:txBody>
      <dsp:txXfrm>
        <a:off x="3938486" y="2673760"/>
        <a:ext cx="1472596" cy="914332"/>
      </dsp:txXfrm>
    </dsp:sp>
    <dsp:sp modelId="{8BA4D5FA-3D39-7F4C-B22E-BB9E2567A088}">
      <dsp:nvSpPr>
        <dsp:cNvPr id="0" name=""/>
        <dsp:cNvSpPr/>
      </dsp:nvSpPr>
      <dsp:spPr>
        <a:xfrm>
          <a:off x="5609471" y="2483868"/>
          <a:ext cx="1529488" cy="97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8D213-139A-534B-B0E3-7B5105FD8439}">
      <dsp:nvSpPr>
        <dsp:cNvPr id="0" name=""/>
        <dsp:cNvSpPr/>
      </dsp:nvSpPr>
      <dsp:spPr>
        <a:xfrm>
          <a:off x="5779414" y="2645314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Social Return on Investment</a:t>
          </a:r>
        </a:p>
      </dsp:txBody>
      <dsp:txXfrm>
        <a:off x="5807860" y="2673760"/>
        <a:ext cx="1472596" cy="914332"/>
      </dsp:txXfrm>
    </dsp:sp>
    <dsp:sp modelId="{348CBF1E-EA70-5340-9C30-FEC80A617C3F}">
      <dsp:nvSpPr>
        <dsp:cNvPr id="0" name=""/>
        <dsp:cNvSpPr/>
      </dsp:nvSpPr>
      <dsp:spPr>
        <a:xfrm>
          <a:off x="6544158" y="1067817"/>
          <a:ext cx="1529488" cy="97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63E30-BAE3-424C-A82C-EF0657C8368A}">
      <dsp:nvSpPr>
        <dsp:cNvPr id="0" name=""/>
        <dsp:cNvSpPr/>
      </dsp:nvSpPr>
      <dsp:spPr>
        <a:xfrm>
          <a:off x="6714101" y="1229263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Rubrics</a:t>
          </a:r>
        </a:p>
      </dsp:txBody>
      <dsp:txXfrm>
        <a:off x="6742547" y="1257709"/>
        <a:ext cx="1472596" cy="914332"/>
      </dsp:txXfrm>
    </dsp:sp>
    <dsp:sp modelId="{3B3DBD1C-76A4-9B45-9B29-47E66F135EDD}">
      <dsp:nvSpPr>
        <dsp:cNvPr id="0" name=""/>
        <dsp:cNvSpPr/>
      </dsp:nvSpPr>
      <dsp:spPr>
        <a:xfrm>
          <a:off x="8413532" y="1067817"/>
          <a:ext cx="1529488" cy="97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1FEE6-2969-3948-9C53-F0831B06CA96}">
      <dsp:nvSpPr>
        <dsp:cNvPr id="0" name=""/>
        <dsp:cNvSpPr/>
      </dsp:nvSpPr>
      <dsp:spPr>
        <a:xfrm>
          <a:off x="8583476" y="1229263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Public </a:t>
          </a:r>
        </a:p>
      </dsp:txBody>
      <dsp:txXfrm>
        <a:off x="8611922" y="1257709"/>
        <a:ext cx="1472596" cy="914332"/>
      </dsp:txXfrm>
    </dsp:sp>
    <dsp:sp modelId="{F25A6D9C-79BA-4F4D-A769-A627A65BEB40}">
      <dsp:nvSpPr>
        <dsp:cNvPr id="0" name=""/>
        <dsp:cNvSpPr/>
      </dsp:nvSpPr>
      <dsp:spPr>
        <a:xfrm>
          <a:off x="7478845" y="2483868"/>
          <a:ext cx="1529488" cy="97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342AE-CEDA-4742-AC53-0670332A1819}">
      <dsp:nvSpPr>
        <dsp:cNvPr id="0" name=""/>
        <dsp:cNvSpPr/>
      </dsp:nvSpPr>
      <dsp:spPr>
        <a:xfrm>
          <a:off x="7648788" y="2645314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Geographical Information Systems</a:t>
          </a:r>
        </a:p>
      </dsp:txBody>
      <dsp:txXfrm>
        <a:off x="7677234" y="2673760"/>
        <a:ext cx="1472596" cy="914332"/>
      </dsp:txXfrm>
    </dsp:sp>
    <dsp:sp modelId="{6CA3C0E0-62FE-9946-8B08-5C0CF88E03AC}">
      <dsp:nvSpPr>
        <dsp:cNvPr id="0" name=""/>
        <dsp:cNvSpPr/>
      </dsp:nvSpPr>
      <dsp:spPr>
        <a:xfrm>
          <a:off x="9348220" y="2483868"/>
          <a:ext cx="1529488" cy="97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FC1E7-F650-084E-86D7-ACC619EC752E}">
      <dsp:nvSpPr>
        <dsp:cNvPr id="0" name=""/>
        <dsp:cNvSpPr/>
      </dsp:nvSpPr>
      <dsp:spPr>
        <a:xfrm>
          <a:off x="9518163" y="2645314"/>
          <a:ext cx="1529488" cy="97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Crowdsourcing</a:t>
          </a:r>
        </a:p>
      </dsp:txBody>
      <dsp:txXfrm>
        <a:off x="9546609" y="2673760"/>
        <a:ext cx="1472596" cy="91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1AF16-1F94-0543-9CBA-0EF74AC8E3F5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0F1A1-A322-1D40-911D-A3A54054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0F1A1-A322-1D40-911D-A3A54054F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0F1A1-A322-1D40-911D-A3A54054F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“experience-distant” – quality</a:t>
            </a:r>
            <a:r>
              <a:rPr lang="en-US" baseline="0" dirty="0"/>
              <a:t> rendered in language, values of evaluator/scientist</a:t>
            </a:r>
          </a:p>
          <a:p>
            <a:endParaRPr lang="en-US" baseline="0" dirty="0"/>
          </a:p>
          <a:p>
            <a:r>
              <a:rPr lang="en-US" baseline="0" dirty="0"/>
              <a:t>QAE</a:t>
            </a:r>
          </a:p>
          <a:p>
            <a:r>
              <a:rPr lang="en-US" baseline="0" dirty="0"/>
              <a:t>Quality is a personal phenomenon, technical later if need be</a:t>
            </a:r>
          </a:p>
          <a:p>
            <a:r>
              <a:rPr lang="en-US" dirty="0"/>
              <a:t>Narrative</a:t>
            </a:r>
            <a:r>
              <a:rPr lang="en-US" baseline="0" dirty="0"/>
              <a:t> account contains reflection of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0F1A1-A322-1D40-911D-A3A54054FB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9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0F1A1-A322-1D40-911D-A3A54054F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7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0F1A1-A322-1D40-911D-A3A54054FB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A610-148A-E749-8DC5-9F0521D4F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9B4A2-CAB5-924A-A820-53E538CCA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880B-238A-5F49-BCBA-8AD7C9F8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58DE-EA84-D445-9CC9-444E174CD776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4F57-8917-714C-9662-C06C09CA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BF29C-4F64-234B-9A71-C650FB4E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6DB1-0739-6547-9E52-ECCA5E21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E59C0-FF6E-7449-BD73-8D603135C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8E31-63CE-F54C-AE7E-5B8C0309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04E7-DCCA-2D48-9D63-FDCA6843FC15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956D-17D1-0441-9E2C-66C48274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A751F-B8E7-2343-9BA2-8697B102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E3B00-9260-5744-B51D-2E247B62B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138FB-B2CC-BF4F-A892-84371A0F7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B06C1-65D5-2B4B-A573-B0E0EBE1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04EB-66ED-3D45-B58A-CAF73FA802BB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E08F-8F65-1744-95A0-D41785C0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7269A-BD9A-C949-8996-C9B887C2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0CBE-3895-5049-B538-5B2E345B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FAB7-C9F5-FE4E-AB80-763C5E6EC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5130-6CF6-DB40-A252-29EA9971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074E-4429-A049-8BF8-AED7649C842B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2BD96-AF96-2143-91CC-1BBBC20A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37A9E-6552-D542-B9EB-F2F8C28B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7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AAE0-DD97-A74A-9784-10DA62F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0DBDE-3CC7-B343-9E7E-8C409C68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7B947-9878-8349-B0FA-F93A3C8A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A403-92AA-B641-B5B4-2A59E93AE92D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EAFAC-F98F-A543-9B52-3FA5B334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D505-476D-FB4B-A725-37AA422B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5365-125E-3A42-B093-DE14573D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39438-D9E7-424A-8AAB-13409704C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ACB14-613B-954F-9084-B9960FE4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C95FE-9427-544C-BB31-164F0158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5A0E-F859-AC44-9726-AAE0AC9439D2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13E93-9E58-5F4E-BE8F-FECBE02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1282A-AE76-D64F-9B22-CCC2B53C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376C-3D03-2048-B6F1-DFD4FCFE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832DA-8219-E048-862A-5019EDB53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DA62B-56CE-D04A-A301-A586C429D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92C5E-897D-FC40-AC7F-8EE5A943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91A72-65FA-DB48-B05B-A3E3F449F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DFBF8-7411-1440-B1AA-FD9C845B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D12D-74DC-464B-BE16-85EEB6A9E4C8}" type="datetime1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EBA4E-D743-DF4C-9920-3947F21F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05B3E-616F-2547-B587-27D53043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684A-FC4D-2545-B6D8-4A850CC2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60B6A-3A12-FE49-AF25-434C1934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D409-DCE3-B749-91D6-19A76494E458}" type="datetime1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DF429-DEB6-524C-80BD-632E2B14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74AA0-D88B-574B-BF15-268ABC93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63D40-6EAB-5143-9B51-0F05366A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229-0F44-8341-8386-15387A1D5605}" type="datetime1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871B8-5E00-F341-AA82-BB9A60C6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F27C1-4447-224E-A5E2-FC9BDFCE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9179-33EF-B648-B39B-743528EA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B5962-4780-674A-A01B-F72DCD26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173E4-B1E4-1844-B6D3-896E11C9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2BF50-C435-334C-BC36-69F3CA80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F78-0034-D34D-BF89-81EC2D2A369E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CA6D5-5D76-B940-A582-2A20726E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958CE-16CE-1241-8476-43D7066B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8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3BBA-ED6F-6840-8AAE-C63E7B61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07B2-7BF4-8F4B-AAC9-62F2A30C4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5DE2B-EB0C-9A4F-8DE2-452DC16FD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C147C-A0C3-E249-8CFD-CDACA8E8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B090-4709-B048-A175-340DD2095FBE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77CAE-6D66-BB4B-936C-1E3BA0C1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518A-6B32-7642-ADE8-8F3D26F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5A145-88E8-ED49-A039-FDE3D91D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91566-FF74-1047-BE44-EE521E844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0A80B-D083-A34D-838A-8B77D1737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5FC7-C5AD-1549-9579-CC7673D66598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8D0F4-C228-AA46-A638-AD6AA20D4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6EA3-9A38-2443-87DA-DDBDA7BD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E4E0-D408-1A41-A815-6531CD1E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evaluation.org/en/plan/approach/success-case-method" TargetMode="External"/><Relationship Id="rId2" Type="http://schemas.openxmlformats.org/officeDocument/2006/relationships/hyperlink" Target="https://www.betterevaluation.org/en/plan/approach/most_significant_chan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9F82-DDDF-0149-8342-27AEF7521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910" y="590213"/>
            <a:ext cx="7344149" cy="283878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What Can Valuing Methods Tell Us About Valuing Theory?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dirty="0">
                <a:solidFill>
                  <a:srgbClr val="7030A0"/>
                </a:solidFill>
                <a:latin typeface="+mn-lt"/>
              </a:rPr>
              <a:t>A Review of Two Story-based Valuing Methods Used in Evaluation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In Progress</a:t>
            </a:r>
            <a:r>
              <a:rPr lang="en-US" sz="4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6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62288-35BD-B444-A9D6-A1F70047A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056" y="3710008"/>
            <a:ext cx="7443858" cy="195927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Emily Gates</a:t>
            </a:r>
            <a:r>
              <a:rPr lang="en-US" dirty="0"/>
              <a:t>, Assistant Professor, Boston College</a:t>
            </a:r>
          </a:p>
          <a:p>
            <a:r>
              <a:rPr lang="en-US" dirty="0"/>
              <a:t>Eric Williamson, Sebastian </a:t>
            </a:r>
            <a:r>
              <a:rPr lang="en-US" dirty="0" err="1"/>
              <a:t>Moncaleano</a:t>
            </a:r>
            <a:r>
              <a:rPr lang="en-US" dirty="0"/>
              <a:t>, and Larry Kaplan </a:t>
            </a:r>
          </a:p>
          <a:p>
            <a:r>
              <a:rPr lang="en-US" dirty="0"/>
              <a:t>Measurement, Evaluation, Statistics, &amp; Assessment (MESA) Department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November 14, 2019 | American Evaluation Association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5B070-A448-BB4D-80E6-D9668581D2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3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7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1079-AF37-BB4B-BEF8-583151D4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50" y="241384"/>
            <a:ext cx="10515600" cy="1105504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Study Methods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89E094-4713-B340-822A-A5E3474136AA}"/>
              </a:ext>
            </a:extLst>
          </p:cNvPr>
          <p:cNvSpPr txBox="1">
            <a:spLocks/>
          </p:cNvSpPr>
          <p:nvPr/>
        </p:nvSpPr>
        <p:spPr>
          <a:xfrm>
            <a:off x="557230" y="1445742"/>
            <a:ext cx="10515600" cy="45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A9504-77C3-D94A-B738-D90C851C21CE}"/>
              </a:ext>
            </a:extLst>
          </p:cNvPr>
          <p:cNvSpPr txBox="1"/>
          <p:nvPr/>
        </p:nvSpPr>
        <p:spPr>
          <a:xfrm>
            <a:off x="408950" y="1413996"/>
            <a:ext cx="113375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Search procedure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/>
              <a:t>Evaluat</a:t>
            </a:r>
            <a:r>
              <a:rPr lang="en-US" sz="2800" dirty="0"/>
              <a:t>* + </a:t>
            </a:r>
            <a:r>
              <a:rPr lang="en-US" sz="2800" dirty="0" err="1"/>
              <a:t>valu</a:t>
            </a:r>
            <a:r>
              <a:rPr lang="en-US" sz="2800" dirty="0"/>
              <a:t>* + method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/>
              <a:t>Evaluat</a:t>
            </a:r>
            <a:r>
              <a:rPr lang="en-US" sz="2800" dirty="0"/>
              <a:t>* + method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Selection procedure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Case applications using the method in evaluations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Both peer-reviewed and gray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Analysis Procedure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 researchers </a:t>
            </a:r>
            <a:r>
              <a:rPr lang="en-US" sz="2800" i="1" dirty="0"/>
              <a:t>read</a:t>
            </a:r>
            <a:r>
              <a:rPr lang="en-US" sz="2800" dirty="0"/>
              <a:t> and </a:t>
            </a:r>
            <a:r>
              <a:rPr lang="en-US" sz="2800" i="1" dirty="0"/>
              <a:t>coded</a:t>
            </a:r>
            <a:r>
              <a:rPr lang="en-US" sz="2800" dirty="0"/>
              <a:t> each selected article; 3rd researcher </a:t>
            </a:r>
            <a:r>
              <a:rPr lang="en-US" sz="2800" i="1" dirty="0"/>
              <a:t>read</a:t>
            </a:r>
            <a:r>
              <a:rPr lang="en-US" sz="2800" dirty="0"/>
              <a:t> each article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Group </a:t>
            </a:r>
            <a:r>
              <a:rPr lang="en-US" sz="2800" dirty="0" err="1"/>
              <a:t>mtgs</a:t>
            </a:r>
            <a:r>
              <a:rPr lang="en-US" sz="2800" dirty="0"/>
              <a:t> to resolve discrepancies between generated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researcher synthesized across articles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D5E01-F27C-9E47-8D65-D158EDAE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4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4" y="239150"/>
            <a:ext cx="10515600" cy="111583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Screenshot of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62" y="1144975"/>
            <a:ext cx="10515600" cy="53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1079-AF37-BB4B-BEF8-583151D4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8" y="488519"/>
            <a:ext cx="5887832" cy="110550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Most Significant Change </a:t>
            </a:r>
            <a:br>
              <a:rPr lang="en-US" sz="4800" b="1" dirty="0">
                <a:latin typeface="+mn-lt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(Dart &amp; Davies, 2003)</a:t>
            </a:r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89E094-4713-B340-822A-A5E3474136AA}"/>
              </a:ext>
            </a:extLst>
          </p:cNvPr>
          <p:cNvSpPr txBox="1">
            <a:spLocks/>
          </p:cNvSpPr>
          <p:nvPr/>
        </p:nvSpPr>
        <p:spPr>
          <a:xfrm>
            <a:off x="458377" y="1705970"/>
            <a:ext cx="10515600" cy="45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FAB55-173C-5446-BE49-BFBD3A7ED60F}"/>
              </a:ext>
            </a:extLst>
          </p:cNvPr>
          <p:cNvSpPr txBox="1"/>
          <p:nvPr/>
        </p:nvSpPr>
        <p:spPr>
          <a:xfrm>
            <a:off x="530028" y="1780191"/>
            <a:ext cx="51861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Identify types of stories to collect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Collect stories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Determine which stories are the most significant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Share the stories &amp; facilitate learning about what is valued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E584A-E34F-8A49-81E0-6EE0E527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781" y="1705970"/>
            <a:ext cx="5994256" cy="30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7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E839-4A81-E14A-A06D-6DE9035C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Success Case Method</a:t>
            </a:r>
            <a:br>
              <a:rPr lang="en-US" b="1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(Brinkerhoff, 2003)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E5F75-7162-A846-ACE9-45B70EB6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7F5D2A-FACF-F948-A149-7CB3B49AE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4" y="1825625"/>
            <a:ext cx="6698673" cy="370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Focus and plan the SCM study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Create an impact model that defines what success should look like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Design and implement a survey to search for success cases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Interview and document success cases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Communicate findings, conclusions, and recommendations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68" y="1526298"/>
            <a:ext cx="4442687" cy="37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1079-AF37-BB4B-BEF8-583151D4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7" y="82580"/>
            <a:ext cx="10515600" cy="1105504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Analytic Framework</a:t>
            </a:r>
            <a:endParaRPr lang="en-US" sz="4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31D473-A051-7643-9F71-A4A22562F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31088"/>
              </p:ext>
            </p:extLst>
          </p:nvPr>
        </p:nvGraphicFramePr>
        <p:xfrm>
          <a:off x="458377" y="1177198"/>
          <a:ext cx="11228832" cy="5147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6488">
                  <a:extLst>
                    <a:ext uri="{9D8B030D-6E8A-4147-A177-3AD203B41FA5}">
                      <a16:colId xmlns:a16="http://schemas.microsoft.com/office/drawing/2014/main" val="832726823"/>
                    </a:ext>
                  </a:extLst>
                </a:gridCol>
                <a:gridCol w="7362344">
                  <a:extLst>
                    <a:ext uri="{9D8B030D-6E8A-4147-A177-3AD203B41FA5}">
                      <a16:colId xmlns:a16="http://schemas.microsoft.com/office/drawing/2014/main" val="2806192347"/>
                    </a:ext>
                  </a:extLst>
                </a:gridCol>
              </a:tblGrid>
              <a:tr h="284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Category </a:t>
                      </a:r>
                      <a:endParaRPr lang="en-US" sz="1800" b="1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Meaning</a:t>
                      </a:r>
                      <a:endParaRPr lang="en-US" sz="1800" b="1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3268026467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Language for</a:t>
                      </a:r>
                      <a:r>
                        <a:rPr lang="en-US" sz="1600" baseline="0" dirty="0">
                          <a:latin typeface="+mn-lt"/>
                        </a:rPr>
                        <a:t> value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Words used in place of value</a:t>
                      </a: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3984905813"/>
                  </a:ext>
                </a:extLst>
              </a:tr>
              <a:tr h="325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Language of valuing 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What words are used in place of valuing to indicate an evaluative judgement</a:t>
                      </a:r>
                      <a:endParaRPr lang="en-US" sz="16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1951257346"/>
                  </a:ext>
                </a:extLst>
              </a:tr>
              <a:tr h="3546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How value is operationalized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How value or value-based criteria are defined </a:t>
                      </a:r>
                      <a:endParaRPr lang="en-US" sz="16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3970123143"/>
                  </a:ext>
                </a:extLst>
              </a:tr>
              <a:tr h="3546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Assumptions</a:t>
                      </a:r>
                      <a:r>
                        <a:rPr lang="en-US" sz="1600" baseline="0" dirty="0">
                          <a:latin typeface="+mn-lt"/>
                        </a:rPr>
                        <a:t> about values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Philosophical, ontological, epistemological, theoretical statements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 about what values are</a:t>
                      </a:r>
                      <a:endParaRPr lang="en-US" sz="16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1883628347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Purpose of method 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Broad statement providing reasons, aims, justification for using the method within context of their study </a:t>
                      </a: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818408051"/>
                  </a:ext>
                </a:extLst>
              </a:tr>
              <a:tr h="2108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Evaluative questions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Purpose and/or questions the method is used to answer within the evaluation </a:t>
                      </a: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2701390824"/>
                  </a:ext>
                </a:extLst>
              </a:tr>
              <a:tr h="286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</a:rPr>
                        <a:t>Evaluative claims/conclusions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Conclusions drawn from using the method to evaluate something</a:t>
                      </a: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2511897569"/>
                  </a:ext>
                </a:extLst>
              </a:tr>
              <a:tr h="379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Methodology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Steps, procedures, logic, etc. of how the method is used by researchers </a:t>
                      </a: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40054027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Evaluation design 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Overall design and methods used in addition to our valuing method of interest </a:t>
                      </a:r>
                      <a:endParaRPr lang="en-US" sz="16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405010588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Application context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Context around the application of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 the valuing method</a:t>
                      </a:r>
                      <a:endParaRPr lang="en-US" sz="16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2329995181"/>
                  </a:ext>
                </a:extLst>
              </a:tr>
              <a:tr h="30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Utility of the method 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What authors say about utility and/or consequences of using the method </a:t>
                      </a: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792686538"/>
                  </a:ext>
                </a:extLst>
              </a:tr>
              <a:tr h="443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</a:rPr>
                        <a:t>Strengths 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What authors say or we think are the benefits/pros/advantages of the method or its application </a:t>
                      </a:r>
                      <a:endParaRPr lang="en-US" sz="16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1876405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Limitations</a:t>
                      </a:r>
                    </a:p>
                  </a:txBody>
                  <a:tcPr marL="15573" marR="15573" marT="15573" marB="155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What authors say or we think are the weaknesses of the method or its application </a:t>
                      </a:r>
                      <a:endParaRPr lang="en-US" sz="16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5573" marR="15573" marT="15573" marB="15573"/>
                </a:tc>
                <a:extLst>
                  <a:ext uri="{0D108BD9-81ED-4DB2-BD59-A6C34878D82A}">
                    <a16:rowId xmlns:a16="http://schemas.microsoft.com/office/drawing/2014/main" val="4008584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C2A04-0A63-764F-8920-FA09FFE8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5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1079-AF37-BB4B-BEF8-583151D4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39" y="533635"/>
            <a:ext cx="10515600" cy="110550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Literature:</a:t>
            </a:r>
            <a:br>
              <a:rPr lang="en-US" sz="3600" b="1" dirty="0">
                <a:latin typeface="+mn-lt"/>
              </a:rPr>
            </a:br>
            <a:r>
              <a:rPr lang="en-US" sz="4800" b="1" dirty="0">
                <a:latin typeface="+mn-lt"/>
              </a:rPr>
              <a:t>Most Significant Change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8CF13-5230-9543-AA1C-283D02F8B792}"/>
              </a:ext>
            </a:extLst>
          </p:cNvPr>
          <p:cNvSpPr txBox="1"/>
          <p:nvPr/>
        </p:nvSpPr>
        <p:spPr>
          <a:xfrm>
            <a:off x="684339" y="1784532"/>
            <a:ext cx="542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Most Significant Change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205F-1E15-1B49-8EA2-394D478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39226"/>
              </p:ext>
            </p:extLst>
          </p:nvPr>
        </p:nvGraphicFramePr>
        <p:xfrm>
          <a:off x="684339" y="2453145"/>
          <a:ext cx="1063105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843">
                  <a:extLst>
                    <a:ext uri="{9D8B030D-6E8A-4147-A177-3AD203B41FA5}">
                      <a16:colId xmlns:a16="http://schemas.microsoft.com/office/drawing/2014/main" val="559917156"/>
                    </a:ext>
                  </a:extLst>
                </a:gridCol>
                <a:gridCol w="1437809">
                  <a:extLst>
                    <a:ext uri="{9D8B030D-6E8A-4147-A177-3AD203B41FA5}">
                      <a16:colId xmlns:a16="http://schemas.microsoft.com/office/drawing/2014/main" val="2237689144"/>
                    </a:ext>
                  </a:extLst>
                </a:gridCol>
                <a:gridCol w="2784748">
                  <a:extLst>
                    <a:ext uri="{9D8B030D-6E8A-4147-A177-3AD203B41FA5}">
                      <a16:colId xmlns:a16="http://schemas.microsoft.com/office/drawing/2014/main" val="195866971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6744531"/>
                    </a:ext>
                  </a:extLst>
                </a:gridCol>
                <a:gridCol w="2807855">
                  <a:extLst>
                    <a:ext uri="{9D8B030D-6E8A-4147-A177-3AD203B41FA5}">
                      <a16:colId xmlns:a16="http://schemas.microsoft.com/office/drawing/2014/main" val="1828122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Peer-reviewed</a:t>
                      </a:r>
                      <a:r>
                        <a:rPr lang="en-US" sz="1600" baseline="0" dirty="0"/>
                        <a:t> (P) v. Gray 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International v.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Choy, 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3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Finger, 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6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Trudell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06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Limato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9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McIver, 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36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94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Velarde, G. L. 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Geology/Agriculture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3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Coyle, 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0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37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1079-AF37-BB4B-BEF8-583151D4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55" y="481470"/>
            <a:ext cx="10515600" cy="110550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Literature:</a:t>
            </a:r>
            <a:br>
              <a:rPr lang="en-US" sz="3600" b="1" dirty="0">
                <a:latin typeface="+mn-lt"/>
              </a:rPr>
            </a:br>
            <a:r>
              <a:rPr lang="en-US" sz="4800" b="1" dirty="0">
                <a:latin typeface="+mn-lt"/>
              </a:rPr>
              <a:t>Success Case Method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8CF13-5230-9543-AA1C-283D02F8B792}"/>
              </a:ext>
            </a:extLst>
          </p:cNvPr>
          <p:cNvSpPr txBox="1"/>
          <p:nvPr/>
        </p:nvSpPr>
        <p:spPr>
          <a:xfrm>
            <a:off x="638155" y="1749212"/>
            <a:ext cx="542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Success Case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205F-1E15-1B49-8EA2-394D478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01374"/>
              </p:ext>
            </p:extLst>
          </p:nvPr>
        </p:nvGraphicFramePr>
        <p:xfrm>
          <a:off x="683489" y="2434671"/>
          <a:ext cx="1092661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988">
                  <a:extLst>
                    <a:ext uri="{9D8B030D-6E8A-4147-A177-3AD203B41FA5}">
                      <a16:colId xmlns:a16="http://schemas.microsoft.com/office/drawing/2014/main" val="559917156"/>
                    </a:ext>
                  </a:extLst>
                </a:gridCol>
                <a:gridCol w="1344607">
                  <a:extLst>
                    <a:ext uri="{9D8B030D-6E8A-4147-A177-3AD203B41FA5}">
                      <a16:colId xmlns:a16="http://schemas.microsoft.com/office/drawing/2014/main" val="2237689144"/>
                    </a:ext>
                  </a:extLst>
                </a:gridCol>
                <a:gridCol w="2675612">
                  <a:extLst>
                    <a:ext uri="{9D8B030D-6E8A-4147-A177-3AD203B41FA5}">
                      <a16:colId xmlns:a16="http://schemas.microsoft.com/office/drawing/2014/main" val="1958669717"/>
                    </a:ext>
                  </a:extLst>
                </a:gridCol>
                <a:gridCol w="2094417">
                  <a:extLst>
                    <a:ext uri="{9D8B030D-6E8A-4147-A177-3AD203B41FA5}">
                      <a16:colId xmlns:a16="http://schemas.microsoft.com/office/drawing/2014/main" val="166744531"/>
                    </a:ext>
                  </a:extLst>
                </a:gridCol>
                <a:gridCol w="3154994">
                  <a:extLst>
                    <a:ext uri="{9D8B030D-6E8A-4147-A177-3AD203B41FA5}">
                      <a16:colId xmlns:a16="http://schemas.microsoft.com/office/drawing/2014/main" val="1828122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Peer-reviewed</a:t>
                      </a:r>
                      <a:r>
                        <a:rPr lang="en-US" sz="1600" baseline="0" dirty="0"/>
                        <a:t> (P) v. Gray 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International v.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Shershneva</a:t>
                      </a:r>
                      <a:r>
                        <a:rPr lang="en-US" dirty="0"/>
                        <a:t>, 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3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Kennedy, 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6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Medina, 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06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Lee, 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9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Bell, 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2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Olson, C. 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8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Mbada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N. 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Healthcare/Education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85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57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16064-2012-D049-94BB-50CDE608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556" y="584260"/>
            <a:ext cx="10621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Study Question #1 Preliminary Results</a:t>
            </a:r>
          </a:p>
          <a:p>
            <a:pPr lvl="1"/>
            <a:r>
              <a:rPr lang="en-US" sz="2800" i="1" dirty="0"/>
              <a:t>How are the methods used to carry out valuing in the evaluations?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61995"/>
            <a:ext cx="10515600" cy="467691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SCM/MSC</a:t>
            </a:r>
          </a:p>
          <a:p>
            <a:pPr lvl="1"/>
            <a:r>
              <a:rPr lang="en-US" sz="2800" dirty="0"/>
              <a:t>Surfacing </a:t>
            </a:r>
            <a:r>
              <a:rPr lang="en-US" sz="2800" i="1" dirty="0"/>
              <a:t>value </a:t>
            </a:r>
            <a:r>
              <a:rPr lang="en-US" sz="2800" dirty="0"/>
              <a:t>through participant narratives (Quality-As-Experienced)</a:t>
            </a:r>
          </a:p>
          <a:p>
            <a:r>
              <a:rPr lang="en-US" sz="3200" dirty="0"/>
              <a:t>Standards and criteria (Quality-As-Measured)</a:t>
            </a:r>
          </a:p>
          <a:p>
            <a:pPr lvl="1"/>
            <a:r>
              <a:rPr lang="en-US" sz="2800" dirty="0"/>
              <a:t>Mostly negotiated by the organization</a:t>
            </a:r>
          </a:p>
          <a:p>
            <a:pPr lvl="2"/>
            <a:r>
              <a:rPr lang="en-US" sz="2400" dirty="0"/>
              <a:t>MSC: Organization decides from submitted stories/interviews which represent significant changed</a:t>
            </a:r>
          </a:p>
          <a:p>
            <a:pPr lvl="2"/>
            <a:r>
              <a:rPr lang="en-US" sz="2400" dirty="0"/>
              <a:t>SCM: “Success” as pre-determined and measured by survey (usually)</a:t>
            </a:r>
          </a:p>
          <a:p>
            <a:pPr lvl="1"/>
            <a:r>
              <a:rPr lang="en-US" sz="2800" dirty="0"/>
              <a:t>But…</a:t>
            </a:r>
          </a:p>
          <a:p>
            <a:pPr lvl="2"/>
            <a:r>
              <a:rPr lang="en-US" sz="2400" dirty="0"/>
              <a:t>With MSC, feedback mechanism to stakeholders</a:t>
            </a:r>
          </a:p>
          <a:p>
            <a:pPr lvl="2"/>
            <a:r>
              <a:rPr lang="en-US" sz="2400" dirty="0"/>
              <a:t>With SCM, orgs. can leave room for other definitions of success ($)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3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A6293-22AC-6449-934D-964B7768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2" y="1642596"/>
            <a:ext cx="5016062" cy="435133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i="1" dirty="0"/>
              <a:t>Valuing as a </a:t>
            </a:r>
            <a:r>
              <a:rPr lang="en-US" b="1" i="1" dirty="0"/>
              <a:t>four-step process</a:t>
            </a:r>
            <a:r>
              <a:rPr lang="en-US" i="1" dirty="0"/>
              <a:t>: </a:t>
            </a:r>
          </a:p>
          <a:p>
            <a:pPr marL="0" indent="0">
              <a:buNone/>
            </a:pPr>
            <a:r>
              <a:rPr lang="en-US" i="1" dirty="0"/>
              <a:t>1) Establishing the </a:t>
            </a:r>
            <a:r>
              <a:rPr lang="en-US" b="1" i="1" dirty="0"/>
              <a:t>criteria of merit</a:t>
            </a:r>
            <a:r>
              <a:rPr lang="en-US" i="1" dirty="0"/>
              <a:t>; </a:t>
            </a:r>
          </a:p>
          <a:p>
            <a:pPr marL="0" indent="0">
              <a:buNone/>
            </a:pPr>
            <a:r>
              <a:rPr lang="en-US" i="1" dirty="0"/>
              <a:t>2) Constructing </a:t>
            </a:r>
            <a:r>
              <a:rPr lang="en-US" b="1" i="1" dirty="0"/>
              <a:t>standards</a:t>
            </a:r>
            <a:r>
              <a:rPr lang="en-US" i="1" dirty="0"/>
              <a:t>; </a:t>
            </a:r>
          </a:p>
          <a:p>
            <a:pPr marL="0" indent="0">
              <a:buNone/>
            </a:pPr>
            <a:r>
              <a:rPr lang="en-US" i="1" dirty="0"/>
              <a:t>3) Measuring </a:t>
            </a:r>
            <a:r>
              <a:rPr lang="en-US" b="1" i="1" dirty="0"/>
              <a:t>performance</a:t>
            </a:r>
            <a:r>
              <a:rPr lang="en-US" i="1" dirty="0"/>
              <a:t> and </a:t>
            </a:r>
            <a:r>
              <a:rPr lang="en-US" b="1" i="1" dirty="0"/>
              <a:t>comparing with standards</a:t>
            </a:r>
            <a:r>
              <a:rPr lang="en-US" i="1" dirty="0"/>
              <a:t>; </a:t>
            </a:r>
          </a:p>
          <a:p>
            <a:pPr marL="0" indent="0">
              <a:buNone/>
            </a:pPr>
            <a:r>
              <a:rPr lang="en-US" i="1" dirty="0"/>
              <a:t>4) </a:t>
            </a:r>
            <a:r>
              <a:rPr lang="en-US" b="1" i="1" dirty="0"/>
              <a:t>Synthesizing data </a:t>
            </a:r>
            <a:r>
              <a:rPr lang="en-US" i="1" dirty="0"/>
              <a:t>into a judgment of </a:t>
            </a:r>
            <a:r>
              <a:rPr lang="en-US" b="1" i="1" dirty="0"/>
              <a:t>merit</a:t>
            </a:r>
            <a:r>
              <a:rPr lang="en-US" i="1" dirty="0"/>
              <a:t> or </a:t>
            </a:r>
            <a:r>
              <a:rPr lang="en-US" b="1" i="1" dirty="0"/>
              <a:t>worth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16064-2012-D049-94BB-50CDE608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1736" y="457002"/>
            <a:ext cx="10867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Study Question #2 Preliminary Results</a:t>
            </a:r>
          </a:p>
          <a:p>
            <a:pPr lvl="1"/>
            <a:r>
              <a:rPr lang="en-US" sz="2400" i="1" dirty="0"/>
              <a:t>To what extent do the valuing methods </a:t>
            </a:r>
            <a:r>
              <a:rPr lang="en-US" sz="2400" i="1" dirty="0" err="1"/>
              <a:t>mis</a:t>
            </a:r>
            <a:r>
              <a:rPr lang="en-US" sz="2400" i="1" dirty="0"/>
              <a:t>/align with </a:t>
            </a:r>
            <a:r>
              <a:rPr lang="en-US" sz="2400" i="1" dirty="0" err="1"/>
              <a:t>Scriven’s</a:t>
            </a:r>
            <a:r>
              <a:rPr lang="en-US" sz="2400" i="1" dirty="0"/>
              <a:t> four-step logic?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807006" y="1501920"/>
            <a:ext cx="5546793" cy="4854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Criteria of merit + standards</a:t>
            </a:r>
          </a:p>
          <a:p>
            <a:pPr lvl="1"/>
            <a:r>
              <a:rPr lang="en-US" dirty="0"/>
              <a:t>Negotiation: What does success/significant change </a:t>
            </a:r>
            <a:r>
              <a:rPr lang="en-US" i="1" dirty="0"/>
              <a:t>look like?</a:t>
            </a:r>
          </a:p>
          <a:p>
            <a:r>
              <a:rPr lang="en-US" dirty="0"/>
              <a:t>Measuring performance + synthesizing data</a:t>
            </a:r>
          </a:p>
          <a:p>
            <a:pPr lvl="1"/>
            <a:r>
              <a:rPr lang="en-US" dirty="0"/>
              <a:t>SCM: “Success” measured through survey (quant. indicators of success)</a:t>
            </a:r>
          </a:p>
          <a:p>
            <a:pPr lvl="1"/>
            <a:r>
              <a:rPr lang="en-US" dirty="0"/>
              <a:t>MSC: Sig. change client stories moving up hierarchy of org. (negotiated value)</a:t>
            </a:r>
          </a:p>
          <a:p>
            <a:r>
              <a:rPr lang="en-US" dirty="0"/>
              <a:t>Overall</a:t>
            </a:r>
          </a:p>
          <a:p>
            <a:pPr lvl="1"/>
            <a:r>
              <a:rPr lang="en-US" dirty="0"/>
              <a:t>Not </a:t>
            </a:r>
            <a:r>
              <a:rPr lang="en-US" i="1" dirty="0"/>
              <a:t>perfectly </a:t>
            </a:r>
            <a:r>
              <a:rPr lang="en-US" dirty="0"/>
              <a:t>criterion-oriented, especially with MSC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6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ADA9-C2F1-0C40-8B43-AAB6345C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20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6661-EC34-8648-AF44-3C6B7A63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764"/>
            <a:ext cx="10515600" cy="4351338"/>
          </a:xfrm>
        </p:spPr>
        <p:txBody>
          <a:bodyPr/>
          <a:lstStyle/>
          <a:p>
            <a:r>
              <a:rPr lang="en-US" sz="3200" dirty="0"/>
              <a:t>Finalize results &amp; write up study</a:t>
            </a:r>
          </a:p>
          <a:p>
            <a:r>
              <a:rPr lang="en-US" sz="3200" dirty="0"/>
              <a:t>Expand review to </a:t>
            </a:r>
            <a:r>
              <a:rPr lang="en-US" sz="3200" b="1" dirty="0">
                <a:solidFill>
                  <a:srgbClr val="7030A0"/>
                </a:solidFill>
              </a:rPr>
              <a:t>additional valuing methods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In the future…</a:t>
            </a:r>
          </a:p>
          <a:p>
            <a:r>
              <a:rPr lang="en-US" dirty="0"/>
              <a:t>Conduct method and cross-method analyses (expanded)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C2F0D-A708-AF48-83B9-101861D8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15AB-8823-AA48-B017-092AC6F7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7580-7D5A-DD44-B571-AFD5BA79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73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purpose &amp;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Two story-based evaluation-specific methods </a:t>
            </a:r>
          </a:p>
          <a:p>
            <a:pPr lvl="1"/>
            <a:r>
              <a:rPr lang="en-US" dirty="0"/>
              <a:t>Most significant change</a:t>
            </a:r>
          </a:p>
          <a:p>
            <a:pPr lvl="1"/>
            <a:r>
              <a:rPr lang="en-US" dirty="0"/>
              <a:t>Success case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Study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Analytic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Preliminary results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steps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DA42-F225-6E4E-A81E-74DA0AF7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82D8-5B0D-444D-868F-0C63342A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84D5F-5289-DE4B-926E-504F98897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925"/>
            <a:ext cx="11190514" cy="5338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https://www.betterevaluation.org/en/plan/approach/most_significant_change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https://www.betterevaluation.org/en/plan/approach/success-case-method</a:t>
            </a:r>
            <a:endParaRPr lang="en-US" sz="1800" dirty="0"/>
          </a:p>
          <a:p>
            <a:pPr marL="0" indent="0">
              <a:buNone/>
            </a:pPr>
            <a:r>
              <a:rPr lang="en-US" sz="1600" dirty="0"/>
              <a:t>Brinkerhoff, R. O. (2003). The success case method: find out quickly what’s working and what’s not. San Francisco: </a:t>
            </a:r>
            <a:r>
              <a:rPr lang="en-US" sz="1600" dirty="0" err="1"/>
              <a:t>Berrett</a:t>
            </a:r>
            <a:r>
              <a:rPr lang="en-US" sz="1600" dirty="0"/>
              <a:t>-Koehler</a:t>
            </a:r>
          </a:p>
          <a:p>
            <a:pPr marL="0" indent="0">
              <a:buNone/>
            </a:pPr>
            <a:r>
              <a:rPr lang="en-US" sz="1600" dirty="0" err="1"/>
              <a:t>Coryn</a:t>
            </a:r>
            <a:r>
              <a:rPr lang="en-US" sz="1600" dirty="0"/>
              <a:t>, C. L. S., Wilson, L. N., </a:t>
            </a:r>
            <a:r>
              <a:rPr lang="en-US" sz="1600" dirty="0" err="1"/>
              <a:t>Westine</a:t>
            </a:r>
            <a:r>
              <a:rPr lang="en-US" sz="1600" dirty="0"/>
              <a:t>, C. D., Hobson, K. A., </a:t>
            </a:r>
            <a:r>
              <a:rPr lang="en-US" sz="1600" dirty="0" err="1"/>
              <a:t>Ozeki</a:t>
            </a:r>
            <a:r>
              <a:rPr lang="en-US" sz="1600" dirty="0"/>
              <a:t>, S., </a:t>
            </a:r>
            <a:r>
              <a:rPr lang="en-US" sz="1600" dirty="0" err="1"/>
              <a:t>Fiekowsky</a:t>
            </a:r>
            <a:r>
              <a:rPr lang="en-US" sz="1600" dirty="0"/>
              <a:t>, </a:t>
            </a:r>
            <a:r>
              <a:rPr lang="en-US" sz="1800" dirty="0"/>
              <a:t>E. L., Greenman, G. D., &amp; </a:t>
            </a:r>
            <a:r>
              <a:rPr lang="en-US" sz="1800" dirty="0" err="1"/>
              <a:t>Shroeter</a:t>
            </a:r>
            <a:r>
              <a:rPr lang="en-US" sz="1800" dirty="0"/>
              <a:t>, D. C. (2017). A decade of research on evaluation: A systematic review of research on evaluation published between 2005 and 2014. </a:t>
            </a:r>
            <a:r>
              <a:rPr lang="en-US" sz="1800" i="1" dirty="0"/>
              <a:t>American Journal of Evaluation</a:t>
            </a:r>
            <a:r>
              <a:rPr lang="en-US" sz="1800" dirty="0"/>
              <a:t>, </a:t>
            </a:r>
            <a:r>
              <a:rPr lang="en-US" sz="1800" i="1" dirty="0"/>
              <a:t>38</a:t>
            </a:r>
            <a:r>
              <a:rPr lang="en-US" sz="1800" dirty="0"/>
              <a:t>(3), 329-347.</a:t>
            </a:r>
          </a:p>
          <a:p>
            <a:pPr marL="0" indent="0">
              <a:buNone/>
            </a:pPr>
            <a:r>
              <a:rPr lang="en-US" sz="1800" dirty="0"/>
              <a:t>Dart and Davies (2003). A Dialogical, Story-based Evaluation Tool: the Most Significant Change Technique. </a:t>
            </a:r>
            <a:r>
              <a:rPr lang="en-US" sz="1800" i="1" dirty="0"/>
              <a:t>American Journal of Evaluation</a:t>
            </a:r>
            <a:r>
              <a:rPr lang="en-US" sz="1800" dirty="0"/>
              <a:t>, 24(2).</a:t>
            </a:r>
          </a:p>
          <a:p>
            <a:pPr marL="0" indent="0">
              <a:buNone/>
            </a:pPr>
            <a:r>
              <a:rPr lang="en-US" sz="1800" dirty="0"/>
              <a:t>Davidson, J. (2013). Evaluation-specific methodology: The methodologies that are distinctive to evaluation. Retrieved from: http://genuineevaluation.com/evaluation-specific-methodology-the-methodologies-that-are-distinctive-to-evaluation/</a:t>
            </a:r>
          </a:p>
          <a:p>
            <a:pPr marL="0" indent="0">
              <a:buNone/>
            </a:pPr>
            <a:r>
              <a:rPr lang="en-US" sz="1800" dirty="0"/>
              <a:t>Fournier, D. M. (2005). Evaluation. In S. Mathison (Ed.), </a:t>
            </a:r>
            <a:r>
              <a:rPr lang="en-US" sz="1800" i="1" dirty="0"/>
              <a:t>Encyclopedia of Evaluation</a:t>
            </a:r>
            <a:r>
              <a:rPr lang="en-US" sz="1800" dirty="0"/>
              <a:t> (pp. 139-140). Thousand Oaks, CA: Sage. </a:t>
            </a:r>
          </a:p>
          <a:p>
            <a:pPr marL="0" indent="0">
              <a:buNone/>
            </a:pPr>
            <a:r>
              <a:rPr lang="en-US" sz="1800" dirty="0"/>
              <a:t>Scriven, M. (1999). The nature of evaluation part I: Relation to psychology. </a:t>
            </a:r>
            <a:r>
              <a:rPr lang="en-US" sz="1800" i="1" dirty="0"/>
              <a:t>Practical Assessment, Research, and Evaluation, 6</a:t>
            </a:r>
            <a:r>
              <a:rPr lang="en-US" sz="1800" dirty="0"/>
              <a:t>(11).</a:t>
            </a:r>
          </a:p>
          <a:p>
            <a:pPr marL="0" indent="0">
              <a:buNone/>
            </a:pPr>
            <a:r>
              <a:rPr lang="en-US" sz="1800" dirty="0"/>
              <a:t>Stake, R. E., &amp; Schwandt, T. A. (2006). On Discerning Quality in Evaluation. In </a:t>
            </a:r>
            <a:r>
              <a:rPr lang="en-US" sz="1800" i="1" dirty="0"/>
              <a:t>The Sage handbook of evaluation: policies, </a:t>
            </a:r>
            <a:r>
              <a:rPr lang="en-US" sz="1800" i="1" dirty="0" err="1"/>
              <a:t>progrms</a:t>
            </a:r>
            <a:r>
              <a:rPr lang="en-US" sz="1800" i="1" dirty="0"/>
              <a:t> and practices</a:t>
            </a:r>
            <a:r>
              <a:rPr lang="en-US" sz="1800" dirty="0"/>
              <a:t> (pp. 404–418).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4156A-8737-F541-BB1D-D8895968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F592-EAFF-6040-BB81-65317684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56" y="18412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Extra Slides…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80713-31CA-F540-A117-9AF2D56E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C492-1978-8848-9E8D-A5CFC569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Results</a:t>
            </a:r>
            <a:br>
              <a:rPr lang="en-US" b="1" dirty="0"/>
            </a:br>
            <a:r>
              <a:rPr lang="en-US" b="1" dirty="0"/>
              <a:t>Language of Valuing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7730-595F-534E-9BAA-64CAC5CA8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MSC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Participants’ stories of perceived changes in context</a:t>
            </a:r>
          </a:p>
          <a:p>
            <a:r>
              <a:rPr lang="en-US" dirty="0"/>
              <a:t>Most significant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DFD19-AF43-A842-99D7-E69BBE2ED5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Success cases – trainees who realize desired outcomes of a training</a:t>
            </a:r>
          </a:p>
          <a:p>
            <a:r>
              <a:rPr lang="en-US" dirty="0"/>
              <a:t>Factors that led to successful use of training by trainees back in their work environments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790C7-B8C4-6F41-AB06-8457162E5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08" y="365125"/>
            <a:ext cx="3873292" cy="194237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1F2CF-FDA4-1D4C-9BF2-F099E223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C492-1978-8848-9E8D-A5CFC569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Results</a:t>
            </a:r>
            <a:br>
              <a:rPr lang="en-US" b="1" dirty="0"/>
            </a:br>
            <a:r>
              <a:rPr lang="en-US" b="1" dirty="0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7730-595F-534E-9BAA-64CAC5CA8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MSC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300" dirty="0"/>
              <a:t>What stories do participants tell about meaningful changes, outcomes, or impacts from participating in this initiative? </a:t>
            </a:r>
          </a:p>
          <a:p>
            <a:endParaRPr lang="en-US" dirty="0"/>
          </a:p>
          <a:p>
            <a:r>
              <a:rPr lang="en-US" sz="3300" dirty="0"/>
              <a:t>Of these, which do program leaders, staff, etc. view as most significant and why?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DFD19-AF43-A842-99D7-E69BBE2ED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85503" cy="47226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is success/non-success defined? </a:t>
            </a:r>
          </a:p>
          <a:p>
            <a:r>
              <a:rPr lang="en-US" dirty="0"/>
              <a:t>Which participants are successful/non-successful in implementing changes following training?</a:t>
            </a:r>
          </a:p>
          <a:p>
            <a:r>
              <a:rPr lang="en-US" dirty="0"/>
              <a:t>What are the factors/mechanisms that influence whether or not those participating in trainings are successful?</a:t>
            </a:r>
          </a:p>
          <a:p>
            <a:r>
              <a:rPr lang="en-US" dirty="0"/>
              <a:t>What changes can be made to the training or practice contexts to support training transfer/better outcomes?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45311-8C9C-1343-9063-2E3DD7D736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836" y="252584"/>
            <a:ext cx="1946776" cy="19467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1201-DF1B-4544-A2EA-7BA08540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6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C492-1978-8848-9E8D-A5CFC569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Results</a:t>
            </a:r>
            <a:br>
              <a:rPr lang="en-US" b="1" dirty="0"/>
            </a:br>
            <a:r>
              <a:rPr lang="en-US" b="1" dirty="0"/>
              <a:t>Design &amp;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7730-595F-534E-9BAA-64CAC5CA8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MSC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as primary method</a:t>
            </a:r>
          </a:p>
          <a:p>
            <a:r>
              <a:rPr lang="en-US" dirty="0"/>
              <a:t>Used with interviews, focus groups, and/or survey elements to verify stories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DFD19-AF43-A842-99D7-E69BBE2ED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705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SCM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as primary method </a:t>
            </a:r>
          </a:p>
          <a:p>
            <a:r>
              <a:rPr lang="en-US" dirty="0"/>
              <a:t>Combined with others within overall design</a:t>
            </a:r>
          </a:p>
          <a:p>
            <a:r>
              <a:rPr lang="en-US" dirty="0"/>
              <a:t>Combinations included:</a:t>
            </a:r>
          </a:p>
          <a:p>
            <a:pPr lvl="1"/>
            <a:r>
              <a:rPr lang="en-US" dirty="0"/>
              <a:t>a pre-existing model to define impact, outcomes, indicators</a:t>
            </a:r>
          </a:p>
          <a:p>
            <a:pPr lvl="1"/>
            <a:r>
              <a:rPr lang="en-US" dirty="0"/>
              <a:t>formative components to help improve the training</a:t>
            </a:r>
          </a:p>
          <a:p>
            <a:pPr lvl="1"/>
            <a:r>
              <a:rPr lang="en-US" dirty="0"/>
              <a:t>Impact components (e.g. time series analysis)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8C36F-38B8-7647-AA7E-FDB1E58F75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849" y="142979"/>
            <a:ext cx="4487056" cy="33652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9C89-17FF-7749-AA40-42D53547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C492-1978-8848-9E8D-A5CFC569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Results</a:t>
            </a:r>
            <a:br>
              <a:rPr lang="en-US" b="1" dirty="0"/>
            </a:br>
            <a:r>
              <a:rPr lang="en-US" b="1" dirty="0"/>
              <a:t>Utility of the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7730-595F-534E-9BAA-64CAC5CA8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dirty="0"/>
              <a:t>MSC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Starts with and centers participants’ perspectives</a:t>
            </a:r>
          </a:p>
          <a:p>
            <a:r>
              <a:rPr lang="en-US" sz="4000" dirty="0"/>
              <a:t>Does not require pre-determined outcomes</a:t>
            </a:r>
          </a:p>
          <a:p>
            <a:r>
              <a:rPr lang="en-US" sz="4000" dirty="0"/>
              <a:t>Incorporates emerging outcomes</a:t>
            </a:r>
          </a:p>
          <a:p>
            <a:r>
              <a:rPr lang="en-US" sz="4000" dirty="0"/>
              <a:t>Feasible 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DFD19-AF43-A842-99D7-E69BBE2ED5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dirty="0"/>
              <a:t>SCM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Pairs training outcome data with contextual data regarding training transfer</a:t>
            </a:r>
          </a:p>
          <a:p>
            <a:r>
              <a:rPr lang="en-US" sz="4000" dirty="0"/>
              <a:t>Works with more and less structured meanings of success </a:t>
            </a:r>
          </a:p>
          <a:p>
            <a:r>
              <a:rPr lang="en-US" sz="4000" dirty="0"/>
              <a:t>Feasible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9DF2F-07D3-ED4F-B5D5-D89741AE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452" y="473646"/>
            <a:ext cx="2029398" cy="1934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57F7B-FBF6-0B4F-A117-DB546347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96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C492-1978-8848-9E8D-A5CFC569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Results</a:t>
            </a:r>
            <a:br>
              <a:rPr lang="en-US" b="1" dirty="0"/>
            </a:br>
            <a:r>
              <a:rPr lang="en-US" b="1" dirty="0"/>
              <a:t>Strengths &amp; 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7730-595F-534E-9BAA-64CAC5CA8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2319" y="1825624"/>
            <a:ext cx="5181600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dirty="0"/>
              <a:t>MSC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6000" dirty="0"/>
              <a:t>Rich narratives of change </a:t>
            </a:r>
          </a:p>
          <a:p>
            <a:r>
              <a:rPr lang="en-US" sz="6000" dirty="0"/>
              <a:t>Gives voice to participants.</a:t>
            </a:r>
          </a:p>
          <a:p>
            <a:r>
              <a:rPr lang="en-US" sz="6000" dirty="0"/>
              <a:t>Data provided can enhance institutional learning and encourage participant self-reflection.</a:t>
            </a:r>
          </a:p>
          <a:p>
            <a:pPr marL="0" indent="0">
              <a:buNone/>
            </a:pPr>
            <a:endParaRPr lang="en-US" sz="6000" dirty="0"/>
          </a:p>
          <a:p>
            <a:r>
              <a:rPr lang="en-US" sz="6000" dirty="0"/>
              <a:t>Lack of inclusion of negative stories.</a:t>
            </a:r>
          </a:p>
          <a:p>
            <a:r>
              <a:rPr lang="en-US" sz="6000" dirty="0"/>
              <a:t>Attribution made by participants.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DFD19-AF43-A842-99D7-E69BBE2ED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6328" y="1825624"/>
            <a:ext cx="5248602" cy="450547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dirty="0"/>
              <a:t>SCM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5900" dirty="0"/>
              <a:t>Rich narratives about success or non-success and contextual influences.</a:t>
            </a:r>
          </a:p>
          <a:p>
            <a:r>
              <a:rPr lang="en-US" sz="5900" dirty="0"/>
              <a:t>Focused on learning from the extremes.</a:t>
            </a:r>
          </a:p>
          <a:p>
            <a:r>
              <a:rPr lang="en-US" sz="5900" dirty="0"/>
              <a:t>Provides useful information for decision-making.</a:t>
            </a:r>
          </a:p>
          <a:p>
            <a:pPr marL="0" indent="0">
              <a:buNone/>
            </a:pPr>
            <a:endParaRPr lang="en-US" sz="5900" dirty="0"/>
          </a:p>
          <a:p>
            <a:r>
              <a:rPr lang="en-US" sz="5900" dirty="0"/>
              <a:t>Focuses on extreme ends of success/non-success; therefore, not generalizable to whole group of attendees or transferable to other training implementations.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0110E-3B80-7E42-B8B1-AB3994A94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919111" y="3344501"/>
            <a:ext cx="3514621" cy="13577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383F3-9A50-BA4E-992A-4B15D0F8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1079-AF37-BB4B-BEF8-583151D4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7" y="488519"/>
            <a:ext cx="10515600" cy="110550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What is </a:t>
            </a:r>
            <a:r>
              <a:rPr lang="en-US" sz="4800" b="1" dirty="0">
                <a:solidFill>
                  <a:srgbClr val="7030A0"/>
                </a:solidFill>
                <a:latin typeface="+mn-lt"/>
              </a:rPr>
              <a:t>evaluation</a:t>
            </a:r>
            <a:r>
              <a:rPr lang="en-US" sz="4800" dirty="0">
                <a:latin typeface="+mn-lt"/>
              </a:rPr>
              <a:t>? 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89E094-4713-B340-822A-A5E3474136AA}"/>
              </a:ext>
            </a:extLst>
          </p:cNvPr>
          <p:cNvSpPr txBox="1">
            <a:spLocks/>
          </p:cNvSpPr>
          <p:nvPr/>
        </p:nvSpPr>
        <p:spPr>
          <a:xfrm>
            <a:off x="569587" y="1594023"/>
            <a:ext cx="10515600" cy="45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Applied </a:t>
            </a:r>
            <a:r>
              <a:rPr lang="en-US" b="1" dirty="0"/>
              <a:t>inquiry process for collecting and synthesizing evidence that </a:t>
            </a:r>
            <a:r>
              <a:rPr lang="en-US" b="1" dirty="0">
                <a:solidFill>
                  <a:srgbClr val="00B0F0"/>
                </a:solidFill>
              </a:rPr>
              <a:t>culminates in conclusions about the state of affairs, value, merit, worth, significance or quality </a:t>
            </a:r>
            <a:r>
              <a:rPr lang="en-US" dirty="0"/>
              <a:t>of a program, product, person, policy, proposal, or plan…It is the value features that distinguishes evaluation from other types of research...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(Fournier, 2005, p. 139-140).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D6774-4DBD-2F48-A7E1-4E1FF71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6D58-5D2C-1642-A56E-D44DD294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69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+mn-lt"/>
              </a:rPr>
              <a:t>Logic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F1CF-DE24-DB4E-958D-67EA4120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835"/>
            <a:ext cx="10515600" cy="4555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Valuing</a:t>
            </a:r>
            <a:r>
              <a:rPr lang="en-US" sz="3200" dirty="0"/>
              <a:t> as a four-step process: </a:t>
            </a:r>
          </a:p>
          <a:p>
            <a:pPr marL="457200" lvl="1" indent="0">
              <a:buNone/>
            </a:pPr>
            <a:r>
              <a:rPr lang="en-US" sz="4000" dirty="0"/>
              <a:t>1) Establishing the criteria of merit; </a:t>
            </a:r>
          </a:p>
          <a:p>
            <a:pPr marL="457200" lvl="1" indent="0">
              <a:buNone/>
            </a:pPr>
            <a:r>
              <a:rPr lang="en-US" sz="4000" dirty="0"/>
              <a:t>2) Constructing standards; </a:t>
            </a:r>
          </a:p>
          <a:p>
            <a:pPr marL="457200" lvl="1" indent="0">
              <a:buNone/>
            </a:pPr>
            <a:r>
              <a:rPr lang="en-US" sz="4000" dirty="0"/>
              <a:t>3) Measuring performance and comparing with standards; </a:t>
            </a:r>
          </a:p>
          <a:p>
            <a:pPr marL="457200" lvl="1" indent="0">
              <a:buNone/>
            </a:pPr>
            <a:r>
              <a:rPr lang="en-US" sz="4000" dirty="0"/>
              <a:t>4) Synthesizing data into a judgment of merit or worth 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(From Scriven &amp; Fournier as cited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Julnes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2012, p.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1A91C-0F43-344B-9AF1-D38E36C3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63409F-DBD2-354C-8EF5-114110413358}"/>
              </a:ext>
            </a:extLst>
          </p:cNvPr>
          <p:cNvSpPr/>
          <p:nvPr/>
        </p:nvSpPr>
        <p:spPr>
          <a:xfrm>
            <a:off x="291233" y="218601"/>
            <a:ext cx="11062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lvl="0" algn="r"/>
            <a:r>
              <a:rPr lang="en-US" sz="4400" dirty="0">
                <a:solidFill>
                  <a:prstClr val="black"/>
                </a:solidFill>
              </a:rPr>
              <a:t>“The methodologies </a:t>
            </a:r>
            <a:r>
              <a:rPr lang="en-US" sz="4400" dirty="0">
                <a:solidFill>
                  <a:srgbClr val="00B0F0"/>
                </a:solidFill>
              </a:rPr>
              <a:t>distinctive to evaluation </a:t>
            </a:r>
            <a:r>
              <a:rPr lang="en-US" sz="4400" dirty="0">
                <a:solidFill>
                  <a:prstClr val="black"/>
                </a:solidFill>
              </a:rPr>
              <a:t>are the ones that go </a:t>
            </a:r>
            <a:r>
              <a:rPr lang="en-US" sz="4400" dirty="0">
                <a:solidFill>
                  <a:srgbClr val="00B0F0"/>
                </a:solidFill>
              </a:rPr>
              <a:t>directly after values</a:t>
            </a:r>
            <a:r>
              <a:rPr lang="en-US" sz="4400" dirty="0">
                <a:solidFill>
                  <a:prstClr val="black"/>
                </a:solidFill>
              </a:rPr>
              <a:t>.”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(Davidson, 2013)</a:t>
            </a:r>
            <a:endParaRPr lang="en-US" sz="3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CAA88-6310-8D40-8BE4-D5580038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C918E-4F01-EC4D-BE86-20237E383697}"/>
              </a:ext>
            </a:extLst>
          </p:cNvPr>
          <p:cNvSpPr/>
          <p:nvPr/>
        </p:nvSpPr>
        <p:spPr>
          <a:xfrm>
            <a:off x="726829" y="2624177"/>
            <a:ext cx="110618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Examples: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Needs and values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Merit determination methodologies (blending values with evidence about performance, e.g. with evaluative rubrics)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importance weighting methodologies (both qualitative and quantitative)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Evaluative synthesis methodologies (combining evaluative ratings on multiple dimensions or components to come to overall conclusions)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Value-for-money analysis</a:t>
            </a:r>
          </a:p>
        </p:txBody>
      </p:sp>
    </p:spTree>
    <p:extLst>
      <p:ext uri="{BB962C8B-B14F-4D97-AF65-F5344CB8AC3E}">
        <p14:creationId xmlns:p14="http://schemas.microsoft.com/office/powerpoint/2010/main" val="384370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63409F-DBD2-354C-8EF5-114110413358}"/>
              </a:ext>
            </a:extLst>
          </p:cNvPr>
          <p:cNvSpPr/>
          <p:nvPr/>
        </p:nvSpPr>
        <p:spPr>
          <a:xfrm>
            <a:off x="461218" y="397783"/>
            <a:ext cx="108925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“…we now find that a knowledge of </a:t>
            </a:r>
            <a:r>
              <a:rPr lang="en-US" sz="4400" dirty="0"/>
              <a:t>the </a:t>
            </a:r>
            <a:r>
              <a:rPr lang="en-US" sz="4400" dirty="0">
                <a:solidFill>
                  <a:srgbClr val="00B0F0"/>
                </a:solidFill>
              </a:rPr>
              <a:t>logic of evaluation </a:t>
            </a:r>
            <a:r>
              <a:rPr lang="en-US" sz="4400" dirty="0">
                <a:solidFill>
                  <a:prstClr val="black"/>
                </a:solidFill>
              </a:rPr>
              <a:t>and </a:t>
            </a:r>
            <a:r>
              <a:rPr lang="en-US" sz="4400" i="1" dirty="0">
                <a:solidFill>
                  <a:prstClr val="black"/>
                </a:solidFill>
              </a:rPr>
              <a:t>of some of its specialized methodologies </a:t>
            </a:r>
            <a:r>
              <a:rPr lang="en-US" sz="4400" dirty="0">
                <a:solidFill>
                  <a:prstClr val="black"/>
                </a:solidFill>
              </a:rPr>
              <a:t>are increasingly crucial for much investigation in applied social science.”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(Scriven, 1999)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CAA88-6310-8D40-8BE4-D5580038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D125B4-113A-9F4F-B9AC-7B04E26F3912}"/>
              </a:ext>
            </a:extLst>
          </p:cNvPr>
          <p:cNvSpPr/>
          <p:nvPr/>
        </p:nvSpPr>
        <p:spPr>
          <a:xfrm>
            <a:off x="699196" y="3738145"/>
            <a:ext cx="108925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ea typeface="Times New Roman" panose="02020603050405020304" pitchFamily="18" charset="0"/>
              </a:rPr>
              <a:t>Between 2005 and 2014, </a:t>
            </a:r>
            <a:r>
              <a:rPr lang="en-US" sz="4400" dirty="0">
                <a:ea typeface="Times New Roman" panose="02020603050405020304" pitchFamily="18" charset="0"/>
              </a:rPr>
              <a:t>“</a:t>
            </a:r>
            <a:r>
              <a:rPr lang="en-US" sz="4400" dirty="0">
                <a:solidFill>
                  <a:srgbClr val="00B0F0"/>
                </a:solidFill>
                <a:ea typeface="Times New Roman" panose="02020603050405020304" pitchFamily="18" charset="0"/>
              </a:rPr>
              <a:t>very few Research on Evaluation investigations </a:t>
            </a:r>
            <a:r>
              <a:rPr lang="en-US" sz="4400" dirty="0">
                <a:ea typeface="Times New Roman" panose="02020603050405020304" pitchFamily="18" charset="0"/>
              </a:rPr>
              <a:t>in the published literature explicitly address values or valuing in evaluation (3.50%)”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Coryn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 et. al, p. 11) </a:t>
            </a:r>
          </a:p>
        </p:txBody>
      </p:sp>
    </p:spTree>
    <p:extLst>
      <p:ext uri="{BB962C8B-B14F-4D97-AF65-F5344CB8AC3E}">
        <p14:creationId xmlns:p14="http://schemas.microsoft.com/office/powerpoint/2010/main" val="213145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D03D-719C-B54C-8F0A-2E6FB737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9764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Quality-as-Measured</a:t>
            </a:r>
            <a:r>
              <a:rPr lang="en-US" dirty="0"/>
              <a:t> | </a:t>
            </a:r>
            <a:r>
              <a:rPr lang="en-US" b="1" dirty="0">
                <a:solidFill>
                  <a:srgbClr val="7030A0"/>
                </a:solidFill>
              </a:rPr>
              <a:t>Quality-as-Experienced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10B7-0B94-EA40-922F-B4E47284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530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Quality is </a:t>
            </a:r>
            <a:r>
              <a:rPr lang="en-US" sz="3600" i="1" dirty="0">
                <a:solidFill>
                  <a:srgbClr val="00B0F0"/>
                </a:solidFill>
              </a:rPr>
              <a:t>measurable</a:t>
            </a:r>
          </a:p>
          <a:p>
            <a:r>
              <a:rPr lang="en-US" sz="3600" dirty="0"/>
              <a:t>Comparison of </a:t>
            </a:r>
            <a:r>
              <a:rPr lang="en-US" sz="3600" dirty="0" err="1"/>
              <a:t>evaluand</a:t>
            </a:r>
            <a:r>
              <a:rPr lang="en-US" sz="3600" dirty="0"/>
              <a:t> to a </a:t>
            </a:r>
            <a:r>
              <a:rPr lang="en-US" sz="3600" dirty="0">
                <a:solidFill>
                  <a:srgbClr val="00B0F0"/>
                </a:solidFill>
              </a:rPr>
              <a:t>set of standards</a:t>
            </a:r>
          </a:p>
          <a:p>
            <a:r>
              <a:rPr lang="en-US" sz="3600" dirty="0"/>
              <a:t>E.g., </a:t>
            </a:r>
            <a:r>
              <a:rPr lang="en-US" sz="3600" dirty="0" err="1"/>
              <a:t>Scriven’s</a:t>
            </a:r>
            <a:r>
              <a:rPr lang="en-US" sz="3600" i="1" dirty="0"/>
              <a:t> logic of evaluation</a:t>
            </a:r>
          </a:p>
          <a:p>
            <a:r>
              <a:rPr lang="en-US" sz="3600" dirty="0"/>
              <a:t>“experience-distant”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071B0-2F79-5B4D-98B1-CC4DCF50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AA10B7-0B94-EA40-922F-B4E472845022}"/>
              </a:ext>
            </a:extLst>
          </p:cNvPr>
          <p:cNvSpPr txBox="1">
            <a:spLocks/>
          </p:cNvSpPr>
          <p:nvPr/>
        </p:nvSpPr>
        <p:spPr>
          <a:xfrm>
            <a:off x="5957456" y="1847850"/>
            <a:ext cx="56711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Quality is </a:t>
            </a:r>
            <a:r>
              <a:rPr lang="en-US" sz="3600" i="1" dirty="0">
                <a:solidFill>
                  <a:srgbClr val="7030A0"/>
                </a:solidFill>
              </a:rPr>
              <a:t>a personal phenomenon</a:t>
            </a:r>
          </a:p>
          <a:p>
            <a:r>
              <a:rPr lang="en-US" sz="3600" dirty="0"/>
              <a:t>Evidence = narrative account</a:t>
            </a:r>
            <a:endParaRPr lang="en-US" sz="3600" dirty="0">
              <a:solidFill>
                <a:srgbClr val="00B0F0"/>
              </a:solidFill>
            </a:endParaRPr>
          </a:p>
          <a:p>
            <a:r>
              <a:rPr lang="en-US" sz="3600" dirty="0"/>
              <a:t>E.g., social phenomenology and practical knowledge</a:t>
            </a:r>
            <a:endParaRPr lang="en-US" sz="3600" i="1" dirty="0"/>
          </a:p>
          <a:p>
            <a:r>
              <a:rPr lang="en-US" sz="3600" dirty="0"/>
              <a:t>Quality </a:t>
            </a:r>
            <a:r>
              <a:rPr lang="en-US" sz="3600" dirty="0">
                <a:solidFill>
                  <a:srgbClr val="7030A0"/>
                </a:solidFill>
              </a:rPr>
              <a:t>in terms as close as possible to the experience of the participant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9A741-4A35-1C41-96E0-02CFFF820902}"/>
              </a:ext>
            </a:extLst>
          </p:cNvPr>
          <p:cNvSpPr/>
          <p:nvPr/>
        </p:nvSpPr>
        <p:spPr>
          <a:xfrm>
            <a:off x="8793018" y="5908437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(Stake &amp; Schwandt,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7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383A-3D1D-544B-BB53-743036C9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Study Purpose &amp;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7DFF-4939-6F4C-A277-2A652A2A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4000" dirty="0"/>
              <a:t>Purpose: </a:t>
            </a:r>
            <a:r>
              <a:rPr lang="en-US" sz="3600" dirty="0">
                <a:solidFill>
                  <a:srgbClr val="00B0F0"/>
                </a:solidFill>
              </a:rPr>
              <a:t>critically review two story-based methods used for valuing in evaluations</a:t>
            </a:r>
            <a:endParaRPr lang="en-US" sz="3200" dirty="0">
              <a:solidFill>
                <a:srgbClr val="00B0F0"/>
              </a:solidFill>
            </a:endParaRPr>
          </a:p>
          <a:p>
            <a:pPr marL="285750" indent="-285750"/>
            <a:r>
              <a:rPr lang="en-US" sz="4000" dirty="0"/>
              <a:t>Study Questions: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/>
              <a:t>How are the methods used to carry out valuing in the evaluations?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/>
              <a:t>To what extent do the valuing methods mis/align with Scriven’s four-step logic?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ABE02-FBC7-8E4C-A701-874EDE35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C700-3C87-384F-BA49-00F3833D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Selection of Story-based Methods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618362-85C0-3D48-9BF9-A29AEFFFB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42114"/>
              </p:ext>
            </p:extLst>
          </p:nvPr>
        </p:nvGraphicFramePr>
        <p:xfrm>
          <a:off x="838200" y="1825624"/>
          <a:ext cx="11049000" cy="4684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6914829-D15E-684A-B5C3-3EE8C94E56B1}"/>
              </a:ext>
            </a:extLst>
          </p:cNvPr>
          <p:cNvSpPr/>
          <p:nvPr/>
        </p:nvSpPr>
        <p:spPr>
          <a:xfrm>
            <a:off x="387824" y="2191517"/>
            <a:ext cx="4102289" cy="3952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2D971-9D87-BA4E-BFFD-AE32743E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E4E0-D408-1A41-A815-6531CD1E1A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1657</Words>
  <Application>Microsoft Macintosh PowerPoint</Application>
  <PresentationFormat>Widescreen</PresentationFormat>
  <Paragraphs>341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What Can Valuing Methods Tell Us About Valuing Theory?  A Review of Two Story-based Valuing Methods Used in Evaluation In Progress </vt:lpstr>
      <vt:lpstr>Overview</vt:lpstr>
      <vt:lpstr>What is evaluation? </vt:lpstr>
      <vt:lpstr>Logic of Evaluation</vt:lpstr>
      <vt:lpstr>PowerPoint Presentation</vt:lpstr>
      <vt:lpstr>PowerPoint Presentation</vt:lpstr>
      <vt:lpstr>Quality-as-Measured | Quality-as-Experienced</vt:lpstr>
      <vt:lpstr>Study Purpose &amp; Questions</vt:lpstr>
      <vt:lpstr>Selection of Story-based Methods</vt:lpstr>
      <vt:lpstr>Study Methods</vt:lpstr>
      <vt:lpstr>Screenshot of Process</vt:lpstr>
      <vt:lpstr>Most Significant Change  (Dart &amp; Davies, 2003)</vt:lpstr>
      <vt:lpstr>Success Case Method (Brinkerhoff, 2003)</vt:lpstr>
      <vt:lpstr>Analytic Framework</vt:lpstr>
      <vt:lpstr>Literature: Most Significant Change</vt:lpstr>
      <vt:lpstr>Literature: Success Case Method</vt:lpstr>
      <vt:lpstr>PowerPoint Presentation</vt:lpstr>
      <vt:lpstr>PowerPoint Presentation</vt:lpstr>
      <vt:lpstr>Next Steps</vt:lpstr>
      <vt:lpstr>References</vt:lpstr>
      <vt:lpstr>Extra Slides…</vt:lpstr>
      <vt:lpstr>Results Language of Valuing</vt:lpstr>
      <vt:lpstr>Results Questions</vt:lpstr>
      <vt:lpstr>Results Design &amp; Methodology</vt:lpstr>
      <vt:lpstr>Results Utility of the Methodology</vt:lpstr>
      <vt:lpstr>Results Strengths &amp; Limitations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in Evaluation</dc:title>
  <dc:creator>emily.gates@bc.edu</dc:creator>
  <cp:lastModifiedBy>Microsoft Office User</cp:lastModifiedBy>
  <cp:revision>151</cp:revision>
  <dcterms:created xsi:type="dcterms:W3CDTF">2019-04-16T21:18:26Z</dcterms:created>
  <dcterms:modified xsi:type="dcterms:W3CDTF">2019-11-13T16:55:20Z</dcterms:modified>
</cp:coreProperties>
</file>