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60" r:id="rId6"/>
    <p:sldId id="258" r:id="rId7"/>
    <p:sldId id="259" r:id="rId8"/>
    <p:sldId id="257" r:id="rId9"/>
    <p:sldId id="261" r:id="rId10"/>
    <p:sldId id="264" r:id="rId11"/>
    <p:sldId id="262" r:id="rId12"/>
    <p:sldId id="263" r:id="rId13"/>
    <p:sldId id="271" r:id="rId14"/>
    <p:sldId id="272" r:id="rId15"/>
    <p:sldId id="270" r:id="rId16"/>
    <p:sldId id="266" r:id="rId17"/>
    <p:sldId id="265" r:id="rId18"/>
    <p:sldId id="267"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678" autoAdjust="0"/>
  </p:normalViewPr>
  <p:slideViewPr>
    <p:cSldViewPr snapToGrid="0">
      <p:cViewPr varScale="1">
        <p:scale>
          <a:sx n="84" d="100"/>
          <a:sy n="84" d="100"/>
        </p:scale>
        <p:origin x="16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446C5-2BB5-4564-9182-FBB58A7EE3A4}" type="datetimeFigureOut">
              <a:rPr lang="en-US" smtClean="0"/>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5952B1-E364-4309-90D3-1D4F317CB685}" type="slidenum">
              <a:rPr lang="en-US" smtClean="0"/>
              <a:t>‹#›</a:t>
            </a:fld>
            <a:endParaRPr lang="en-US"/>
          </a:p>
        </p:txBody>
      </p:sp>
    </p:spTree>
    <p:extLst>
      <p:ext uri="{BB962C8B-B14F-4D97-AF65-F5344CB8AC3E}">
        <p14:creationId xmlns:p14="http://schemas.microsoft.com/office/powerpoint/2010/main" val="290926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we are –1 min</a:t>
            </a:r>
          </a:p>
          <a:p>
            <a:endParaRPr lang="en-US" dirty="0"/>
          </a:p>
          <a:p>
            <a:r>
              <a:rPr lang="en-US" dirty="0"/>
              <a:t>Ramu as chair will intro each of us; Ramu, Lutheran World Relief-IMA, Senior Technical Advisor for MEL</a:t>
            </a:r>
          </a:p>
          <a:p>
            <a:endParaRPr lang="en-US" dirty="0"/>
          </a:p>
          <a:p>
            <a:r>
              <a:rPr lang="en-US" dirty="0"/>
              <a:t>Holta, World Vision US, Research, Learning, and Analytics Manager</a:t>
            </a:r>
          </a:p>
          <a:p>
            <a:r>
              <a:rPr lang="en-US" dirty="0"/>
              <a:t>Wendi, Lutheran World Relief-IMA, Technical Advisor for Resilience &amp; MEL</a:t>
            </a:r>
          </a:p>
        </p:txBody>
      </p:sp>
      <p:sp>
        <p:nvSpPr>
          <p:cNvPr id="4" name="Slide Number Placeholder 3"/>
          <p:cNvSpPr>
            <a:spLocks noGrp="1"/>
          </p:cNvSpPr>
          <p:nvPr>
            <p:ph type="sldNum" sz="quarter" idx="5"/>
          </p:nvPr>
        </p:nvSpPr>
        <p:spPr/>
        <p:txBody>
          <a:bodyPr/>
          <a:lstStyle/>
          <a:p>
            <a:fld id="{355952B1-E364-4309-90D3-1D4F317CB685}" type="slidenum">
              <a:rPr lang="en-US" smtClean="0"/>
              <a:t>1</a:t>
            </a:fld>
            <a:endParaRPr lang="en-US"/>
          </a:p>
        </p:txBody>
      </p:sp>
    </p:spTree>
    <p:extLst>
      <p:ext uri="{BB962C8B-B14F-4D97-AF65-F5344CB8AC3E}">
        <p14:creationId xmlns:p14="http://schemas.microsoft.com/office/powerpoint/2010/main" val="2762363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results to anchor what was controversial: 6 min (2-3 min per story 2-3 stories)</a:t>
            </a:r>
          </a:p>
          <a:p>
            <a:endParaRPr lang="en-US" dirty="0"/>
          </a:p>
          <a:p>
            <a:r>
              <a:rPr lang="en-US" dirty="0"/>
              <a:t>HOLTA</a:t>
            </a:r>
          </a:p>
          <a:p>
            <a:endParaRPr lang="en-US" dirty="0"/>
          </a:p>
          <a:p>
            <a:r>
              <a:rPr lang="en-US" sz="1200" kern="1200" dirty="0" err="1">
                <a:solidFill>
                  <a:schemeClr val="tx1"/>
                </a:solidFill>
                <a:effectLst/>
                <a:latin typeface="+mn-lt"/>
                <a:ea typeface="+mn-ea"/>
                <a:cs typeface="+mn-cs"/>
              </a:rPr>
              <a:t>Zam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Zam</a:t>
            </a:r>
            <a:r>
              <a:rPr lang="en-US" sz="1200" kern="1200" dirty="0">
                <a:solidFill>
                  <a:schemeClr val="tx1"/>
                </a:solidFill>
                <a:effectLst/>
                <a:latin typeface="+mn-lt"/>
                <a:ea typeface="+mn-ea"/>
                <a:cs typeface="+mn-cs"/>
              </a:rPr>
              <a:t> water project serves three communities (</a:t>
            </a:r>
            <a:r>
              <a:rPr lang="en-US" sz="1200" kern="1200" dirty="0" err="1">
                <a:solidFill>
                  <a:schemeClr val="tx1"/>
                </a:solidFill>
                <a:effectLst/>
                <a:latin typeface="+mn-lt"/>
                <a:ea typeface="+mn-ea"/>
                <a:cs typeface="+mn-cs"/>
              </a:rPr>
              <a:t>Karathieuv</a:t>
            </a:r>
            <a:r>
              <a:rPr lang="en-US" sz="1200" kern="1200" dirty="0">
                <a:solidFill>
                  <a:schemeClr val="tx1"/>
                </a:solidFill>
                <a:effectLst/>
                <a:latin typeface="+mn-lt"/>
                <a:ea typeface="+mn-ea"/>
                <a:cs typeface="+mn-cs"/>
              </a:rPr>
              <a:t> South, </a:t>
            </a:r>
            <a:r>
              <a:rPr lang="en-US" sz="1200" kern="1200" dirty="0" err="1">
                <a:solidFill>
                  <a:schemeClr val="tx1"/>
                </a:solidFill>
                <a:effectLst/>
                <a:latin typeface="+mn-lt"/>
                <a:ea typeface="+mn-ea"/>
                <a:cs typeface="+mn-cs"/>
              </a:rPr>
              <a:t>Mahalawilluwa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Karathieuv</a:t>
            </a:r>
            <a:r>
              <a:rPr lang="en-US" sz="1200" kern="1200" dirty="0">
                <a:solidFill>
                  <a:schemeClr val="tx1"/>
                </a:solidFill>
                <a:effectLst/>
                <a:latin typeface="+mn-lt"/>
                <a:ea typeface="+mn-ea"/>
                <a:cs typeface="+mn-cs"/>
              </a:rPr>
              <a:t> North, </a:t>
            </a:r>
            <a:r>
              <a:rPr lang="en-US" sz="1200" kern="1200" dirty="0" err="1">
                <a:solidFill>
                  <a:schemeClr val="tx1"/>
                </a:solidFill>
                <a:effectLst/>
                <a:latin typeface="+mn-lt"/>
                <a:ea typeface="+mn-ea"/>
                <a:cs typeface="+mn-cs"/>
              </a:rPr>
              <a:t>Serakkuliya</a:t>
            </a:r>
            <a:r>
              <a:rPr lang="en-US" sz="1200" kern="1200" dirty="0">
                <a:solidFill>
                  <a:schemeClr val="tx1"/>
                </a:solidFill>
                <a:effectLst/>
                <a:latin typeface="+mn-lt"/>
                <a:ea typeface="+mn-ea"/>
                <a:cs typeface="+mn-cs"/>
              </a:rPr>
              <a:t>, and part of </a:t>
            </a:r>
            <a:r>
              <a:rPr lang="en-US" sz="1200" kern="1200" dirty="0" err="1">
                <a:solidFill>
                  <a:schemeClr val="tx1"/>
                </a:solidFill>
                <a:effectLst/>
                <a:latin typeface="+mn-lt"/>
                <a:ea typeface="+mn-ea"/>
                <a:cs typeface="+mn-cs"/>
              </a:rPr>
              <a:t>Mangalapura</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started with WV building the central tall structure in 2007 and then two years later the Asian Development Bank built on the investment and provided pumps, pipes, and a tank. In 2013 the Water Consumer Society dug a 400 feet deep pump. In collaboration with the local government the WCS now has also an office building which is also used to operate the water station.  In 2014 the government provided a third water tank. </a:t>
            </a:r>
          </a:p>
          <a:p>
            <a:r>
              <a:rPr lang="en-US" sz="1200" kern="1200" dirty="0">
                <a:solidFill>
                  <a:schemeClr val="tx1"/>
                </a:solidFill>
                <a:effectLst/>
                <a:latin typeface="+mn-lt"/>
                <a:ea typeface="+mn-ea"/>
                <a:cs typeface="+mn-cs"/>
              </a:rPr>
              <a:t>This plant serves 1,700 families. The caretaker lives on the premises. The expenses are covered by each family paying for units of water used. If the families use more than 15 units, they have to pay five rupees per unit. The total cost comes to 400-1,200 rupees per family per month. The operating costs are around 100,000 rupees per month. </a:t>
            </a:r>
          </a:p>
          <a:p>
            <a:r>
              <a:rPr lang="en-US" sz="1200" kern="1200" dirty="0">
                <a:solidFill>
                  <a:schemeClr val="tx1"/>
                </a:solidFill>
                <a:effectLst/>
                <a:latin typeface="+mn-lt"/>
                <a:ea typeface="+mn-ea"/>
                <a:cs typeface="+mn-cs"/>
              </a:rPr>
              <a:t>When constructed the water was used for a number of years for all purposes. Currently, after analysis on the quality of water, it has been agreed that the water is not the best choice for drinking. The water is used mostly for washing, cooking, and cleaning. Families buy drinking water.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Was this a successful water project or not? Our purpose was to provide drinkable water to the population. From that aspect, we did not succeed. But looking at how these communities have come together, and been able to maintain and grow and benefit from the project since WV left in 2012… From that aspect, one can consider this a success story… When we talk about mixed results this is one of those stories that we brought back… Not BLACK and WHITE</a:t>
            </a:r>
            <a:endParaRPr lang="en-US" dirty="0"/>
          </a:p>
        </p:txBody>
      </p:sp>
      <p:sp>
        <p:nvSpPr>
          <p:cNvPr id="4" name="Slide Number Placeholder 3"/>
          <p:cNvSpPr>
            <a:spLocks noGrp="1"/>
          </p:cNvSpPr>
          <p:nvPr>
            <p:ph type="sldNum" sz="quarter" idx="5"/>
          </p:nvPr>
        </p:nvSpPr>
        <p:spPr/>
        <p:txBody>
          <a:bodyPr/>
          <a:lstStyle/>
          <a:p>
            <a:fld id="{355952B1-E364-4309-90D3-1D4F317CB685}" type="slidenum">
              <a:rPr lang="en-US" smtClean="0"/>
              <a:t>10</a:t>
            </a:fld>
            <a:endParaRPr lang="en-US"/>
          </a:p>
        </p:txBody>
      </p:sp>
    </p:spTree>
    <p:extLst>
      <p:ext uri="{BB962C8B-B14F-4D97-AF65-F5344CB8AC3E}">
        <p14:creationId xmlns:p14="http://schemas.microsoft.com/office/powerpoint/2010/main" val="154661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WENDI: 1 min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an ex post of LWR’s Grape Value Chain project in Dodoma Tanzania: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-Two-thirds of farmers interviewed in the evaluation reported their incomes have continued to increase from grape farming since the end of the project, leading to improvements in quality of life.</a:t>
            </a:r>
          </a:p>
          <a:p>
            <a:r>
              <a:rPr lang="en-US" sz="1200" b="0" i="0" kern="1200" dirty="0">
                <a:solidFill>
                  <a:schemeClr val="tx1"/>
                </a:solidFill>
                <a:effectLst/>
                <a:latin typeface="+mn-lt"/>
                <a:ea typeface="+mn-ea"/>
                <a:cs typeface="+mn-cs"/>
              </a:rPr>
              <a:t>-One-third of farmers interviewed in the evaluation reported that their incomes have not increased or sustained at the level they were during the project, which the report cited as tied to poor capacity of the cooperatives after the project. The cooperatives functioned poorly after the project as a result of not carrying out the capacity training topics that were provided to the cooperatives during project implementation, thus resulting in poor outcomes for their farmers.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was this project successful? The leadership and marketing teams were thrilled about the 2/3 of farmers who continue to see profits. But the programming staff, especially the MEL people, were really unhappy to see that 1/3 of farmers didn’t get what they needed from a farmers’ cooperative that got a lot of support to improve its business functions. </a:t>
            </a:r>
            <a:endParaRPr lang="en-US" dirty="0"/>
          </a:p>
        </p:txBody>
      </p:sp>
      <p:sp>
        <p:nvSpPr>
          <p:cNvPr id="4" name="Slide Number Placeholder 3"/>
          <p:cNvSpPr>
            <a:spLocks noGrp="1"/>
          </p:cNvSpPr>
          <p:nvPr>
            <p:ph type="sldNum" sz="quarter" idx="5"/>
          </p:nvPr>
        </p:nvSpPr>
        <p:spPr/>
        <p:txBody>
          <a:bodyPr/>
          <a:lstStyle/>
          <a:p>
            <a:fld id="{355952B1-E364-4309-90D3-1D4F317CB685}" type="slidenum">
              <a:rPr lang="en-US" smtClean="0"/>
              <a:t>11</a:t>
            </a:fld>
            <a:endParaRPr lang="en-US"/>
          </a:p>
        </p:txBody>
      </p:sp>
    </p:spTree>
    <p:extLst>
      <p:ext uri="{BB962C8B-B14F-4D97-AF65-F5344CB8AC3E}">
        <p14:creationId xmlns:p14="http://schemas.microsoft.com/office/powerpoint/2010/main" val="1497573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from the experience: 3 min</a:t>
            </a:r>
          </a:p>
          <a:p>
            <a:endParaRPr lang="en-US" dirty="0"/>
          </a:p>
          <a:p>
            <a:r>
              <a:rPr lang="en-US" dirty="0"/>
              <a:t>HOLTA</a:t>
            </a:r>
          </a:p>
          <a:p>
            <a:endParaRPr lang="en-US" dirty="0"/>
          </a:p>
          <a:p>
            <a:r>
              <a:rPr lang="en-US" dirty="0"/>
              <a:t>Any marvel fan here? Can you tell which movie this Is from? Yes, right –Civil War. Kind of joking was not like that… or maybe the part that there’s good reason why can end up in either camp…</a:t>
            </a:r>
          </a:p>
          <a:p>
            <a:endParaRPr lang="en-US" dirty="0"/>
          </a:p>
          <a:p>
            <a:r>
              <a:rPr lang="en-US" dirty="0"/>
              <a:t>Examples on mistakes (anecdotes to illustrate).</a:t>
            </a:r>
          </a:p>
          <a:p>
            <a:endParaRPr lang="en-US" dirty="0"/>
          </a:p>
          <a:p>
            <a:r>
              <a:rPr lang="en-US" sz="1200" dirty="0">
                <a:latin typeface="Gill Sans MT" panose="020B0502020104020203" pitchFamily="34" charset="0"/>
              </a:rPr>
              <a:t>Lengthy technical reports (60-70 pages), and executive summaries that passed four pages (how dare we)? Head of Sponsorship Marketing: “I read it, Holta but what does it say… What is the conclusion are our programs sustainable or not?” We relied on coms people and the documents look pretty and we thought we used lay-person language, yet somehow the message was not simple enough (black or white) or meeting the need for these folks and yes the findings did not match the expectation. </a:t>
            </a:r>
          </a:p>
          <a:p>
            <a:endParaRPr lang="en-US" sz="1200" dirty="0">
              <a:latin typeface="Gill Sans MT" panose="020B0502020104020203" pitchFamily="34" charset="0"/>
            </a:endParaRPr>
          </a:p>
          <a:p>
            <a:r>
              <a:rPr lang="en-US" sz="1200" dirty="0">
                <a:latin typeface="Gill Sans MT" panose="020B0502020104020203" pitchFamily="34" charset="0"/>
              </a:rPr>
              <a:t>Missing evidence translation to stakeholder’s language</a:t>
            </a:r>
          </a:p>
          <a:p>
            <a:endParaRPr lang="en-US" sz="1200" dirty="0">
              <a:latin typeface="Gill Sans MT" panose="020B0502020104020203" pitchFamily="34" charset="0"/>
            </a:endParaRPr>
          </a:p>
          <a:p>
            <a:r>
              <a:rPr lang="en-US" sz="1200" dirty="0">
                <a:latin typeface="Gill Sans MT" panose="020B0502020104020203" pitchFamily="34" charset="0"/>
              </a:rPr>
              <a:t>Over-emphasizing what did not work (bottle half full or empty type of discussion) –did not aid our fundraisers. We look at our silo as M&amp;E and researcher –we speak our language and argue p-values, sampling and power. We rely on comms people to do some miracle and translate it and then the fundraiser is expected to do their job. I hand over the baton. But if you care about the topic, then we soon discovered that the M&amp;E and evaluator needs to gain some other skills that are not normally part of the suite. That also includes coming up with ideas on what can be communicated for fund-raising even if that is not your job. The person to first advice me on this was Plan USA (Justin </a:t>
            </a:r>
            <a:r>
              <a:rPr lang="en-US" sz="1200" dirty="0" err="1">
                <a:latin typeface="Gill Sans MT" panose="020B0502020104020203" pitchFamily="34" charset="0"/>
              </a:rPr>
              <a:t>Fuggle</a:t>
            </a:r>
            <a:r>
              <a:rPr lang="en-US" sz="1200" dirty="0">
                <a:latin typeface="Gill Sans MT" panose="020B0502020104020203" pitchFamily="34" charset="0"/>
              </a:rPr>
              <a:t>). Sitting on his office, he told me his approach to work with marketers, then offered to have his folks talk to ours. That didn’t happened, but I learned. I could make it happen. </a:t>
            </a:r>
          </a:p>
          <a:p>
            <a:endParaRPr lang="en-US" sz="1200" dirty="0">
              <a:latin typeface="Gill Sans MT" panose="020B0502020104020203" pitchFamily="34" charset="0"/>
            </a:endParaRPr>
          </a:p>
          <a:p>
            <a:r>
              <a:rPr lang="en-US" sz="1200" dirty="0">
                <a:latin typeface="Gill Sans MT" panose="020B0502020104020203" pitchFamily="34" charset="0"/>
              </a:rPr>
              <a:t>The way we shared made it more difficult in some respect to fund and support ex-posts internally</a:t>
            </a:r>
          </a:p>
          <a:p>
            <a:endParaRPr lang="en-US" sz="1200" dirty="0">
              <a:latin typeface="Gill Sans MT" panose="020B0502020104020203" pitchFamily="34" charset="0"/>
            </a:endParaRPr>
          </a:p>
          <a:p>
            <a:r>
              <a:rPr lang="en-US" sz="1200" dirty="0">
                <a:latin typeface="Gill Sans MT" panose="020B0502020104020203" pitchFamily="34" charset="0"/>
              </a:rPr>
              <a:t>WINS</a:t>
            </a:r>
          </a:p>
          <a:p>
            <a:r>
              <a:rPr lang="en-US" sz="1200" dirty="0">
                <a:latin typeface="Gill Sans MT" panose="020B0502020104020203" pitchFamily="34" charset="0"/>
              </a:rPr>
              <a:t>Exposed more internal teams to the intricacies of sustainability to speak about our ex-posts to more teams than we knew when we started the journey</a:t>
            </a:r>
          </a:p>
          <a:p>
            <a:r>
              <a:rPr lang="en-US" sz="1200" dirty="0">
                <a:latin typeface="Gill Sans MT" panose="020B0502020104020203" pitchFamily="34" charset="0"/>
              </a:rPr>
              <a:t>Found a large external support network for ex-posts and all issues related to sustainability (talk to us and plug in if new in this space)</a:t>
            </a:r>
          </a:p>
          <a:p>
            <a:r>
              <a:rPr lang="en-US" sz="1200" dirty="0">
                <a:latin typeface="Gill Sans MT" panose="020B0502020104020203" pitchFamily="34" charset="0"/>
              </a:rPr>
              <a:t>Know so much more about sustainability (fallacy of theories, implementation hick-ups, measurement roadblocks and a lot more on solutions, prepping better measurements, implementing better programs)</a:t>
            </a:r>
          </a:p>
          <a:p>
            <a:r>
              <a:rPr lang="en-US" sz="1200" dirty="0">
                <a:latin typeface="Gill Sans MT" panose="020B0502020104020203" pitchFamily="34" charset="0"/>
              </a:rPr>
              <a:t>Revised core program documents and introduced new measurements (Transition Guidance for responsible program exits; new programming standards demand more in-depth thinking about sustainability upfront etc.) </a:t>
            </a:r>
          </a:p>
          <a:p>
            <a:r>
              <a:rPr lang="en-US" sz="1200" dirty="0">
                <a:latin typeface="Gill Sans MT" panose="020B0502020104020203" pitchFamily="34" charset="0"/>
              </a:rPr>
              <a:t>Not in the wrong side of history (aided by uptick on sustainability discussion among funders –e.g. USAID’s Journey to Self-reliance, and peers) </a:t>
            </a:r>
          </a:p>
          <a:p>
            <a:endParaRPr lang="en-US" sz="1200" dirty="0">
              <a:latin typeface="Gill Sans MT" panose="020B0502020104020203" pitchFamily="34" charset="0"/>
            </a:endParaRPr>
          </a:p>
          <a:p>
            <a:endParaRPr lang="en-US" b="0" dirty="0"/>
          </a:p>
        </p:txBody>
      </p:sp>
      <p:sp>
        <p:nvSpPr>
          <p:cNvPr id="4" name="Slide Number Placeholder 3"/>
          <p:cNvSpPr>
            <a:spLocks noGrp="1"/>
          </p:cNvSpPr>
          <p:nvPr>
            <p:ph type="sldNum" sz="quarter" idx="5"/>
          </p:nvPr>
        </p:nvSpPr>
        <p:spPr/>
        <p:txBody>
          <a:bodyPr/>
          <a:lstStyle/>
          <a:p>
            <a:fld id="{355952B1-E364-4309-90D3-1D4F317CB685}" type="slidenum">
              <a:rPr lang="en-US" smtClean="0"/>
              <a:t>12</a:t>
            </a:fld>
            <a:endParaRPr lang="en-US"/>
          </a:p>
        </p:txBody>
      </p:sp>
    </p:spTree>
    <p:extLst>
      <p:ext uri="{BB962C8B-B14F-4D97-AF65-F5344CB8AC3E}">
        <p14:creationId xmlns:p14="http://schemas.microsoft.com/office/powerpoint/2010/main" val="270025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only have 1 to 1.5 min left here…</a:t>
            </a:r>
          </a:p>
          <a:p>
            <a:endParaRPr lang="en-US" dirty="0"/>
          </a:p>
          <a:p>
            <a:r>
              <a:rPr lang="en-US" dirty="0"/>
              <a:t>WENDI</a:t>
            </a:r>
          </a:p>
          <a:p>
            <a:endParaRPr lang="en-US" dirty="0"/>
          </a:p>
          <a:p>
            <a:r>
              <a:rPr lang="en-US" dirty="0"/>
              <a:t>We’d always considered ourselves good at ‘capacity building,’ but we struggled to define what it meant or how to measure it. Upon learning the local organizations whose capacity we thought we’d built actually were not capable of functioning without us, we took a hard look at what that meant. We extrapolated to what that might mean also for other organizations we had taken a similar ‘capacity building’ approach to, and if their results would also be less impressive than we hoped. We wove into the sector-wide strategy that was being developed at the same time as the ex post findings became available that genuine, measurable capacity building of these organizations was foundational to our ability to achieve any other objectives, and began to develop tools to measure capacity, develop it accordingly, and </a:t>
            </a:r>
          </a:p>
          <a:p>
            <a:endParaRPr lang="en-US" dirty="0"/>
          </a:p>
          <a:p>
            <a:endParaRPr lang="en-US" dirty="0"/>
          </a:p>
        </p:txBody>
      </p:sp>
      <p:sp>
        <p:nvSpPr>
          <p:cNvPr id="4" name="Slide Number Placeholder 3"/>
          <p:cNvSpPr>
            <a:spLocks noGrp="1"/>
          </p:cNvSpPr>
          <p:nvPr>
            <p:ph type="sldNum" sz="quarter" idx="5"/>
          </p:nvPr>
        </p:nvSpPr>
        <p:spPr/>
        <p:txBody>
          <a:bodyPr/>
          <a:lstStyle/>
          <a:p>
            <a:fld id="{355952B1-E364-4309-90D3-1D4F317CB685}" type="slidenum">
              <a:rPr lang="en-US" smtClean="0"/>
              <a:t>13</a:t>
            </a:fld>
            <a:endParaRPr lang="en-US"/>
          </a:p>
        </p:txBody>
      </p:sp>
    </p:spTree>
    <p:extLst>
      <p:ext uri="{BB962C8B-B14F-4D97-AF65-F5344CB8AC3E}">
        <p14:creationId xmlns:p14="http://schemas.microsoft.com/office/powerpoint/2010/main" val="3413569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learning (target broadening mindset): 1 min</a:t>
            </a:r>
          </a:p>
          <a:p>
            <a:endParaRPr lang="en-US" dirty="0"/>
          </a:p>
          <a:p>
            <a:r>
              <a:rPr lang="en-US" dirty="0"/>
              <a:t>RAMU</a:t>
            </a:r>
          </a:p>
          <a:p>
            <a:endParaRPr lang="en-US" dirty="0"/>
          </a:p>
          <a:p>
            <a:r>
              <a:rPr lang="en-US" dirty="0"/>
              <a:t>Coming in later to this process, seeing some of these with ‘new eyes’; give perspective</a:t>
            </a:r>
          </a:p>
        </p:txBody>
      </p:sp>
      <p:sp>
        <p:nvSpPr>
          <p:cNvPr id="4" name="Slide Number Placeholder 3"/>
          <p:cNvSpPr>
            <a:spLocks noGrp="1"/>
          </p:cNvSpPr>
          <p:nvPr>
            <p:ph type="sldNum" sz="quarter" idx="5"/>
          </p:nvPr>
        </p:nvSpPr>
        <p:spPr/>
        <p:txBody>
          <a:bodyPr/>
          <a:lstStyle/>
          <a:p>
            <a:fld id="{355952B1-E364-4309-90D3-1D4F317CB685}" type="slidenum">
              <a:rPr lang="en-US" smtClean="0"/>
              <a:t>14</a:t>
            </a:fld>
            <a:endParaRPr lang="en-US"/>
          </a:p>
        </p:txBody>
      </p:sp>
    </p:spTree>
    <p:extLst>
      <p:ext uri="{BB962C8B-B14F-4D97-AF65-F5344CB8AC3E}">
        <p14:creationId xmlns:p14="http://schemas.microsoft.com/office/powerpoint/2010/main" val="2880780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Wrapping up: 2 min</a:t>
            </a:r>
          </a:p>
          <a:p>
            <a:endParaRPr lang="en-US" dirty="0"/>
          </a:p>
          <a:p>
            <a:r>
              <a:rPr lang="en-US" dirty="0"/>
              <a:t>RAMU</a:t>
            </a:r>
          </a:p>
        </p:txBody>
      </p:sp>
      <p:sp>
        <p:nvSpPr>
          <p:cNvPr id="4" name="Slide Number Placeholder 3"/>
          <p:cNvSpPr>
            <a:spLocks noGrp="1"/>
          </p:cNvSpPr>
          <p:nvPr>
            <p:ph type="sldNum" sz="quarter" idx="5"/>
          </p:nvPr>
        </p:nvSpPr>
        <p:spPr/>
        <p:txBody>
          <a:bodyPr/>
          <a:lstStyle/>
          <a:p>
            <a:fld id="{355952B1-E364-4309-90D3-1D4F317CB685}" type="slidenum">
              <a:rPr lang="en-US" smtClean="0"/>
              <a:t>15</a:t>
            </a:fld>
            <a:endParaRPr lang="en-US"/>
          </a:p>
        </p:txBody>
      </p:sp>
    </p:spTree>
    <p:extLst>
      <p:ext uri="{BB962C8B-B14F-4D97-AF65-F5344CB8AC3E}">
        <p14:creationId xmlns:p14="http://schemas.microsoft.com/office/powerpoint/2010/main" val="2551548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up to audience: 15 min</a:t>
            </a:r>
          </a:p>
          <a:p>
            <a:endParaRPr lang="en-US" dirty="0"/>
          </a:p>
          <a:p>
            <a:r>
              <a:rPr lang="en-US" dirty="0"/>
              <a:t>RAMU</a:t>
            </a:r>
          </a:p>
        </p:txBody>
      </p:sp>
      <p:sp>
        <p:nvSpPr>
          <p:cNvPr id="4" name="Slide Number Placeholder 3"/>
          <p:cNvSpPr>
            <a:spLocks noGrp="1"/>
          </p:cNvSpPr>
          <p:nvPr>
            <p:ph type="sldNum" sz="quarter" idx="5"/>
          </p:nvPr>
        </p:nvSpPr>
        <p:spPr/>
        <p:txBody>
          <a:bodyPr/>
          <a:lstStyle/>
          <a:p>
            <a:fld id="{355952B1-E364-4309-90D3-1D4F317CB685}" type="slidenum">
              <a:rPr lang="en-US" smtClean="0"/>
              <a:t>16</a:t>
            </a:fld>
            <a:endParaRPr lang="en-US"/>
          </a:p>
        </p:txBody>
      </p:sp>
    </p:spTree>
    <p:extLst>
      <p:ext uri="{BB962C8B-B14F-4D97-AF65-F5344CB8AC3E}">
        <p14:creationId xmlns:p14="http://schemas.microsoft.com/office/powerpoint/2010/main" val="125889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-1.5 min</a:t>
            </a:r>
          </a:p>
          <a:p>
            <a:endParaRPr lang="en-US" dirty="0"/>
          </a:p>
          <a:p>
            <a:r>
              <a:rPr lang="en-US" dirty="0"/>
              <a:t>Ramu</a:t>
            </a:r>
          </a:p>
        </p:txBody>
      </p:sp>
      <p:sp>
        <p:nvSpPr>
          <p:cNvPr id="4" name="Slide Number Placeholder 3"/>
          <p:cNvSpPr>
            <a:spLocks noGrp="1"/>
          </p:cNvSpPr>
          <p:nvPr>
            <p:ph type="sldNum" sz="quarter" idx="5"/>
          </p:nvPr>
        </p:nvSpPr>
        <p:spPr/>
        <p:txBody>
          <a:bodyPr/>
          <a:lstStyle/>
          <a:p>
            <a:fld id="{355952B1-E364-4309-90D3-1D4F317CB685}" type="slidenum">
              <a:rPr lang="en-US" smtClean="0"/>
              <a:t>2</a:t>
            </a:fld>
            <a:endParaRPr lang="en-US"/>
          </a:p>
        </p:txBody>
      </p:sp>
    </p:spTree>
    <p:extLst>
      <p:ext uri="{BB962C8B-B14F-4D97-AF65-F5344CB8AC3E}">
        <p14:creationId xmlns:p14="http://schemas.microsoft.com/office/powerpoint/2010/main" val="68702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to know the audience -2.5 min (only read statement –ask people to observe the room and move to next statement)</a:t>
            </a:r>
          </a:p>
          <a:p>
            <a:endParaRPr lang="en-US" dirty="0"/>
          </a:p>
          <a:p>
            <a:r>
              <a:rPr lang="en-US" dirty="0"/>
              <a:t>Wendi</a:t>
            </a:r>
          </a:p>
        </p:txBody>
      </p:sp>
      <p:sp>
        <p:nvSpPr>
          <p:cNvPr id="4" name="Slide Number Placeholder 3"/>
          <p:cNvSpPr>
            <a:spLocks noGrp="1"/>
          </p:cNvSpPr>
          <p:nvPr>
            <p:ph type="sldNum" sz="quarter" idx="5"/>
          </p:nvPr>
        </p:nvSpPr>
        <p:spPr/>
        <p:txBody>
          <a:bodyPr/>
          <a:lstStyle/>
          <a:p>
            <a:fld id="{355952B1-E364-4309-90D3-1D4F317CB685}" type="slidenum">
              <a:rPr lang="en-US" smtClean="0"/>
              <a:t>3</a:t>
            </a:fld>
            <a:endParaRPr lang="en-US"/>
          </a:p>
        </p:txBody>
      </p:sp>
    </p:spTree>
    <p:extLst>
      <p:ext uri="{BB962C8B-B14F-4D97-AF65-F5344CB8AC3E}">
        <p14:creationId xmlns:p14="http://schemas.microsoft.com/office/powerpoint/2010/main" val="110754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-1 min</a:t>
            </a:r>
          </a:p>
          <a:p>
            <a:endParaRPr lang="en-US" dirty="0"/>
          </a:p>
          <a:p>
            <a:r>
              <a:rPr lang="en-US" dirty="0"/>
              <a:t>Wendi</a:t>
            </a:r>
          </a:p>
        </p:txBody>
      </p:sp>
      <p:sp>
        <p:nvSpPr>
          <p:cNvPr id="4" name="Slide Number Placeholder 3"/>
          <p:cNvSpPr>
            <a:spLocks noGrp="1"/>
          </p:cNvSpPr>
          <p:nvPr>
            <p:ph type="sldNum" sz="quarter" idx="5"/>
          </p:nvPr>
        </p:nvSpPr>
        <p:spPr/>
        <p:txBody>
          <a:bodyPr/>
          <a:lstStyle/>
          <a:p>
            <a:fld id="{355952B1-E364-4309-90D3-1D4F317CB685}" type="slidenum">
              <a:rPr lang="en-US" smtClean="0"/>
              <a:t>4</a:t>
            </a:fld>
            <a:endParaRPr lang="en-US"/>
          </a:p>
        </p:txBody>
      </p:sp>
    </p:spTree>
    <p:extLst>
      <p:ext uri="{BB962C8B-B14F-4D97-AF65-F5344CB8AC3E}">
        <p14:creationId xmlns:p14="http://schemas.microsoft.com/office/powerpoint/2010/main" val="4015963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Overview of studies -3 min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RAMU</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Broad geographic representation with </a:t>
            </a:r>
            <a:r>
              <a:rPr lang="en-US" dirty="0">
                <a:latin typeface="Gill Sans MT" panose="020B0502020104020203" pitchFamily="34" charset="0"/>
              </a:rPr>
              <a:t>11 ex-post evaluations in 8 countries (Nicaragua, Bolivia, Kenya, Uganda, Tanzania, India, Myanmar, Sri Lanka)</a:t>
            </a:r>
          </a:p>
          <a:p>
            <a:pPr marL="171450" indent="-171450">
              <a:buFont typeface="Arial" panose="020B0604020202020204" pitchFamily="34" charset="0"/>
              <a:buChar char="•"/>
            </a:pPr>
            <a:r>
              <a:rPr lang="en-US" dirty="0">
                <a:latin typeface="Gill Sans MT" panose="020B0502020104020203" pitchFamily="34" charset="0"/>
              </a:rPr>
              <a:t>Mixed methods approach (where qualitative data was used to complement, triangulate or shape information from quantitative data)</a:t>
            </a:r>
          </a:p>
          <a:p>
            <a:pPr marL="171450" indent="-171450">
              <a:buFont typeface="Arial" panose="020B0604020202020204" pitchFamily="34" charset="0"/>
              <a:buChar char="•"/>
            </a:pPr>
            <a:endParaRPr lang="en-US" dirty="0">
              <a:latin typeface="Gill Sans MT" panose="020B0502020104020203" pitchFamily="34" charset="0"/>
            </a:endParaRPr>
          </a:p>
          <a:p>
            <a:endParaRPr lang="en-US" b="0" dirty="0">
              <a:effectLs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55952B1-E364-4309-90D3-1D4F317CB685}" type="slidenum">
              <a:rPr lang="en-US" smtClean="0"/>
              <a:t>5</a:t>
            </a:fld>
            <a:endParaRPr lang="en-US"/>
          </a:p>
        </p:txBody>
      </p:sp>
    </p:spTree>
    <p:extLst>
      <p:ext uri="{BB962C8B-B14F-4D97-AF65-F5344CB8AC3E}">
        <p14:creationId xmlns:p14="http://schemas.microsoft.com/office/powerpoint/2010/main" val="15207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rtl="0" fontAlgn="base"/>
            <a:r>
              <a:rPr lang="en-US" sz="1200" b="0" i="0" u="none" strike="noStrike" kern="1200" dirty="0">
                <a:solidFill>
                  <a:schemeClr val="tx1"/>
                </a:solidFill>
                <a:effectLst/>
                <a:latin typeface="+mn-lt"/>
                <a:ea typeface="+mn-ea"/>
                <a:cs typeface="+mn-cs"/>
              </a:rPr>
              <a:t>Continued overview -1.5 min</a:t>
            </a:r>
          </a:p>
          <a:p>
            <a:pPr lvl="3" rtl="0" fontAlgn="base"/>
            <a:r>
              <a:rPr lang="en-US" sz="1200" b="0" i="0" u="none" strike="noStrike" kern="1200" dirty="0">
                <a:solidFill>
                  <a:schemeClr val="tx1"/>
                </a:solidFill>
                <a:effectLst/>
                <a:latin typeface="+mn-lt"/>
                <a:ea typeface="+mn-ea"/>
                <a:cs typeface="+mn-cs"/>
              </a:rPr>
              <a:t>RAMU</a:t>
            </a:r>
          </a:p>
          <a:p>
            <a:pPr lvl="3" rtl="0" fontAlgn="base"/>
            <a:endParaRPr lang="en-US" sz="1200" b="0" i="0" u="none" strike="noStrike" kern="1200" dirty="0">
              <a:solidFill>
                <a:schemeClr val="tx1"/>
              </a:solidFill>
              <a:effectLst/>
              <a:latin typeface="+mn-lt"/>
              <a:ea typeface="+mn-ea"/>
              <a:cs typeface="+mn-cs"/>
            </a:endParaRPr>
          </a:p>
          <a:p>
            <a:pPr lvl="3" rtl="0" fontAlgn="base"/>
            <a:r>
              <a:rPr lang="en-US" sz="1200" b="0" i="0" u="none" strike="noStrike" kern="1200" dirty="0">
                <a:solidFill>
                  <a:schemeClr val="tx1"/>
                </a:solidFill>
                <a:effectLst/>
                <a:latin typeface="+mn-lt"/>
                <a:ea typeface="+mn-ea"/>
                <a:cs typeface="+mn-cs"/>
              </a:rPr>
              <a:t>Pick one question from each org to read out loud and invite the audience to all of them read to themselves.</a:t>
            </a:r>
          </a:p>
          <a:p>
            <a:pPr lvl="3" rtl="0" fontAlgn="base"/>
            <a:endParaRPr lang="en-US" sz="1200" b="0" i="0" u="none" strike="noStrike" kern="1200" dirty="0">
              <a:solidFill>
                <a:schemeClr val="tx1"/>
              </a:solidFill>
              <a:effectLst/>
              <a:latin typeface="+mn-lt"/>
              <a:ea typeface="+mn-ea"/>
              <a:cs typeface="+mn-cs"/>
            </a:endParaRPr>
          </a:p>
          <a:p>
            <a:pPr lvl="3" rtl="0" fontAlgn="base"/>
            <a:r>
              <a:rPr lang="en-US" sz="1200" b="0" i="0" u="none" strike="noStrike" kern="1200" dirty="0">
                <a:solidFill>
                  <a:schemeClr val="tx1"/>
                </a:solidFill>
                <a:effectLst/>
                <a:latin typeface="+mn-lt"/>
                <a:ea typeface="+mn-ea"/>
                <a:cs typeface="+mn-cs"/>
              </a:rPr>
              <a:t>Sustainability</a:t>
            </a:r>
          </a:p>
          <a:p>
            <a:pPr lvl="3" rtl="0" fontAlgn="base"/>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Access to resources from financial institutions was an important aspect of the project but had minimal results by the project’s end. Were partners able to leverage the project’s training and support in this area afterward? Has access to financial institutions improved, decreased, or ended since the end of the project?</a:t>
            </a:r>
          </a:p>
          <a:p>
            <a:pPr lvl="3" rtl="0" fontAlgn="base"/>
            <a:r>
              <a:rPr lang="en-US" sz="1200" b="0" i="0" u="none" strike="noStrike" kern="1200" dirty="0">
                <a:solidFill>
                  <a:schemeClr val="tx1"/>
                </a:solidFill>
                <a:effectLst/>
                <a:latin typeface="+mn-lt"/>
                <a:ea typeface="+mn-ea"/>
                <a:cs typeface="+mn-cs"/>
              </a:rPr>
              <a:t>ii.   Access to markets for grapes improved during the project. What value chain relationships endured? Have any new relationships evolved?</a:t>
            </a:r>
          </a:p>
          <a:p>
            <a:pPr lvl="3" rtl="0" fontAlgn="base"/>
            <a:r>
              <a:rPr lang="en-US" sz="1200" b="0" i="0" u="none" strike="noStrike" kern="1200" dirty="0">
                <a:solidFill>
                  <a:schemeClr val="tx1"/>
                </a:solidFill>
                <a:effectLst/>
                <a:latin typeface="+mn-lt"/>
                <a:ea typeface="+mn-ea"/>
                <a:cs typeface="+mn-cs"/>
              </a:rPr>
              <a:t>a.      Impact</a:t>
            </a:r>
          </a:p>
          <a:p>
            <a:pPr lvl="3" rtl="0" fontAlgn="base"/>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What are the key impacts of the project for the targeted organizations and farmers? Did men, women, boys, and girls experience the effects differently?</a:t>
            </a:r>
          </a:p>
          <a:p>
            <a:pPr lvl="3" rtl="0" fontAlgn="base"/>
            <a:r>
              <a:rPr lang="en-US" sz="1200" b="0" i="0" u="none" strike="noStrike" kern="1200" dirty="0">
                <a:solidFill>
                  <a:schemeClr val="tx1"/>
                </a:solidFill>
                <a:effectLst/>
                <a:latin typeface="+mn-lt"/>
                <a:ea typeface="+mn-ea"/>
                <a:cs typeface="+mn-cs"/>
              </a:rPr>
              <a:t>1.      Some impacts that were mentioned during the final evaluation were the extension services models used, such as Training the Trainer and Farmer Field Schools. Have these models continued or evolved? Have extension services continued on the same trend as during the project?</a:t>
            </a:r>
          </a:p>
          <a:p>
            <a:pPr lvl="3" rtl="0" fontAlgn="base"/>
            <a:r>
              <a:rPr lang="en-US" sz="1200" b="0" i="0" u="none" strike="noStrike" kern="1200" dirty="0">
                <a:solidFill>
                  <a:schemeClr val="tx1"/>
                </a:solidFill>
                <a:effectLst/>
                <a:latin typeface="+mn-lt"/>
                <a:ea typeface="+mn-ea"/>
                <a:cs typeface="+mn-cs"/>
              </a:rPr>
              <a:t>2.      Household income based from grape sales increased according to the project's final evaluation. Has this trend been maintained or improved since the end of the project?</a:t>
            </a:r>
          </a:p>
          <a:p>
            <a:pPr lvl="3" rtl="0" fontAlgn="base"/>
            <a:r>
              <a:rPr lang="en-US" sz="1200" b="0" i="0" u="none" strike="noStrike" kern="1200" dirty="0">
                <a:solidFill>
                  <a:schemeClr val="tx1"/>
                </a:solidFill>
                <a:effectLst/>
                <a:latin typeface="+mn-lt"/>
                <a:ea typeface="+mn-ea"/>
                <a:cs typeface="+mn-cs"/>
              </a:rPr>
              <a:t>3.      The percentage of household incomes spent on food generally decreased during the project. Has this trend been maintained?</a:t>
            </a:r>
          </a:p>
          <a:p>
            <a:pPr lvl="3" rtl="0" fontAlgn="base"/>
            <a:r>
              <a:rPr lang="en-US" sz="1200" b="0" i="0" u="none" strike="noStrike" kern="1200" dirty="0">
                <a:solidFill>
                  <a:schemeClr val="tx1"/>
                </a:solidFill>
                <a:effectLst/>
                <a:latin typeface="+mn-lt"/>
                <a:ea typeface="+mn-ea"/>
                <a:cs typeface="+mn-cs"/>
              </a:rPr>
              <a:t>4.      What other impacts from the project are considered important by the targeted organizations and farmers?</a:t>
            </a:r>
          </a:p>
          <a:p>
            <a:pPr lvl="3" rtl="0" fontAlgn="base"/>
            <a:r>
              <a:rPr lang="en-US" sz="1200" b="0" i="0" u="none" strike="noStrike" kern="1200" dirty="0">
                <a:solidFill>
                  <a:schemeClr val="tx1"/>
                </a:solidFill>
                <a:effectLst/>
                <a:latin typeface="+mn-lt"/>
                <a:ea typeface="+mn-ea"/>
                <a:cs typeface="+mn-cs"/>
              </a:rPr>
              <a:t>ii.   What recommendations from the project’s final evaluation and subsequent studies were implemented? What were the results? Did men, women, boys, and girls experience the results differently?</a:t>
            </a:r>
          </a:p>
          <a:p>
            <a:pPr lvl="3" rtl="0" fontAlgn="base"/>
            <a:r>
              <a:rPr lang="en-US" sz="1200" b="0" i="0" u="none" strike="noStrike" kern="1200" dirty="0">
                <a:solidFill>
                  <a:schemeClr val="tx1"/>
                </a:solidFill>
                <a:effectLst/>
                <a:latin typeface="+mn-lt"/>
                <a:ea typeface="+mn-ea"/>
                <a:cs typeface="+mn-cs"/>
              </a:rPr>
              <a:t>What are the perspectives of implementing partners on the project’s long-term effects? Did men and women experience the effects differently?</a:t>
            </a:r>
          </a:p>
          <a:p>
            <a:pPr lvl="2" rtl="0" fontAlgn="base"/>
            <a:r>
              <a:rPr lang="en-US" sz="1200" b="1" i="0" u="none" strike="noStrike" kern="1200" dirty="0">
                <a:solidFill>
                  <a:schemeClr val="tx1"/>
                </a:solidFill>
                <a:effectLst/>
                <a:latin typeface="+mn-lt"/>
                <a:ea typeface="+mn-ea"/>
                <a:cs typeface="+mn-cs"/>
              </a:rPr>
              <a:t>LWR/Nicaragua </a:t>
            </a:r>
            <a:r>
              <a:rPr lang="en-US" sz="1200" b="0" i="0" u="none" strike="noStrike" kern="1200" dirty="0">
                <a:solidFill>
                  <a:schemeClr val="tx1"/>
                </a:solidFill>
                <a:effectLst/>
                <a:latin typeface="+mn-lt"/>
                <a:ea typeface="+mn-ea"/>
                <a:cs typeface="+mn-cs"/>
              </a:rPr>
              <a:t>Gender/food security (before/after political crisis):</a:t>
            </a:r>
          </a:p>
          <a:p>
            <a:pPr lvl="3" rtl="0" fontAlgn="base"/>
            <a:r>
              <a:rPr lang="en-US" sz="1200" b="0" i="0" u="none" strike="noStrike" kern="1200" dirty="0">
                <a:solidFill>
                  <a:schemeClr val="tx1"/>
                </a:solidFill>
                <a:effectLst/>
                <a:latin typeface="+mn-lt"/>
                <a:ea typeface="+mn-ea"/>
                <a:cs typeface="+mn-cs"/>
              </a:rPr>
              <a:t>Are there </a:t>
            </a:r>
            <a:r>
              <a:rPr lang="en-US" sz="1200" b="1" i="0" u="none" strike="noStrike" kern="1200" dirty="0">
                <a:solidFill>
                  <a:schemeClr val="tx1"/>
                </a:solidFill>
                <a:effectLst/>
                <a:latin typeface="+mn-lt"/>
                <a:ea typeface="+mn-ea"/>
                <a:cs typeface="+mn-cs"/>
              </a:rPr>
              <a:t>households</a:t>
            </a:r>
            <a:r>
              <a:rPr lang="en-US" sz="1200" b="0" i="0" u="none" strike="noStrike" kern="1200" dirty="0">
                <a:solidFill>
                  <a:schemeClr val="tx1"/>
                </a:solidFill>
                <a:effectLst/>
                <a:latin typeface="+mn-lt"/>
                <a:ea typeface="+mn-ea"/>
                <a:cs typeface="+mn-cs"/>
              </a:rPr>
              <a:t> making decisions in a gender-equitable manner? To what extent?</a:t>
            </a:r>
          </a:p>
          <a:p>
            <a:pPr lvl="3" rtl="0" fontAlgn="base"/>
            <a:r>
              <a:rPr lang="en-US" sz="1200" b="0" i="0" u="none" strike="noStrike" kern="1200" dirty="0">
                <a:solidFill>
                  <a:schemeClr val="tx1"/>
                </a:solidFill>
                <a:effectLst/>
                <a:latin typeface="+mn-lt"/>
                <a:ea typeface="+mn-ea"/>
                <a:cs typeface="+mn-cs"/>
              </a:rPr>
              <a:t>Does the </a:t>
            </a:r>
            <a:r>
              <a:rPr lang="en-US" sz="1200" b="1" i="0" u="none" strike="noStrike" kern="1200" dirty="0">
                <a:solidFill>
                  <a:schemeClr val="tx1"/>
                </a:solidFill>
                <a:effectLst/>
                <a:latin typeface="+mn-lt"/>
                <a:ea typeface="+mn-ea"/>
                <a:cs typeface="+mn-cs"/>
              </a:rPr>
              <a:t>cooperative</a:t>
            </a:r>
            <a:r>
              <a:rPr lang="en-US" sz="1200" b="0" i="0" u="none" strike="noStrike" kern="1200" dirty="0">
                <a:solidFill>
                  <a:schemeClr val="tx1"/>
                </a:solidFill>
                <a:effectLst/>
                <a:latin typeface="+mn-lt"/>
                <a:ea typeface="+mn-ea"/>
                <a:cs typeface="+mn-cs"/>
              </a:rPr>
              <a:t> continue to employ the policies and practices developed under the project aimed at improving transparency and better engaging women and youth?</a:t>
            </a:r>
          </a:p>
          <a:p>
            <a:pPr lvl="3" rtl="0" fontAlgn="base"/>
            <a:r>
              <a:rPr lang="en-US" sz="1200" b="0" i="0" u="none" strike="noStrike" kern="1200" dirty="0">
                <a:solidFill>
                  <a:schemeClr val="tx1"/>
                </a:solidFill>
                <a:effectLst/>
                <a:latin typeface="+mn-lt"/>
                <a:ea typeface="+mn-ea"/>
                <a:cs typeface="+mn-cs"/>
              </a:rPr>
              <a:t>What is the status of </a:t>
            </a:r>
            <a:r>
              <a:rPr lang="en-US" sz="1200" b="1" i="0" u="none" strike="noStrike" kern="1200" dirty="0">
                <a:solidFill>
                  <a:schemeClr val="tx1"/>
                </a:solidFill>
                <a:effectLst/>
                <a:latin typeface="+mn-lt"/>
                <a:ea typeface="+mn-ea"/>
                <a:cs typeface="+mn-cs"/>
              </a:rPr>
              <a:t>food security</a:t>
            </a:r>
            <a:r>
              <a:rPr lang="en-US" sz="1200" b="0" i="0" u="none" strike="noStrike" kern="1200" dirty="0">
                <a:solidFill>
                  <a:schemeClr val="tx1"/>
                </a:solidFill>
                <a:effectLst/>
                <a:latin typeface="+mn-lt"/>
                <a:ea typeface="+mn-ea"/>
                <a:cs typeface="+mn-cs"/>
              </a:rPr>
              <a:t> for men, women, boys and girls who belong to households that have a cooperative member? </a:t>
            </a:r>
          </a:p>
          <a:p>
            <a:pPr lvl="3" rtl="0" fontAlgn="base"/>
            <a:r>
              <a:rPr lang="en-US" sz="1200" b="0" i="0" u="none" strike="noStrike" kern="1200" dirty="0">
                <a:solidFill>
                  <a:schemeClr val="tx1"/>
                </a:solidFill>
                <a:effectLst/>
                <a:latin typeface="+mn-lt"/>
                <a:ea typeface="+mn-ea"/>
                <a:cs typeface="+mn-cs"/>
              </a:rPr>
              <a:t>What is the </a:t>
            </a:r>
            <a:r>
              <a:rPr lang="en-US" sz="1200" b="1" i="0" u="none" strike="noStrike" kern="1200" dirty="0">
                <a:solidFill>
                  <a:schemeClr val="tx1"/>
                </a:solidFill>
                <a:effectLst/>
                <a:latin typeface="+mn-lt"/>
                <a:ea typeface="+mn-ea"/>
                <a:cs typeface="+mn-cs"/>
              </a:rPr>
              <a:t>yield</a:t>
            </a:r>
            <a:r>
              <a:rPr lang="en-US" sz="1200" b="0" i="0" u="none" strike="noStrike" kern="1200" dirty="0">
                <a:solidFill>
                  <a:schemeClr val="tx1"/>
                </a:solidFill>
                <a:effectLst/>
                <a:latin typeface="+mn-lt"/>
                <a:ea typeface="+mn-ea"/>
                <a:cs typeface="+mn-cs"/>
              </a:rPr>
              <a:t> of coffee/cocoa for men and women</a:t>
            </a:r>
          </a:p>
          <a:p>
            <a:pPr lvl="3" rtl="0" fontAlgn="base"/>
            <a:r>
              <a:rPr lang="en-US" sz="1200" b="0" i="0" u="none" strike="noStrike" kern="1200" dirty="0">
                <a:solidFill>
                  <a:schemeClr val="tx1"/>
                </a:solidFill>
                <a:effectLst/>
                <a:latin typeface="+mn-lt"/>
                <a:ea typeface="+mn-ea"/>
                <a:cs typeface="+mn-cs"/>
              </a:rPr>
              <a:t>Has the number of </a:t>
            </a:r>
            <a:r>
              <a:rPr lang="en-US" sz="1200" b="1" i="0" u="none" strike="noStrike" kern="1200" dirty="0">
                <a:solidFill>
                  <a:schemeClr val="tx1"/>
                </a:solidFill>
                <a:effectLst/>
                <a:latin typeface="+mn-lt"/>
                <a:ea typeface="+mn-ea"/>
                <a:cs typeface="+mn-cs"/>
              </a:rPr>
              <a:t>women engaged</a:t>
            </a:r>
            <a:r>
              <a:rPr lang="en-US" sz="1200" b="0" i="0" u="none" strike="noStrike" kern="1200" dirty="0">
                <a:solidFill>
                  <a:schemeClr val="tx1"/>
                </a:solidFill>
                <a:effectLst/>
                <a:latin typeface="+mn-lt"/>
                <a:ea typeface="+mn-ea"/>
                <a:cs typeface="+mn-cs"/>
              </a:rPr>
              <a:t> in coffee or cocoa production changed since </a:t>
            </a:r>
            <a:r>
              <a:rPr lang="en-US" sz="1200" b="0" i="0" u="none" strike="noStrike" kern="1200" dirty="0" err="1">
                <a:solidFill>
                  <a:schemeClr val="tx1"/>
                </a:solidFill>
                <a:effectLst/>
                <a:latin typeface="+mn-lt"/>
                <a:ea typeface="+mn-ea"/>
                <a:cs typeface="+mn-cs"/>
              </a:rPr>
              <a:t>endline</a:t>
            </a:r>
            <a:r>
              <a:rPr lang="en-US" sz="1200" b="0" i="0" u="none" strike="noStrike" kern="1200" dirty="0">
                <a:solidFill>
                  <a:schemeClr val="tx1"/>
                </a:solidFill>
                <a:effectLst/>
                <a:latin typeface="+mn-lt"/>
                <a:ea typeface="+mn-ea"/>
                <a:cs typeface="+mn-cs"/>
              </a:rPr>
              <a:t>? Since the crisis began?</a:t>
            </a:r>
          </a:p>
          <a:p>
            <a:pPr lvl="3" rtl="0" fontAlgn="base"/>
            <a:r>
              <a:rPr lang="en-US" sz="1200" b="0" i="0" u="none" strike="noStrike" kern="1200" dirty="0">
                <a:solidFill>
                  <a:schemeClr val="tx1"/>
                </a:solidFill>
                <a:effectLst/>
                <a:latin typeface="+mn-lt"/>
                <a:ea typeface="+mn-ea"/>
                <a:cs typeface="+mn-cs"/>
              </a:rPr>
              <a:t>Have members lost, retained or further improved their </a:t>
            </a:r>
            <a:r>
              <a:rPr lang="en-US" sz="1200" b="1" i="0" u="none" strike="noStrike" kern="1200" dirty="0">
                <a:solidFill>
                  <a:schemeClr val="tx1"/>
                </a:solidFill>
                <a:effectLst/>
                <a:latin typeface="+mn-lt"/>
                <a:ea typeface="+mn-ea"/>
                <a:cs typeface="+mn-cs"/>
              </a:rPr>
              <a:t>knowledge</a:t>
            </a:r>
            <a:r>
              <a:rPr lang="en-US" sz="1200" b="0" i="0" u="none" strike="noStrike" kern="1200" dirty="0">
                <a:solidFill>
                  <a:schemeClr val="tx1"/>
                </a:solidFill>
                <a:effectLst/>
                <a:latin typeface="+mn-lt"/>
                <a:ea typeface="+mn-ea"/>
                <a:cs typeface="+mn-cs"/>
              </a:rPr>
              <a:t> of crop management and approaches to increasing coffee and cocoa yields?</a:t>
            </a:r>
          </a:p>
          <a:p>
            <a:pPr lvl="3" rtl="0" fontAlgn="base"/>
            <a:r>
              <a:rPr lang="en-US" sz="1200" b="0" i="0" u="none" strike="noStrike" kern="1200" dirty="0">
                <a:solidFill>
                  <a:schemeClr val="tx1"/>
                </a:solidFill>
                <a:effectLst/>
                <a:latin typeface="+mn-lt"/>
                <a:ea typeface="+mn-ea"/>
                <a:cs typeface="+mn-cs"/>
              </a:rPr>
              <a:t>How does the </a:t>
            </a:r>
            <a:r>
              <a:rPr lang="en-US" sz="1200" b="1" i="0" u="none" strike="noStrike" kern="1200" dirty="0">
                <a:solidFill>
                  <a:schemeClr val="tx1"/>
                </a:solidFill>
                <a:effectLst/>
                <a:latin typeface="+mn-lt"/>
                <a:ea typeface="+mn-ea"/>
                <a:cs typeface="+mn-cs"/>
              </a:rPr>
              <a:t>variety of crops</a:t>
            </a:r>
            <a:r>
              <a:rPr lang="en-US" sz="1200" b="0" i="0" u="none" strike="noStrike" kern="1200" dirty="0">
                <a:solidFill>
                  <a:schemeClr val="tx1"/>
                </a:solidFill>
                <a:effectLst/>
                <a:latin typeface="+mn-lt"/>
                <a:ea typeface="+mn-ea"/>
                <a:cs typeface="+mn-cs"/>
              </a:rPr>
              <a:t> farmed compare to </a:t>
            </a:r>
            <a:r>
              <a:rPr lang="en-US" sz="1200" b="0" i="0" u="none" strike="noStrike" kern="1200" dirty="0" err="1">
                <a:solidFill>
                  <a:schemeClr val="tx1"/>
                </a:solidFill>
                <a:effectLst/>
                <a:latin typeface="+mn-lt"/>
                <a:ea typeface="+mn-ea"/>
                <a:cs typeface="+mn-cs"/>
              </a:rPr>
              <a:t>endline</a:t>
            </a:r>
            <a:r>
              <a:rPr lang="en-US" sz="1200" b="0" i="0" u="none" strike="noStrike" kern="1200" dirty="0">
                <a:solidFill>
                  <a:schemeClr val="tx1"/>
                </a:solidFill>
                <a:effectLst/>
                <a:latin typeface="+mn-lt"/>
                <a:ea typeface="+mn-ea"/>
                <a:cs typeface="+mn-cs"/>
              </a:rPr>
              <a:t> data?</a:t>
            </a:r>
          </a:p>
          <a:p>
            <a:pPr lvl="3" rtl="0" fontAlgn="base"/>
            <a:r>
              <a:rPr lang="en-US" sz="1200" b="0" i="0" u="none" strike="noStrike" kern="1200" dirty="0">
                <a:solidFill>
                  <a:schemeClr val="tx1"/>
                </a:solidFill>
                <a:effectLst/>
                <a:latin typeface="+mn-lt"/>
                <a:ea typeface="+mn-ea"/>
                <a:cs typeface="+mn-cs"/>
              </a:rPr>
              <a:t>What are the </a:t>
            </a:r>
            <a:r>
              <a:rPr lang="en-US" sz="1200" b="1" i="0" u="none" strike="noStrike" kern="1200" dirty="0">
                <a:solidFill>
                  <a:schemeClr val="tx1"/>
                </a:solidFill>
                <a:effectLst/>
                <a:latin typeface="+mn-lt"/>
                <a:ea typeface="+mn-ea"/>
                <a:cs typeface="+mn-cs"/>
              </a:rPr>
              <a:t>major unintended outcomes</a:t>
            </a:r>
            <a:r>
              <a:rPr lang="en-US" sz="1200" b="0" i="0" u="none" strike="noStrike" kern="1200" dirty="0">
                <a:solidFill>
                  <a:schemeClr val="tx1"/>
                </a:solidFill>
                <a:effectLst/>
                <a:latin typeface="+mn-lt"/>
                <a:ea typeface="+mn-ea"/>
                <a:cs typeface="+mn-cs"/>
              </a:rPr>
              <a:t> (positive or negative), if any, that resulted after the project ended?</a:t>
            </a:r>
          </a:p>
          <a:p>
            <a:pPr rtl="0"/>
            <a:br>
              <a:rPr lang="en-US" b="0" dirty="0">
                <a:effectLst/>
              </a:rPr>
            </a:br>
            <a:r>
              <a:rPr lang="en-US" sz="1200" b="1" i="0" u="none" strike="noStrike" kern="1200" dirty="0">
                <a:solidFill>
                  <a:schemeClr val="tx1"/>
                </a:solidFill>
                <a:effectLst/>
                <a:latin typeface="+mn-lt"/>
                <a:ea typeface="+mn-ea"/>
                <a:cs typeface="+mn-cs"/>
              </a:rPr>
              <a:t>World Vision: </a:t>
            </a:r>
            <a:r>
              <a:rPr lang="en-US" sz="1200" b="0" i="0" u="none" strike="noStrike" kern="1200" dirty="0">
                <a:solidFill>
                  <a:schemeClr val="tx1"/>
                </a:solidFill>
                <a:effectLst/>
                <a:latin typeface="+mn-lt"/>
                <a:ea typeface="+mn-ea"/>
                <a:cs typeface="+mn-cs"/>
              </a:rPr>
              <a:t>Two rounds of ex-post studies of our sponsorship funded programs  in collaboration with Tulane… + two other stand alone studies (mandated by donors Gates, USAID)</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Round 1 (2014-2016) -</a:t>
            </a:r>
            <a:r>
              <a:rPr lang="en-US" sz="1200" b="0" i="0" u="none" strike="noStrike" kern="1200" dirty="0">
                <a:solidFill>
                  <a:schemeClr val="tx1"/>
                </a:solidFill>
                <a:effectLst/>
                <a:latin typeface="+mn-lt"/>
                <a:ea typeface="+mn-ea"/>
                <a:cs typeface="+mn-cs"/>
              </a:rPr>
              <a:t>three sites (Sri Lanka, Uganda, Kenya). Questions driven by organizational identity:</a:t>
            </a:r>
            <a:endParaRPr lang="en-US" b="0" dirty="0">
              <a:effectLst/>
            </a:endParaRPr>
          </a:p>
          <a:p>
            <a:pPr rtl="0"/>
            <a:r>
              <a:rPr lang="en-US" sz="1200" b="1" i="0" u="none" strike="noStrike" kern="1200" dirty="0">
                <a:solidFill>
                  <a:schemeClr val="tx1"/>
                </a:solidFill>
                <a:effectLst/>
                <a:latin typeface="+mn-lt"/>
                <a:ea typeface="+mn-ea"/>
                <a:cs typeface="+mn-cs"/>
              </a:rPr>
              <a:t>CHILD FOCUSED: </a:t>
            </a:r>
            <a:r>
              <a:rPr lang="en-US" sz="1200" b="0" i="0" u="none" strike="noStrike" kern="1200" dirty="0">
                <a:solidFill>
                  <a:schemeClr val="tx1"/>
                </a:solidFill>
                <a:effectLst/>
                <a:latin typeface="+mn-lt"/>
                <a:ea typeface="+mn-ea"/>
                <a:cs typeface="+mn-cs"/>
              </a:rPr>
              <a:t> What are the long-term outcomes and contribution of programs’ work in the current education, health, and employment status of individuals who participated in the program as children?</a:t>
            </a:r>
            <a:endParaRPr lang="en-US" b="0" dirty="0">
              <a:effectLst/>
            </a:endParaRPr>
          </a:p>
          <a:p>
            <a:pPr rtl="0"/>
            <a:r>
              <a:rPr lang="en-US" sz="1200" b="1" i="0" u="none" strike="noStrike" kern="1200" dirty="0">
                <a:solidFill>
                  <a:schemeClr val="tx1"/>
                </a:solidFill>
                <a:effectLst/>
                <a:latin typeface="+mn-lt"/>
                <a:ea typeface="+mn-ea"/>
                <a:cs typeface="+mn-cs"/>
              </a:rPr>
              <a:t>COMMUNITY-EMPOWERING: </a:t>
            </a:r>
            <a:r>
              <a:rPr lang="en-US" sz="1200" b="0" i="0" u="none" strike="noStrike" kern="1200" dirty="0">
                <a:solidFill>
                  <a:schemeClr val="tx1"/>
                </a:solidFill>
                <a:effectLst/>
                <a:latin typeface="+mn-lt"/>
                <a:ea typeface="+mn-ea"/>
                <a:cs typeface="+mn-cs"/>
              </a:rPr>
              <a:t>(How) have our programs enabled communities to sustain improvements in child well-being?</a:t>
            </a:r>
            <a:endParaRPr lang="en-US" b="0" dirty="0">
              <a:effectLst/>
            </a:endParaRPr>
          </a:p>
          <a:p>
            <a:pPr rtl="0"/>
            <a:r>
              <a:rPr lang="en-US" sz="1200" b="1" i="0" u="none" strike="noStrike" kern="1200" dirty="0">
                <a:solidFill>
                  <a:schemeClr val="tx1"/>
                </a:solidFill>
                <a:effectLst/>
                <a:latin typeface="+mn-lt"/>
                <a:ea typeface="+mn-ea"/>
                <a:cs typeface="+mn-cs"/>
              </a:rPr>
              <a:t>LONG-TERM PRESENCE: </a:t>
            </a:r>
            <a:r>
              <a:rPr lang="en-US" sz="1200" b="0" i="0" u="none" strike="noStrike" kern="1200" dirty="0">
                <a:solidFill>
                  <a:schemeClr val="tx1"/>
                </a:solidFill>
                <a:effectLst/>
                <a:latin typeface="+mn-lt"/>
                <a:ea typeface="+mn-ea"/>
                <a:cs typeface="+mn-cs"/>
              </a:rPr>
              <a:t>To what extent have the outputs and/or immediate results of our interventions been sustained in the program area?</a:t>
            </a:r>
            <a:endParaRPr lang="en-US" b="0" dirty="0">
              <a:effectLst/>
            </a:endParaRPr>
          </a:p>
          <a:p>
            <a:pPr rtl="0"/>
            <a:r>
              <a:rPr lang="en-US" sz="1200" b="1" i="0" u="none" strike="noStrike" kern="1200" dirty="0">
                <a:solidFill>
                  <a:schemeClr val="tx1"/>
                </a:solidFill>
                <a:effectLst/>
                <a:latin typeface="+mn-lt"/>
                <a:ea typeface="+mn-ea"/>
                <a:cs typeface="+mn-cs"/>
              </a:rPr>
              <a:t>CHRISTIAN: </a:t>
            </a:r>
            <a:r>
              <a:rPr lang="en-US" sz="1200" b="0" i="0" u="none" strike="noStrike" kern="1200" dirty="0">
                <a:solidFill>
                  <a:schemeClr val="tx1"/>
                </a:solidFill>
                <a:effectLst/>
                <a:latin typeface="+mn-lt"/>
                <a:ea typeface="+mn-ea"/>
                <a:cs typeface="+mn-cs"/>
              </a:rPr>
              <a:t>What has been the value, meaning, and effects for those participating in the program? (explored aspects of psychosocial wellbeing, effects of relationships with sponsors, meaning of faith in the life of participants)</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Round # 2 (2017-2018) </a:t>
            </a:r>
            <a:r>
              <a:rPr lang="en-US" sz="1200" b="0" i="0" u="none" strike="noStrike" kern="1200" dirty="0">
                <a:solidFill>
                  <a:schemeClr val="tx1"/>
                </a:solidFill>
                <a:effectLst/>
                <a:latin typeface="+mn-lt"/>
                <a:ea typeface="+mn-ea"/>
                <a:cs typeface="+mn-cs"/>
              </a:rPr>
              <a:t>-six sites (India, Myanmar, Bolivia) simplified questions driven by WV’s key sustainability plan (outcomes to be sustained by empowered community groups left behind).</a:t>
            </a:r>
            <a:endParaRPr lang="en-US" b="0" dirty="0">
              <a:effectLst/>
            </a:endParaRPr>
          </a:p>
          <a:p>
            <a:pPr rtl="0"/>
            <a:r>
              <a:rPr lang="en-US" sz="1200" b="1" i="0" u="none" strike="noStrike" kern="1200" dirty="0">
                <a:solidFill>
                  <a:schemeClr val="tx1"/>
                </a:solidFill>
                <a:effectLst/>
                <a:latin typeface="+mn-lt"/>
                <a:ea typeface="+mn-ea"/>
                <a:cs typeface="+mn-cs"/>
              </a:rPr>
              <a:t>What does sustainability look like in WV Area Programs (sponsorship funded)?</a:t>
            </a:r>
            <a:endParaRPr lang="en-US" b="0" dirty="0">
              <a:effectLst/>
            </a:endParaRPr>
          </a:p>
          <a:p>
            <a:pPr rtl="0"/>
            <a:r>
              <a:rPr lang="en-US" sz="1200" b="0" i="0" u="none" strike="noStrike" kern="1200" dirty="0">
                <a:solidFill>
                  <a:schemeClr val="tx1"/>
                </a:solidFill>
                <a:effectLst/>
                <a:latin typeface="+mn-lt"/>
                <a:ea typeface="+mn-ea"/>
                <a:cs typeface="+mn-cs"/>
              </a:rPr>
              <a:t>o   What is being sustained (outcomes, processes, practices, activities, groups, other)?</a:t>
            </a:r>
            <a:endParaRPr lang="en-US" b="0" dirty="0">
              <a:effectLst/>
            </a:endParaRPr>
          </a:p>
          <a:p>
            <a:pPr rtl="0"/>
            <a:r>
              <a:rPr lang="en-US" sz="1200" b="0" i="0" u="none" strike="noStrike" kern="1200" dirty="0">
                <a:solidFill>
                  <a:schemeClr val="tx1"/>
                </a:solidFill>
                <a:effectLst/>
                <a:latin typeface="+mn-lt"/>
                <a:ea typeface="+mn-ea"/>
                <a:cs typeface="+mn-cs"/>
              </a:rPr>
              <a:t>o   To what extent does evidence of sustainability align with WV’s expectations or available definitions about sustainability?</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55952B1-E364-4309-90D3-1D4F317CB685}" type="slidenum">
              <a:rPr lang="en-US" smtClean="0"/>
              <a:t>6</a:t>
            </a:fld>
            <a:endParaRPr lang="en-US"/>
          </a:p>
        </p:txBody>
      </p:sp>
    </p:spTree>
    <p:extLst>
      <p:ext uri="{BB962C8B-B14F-4D97-AF65-F5344CB8AC3E}">
        <p14:creationId xmlns:p14="http://schemas.microsoft.com/office/powerpoint/2010/main" val="293990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HOLTA</a:t>
            </a:r>
          </a:p>
          <a:p>
            <a:endParaRPr lang="en-US" dirty="0"/>
          </a:p>
          <a:p>
            <a:r>
              <a:rPr lang="en-US" dirty="0"/>
              <a:t>Organizational culture rooted in who we are and positions we have: 2 min</a:t>
            </a:r>
          </a:p>
          <a:p>
            <a:endParaRPr lang="en-US" dirty="0"/>
          </a:p>
          <a:p>
            <a:r>
              <a:rPr lang="en-US" dirty="0"/>
              <a:t>Ex-post evaluations, especially when new in an organization are exciting. Everyone sees so much potential in them. A common reason for supporting ex-posts esp. funded internally is the belief that good results, sustained achievements are there… We just haven’t measured them. Depending on who you are (your role, experience, and sometimes worldviews) also shapes how you view or what you may expect ex-posts to bring home.</a:t>
            </a:r>
          </a:p>
          <a:p>
            <a:endParaRPr lang="en-US" dirty="0"/>
          </a:p>
          <a:p>
            <a:r>
              <a:rPr lang="en-US" dirty="0"/>
              <a:t>Looking at these pictures we can see how perceptions can differ from one person to another. How far is really the child from the father? I am a mother, when my husband does this with our 20 month old, you know where I stand… </a:t>
            </a:r>
          </a:p>
          <a:p>
            <a:endParaRPr lang="en-US" dirty="0"/>
          </a:p>
          <a:p>
            <a:r>
              <a:rPr lang="en-US" dirty="0"/>
              <a:t>Let’s bring this back to ex-posts though. Our different stakeholders had different hopes of how much sustained achievement was going on and what we could do with the learning and results… If you were to guess from this list of stakeholders (leadership, fundraisers, program staff (including M&amp;E), who do you think had the highest hope of what we could do with results? </a:t>
            </a:r>
          </a:p>
          <a:p>
            <a:endParaRPr lang="en-US" dirty="0"/>
          </a:p>
          <a:p>
            <a:r>
              <a:rPr lang="en-US" dirty="0"/>
              <a:t>[five second silence and if none has jumped in with a thought] you don’t have to answer, we will tell you soon… </a:t>
            </a:r>
          </a:p>
        </p:txBody>
      </p:sp>
      <p:sp>
        <p:nvSpPr>
          <p:cNvPr id="4" name="Slide Number Placeholder 3"/>
          <p:cNvSpPr>
            <a:spLocks noGrp="1"/>
          </p:cNvSpPr>
          <p:nvPr>
            <p:ph type="sldNum" sz="quarter" idx="5"/>
          </p:nvPr>
        </p:nvSpPr>
        <p:spPr/>
        <p:txBody>
          <a:bodyPr/>
          <a:lstStyle/>
          <a:p>
            <a:fld id="{355952B1-E364-4309-90D3-1D4F317CB685}" type="slidenum">
              <a:rPr lang="en-US" smtClean="0"/>
              <a:t>7</a:t>
            </a:fld>
            <a:endParaRPr lang="en-US"/>
          </a:p>
        </p:txBody>
      </p:sp>
    </p:spTree>
    <p:extLst>
      <p:ext uri="{BB962C8B-B14F-4D97-AF65-F5344CB8AC3E}">
        <p14:creationId xmlns:p14="http://schemas.microsoft.com/office/powerpoint/2010/main" val="148900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mn-lt"/>
                <a:ea typeface="+mn-ea"/>
                <a:cs typeface="+mn-cs"/>
              </a:rPr>
              <a:t>Intended audience for our work: 2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mn-lt"/>
                <a:ea typeface="+mn-ea"/>
                <a:cs typeface="+mn-cs"/>
              </a:rPr>
              <a:t>HOLTA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mn-lt"/>
                <a:ea typeface="+mn-ea"/>
                <a:cs typeface="+mn-cs"/>
              </a:rPr>
              <a:t>LWR: </a:t>
            </a:r>
            <a:r>
              <a:rPr lang="en-US" sz="1200" b="0" i="0" u="none" strike="noStrike" kern="1200" dirty="0">
                <a:solidFill>
                  <a:schemeClr val="tx1"/>
                </a:solidFill>
                <a:effectLst/>
                <a:latin typeface="+mn-lt"/>
                <a:ea typeface="+mn-ea"/>
                <a:cs typeface="+mn-cs"/>
              </a:rPr>
              <a:t>internal leadership team; region where eval took place; deepen understanding for development of org-wide ag strategy on capacity building for farmers’ orgs in value chains; expectations about using externally for fundraising purposes based on expectations that the results would be good/showcase sustainability. The second one focused on gender + resilience so slightly more academic audience externally.</a:t>
            </a:r>
            <a:endParaRPr lang="en-US" sz="16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55952B1-E364-4309-90D3-1D4F317CB685}" type="slidenum">
              <a:rPr lang="en-US" smtClean="0"/>
              <a:t>8</a:t>
            </a:fld>
            <a:endParaRPr lang="en-US"/>
          </a:p>
        </p:txBody>
      </p:sp>
    </p:spTree>
    <p:extLst>
      <p:ext uri="{BB962C8B-B14F-4D97-AF65-F5344CB8AC3E}">
        <p14:creationId xmlns:p14="http://schemas.microsoft.com/office/powerpoint/2010/main" val="3949888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mn-lt"/>
                <a:ea typeface="+mn-ea"/>
                <a:cs typeface="+mn-cs"/>
              </a:rPr>
              <a:t>Results: 1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mn-lt"/>
                <a:ea typeface="+mn-ea"/>
                <a:cs typeface="+mn-cs"/>
              </a:rPr>
              <a:t>WENDI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mn-lt"/>
                <a:ea typeface="+mn-ea"/>
                <a:cs typeface="+mn-cs"/>
              </a:rPr>
              <a:t>Let me help you with that… what if I told you that we came back with Mixed Results! Shocking,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mn-lt"/>
                <a:ea typeface="+mn-ea"/>
                <a:cs typeface="+mn-cs"/>
              </a:rPr>
              <a:t>What can marketers do with mixed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mn-lt"/>
                <a:ea typeface="+mn-ea"/>
                <a:cs typeface="+mn-cs"/>
              </a:rPr>
              <a:t>What can leadership do with mixed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mn-lt"/>
                <a:ea typeface="+mn-ea"/>
                <a:cs typeface="+mn-cs"/>
              </a:rPr>
              <a:t>Well, the audiences that had no problem with that were the academic partners and surprise/surprise M&amp;E and program staff (those sustainability champions).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mn-lt"/>
                <a:ea typeface="+mn-ea"/>
                <a:cs typeface="+mn-cs"/>
              </a:rPr>
              <a:t>Wendi’s funny anecdote: This ‘politics’ issue was when I really knew that M&amp;E was my tribe. Evaluation types tend to want to talk about the ‘dirty laundry’ in a way that makes leadership and fundraisers nervous. Everyone in this room knows that their biggest competitor probably also fails at the same thing their org fails at….but we usually aren’t allowed to talk about it, or at least not to the level of depth necessary to find a way to fix it.</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effectLst/>
                <a:latin typeface="+mn-lt"/>
                <a:ea typeface="+mn-ea"/>
                <a:cs typeface="+mn-cs"/>
              </a:rPr>
              <a:t>But each of stakeholder does not operate in vacuum or isolated from one another. Getting to what is our take-away and how to communicate that meaningfully was our challenge. The two audiences that felt they did not get out of ex-posts what they needed, are also often those that make decisions and drive organizations…</a:t>
            </a:r>
          </a:p>
        </p:txBody>
      </p:sp>
      <p:sp>
        <p:nvSpPr>
          <p:cNvPr id="4" name="Slide Number Placeholder 3"/>
          <p:cNvSpPr>
            <a:spLocks noGrp="1"/>
          </p:cNvSpPr>
          <p:nvPr>
            <p:ph type="sldNum" sz="quarter" idx="5"/>
          </p:nvPr>
        </p:nvSpPr>
        <p:spPr/>
        <p:txBody>
          <a:bodyPr/>
          <a:lstStyle/>
          <a:p>
            <a:fld id="{355952B1-E364-4309-90D3-1D4F317CB685}" type="slidenum">
              <a:rPr lang="en-US" smtClean="0"/>
              <a:t>9</a:t>
            </a:fld>
            <a:endParaRPr lang="en-US"/>
          </a:p>
        </p:txBody>
      </p:sp>
    </p:spTree>
    <p:extLst>
      <p:ext uri="{BB962C8B-B14F-4D97-AF65-F5344CB8AC3E}">
        <p14:creationId xmlns:p14="http://schemas.microsoft.com/office/powerpoint/2010/main" val="32166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071B-7788-4E42-8823-EAC3848C06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731677-0BDA-4DB5-8594-FAB99AA22B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362A9C-76D5-42FC-9AA8-DE44B3BE07F0}"/>
              </a:ext>
            </a:extLst>
          </p:cNvPr>
          <p:cNvSpPr>
            <a:spLocks noGrp="1"/>
          </p:cNvSpPr>
          <p:nvPr>
            <p:ph type="dt" sz="half" idx="10"/>
          </p:nvPr>
        </p:nvSpPr>
        <p:spPr/>
        <p:txBody>
          <a:bodyPr/>
          <a:lstStyle/>
          <a:p>
            <a:fld id="{2105DB41-7EBE-45F5-9FC7-796222371044}" type="datetimeFigureOut">
              <a:rPr lang="en-US" smtClean="0"/>
              <a:t>10/18/2019</a:t>
            </a:fld>
            <a:endParaRPr lang="en-US"/>
          </a:p>
        </p:txBody>
      </p:sp>
      <p:sp>
        <p:nvSpPr>
          <p:cNvPr id="5" name="Footer Placeholder 4">
            <a:extLst>
              <a:ext uri="{FF2B5EF4-FFF2-40B4-BE49-F238E27FC236}">
                <a16:creationId xmlns:a16="http://schemas.microsoft.com/office/drawing/2014/main" id="{081DA89D-DABB-4EFA-9DA0-ED10A9214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76D32-1C83-41EE-84EA-27F491DF2738}"/>
              </a:ext>
            </a:extLst>
          </p:cNvPr>
          <p:cNvSpPr>
            <a:spLocks noGrp="1"/>
          </p:cNvSpPr>
          <p:nvPr>
            <p:ph type="sldNum" sz="quarter" idx="12"/>
          </p:nvPr>
        </p:nvSpPr>
        <p:spPr/>
        <p:txBody>
          <a:bodyPr/>
          <a:lstStyle/>
          <a:p>
            <a:fld id="{90078D53-B44F-4F07-A183-49477E4D2F39}" type="slidenum">
              <a:rPr lang="en-US" smtClean="0"/>
              <a:t>‹#›</a:t>
            </a:fld>
            <a:endParaRPr lang="en-US"/>
          </a:p>
        </p:txBody>
      </p:sp>
    </p:spTree>
    <p:extLst>
      <p:ext uri="{BB962C8B-B14F-4D97-AF65-F5344CB8AC3E}">
        <p14:creationId xmlns:p14="http://schemas.microsoft.com/office/powerpoint/2010/main" val="981616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0215-B301-4ED5-B403-4F3F474531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71A1D0-526D-45FA-A693-5FDD18B3FD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90A81-4557-4E51-A908-36C34E866BDC}"/>
              </a:ext>
            </a:extLst>
          </p:cNvPr>
          <p:cNvSpPr>
            <a:spLocks noGrp="1"/>
          </p:cNvSpPr>
          <p:nvPr>
            <p:ph type="dt" sz="half" idx="10"/>
          </p:nvPr>
        </p:nvSpPr>
        <p:spPr/>
        <p:txBody>
          <a:bodyPr/>
          <a:lstStyle/>
          <a:p>
            <a:fld id="{2105DB41-7EBE-45F5-9FC7-796222371044}" type="datetimeFigureOut">
              <a:rPr lang="en-US" smtClean="0"/>
              <a:t>10/18/2019</a:t>
            </a:fld>
            <a:endParaRPr lang="en-US"/>
          </a:p>
        </p:txBody>
      </p:sp>
      <p:sp>
        <p:nvSpPr>
          <p:cNvPr id="5" name="Footer Placeholder 4">
            <a:extLst>
              <a:ext uri="{FF2B5EF4-FFF2-40B4-BE49-F238E27FC236}">
                <a16:creationId xmlns:a16="http://schemas.microsoft.com/office/drawing/2014/main" id="{CAA5D43C-5049-4D90-A1BD-3CC0A9107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041FC-A014-40E9-98DC-07B3970389DD}"/>
              </a:ext>
            </a:extLst>
          </p:cNvPr>
          <p:cNvSpPr>
            <a:spLocks noGrp="1"/>
          </p:cNvSpPr>
          <p:nvPr>
            <p:ph type="sldNum" sz="quarter" idx="12"/>
          </p:nvPr>
        </p:nvSpPr>
        <p:spPr/>
        <p:txBody>
          <a:bodyPr/>
          <a:lstStyle/>
          <a:p>
            <a:fld id="{90078D53-B44F-4F07-A183-49477E4D2F39}" type="slidenum">
              <a:rPr lang="en-US" smtClean="0"/>
              <a:t>‹#›</a:t>
            </a:fld>
            <a:endParaRPr lang="en-US"/>
          </a:p>
        </p:txBody>
      </p:sp>
    </p:spTree>
    <p:extLst>
      <p:ext uri="{BB962C8B-B14F-4D97-AF65-F5344CB8AC3E}">
        <p14:creationId xmlns:p14="http://schemas.microsoft.com/office/powerpoint/2010/main" val="340701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4A9A0-5DEE-4227-87E3-10A5312EAF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D5476A-15FA-4EE2-B4D4-AA3624BEA0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BB8B3-B39E-48E7-9D72-3BF5F9A89836}"/>
              </a:ext>
            </a:extLst>
          </p:cNvPr>
          <p:cNvSpPr>
            <a:spLocks noGrp="1"/>
          </p:cNvSpPr>
          <p:nvPr>
            <p:ph type="dt" sz="half" idx="10"/>
          </p:nvPr>
        </p:nvSpPr>
        <p:spPr/>
        <p:txBody>
          <a:bodyPr/>
          <a:lstStyle/>
          <a:p>
            <a:fld id="{2105DB41-7EBE-45F5-9FC7-796222371044}" type="datetimeFigureOut">
              <a:rPr lang="en-US" smtClean="0"/>
              <a:t>10/18/2019</a:t>
            </a:fld>
            <a:endParaRPr lang="en-US"/>
          </a:p>
        </p:txBody>
      </p:sp>
      <p:sp>
        <p:nvSpPr>
          <p:cNvPr id="5" name="Footer Placeholder 4">
            <a:extLst>
              <a:ext uri="{FF2B5EF4-FFF2-40B4-BE49-F238E27FC236}">
                <a16:creationId xmlns:a16="http://schemas.microsoft.com/office/drawing/2014/main" id="{E7B0CB56-34C4-4528-A53D-74DFA1515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344A9-8D30-47F6-8C9B-D6654297F3F0}"/>
              </a:ext>
            </a:extLst>
          </p:cNvPr>
          <p:cNvSpPr>
            <a:spLocks noGrp="1"/>
          </p:cNvSpPr>
          <p:nvPr>
            <p:ph type="sldNum" sz="quarter" idx="12"/>
          </p:nvPr>
        </p:nvSpPr>
        <p:spPr/>
        <p:txBody>
          <a:bodyPr/>
          <a:lstStyle/>
          <a:p>
            <a:fld id="{90078D53-B44F-4F07-A183-49477E4D2F39}" type="slidenum">
              <a:rPr lang="en-US" smtClean="0"/>
              <a:t>‹#›</a:t>
            </a:fld>
            <a:endParaRPr lang="en-US"/>
          </a:p>
        </p:txBody>
      </p:sp>
    </p:spTree>
    <p:extLst>
      <p:ext uri="{BB962C8B-B14F-4D97-AF65-F5344CB8AC3E}">
        <p14:creationId xmlns:p14="http://schemas.microsoft.com/office/powerpoint/2010/main" val="209162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186C-B88F-4C79-82FC-436AFF367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87927A-98EC-4708-AEA2-92AC4E5CD6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7B186-2DC3-4F22-B893-20DAC0E261BC}"/>
              </a:ext>
            </a:extLst>
          </p:cNvPr>
          <p:cNvSpPr>
            <a:spLocks noGrp="1"/>
          </p:cNvSpPr>
          <p:nvPr>
            <p:ph type="dt" sz="half" idx="10"/>
          </p:nvPr>
        </p:nvSpPr>
        <p:spPr/>
        <p:txBody>
          <a:bodyPr/>
          <a:lstStyle/>
          <a:p>
            <a:fld id="{2105DB41-7EBE-45F5-9FC7-796222371044}" type="datetimeFigureOut">
              <a:rPr lang="en-US" smtClean="0"/>
              <a:t>10/18/2019</a:t>
            </a:fld>
            <a:endParaRPr lang="en-US"/>
          </a:p>
        </p:txBody>
      </p:sp>
      <p:sp>
        <p:nvSpPr>
          <p:cNvPr id="5" name="Footer Placeholder 4">
            <a:extLst>
              <a:ext uri="{FF2B5EF4-FFF2-40B4-BE49-F238E27FC236}">
                <a16:creationId xmlns:a16="http://schemas.microsoft.com/office/drawing/2014/main" id="{779BDD73-CE63-4141-89B2-91B274751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15CCE-DE55-49F2-89D0-EC2E893D4EB8}"/>
              </a:ext>
            </a:extLst>
          </p:cNvPr>
          <p:cNvSpPr>
            <a:spLocks noGrp="1"/>
          </p:cNvSpPr>
          <p:nvPr>
            <p:ph type="sldNum" sz="quarter" idx="12"/>
          </p:nvPr>
        </p:nvSpPr>
        <p:spPr/>
        <p:txBody>
          <a:bodyPr/>
          <a:lstStyle/>
          <a:p>
            <a:fld id="{90078D53-B44F-4F07-A183-49477E4D2F39}" type="slidenum">
              <a:rPr lang="en-US" smtClean="0"/>
              <a:t>‹#›</a:t>
            </a:fld>
            <a:endParaRPr lang="en-US"/>
          </a:p>
        </p:txBody>
      </p:sp>
    </p:spTree>
    <p:extLst>
      <p:ext uri="{BB962C8B-B14F-4D97-AF65-F5344CB8AC3E}">
        <p14:creationId xmlns:p14="http://schemas.microsoft.com/office/powerpoint/2010/main" val="209327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1D75-3D4B-4F23-A6FE-DE10EC6FF1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9CED26-F90E-41F9-9C4E-284C24095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63BDA9-4E0D-4820-B648-2EB10F04F49A}"/>
              </a:ext>
            </a:extLst>
          </p:cNvPr>
          <p:cNvSpPr>
            <a:spLocks noGrp="1"/>
          </p:cNvSpPr>
          <p:nvPr>
            <p:ph type="dt" sz="half" idx="10"/>
          </p:nvPr>
        </p:nvSpPr>
        <p:spPr/>
        <p:txBody>
          <a:bodyPr/>
          <a:lstStyle/>
          <a:p>
            <a:fld id="{2105DB41-7EBE-45F5-9FC7-796222371044}" type="datetimeFigureOut">
              <a:rPr lang="en-US" smtClean="0"/>
              <a:t>10/18/2019</a:t>
            </a:fld>
            <a:endParaRPr lang="en-US"/>
          </a:p>
        </p:txBody>
      </p:sp>
      <p:sp>
        <p:nvSpPr>
          <p:cNvPr id="5" name="Footer Placeholder 4">
            <a:extLst>
              <a:ext uri="{FF2B5EF4-FFF2-40B4-BE49-F238E27FC236}">
                <a16:creationId xmlns:a16="http://schemas.microsoft.com/office/drawing/2014/main" id="{0E3964F3-93FC-4FFC-973D-DD656BE69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CF948-AE5D-4A6B-A96A-65D8D927309E}"/>
              </a:ext>
            </a:extLst>
          </p:cNvPr>
          <p:cNvSpPr>
            <a:spLocks noGrp="1"/>
          </p:cNvSpPr>
          <p:nvPr>
            <p:ph type="sldNum" sz="quarter" idx="12"/>
          </p:nvPr>
        </p:nvSpPr>
        <p:spPr/>
        <p:txBody>
          <a:bodyPr/>
          <a:lstStyle/>
          <a:p>
            <a:fld id="{90078D53-B44F-4F07-A183-49477E4D2F39}" type="slidenum">
              <a:rPr lang="en-US" smtClean="0"/>
              <a:t>‹#›</a:t>
            </a:fld>
            <a:endParaRPr lang="en-US"/>
          </a:p>
        </p:txBody>
      </p:sp>
    </p:spTree>
    <p:extLst>
      <p:ext uri="{BB962C8B-B14F-4D97-AF65-F5344CB8AC3E}">
        <p14:creationId xmlns:p14="http://schemas.microsoft.com/office/powerpoint/2010/main" val="180252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CF1F-73A6-437A-909A-46B316DD7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642957-47DC-42E4-B480-B4E70D8516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124B54-4410-429A-9770-D21C0E56B9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B3C854-79D1-4B8F-8579-E25022F36A7F}"/>
              </a:ext>
            </a:extLst>
          </p:cNvPr>
          <p:cNvSpPr>
            <a:spLocks noGrp="1"/>
          </p:cNvSpPr>
          <p:nvPr>
            <p:ph type="dt" sz="half" idx="10"/>
          </p:nvPr>
        </p:nvSpPr>
        <p:spPr/>
        <p:txBody>
          <a:bodyPr/>
          <a:lstStyle/>
          <a:p>
            <a:fld id="{2105DB41-7EBE-45F5-9FC7-796222371044}" type="datetimeFigureOut">
              <a:rPr lang="en-US" smtClean="0"/>
              <a:t>10/18/2019</a:t>
            </a:fld>
            <a:endParaRPr lang="en-US"/>
          </a:p>
        </p:txBody>
      </p:sp>
      <p:sp>
        <p:nvSpPr>
          <p:cNvPr id="6" name="Footer Placeholder 5">
            <a:extLst>
              <a:ext uri="{FF2B5EF4-FFF2-40B4-BE49-F238E27FC236}">
                <a16:creationId xmlns:a16="http://schemas.microsoft.com/office/drawing/2014/main" id="{2481E0AD-52F5-421D-9CFF-871870295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054F4-9E14-4917-A3E7-0162B4B49EEF}"/>
              </a:ext>
            </a:extLst>
          </p:cNvPr>
          <p:cNvSpPr>
            <a:spLocks noGrp="1"/>
          </p:cNvSpPr>
          <p:nvPr>
            <p:ph type="sldNum" sz="quarter" idx="12"/>
          </p:nvPr>
        </p:nvSpPr>
        <p:spPr/>
        <p:txBody>
          <a:bodyPr/>
          <a:lstStyle/>
          <a:p>
            <a:fld id="{90078D53-B44F-4F07-A183-49477E4D2F39}" type="slidenum">
              <a:rPr lang="en-US" smtClean="0"/>
              <a:t>‹#›</a:t>
            </a:fld>
            <a:endParaRPr lang="en-US"/>
          </a:p>
        </p:txBody>
      </p:sp>
    </p:spTree>
    <p:extLst>
      <p:ext uri="{BB962C8B-B14F-4D97-AF65-F5344CB8AC3E}">
        <p14:creationId xmlns:p14="http://schemas.microsoft.com/office/powerpoint/2010/main" val="361166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A5714-9478-43AA-A617-75818C9452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F2AFE2-3658-4DE3-846B-2FD104E75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B119F-E980-41B2-B043-B04DE6AC2C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390259-FD3B-4571-900F-3D0649C09B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4DF55A-2E6A-458E-942A-657F0359DF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F85DC4-A715-497D-99F4-7BFF13961F64}"/>
              </a:ext>
            </a:extLst>
          </p:cNvPr>
          <p:cNvSpPr>
            <a:spLocks noGrp="1"/>
          </p:cNvSpPr>
          <p:nvPr>
            <p:ph type="dt" sz="half" idx="10"/>
          </p:nvPr>
        </p:nvSpPr>
        <p:spPr/>
        <p:txBody>
          <a:bodyPr/>
          <a:lstStyle/>
          <a:p>
            <a:fld id="{2105DB41-7EBE-45F5-9FC7-796222371044}" type="datetimeFigureOut">
              <a:rPr lang="en-US" smtClean="0"/>
              <a:t>10/18/2019</a:t>
            </a:fld>
            <a:endParaRPr lang="en-US"/>
          </a:p>
        </p:txBody>
      </p:sp>
      <p:sp>
        <p:nvSpPr>
          <p:cNvPr id="8" name="Footer Placeholder 7">
            <a:extLst>
              <a:ext uri="{FF2B5EF4-FFF2-40B4-BE49-F238E27FC236}">
                <a16:creationId xmlns:a16="http://schemas.microsoft.com/office/drawing/2014/main" id="{2FFB28B4-CFF5-4F70-BF63-256BCC9B66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A68D00-83DB-4746-8E30-640CBEB49DF7}"/>
              </a:ext>
            </a:extLst>
          </p:cNvPr>
          <p:cNvSpPr>
            <a:spLocks noGrp="1"/>
          </p:cNvSpPr>
          <p:nvPr>
            <p:ph type="sldNum" sz="quarter" idx="12"/>
          </p:nvPr>
        </p:nvSpPr>
        <p:spPr/>
        <p:txBody>
          <a:bodyPr/>
          <a:lstStyle/>
          <a:p>
            <a:fld id="{90078D53-B44F-4F07-A183-49477E4D2F39}" type="slidenum">
              <a:rPr lang="en-US" smtClean="0"/>
              <a:t>‹#›</a:t>
            </a:fld>
            <a:endParaRPr lang="en-US"/>
          </a:p>
        </p:txBody>
      </p:sp>
    </p:spTree>
    <p:extLst>
      <p:ext uri="{BB962C8B-B14F-4D97-AF65-F5344CB8AC3E}">
        <p14:creationId xmlns:p14="http://schemas.microsoft.com/office/powerpoint/2010/main" val="428438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46A03-B298-43D4-929D-F3272D9912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F967FC-D325-4872-9111-EE6DFC20CFDC}"/>
              </a:ext>
            </a:extLst>
          </p:cNvPr>
          <p:cNvSpPr>
            <a:spLocks noGrp="1"/>
          </p:cNvSpPr>
          <p:nvPr>
            <p:ph type="dt" sz="half" idx="10"/>
          </p:nvPr>
        </p:nvSpPr>
        <p:spPr/>
        <p:txBody>
          <a:bodyPr/>
          <a:lstStyle/>
          <a:p>
            <a:fld id="{2105DB41-7EBE-45F5-9FC7-796222371044}" type="datetimeFigureOut">
              <a:rPr lang="en-US" smtClean="0"/>
              <a:t>10/18/2019</a:t>
            </a:fld>
            <a:endParaRPr lang="en-US"/>
          </a:p>
        </p:txBody>
      </p:sp>
      <p:sp>
        <p:nvSpPr>
          <p:cNvPr id="4" name="Footer Placeholder 3">
            <a:extLst>
              <a:ext uri="{FF2B5EF4-FFF2-40B4-BE49-F238E27FC236}">
                <a16:creationId xmlns:a16="http://schemas.microsoft.com/office/drawing/2014/main" id="{8BAEEE2C-396F-436F-A20D-CE03EADC23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8CA58F-3B4C-474D-92DF-7814F05F9BCB}"/>
              </a:ext>
            </a:extLst>
          </p:cNvPr>
          <p:cNvSpPr>
            <a:spLocks noGrp="1"/>
          </p:cNvSpPr>
          <p:nvPr>
            <p:ph type="sldNum" sz="quarter" idx="12"/>
          </p:nvPr>
        </p:nvSpPr>
        <p:spPr/>
        <p:txBody>
          <a:bodyPr/>
          <a:lstStyle/>
          <a:p>
            <a:fld id="{90078D53-B44F-4F07-A183-49477E4D2F39}" type="slidenum">
              <a:rPr lang="en-US" smtClean="0"/>
              <a:t>‹#›</a:t>
            </a:fld>
            <a:endParaRPr lang="en-US"/>
          </a:p>
        </p:txBody>
      </p:sp>
    </p:spTree>
    <p:extLst>
      <p:ext uri="{BB962C8B-B14F-4D97-AF65-F5344CB8AC3E}">
        <p14:creationId xmlns:p14="http://schemas.microsoft.com/office/powerpoint/2010/main" val="113228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095197-C486-4AA8-8FD4-7C533213B1B9}"/>
              </a:ext>
            </a:extLst>
          </p:cNvPr>
          <p:cNvSpPr>
            <a:spLocks noGrp="1"/>
          </p:cNvSpPr>
          <p:nvPr>
            <p:ph type="dt" sz="half" idx="10"/>
          </p:nvPr>
        </p:nvSpPr>
        <p:spPr/>
        <p:txBody>
          <a:bodyPr/>
          <a:lstStyle/>
          <a:p>
            <a:fld id="{2105DB41-7EBE-45F5-9FC7-796222371044}" type="datetimeFigureOut">
              <a:rPr lang="en-US" smtClean="0"/>
              <a:t>10/18/2019</a:t>
            </a:fld>
            <a:endParaRPr lang="en-US"/>
          </a:p>
        </p:txBody>
      </p:sp>
      <p:sp>
        <p:nvSpPr>
          <p:cNvPr id="3" name="Footer Placeholder 2">
            <a:extLst>
              <a:ext uri="{FF2B5EF4-FFF2-40B4-BE49-F238E27FC236}">
                <a16:creationId xmlns:a16="http://schemas.microsoft.com/office/drawing/2014/main" id="{C5BC6454-958A-4BC1-BADE-1B7E4EE605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FA6B1A-8968-411B-B17C-A45D8F57671C}"/>
              </a:ext>
            </a:extLst>
          </p:cNvPr>
          <p:cNvSpPr>
            <a:spLocks noGrp="1"/>
          </p:cNvSpPr>
          <p:nvPr>
            <p:ph type="sldNum" sz="quarter" idx="12"/>
          </p:nvPr>
        </p:nvSpPr>
        <p:spPr/>
        <p:txBody>
          <a:bodyPr/>
          <a:lstStyle/>
          <a:p>
            <a:fld id="{90078D53-B44F-4F07-A183-49477E4D2F39}" type="slidenum">
              <a:rPr lang="en-US" smtClean="0"/>
              <a:t>‹#›</a:t>
            </a:fld>
            <a:endParaRPr lang="en-US"/>
          </a:p>
        </p:txBody>
      </p:sp>
    </p:spTree>
    <p:extLst>
      <p:ext uri="{BB962C8B-B14F-4D97-AF65-F5344CB8AC3E}">
        <p14:creationId xmlns:p14="http://schemas.microsoft.com/office/powerpoint/2010/main" val="234099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6A59D-6138-4428-A615-103CB77B1A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CEAA-D7F4-4431-9134-D6A3BCC7DE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494AAC-6701-4B91-8D94-CE16B5A08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FBC1FD-907E-44D4-82AA-8EEAD12BF2A4}"/>
              </a:ext>
            </a:extLst>
          </p:cNvPr>
          <p:cNvSpPr>
            <a:spLocks noGrp="1"/>
          </p:cNvSpPr>
          <p:nvPr>
            <p:ph type="dt" sz="half" idx="10"/>
          </p:nvPr>
        </p:nvSpPr>
        <p:spPr/>
        <p:txBody>
          <a:bodyPr/>
          <a:lstStyle/>
          <a:p>
            <a:fld id="{2105DB41-7EBE-45F5-9FC7-796222371044}" type="datetimeFigureOut">
              <a:rPr lang="en-US" smtClean="0"/>
              <a:t>10/18/2019</a:t>
            </a:fld>
            <a:endParaRPr lang="en-US"/>
          </a:p>
        </p:txBody>
      </p:sp>
      <p:sp>
        <p:nvSpPr>
          <p:cNvPr id="6" name="Footer Placeholder 5">
            <a:extLst>
              <a:ext uri="{FF2B5EF4-FFF2-40B4-BE49-F238E27FC236}">
                <a16:creationId xmlns:a16="http://schemas.microsoft.com/office/drawing/2014/main" id="{8A1E7DF8-443B-4845-A1A2-CE8B8255B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07787-4F82-4635-BD88-DBAD1FE8B4E7}"/>
              </a:ext>
            </a:extLst>
          </p:cNvPr>
          <p:cNvSpPr>
            <a:spLocks noGrp="1"/>
          </p:cNvSpPr>
          <p:nvPr>
            <p:ph type="sldNum" sz="quarter" idx="12"/>
          </p:nvPr>
        </p:nvSpPr>
        <p:spPr/>
        <p:txBody>
          <a:bodyPr/>
          <a:lstStyle/>
          <a:p>
            <a:fld id="{90078D53-B44F-4F07-A183-49477E4D2F39}" type="slidenum">
              <a:rPr lang="en-US" smtClean="0"/>
              <a:t>‹#›</a:t>
            </a:fld>
            <a:endParaRPr lang="en-US"/>
          </a:p>
        </p:txBody>
      </p:sp>
    </p:spTree>
    <p:extLst>
      <p:ext uri="{BB962C8B-B14F-4D97-AF65-F5344CB8AC3E}">
        <p14:creationId xmlns:p14="http://schemas.microsoft.com/office/powerpoint/2010/main" val="1023986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6010-3B91-4C86-BDB1-97B21A1948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DEB5F8-B8A5-4A1C-9736-9E3405242C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8BF79B-3D10-4F9D-B5E7-4E4E64959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919EAA-ECCC-40A7-8EEC-68E96A27665E}"/>
              </a:ext>
            </a:extLst>
          </p:cNvPr>
          <p:cNvSpPr>
            <a:spLocks noGrp="1"/>
          </p:cNvSpPr>
          <p:nvPr>
            <p:ph type="dt" sz="half" idx="10"/>
          </p:nvPr>
        </p:nvSpPr>
        <p:spPr/>
        <p:txBody>
          <a:bodyPr/>
          <a:lstStyle/>
          <a:p>
            <a:fld id="{2105DB41-7EBE-45F5-9FC7-796222371044}" type="datetimeFigureOut">
              <a:rPr lang="en-US" smtClean="0"/>
              <a:t>10/18/2019</a:t>
            </a:fld>
            <a:endParaRPr lang="en-US"/>
          </a:p>
        </p:txBody>
      </p:sp>
      <p:sp>
        <p:nvSpPr>
          <p:cNvPr id="6" name="Footer Placeholder 5">
            <a:extLst>
              <a:ext uri="{FF2B5EF4-FFF2-40B4-BE49-F238E27FC236}">
                <a16:creationId xmlns:a16="http://schemas.microsoft.com/office/drawing/2014/main" id="{CB9366D3-2E42-4FEC-9B22-9AF209C75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437EE1-CF5E-4481-B88A-4BCD28902E00}"/>
              </a:ext>
            </a:extLst>
          </p:cNvPr>
          <p:cNvSpPr>
            <a:spLocks noGrp="1"/>
          </p:cNvSpPr>
          <p:nvPr>
            <p:ph type="sldNum" sz="quarter" idx="12"/>
          </p:nvPr>
        </p:nvSpPr>
        <p:spPr/>
        <p:txBody>
          <a:bodyPr/>
          <a:lstStyle/>
          <a:p>
            <a:fld id="{90078D53-B44F-4F07-A183-49477E4D2F39}" type="slidenum">
              <a:rPr lang="en-US" smtClean="0"/>
              <a:t>‹#›</a:t>
            </a:fld>
            <a:endParaRPr lang="en-US"/>
          </a:p>
        </p:txBody>
      </p:sp>
    </p:spTree>
    <p:extLst>
      <p:ext uri="{BB962C8B-B14F-4D97-AF65-F5344CB8AC3E}">
        <p14:creationId xmlns:p14="http://schemas.microsoft.com/office/powerpoint/2010/main" val="22598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3A8653-75AF-4DF1-BA01-30D432EFF4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8F25EC-C035-479B-A8FE-FCB9EA0BF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BA713-6587-4DCF-9EFA-61D2BF057E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5DB41-7EBE-45F5-9FC7-796222371044}" type="datetimeFigureOut">
              <a:rPr lang="en-US" smtClean="0"/>
              <a:t>10/18/2019</a:t>
            </a:fld>
            <a:endParaRPr lang="en-US"/>
          </a:p>
        </p:txBody>
      </p:sp>
      <p:sp>
        <p:nvSpPr>
          <p:cNvPr id="5" name="Footer Placeholder 4">
            <a:extLst>
              <a:ext uri="{FF2B5EF4-FFF2-40B4-BE49-F238E27FC236}">
                <a16:creationId xmlns:a16="http://schemas.microsoft.com/office/drawing/2014/main" id="{B107F49B-0205-45FF-B0DD-598CB3AF5D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E825C2-9DBD-42A9-A0D1-7EF1382606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78D53-B44F-4F07-A183-49477E4D2F39}" type="slidenum">
              <a:rPr lang="en-US" smtClean="0"/>
              <a:t>‹#›</a:t>
            </a:fld>
            <a:endParaRPr lang="en-US"/>
          </a:p>
        </p:txBody>
      </p:sp>
    </p:spTree>
    <p:extLst>
      <p:ext uri="{BB962C8B-B14F-4D97-AF65-F5344CB8AC3E}">
        <p14:creationId xmlns:p14="http://schemas.microsoft.com/office/powerpoint/2010/main" val="3303968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E87F-E47D-40AB-861D-CE67A9E9110F}"/>
              </a:ext>
            </a:extLst>
          </p:cNvPr>
          <p:cNvSpPr>
            <a:spLocks noGrp="1"/>
          </p:cNvSpPr>
          <p:nvPr>
            <p:ph type="ctrTitle"/>
          </p:nvPr>
        </p:nvSpPr>
        <p:spPr/>
        <p:txBody>
          <a:bodyPr>
            <a:normAutofit fontScale="90000"/>
          </a:bodyPr>
          <a:lstStyle/>
          <a:p>
            <a:r>
              <a:rPr lang="en-US" b="1" dirty="0">
                <a:latin typeface="Gill Sans MT" panose="020B0502020104020203" pitchFamily="34" charset="0"/>
              </a:rPr>
              <a:t>Organizational culture eats strategy for breakfast</a:t>
            </a:r>
          </a:p>
        </p:txBody>
      </p:sp>
      <p:sp>
        <p:nvSpPr>
          <p:cNvPr id="3" name="Subtitle 2">
            <a:extLst>
              <a:ext uri="{FF2B5EF4-FFF2-40B4-BE49-F238E27FC236}">
                <a16:creationId xmlns:a16="http://schemas.microsoft.com/office/drawing/2014/main" id="{E7E251F2-39D6-404F-B5A3-887CA1DFD2E0}"/>
              </a:ext>
            </a:extLst>
          </p:cNvPr>
          <p:cNvSpPr>
            <a:spLocks noGrp="1"/>
          </p:cNvSpPr>
          <p:nvPr>
            <p:ph type="subTitle" idx="1"/>
          </p:nvPr>
        </p:nvSpPr>
        <p:spPr>
          <a:xfrm>
            <a:off x="1524000" y="3990804"/>
            <a:ext cx="9144000" cy="1655762"/>
          </a:xfrm>
        </p:spPr>
        <p:txBody>
          <a:bodyPr/>
          <a:lstStyle/>
          <a:p>
            <a:r>
              <a:rPr lang="en-US" dirty="0">
                <a:latin typeface="Gill Sans MT" panose="020B0502020104020203" pitchFamily="34" charset="0"/>
              </a:rPr>
              <a:t>Holta Trandafili (World Vision US)</a:t>
            </a:r>
          </a:p>
          <a:p>
            <a:r>
              <a:rPr lang="en-US" dirty="0">
                <a:latin typeface="Gill Sans MT" panose="020B0502020104020203" pitchFamily="34" charset="0"/>
              </a:rPr>
              <a:t>Wendi Bevins (Lutheran World Relief)</a:t>
            </a:r>
          </a:p>
          <a:p>
            <a:r>
              <a:rPr lang="en-US" dirty="0">
                <a:latin typeface="Gill Sans MT" panose="020B0502020104020203" pitchFamily="34" charset="0"/>
              </a:rPr>
              <a:t>Ramu Bishwakarma (Lutheran World Relief)</a:t>
            </a:r>
          </a:p>
          <a:p>
            <a:endParaRPr lang="en-US" dirty="0">
              <a:latin typeface="Gill Sans MT" panose="020B0502020104020203" pitchFamily="34" charset="0"/>
            </a:endParaRPr>
          </a:p>
        </p:txBody>
      </p:sp>
      <p:pic>
        <p:nvPicPr>
          <p:cNvPr id="7" name="Picture 6">
            <a:extLst>
              <a:ext uri="{FF2B5EF4-FFF2-40B4-BE49-F238E27FC236}">
                <a16:creationId xmlns:a16="http://schemas.microsoft.com/office/drawing/2014/main" id="{061436D2-52B9-4360-83DB-93B1BD72A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392" y="6127407"/>
            <a:ext cx="2023117" cy="417411"/>
          </a:xfrm>
          <a:prstGeom prst="rect">
            <a:avLst/>
          </a:prstGeom>
        </p:spPr>
      </p:pic>
      <p:pic>
        <p:nvPicPr>
          <p:cNvPr id="9" name="Graphic 8" descr="Maze">
            <a:extLst>
              <a:ext uri="{FF2B5EF4-FFF2-40B4-BE49-F238E27FC236}">
                <a16:creationId xmlns:a16="http://schemas.microsoft.com/office/drawing/2014/main" id="{41594C4C-829A-4C98-BCD0-14D13EF36B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6602" y="150890"/>
            <a:ext cx="1758796" cy="1758796"/>
          </a:xfrm>
          <a:prstGeom prst="rect">
            <a:avLst/>
          </a:prstGeom>
        </p:spPr>
      </p:pic>
      <p:pic>
        <p:nvPicPr>
          <p:cNvPr id="1026" name="Picture 2" descr="Image result for lutheran world relief">
            <a:extLst>
              <a:ext uri="{FF2B5EF4-FFF2-40B4-BE49-F238E27FC236}">
                <a16:creationId xmlns:a16="http://schemas.microsoft.com/office/drawing/2014/main" id="{CD9A279E-1055-42DB-911C-501E35A634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5590757"/>
            <a:ext cx="27432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390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0A8D-F3BE-4E1D-A120-E88AAED8CB93}"/>
              </a:ext>
            </a:extLst>
          </p:cNvPr>
          <p:cNvSpPr>
            <a:spLocks noGrp="1"/>
          </p:cNvSpPr>
          <p:nvPr>
            <p:ph type="title"/>
          </p:nvPr>
        </p:nvSpPr>
        <p:spPr>
          <a:xfrm>
            <a:off x="704209" y="635069"/>
            <a:ext cx="4509236" cy="1139139"/>
          </a:xfrm>
        </p:spPr>
        <p:txBody>
          <a:bodyPr>
            <a:normAutofit/>
          </a:bodyPr>
          <a:lstStyle/>
          <a:p>
            <a:r>
              <a:rPr lang="en-US" sz="2800" b="1">
                <a:latin typeface="Gill Sans MT" panose="020B0502020104020203" pitchFamily="34" charset="0"/>
              </a:rPr>
              <a:t>Success in the eye of the beholder </a:t>
            </a:r>
            <a:r>
              <a:rPr lang="en-US" sz="2800" i="1">
                <a:latin typeface="Gill Sans MT" panose="020B0502020104020203" pitchFamily="34" charset="0"/>
              </a:rPr>
              <a:t>(Illustrations)</a:t>
            </a:r>
          </a:p>
        </p:txBody>
      </p:sp>
      <p:sp>
        <p:nvSpPr>
          <p:cNvPr id="4" name="Text Placeholder 3">
            <a:extLst>
              <a:ext uri="{FF2B5EF4-FFF2-40B4-BE49-F238E27FC236}">
                <a16:creationId xmlns:a16="http://schemas.microsoft.com/office/drawing/2014/main" id="{80B6703B-FE71-4737-86BA-E415D7275CF7}"/>
              </a:ext>
            </a:extLst>
          </p:cNvPr>
          <p:cNvSpPr>
            <a:spLocks noGrp="1"/>
          </p:cNvSpPr>
          <p:nvPr>
            <p:ph type="body" idx="4294967295"/>
          </p:nvPr>
        </p:nvSpPr>
        <p:spPr>
          <a:xfrm>
            <a:off x="720992" y="1941362"/>
            <a:ext cx="4492454" cy="2419097"/>
          </a:xfrm>
        </p:spPr>
        <p:txBody>
          <a:bodyPr anchor="t">
            <a:normAutofit/>
          </a:bodyPr>
          <a:lstStyle/>
          <a:p>
            <a:pPr>
              <a:spcBef>
                <a:spcPts val="600"/>
              </a:spcBef>
            </a:pPr>
            <a:r>
              <a:rPr lang="en-US" sz="1800">
                <a:latin typeface="Gill Sans MT" panose="020B0502020104020203" pitchFamily="34" charset="0"/>
              </a:rPr>
              <a:t>Zam-Zam Water Society, </a:t>
            </a:r>
          </a:p>
          <a:p>
            <a:pPr>
              <a:spcBef>
                <a:spcPts val="600"/>
              </a:spcBef>
            </a:pPr>
            <a:r>
              <a:rPr lang="en-US" sz="1800">
                <a:latin typeface="Gill Sans MT" panose="020B0502020104020203" pitchFamily="34" charset="0"/>
              </a:rPr>
              <a:t>Putalam, Sri Lanka</a:t>
            </a:r>
          </a:p>
        </p:txBody>
      </p:sp>
      <p:sp>
        <p:nvSpPr>
          <p:cNvPr id="28" name="Oval 27">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descr="A picture containing sitting, food, table, bowl&#10;&#10;Description automatically generated">
            <a:extLst>
              <a:ext uri="{FF2B5EF4-FFF2-40B4-BE49-F238E27FC236}">
                <a16:creationId xmlns:a16="http://schemas.microsoft.com/office/drawing/2014/main" id="{71CF2EBB-6483-4C61-968D-4F323E0C2922}"/>
              </a:ext>
            </a:extLst>
          </p:cNvPr>
          <p:cNvPicPr/>
          <p:nvPr/>
        </p:nvPicPr>
        <p:blipFill rotWithShape="1">
          <a:blip r:embed="rId3" cstate="print">
            <a:extLst>
              <a:ext uri="{28A0092B-C50C-407E-A947-70E740481C1C}">
                <a14:useLocalDpi xmlns:a14="http://schemas.microsoft.com/office/drawing/2010/main" val="0"/>
              </a:ext>
            </a:extLst>
          </a:blip>
          <a:srcRect t="21105" r="4" b="12148"/>
          <a:stretch/>
        </p:blipFill>
        <p:spPr>
          <a:xfrm>
            <a:off x="571420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0" name="Freeform: Shape 29">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1">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Content Placeholder 19" descr="A fire hydrant&#10;&#10;Description automatically generated">
            <a:extLst>
              <a:ext uri="{FF2B5EF4-FFF2-40B4-BE49-F238E27FC236}">
                <a16:creationId xmlns:a16="http://schemas.microsoft.com/office/drawing/2014/main" id="{50AA597B-C8A6-4D5C-903A-6B22553558BD}"/>
              </a:ext>
            </a:extLst>
          </p:cNvPr>
          <p:cNvPicPr>
            <a:picLocks noGrp="1"/>
          </p:cNvPicPr>
          <p:nvPr>
            <p:ph idx="1"/>
          </p:nvPr>
        </p:nvPicPr>
        <p:blipFill rotWithShape="1">
          <a:blip r:embed="rId4" cstate="print">
            <a:extLst>
              <a:ext uri="{28A0092B-C50C-407E-A947-70E740481C1C}">
                <a14:useLocalDpi xmlns:a14="http://schemas.microsoft.com/office/drawing/2010/main" val="0"/>
              </a:ext>
            </a:extLst>
          </a:blip>
          <a:srcRect l="20743" r="12506" b="-2"/>
          <a:stretch/>
        </p:blipFill>
        <p:spPr>
          <a:xfrm>
            <a:off x="5886020" y="2715337"/>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9" name="Picture 18" descr="A building next to a palm tree&#10;&#10;Description automatically generated">
            <a:extLst>
              <a:ext uri="{FF2B5EF4-FFF2-40B4-BE49-F238E27FC236}">
                <a16:creationId xmlns:a16="http://schemas.microsoft.com/office/drawing/2014/main" id="{E550B0B0-5E1B-4D9C-9868-B827DE92856F}"/>
              </a:ext>
            </a:extLst>
          </p:cNvPr>
          <p:cNvPicPr/>
          <p:nvPr/>
        </p:nvPicPr>
        <p:blipFill rotWithShape="1">
          <a:blip r:embed="rId5" cstate="print">
            <a:extLst>
              <a:ext uri="{28A0092B-C50C-407E-A947-70E740481C1C}">
                <a14:useLocalDpi xmlns:a14="http://schemas.microsoft.com/office/drawing/2010/main" val="0"/>
              </a:ext>
            </a:extLst>
          </a:blip>
          <a:srcRect t="37080" b="7157"/>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9" name="Freeform: Shape 33">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A group of people standing in front of a building&#10;&#10;Description automatically generated">
            <a:extLst>
              <a:ext uri="{FF2B5EF4-FFF2-40B4-BE49-F238E27FC236}">
                <a16:creationId xmlns:a16="http://schemas.microsoft.com/office/drawing/2014/main" id="{9C0AB3F7-A426-4125-99E0-09D45E1FF7DD}"/>
              </a:ext>
            </a:extLst>
          </p:cNvPr>
          <p:cNvPicPr/>
          <p:nvPr/>
        </p:nvPicPr>
        <p:blipFill rotWithShape="1">
          <a:blip r:embed="rId6" cstate="print">
            <a:extLst>
              <a:ext uri="{28A0092B-C50C-407E-A947-70E740481C1C}">
                <a14:useLocalDpi xmlns:a14="http://schemas.microsoft.com/office/drawing/2010/main" val="0"/>
              </a:ext>
            </a:extLst>
          </a:blip>
          <a:srcRect t="14461" r="5" b="6338"/>
          <a:stretch/>
        </p:blipFill>
        <p:spPr>
          <a:xfrm>
            <a:off x="1818614" y="4769536"/>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40" name="Freeform: Shape 35">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2" descr="A picture containing indoor, refrigerator, kitchen, white&#10;&#10;Description automatically generated">
            <a:extLst>
              <a:ext uri="{FF2B5EF4-FFF2-40B4-BE49-F238E27FC236}">
                <a16:creationId xmlns:a16="http://schemas.microsoft.com/office/drawing/2014/main" id="{C16D49A0-6C03-4693-8D25-94E58DDE81CE}"/>
              </a:ext>
            </a:extLst>
          </p:cNvPr>
          <p:cNvPicPr/>
          <p:nvPr/>
        </p:nvPicPr>
        <p:blipFill rotWithShape="1">
          <a:blip r:embed="rId7" cstate="print">
            <a:extLst>
              <a:ext uri="{28A0092B-C50C-407E-A947-70E740481C1C}">
                <a14:useLocalDpi xmlns:a14="http://schemas.microsoft.com/office/drawing/2010/main" val="0"/>
              </a:ext>
            </a:extLst>
          </a:blip>
          <a:srcRect l="22174" r="-4" b="-4"/>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368320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7D99-498C-41CB-BC1D-CE28389C25F9}"/>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r>
              <a:rPr lang="en-US" sz="6000"/>
              <a:t>Success is in the eye of the beholder </a:t>
            </a:r>
          </a:p>
        </p:txBody>
      </p:sp>
      <p:sp>
        <p:nvSpPr>
          <p:cNvPr id="4" name="Text Placeholder 3">
            <a:extLst>
              <a:ext uri="{FF2B5EF4-FFF2-40B4-BE49-F238E27FC236}">
                <a16:creationId xmlns:a16="http://schemas.microsoft.com/office/drawing/2014/main" id="{B171CCA4-54EF-4EEB-8FF2-AEECDEB74E05}"/>
              </a:ext>
            </a:extLst>
          </p:cNvPr>
          <p:cNvSpPr>
            <a:spLocks noGrp="1"/>
          </p:cNvSpPr>
          <p:nvPr>
            <p:ph type="body" sz="half" idx="2"/>
          </p:nvPr>
        </p:nvSpPr>
        <p:spPr>
          <a:xfrm>
            <a:off x="5277329" y="4796852"/>
            <a:ext cx="6274590" cy="1421068"/>
          </a:xfrm>
          <a:noFill/>
        </p:spPr>
        <p:txBody>
          <a:bodyPr vert="horz" lIns="91440" tIns="45720" rIns="91440" bIns="45720" rtlCol="0">
            <a:normAutofit/>
          </a:bodyPr>
          <a:lstStyle/>
          <a:p>
            <a:r>
              <a:rPr lang="en-US" sz="2400" dirty="0"/>
              <a:t>Grape Value Chain project in Dodoma, Tanzania</a:t>
            </a:r>
          </a:p>
        </p:txBody>
      </p:sp>
      <p:pic>
        <p:nvPicPr>
          <p:cNvPr id="6" name="Picture Placeholder 5" descr="A close up of a fruit&#10;&#10;Description automatically generated">
            <a:extLst>
              <a:ext uri="{FF2B5EF4-FFF2-40B4-BE49-F238E27FC236}">
                <a16:creationId xmlns:a16="http://schemas.microsoft.com/office/drawing/2014/main" id="{E7B71AB8-C1BA-4FB0-A7A3-8FB47E7AF0B8}"/>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1" b="1946"/>
          <a:stretch/>
        </p:blipFill>
        <p:spPr>
          <a:xfrm>
            <a:off x="1" y="10"/>
            <a:ext cx="4654296" cy="6857990"/>
          </a:xfrm>
          <a:prstGeom prst="rect">
            <a:avLst/>
          </a:prstGeom>
        </p:spPr>
      </p:pic>
    </p:spTree>
    <p:extLst>
      <p:ext uri="{BB962C8B-B14F-4D97-AF65-F5344CB8AC3E}">
        <p14:creationId xmlns:p14="http://schemas.microsoft.com/office/powerpoint/2010/main" val="32312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9B6C-DE29-4C48-B9E8-BD8219EFBD4B}"/>
              </a:ext>
            </a:extLst>
          </p:cNvPr>
          <p:cNvSpPr>
            <a:spLocks noGrp="1"/>
          </p:cNvSpPr>
          <p:nvPr>
            <p:ph type="title"/>
          </p:nvPr>
        </p:nvSpPr>
        <p:spPr>
          <a:xfrm>
            <a:off x="86061" y="365125"/>
            <a:ext cx="6948151" cy="1958527"/>
          </a:xfrm>
        </p:spPr>
        <p:txBody>
          <a:bodyPr>
            <a:noAutofit/>
          </a:bodyPr>
          <a:lstStyle/>
          <a:p>
            <a:pPr algn="r"/>
            <a:r>
              <a:rPr lang="en-US" sz="4000" b="1" dirty="0">
                <a:latin typeface="Gill Sans MT" panose="020B0502020104020203" pitchFamily="34" charset="0"/>
              </a:rPr>
              <a:t>What followed the finalization of the ex-post…</a:t>
            </a:r>
          </a:p>
        </p:txBody>
      </p:sp>
      <p:sp>
        <p:nvSpPr>
          <p:cNvPr id="4" name="Text Placeholder 3">
            <a:extLst>
              <a:ext uri="{FF2B5EF4-FFF2-40B4-BE49-F238E27FC236}">
                <a16:creationId xmlns:a16="http://schemas.microsoft.com/office/drawing/2014/main" id="{A459A1B8-8CDC-415D-B9F5-D38EB5FECA4C}"/>
              </a:ext>
            </a:extLst>
          </p:cNvPr>
          <p:cNvSpPr>
            <a:spLocks noGrp="1"/>
          </p:cNvSpPr>
          <p:nvPr>
            <p:ph type="body" idx="1"/>
          </p:nvPr>
        </p:nvSpPr>
        <p:spPr>
          <a:xfrm>
            <a:off x="836612" y="2505075"/>
            <a:ext cx="5157787" cy="507066"/>
          </a:xfrm>
        </p:spPr>
        <p:txBody>
          <a:bodyPr>
            <a:normAutofit lnSpcReduction="10000"/>
          </a:bodyPr>
          <a:lstStyle/>
          <a:p>
            <a:r>
              <a:rPr lang="en-US" sz="3200" dirty="0">
                <a:solidFill>
                  <a:schemeClr val="tx2"/>
                </a:solidFill>
              </a:rPr>
              <a:t>Mistakes we made</a:t>
            </a:r>
          </a:p>
        </p:txBody>
      </p:sp>
      <p:sp>
        <p:nvSpPr>
          <p:cNvPr id="5" name="Content Placeholder 4">
            <a:extLst>
              <a:ext uri="{FF2B5EF4-FFF2-40B4-BE49-F238E27FC236}">
                <a16:creationId xmlns:a16="http://schemas.microsoft.com/office/drawing/2014/main" id="{279126DC-A0EB-4716-8D44-7620507B34AF}"/>
              </a:ext>
            </a:extLst>
          </p:cNvPr>
          <p:cNvSpPr>
            <a:spLocks noGrp="1"/>
          </p:cNvSpPr>
          <p:nvPr>
            <p:ph sz="half" idx="2"/>
          </p:nvPr>
        </p:nvSpPr>
        <p:spPr>
          <a:xfrm>
            <a:off x="763589" y="3193564"/>
            <a:ext cx="3162952" cy="3422389"/>
          </a:xfrm>
        </p:spPr>
        <p:txBody>
          <a:bodyPr>
            <a:normAutofit/>
          </a:bodyPr>
          <a:lstStyle/>
          <a:p>
            <a:r>
              <a:rPr lang="en-US" sz="2400" dirty="0">
                <a:latin typeface="Gill Sans MT" panose="020B0502020104020203" pitchFamily="34" charset="0"/>
              </a:rPr>
              <a:t>Lengthy technical reports</a:t>
            </a:r>
          </a:p>
          <a:p>
            <a:r>
              <a:rPr lang="en-US" sz="2400" dirty="0">
                <a:latin typeface="Gill Sans MT" panose="020B0502020104020203" pitchFamily="34" charset="0"/>
              </a:rPr>
              <a:t>Lacking evidence translation</a:t>
            </a:r>
          </a:p>
          <a:p>
            <a:r>
              <a:rPr lang="en-US" sz="2400" dirty="0">
                <a:latin typeface="Gill Sans MT" panose="020B0502020104020203" pitchFamily="34" charset="0"/>
              </a:rPr>
              <a:t>Over-emphasizing what did not work </a:t>
            </a:r>
          </a:p>
          <a:p>
            <a:r>
              <a:rPr lang="en-US" sz="2400" dirty="0">
                <a:latin typeface="Gill Sans MT" panose="020B0502020104020203" pitchFamily="34" charset="0"/>
              </a:rPr>
              <a:t>Alienating rather than garnering support</a:t>
            </a:r>
          </a:p>
          <a:p>
            <a:endParaRPr lang="en-US" sz="2400" dirty="0">
              <a:latin typeface="Gill Sans MT" panose="020B0502020104020203" pitchFamily="34" charset="0"/>
            </a:endParaRPr>
          </a:p>
        </p:txBody>
      </p:sp>
      <p:sp>
        <p:nvSpPr>
          <p:cNvPr id="6" name="Text Placeholder 5">
            <a:extLst>
              <a:ext uri="{FF2B5EF4-FFF2-40B4-BE49-F238E27FC236}">
                <a16:creationId xmlns:a16="http://schemas.microsoft.com/office/drawing/2014/main" id="{40527FEE-C9F5-4D3D-A897-AEA70AE0A091}"/>
              </a:ext>
            </a:extLst>
          </p:cNvPr>
          <p:cNvSpPr>
            <a:spLocks noGrp="1"/>
          </p:cNvSpPr>
          <p:nvPr>
            <p:ph type="body" sz="quarter" idx="3"/>
          </p:nvPr>
        </p:nvSpPr>
        <p:spPr>
          <a:xfrm>
            <a:off x="4604273" y="2505075"/>
            <a:ext cx="5183188" cy="507066"/>
          </a:xfrm>
        </p:spPr>
        <p:txBody>
          <a:bodyPr>
            <a:normAutofit lnSpcReduction="10000"/>
          </a:bodyPr>
          <a:lstStyle/>
          <a:p>
            <a:r>
              <a:rPr lang="en-US" sz="3200" dirty="0">
                <a:solidFill>
                  <a:schemeClr val="accent6">
                    <a:lumMod val="75000"/>
                  </a:schemeClr>
                </a:solidFill>
              </a:rPr>
              <a:t>Wins we scored</a:t>
            </a:r>
          </a:p>
        </p:txBody>
      </p:sp>
      <p:sp>
        <p:nvSpPr>
          <p:cNvPr id="7" name="Content Placeholder 6">
            <a:extLst>
              <a:ext uri="{FF2B5EF4-FFF2-40B4-BE49-F238E27FC236}">
                <a16:creationId xmlns:a16="http://schemas.microsoft.com/office/drawing/2014/main" id="{1ED3B71A-93EE-4676-AB32-16DA5691FB82}"/>
              </a:ext>
            </a:extLst>
          </p:cNvPr>
          <p:cNvSpPr>
            <a:spLocks noGrp="1"/>
          </p:cNvSpPr>
          <p:nvPr>
            <p:ph sz="quarter" idx="4"/>
          </p:nvPr>
        </p:nvSpPr>
        <p:spPr>
          <a:xfrm>
            <a:off x="4604273" y="3193564"/>
            <a:ext cx="7023847" cy="3422389"/>
          </a:xfrm>
        </p:spPr>
        <p:txBody>
          <a:bodyPr>
            <a:normAutofit/>
          </a:bodyPr>
          <a:lstStyle/>
          <a:p>
            <a:r>
              <a:rPr lang="en-US" sz="2400" dirty="0">
                <a:latin typeface="Gill Sans MT" panose="020B0502020104020203" pitchFamily="34" charset="0"/>
              </a:rPr>
              <a:t>More internal teams learned/vested on sustainability</a:t>
            </a:r>
          </a:p>
          <a:p>
            <a:r>
              <a:rPr lang="en-US" sz="2400" dirty="0">
                <a:latin typeface="Gill Sans MT" panose="020B0502020104020203" pitchFamily="34" charset="0"/>
              </a:rPr>
              <a:t>Welcomed by a large external support network</a:t>
            </a:r>
          </a:p>
          <a:p>
            <a:r>
              <a:rPr lang="en-US" sz="2400" dirty="0">
                <a:latin typeface="Gill Sans MT" panose="020B0502020104020203" pitchFamily="34" charset="0"/>
              </a:rPr>
              <a:t>Pushed our boundaries about sustainability (theories, implementation pre-requisites, measurement, etc.)</a:t>
            </a:r>
          </a:p>
          <a:p>
            <a:r>
              <a:rPr lang="en-US" sz="2400" dirty="0">
                <a:latin typeface="Gill Sans MT" panose="020B0502020104020203" pitchFamily="34" charset="0"/>
              </a:rPr>
              <a:t>(some) Institutional, program and measurement improvement</a:t>
            </a:r>
          </a:p>
          <a:p>
            <a:r>
              <a:rPr lang="en-US" sz="2400" dirty="0">
                <a:latin typeface="Gill Sans MT" panose="020B0502020104020203" pitchFamily="34" charset="0"/>
              </a:rPr>
              <a:t>Aided by uptick on sustainability discussion among big funders (e.g. USAID)</a:t>
            </a:r>
          </a:p>
          <a:p>
            <a:endParaRPr lang="en-US" sz="2400" dirty="0">
              <a:latin typeface="Gill Sans MT" panose="020B0502020104020203" pitchFamily="34" charset="0"/>
            </a:endParaRPr>
          </a:p>
          <a:p>
            <a:endParaRPr lang="en-US" sz="2400" dirty="0">
              <a:latin typeface="Gill Sans MT" panose="020B0502020104020203" pitchFamily="34" charset="0"/>
            </a:endParaRPr>
          </a:p>
        </p:txBody>
      </p:sp>
      <p:pic>
        <p:nvPicPr>
          <p:cNvPr id="1026" name="Picture 2" descr="Image result for avengers civil war">
            <a:extLst>
              <a:ext uri="{FF2B5EF4-FFF2-40B4-BE49-F238E27FC236}">
                <a16:creationId xmlns:a16="http://schemas.microsoft.com/office/drawing/2014/main" id="{AC25F153-55EC-4E11-AD9C-6FA3CF028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212" y="0"/>
            <a:ext cx="5157787" cy="232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8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9B6C-DE29-4C48-B9E8-BD8219EFBD4B}"/>
              </a:ext>
            </a:extLst>
          </p:cNvPr>
          <p:cNvSpPr>
            <a:spLocks noGrp="1"/>
          </p:cNvSpPr>
          <p:nvPr>
            <p:ph type="title"/>
          </p:nvPr>
        </p:nvSpPr>
        <p:spPr>
          <a:xfrm>
            <a:off x="8540496" y="640080"/>
            <a:ext cx="2799907" cy="2306320"/>
          </a:xfrm>
        </p:spPr>
        <p:txBody>
          <a:bodyPr anchor="b">
            <a:normAutofit/>
          </a:bodyPr>
          <a:lstStyle/>
          <a:p>
            <a:r>
              <a:rPr lang="en-US" sz="4000" b="1">
                <a:latin typeface="Gill Sans MT" panose="020B0502020104020203" pitchFamily="34" charset="0"/>
              </a:rPr>
              <a:t>Uptake a few years down the road…</a:t>
            </a:r>
          </a:p>
        </p:txBody>
      </p:sp>
      <p:pic>
        <p:nvPicPr>
          <p:cNvPr id="5" name="Content Placeholder 4" descr="A picture containing text, drawing&#10;&#10;Description automatically generated">
            <a:extLst>
              <a:ext uri="{FF2B5EF4-FFF2-40B4-BE49-F238E27FC236}">
                <a16:creationId xmlns:a16="http://schemas.microsoft.com/office/drawing/2014/main" id="{5F277C7F-E2DB-4BAA-9AB6-31433F15A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09" y="1441679"/>
            <a:ext cx="7254920" cy="3974642"/>
          </a:xfrm>
          <a:prstGeom prst="rect">
            <a:avLst/>
          </a:prstGeom>
        </p:spPr>
      </p:pic>
      <p:sp>
        <p:nvSpPr>
          <p:cNvPr id="14" name="Content Placeholder 10">
            <a:extLst>
              <a:ext uri="{FF2B5EF4-FFF2-40B4-BE49-F238E27FC236}">
                <a16:creationId xmlns:a16="http://schemas.microsoft.com/office/drawing/2014/main" id="{0B5A4948-8C26-4B7A-9F41-801F47793A0D}"/>
              </a:ext>
            </a:extLst>
          </p:cNvPr>
          <p:cNvSpPr>
            <a:spLocks noGrp="1"/>
          </p:cNvSpPr>
          <p:nvPr>
            <p:ph idx="1"/>
          </p:nvPr>
        </p:nvSpPr>
        <p:spPr>
          <a:xfrm>
            <a:off x="8566150" y="3136900"/>
            <a:ext cx="2774253" cy="3077633"/>
          </a:xfrm>
        </p:spPr>
        <p:txBody>
          <a:bodyPr>
            <a:normAutofit/>
          </a:bodyPr>
          <a:lstStyle/>
          <a:p>
            <a:endParaRPr lang="en-US" sz="1800"/>
          </a:p>
        </p:txBody>
      </p:sp>
      <p:sp>
        <p:nvSpPr>
          <p:cNvPr id="11" name="Content Placeholder 10">
            <a:extLst>
              <a:ext uri="{FF2B5EF4-FFF2-40B4-BE49-F238E27FC236}">
                <a16:creationId xmlns:a16="http://schemas.microsoft.com/office/drawing/2014/main" id="{0B5A4948-8C26-4B7A-9F41-801F47793A0D}"/>
              </a:ext>
            </a:extLst>
          </p:cNvPr>
          <p:cNvSpPr>
            <a:spLocks noGrp="1"/>
          </p:cNvSpPr>
          <p:nvPr>
            <p:ph idx="1"/>
          </p:nvPr>
        </p:nvSpPr>
        <p:spPr>
          <a:xfrm>
            <a:off x="8566150" y="3136900"/>
            <a:ext cx="2774253" cy="3077633"/>
          </a:xfrm>
        </p:spPr>
        <p:txBody>
          <a:bodyPr>
            <a:normAutofit/>
          </a:bodyPr>
          <a:lstStyle/>
          <a:p>
            <a:endParaRPr lang="en-US" sz="1800"/>
          </a:p>
        </p:txBody>
      </p:sp>
      <p:pic>
        <p:nvPicPr>
          <p:cNvPr id="7" name="Graphic 6" descr="Highway scene">
            <a:extLst>
              <a:ext uri="{FF2B5EF4-FFF2-40B4-BE49-F238E27FC236}">
                <a16:creationId xmlns:a16="http://schemas.microsoft.com/office/drawing/2014/main" id="{CB5F9F34-2DD1-4C96-9B8B-00E0EED5CC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040" y="386557"/>
            <a:ext cx="914400" cy="914400"/>
          </a:xfrm>
          <a:prstGeom prst="rect">
            <a:avLst/>
          </a:prstGeom>
        </p:spPr>
      </p:pic>
    </p:spTree>
    <p:extLst>
      <p:ext uri="{BB962C8B-B14F-4D97-AF65-F5344CB8AC3E}">
        <p14:creationId xmlns:p14="http://schemas.microsoft.com/office/powerpoint/2010/main" val="3342249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8E2B-2BDA-4B64-8D62-26135E67D9E2}"/>
              </a:ext>
            </a:extLst>
          </p:cNvPr>
          <p:cNvSpPr>
            <a:spLocks noGrp="1"/>
          </p:cNvSpPr>
          <p:nvPr>
            <p:ph type="title"/>
          </p:nvPr>
        </p:nvSpPr>
        <p:spPr>
          <a:xfrm>
            <a:off x="838200" y="365125"/>
            <a:ext cx="10515600" cy="1325563"/>
          </a:xfrm>
        </p:spPr>
        <p:txBody>
          <a:bodyPr/>
          <a:lstStyle/>
          <a:p>
            <a:r>
              <a:rPr lang="en-US" dirty="0">
                <a:latin typeface="Gill Sans MT" panose="020B0502020104020203" pitchFamily="34" charset="0"/>
              </a:rPr>
              <a:t>High-level learning beyond just hunting for good results…</a:t>
            </a:r>
          </a:p>
        </p:txBody>
      </p:sp>
      <p:sp>
        <p:nvSpPr>
          <p:cNvPr id="3" name="Content Placeholder 2">
            <a:extLst>
              <a:ext uri="{FF2B5EF4-FFF2-40B4-BE49-F238E27FC236}">
                <a16:creationId xmlns:a16="http://schemas.microsoft.com/office/drawing/2014/main" id="{C2C7C34B-59B3-4180-B5F5-7DBEB208F997}"/>
              </a:ext>
            </a:extLst>
          </p:cNvPr>
          <p:cNvSpPr>
            <a:spLocks noGrp="1"/>
          </p:cNvSpPr>
          <p:nvPr>
            <p:ph idx="1"/>
          </p:nvPr>
        </p:nvSpPr>
        <p:spPr/>
        <p:txBody>
          <a:bodyPr>
            <a:normAutofit/>
          </a:bodyPr>
          <a:lstStyle/>
          <a:p>
            <a:endParaRPr lang="en-US" sz="3200" dirty="0">
              <a:latin typeface="Gill Sans MT" panose="020B0502020104020203" pitchFamily="34" charset="0"/>
            </a:endParaRPr>
          </a:p>
          <a:p>
            <a:r>
              <a:rPr lang="en-US" sz="3200" dirty="0">
                <a:latin typeface="Gill Sans MT" panose="020B0502020104020203" pitchFamily="34" charset="0"/>
              </a:rPr>
              <a:t>Context changes affect results, making it difficult to speak about attribution or contribution. Sustainability is dynamic not static. </a:t>
            </a:r>
          </a:p>
          <a:p>
            <a:r>
              <a:rPr lang="en-US" sz="3200" dirty="0">
                <a:latin typeface="Gill Sans MT" panose="020B0502020104020203" pitchFamily="34" charset="0"/>
              </a:rPr>
              <a:t>If we don’t plan for sustainability upfront it is difficult to measure it after closure. </a:t>
            </a:r>
          </a:p>
          <a:p>
            <a:r>
              <a:rPr lang="en-US" sz="3200" dirty="0">
                <a:latin typeface="Gill Sans MT" panose="020B0502020104020203" pitchFamily="34" charset="0"/>
              </a:rPr>
              <a:t>The best use of ex-posts is for learning and designing better programs; however they often provide cause for celebration.</a:t>
            </a:r>
          </a:p>
        </p:txBody>
      </p:sp>
    </p:spTree>
    <p:extLst>
      <p:ext uri="{BB962C8B-B14F-4D97-AF65-F5344CB8AC3E}">
        <p14:creationId xmlns:p14="http://schemas.microsoft.com/office/powerpoint/2010/main" val="1207595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1EA2-CA91-4679-AF4E-B07D2C312165}"/>
              </a:ext>
            </a:extLst>
          </p:cNvPr>
          <p:cNvSpPr>
            <a:spLocks noGrp="1"/>
          </p:cNvSpPr>
          <p:nvPr>
            <p:ph type="title"/>
          </p:nvPr>
        </p:nvSpPr>
        <p:spPr>
          <a:xfrm>
            <a:off x="536986" y="365126"/>
            <a:ext cx="10816814" cy="1011854"/>
          </a:xfrm>
        </p:spPr>
        <p:txBody>
          <a:bodyPr/>
          <a:lstStyle/>
          <a:p>
            <a:r>
              <a:rPr lang="en-US" b="1" dirty="0">
                <a:latin typeface="Gill Sans MT" panose="020B0502020104020203" pitchFamily="34" charset="0"/>
              </a:rPr>
              <a:t>Our (not-so) secret tips</a:t>
            </a:r>
          </a:p>
        </p:txBody>
      </p:sp>
      <p:sp>
        <p:nvSpPr>
          <p:cNvPr id="3" name="Content Placeholder 2">
            <a:extLst>
              <a:ext uri="{FF2B5EF4-FFF2-40B4-BE49-F238E27FC236}">
                <a16:creationId xmlns:a16="http://schemas.microsoft.com/office/drawing/2014/main" id="{B25D07B4-8727-496D-AE59-56D9EDA26AB6}"/>
              </a:ext>
            </a:extLst>
          </p:cNvPr>
          <p:cNvSpPr>
            <a:spLocks noGrp="1"/>
          </p:cNvSpPr>
          <p:nvPr>
            <p:ph idx="1"/>
          </p:nvPr>
        </p:nvSpPr>
        <p:spPr>
          <a:xfrm>
            <a:off x="536986" y="1824243"/>
            <a:ext cx="3482788" cy="4351338"/>
          </a:xfrm>
          <a:solidFill>
            <a:schemeClr val="bg2">
              <a:lumMod val="20000"/>
              <a:lumOff val="80000"/>
            </a:schemeClr>
          </a:solidFill>
          <a:ln>
            <a:noFill/>
          </a:ln>
        </p:spPr>
        <p:txBody>
          <a:bodyPr/>
          <a:lstStyle/>
          <a:p>
            <a:pPr marL="0" indent="0">
              <a:buNone/>
            </a:pPr>
            <a:r>
              <a:rPr lang="en-US" b="1" dirty="0">
                <a:latin typeface="Gill Sans MT" panose="020B0502020104020203" pitchFamily="34" charset="0"/>
              </a:rPr>
              <a:t>What to anticipate</a:t>
            </a:r>
          </a:p>
          <a:p>
            <a:pPr lvl="1"/>
            <a:r>
              <a:rPr lang="en-US" dirty="0">
                <a:latin typeface="Gill Sans MT" panose="020B0502020104020203" pitchFamily="34" charset="0"/>
              </a:rPr>
              <a:t>Good findings</a:t>
            </a:r>
          </a:p>
          <a:p>
            <a:pPr lvl="1"/>
            <a:r>
              <a:rPr lang="en-US" dirty="0">
                <a:latin typeface="Gill Sans MT" panose="020B0502020104020203" pitchFamily="34" charset="0"/>
              </a:rPr>
              <a:t>Bad findings</a:t>
            </a:r>
          </a:p>
          <a:p>
            <a:pPr lvl="1"/>
            <a:r>
              <a:rPr lang="en-US" dirty="0">
                <a:latin typeface="Gill Sans MT" panose="020B0502020104020203" pitchFamily="34" charset="0"/>
              </a:rPr>
              <a:t>Unclear findings</a:t>
            </a:r>
          </a:p>
          <a:p>
            <a:pPr lvl="1"/>
            <a:r>
              <a:rPr lang="en-US" dirty="0">
                <a:latin typeface="Gill Sans MT" panose="020B0502020104020203" pitchFamily="34" charset="0"/>
              </a:rPr>
              <a:t>Natural champions</a:t>
            </a:r>
          </a:p>
          <a:p>
            <a:pPr lvl="1"/>
            <a:r>
              <a:rPr lang="en-US" dirty="0">
                <a:latin typeface="Gill Sans MT" panose="020B0502020104020203" pitchFamily="34" charset="0"/>
              </a:rPr>
              <a:t>Natural detractors</a:t>
            </a:r>
            <a:br>
              <a:rPr lang="en-US" dirty="0">
                <a:latin typeface="Gill Sans MT" panose="020B0502020104020203" pitchFamily="34" charset="0"/>
              </a:rPr>
            </a:br>
            <a:endParaRPr lang="en-US" dirty="0">
              <a:latin typeface="Gill Sans MT" panose="020B0502020104020203" pitchFamily="34" charset="0"/>
            </a:endParaRPr>
          </a:p>
        </p:txBody>
      </p:sp>
      <p:sp>
        <p:nvSpPr>
          <p:cNvPr id="4" name="Content Placeholder 2">
            <a:extLst>
              <a:ext uri="{FF2B5EF4-FFF2-40B4-BE49-F238E27FC236}">
                <a16:creationId xmlns:a16="http://schemas.microsoft.com/office/drawing/2014/main" id="{F9464339-A93A-4113-B646-0B38D3DA7C6B}"/>
              </a:ext>
            </a:extLst>
          </p:cNvPr>
          <p:cNvSpPr txBox="1">
            <a:spLocks/>
          </p:cNvSpPr>
          <p:nvPr/>
        </p:nvSpPr>
        <p:spPr>
          <a:xfrm>
            <a:off x="4293198" y="1824243"/>
            <a:ext cx="3482788" cy="4351338"/>
          </a:xfrm>
          <a:prstGeom prst="rect">
            <a:avLst/>
          </a:prstGeom>
          <a:solidFill>
            <a:schemeClr val="bg1">
              <a:lumMod val="85000"/>
            </a:schemeClr>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Gill Sans MT" panose="020B0502020104020203" pitchFamily="34" charset="0"/>
              </a:rPr>
              <a:t>What to avoid</a:t>
            </a:r>
          </a:p>
          <a:p>
            <a:pPr lvl="1"/>
            <a:r>
              <a:rPr lang="en-US" dirty="0">
                <a:latin typeface="Gill Sans MT" panose="020B0502020104020203" pitchFamily="34" charset="0"/>
              </a:rPr>
              <a:t>Hiding bad findings</a:t>
            </a:r>
          </a:p>
          <a:p>
            <a:pPr lvl="1"/>
            <a:r>
              <a:rPr lang="en-US" dirty="0">
                <a:latin typeface="Gill Sans MT" panose="020B0502020104020203" pitchFamily="34" charset="0"/>
              </a:rPr>
              <a:t>Recommendations that aren’t future-oriented</a:t>
            </a:r>
            <a:br>
              <a:rPr lang="en-US" dirty="0">
                <a:latin typeface="Gill Sans MT" panose="020B0502020104020203" pitchFamily="34" charset="0"/>
              </a:rPr>
            </a:br>
            <a:endParaRPr lang="en-US" dirty="0">
              <a:latin typeface="Gill Sans MT" panose="020B0502020104020203" pitchFamily="34" charset="0"/>
            </a:endParaRPr>
          </a:p>
        </p:txBody>
      </p:sp>
      <p:sp>
        <p:nvSpPr>
          <p:cNvPr id="5" name="Content Placeholder 2">
            <a:extLst>
              <a:ext uri="{FF2B5EF4-FFF2-40B4-BE49-F238E27FC236}">
                <a16:creationId xmlns:a16="http://schemas.microsoft.com/office/drawing/2014/main" id="{A274714A-A70F-4BDA-9E84-33F3CA731575}"/>
              </a:ext>
            </a:extLst>
          </p:cNvPr>
          <p:cNvSpPr txBox="1">
            <a:spLocks/>
          </p:cNvSpPr>
          <p:nvPr/>
        </p:nvSpPr>
        <p:spPr>
          <a:xfrm>
            <a:off x="7963349" y="1824243"/>
            <a:ext cx="3482788" cy="4351338"/>
          </a:xfrm>
          <a:prstGeom prst="rect">
            <a:avLst/>
          </a:prstGeom>
          <a:solidFill>
            <a:schemeClr val="bg2"/>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Gill Sans MT" panose="020B0502020104020203" pitchFamily="34" charset="0"/>
              </a:rPr>
              <a:t>What to mitigate</a:t>
            </a:r>
          </a:p>
          <a:p>
            <a:pPr lvl="1"/>
            <a:r>
              <a:rPr lang="en-US" dirty="0">
                <a:latin typeface="Gill Sans MT" panose="020B0502020104020203" pitchFamily="34" charset="0"/>
              </a:rPr>
              <a:t>Bring the project team into design and analysis</a:t>
            </a:r>
          </a:p>
          <a:p>
            <a:pPr lvl="1"/>
            <a:r>
              <a:rPr lang="en-US" dirty="0">
                <a:latin typeface="Gill Sans MT" panose="020B0502020104020203" pitchFamily="34" charset="0"/>
              </a:rPr>
              <a:t>Identify ‘bigger picture’ opportunities to feed in findings beforehand</a:t>
            </a:r>
          </a:p>
          <a:p>
            <a:pPr lvl="1"/>
            <a:r>
              <a:rPr lang="en-US" dirty="0">
                <a:latin typeface="Gill Sans MT" panose="020B0502020104020203" pitchFamily="34" charset="0"/>
              </a:rPr>
              <a:t>Bring comms colleagues in early</a:t>
            </a:r>
            <a:br>
              <a:rPr lang="en-US" dirty="0">
                <a:latin typeface="Gill Sans MT" panose="020B0502020104020203" pitchFamily="34" charset="0"/>
              </a:rPr>
            </a:br>
            <a:endParaRPr lang="en-US" dirty="0">
              <a:latin typeface="Gill Sans MT" panose="020B0502020104020203" pitchFamily="34" charset="0"/>
            </a:endParaRPr>
          </a:p>
        </p:txBody>
      </p:sp>
    </p:spTree>
    <p:extLst>
      <p:ext uri="{BB962C8B-B14F-4D97-AF65-F5344CB8AC3E}">
        <p14:creationId xmlns:p14="http://schemas.microsoft.com/office/powerpoint/2010/main" val="141804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F2CC-C4C6-4761-8C50-78D3CA0DE0D8}"/>
              </a:ext>
            </a:extLst>
          </p:cNvPr>
          <p:cNvSpPr>
            <a:spLocks noGrp="1"/>
          </p:cNvSpPr>
          <p:nvPr>
            <p:ph type="title"/>
          </p:nvPr>
        </p:nvSpPr>
        <p:spPr/>
        <p:txBody>
          <a:bodyPr>
            <a:normAutofit/>
          </a:bodyPr>
          <a:lstStyle/>
          <a:p>
            <a:pPr algn="ctr"/>
            <a:r>
              <a:rPr lang="en-US" sz="3600" b="1" dirty="0">
                <a:latin typeface="Gill Sans MT" panose="020B0502020104020203" pitchFamily="34" charset="0"/>
              </a:rPr>
              <a:t>What’s your experience? What are your tips?</a:t>
            </a:r>
          </a:p>
        </p:txBody>
      </p:sp>
      <p:pic>
        <p:nvPicPr>
          <p:cNvPr id="5" name="Content Placeholder 4" descr="Lightbulb and pencil">
            <a:extLst>
              <a:ext uri="{FF2B5EF4-FFF2-40B4-BE49-F238E27FC236}">
                <a16:creationId xmlns:a16="http://schemas.microsoft.com/office/drawing/2014/main" id="{1E5D81F8-5302-4EA6-A81B-386F1032A7A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1088" y="3293607"/>
            <a:ext cx="1968070" cy="1968070"/>
          </a:xfrm>
        </p:spPr>
      </p:pic>
      <p:pic>
        <p:nvPicPr>
          <p:cNvPr id="7" name="Graphic 6" descr="Group brainstorm">
            <a:extLst>
              <a:ext uri="{FF2B5EF4-FFF2-40B4-BE49-F238E27FC236}">
                <a16:creationId xmlns:a16="http://schemas.microsoft.com/office/drawing/2014/main" id="{F15A406C-6AE9-4D59-B0A3-D9443A9E3EED}"/>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62524" y="2133195"/>
            <a:ext cx="3374495" cy="3374495"/>
          </a:xfrm>
          <a:prstGeom prst="rect">
            <a:avLst/>
          </a:prstGeom>
        </p:spPr>
      </p:pic>
      <p:pic>
        <p:nvPicPr>
          <p:cNvPr id="9" name="Graphic 8" descr="Meeting">
            <a:extLst>
              <a:ext uri="{FF2B5EF4-FFF2-40B4-BE49-F238E27FC236}">
                <a16:creationId xmlns:a16="http://schemas.microsoft.com/office/drawing/2014/main" id="{BB96E5EA-356A-4643-9070-8AF0712C2F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9651" y="3293607"/>
            <a:ext cx="1968071" cy="1968071"/>
          </a:xfrm>
          <a:prstGeom prst="rect">
            <a:avLst/>
          </a:prstGeom>
        </p:spPr>
      </p:pic>
      <p:pic>
        <p:nvPicPr>
          <p:cNvPr id="11" name="Graphic 10" descr="Add">
            <a:extLst>
              <a:ext uri="{FF2B5EF4-FFF2-40B4-BE49-F238E27FC236}">
                <a16:creationId xmlns:a16="http://schemas.microsoft.com/office/drawing/2014/main" id="{343FCFC3-87B5-4C8D-9CC9-F466EBCF36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14541" y="3820443"/>
            <a:ext cx="914400" cy="914400"/>
          </a:xfrm>
          <a:prstGeom prst="rect">
            <a:avLst/>
          </a:prstGeom>
        </p:spPr>
      </p:pic>
      <p:grpSp>
        <p:nvGrpSpPr>
          <p:cNvPr id="17" name="Group 16">
            <a:extLst>
              <a:ext uri="{FF2B5EF4-FFF2-40B4-BE49-F238E27FC236}">
                <a16:creationId xmlns:a16="http://schemas.microsoft.com/office/drawing/2014/main" id="{2854FFFC-FAE7-4F43-8453-A07977CDF7BB}"/>
              </a:ext>
            </a:extLst>
          </p:cNvPr>
          <p:cNvGrpSpPr/>
          <p:nvPr/>
        </p:nvGrpSpPr>
        <p:grpSpPr>
          <a:xfrm>
            <a:off x="6601306" y="4063704"/>
            <a:ext cx="914400" cy="503182"/>
            <a:chOff x="6601306" y="3525819"/>
            <a:chExt cx="914400" cy="503182"/>
          </a:xfrm>
        </p:grpSpPr>
        <p:sp>
          <p:nvSpPr>
            <p:cNvPr id="15" name="Rectangle 14">
              <a:extLst>
                <a:ext uri="{FF2B5EF4-FFF2-40B4-BE49-F238E27FC236}">
                  <a16:creationId xmlns:a16="http://schemas.microsoft.com/office/drawing/2014/main" id="{0CA28113-06FE-40D6-B64B-213EC1430319}"/>
                </a:ext>
              </a:extLst>
            </p:cNvPr>
            <p:cNvSpPr/>
            <p:nvPr/>
          </p:nvSpPr>
          <p:spPr>
            <a:xfrm>
              <a:off x="6601306" y="3525819"/>
              <a:ext cx="914400" cy="1317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6D9C1B7-DB0D-4716-B14C-4B15EE5CABF0}"/>
                </a:ext>
              </a:extLst>
            </p:cNvPr>
            <p:cNvSpPr/>
            <p:nvPr/>
          </p:nvSpPr>
          <p:spPr>
            <a:xfrm>
              <a:off x="6601306" y="3897220"/>
              <a:ext cx="914400" cy="1317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221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6805-684F-4D5A-8833-4518ABCFFB97}"/>
              </a:ext>
            </a:extLst>
          </p:cNvPr>
          <p:cNvSpPr>
            <a:spLocks noGrp="1"/>
          </p:cNvSpPr>
          <p:nvPr>
            <p:ph type="title"/>
          </p:nvPr>
        </p:nvSpPr>
        <p:spPr>
          <a:xfrm>
            <a:off x="2085974" y="365125"/>
            <a:ext cx="9267825" cy="1325563"/>
          </a:xfrm>
        </p:spPr>
        <p:txBody>
          <a:bodyPr/>
          <a:lstStyle/>
          <a:p>
            <a:r>
              <a:rPr lang="en-US" dirty="0">
                <a:latin typeface="Gill Sans MT" panose="020B0502020104020203" pitchFamily="34" charset="0"/>
              </a:rPr>
              <a:t>Our time together will be spent…</a:t>
            </a:r>
          </a:p>
        </p:txBody>
      </p:sp>
      <p:sp>
        <p:nvSpPr>
          <p:cNvPr id="3" name="Content Placeholder 2">
            <a:extLst>
              <a:ext uri="{FF2B5EF4-FFF2-40B4-BE49-F238E27FC236}">
                <a16:creationId xmlns:a16="http://schemas.microsoft.com/office/drawing/2014/main" id="{80E9C55D-B1CA-4EF7-8C47-603802645044}"/>
              </a:ext>
            </a:extLst>
          </p:cNvPr>
          <p:cNvSpPr>
            <a:spLocks noGrp="1"/>
          </p:cNvSpPr>
          <p:nvPr>
            <p:ph idx="1"/>
          </p:nvPr>
        </p:nvSpPr>
        <p:spPr>
          <a:xfrm>
            <a:off x="409853" y="1846556"/>
            <a:ext cx="11372294" cy="4152854"/>
          </a:xfrm>
        </p:spPr>
        <p:txBody>
          <a:bodyPr>
            <a:normAutofit fontScale="92500" lnSpcReduction="20000"/>
          </a:bodyPr>
          <a:lstStyle/>
          <a:p>
            <a:pPr>
              <a:lnSpc>
                <a:spcPct val="110000"/>
              </a:lnSpc>
              <a:spcBef>
                <a:spcPts val="1800"/>
              </a:spcBef>
            </a:pPr>
            <a:r>
              <a:rPr lang="en-US" b="1" dirty="0">
                <a:latin typeface="Gill Sans MT" panose="020B0502020104020203" pitchFamily="34" charset="0"/>
              </a:rPr>
              <a:t>Discussing</a:t>
            </a:r>
            <a:r>
              <a:rPr lang="en-US" dirty="0">
                <a:latin typeface="Gill Sans MT" panose="020B0502020104020203" pitchFamily="34" charset="0"/>
              </a:rPr>
              <a:t> conducting ex-posts evaluations in the backdrop of our </a:t>
            </a:r>
            <a:r>
              <a:rPr lang="en-US" b="1" dirty="0">
                <a:solidFill>
                  <a:schemeClr val="accent6">
                    <a:lumMod val="75000"/>
                  </a:schemeClr>
                </a:solidFill>
                <a:latin typeface="Gill Sans MT" panose="020B0502020104020203" pitchFamily="34" charset="0"/>
              </a:rPr>
              <a:t>organizational culture</a:t>
            </a:r>
            <a:r>
              <a:rPr lang="en-US" b="1" dirty="0">
                <a:latin typeface="Gill Sans MT" panose="020B0502020104020203" pitchFamily="34" charset="0"/>
              </a:rPr>
              <a:t>.</a:t>
            </a:r>
          </a:p>
          <a:p>
            <a:pPr>
              <a:lnSpc>
                <a:spcPct val="110000"/>
              </a:lnSpc>
              <a:spcBef>
                <a:spcPts val="1800"/>
              </a:spcBef>
            </a:pPr>
            <a:r>
              <a:rPr lang="en-US" dirty="0">
                <a:latin typeface="Gill Sans MT" panose="020B0502020104020203" pitchFamily="34" charset="0"/>
              </a:rPr>
              <a:t>Sharing our (rookie) mistakes and wins, when </a:t>
            </a:r>
            <a:r>
              <a:rPr lang="en-US" b="1" dirty="0">
                <a:solidFill>
                  <a:schemeClr val="accent5">
                    <a:lumMod val="75000"/>
                  </a:schemeClr>
                </a:solidFill>
                <a:latin typeface="Gill Sans MT" panose="020B0502020104020203" pitchFamily="34" charset="0"/>
              </a:rPr>
              <a:t>packaging and communicating findings</a:t>
            </a:r>
            <a:r>
              <a:rPr lang="en-US" dirty="0">
                <a:latin typeface="Gill Sans MT" panose="020B0502020104020203" pitchFamily="34" charset="0"/>
              </a:rPr>
              <a:t> by stakeholders –from field-level community actors to fundraising or marketing teams, leadership, and donors.</a:t>
            </a:r>
          </a:p>
          <a:p>
            <a:pPr>
              <a:lnSpc>
                <a:spcPct val="110000"/>
              </a:lnSpc>
              <a:spcBef>
                <a:spcPts val="1800"/>
              </a:spcBef>
            </a:pPr>
            <a:r>
              <a:rPr lang="en-US" dirty="0">
                <a:latin typeface="Gill Sans MT" panose="020B0502020104020203" pitchFamily="34" charset="0"/>
              </a:rPr>
              <a:t>Sharing how we learned to </a:t>
            </a:r>
            <a:r>
              <a:rPr lang="en-US" b="1" dirty="0">
                <a:solidFill>
                  <a:schemeClr val="tx2"/>
                </a:solidFill>
                <a:latin typeface="Gill Sans MT" panose="020B0502020104020203" pitchFamily="34" charset="0"/>
              </a:rPr>
              <a:t>sophisticate our ex-post measurements overtime</a:t>
            </a:r>
            <a:r>
              <a:rPr lang="en-US" b="1" dirty="0">
                <a:latin typeface="Gill Sans MT" panose="020B0502020104020203" pitchFamily="34" charset="0"/>
              </a:rPr>
              <a:t> </a:t>
            </a:r>
            <a:r>
              <a:rPr lang="en-US" dirty="0">
                <a:latin typeface="Gill Sans MT" panose="020B0502020104020203" pitchFamily="34" charset="0"/>
              </a:rPr>
              <a:t>and succeed to </a:t>
            </a:r>
            <a:r>
              <a:rPr lang="en-US" b="1" dirty="0">
                <a:solidFill>
                  <a:schemeClr val="tx2"/>
                </a:solidFill>
                <a:latin typeface="Gill Sans MT" panose="020B0502020104020203" pitchFamily="34" charset="0"/>
              </a:rPr>
              <a:t>influence programming strategies </a:t>
            </a:r>
            <a:r>
              <a:rPr lang="en-US" dirty="0">
                <a:latin typeface="Gill Sans MT" panose="020B0502020104020203" pitchFamily="34" charset="0"/>
              </a:rPr>
              <a:t>in the long-run. </a:t>
            </a:r>
            <a:endParaRPr lang="en-US" b="0" dirty="0">
              <a:effectLst/>
              <a:latin typeface="Gill Sans MT" panose="020B0502020104020203" pitchFamily="34" charset="0"/>
            </a:endParaRPr>
          </a:p>
          <a:p>
            <a:endParaRPr lang="en-US" dirty="0">
              <a:latin typeface="Gill Sans MT" panose="020B0502020104020203" pitchFamily="34" charset="0"/>
            </a:endParaRPr>
          </a:p>
          <a:p>
            <a:pPr marL="0" indent="0">
              <a:buNone/>
            </a:pPr>
            <a:r>
              <a:rPr lang="en-US" i="1" dirty="0">
                <a:latin typeface="Gill Sans MT" panose="020B0502020104020203" pitchFamily="34" charset="0"/>
              </a:rPr>
              <a:t>Handouts will be distributed at the end for those (still here) with more technical questions about study designs, tools that we used, etc. </a:t>
            </a:r>
          </a:p>
        </p:txBody>
      </p:sp>
      <p:pic>
        <p:nvPicPr>
          <p:cNvPr id="5" name="Graphic 4" descr="Clock">
            <a:extLst>
              <a:ext uri="{FF2B5EF4-FFF2-40B4-BE49-F238E27FC236}">
                <a16:creationId xmlns:a16="http://schemas.microsoft.com/office/drawing/2014/main" id="{7FA2B5A8-D56B-4E09-8757-C3DBF2FF5B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pic>
        <p:nvPicPr>
          <p:cNvPr id="6" name="Picture 2" descr="Image result for lutheran world relief">
            <a:extLst>
              <a:ext uri="{FF2B5EF4-FFF2-40B4-BE49-F238E27FC236}">
                <a16:creationId xmlns:a16="http://schemas.microsoft.com/office/drawing/2014/main" id="{A970CD58-AACE-42EC-AD72-A1336B76FC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8" y="6199353"/>
            <a:ext cx="1264602" cy="6586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FD02A84-8864-4C4B-813A-159F826EF7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1891" y="6459386"/>
            <a:ext cx="955429" cy="183958"/>
          </a:xfrm>
          <a:prstGeom prst="rect">
            <a:avLst/>
          </a:prstGeom>
        </p:spPr>
      </p:pic>
    </p:spTree>
    <p:extLst>
      <p:ext uri="{BB962C8B-B14F-4D97-AF65-F5344CB8AC3E}">
        <p14:creationId xmlns:p14="http://schemas.microsoft.com/office/powerpoint/2010/main" val="253575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E2B8C-4E81-4BF4-A193-81FFDA6DA077}"/>
              </a:ext>
            </a:extLst>
          </p:cNvPr>
          <p:cNvSpPr>
            <a:spLocks noGrp="1"/>
          </p:cNvSpPr>
          <p:nvPr>
            <p:ph type="title"/>
          </p:nvPr>
        </p:nvSpPr>
        <p:spPr>
          <a:xfrm>
            <a:off x="645479" y="381264"/>
            <a:ext cx="10515600" cy="1028075"/>
          </a:xfrm>
        </p:spPr>
        <p:txBody>
          <a:bodyPr/>
          <a:lstStyle/>
          <a:p>
            <a:r>
              <a:rPr lang="en-US" b="1" dirty="0">
                <a:solidFill>
                  <a:schemeClr val="accent6">
                    <a:lumMod val="75000"/>
                  </a:schemeClr>
                </a:solidFill>
                <a:latin typeface="Gill Sans MT" panose="020B0502020104020203" pitchFamily="34" charset="0"/>
                <a:ea typeface="Cambria" panose="02040503050406030204" pitchFamily="18" charset="0"/>
              </a:rPr>
              <a:t>Raise your hand if…</a:t>
            </a:r>
          </a:p>
        </p:txBody>
      </p:sp>
      <p:graphicFrame>
        <p:nvGraphicFramePr>
          <p:cNvPr id="8" name="Table 7">
            <a:extLst>
              <a:ext uri="{FF2B5EF4-FFF2-40B4-BE49-F238E27FC236}">
                <a16:creationId xmlns:a16="http://schemas.microsoft.com/office/drawing/2014/main" id="{184A417F-E1A6-47CF-A517-B3DCF23284E3}"/>
              </a:ext>
            </a:extLst>
          </p:cNvPr>
          <p:cNvGraphicFramePr>
            <a:graphicFrameLocks noGrp="1"/>
          </p:cNvGraphicFramePr>
          <p:nvPr>
            <p:extLst>
              <p:ext uri="{D42A27DB-BD31-4B8C-83A1-F6EECF244321}">
                <p14:modId xmlns:p14="http://schemas.microsoft.com/office/powerpoint/2010/main" val="4094070725"/>
              </p:ext>
            </p:extLst>
          </p:nvPr>
        </p:nvGraphicFramePr>
        <p:xfrm>
          <a:off x="435190" y="1756809"/>
          <a:ext cx="11321620" cy="4505692"/>
        </p:xfrm>
        <a:graphic>
          <a:graphicData uri="http://schemas.openxmlformats.org/drawingml/2006/table">
            <a:tbl>
              <a:tblPr>
                <a:tableStyleId>{2D5ABB26-0587-4C30-8999-92F81FD0307C}</a:tableStyleId>
              </a:tblPr>
              <a:tblGrid>
                <a:gridCol w="923880">
                  <a:extLst>
                    <a:ext uri="{9D8B030D-6E8A-4147-A177-3AD203B41FA5}">
                      <a16:colId xmlns:a16="http://schemas.microsoft.com/office/drawing/2014/main" val="1221500367"/>
                    </a:ext>
                  </a:extLst>
                </a:gridCol>
                <a:gridCol w="10397740">
                  <a:extLst>
                    <a:ext uri="{9D8B030D-6E8A-4147-A177-3AD203B41FA5}">
                      <a16:colId xmlns:a16="http://schemas.microsoft.com/office/drawing/2014/main" val="839777321"/>
                    </a:ext>
                  </a:extLst>
                </a:gridCol>
              </a:tblGrid>
              <a:tr h="675476">
                <a:tc>
                  <a:txBody>
                    <a:bodyPr/>
                    <a:lstStyle/>
                    <a:p>
                      <a:endParaRPr lang="en-US" dirty="0">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Gill Sans MT" panose="020B0502020104020203" pitchFamily="34" charset="0"/>
                        </a:rPr>
                        <a:t>Your organization has conducted at least one ex-post evaluation in the last 5 years.</a:t>
                      </a:r>
                      <a:endParaRPr lang="en-US" sz="2400" b="0" dirty="0">
                        <a:effectLst/>
                        <a:latin typeface="Gill Sans MT" panose="020B0502020104020203" pitchFamily="34" charset="0"/>
                      </a:endParaRPr>
                    </a:p>
                  </a:txBody>
                  <a:tcPr anchor="ctr"/>
                </a:tc>
                <a:extLst>
                  <a:ext uri="{0D108BD9-81ED-4DB2-BD59-A6C34878D82A}">
                    <a16:rowId xmlns:a16="http://schemas.microsoft.com/office/drawing/2014/main" val="410063488"/>
                  </a:ext>
                </a:extLst>
              </a:tr>
              <a:tr h="1165890">
                <a:tc>
                  <a:txBody>
                    <a:bodyPr/>
                    <a:lstStyle/>
                    <a:p>
                      <a:endParaRPr lang="en-US" dirty="0">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Gill Sans MT" panose="020B0502020104020203" pitchFamily="34" charset="0"/>
                        </a:rPr>
                        <a:t>Your organization has shared externally (at a conference, on a website, or in a paper) some of the findings from its last ex-post evaluation.</a:t>
                      </a:r>
                      <a:endParaRPr lang="en-US" sz="2400" b="0" dirty="0">
                        <a:effectLst/>
                        <a:latin typeface="Gill Sans MT" panose="020B0502020104020203" pitchFamily="34" charset="0"/>
                      </a:endParaRPr>
                    </a:p>
                  </a:txBody>
                  <a:tcPr anchor="ctr"/>
                </a:tc>
                <a:extLst>
                  <a:ext uri="{0D108BD9-81ED-4DB2-BD59-A6C34878D82A}">
                    <a16:rowId xmlns:a16="http://schemas.microsoft.com/office/drawing/2014/main" val="193386335"/>
                  </a:ext>
                </a:extLst>
              </a:tr>
              <a:tr h="1165890">
                <a:tc>
                  <a:txBody>
                    <a:bodyPr/>
                    <a:lstStyle/>
                    <a:p>
                      <a:endParaRPr lang="en-US" dirty="0">
                        <a:latin typeface="Gill Sans MT" panose="020B0502020104020203" pitchFamily="34" charset="0"/>
                      </a:endParaRPr>
                    </a:p>
                  </a:txBody>
                  <a:tcPr anchor="ctr"/>
                </a:tc>
                <a:tc>
                  <a:txBody>
                    <a:bodyPr/>
                    <a:lstStyle/>
                    <a:p>
                      <a:r>
                        <a:rPr lang="en-US" sz="2400" dirty="0">
                          <a:latin typeface="Gill Sans MT" panose="020B0502020104020203" pitchFamily="34" charset="0"/>
                        </a:rPr>
                        <a:t>Your organization has shared publicly (at a conference, on a website, or in a paper) </a:t>
                      </a:r>
                      <a:r>
                        <a:rPr lang="en-US" sz="2400" u="sng" dirty="0">
                          <a:latin typeface="Gill Sans MT" panose="020B0502020104020203" pitchFamily="34" charset="0"/>
                        </a:rPr>
                        <a:t>a comprehensive set of the findings </a:t>
                      </a:r>
                      <a:r>
                        <a:rPr lang="en-US" sz="2400" dirty="0">
                          <a:latin typeface="Gill Sans MT" panose="020B0502020104020203" pitchFamily="34" charset="0"/>
                        </a:rPr>
                        <a:t>from its last ex-post evaluation.</a:t>
                      </a:r>
                    </a:p>
                  </a:txBody>
                  <a:tcPr anchor="ctr"/>
                </a:tc>
                <a:extLst>
                  <a:ext uri="{0D108BD9-81ED-4DB2-BD59-A6C34878D82A}">
                    <a16:rowId xmlns:a16="http://schemas.microsoft.com/office/drawing/2014/main" val="4175935652"/>
                  </a:ext>
                </a:extLst>
              </a:tr>
              <a:tr h="675476">
                <a:tc>
                  <a:txBody>
                    <a:bodyPr/>
                    <a:lstStyle/>
                    <a:p>
                      <a:endParaRPr lang="en-US">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Gill Sans MT" panose="020B0502020104020203" pitchFamily="34" charset="0"/>
                        </a:rPr>
                        <a:t>Your organization has applied learning from ex-posts internally.</a:t>
                      </a:r>
                      <a:endParaRPr lang="en-US" sz="2400" b="0" dirty="0">
                        <a:effectLst/>
                        <a:latin typeface="Gill Sans MT" panose="020B0502020104020203" pitchFamily="34" charset="0"/>
                      </a:endParaRPr>
                    </a:p>
                  </a:txBody>
                  <a:tcPr anchor="ctr"/>
                </a:tc>
                <a:extLst>
                  <a:ext uri="{0D108BD9-81ED-4DB2-BD59-A6C34878D82A}">
                    <a16:rowId xmlns:a16="http://schemas.microsoft.com/office/drawing/2014/main" val="2708629466"/>
                  </a:ext>
                </a:extLst>
              </a:tr>
              <a:tr h="675476">
                <a:tc>
                  <a:txBody>
                    <a:bodyPr/>
                    <a:lstStyle/>
                    <a:p>
                      <a:endParaRPr lang="en-US">
                        <a:latin typeface="Gill Sans MT" panose="020B0502020104020203" pitchFamily="34" charset="0"/>
                      </a:endParaRPr>
                    </a:p>
                  </a:txBody>
                  <a:tcPr anchor="ctr"/>
                </a:tc>
                <a:tc>
                  <a:txBody>
                    <a:bodyPr/>
                    <a:lstStyle/>
                    <a:p>
                      <a:r>
                        <a:rPr lang="en-US" sz="2400" dirty="0">
                          <a:latin typeface="Gill Sans MT" panose="020B0502020104020203" pitchFamily="34" charset="0"/>
                        </a:rPr>
                        <a:t>Your organization plans to conduct at least one ex-post within the next two years.</a:t>
                      </a:r>
                      <a:endParaRPr lang="en-US" sz="2400" b="0" dirty="0">
                        <a:effectLst/>
                        <a:latin typeface="Gill Sans MT" panose="020B0502020104020203" pitchFamily="34" charset="0"/>
                      </a:endParaRPr>
                    </a:p>
                  </a:txBody>
                  <a:tcPr anchor="ctr"/>
                </a:tc>
                <a:extLst>
                  <a:ext uri="{0D108BD9-81ED-4DB2-BD59-A6C34878D82A}">
                    <a16:rowId xmlns:a16="http://schemas.microsoft.com/office/drawing/2014/main" val="3172614167"/>
                  </a:ext>
                </a:extLst>
              </a:tr>
            </a:tbl>
          </a:graphicData>
        </a:graphic>
      </p:graphicFrame>
      <p:pic>
        <p:nvPicPr>
          <p:cNvPr id="9" name="Content Placeholder 4" descr="Raised hand">
            <a:extLst>
              <a:ext uri="{FF2B5EF4-FFF2-40B4-BE49-F238E27FC236}">
                <a16:creationId xmlns:a16="http://schemas.microsoft.com/office/drawing/2014/main" id="{D60BA963-896F-4734-9F23-A68FC32373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72" y="1756809"/>
            <a:ext cx="534453" cy="534453"/>
          </a:xfrm>
          <a:prstGeom prst="rect">
            <a:avLst/>
          </a:prstGeom>
        </p:spPr>
      </p:pic>
      <p:pic>
        <p:nvPicPr>
          <p:cNvPr id="11" name="Content Placeholder 4" descr="Raised hand">
            <a:extLst>
              <a:ext uri="{FF2B5EF4-FFF2-40B4-BE49-F238E27FC236}">
                <a16:creationId xmlns:a16="http://schemas.microsoft.com/office/drawing/2014/main" id="{61AAFFB8-7385-4131-A987-ED731F40E5B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72" y="2747743"/>
            <a:ext cx="534453" cy="534453"/>
          </a:xfrm>
        </p:spPr>
      </p:pic>
      <p:pic>
        <p:nvPicPr>
          <p:cNvPr id="12" name="Content Placeholder 4" descr="Raised hand">
            <a:extLst>
              <a:ext uri="{FF2B5EF4-FFF2-40B4-BE49-F238E27FC236}">
                <a16:creationId xmlns:a16="http://schemas.microsoft.com/office/drawing/2014/main" id="{528ACF0E-0E73-4555-8459-28ACB578E7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71" y="3994959"/>
            <a:ext cx="534453" cy="534453"/>
          </a:xfrm>
          <a:prstGeom prst="rect">
            <a:avLst/>
          </a:prstGeom>
        </p:spPr>
      </p:pic>
      <p:pic>
        <p:nvPicPr>
          <p:cNvPr id="13" name="Content Placeholder 4" descr="Raised hand">
            <a:extLst>
              <a:ext uri="{FF2B5EF4-FFF2-40B4-BE49-F238E27FC236}">
                <a16:creationId xmlns:a16="http://schemas.microsoft.com/office/drawing/2014/main" id="{97886C5C-7203-4553-82F6-05CFD4788A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219" y="4876882"/>
            <a:ext cx="534453" cy="534453"/>
          </a:xfrm>
          <a:prstGeom prst="rect">
            <a:avLst/>
          </a:prstGeom>
        </p:spPr>
      </p:pic>
      <p:pic>
        <p:nvPicPr>
          <p:cNvPr id="14" name="Content Placeholder 4" descr="Raised hand">
            <a:extLst>
              <a:ext uri="{FF2B5EF4-FFF2-40B4-BE49-F238E27FC236}">
                <a16:creationId xmlns:a16="http://schemas.microsoft.com/office/drawing/2014/main" id="{DB6EBD90-DF2B-4DA2-8923-CB3D716DA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219" y="5648488"/>
            <a:ext cx="534453" cy="534453"/>
          </a:xfrm>
          <a:prstGeom prst="rect">
            <a:avLst/>
          </a:prstGeom>
        </p:spPr>
      </p:pic>
      <p:pic>
        <p:nvPicPr>
          <p:cNvPr id="10" name="Picture 2" descr="Image result for lutheran world relief">
            <a:extLst>
              <a:ext uri="{FF2B5EF4-FFF2-40B4-BE49-F238E27FC236}">
                <a16:creationId xmlns:a16="http://schemas.microsoft.com/office/drawing/2014/main" id="{E1B631B1-CB15-4E48-9BD6-D46E18829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8" y="6199353"/>
            <a:ext cx="1264602" cy="6586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45BF8DC-86D4-42AF-B352-92FC159E96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1891" y="6459386"/>
            <a:ext cx="955429" cy="183958"/>
          </a:xfrm>
          <a:prstGeom prst="rect">
            <a:avLst/>
          </a:prstGeom>
        </p:spPr>
      </p:pic>
    </p:spTree>
    <p:extLst>
      <p:ext uri="{BB962C8B-B14F-4D97-AF65-F5344CB8AC3E}">
        <p14:creationId xmlns:p14="http://schemas.microsoft.com/office/powerpoint/2010/main" val="58879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A13D4-DC0E-4CB6-BDAC-C8C6C940B197}"/>
              </a:ext>
            </a:extLst>
          </p:cNvPr>
          <p:cNvSpPr>
            <a:spLocks noGrp="1"/>
          </p:cNvSpPr>
          <p:nvPr>
            <p:ph type="title"/>
          </p:nvPr>
        </p:nvSpPr>
        <p:spPr>
          <a:xfrm>
            <a:off x="1721224" y="365125"/>
            <a:ext cx="9632576" cy="1325563"/>
          </a:xfrm>
        </p:spPr>
        <p:txBody>
          <a:bodyPr/>
          <a:lstStyle/>
          <a:p>
            <a:r>
              <a:rPr lang="en-US" b="1" dirty="0">
                <a:solidFill>
                  <a:schemeClr val="accent6">
                    <a:lumMod val="75000"/>
                  </a:schemeClr>
                </a:solidFill>
                <a:latin typeface="Gill Sans MT" panose="020B0502020104020203" pitchFamily="34" charset="0"/>
              </a:rPr>
              <a:t>Value of ex-posts</a:t>
            </a:r>
          </a:p>
        </p:txBody>
      </p:sp>
      <p:sp>
        <p:nvSpPr>
          <p:cNvPr id="3" name="Content Placeholder 2">
            <a:extLst>
              <a:ext uri="{FF2B5EF4-FFF2-40B4-BE49-F238E27FC236}">
                <a16:creationId xmlns:a16="http://schemas.microsoft.com/office/drawing/2014/main" id="{6A22B033-9946-4FD5-982A-0BE4705F7B3A}"/>
              </a:ext>
            </a:extLst>
          </p:cNvPr>
          <p:cNvSpPr>
            <a:spLocks noGrp="1"/>
          </p:cNvSpPr>
          <p:nvPr>
            <p:ph idx="1"/>
          </p:nvPr>
        </p:nvSpPr>
        <p:spPr>
          <a:xfrm>
            <a:off x="507403" y="1825625"/>
            <a:ext cx="11164643" cy="4351338"/>
          </a:xfrm>
        </p:spPr>
        <p:txBody>
          <a:bodyPr>
            <a:normAutofit/>
          </a:bodyPr>
          <a:lstStyle/>
          <a:p>
            <a:pPr lvl="0">
              <a:spcAft>
                <a:spcPts val="1200"/>
              </a:spcAft>
            </a:pPr>
            <a:r>
              <a:rPr lang="en-US" dirty="0">
                <a:latin typeface="Gill Sans MT" panose="020B0502020104020203" pitchFamily="34" charset="0"/>
              </a:rPr>
              <a:t>The value of the global humanitarian and development industry is being questioned</a:t>
            </a:r>
          </a:p>
          <a:p>
            <a:pPr lvl="0">
              <a:spcAft>
                <a:spcPts val="1200"/>
              </a:spcAft>
            </a:pPr>
            <a:r>
              <a:rPr lang="en-US" dirty="0">
                <a:latin typeface="Gill Sans MT" panose="020B0502020104020203" pitchFamily="34" charset="0"/>
              </a:rPr>
              <a:t>For far too long we have relied on end-of-program evaluations to make statements of impact and assume its link to sustainability</a:t>
            </a:r>
            <a:endParaRPr lang="en-GB" dirty="0">
              <a:latin typeface="Gill Sans MT" panose="020B0502020104020203" pitchFamily="34" charset="0"/>
            </a:endParaRPr>
          </a:p>
          <a:p>
            <a:pPr lvl="0">
              <a:spcAft>
                <a:spcPts val="1200"/>
              </a:spcAft>
            </a:pPr>
            <a:r>
              <a:rPr lang="en-US" dirty="0">
                <a:latin typeface="Gill Sans MT" panose="020B0502020104020203" pitchFamily="34" charset="0"/>
              </a:rPr>
              <a:t>Genuine interest among all stakeholders to learn about what works, for whom, for how long (moral imperative, as well as an issue of accountability)</a:t>
            </a:r>
            <a:endParaRPr lang="en-GB" dirty="0">
              <a:latin typeface="Gill Sans MT" panose="020B0502020104020203" pitchFamily="34" charset="0"/>
            </a:endParaRPr>
          </a:p>
        </p:txBody>
      </p:sp>
      <p:pic>
        <p:nvPicPr>
          <p:cNvPr id="5" name="Graphic 4" descr="Diamond">
            <a:extLst>
              <a:ext uri="{FF2B5EF4-FFF2-40B4-BE49-F238E27FC236}">
                <a16:creationId xmlns:a16="http://schemas.microsoft.com/office/drawing/2014/main" id="{71D23D48-C9CE-45BE-884C-3B783E127C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7403" y="405383"/>
            <a:ext cx="914400" cy="914400"/>
          </a:xfrm>
          <a:prstGeom prst="rect">
            <a:avLst/>
          </a:prstGeom>
        </p:spPr>
      </p:pic>
      <p:pic>
        <p:nvPicPr>
          <p:cNvPr id="6" name="Picture 2" descr="Image result for lutheran world relief">
            <a:extLst>
              <a:ext uri="{FF2B5EF4-FFF2-40B4-BE49-F238E27FC236}">
                <a16:creationId xmlns:a16="http://schemas.microsoft.com/office/drawing/2014/main" id="{FF96D066-A5E7-41A0-9830-59DD0CC7B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8" y="6199353"/>
            <a:ext cx="1264602" cy="6586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CC65A53-9A04-4864-93B6-D91C98BE4D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1891" y="6459386"/>
            <a:ext cx="955429" cy="183958"/>
          </a:xfrm>
          <a:prstGeom prst="rect">
            <a:avLst/>
          </a:prstGeom>
        </p:spPr>
      </p:pic>
    </p:spTree>
    <p:extLst>
      <p:ext uri="{BB962C8B-B14F-4D97-AF65-F5344CB8AC3E}">
        <p14:creationId xmlns:p14="http://schemas.microsoft.com/office/powerpoint/2010/main" val="208489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6904089A-954D-4D21-AE3B-D2045F977F6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127" t="42510" r="18114" b="25781"/>
          <a:stretch/>
        </p:blipFill>
        <p:spPr>
          <a:xfrm>
            <a:off x="0" y="1447"/>
            <a:ext cx="12192000" cy="3427553"/>
          </a:xfrm>
        </p:spPr>
      </p:pic>
      <p:sp>
        <p:nvSpPr>
          <p:cNvPr id="8" name="Content Placeholder 2">
            <a:extLst>
              <a:ext uri="{FF2B5EF4-FFF2-40B4-BE49-F238E27FC236}">
                <a16:creationId xmlns:a16="http://schemas.microsoft.com/office/drawing/2014/main" id="{09BEF0E5-C592-45E5-A751-2560D89423AD}"/>
              </a:ext>
            </a:extLst>
          </p:cNvPr>
          <p:cNvSpPr txBox="1">
            <a:spLocks/>
          </p:cNvSpPr>
          <p:nvPr/>
        </p:nvSpPr>
        <p:spPr>
          <a:xfrm>
            <a:off x="432099" y="3689872"/>
            <a:ext cx="11327802" cy="302289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900" dirty="0">
                <a:latin typeface="Gill Sans MT" panose="020B0502020104020203" pitchFamily="34" charset="0"/>
              </a:rPr>
              <a:t>11 ex-post evaluations in 8 countries from 2015 - 2019</a:t>
            </a:r>
          </a:p>
          <a:p>
            <a:pPr marL="0" indent="0">
              <a:spcAft>
                <a:spcPts val="1200"/>
              </a:spcAft>
              <a:buNone/>
            </a:pPr>
            <a:r>
              <a:rPr lang="en-US" sz="2900" dirty="0">
                <a:latin typeface="Gill Sans MT" panose="020B0502020104020203" pitchFamily="34" charset="0"/>
              </a:rPr>
              <a:t>Most were cross-sectional studies.  All used mixed methods approach.</a:t>
            </a:r>
          </a:p>
          <a:p>
            <a:pPr marL="0" indent="0">
              <a:spcAft>
                <a:spcPts val="1200"/>
              </a:spcAft>
              <a:buNone/>
            </a:pPr>
            <a:r>
              <a:rPr lang="en-US" sz="2900" dirty="0">
                <a:latin typeface="Gill Sans MT" panose="020B0502020104020203" pitchFamily="34" charset="0"/>
              </a:rPr>
              <a:t>Overall programs had no sustainment definition or pre-set benchmarks of “success” post-closure (for the community groups or the participants); there were issues with untested sustainability assumptions and availability and quality of M&amp;E records. </a:t>
            </a:r>
          </a:p>
          <a:p>
            <a:pPr marL="0" indent="0">
              <a:spcAft>
                <a:spcPts val="1200"/>
              </a:spcAft>
              <a:buNone/>
            </a:pPr>
            <a:r>
              <a:rPr lang="en-US" sz="2900" dirty="0">
                <a:latin typeface="Gill Sans MT" panose="020B0502020104020203" pitchFamily="34" charset="0"/>
              </a:rPr>
              <a:t>All but one of the World Vision programs were privately funded (child sponsorship). One of Lutheran World Relief’s programs was privately funded and the other was funded by Foods Resource Bank.</a:t>
            </a:r>
            <a:endParaRPr lang="en-GB" sz="2900" dirty="0">
              <a:latin typeface="Gill Sans MT" panose="020B0502020104020203" pitchFamily="34" charset="0"/>
            </a:endParaRPr>
          </a:p>
        </p:txBody>
      </p:sp>
    </p:spTree>
    <p:extLst>
      <p:ext uri="{BB962C8B-B14F-4D97-AF65-F5344CB8AC3E}">
        <p14:creationId xmlns:p14="http://schemas.microsoft.com/office/powerpoint/2010/main" val="2165190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F4A7-1809-41C6-BB44-61A2D539D4B0}"/>
              </a:ext>
            </a:extLst>
          </p:cNvPr>
          <p:cNvSpPr>
            <a:spLocks noGrp="1"/>
          </p:cNvSpPr>
          <p:nvPr>
            <p:ph type="title"/>
          </p:nvPr>
        </p:nvSpPr>
        <p:spPr>
          <a:xfrm>
            <a:off x="570156" y="365125"/>
            <a:ext cx="10783644" cy="732155"/>
          </a:xfrm>
        </p:spPr>
        <p:txBody>
          <a:bodyPr/>
          <a:lstStyle/>
          <a:p>
            <a:r>
              <a:rPr lang="en-US" b="1" dirty="0">
                <a:latin typeface="Gill Sans MT" panose="020B0502020104020203" pitchFamily="34" charset="0"/>
              </a:rPr>
              <a:t>Sample of research questions</a:t>
            </a:r>
          </a:p>
        </p:txBody>
      </p:sp>
      <p:sp>
        <p:nvSpPr>
          <p:cNvPr id="4" name="Content Placeholder 2">
            <a:extLst>
              <a:ext uri="{FF2B5EF4-FFF2-40B4-BE49-F238E27FC236}">
                <a16:creationId xmlns:a16="http://schemas.microsoft.com/office/drawing/2014/main" id="{AEC32DCC-39DC-4FA7-9B0F-452F22DE9A8D}"/>
              </a:ext>
            </a:extLst>
          </p:cNvPr>
          <p:cNvSpPr>
            <a:spLocks noGrp="1"/>
          </p:cNvSpPr>
          <p:nvPr>
            <p:ph idx="1"/>
          </p:nvPr>
        </p:nvSpPr>
        <p:spPr>
          <a:xfrm>
            <a:off x="5981252" y="1599717"/>
            <a:ext cx="5880847" cy="4747297"/>
          </a:xfrm>
        </p:spPr>
        <p:txBody>
          <a:bodyPr>
            <a:normAutofit fontScale="85000" lnSpcReduction="20000"/>
          </a:bodyPr>
          <a:lstStyle/>
          <a:p>
            <a:pPr marL="0" indent="0" algn="ctr">
              <a:spcAft>
                <a:spcPts val="1200"/>
              </a:spcAft>
              <a:buNone/>
            </a:pPr>
            <a:r>
              <a:rPr lang="en-US" sz="3800" b="1" dirty="0">
                <a:solidFill>
                  <a:schemeClr val="tx2"/>
                </a:solidFill>
                <a:latin typeface="Gill Sans MT" panose="020B0502020104020203" pitchFamily="34" charset="0"/>
              </a:rPr>
              <a:t>World Vision</a:t>
            </a:r>
          </a:p>
          <a:p>
            <a:pPr>
              <a:spcAft>
                <a:spcPts val="1200"/>
              </a:spcAft>
            </a:pPr>
            <a:r>
              <a:rPr lang="en-US" sz="3300" dirty="0">
                <a:latin typeface="Gill Sans MT" panose="020B0502020104020203" pitchFamily="34" charset="0"/>
              </a:rPr>
              <a:t>What are the long-term outcomes and contribution of programs’ work among those who participated in our programs?</a:t>
            </a:r>
          </a:p>
          <a:p>
            <a:pPr>
              <a:spcAft>
                <a:spcPts val="1200"/>
              </a:spcAft>
            </a:pPr>
            <a:r>
              <a:rPr lang="en-US" sz="3300" dirty="0">
                <a:latin typeface="Gill Sans MT" panose="020B0502020104020203" pitchFamily="34" charset="0"/>
              </a:rPr>
              <a:t>What is being sustained? I.e. outcomes, processes, practices, activities, community groups left-behind, other?</a:t>
            </a:r>
          </a:p>
          <a:p>
            <a:pPr>
              <a:spcAft>
                <a:spcPts val="1200"/>
              </a:spcAft>
            </a:pPr>
            <a:r>
              <a:rPr lang="en-US" sz="3300" dirty="0">
                <a:latin typeface="Gill Sans MT" panose="020B0502020104020203" pitchFamily="34" charset="0"/>
              </a:rPr>
              <a:t>(How) have our programs enabled communities to sustain improvements in child well-being?</a:t>
            </a:r>
          </a:p>
        </p:txBody>
      </p:sp>
      <p:sp>
        <p:nvSpPr>
          <p:cNvPr id="5" name="Content Placeholder 2">
            <a:extLst>
              <a:ext uri="{FF2B5EF4-FFF2-40B4-BE49-F238E27FC236}">
                <a16:creationId xmlns:a16="http://schemas.microsoft.com/office/drawing/2014/main" id="{F3208F67-B60B-4E62-A13B-7E653FDF2F38}"/>
              </a:ext>
            </a:extLst>
          </p:cNvPr>
          <p:cNvSpPr txBox="1">
            <a:spLocks/>
          </p:cNvSpPr>
          <p:nvPr/>
        </p:nvSpPr>
        <p:spPr>
          <a:xfrm>
            <a:off x="570156" y="1570616"/>
            <a:ext cx="5525844" cy="4628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US" sz="3200" b="1" dirty="0">
                <a:solidFill>
                  <a:schemeClr val="accent6">
                    <a:lumMod val="75000"/>
                  </a:schemeClr>
                </a:solidFill>
                <a:latin typeface="Gill Sans MT" panose="020B0502020104020203" pitchFamily="34" charset="0"/>
              </a:rPr>
              <a:t>Lutheran World Relief</a:t>
            </a:r>
          </a:p>
          <a:p>
            <a:pPr>
              <a:spcAft>
                <a:spcPts val="1200"/>
              </a:spcAft>
            </a:pPr>
            <a:r>
              <a:rPr lang="en-US" dirty="0">
                <a:latin typeface="Gill Sans MT" panose="020B0502020104020203" pitchFamily="34" charset="0"/>
              </a:rPr>
              <a:t>What are the key impacts of the project for the targeted organizations and farmers? </a:t>
            </a:r>
          </a:p>
          <a:p>
            <a:pPr>
              <a:spcAft>
                <a:spcPts val="1200"/>
              </a:spcAft>
            </a:pPr>
            <a:r>
              <a:rPr lang="en-US" dirty="0">
                <a:latin typeface="Gill Sans MT" panose="020B0502020104020203" pitchFamily="34" charset="0"/>
              </a:rPr>
              <a:t>Did men, women, boys, and girls experience the effects differently?</a:t>
            </a:r>
            <a:endParaRPr lang="en-US" sz="3200" dirty="0">
              <a:latin typeface="Gill Sans MT" panose="020B0502020104020203" pitchFamily="34" charset="0"/>
            </a:endParaRPr>
          </a:p>
          <a:p>
            <a:pPr>
              <a:spcAft>
                <a:spcPts val="1200"/>
              </a:spcAft>
            </a:pPr>
            <a:r>
              <a:rPr lang="en-US" dirty="0">
                <a:latin typeface="Gill Sans MT" panose="020B0502020104020203" pitchFamily="34" charset="0"/>
              </a:rPr>
              <a:t>Does the cooperative continue to employ the policies and practices developed under the project?</a:t>
            </a:r>
            <a:endParaRPr lang="en-US" sz="3200" dirty="0">
              <a:latin typeface="Gill Sans MT" panose="020B0502020104020203" pitchFamily="34" charset="0"/>
            </a:endParaRPr>
          </a:p>
          <a:p>
            <a:pPr>
              <a:spcAft>
                <a:spcPts val="1200"/>
              </a:spcAft>
            </a:pPr>
            <a:endParaRPr lang="en-GB" sz="2900" dirty="0">
              <a:latin typeface="Gill Sans MT" panose="020B0502020104020203" pitchFamily="34" charset="0"/>
            </a:endParaRPr>
          </a:p>
        </p:txBody>
      </p:sp>
      <p:pic>
        <p:nvPicPr>
          <p:cNvPr id="8" name="Picture 2" descr="Image result for lutheran world relief">
            <a:extLst>
              <a:ext uri="{FF2B5EF4-FFF2-40B4-BE49-F238E27FC236}">
                <a16:creationId xmlns:a16="http://schemas.microsoft.com/office/drawing/2014/main" id="{8C76338B-BB98-49EF-A47B-5AE93C453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8" y="6199353"/>
            <a:ext cx="1264602" cy="6586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72FB0EA-B7BB-495F-8484-464B21D34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1891" y="6459386"/>
            <a:ext cx="955429" cy="183958"/>
          </a:xfrm>
          <a:prstGeom prst="rect">
            <a:avLst/>
          </a:prstGeom>
        </p:spPr>
      </p:pic>
    </p:spTree>
    <p:extLst>
      <p:ext uri="{BB962C8B-B14F-4D97-AF65-F5344CB8AC3E}">
        <p14:creationId xmlns:p14="http://schemas.microsoft.com/office/powerpoint/2010/main" val="56680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B5D6-CCB0-4DDA-AC74-259ADFFCEE10}"/>
              </a:ext>
            </a:extLst>
          </p:cNvPr>
          <p:cNvSpPr>
            <a:spLocks noGrp="1"/>
          </p:cNvSpPr>
          <p:nvPr>
            <p:ph type="title"/>
          </p:nvPr>
        </p:nvSpPr>
        <p:spPr>
          <a:xfrm>
            <a:off x="7229138" y="494269"/>
            <a:ext cx="4701093" cy="2367265"/>
          </a:xfrm>
        </p:spPr>
        <p:txBody>
          <a:bodyPr>
            <a:normAutofit/>
          </a:bodyPr>
          <a:lstStyle/>
          <a:p>
            <a:r>
              <a:rPr lang="en-US" b="1" dirty="0">
                <a:latin typeface="Gill Sans MT" panose="020B0502020104020203" pitchFamily="34" charset="0"/>
              </a:rPr>
              <a:t>Expectations</a:t>
            </a:r>
            <a:endParaRPr lang="en-US" dirty="0"/>
          </a:p>
        </p:txBody>
      </p:sp>
      <p:pic>
        <p:nvPicPr>
          <p:cNvPr id="4" name="Content Placeholder 3">
            <a:extLst>
              <a:ext uri="{FF2B5EF4-FFF2-40B4-BE49-F238E27FC236}">
                <a16:creationId xmlns:a16="http://schemas.microsoft.com/office/drawing/2014/main" id="{9C541CDD-50ED-4BE3-A430-654AA2131434}"/>
              </a:ext>
            </a:extLst>
          </p:cNvPr>
          <p:cNvPicPr>
            <a:picLocks noChangeAspect="1"/>
          </p:cNvPicPr>
          <p:nvPr/>
        </p:nvPicPr>
        <p:blipFill rotWithShape="1">
          <a:blip r:embed="rId3">
            <a:extLst>
              <a:ext uri="{28A0092B-C50C-407E-A947-70E740481C1C}">
                <a14:useLocalDpi xmlns:a14="http://schemas.microsoft.com/office/drawing/2010/main" val="0"/>
              </a:ext>
            </a:extLst>
          </a:blip>
          <a:srcRect b="6780"/>
          <a:stretch/>
        </p:blipFill>
        <p:spPr>
          <a:xfrm>
            <a:off x="520849" y="494269"/>
            <a:ext cx="6324600" cy="5682694"/>
          </a:xfrm>
          <a:prstGeom prst="rect">
            <a:avLst/>
          </a:prstGeom>
        </p:spPr>
      </p:pic>
      <p:sp>
        <p:nvSpPr>
          <p:cNvPr id="8" name="Rectangle 7">
            <a:extLst>
              <a:ext uri="{FF2B5EF4-FFF2-40B4-BE49-F238E27FC236}">
                <a16:creationId xmlns:a16="http://schemas.microsoft.com/office/drawing/2014/main" id="{E78CDF35-B144-4944-82BA-200526C64C8F}"/>
              </a:ext>
            </a:extLst>
          </p:cNvPr>
          <p:cNvSpPr/>
          <p:nvPr/>
        </p:nvSpPr>
        <p:spPr>
          <a:xfrm>
            <a:off x="7229138" y="3068420"/>
            <a:ext cx="4442013" cy="3108543"/>
          </a:xfrm>
          <a:prstGeom prst="rect">
            <a:avLst/>
          </a:prstGeom>
        </p:spPr>
        <p:txBody>
          <a:bodyPr wrap="square">
            <a:spAutoFit/>
          </a:bodyPr>
          <a:lstStyle/>
          <a:p>
            <a:r>
              <a:rPr lang="en-US" sz="2800" dirty="0">
                <a:latin typeface="Gill Sans MT" panose="020B0502020104020203" pitchFamily="34" charset="0"/>
              </a:rPr>
              <a:t>Leadership teams</a:t>
            </a:r>
          </a:p>
          <a:p>
            <a:endParaRPr lang="en-US" sz="2800" dirty="0">
              <a:latin typeface="Gill Sans MT" panose="020B0502020104020203" pitchFamily="34" charset="0"/>
            </a:endParaRPr>
          </a:p>
          <a:p>
            <a:r>
              <a:rPr lang="en-US" sz="2800" dirty="0">
                <a:latin typeface="Gill Sans MT" panose="020B0502020104020203" pitchFamily="34" charset="0"/>
              </a:rPr>
              <a:t>Fundraising and Marketing teams</a:t>
            </a:r>
          </a:p>
          <a:p>
            <a:endParaRPr lang="en-US" sz="2800" dirty="0">
              <a:latin typeface="Gill Sans MT" panose="020B0502020104020203" pitchFamily="34" charset="0"/>
            </a:endParaRPr>
          </a:p>
          <a:p>
            <a:r>
              <a:rPr lang="en-US" sz="2800" dirty="0">
                <a:latin typeface="Gill Sans MT" panose="020B0502020104020203" pitchFamily="34" charset="0"/>
              </a:rPr>
              <a:t>Sustainability champions among staff</a:t>
            </a:r>
          </a:p>
        </p:txBody>
      </p:sp>
    </p:spTree>
    <p:extLst>
      <p:ext uri="{BB962C8B-B14F-4D97-AF65-F5344CB8AC3E}">
        <p14:creationId xmlns:p14="http://schemas.microsoft.com/office/powerpoint/2010/main" val="14309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AFC0D-8A32-4FF9-883F-32A03F00668B}"/>
              </a:ext>
            </a:extLst>
          </p:cNvPr>
          <p:cNvSpPr>
            <a:spLocks noGrp="1"/>
          </p:cNvSpPr>
          <p:nvPr>
            <p:ph type="title"/>
          </p:nvPr>
        </p:nvSpPr>
        <p:spPr/>
        <p:txBody>
          <a:bodyPr>
            <a:normAutofit/>
          </a:bodyPr>
          <a:lstStyle/>
          <a:p>
            <a:r>
              <a:rPr lang="en-US" sz="3600" b="1" dirty="0">
                <a:latin typeface="Gill Sans MT" panose="020B0502020104020203" pitchFamily="34" charset="0"/>
              </a:rPr>
              <a:t>Who wanted to know what from the ex-posts?</a:t>
            </a:r>
          </a:p>
        </p:txBody>
      </p:sp>
      <p:sp>
        <p:nvSpPr>
          <p:cNvPr id="3" name="Content Placeholder 2">
            <a:extLst>
              <a:ext uri="{FF2B5EF4-FFF2-40B4-BE49-F238E27FC236}">
                <a16:creationId xmlns:a16="http://schemas.microsoft.com/office/drawing/2014/main" id="{85CA8D86-AD6F-49E9-8EE4-1A30404394A8}"/>
              </a:ext>
            </a:extLst>
          </p:cNvPr>
          <p:cNvSpPr>
            <a:spLocks noGrp="1"/>
          </p:cNvSpPr>
          <p:nvPr>
            <p:ph idx="1"/>
          </p:nvPr>
        </p:nvSpPr>
        <p:spPr>
          <a:xfrm>
            <a:off x="838200" y="2407494"/>
            <a:ext cx="10650966" cy="2605044"/>
          </a:xfrm>
          <a:solidFill>
            <a:schemeClr val="bg2">
              <a:lumMod val="20000"/>
              <a:lumOff val="80000"/>
            </a:schemeClr>
          </a:solidFill>
          <a:ln>
            <a:noFill/>
          </a:ln>
        </p:spPr>
        <p:txBody>
          <a:bodyPr>
            <a:normAutofit fontScale="92500" lnSpcReduction="20000"/>
          </a:bodyPr>
          <a:lstStyle/>
          <a:p>
            <a:pPr marL="0" indent="0">
              <a:buNone/>
            </a:pPr>
            <a:r>
              <a:rPr lang="en-US" b="1" dirty="0">
                <a:latin typeface="Gill Sans MT" panose="020B0502020104020203" pitchFamily="34" charset="0"/>
              </a:rPr>
              <a:t>Leadership teams: </a:t>
            </a:r>
            <a:r>
              <a:rPr lang="en-US" dirty="0">
                <a:latin typeface="Gill Sans MT" panose="020B0502020104020203" pitchFamily="34" charset="0"/>
              </a:rPr>
              <a:t>organizational understanding of how both programming strategies and exit strategies worked; claims of long-term impact;</a:t>
            </a:r>
          </a:p>
          <a:p>
            <a:pPr marL="0" indent="0">
              <a:buNone/>
            </a:pPr>
            <a:r>
              <a:rPr lang="en-US" b="1" dirty="0">
                <a:latin typeface="Gill Sans MT" panose="020B0502020104020203" pitchFamily="34" charset="0"/>
              </a:rPr>
              <a:t>Fundraising and Marketing teams: </a:t>
            </a:r>
            <a:r>
              <a:rPr lang="en-US" dirty="0"/>
              <a:t>expectations to showcase good results</a:t>
            </a:r>
            <a:endParaRPr lang="en-US" dirty="0">
              <a:latin typeface="Gill Sans MT" panose="020B0502020104020203" pitchFamily="34" charset="0"/>
            </a:endParaRPr>
          </a:p>
          <a:p>
            <a:pPr marL="0" indent="0">
              <a:buNone/>
            </a:pPr>
            <a:r>
              <a:rPr lang="en-US" b="1" dirty="0">
                <a:latin typeface="Gill Sans MT" panose="020B0502020104020203" pitchFamily="34" charset="0"/>
              </a:rPr>
              <a:t>Sustainability champions among staff: </a:t>
            </a:r>
            <a:r>
              <a:rPr lang="en-US" dirty="0">
                <a:latin typeface="Gill Sans MT" panose="020B0502020104020203" pitchFamily="34" charset="0"/>
              </a:rPr>
              <a:t>inquiries around does it really work; what does it look like to measure sustainability; etc. </a:t>
            </a:r>
          </a:p>
          <a:p>
            <a:pPr marL="0" indent="0">
              <a:buNone/>
            </a:pPr>
            <a:r>
              <a:rPr lang="en-US" b="1" dirty="0">
                <a:latin typeface="Gill Sans MT" panose="020B0502020104020203" pitchFamily="34" charset="0"/>
              </a:rPr>
              <a:t>Academic audiences:</a:t>
            </a:r>
            <a:r>
              <a:rPr lang="en-US" dirty="0">
                <a:latin typeface="Gill Sans MT" panose="020B0502020104020203" pitchFamily="34" charset="0"/>
              </a:rPr>
              <a:t> advancing what we know about sustainability drivers (factors) and how to measure it; looking at sustainability through sector lens. </a:t>
            </a:r>
          </a:p>
        </p:txBody>
      </p:sp>
      <p:sp>
        <p:nvSpPr>
          <p:cNvPr id="4" name="Content Placeholder 2">
            <a:extLst>
              <a:ext uri="{FF2B5EF4-FFF2-40B4-BE49-F238E27FC236}">
                <a16:creationId xmlns:a16="http://schemas.microsoft.com/office/drawing/2014/main" id="{26B010EB-4FCA-4E41-AB1F-C3776F8657A2}"/>
              </a:ext>
            </a:extLst>
          </p:cNvPr>
          <p:cNvSpPr txBox="1">
            <a:spLocks/>
          </p:cNvSpPr>
          <p:nvPr/>
        </p:nvSpPr>
        <p:spPr>
          <a:xfrm>
            <a:off x="838199" y="5845307"/>
            <a:ext cx="10650967" cy="523220"/>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Gill Sans MT" panose="020B0502020104020203" pitchFamily="34" charset="0"/>
              </a:rPr>
              <a:t>Who do you think got the answers that they wanted?</a:t>
            </a:r>
          </a:p>
        </p:txBody>
      </p:sp>
      <p:pic>
        <p:nvPicPr>
          <p:cNvPr id="6" name="Graphic 5" descr="Play">
            <a:extLst>
              <a:ext uri="{FF2B5EF4-FFF2-40B4-BE49-F238E27FC236}">
                <a16:creationId xmlns:a16="http://schemas.microsoft.com/office/drawing/2014/main" id="{047A3E2A-8C49-42A8-A915-24900E0BC433}"/>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5044" y="1690688"/>
            <a:ext cx="613664" cy="613664"/>
          </a:xfrm>
          <a:prstGeom prst="rect">
            <a:avLst/>
          </a:prstGeom>
        </p:spPr>
      </p:pic>
      <p:pic>
        <p:nvPicPr>
          <p:cNvPr id="8" name="Graphic 7" descr="End">
            <a:extLst>
              <a:ext uri="{FF2B5EF4-FFF2-40B4-BE49-F238E27FC236}">
                <a16:creationId xmlns:a16="http://schemas.microsoft.com/office/drawing/2014/main" id="{C8923E10-2223-4CE1-A638-3DF9C568C8AC}"/>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15543" y="5016805"/>
            <a:ext cx="810935" cy="810935"/>
          </a:xfrm>
          <a:prstGeom prst="rect">
            <a:avLst/>
          </a:prstGeom>
        </p:spPr>
      </p:pic>
      <p:sp>
        <p:nvSpPr>
          <p:cNvPr id="9" name="Rectangle 8">
            <a:extLst>
              <a:ext uri="{FF2B5EF4-FFF2-40B4-BE49-F238E27FC236}">
                <a16:creationId xmlns:a16="http://schemas.microsoft.com/office/drawing/2014/main" id="{FDEFAFBD-5842-4EBD-9F64-A72C9649A64C}"/>
              </a:ext>
            </a:extLst>
          </p:cNvPr>
          <p:cNvSpPr/>
          <p:nvPr/>
        </p:nvSpPr>
        <p:spPr>
          <a:xfrm>
            <a:off x="838200" y="1767726"/>
            <a:ext cx="2077122" cy="523220"/>
          </a:xfrm>
          <a:prstGeom prst="rect">
            <a:avLst/>
          </a:prstGeom>
        </p:spPr>
        <p:txBody>
          <a:bodyPr wrap="square">
            <a:spAutoFit/>
          </a:bodyPr>
          <a:lstStyle/>
          <a:p>
            <a:r>
              <a:rPr lang="en-US" sz="2800" b="1" dirty="0">
                <a:solidFill>
                  <a:schemeClr val="bg2">
                    <a:lumMod val="50000"/>
                  </a:schemeClr>
                </a:solidFill>
                <a:latin typeface="Gill Sans MT" panose="020B0502020104020203" pitchFamily="34" charset="0"/>
              </a:rPr>
              <a:t>At onset</a:t>
            </a:r>
          </a:p>
        </p:txBody>
      </p:sp>
      <p:sp>
        <p:nvSpPr>
          <p:cNvPr id="10" name="Rectangle 9">
            <a:extLst>
              <a:ext uri="{FF2B5EF4-FFF2-40B4-BE49-F238E27FC236}">
                <a16:creationId xmlns:a16="http://schemas.microsoft.com/office/drawing/2014/main" id="{634598B3-3021-4B1F-AFA6-C4397910A0A2}"/>
              </a:ext>
            </a:extLst>
          </p:cNvPr>
          <p:cNvSpPr/>
          <p:nvPr/>
        </p:nvSpPr>
        <p:spPr>
          <a:xfrm>
            <a:off x="932087" y="5167312"/>
            <a:ext cx="1983235" cy="523220"/>
          </a:xfrm>
          <a:prstGeom prst="rect">
            <a:avLst/>
          </a:prstGeom>
        </p:spPr>
        <p:txBody>
          <a:bodyPr wrap="none">
            <a:spAutoFit/>
          </a:bodyPr>
          <a:lstStyle/>
          <a:p>
            <a:r>
              <a:rPr lang="en-US" sz="2800" b="1" dirty="0">
                <a:solidFill>
                  <a:schemeClr val="accent6">
                    <a:lumMod val="75000"/>
                  </a:schemeClr>
                </a:solidFill>
                <a:latin typeface="Gill Sans MT" panose="020B0502020104020203" pitchFamily="34" charset="0"/>
              </a:rPr>
              <a:t>At the end</a:t>
            </a:r>
          </a:p>
        </p:txBody>
      </p:sp>
    </p:spTree>
    <p:extLst>
      <p:ext uri="{BB962C8B-B14F-4D97-AF65-F5344CB8AC3E}">
        <p14:creationId xmlns:p14="http://schemas.microsoft.com/office/powerpoint/2010/main" val="310210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Graphic 17" descr="Warning">
            <a:extLst>
              <a:ext uri="{FF2B5EF4-FFF2-40B4-BE49-F238E27FC236}">
                <a16:creationId xmlns:a16="http://schemas.microsoft.com/office/drawing/2014/main" id="{C2EBED8E-6194-4EC8-A4A0-0296E9AB4F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632" y="1667367"/>
            <a:ext cx="3517119" cy="3517119"/>
          </a:xfrm>
          <a:prstGeom prst="rect">
            <a:avLst/>
          </a:prstGeom>
        </p:spPr>
      </p:pic>
      <p:cxnSp>
        <p:nvCxnSpPr>
          <p:cNvPr id="33" name="Straight Connector 24">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072B43D4-F27A-42A0-8743-4281C6291A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0676" y="1657254"/>
            <a:ext cx="3537345" cy="3537345"/>
          </a:xfrm>
          <a:prstGeom prst="rect">
            <a:avLst/>
          </a:prstGeom>
        </p:spPr>
      </p:pic>
      <p:cxnSp>
        <p:nvCxnSpPr>
          <p:cNvPr id="34" name="Straight Connector 26">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 name="Graphic 19" descr="Confused person">
            <a:extLst>
              <a:ext uri="{FF2B5EF4-FFF2-40B4-BE49-F238E27FC236}">
                <a16:creationId xmlns:a16="http://schemas.microsoft.com/office/drawing/2014/main" id="{33E74CD9-28A6-4C93-B8CD-FD9024EB4F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62336" y="1667368"/>
            <a:ext cx="3517120" cy="3517120"/>
          </a:xfrm>
          <a:prstGeom prst="rect">
            <a:avLst/>
          </a:prstGeom>
        </p:spPr>
      </p:pic>
      <p:sp>
        <p:nvSpPr>
          <p:cNvPr id="21" name="Rectangle 20">
            <a:extLst>
              <a:ext uri="{FF2B5EF4-FFF2-40B4-BE49-F238E27FC236}">
                <a16:creationId xmlns:a16="http://schemas.microsoft.com/office/drawing/2014/main" id="{167D14D5-8539-4848-8F53-D639216419BA}"/>
              </a:ext>
            </a:extLst>
          </p:cNvPr>
          <p:cNvSpPr/>
          <p:nvPr/>
        </p:nvSpPr>
        <p:spPr>
          <a:xfrm>
            <a:off x="1387737" y="86062"/>
            <a:ext cx="9165498" cy="1075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Gill Sans MT" panose="020B0502020104020203" pitchFamily="34" charset="0"/>
              </a:rPr>
              <a:t>Spoiler Alert!!!!</a:t>
            </a:r>
          </a:p>
        </p:txBody>
      </p:sp>
      <p:sp>
        <p:nvSpPr>
          <p:cNvPr id="28" name="Rectangle 27">
            <a:extLst>
              <a:ext uri="{FF2B5EF4-FFF2-40B4-BE49-F238E27FC236}">
                <a16:creationId xmlns:a16="http://schemas.microsoft.com/office/drawing/2014/main" id="{8A3F3D39-B255-4E62-AF05-7CC4CADC5BEB}"/>
              </a:ext>
            </a:extLst>
          </p:cNvPr>
          <p:cNvSpPr/>
          <p:nvPr/>
        </p:nvSpPr>
        <p:spPr>
          <a:xfrm>
            <a:off x="0" y="5184486"/>
            <a:ext cx="12192000" cy="167351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Mixed Results!!!</a:t>
            </a:r>
          </a:p>
        </p:txBody>
      </p:sp>
    </p:spTree>
    <p:extLst>
      <p:ext uri="{BB962C8B-B14F-4D97-AF65-F5344CB8AC3E}">
        <p14:creationId xmlns:p14="http://schemas.microsoft.com/office/powerpoint/2010/main" val="4036051874"/>
      </p:ext>
    </p:extLst>
  </p:cSld>
  <p:clrMapOvr>
    <a:masterClrMapping/>
  </p:clrMapOvr>
</p:sld>
</file>

<file path=ppt/theme/theme1.xml><?xml version="1.0" encoding="utf-8"?>
<a:theme xmlns:a="http://schemas.openxmlformats.org/drawingml/2006/main" name="Office Theme">
  <a:themeElements>
    <a:clrScheme name="World Vision Colors">
      <a:dk1>
        <a:srgbClr val="000000"/>
      </a:dk1>
      <a:lt1>
        <a:srgbClr val="FFFFFF"/>
      </a:lt1>
      <a:dk2>
        <a:srgbClr val="F37021"/>
      </a:dk2>
      <a:lt2>
        <a:srgbClr val="CBC4BC"/>
      </a:lt2>
      <a:accent1>
        <a:srgbClr val="842F15"/>
      </a:accent1>
      <a:accent2>
        <a:srgbClr val="FED35F"/>
      </a:accent2>
      <a:accent3>
        <a:srgbClr val="9055A2"/>
      </a:accent3>
      <a:accent4>
        <a:srgbClr val="006662"/>
      </a:accent4>
      <a:accent5>
        <a:srgbClr val="00ACCB"/>
      </a:accent5>
      <a:accent6>
        <a:srgbClr val="46BC9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F1E8822C705E449EEE146608E6ED03" ma:contentTypeVersion="13" ma:contentTypeDescription="Create a new document." ma:contentTypeScope="" ma:versionID="a6d4f1f43a25b96bc67b79f96782c316">
  <xsd:schema xmlns:xsd="http://www.w3.org/2001/XMLSchema" xmlns:xs="http://www.w3.org/2001/XMLSchema" xmlns:p="http://schemas.microsoft.com/office/2006/metadata/properties" xmlns:ns3="7f3aebed-2494-49a0-9ffa-063a4f7f11ce" xmlns:ns4="6350a3cf-c60e-49ca-b3b0-e425ee24bd52" targetNamespace="http://schemas.microsoft.com/office/2006/metadata/properties" ma:root="true" ma:fieldsID="be2a6db50b7156aa876030ad4c4580e4" ns3:_="" ns4:_="">
    <xsd:import namespace="7f3aebed-2494-49a0-9ffa-063a4f7f11ce"/>
    <xsd:import namespace="6350a3cf-c60e-49ca-b3b0-e425ee24bd5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aebed-2494-49a0-9ffa-063a4f7f1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50a3cf-c60e-49ca-b3b0-e425ee24bd5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A78A2E-6A7B-40A3-9CFE-1BEB7175E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aebed-2494-49a0-9ffa-063a4f7f11ce"/>
    <ds:schemaRef ds:uri="6350a3cf-c60e-49ca-b3b0-e425ee24bd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7F5BA4-AD7D-4A9B-9974-BD09506643CE}">
  <ds:schemaRefs>
    <ds:schemaRef ds:uri="http://purl.org/dc/dcmitype/"/>
    <ds:schemaRef ds:uri="http://www.w3.org/XML/1998/namespace"/>
    <ds:schemaRef ds:uri="http://purl.org/dc/elements/1.1/"/>
    <ds:schemaRef ds:uri="7f3aebed-2494-49a0-9ffa-063a4f7f11ce"/>
    <ds:schemaRef ds:uri="6350a3cf-c60e-49ca-b3b0-e425ee24bd52"/>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82A835A-E584-436E-8181-23DA44E114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2720</Words>
  <Application>Microsoft Office PowerPoint</Application>
  <PresentationFormat>Widescreen</PresentationFormat>
  <Paragraphs>247</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Gill Sans MT</vt:lpstr>
      <vt:lpstr>Office Theme</vt:lpstr>
      <vt:lpstr>Organizational culture eats strategy for breakfast</vt:lpstr>
      <vt:lpstr>Our time together will be spent…</vt:lpstr>
      <vt:lpstr>Raise your hand if…</vt:lpstr>
      <vt:lpstr>Value of ex-posts</vt:lpstr>
      <vt:lpstr>PowerPoint Presentation</vt:lpstr>
      <vt:lpstr>Sample of research questions</vt:lpstr>
      <vt:lpstr>Expectations</vt:lpstr>
      <vt:lpstr>Who wanted to know what from the ex-posts?</vt:lpstr>
      <vt:lpstr>PowerPoint Presentation</vt:lpstr>
      <vt:lpstr>Success in the eye of the beholder (Illustrations)</vt:lpstr>
      <vt:lpstr>Success is in the eye of the beholder </vt:lpstr>
      <vt:lpstr>What followed the finalization of the ex-post…</vt:lpstr>
      <vt:lpstr>Uptake a few years down the road…</vt:lpstr>
      <vt:lpstr>High-level learning beyond just hunting for good results…</vt:lpstr>
      <vt:lpstr>Our (not-so) secret tips</vt:lpstr>
      <vt:lpstr>What’s your experience? What are your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culture eats strategy for breakfast</dc:title>
  <dc:creator>Wendi Bevins</dc:creator>
  <cp:lastModifiedBy>Wendi Bevins</cp:lastModifiedBy>
  <cp:revision>1</cp:revision>
  <dcterms:created xsi:type="dcterms:W3CDTF">2019-10-18T18:23:25Z</dcterms:created>
  <dcterms:modified xsi:type="dcterms:W3CDTF">2019-10-18T19:59:21Z</dcterms:modified>
</cp:coreProperties>
</file>