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png" ContentType="image/png"/>
  <Default Extension="bin" ContentType="application/vnd.openxmlformats-officedocument.presentationml.printerSettings"/>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charts/chart3.xml" ContentType="application/vnd.openxmlformats-officedocument.drawingml.chart+xml"/>
  <Override PartName="/ppt/notesSlides/notesSlide8.xml" ContentType="application/vnd.openxmlformats-officedocument.presentationml.notesSlide+xml"/>
  <Override PartName="/ppt/charts/chart4.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5.xml" ContentType="application/vnd.openxmlformats-officedocument.drawingml.chart+xml"/>
  <Override PartName="/ppt/notesSlides/notesSlide12.xml" ContentType="application/vnd.openxmlformats-officedocument.presentationml.notesSlide+xml"/>
  <Override PartName="/ppt/charts/chart6.xml" ContentType="application/vnd.openxmlformats-officedocument.drawingml.chart+xml"/>
  <Override PartName="/ppt/notesSlides/notesSlide13.xml" ContentType="application/vnd.openxmlformats-officedocument.presentationml.notesSlide+xml"/>
  <Override PartName="/ppt/charts/chart7.xml" ContentType="application/vnd.openxmlformats-officedocument.drawingml.chart+xml"/>
  <Override PartName="/ppt/notesSlides/notesSlide14.xml" ContentType="application/vnd.openxmlformats-officedocument.presentationml.notesSlide+xml"/>
  <Override PartName="/ppt/charts/chart8.xml" ContentType="application/vnd.openxmlformats-officedocument.drawingml.chart+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3"/>
  </p:notesMasterIdLst>
  <p:handoutMasterIdLst>
    <p:handoutMasterId r:id="rId24"/>
  </p:handoutMasterIdLst>
  <p:sldIdLst>
    <p:sldId id="256" r:id="rId2"/>
    <p:sldId id="273" r:id="rId3"/>
    <p:sldId id="257" r:id="rId4"/>
    <p:sldId id="274" r:id="rId5"/>
    <p:sldId id="275" r:id="rId6"/>
    <p:sldId id="277" r:id="rId7"/>
    <p:sldId id="276" r:id="rId8"/>
    <p:sldId id="260" r:id="rId9"/>
    <p:sldId id="279" r:id="rId10"/>
    <p:sldId id="278" r:id="rId11"/>
    <p:sldId id="258" r:id="rId12"/>
    <p:sldId id="259" r:id="rId13"/>
    <p:sldId id="280" r:id="rId14"/>
    <p:sldId id="281" r:id="rId15"/>
    <p:sldId id="282" r:id="rId16"/>
    <p:sldId id="283" r:id="rId17"/>
    <p:sldId id="284" r:id="rId18"/>
    <p:sldId id="285" r:id="rId19"/>
    <p:sldId id="287" r:id="rId20"/>
    <p:sldId id="286" r:id="rId21"/>
    <p:sldId id="26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scaleToFitPaper="1"/>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19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155" autoAdjust="0"/>
  </p:normalViewPr>
  <p:slideViewPr>
    <p:cSldViewPr snapToGrid="0" snapToObjects="1">
      <p:cViewPr varScale="1">
        <p:scale>
          <a:sx n="79" d="100"/>
          <a:sy n="79" d="100"/>
        </p:scale>
        <p:origin x="-181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viewProps" Target="viewProps.xml"/><Relationship Id="rId14" Type="http://schemas.openxmlformats.org/officeDocument/2006/relationships/slide" Target="slides/slide13.xml"/><Relationship Id="rId23" Type="http://schemas.openxmlformats.org/officeDocument/2006/relationships/notesMaster" Target="notesMasters/notesMaster1.xml"/><Relationship Id="rId4" Type="http://schemas.openxmlformats.org/officeDocument/2006/relationships/slide" Target="slides/slide3.xml"/><Relationship Id="rId28" Type="http://schemas.openxmlformats.org/officeDocument/2006/relationships/theme" Target="theme/theme1.xml"/><Relationship Id="rId26" Type="http://schemas.openxmlformats.org/officeDocument/2006/relationships/presProps" Target="presProps.xml"/><Relationship Id="rId11" Type="http://schemas.openxmlformats.org/officeDocument/2006/relationships/slide" Target="slides/slide10.xml"/><Relationship Id="rId29" Type="http://schemas.openxmlformats.org/officeDocument/2006/relationships/tableStyles" Target="tableStyles.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David:Documents:AEA:example%20char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David:Documents:AEA:example%20chart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David:Desktop:lahman591-csv:Team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David:Desktop:lahman591-csv:Team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David:Documents:AEA:Eval%202012%20Example%20Chart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David:Documents:AEA:Eval%202012%20Example%20Chart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David:Documents:AEA:Eval%202012%20Example%20Chart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David:Documents:AEA:Eval%202012%20Example%20Char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'Example 1 - Column'!$B$1</c:f>
              <c:strCache>
                <c:ptCount val="1"/>
                <c:pt idx="0">
                  <c:v>Planned</c:v>
                </c:pt>
              </c:strCache>
            </c:strRef>
          </c:tx>
          <c:invertIfNegative val="0"/>
          <c:cat>
            <c:strRef>
              <c:f>'Example 1 - Column'!$A$2:$A$7</c:f>
              <c:strCache>
                <c:ptCount val="6"/>
                <c:pt idx="0">
                  <c:v>A</c:v>
                </c:pt>
                <c:pt idx="1">
                  <c:v>B</c:v>
                </c:pt>
                <c:pt idx="2">
                  <c:v>C</c:v>
                </c:pt>
                <c:pt idx="3">
                  <c:v>D</c:v>
                </c:pt>
                <c:pt idx="4">
                  <c:v>E</c:v>
                </c:pt>
                <c:pt idx="5">
                  <c:v>F</c:v>
                </c:pt>
              </c:strCache>
            </c:strRef>
          </c:cat>
          <c:val>
            <c:numRef>
              <c:f>'Example 1 - Column'!$B$2:$B$7</c:f>
              <c:numCache>
                <c:formatCode>General</c:formatCode>
                <c:ptCount val="6"/>
                <c:pt idx="0">
                  <c:v>10.0</c:v>
                </c:pt>
                <c:pt idx="1">
                  <c:v>12.0</c:v>
                </c:pt>
                <c:pt idx="2">
                  <c:v>15.0</c:v>
                </c:pt>
                <c:pt idx="3">
                  <c:v>8.0</c:v>
                </c:pt>
                <c:pt idx="4">
                  <c:v>5.0</c:v>
                </c:pt>
                <c:pt idx="5">
                  <c:v>9.0</c:v>
                </c:pt>
              </c:numCache>
            </c:numRef>
          </c:val>
        </c:ser>
        <c:ser>
          <c:idx val="1"/>
          <c:order val="1"/>
          <c:tx>
            <c:strRef>
              <c:f>'Example 1 - Column'!$C$1</c:f>
              <c:strCache>
                <c:ptCount val="1"/>
                <c:pt idx="0">
                  <c:v>Actual</c:v>
                </c:pt>
              </c:strCache>
            </c:strRef>
          </c:tx>
          <c:invertIfNegative val="0"/>
          <c:cat>
            <c:strRef>
              <c:f>'Example 1 - Column'!$A$2:$A$7</c:f>
              <c:strCache>
                <c:ptCount val="6"/>
                <c:pt idx="0">
                  <c:v>A</c:v>
                </c:pt>
                <c:pt idx="1">
                  <c:v>B</c:v>
                </c:pt>
                <c:pt idx="2">
                  <c:v>C</c:v>
                </c:pt>
                <c:pt idx="3">
                  <c:v>D</c:v>
                </c:pt>
                <c:pt idx="4">
                  <c:v>E</c:v>
                </c:pt>
                <c:pt idx="5">
                  <c:v>F</c:v>
                </c:pt>
              </c:strCache>
            </c:strRef>
          </c:cat>
          <c:val>
            <c:numRef>
              <c:f>'Example 1 - Column'!$C$2:$C$7</c:f>
              <c:numCache>
                <c:formatCode>General</c:formatCode>
                <c:ptCount val="6"/>
                <c:pt idx="0">
                  <c:v>15.0</c:v>
                </c:pt>
                <c:pt idx="1">
                  <c:v>6.0</c:v>
                </c:pt>
                <c:pt idx="2">
                  <c:v>9.0</c:v>
                </c:pt>
                <c:pt idx="3">
                  <c:v>12.0</c:v>
                </c:pt>
                <c:pt idx="4">
                  <c:v>7.0</c:v>
                </c:pt>
                <c:pt idx="5">
                  <c:v>4.0</c:v>
                </c:pt>
              </c:numCache>
            </c:numRef>
          </c:val>
        </c:ser>
        <c:dLbls>
          <c:showLegendKey val="0"/>
          <c:showVal val="0"/>
          <c:showCatName val="0"/>
          <c:showSerName val="0"/>
          <c:showPercent val="0"/>
          <c:showBubbleSize val="0"/>
        </c:dLbls>
        <c:gapWidth val="150"/>
        <c:axId val="422442904"/>
        <c:axId val="422445880"/>
      </c:barChart>
      <c:catAx>
        <c:axId val="422442904"/>
        <c:scaling>
          <c:orientation val="minMax"/>
        </c:scaling>
        <c:delete val="0"/>
        <c:axPos val="b"/>
        <c:majorTickMark val="out"/>
        <c:minorTickMark val="none"/>
        <c:tickLblPos val="nextTo"/>
        <c:crossAx val="422445880"/>
        <c:crosses val="autoZero"/>
        <c:auto val="1"/>
        <c:lblAlgn val="ctr"/>
        <c:lblOffset val="100"/>
        <c:noMultiLvlLbl val="0"/>
      </c:catAx>
      <c:valAx>
        <c:axId val="422445880"/>
        <c:scaling>
          <c:orientation val="minMax"/>
        </c:scaling>
        <c:delete val="0"/>
        <c:axPos val="l"/>
        <c:majorGridlines/>
        <c:numFmt formatCode="General" sourceLinked="1"/>
        <c:majorTickMark val="out"/>
        <c:minorTickMark val="none"/>
        <c:tickLblPos val="nextTo"/>
        <c:crossAx val="42244290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Planned</a:t>
            </a:r>
            <a:r>
              <a:rPr lang="en-US" baseline="0"/>
              <a:t> vs. Actual by Shift</a:t>
            </a:r>
            <a:endParaRPr lang="en-US"/>
          </a:p>
        </c:rich>
      </c:tx>
      <c:layout/>
      <c:overlay val="0"/>
    </c:title>
    <c:autoTitleDeleted val="0"/>
    <c:plotArea>
      <c:layout/>
      <c:barChart>
        <c:barDir val="col"/>
        <c:grouping val="clustered"/>
        <c:varyColors val="0"/>
        <c:ser>
          <c:idx val="0"/>
          <c:order val="0"/>
          <c:tx>
            <c:strRef>
              <c:f>'Example 1 - Column'!$B$1</c:f>
              <c:strCache>
                <c:ptCount val="1"/>
                <c:pt idx="0">
                  <c:v>Planned</c:v>
                </c:pt>
              </c:strCache>
            </c:strRef>
          </c:tx>
          <c:spPr>
            <a:solidFill>
              <a:srgbClr val="0000FF">
                <a:alpha val="36000"/>
              </a:srgbClr>
            </a:solidFill>
          </c:spPr>
          <c:invertIfNegative val="0"/>
          <c:cat>
            <c:strRef>
              <c:f>'Example 1 - Column'!$A$2:$A$7</c:f>
              <c:strCache>
                <c:ptCount val="6"/>
                <c:pt idx="0">
                  <c:v>A</c:v>
                </c:pt>
                <c:pt idx="1">
                  <c:v>B</c:v>
                </c:pt>
                <c:pt idx="2">
                  <c:v>C</c:v>
                </c:pt>
                <c:pt idx="3">
                  <c:v>D</c:v>
                </c:pt>
                <c:pt idx="4">
                  <c:v>E</c:v>
                </c:pt>
                <c:pt idx="5">
                  <c:v>F</c:v>
                </c:pt>
              </c:strCache>
            </c:strRef>
          </c:cat>
          <c:val>
            <c:numRef>
              <c:f>'Example 1 - Column'!$B$2:$B$7</c:f>
              <c:numCache>
                <c:formatCode>General</c:formatCode>
                <c:ptCount val="6"/>
                <c:pt idx="0">
                  <c:v>10.0</c:v>
                </c:pt>
                <c:pt idx="1">
                  <c:v>12.0</c:v>
                </c:pt>
                <c:pt idx="2">
                  <c:v>15.0</c:v>
                </c:pt>
                <c:pt idx="3">
                  <c:v>8.0</c:v>
                </c:pt>
                <c:pt idx="4">
                  <c:v>5.0</c:v>
                </c:pt>
                <c:pt idx="5">
                  <c:v>9.0</c:v>
                </c:pt>
              </c:numCache>
            </c:numRef>
          </c:val>
        </c:ser>
        <c:dLbls>
          <c:showLegendKey val="0"/>
          <c:showVal val="0"/>
          <c:showCatName val="0"/>
          <c:showSerName val="0"/>
          <c:showPercent val="0"/>
          <c:showBubbleSize val="0"/>
        </c:dLbls>
        <c:gapWidth val="50"/>
        <c:overlap val="100"/>
        <c:axId val="422527416"/>
        <c:axId val="422530680"/>
      </c:barChart>
      <c:barChart>
        <c:barDir val="col"/>
        <c:grouping val="clustered"/>
        <c:varyColors val="0"/>
        <c:ser>
          <c:idx val="1"/>
          <c:order val="1"/>
          <c:tx>
            <c:strRef>
              <c:f>'Example 1 - Column'!$C$1</c:f>
              <c:strCache>
                <c:ptCount val="1"/>
                <c:pt idx="0">
                  <c:v>Actual</c:v>
                </c:pt>
              </c:strCache>
            </c:strRef>
          </c:tx>
          <c:invertIfNegative val="0"/>
          <c:cat>
            <c:strRef>
              <c:f>'Example 1 - Column'!$A$2:$A$7</c:f>
              <c:strCache>
                <c:ptCount val="6"/>
                <c:pt idx="0">
                  <c:v>A</c:v>
                </c:pt>
                <c:pt idx="1">
                  <c:v>B</c:v>
                </c:pt>
                <c:pt idx="2">
                  <c:v>C</c:v>
                </c:pt>
                <c:pt idx="3">
                  <c:v>D</c:v>
                </c:pt>
                <c:pt idx="4">
                  <c:v>E</c:v>
                </c:pt>
                <c:pt idx="5">
                  <c:v>F</c:v>
                </c:pt>
              </c:strCache>
            </c:strRef>
          </c:cat>
          <c:val>
            <c:numRef>
              <c:f>'Example 1 - Column'!$C$2:$C$7</c:f>
              <c:numCache>
                <c:formatCode>General</c:formatCode>
                <c:ptCount val="6"/>
                <c:pt idx="0">
                  <c:v>15.0</c:v>
                </c:pt>
                <c:pt idx="1">
                  <c:v>6.0</c:v>
                </c:pt>
                <c:pt idx="2">
                  <c:v>9.0</c:v>
                </c:pt>
                <c:pt idx="3">
                  <c:v>12.0</c:v>
                </c:pt>
                <c:pt idx="4">
                  <c:v>7.0</c:v>
                </c:pt>
                <c:pt idx="5">
                  <c:v>4.0</c:v>
                </c:pt>
              </c:numCache>
            </c:numRef>
          </c:val>
        </c:ser>
        <c:dLbls>
          <c:showLegendKey val="0"/>
          <c:showVal val="0"/>
          <c:showCatName val="0"/>
          <c:showSerName val="0"/>
          <c:showPercent val="0"/>
          <c:showBubbleSize val="0"/>
        </c:dLbls>
        <c:gapWidth val="200"/>
        <c:axId val="422537208"/>
        <c:axId val="422534200"/>
      </c:barChart>
      <c:catAx>
        <c:axId val="422527416"/>
        <c:scaling>
          <c:orientation val="minMax"/>
        </c:scaling>
        <c:delete val="0"/>
        <c:axPos val="b"/>
        <c:majorTickMark val="out"/>
        <c:minorTickMark val="none"/>
        <c:tickLblPos val="nextTo"/>
        <c:txPr>
          <a:bodyPr/>
          <a:lstStyle/>
          <a:p>
            <a:pPr>
              <a:defRPr>
                <a:solidFill>
                  <a:schemeClr val="bg1">
                    <a:lumMod val="50000"/>
                  </a:schemeClr>
                </a:solidFill>
              </a:defRPr>
            </a:pPr>
            <a:endParaRPr lang="en-US"/>
          </a:p>
        </c:txPr>
        <c:crossAx val="422530680"/>
        <c:crosses val="autoZero"/>
        <c:auto val="1"/>
        <c:lblAlgn val="ctr"/>
        <c:lblOffset val="100"/>
        <c:noMultiLvlLbl val="0"/>
      </c:catAx>
      <c:valAx>
        <c:axId val="422530680"/>
        <c:scaling>
          <c:orientation val="minMax"/>
        </c:scaling>
        <c:delete val="0"/>
        <c:axPos val="l"/>
        <c:majorGridlines>
          <c:spPr>
            <a:ln>
              <a:solidFill>
                <a:schemeClr val="bg1">
                  <a:lumMod val="75000"/>
                  <a:alpha val="80000"/>
                </a:schemeClr>
              </a:solidFill>
            </a:ln>
          </c:spPr>
        </c:majorGridlines>
        <c:numFmt formatCode="General" sourceLinked="1"/>
        <c:majorTickMark val="out"/>
        <c:minorTickMark val="none"/>
        <c:tickLblPos val="nextTo"/>
        <c:spPr>
          <a:ln>
            <a:solidFill>
              <a:schemeClr val="bg1">
                <a:lumMod val="75000"/>
                <a:alpha val="80000"/>
              </a:schemeClr>
            </a:solidFill>
          </a:ln>
        </c:spPr>
        <c:txPr>
          <a:bodyPr/>
          <a:lstStyle/>
          <a:p>
            <a:pPr>
              <a:defRPr>
                <a:solidFill>
                  <a:schemeClr val="bg1">
                    <a:lumMod val="50000"/>
                  </a:schemeClr>
                </a:solidFill>
              </a:defRPr>
            </a:pPr>
            <a:endParaRPr lang="en-US"/>
          </a:p>
        </c:txPr>
        <c:crossAx val="422527416"/>
        <c:crosses val="autoZero"/>
        <c:crossBetween val="between"/>
      </c:valAx>
      <c:valAx>
        <c:axId val="422534200"/>
        <c:scaling>
          <c:orientation val="minMax"/>
        </c:scaling>
        <c:delete val="1"/>
        <c:axPos val="r"/>
        <c:numFmt formatCode="General" sourceLinked="1"/>
        <c:majorTickMark val="out"/>
        <c:minorTickMark val="none"/>
        <c:tickLblPos val="nextTo"/>
        <c:crossAx val="422537208"/>
        <c:crosses val="max"/>
        <c:crossBetween val="between"/>
      </c:valAx>
      <c:catAx>
        <c:axId val="422537208"/>
        <c:scaling>
          <c:orientation val="minMax"/>
        </c:scaling>
        <c:delete val="1"/>
        <c:axPos val="b"/>
        <c:majorTickMark val="out"/>
        <c:minorTickMark val="none"/>
        <c:tickLblPos val="nextTo"/>
        <c:crossAx val="422534200"/>
        <c:crosses val="autoZero"/>
        <c:auto val="1"/>
        <c:lblAlgn val="ctr"/>
        <c:lblOffset val="100"/>
        <c:noMultiLvlLbl val="0"/>
      </c:cat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bar"/>
        <c:grouping val="clustered"/>
        <c:varyColors val="0"/>
        <c:ser>
          <c:idx val="0"/>
          <c:order val="0"/>
          <c:tx>
            <c:strRef>
              <c:f>'Total Runs'!$T$5</c:f>
              <c:strCache>
                <c:ptCount val="1"/>
                <c:pt idx="0">
                  <c:v>East</c:v>
                </c:pt>
              </c:strCache>
            </c:strRef>
          </c:tx>
          <c:invertIfNegative val="0"/>
          <c:cat>
            <c:numRef>
              <c:f>'Total Runs'!$U$4:$AA$4</c:f>
              <c:numCache>
                <c:formatCode>General</c:formatCode>
                <c:ptCount val="7"/>
                <c:pt idx="0">
                  <c:v>2005.0</c:v>
                </c:pt>
                <c:pt idx="1">
                  <c:v>2006.0</c:v>
                </c:pt>
                <c:pt idx="2">
                  <c:v>2007.0</c:v>
                </c:pt>
                <c:pt idx="3">
                  <c:v>2008.0</c:v>
                </c:pt>
                <c:pt idx="4">
                  <c:v>2009.0</c:v>
                </c:pt>
                <c:pt idx="5">
                  <c:v>2010.0</c:v>
                </c:pt>
                <c:pt idx="6">
                  <c:v>2011.0</c:v>
                </c:pt>
              </c:numCache>
            </c:numRef>
          </c:cat>
          <c:val>
            <c:numRef>
              <c:f>'Total Runs'!$U$5:$AA$5</c:f>
              <c:numCache>
                <c:formatCode>General</c:formatCode>
                <c:ptCount val="7"/>
                <c:pt idx="0">
                  <c:v>3654.0</c:v>
                </c:pt>
                <c:pt idx="1">
                  <c:v>4052.0</c:v>
                </c:pt>
                <c:pt idx="2">
                  <c:v>3969.0</c:v>
                </c:pt>
                <c:pt idx="3">
                  <c:v>3762.0</c:v>
                </c:pt>
                <c:pt idx="4">
                  <c:v>3708.0</c:v>
                </c:pt>
                <c:pt idx="5">
                  <c:v>3540.0</c:v>
                </c:pt>
                <c:pt idx="6">
                  <c:v>3321.0</c:v>
                </c:pt>
              </c:numCache>
            </c:numRef>
          </c:val>
        </c:ser>
        <c:ser>
          <c:idx val="1"/>
          <c:order val="1"/>
          <c:tx>
            <c:strRef>
              <c:f>'Total Runs'!$T$6</c:f>
              <c:strCache>
                <c:ptCount val="1"/>
                <c:pt idx="0">
                  <c:v>West</c:v>
                </c:pt>
              </c:strCache>
            </c:strRef>
          </c:tx>
          <c:invertIfNegative val="0"/>
          <c:cat>
            <c:numRef>
              <c:f>'Total Runs'!$U$4:$AA$4</c:f>
              <c:numCache>
                <c:formatCode>General</c:formatCode>
                <c:ptCount val="7"/>
                <c:pt idx="0">
                  <c:v>2005.0</c:v>
                </c:pt>
                <c:pt idx="1">
                  <c:v>2006.0</c:v>
                </c:pt>
                <c:pt idx="2">
                  <c:v>2007.0</c:v>
                </c:pt>
                <c:pt idx="3">
                  <c:v>2008.0</c:v>
                </c:pt>
                <c:pt idx="4">
                  <c:v>2009.0</c:v>
                </c:pt>
                <c:pt idx="5">
                  <c:v>2010.0</c:v>
                </c:pt>
                <c:pt idx="6">
                  <c:v>2011.0</c:v>
                </c:pt>
              </c:numCache>
            </c:numRef>
          </c:cat>
          <c:val>
            <c:numRef>
              <c:f>'Total Runs'!$U$6:$AA$6</c:f>
              <c:numCache>
                <c:formatCode>General</c:formatCode>
                <c:ptCount val="7"/>
                <c:pt idx="0">
                  <c:v>3454.0</c:v>
                </c:pt>
                <c:pt idx="1">
                  <c:v>3883.0</c:v>
                </c:pt>
                <c:pt idx="2">
                  <c:v>3731.0</c:v>
                </c:pt>
                <c:pt idx="3">
                  <c:v>3444.0</c:v>
                </c:pt>
                <c:pt idx="4">
                  <c:v>3599.0</c:v>
                </c:pt>
                <c:pt idx="5">
                  <c:v>3512.0</c:v>
                </c:pt>
                <c:pt idx="6">
                  <c:v>3273.0</c:v>
                </c:pt>
              </c:numCache>
            </c:numRef>
          </c:val>
        </c:ser>
        <c:ser>
          <c:idx val="2"/>
          <c:order val="2"/>
          <c:tx>
            <c:strRef>
              <c:f>'Total Runs'!$T$7</c:f>
              <c:strCache>
                <c:ptCount val="1"/>
                <c:pt idx="0">
                  <c:v>Central</c:v>
                </c:pt>
              </c:strCache>
            </c:strRef>
          </c:tx>
          <c:invertIfNegative val="0"/>
          <c:cat>
            <c:numRef>
              <c:f>'Total Runs'!$U$4:$AA$4</c:f>
              <c:numCache>
                <c:formatCode>General</c:formatCode>
                <c:ptCount val="7"/>
                <c:pt idx="0">
                  <c:v>2005.0</c:v>
                </c:pt>
                <c:pt idx="1">
                  <c:v>2006.0</c:v>
                </c:pt>
                <c:pt idx="2">
                  <c:v>2007.0</c:v>
                </c:pt>
                <c:pt idx="3">
                  <c:v>2008.0</c:v>
                </c:pt>
                <c:pt idx="4">
                  <c:v>2009.0</c:v>
                </c:pt>
                <c:pt idx="5">
                  <c:v>2010.0</c:v>
                </c:pt>
                <c:pt idx="6">
                  <c:v>2011.0</c:v>
                </c:pt>
              </c:numCache>
            </c:numRef>
          </c:cat>
          <c:val>
            <c:numRef>
              <c:f>'Total Runs'!$U$7:$AA$7</c:f>
              <c:numCache>
                <c:formatCode>General</c:formatCode>
                <c:ptCount val="7"/>
                <c:pt idx="0">
                  <c:v>4427.0</c:v>
                </c:pt>
                <c:pt idx="1">
                  <c:v>4402.0</c:v>
                </c:pt>
                <c:pt idx="2">
                  <c:v>4508.0</c:v>
                </c:pt>
                <c:pt idx="3">
                  <c:v>4535.0</c:v>
                </c:pt>
                <c:pt idx="4">
                  <c:v>4174.0</c:v>
                </c:pt>
                <c:pt idx="5">
                  <c:v>4159.0</c:v>
                </c:pt>
                <c:pt idx="6">
                  <c:v>4097.0</c:v>
                </c:pt>
              </c:numCache>
            </c:numRef>
          </c:val>
        </c:ser>
        <c:dLbls>
          <c:showLegendKey val="0"/>
          <c:showVal val="0"/>
          <c:showCatName val="0"/>
          <c:showSerName val="0"/>
          <c:showPercent val="0"/>
          <c:showBubbleSize val="0"/>
        </c:dLbls>
        <c:gapWidth val="150"/>
        <c:axId val="422597672"/>
        <c:axId val="422600648"/>
      </c:barChart>
      <c:catAx>
        <c:axId val="422597672"/>
        <c:scaling>
          <c:orientation val="minMax"/>
        </c:scaling>
        <c:delete val="0"/>
        <c:axPos val="l"/>
        <c:numFmt formatCode="General" sourceLinked="1"/>
        <c:majorTickMark val="out"/>
        <c:minorTickMark val="none"/>
        <c:tickLblPos val="nextTo"/>
        <c:crossAx val="422600648"/>
        <c:crosses val="autoZero"/>
        <c:auto val="1"/>
        <c:lblAlgn val="ctr"/>
        <c:lblOffset val="100"/>
        <c:noMultiLvlLbl val="0"/>
      </c:catAx>
      <c:valAx>
        <c:axId val="422600648"/>
        <c:scaling>
          <c:orientation val="minMax"/>
        </c:scaling>
        <c:delete val="0"/>
        <c:axPos val="b"/>
        <c:majorGridlines/>
        <c:numFmt formatCode="General" sourceLinked="1"/>
        <c:majorTickMark val="out"/>
        <c:minorTickMark val="none"/>
        <c:tickLblPos val="nextTo"/>
        <c:crossAx val="42259767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Total</a:t>
            </a:r>
            <a:r>
              <a:rPr lang="en-US" baseline="0"/>
              <a:t> </a:t>
            </a:r>
            <a:r>
              <a:rPr lang="en-US"/>
              <a:t>Runs</a:t>
            </a:r>
            <a:r>
              <a:rPr lang="en-US" baseline="0"/>
              <a:t> by National League Division</a:t>
            </a:r>
          </a:p>
          <a:p>
            <a:pPr>
              <a:defRPr/>
            </a:pPr>
            <a:r>
              <a:rPr lang="en-US" baseline="0"/>
              <a:t>2005 - 2011</a:t>
            </a:r>
            <a:endParaRPr lang="en-US"/>
          </a:p>
        </c:rich>
      </c:tx>
      <c:layout/>
      <c:overlay val="0"/>
    </c:title>
    <c:autoTitleDeleted val="0"/>
    <c:plotArea>
      <c:layout/>
      <c:barChart>
        <c:barDir val="bar"/>
        <c:grouping val="clustered"/>
        <c:varyColors val="0"/>
        <c:ser>
          <c:idx val="2"/>
          <c:order val="0"/>
          <c:tx>
            <c:strRef>
              <c:f>'Total Runs'!$C$6</c:f>
              <c:strCache>
                <c:ptCount val="1"/>
                <c:pt idx="0">
                  <c:v>West</c:v>
                </c:pt>
              </c:strCache>
            </c:strRef>
          </c:tx>
          <c:spPr>
            <a:solidFill>
              <a:srgbClr val="3E1900"/>
            </a:solidFill>
          </c:spPr>
          <c:invertIfNegative val="0"/>
          <c:dLbls>
            <c:dLbl>
              <c:idx val="0"/>
              <c:delete val="1"/>
            </c:dLbl>
            <c:dLbl>
              <c:idx val="1"/>
              <c:delete val="1"/>
            </c:dLbl>
            <c:dLbl>
              <c:idx val="2"/>
              <c:delete val="1"/>
            </c:dLbl>
            <c:dLbl>
              <c:idx val="3"/>
              <c:delete val="1"/>
            </c:dLbl>
            <c:dLbl>
              <c:idx val="4"/>
              <c:delete val="1"/>
            </c:dLbl>
            <c:dLbl>
              <c:idx val="5"/>
              <c:delete val="1"/>
            </c:dLbl>
            <c:dLbl>
              <c:idx val="6"/>
              <c:spPr/>
              <c:txPr>
                <a:bodyPr/>
                <a:lstStyle/>
                <a:p>
                  <a:pPr>
                    <a:defRPr b="1">
                      <a:solidFill>
                        <a:srgbClr val="FFFFFF"/>
                      </a:solidFill>
                    </a:defRPr>
                  </a:pPr>
                  <a:endParaRPr lang="en-US"/>
                </a:p>
              </c:txPr>
              <c:dLblPos val="inEnd"/>
              <c:showLegendKey val="0"/>
              <c:showVal val="0"/>
              <c:showCatName val="0"/>
              <c:showSerName val="1"/>
              <c:showPercent val="0"/>
              <c:showBubbleSize val="0"/>
            </c:dLbl>
            <c:dLblPos val="inEnd"/>
            <c:showLegendKey val="0"/>
            <c:showVal val="0"/>
            <c:showCatName val="0"/>
            <c:showSerName val="1"/>
            <c:showPercent val="0"/>
            <c:showBubbleSize val="0"/>
            <c:showLeaderLines val="0"/>
          </c:dLbls>
          <c:cat>
            <c:numRef>
              <c:f>'Total Runs'!$D$3:$J$3</c:f>
              <c:numCache>
                <c:formatCode>General</c:formatCode>
                <c:ptCount val="7"/>
                <c:pt idx="0">
                  <c:v>2005.0</c:v>
                </c:pt>
                <c:pt idx="1">
                  <c:v>2006.0</c:v>
                </c:pt>
                <c:pt idx="2">
                  <c:v>2007.0</c:v>
                </c:pt>
                <c:pt idx="3">
                  <c:v>2008.0</c:v>
                </c:pt>
                <c:pt idx="4">
                  <c:v>2009.0</c:v>
                </c:pt>
                <c:pt idx="5">
                  <c:v>2010.0</c:v>
                </c:pt>
                <c:pt idx="6">
                  <c:v>2011.0</c:v>
                </c:pt>
              </c:numCache>
            </c:numRef>
          </c:cat>
          <c:val>
            <c:numRef>
              <c:f>'Total Runs'!$D$6:$J$6</c:f>
              <c:numCache>
                <c:formatCode>General</c:formatCode>
                <c:ptCount val="7"/>
                <c:pt idx="0">
                  <c:v>3454.0</c:v>
                </c:pt>
                <c:pt idx="1">
                  <c:v>3883.0</c:v>
                </c:pt>
                <c:pt idx="2">
                  <c:v>3731.0</c:v>
                </c:pt>
                <c:pt idx="3">
                  <c:v>3444.0</c:v>
                </c:pt>
                <c:pt idx="4">
                  <c:v>3599.0</c:v>
                </c:pt>
                <c:pt idx="5">
                  <c:v>3512.0</c:v>
                </c:pt>
                <c:pt idx="6">
                  <c:v>3273.0</c:v>
                </c:pt>
              </c:numCache>
            </c:numRef>
          </c:val>
        </c:ser>
        <c:ser>
          <c:idx val="0"/>
          <c:order val="1"/>
          <c:tx>
            <c:strRef>
              <c:f>'Total Runs'!$C$5</c:f>
              <c:strCache>
                <c:ptCount val="1"/>
                <c:pt idx="0">
                  <c:v>East</c:v>
                </c:pt>
              </c:strCache>
            </c:strRef>
          </c:tx>
          <c:invertIfNegative val="0"/>
          <c:dLbls>
            <c:dLbl>
              <c:idx val="0"/>
              <c:delete val="1"/>
            </c:dLbl>
            <c:dLbl>
              <c:idx val="1"/>
              <c:delete val="1"/>
            </c:dLbl>
            <c:dLbl>
              <c:idx val="2"/>
              <c:delete val="1"/>
            </c:dLbl>
            <c:dLbl>
              <c:idx val="3"/>
              <c:delete val="1"/>
            </c:dLbl>
            <c:dLbl>
              <c:idx val="4"/>
              <c:delete val="1"/>
            </c:dLbl>
            <c:dLbl>
              <c:idx val="5"/>
              <c:delete val="1"/>
            </c:dLbl>
            <c:txPr>
              <a:bodyPr/>
              <a:lstStyle/>
              <a:p>
                <a:pPr>
                  <a:defRPr b="1">
                    <a:solidFill>
                      <a:srgbClr val="FFFFFF"/>
                    </a:solidFill>
                  </a:defRPr>
                </a:pPr>
                <a:endParaRPr lang="en-US"/>
              </a:p>
            </c:txPr>
            <c:dLblPos val="inEnd"/>
            <c:showLegendKey val="0"/>
            <c:showVal val="0"/>
            <c:showCatName val="0"/>
            <c:showSerName val="1"/>
            <c:showPercent val="0"/>
            <c:showBubbleSize val="0"/>
            <c:showLeaderLines val="0"/>
          </c:dLbls>
          <c:cat>
            <c:numRef>
              <c:f>'Total Runs'!$D$3:$J$3</c:f>
              <c:numCache>
                <c:formatCode>General</c:formatCode>
                <c:ptCount val="7"/>
                <c:pt idx="0">
                  <c:v>2005.0</c:v>
                </c:pt>
                <c:pt idx="1">
                  <c:v>2006.0</c:v>
                </c:pt>
                <c:pt idx="2">
                  <c:v>2007.0</c:v>
                </c:pt>
                <c:pt idx="3">
                  <c:v>2008.0</c:v>
                </c:pt>
                <c:pt idx="4">
                  <c:v>2009.0</c:v>
                </c:pt>
                <c:pt idx="5">
                  <c:v>2010.0</c:v>
                </c:pt>
                <c:pt idx="6">
                  <c:v>2011.0</c:v>
                </c:pt>
              </c:numCache>
            </c:numRef>
          </c:cat>
          <c:val>
            <c:numRef>
              <c:f>'Total Runs'!$D$5:$J$5</c:f>
              <c:numCache>
                <c:formatCode>General</c:formatCode>
                <c:ptCount val="7"/>
                <c:pt idx="0">
                  <c:v>3654.0</c:v>
                </c:pt>
                <c:pt idx="1">
                  <c:v>4052.0</c:v>
                </c:pt>
                <c:pt idx="2">
                  <c:v>3969.0</c:v>
                </c:pt>
                <c:pt idx="3">
                  <c:v>3762.0</c:v>
                </c:pt>
                <c:pt idx="4">
                  <c:v>3708.0</c:v>
                </c:pt>
                <c:pt idx="5">
                  <c:v>3540.0</c:v>
                </c:pt>
                <c:pt idx="6">
                  <c:v>3321.0</c:v>
                </c:pt>
              </c:numCache>
            </c:numRef>
          </c:val>
        </c:ser>
        <c:ser>
          <c:idx val="1"/>
          <c:order val="2"/>
          <c:tx>
            <c:strRef>
              <c:f>'Total Runs'!$C$4</c:f>
              <c:strCache>
                <c:ptCount val="1"/>
                <c:pt idx="0">
                  <c:v>Central</c:v>
                </c:pt>
              </c:strCache>
            </c:strRef>
          </c:tx>
          <c:invertIfNegative val="0"/>
          <c:dLbls>
            <c:dLbl>
              <c:idx val="0"/>
              <c:delete val="1"/>
            </c:dLbl>
            <c:dLbl>
              <c:idx val="1"/>
              <c:delete val="1"/>
            </c:dLbl>
            <c:dLbl>
              <c:idx val="2"/>
              <c:delete val="1"/>
            </c:dLbl>
            <c:dLbl>
              <c:idx val="3"/>
              <c:delete val="1"/>
            </c:dLbl>
            <c:dLbl>
              <c:idx val="4"/>
              <c:delete val="1"/>
            </c:dLbl>
            <c:dLbl>
              <c:idx val="5"/>
              <c:delete val="1"/>
            </c:dLbl>
            <c:txPr>
              <a:bodyPr/>
              <a:lstStyle/>
              <a:p>
                <a:pPr>
                  <a:defRPr b="1">
                    <a:solidFill>
                      <a:srgbClr val="FFFFFF"/>
                    </a:solidFill>
                  </a:defRPr>
                </a:pPr>
                <a:endParaRPr lang="en-US"/>
              </a:p>
            </c:txPr>
            <c:dLblPos val="inEnd"/>
            <c:showLegendKey val="0"/>
            <c:showVal val="0"/>
            <c:showCatName val="0"/>
            <c:showSerName val="1"/>
            <c:showPercent val="0"/>
            <c:showBubbleSize val="0"/>
            <c:showLeaderLines val="0"/>
          </c:dLbls>
          <c:cat>
            <c:numRef>
              <c:f>'Total Runs'!$D$3:$J$3</c:f>
              <c:numCache>
                <c:formatCode>General</c:formatCode>
                <c:ptCount val="7"/>
                <c:pt idx="0">
                  <c:v>2005.0</c:v>
                </c:pt>
                <c:pt idx="1">
                  <c:v>2006.0</c:v>
                </c:pt>
                <c:pt idx="2">
                  <c:v>2007.0</c:v>
                </c:pt>
                <c:pt idx="3">
                  <c:v>2008.0</c:v>
                </c:pt>
                <c:pt idx="4">
                  <c:v>2009.0</c:v>
                </c:pt>
                <c:pt idx="5">
                  <c:v>2010.0</c:v>
                </c:pt>
                <c:pt idx="6">
                  <c:v>2011.0</c:v>
                </c:pt>
              </c:numCache>
            </c:numRef>
          </c:cat>
          <c:val>
            <c:numRef>
              <c:f>'Total Runs'!$D$4:$J$4</c:f>
              <c:numCache>
                <c:formatCode>General</c:formatCode>
                <c:ptCount val="7"/>
                <c:pt idx="0">
                  <c:v>4427.0</c:v>
                </c:pt>
                <c:pt idx="1">
                  <c:v>4402.0</c:v>
                </c:pt>
                <c:pt idx="2">
                  <c:v>4508.0</c:v>
                </c:pt>
                <c:pt idx="3">
                  <c:v>4535.0</c:v>
                </c:pt>
                <c:pt idx="4">
                  <c:v>4174.0</c:v>
                </c:pt>
                <c:pt idx="5">
                  <c:v>4159.0</c:v>
                </c:pt>
                <c:pt idx="6">
                  <c:v>4097.0</c:v>
                </c:pt>
              </c:numCache>
            </c:numRef>
          </c:val>
        </c:ser>
        <c:dLbls>
          <c:dLblPos val="inBase"/>
          <c:showLegendKey val="0"/>
          <c:showVal val="0"/>
          <c:showCatName val="0"/>
          <c:showSerName val="1"/>
          <c:showPercent val="0"/>
          <c:showBubbleSize val="0"/>
        </c:dLbls>
        <c:gapWidth val="50"/>
        <c:axId val="422687192"/>
        <c:axId val="422690744"/>
      </c:barChart>
      <c:catAx>
        <c:axId val="422687192"/>
        <c:scaling>
          <c:orientation val="minMax"/>
        </c:scaling>
        <c:delete val="0"/>
        <c:axPos val="l"/>
        <c:numFmt formatCode="General" sourceLinked="1"/>
        <c:majorTickMark val="in"/>
        <c:minorTickMark val="none"/>
        <c:tickLblPos val="nextTo"/>
        <c:spPr>
          <a:ln>
            <a:solidFill>
              <a:schemeClr val="bg1">
                <a:lumMod val="50000"/>
              </a:schemeClr>
            </a:solidFill>
          </a:ln>
        </c:spPr>
        <c:txPr>
          <a:bodyPr/>
          <a:lstStyle/>
          <a:p>
            <a:pPr>
              <a:defRPr>
                <a:solidFill>
                  <a:schemeClr val="bg1">
                    <a:lumMod val="50000"/>
                  </a:schemeClr>
                </a:solidFill>
              </a:defRPr>
            </a:pPr>
            <a:endParaRPr lang="en-US"/>
          </a:p>
        </c:txPr>
        <c:crossAx val="422690744"/>
        <c:crosses val="autoZero"/>
        <c:auto val="1"/>
        <c:lblAlgn val="ctr"/>
        <c:lblOffset val="25"/>
        <c:noMultiLvlLbl val="0"/>
      </c:catAx>
      <c:valAx>
        <c:axId val="422690744"/>
        <c:scaling>
          <c:orientation val="minMax"/>
          <c:max val="5000.0"/>
          <c:min val="1.0"/>
        </c:scaling>
        <c:delete val="0"/>
        <c:axPos val="b"/>
        <c:majorGridlines>
          <c:spPr>
            <a:ln>
              <a:solidFill>
                <a:schemeClr val="bg1">
                  <a:lumMod val="75000"/>
                  <a:alpha val="33000"/>
                </a:schemeClr>
              </a:solidFill>
            </a:ln>
          </c:spPr>
        </c:majorGridlines>
        <c:title>
          <c:tx>
            <c:rich>
              <a:bodyPr rot="0" vert="horz" anchor="ctr" anchorCtr="1"/>
              <a:lstStyle/>
              <a:p>
                <a:pPr>
                  <a:defRPr>
                    <a:solidFill>
                      <a:schemeClr val="bg1">
                        <a:lumMod val="50000"/>
                      </a:schemeClr>
                    </a:solidFill>
                  </a:defRPr>
                </a:pPr>
                <a:r>
                  <a:rPr lang="en-US">
                    <a:solidFill>
                      <a:schemeClr val="bg1">
                        <a:lumMod val="50000"/>
                      </a:schemeClr>
                    </a:solidFill>
                  </a:rPr>
                  <a:t>Number of Runs </a:t>
                </a:r>
              </a:p>
              <a:p>
                <a:pPr>
                  <a:defRPr>
                    <a:solidFill>
                      <a:schemeClr val="bg1">
                        <a:lumMod val="50000"/>
                      </a:schemeClr>
                    </a:solidFill>
                  </a:defRPr>
                </a:pPr>
                <a:r>
                  <a:rPr lang="en-US">
                    <a:solidFill>
                      <a:schemeClr val="bg1">
                        <a:lumMod val="50000"/>
                      </a:schemeClr>
                    </a:solidFill>
                  </a:rPr>
                  <a:t>(thousands)</a:t>
                </a:r>
              </a:p>
            </c:rich>
          </c:tx>
          <c:layout/>
          <c:overlay val="0"/>
        </c:title>
        <c:numFmt formatCode="#,##0.00" sourceLinked="0"/>
        <c:majorTickMark val="in"/>
        <c:minorTickMark val="none"/>
        <c:tickLblPos val="nextTo"/>
        <c:spPr>
          <a:ln>
            <a:solidFill>
              <a:schemeClr val="bg1">
                <a:lumMod val="50000"/>
              </a:schemeClr>
            </a:solidFill>
          </a:ln>
        </c:spPr>
        <c:txPr>
          <a:bodyPr/>
          <a:lstStyle/>
          <a:p>
            <a:pPr>
              <a:defRPr>
                <a:solidFill>
                  <a:schemeClr val="bg1">
                    <a:lumMod val="50000"/>
                  </a:schemeClr>
                </a:solidFill>
              </a:defRPr>
            </a:pPr>
            <a:endParaRPr lang="en-US"/>
          </a:p>
        </c:txPr>
        <c:crossAx val="422687192"/>
        <c:crosses val="autoZero"/>
        <c:crossBetween val="between"/>
        <c:majorUnit val="1000.0"/>
        <c:dispUnits>
          <c:builtInUnit val="thousands"/>
        </c:dispUnits>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'Example 4 - Line'!$C$4</c:f>
              <c:strCache>
                <c:ptCount val="1"/>
                <c:pt idx="0">
                  <c:v>Central</c:v>
                </c:pt>
              </c:strCache>
            </c:strRef>
          </c:tx>
          <c:marker>
            <c:symbol val="none"/>
          </c:marker>
          <c:cat>
            <c:numRef>
              <c:f>'Example 4 - Line'!$D$3:$J$3</c:f>
              <c:numCache>
                <c:formatCode>General</c:formatCode>
                <c:ptCount val="7"/>
                <c:pt idx="0">
                  <c:v>2005.0</c:v>
                </c:pt>
                <c:pt idx="1">
                  <c:v>2006.0</c:v>
                </c:pt>
                <c:pt idx="2">
                  <c:v>2007.0</c:v>
                </c:pt>
                <c:pt idx="3">
                  <c:v>2008.0</c:v>
                </c:pt>
                <c:pt idx="4">
                  <c:v>2009.0</c:v>
                </c:pt>
                <c:pt idx="5">
                  <c:v>2010.0</c:v>
                </c:pt>
                <c:pt idx="6">
                  <c:v>2011.0</c:v>
                </c:pt>
              </c:numCache>
            </c:numRef>
          </c:cat>
          <c:val>
            <c:numRef>
              <c:f>'Example 4 - Line'!$D$4:$J$4</c:f>
              <c:numCache>
                <c:formatCode>General</c:formatCode>
                <c:ptCount val="7"/>
                <c:pt idx="0">
                  <c:v>4427.0</c:v>
                </c:pt>
                <c:pt idx="1">
                  <c:v>4402.0</c:v>
                </c:pt>
                <c:pt idx="2">
                  <c:v>4508.0</c:v>
                </c:pt>
                <c:pt idx="3">
                  <c:v>4535.0</c:v>
                </c:pt>
                <c:pt idx="4">
                  <c:v>4174.0</c:v>
                </c:pt>
                <c:pt idx="5">
                  <c:v>4159.0</c:v>
                </c:pt>
                <c:pt idx="6">
                  <c:v>4097.0</c:v>
                </c:pt>
              </c:numCache>
            </c:numRef>
          </c:val>
          <c:smooth val="0"/>
        </c:ser>
        <c:ser>
          <c:idx val="1"/>
          <c:order val="1"/>
          <c:tx>
            <c:strRef>
              <c:f>'Example 4 - Line'!$C$5</c:f>
              <c:strCache>
                <c:ptCount val="1"/>
                <c:pt idx="0">
                  <c:v>East</c:v>
                </c:pt>
              </c:strCache>
            </c:strRef>
          </c:tx>
          <c:marker>
            <c:symbol val="none"/>
          </c:marker>
          <c:cat>
            <c:numRef>
              <c:f>'Example 4 - Line'!$D$3:$J$3</c:f>
              <c:numCache>
                <c:formatCode>General</c:formatCode>
                <c:ptCount val="7"/>
                <c:pt idx="0">
                  <c:v>2005.0</c:v>
                </c:pt>
                <c:pt idx="1">
                  <c:v>2006.0</c:v>
                </c:pt>
                <c:pt idx="2">
                  <c:v>2007.0</c:v>
                </c:pt>
                <c:pt idx="3">
                  <c:v>2008.0</c:v>
                </c:pt>
                <c:pt idx="4">
                  <c:v>2009.0</c:v>
                </c:pt>
                <c:pt idx="5">
                  <c:v>2010.0</c:v>
                </c:pt>
                <c:pt idx="6">
                  <c:v>2011.0</c:v>
                </c:pt>
              </c:numCache>
            </c:numRef>
          </c:cat>
          <c:val>
            <c:numRef>
              <c:f>'Example 4 - Line'!$D$5:$J$5</c:f>
              <c:numCache>
                <c:formatCode>General</c:formatCode>
                <c:ptCount val="7"/>
                <c:pt idx="0">
                  <c:v>3654.0</c:v>
                </c:pt>
                <c:pt idx="1">
                  <c:v>4052.0</c:v>
                </c:pt>
                <c:pt idx="2">
                  <c:v>3969.0</c:v>
                </c:pt>
                <c:pt idx="3">
                  <c:v>3762.0</c:v>
                </c:pt>
                <c:pt idx="4">
                  <c:v>3708.0</c:v>
                </c:pt>
                <c:pt idx="5">
                  <c:v>3540.0</c:v>
                </c:pt>
                <c:pt idx="6">
                  <c:v>3321.0</c:v>
                </c:pt>
              </c:numCache>
            </c:numRef>
          </c:val>
          <c:smooth val="0"/>
        </c:ser>
        <c:ser>
          <c:idx val="2"/>
          <c:order val="2"/>
          <c:tx>
            <c:strRef>
              <c:f>'Example 4 - Line'!$C$6</c:f>
              <c:strCache>
                <c:ptCount val="1"/>
                <c:pt idx="0">
                  <c:v>West</c:v>
                </c:pt>
              </c:strCache>
            </c:strRef>
          </c:tx>
          <c:marker>
            <c:symbol val="none"/>
          </c:marker>
          <c:cat>
            <c:numRef>
              <c:f>'Example 4 - Line'!$D$3:$J$3</c:f>
              <c:numCache>
                <c:formatCode>General</c:formatCode>
                <c:ptCount val="7"/>
                <c:pt idx="0">
                  <c:v>2005.0</c:v>
                </c:pt>
                <c:pt idx="1">
                  <c:v>2006.0</c:v>
                </c:pt>
                <c:pt idx="2">
                  <c:v>2007.0</c:v>
                </c:pt>
                <c:pt idx="3">
                  <c:v>2008.0</c:v>
                </c:pt>
                <c:pt idx="4">
                  <c:v>2009.0</c:v>
                </c:pt>
                <c:pt idx="5">
                  <c:v>2010.0</c:v>
                </c:pt>
                <c:pt idx="6">
                  <c:v>2011.0</c:v>
                </c:pt>
              </c:numCache>
            </c:numRef>
          </c:cat>
          <c:val>
            <c:numRef>
              <c:f>'Example 4 - Line'!$D$6:$J$6</c:f>
              <c:numCache>
                <c:formatCode>General</c:formatCode>
                <c:ptCount val="7"/>
                <c:pt idx="0">
                  <c:v>3454.0</c:v>
                </c:pt>
                <c:pt idx="1">
                  <c:v>3883.0</c:v>
                </c:pt>
                <c:pt idx="2">
                  <c:v>3731.0</c:v>
                </c:pt>
                <c:pt idx="3">
                  <c:v>3444.0</c:v>
                </c:pt>
                <c:pt idx="4">
                  <c:v>3599.0</c:v>
                </c:pt>
                <c:pt idx="5">
                  <c:v>3512.0</c:v>
                </c:pt>
                <c:pt idx="6">
                  <c:v>3273.0</c:v>
                </c:pt>
              </c:numCache>
            </c:numRef>
          </c:val>
          <c:smooth val="0"/>
        </c:ser>
        <c:dLbls>
          <c:showLegendKey val="0"/>
          <c:showVal val="0"/>
          <c:showCatName val="0"/>
          <c:showSerName val="0"/>
          <c:showPercent val="0"/>
          <c:showBubbleSize val="0"/>
        </c:dLbls>
        <c:marker val="1"/>
        <c:smooth val="0"/>
        <c:axId val="423355432"/>
        <c:axId val="423358408"/>
      </c:lineChart>
      <c:catAx>
        <c:axId val="423355432"/>
        <c:scaling>
          <c:orientation val="minMax"/>
        </c:scaling>
        <c:delete val="0"/>
        <c:axPos val="b"/>
        <c:numFmt formatCode="General" sourceLinked="1"/>
        <c:majorTickMark val="out"/>
        <c:minorTickMark val="none"/>
        <c:tickLblPos val="nextTo"/>
        <c:crossAx val="423358408"/>
        <c:crosses val="autoZero"/>
        <c:auto val="1"/>
        <c:lblAlgn val="ctr"/>
        <c:lblOffset val="100"/>
        <c:noMultiLvlLbl val="0"/>
      </c:catAx>
      <c:valAx>
        <c:axId val="423358408"/>
        <c:scaling>
          <c:orientation val="minMax"/>
        </c:scaling>
        <c:delete val="0"/>
        <c:axPos val="l"/>
        <c:majorGridlines/>
        <c:numFmt formatCode="General" sourceLinked="1"/>
        <c:majorTickMark val="out"/>
        <c:minorTickMark val="none"/>
        <c:tickLblPos val="nextTo"/>
        <c:crossAx val="42335543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Total Runs by National League Division</a:t>
            </a:r>
            <a:r>
              <a:rPr lang="en-US" baseline="0"/>
              <a:t> 2005-2011</a:t>
            </a:r>
            <a:endParaRPr lang="en-US"/>
          </a:p>
        </c:rich>
      </c:tx>
      <c:layout/>
      <c:overlay val="0"/>
    </c:title>
    <c:autoTitleDeleted val="0"/>
    <c:plotArea>
      <c:layout>
        <c:manualLayout>
          <c:layoutTarget val="inner"/>
          <c:xMode val="edge"/>
          <c:yMode val="edge"/>
          <c:x val="0.0706552946205717"/>
          <c:y val="0.0896004157637207"/>
          <c:w val="0.899572376132493"/>
          <c:h val="0.835752037019469"/>
        </c:manualLayout>
      </c:layout>
      <c:lineChart>
        <c:grouping val="standard"/>
        <c:varyColors val="0"/>
        <c:ser>
          <c:idx val="0"/>
          <c:order val="0"/>
          <c:tx>
            <c:strRef>
              <c:f>'Example 4 - Line'!$C$4</c:f>
              <c:strCache>
                <c:ptCount val="1"/>
                <c:pt idx="0">
                  <c:v>Central</c:v>
                </c:pt>
              </c:strCache>
            </c:strRef>
          </c:tx>
          <c:spPr>
            <a:ln w="63500">
              <a:solidFill>
                <a:schemeClr val="tx2"/>
              </a:solidFill>
            </a:ln>
          </c:spPr>
          <c:marker>
            <c:symbol val="none"/>
          </c:marker>
          <c:dLbls>
            <c:dLbl>
              <c:idx val="0"/>
              <c:delete val="1"/>
            </c:dLbl>
            <c:dLbl>
              <c:idx val="1"/>
              <c:delete val="1"/>
            </c:dLbl>
            <c:dLbl>
              <c:idx val="2"/>
              <c:delete val="1"/>
            </c:dLbl>
            <c:dLbl>
              <c:idx val="3"/>
              <c:delete val="1"/>
            </c:dLbl>
            <c:dLbl>
              <c:idx val="4"/>
              <c:delete val="1"/>
            </c:dLbl>
            <c:dLbl>
              <c:idx val="5"/>
              <c:delete val="1"/>
            </c:dLbl>
            <c:dLbl>
              <c:idx val="6"/>
              <c:layout>
                <c:manualLayout>
                  <c:x val="-0.010507880910683"/>
                  <c:y val="-0.0133868808567604"/>
                </c:manualLayout>
              </c:layout>
              <c:spPr/>
              <c:txPr>
                <a:bodyPr/>
                <a:lstStyle/>
                <a:p>
                  <a:pPr>
                    <a:defRPr sz="1200" b="1"/>
                  </a:pPr>
                  <a:endParaRPr lang="en-US"/>
                </a:p>
              </c:txPr>
              <c:dLblPos val="r"/>
              <c:showLegendKey val="0"/>
              <c:showVal val="0"/>
              <c:showCatName val="0"/>
              <c:showSerName val="1"/>
              <c:showPercent val="0"/>
              <c:showBubbleSize val="0"/>
            </c:dLbl>
            <c:dLblPos val="r"/>
            <c:showLegendKey val="0"/>
            <c:showVal val="0"/>
            <c:showCatName val="0"/>
            <c:showSerName val="1"/>
            <c:showPercent val="0"/>
            <c:showBubbleSize val="0"/>
            <c:showLeaderLines val="0"/>
          </c:dLbls>
          <c:cat>
            <c:numRef>
              <c:f>'Example 4 - Line'!$D$3:$J$3</c:f>
              <c:numCache>
                <c:formatCode>General</c:formatCode>
                <c:ptCount val="7"/>
                <c:pt idx="0">
                  <c:v>2005.0</c:v>
                </c:pt>
                <c:pt idx="1">
                  <c:v>2006.0</c:v>
                </c:pt>
                <c:pt idx="2">
                  <c:v>2007.0</c:v>
                </c:pt>
                <c:pt idx="3">
                  <c:v>2008.0</c:v>
                </c:pt>
                <c:pt idx="4">
                  <c:v>2009.0</c:v>
                </c:pt>
                <c:pt idx="5">
                  <c:v>2010.0</c:v>
                </c:pt>
                <c:pt idx="6">
                  <c:v>2011.0</c:v>
                </c:pt>
              </c:numCache>
            </c:numRef>
          </c:cat>
          <c:val>
            <c:numRef>
              <c:f>'Example 4 - Line'!$D$4:$J$4</c:f>
              <c:numCache>
                <c:formatCode>General</c:formatCode>
                <c:ptCount val="7"/>
                <c:pt idx="0">
                  <c:v>4427.0</c:v>
                </c:pt>
                <c:pt idx="1">
                  <c:v>4402.0</c:v>
                </c:pt>
                <c:pt idx="2">
                  <c:v>4508.0</c:v>
                </c:pt>
                <c:pt idx="3">
                  <c:v>4535.0</c:v>
                </c:pt>
                <c:pt idx="4">
                  <c:v>4174.0</c:v>
                </c:pt>
                <c:pt idx="5">
                  <c:v>4159.0</c:v>
                </c:pt>
                <c:pt idx="6">
                  <c:v>4097.0</c:v>
                </c:pt>
              </c:numCache>
            </c:numRef>
          </c:val>
          <c:smooth val="0"/>
        </c:ser>
        <c:ser>
          <c:idx val="1"/>
          <c:order val="1"/>
          <c:tx>
            <c:strRef>
              <c:f>'Example 4 - Line'!$C$5</c:f>
              <c:strCache>
                <c:ptCount val="1"/>
                <c:pt idx="0">
                  <c:v>East</c:v>
                </c:pt>
              </c:strCache>
            </c:strRef>
          </c:tx>
          <c:spPr>
            <a:ln w="63500">
              <a:solidFill>
                <a:schemeClr val="accent1"/>
              </a:solidFill>
            </a:ln>
          </c:spPr>
          <c:marker>
            <c:symbol val="none"/>
          </c:marker>
          <c:dLbls>
            <c:dLbl>
              <c:idx val="0"/>
              <c:delete val="1"/>
            </c:dLbl>
            <c:dLbl>
              <c:idx val="1"/>
              <c:delete val="1"/>
            </c:dLbl>
            <c:dLbl>
              <c:idx val="2"/>
              <c:delete val="1"/>
            </c:dLbl>
            <c:dLbl>
              <c:idx val="3"/>
              <c:delete val="1"/>
            </c:dLbl>
            <c:dLbl>
              <c:idx val="4"/>
              <c:delete val="1"/>
            </c:dLbl>
            <c:dLbl>
              <c:idx val="5"/>
              <c:delete val="1"/>
            </c:dLbl>
            <c:dLbl>
              <c:idx val="6"/>
              <c:layout>
                <c:manualLayout>
                  <c:x val="-0.0175131348511383"/>
                  <c:y val="-0.0214190093708166"/>
                </c:manualLayout>
              </c:layout>
              <c:dLblPos val="r"/>
              <c:showLegendKey val="0"/>
              <c:showVal val="0"/>
              <c:showCatName val="0"/>
              <c:showSerName val="1"/>
              <c:showPercent val="0"/>
              <c:showBubbleSize val="0"/>
            </c:dLbl>
            <c:txPr>
              <a:bodyPr/>
              <a:lstStyle/>
              <a:p>
                <a:pPr>
                  <a:defRPr sz="1200" b="1"/>
                </a:pPr>
                <a:endParaRPr lang="en-US"/>
              </a:p>
            </c:txPr>
            <c:dLblPos val="r"/>
            <c:showLegendKey val="0"/>
            <c:showVal val="0"/>
            <c:showCatName val="0"/>
            <c:showSerName val="1"/>
            <c:showPercent val="0"/>
            <c:showBubbleSize val="0"/>
            <c:showLeaderLines val="0"/>
          </c:dLbls>
          <c:cat>
            <c:numRef>
              <c:f>'Example 4 - Line'!$D$3:$J$3</c:f>
              <c:numCache>
                <c:formatCode>General</c:formatCode>
                <c:ptCount val="7"/>
                <c:pt idx="0">
                  <c:v>2005.0</c:v>
                </c:pt>
                <c:pt idx="1">
                  <c:v>2006.0</c:v>
                </c:pt>
                <c:pt idx="2">
                  <c:v>2007.0</c:v>
                </c:pt>
                <c:pt idx="3">
                  <c:v>2008.0</c:v>
                </c:pt>
                <c:pt idx="4">
                  <c:v>2009.0</c:v>
                </c:pt>
                <c:pt idx="5">
                  <c:v>2010.0</c:v>
                </c:pt>
                <c:pt idx="6">
                  <c:v>2011.0</c:v>
                </c:pt>
              </c:numCache>
            </c:numRef>
          </c:cat>
          <c:val>
            <c:numRef>
              <c:f>'Example 4 - Line'!$D$5:$J$5</c:f>
              <c:numCache>
                <c:formatCode>General</c:formatCode>
                <c:ptCount val="7"/>
                <c:pt idx="0">
                  <c:v>3654.0</c:v>
                </c:pt>
                <c:pt idx="1">
                  <c:v>4052.0</c:v>
                </c:pt>
                <c:pt idx="2">
                  <c:v>3969.0</c:v>
                </c:pt>
                <c:pt idx="3">
                  <c:v>3762.0</c:v>
                </c:pt>
                <c:pt idx="4">
                  <c:v>3708.0</c:v>
                </c:pt>
                <c:pt idx="5">
                  <c:v>3540.0</c:v>
                </c:pt>
                <c:pt idx="6">
                  <c:v>3321.0</c:v>
                </c:pt>
              </c:numCache>
            </c:numRef>
          </c:val>
          <c:smooth val="0"/>
        </c:ser>
        <c:ser>
          <c:idx val="2"/>
          <c:order val="2"/>
          <c:tx>
            <c:strRef>
              <c:f>'Example 4 - Line'!$C$6</c:f>
              <c:strCache>
                <c:ptCount val="1"/>
                <c:pt idx="0">
                  <c:v>West</c:v>
                </c:pt>
              </c:strCache>
            </c:strRef>
          </c:tx>
          <c:spPr>
            <a:ln w="63500"/>
          </c:spPr>
          <c:marker>
            <c:symbol val="none"/>
          </c:marker>
          <c:dLbls>
            <c:dLbl>
              <c:idx val="0"/>
              <c:delete val="1"/>
            </c:dLbl>
            <c:dLbl>
              <c:idx val="1"/>
              <c:delete val="1"/>
            </c:dLbl>
            <c:dLbl>
              <c:idx val="2"/>
              <c:delete val="1"/>
            </c:dLbl>
            <c:dLbl>
              <c:idx val="3"/>
              <c:delete val="1"/>
            </c:dLbl>
            <c:dLbl>
              <c:idx val="4"/>
              <c:delete val="1"/>
            </c:dLbl>
            <c:dLbl>
              <c:idx val="5"/>
              <c:delete val="1"/>
            </c:dLbl>
            <c:dLbl>
              <c:idx val="6"/>
              <c:layout>
                <c:manualLayout>
                  <c:x val="-0.0175131348511383"/>
                  <c:y val="0.0187416331994645"/>
                </c:manualLayout>
              </c:layout>
              <c:dLblPos val="r"/>
              <c:showLegendKey val="0"/>
              <c:showVal val="0"/>
              <c:showCatName val="0"/>
              <c:showSerName val="1"/>
              <c:showPercent val="0"/>
              <c:showBubbleSize val="0"/>
            </c:dLbl>
            <c:txPr>
              <a:bodyPr/>
              <a:lstStyle/>
              <a:p>
                <a:pPr>
                  <a:defRPr sz="1200" b="1"/>
                </a:pPr>
                <a:endParaRPr lang="en-US"/>
              </a:p>
            </c:txPr>
            <c:dLblPos val="r"/>
            <c:showLegendKey val="0"/>
            <c:showVal val="0"/>
            <c:showCatName val="0"/>
            <c:showSerName val="1"/>
            <c:showPercent val="0"/>
            <c:showBubbleSize val="0"/>
            <c:showLeaderLines val="0"/>
          </c:dLbls>
          <c:cat>
            <c:numRef>
              <c:f>'Example 4 - Line'!$D$3:$J$3</c:f>
              <c:numCache>
                <c:formatCode>General</c:formatCode>
                <c:ptCount val="7"/>
                <c:pt idx="0">
                  <c:v>2005.0</c:v>
                </c:pt>
                <c:pt idx="1">
                  <c:v>2006.0</c:v>
                </c:pt>
                <c:pt idx="2">
                  <c:v>2007.0</c:v>
                </c:pt>
                <c:pt idx="3">
                  <c:v>2008.0</c:v>
                </c:pt>
                <c:pt idx="4">
                  <c:v>2009.0</c:v>
                </c:pt>
                <c:pt idx="5">
                  <c:v>2010.0</c:v>
                </c:pt>
                <c:pt idx="6">
                  <c:v>2011.0</c:v>
                </c:pt>
              </c:numCache>
            </c:numRef>
          </c:cat>
          <c:val>
            <c:numRef>
              <c:f>'Example 4 - Line'!$D$6:$J$6</c:f>
              <c:numCache>
                <c:formatCode>General</c:formatCode>
                <c:ptCount val="7"/>
                <c:pt idx="0">
                  <c:v>3454.0</c:v>
                </c:pt>
                <c:pt idx="1">
                  <c:v>3883.0</c:v>
                </c:pt>
                <c:pt idx="2">
                  <c:v>3731.0</c:v>
                </c:pt>
                <c:pt idx="3">
                  <c:v>3444.0</c:v>
                </c:pt>
                <c:pt idx="4">
                  <c:v>3599.0</c:v>
                </c:pt>
                <c:pt idx="5">
                  <c:v>3512.0</c:v>
                </c:pt>
                <c:pt idx="6">
                  <c:v>3273.0</c:v>
                </c:pt>
              </c:numCache>
            </c:numRef>
          </c:val>
          <c:smooth val="0"/>
        </c:ser>
        <c:dLbls>
          <c:dLblPos val="r"/>
          <c:showLegendKey val="0"/>
          <c:showVal val="0"/>
          <c:showCatName val="0"/>
          <c:showSerName val="1"/>
          <c:showPercent val="0"/>
          <c:showBubbleSize val="0"/>
        </c:dLbls>
        <c:marker val="1"/>
        <c:smooth val="0"/>
        <c:axId val="423445944"/>
        <c:axId val="423451560"/>
      </c:lineChart>
      <c:catAx>
        <c:axId val="423445944"/>
        <c:scaling>
          <c:orientation val="minMax"/>
        </c:scaling>
        <c:delete val="0"/>
        <c:axPos val="b"/>
        <c:title>
          <c:tx>
            <c:rich>
              <a:bodyPr/>
              <a:lstStyle/>
              <a:p>
                <a:pPr>
                  <a:defRPr>
                    <a:solidFill>
                      <a:schemeClr val="bg1">
                        <a:lumMod val="50000"/>
                      </a:schemeClr>
                    </a:solidFill>
                  </a:defRPr>
                </a:pPr>
                <a:r>
                  <a:rPr lang="en-US">
                    <a:solidFill>
                      <a:schemeClr val="bg1">
                        <a:lumMod val="50000"/>
                      </a:schemeClr>
                    </a:solidFill>
                  </a:rPr>
                  <a:t>Year</a:t>
                </a:r>
              </a:p>
            </c:rich>
          </c:tx>
          <c:layout/>
          <c:overlay val="0"/>
        </c:title>
        <c:numFmt formatCode="General" sourceLinked="1"/>
        <c:majorTickMark val="out"/>
        <c:minorTickMark val="none"/>
        <c:tickLblPos val="nextTo"/>
        <c:txPr>
          <a:bodyPr/>
          <a:lstStyle/>
          <a:p>
            <a:pPr>
              <a:defRPr>
                <a:solidFill>
                  <a:schemeClr val="bg1">
                    <a:lumMod val="50000"/>
                  </a:schemeClr>
                </a:solidFill>
              </a:defRPr>
            </a:pPr>
            <a:endParaRPr lang="en-US"/>
          </a:p>
        </c:txPr>
        <c:crossAx val="423451560"/>
        <c:crosses val="autoZero"/>
        <c:auto val="1"/>
        <c:lblAlgn val="ctr"/>
        <c:lblOffset val="100"/>
        <c:noMultiLvlLbl val="0"/>
      </c:catAx>
      <c:valAx>
        <c:axId val="423451560"/>
        <c:scaling>
          <c:orientation val="minMax"/>
        </c:scaling>
        <c:delete val="0"/>
        <c:axPos val="l"/>
        <c:majorGridlines>
          <c:spPr>
            <a:ln>
              <a:solidFill>
                <a:schemeClr val="bg1">
                  <a:lumMod val="65000"/>
                  <a:alpha val="78000"/>
                </a:schemeClr>
              </a:solidFill>
            </a:ln>
          </c:spPr>
        </c:majorGridlines>
        <c:numFmt formatCode="General" sourceLinked="1"/>
        <c:majorTickMark val="out"/>
        <c:minorTickMark val="none"/>
        <c:tickLblPos val="nextTo"/>
        <c:txPr>
          <a:bodyPr/>
          <a:lstStyle/>
          <a:p>
            <a:pPr>
              <a:defRPr>
                <a:solidFill>
                  <a:srgbClr val="7F7F7F"/>
                </a:solidFill>
              </a:defRPr>
            </a:pPr>
            <a:endParaRPr lang="en-US"/>
          </a:p>
        </c:txPr>
        <c:crossAx val="423445944"/>
        <c:crosses val="autoZero"/>
        <c:crossBetween val="between"/>
        <c:majorUnit val="1000.0"/>
        <c:minorUnit val="500.0"/>
        <c:dispUnits>
          <c:builtInUnit val="thousands"/>
          <c:dispUnitsLbl>
            <c:layout>
              <c:manualLayout>
                <c:xMode val="edge"/>
                <c:yMode val="edge"/>
                <c:x val="0.021015761821366"/>
                <c:y val="0.444444444444444"/>
              </c:manualLayout>
            </c:layout>
            <c:txPr>
              <a:bodyPr/>
              <a:lstStyle/>
              <a:p>
                <a:pPr>
                  <a:defRPr>
                    <a:solidFill>
                      <a:srgbClr val="7F7F7F"/>
                    </a:solidFill>
                  </a:defRPr>
                </a:pPr>
                <a:endParaRPr lang="en-US"/>
              </a:p>
            </c:txPr>
          </c:dispUnitsLbl>
        </c:dispUnits>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radarChart>
        <c:radarStyle val="marker"/>
        <c:varyColors val="0"/>
        <c:ser>
          <c:idx val="0"/>
          <c:order val="0"/>
          <c:tx>
            <c:strRef>
              <c:f>'Example 5 - Radar'!$B$29</c:f>
              <c:strCache>
                <c:ptCount val="1"/>
                <c:pt idx="0">
                  <c:v>P19</c:v>
                </c:pt>
              </c:strCache>
            </c:strRef>
          </c:tx>
          <c:marker>
            <c:symbol val="none"/>
          </c:marker>
          <c:cat>
            <c:strRef>
              <c:f>'Example 5 - Radar'!$C$10:$H$10</c:f>
              <c:strCache>
                <c:ptCount val="6"/>
                <c:pt idx="0">
                  <c:v>Speed</c:v>
                </c:pt>
                <c:pt idx="1">
                  <c:v>Strength</c:v>
                </c:pt>
                <c:pt idx="2">
                  <c:v>Height</c:v>
                </c:pt>
                <c:pt idx="3">
                  <c:v>Wing</c:v>
                </c:pt>
                <c:pt idx="4">
                  <c:v>Weight</c:v>
                </c:pt>
                <c:pt idx="5">
                  <c:v>Attitude</c:v>
                </c:pt>
              </c:strCache>
            </c:strRef>
          </c:cat>
          <c:val>
            <c:numRef>
              <c:f>'Example 5 - Radar'!$C$29:$H$29</c:f>
              <c:numCache>
                <c:formatCode>0</c:formatCode>
                <c:ptCount val="6"/>
                <c:pt idx="0">
                  <c:v>95.09034917752953</c:v>
                </c:pt>
                <c:pt idx="1">
                  <c:v>2.273830230301022</c:v>
                </c:pt>
                <c:pt idx="2">
                  <c:v>92.64735290050548</c:v>
                </c:pt>
                <c:pt idx="3">
                  <c:v>28.6216182062449</c:v>
                </c:pt>
                <c:pt idx="4">
                  <c:v>0.290948269591362</c:v>
                </c:pt>
                <c:pt idx="5">
                  <c:v>61.99455817048241</c:v>
                </c:pt>
              </c:numCache>
            </c:numRef>
          </c:val>
        </c:ser>
        <c:ser>
          <c:idx val="1"/>
          <c:order val="1"/>
          <c:tx>
            <c:strRef>
              <c:f>'Example 5 - Radar'!$B$30</c:f>
              <c:strCache>
                <c:ptCount val="1"/>
                <c:pt idx="0">
                  <c:v>P20</c:v>
                </c:pt>
              </c:strCache>
            </c:strRef>
          </c:tx>
          <c:marker>
            <c:symbol val="none"/>
          </c:marker>
          <c:cat>
            <c:strRef>
              <c:f>'Example 5 - Radar'!$C$10:$H$10</c:f>
              <c:strCache>
                <c:ptCount val="6"/>
                <c:pt idx="0">
                  <c:v>Speed</c:v>
                </c:pt>
                <c:pt idx="1">
                  <c:v>Strength</c:v>
                </c:pt>
                <c:pt idx="2">
                  <c:v>Height</c:v>
                </c:pt>
                <c:pt idx="3">
                  <c:v>Wing</c:v>
                </c:pt>
                <c:pt idx="4">
                  <c:v>Weight</c:v>
                </c:pt>
                <c:pt idx="5">
                  <c:v>Attitude</c:v>
                </c:pt>
              </c:strCache>
            </c:strRef>
          </c:cat>
          <c:val>
            <c:numRef>
              <c:f>'Example 5 - Radar'!$C$30:$I$30</c:f>
              <c:numCache>
                <c:formatCode>0</c:formatCode>
                <c:ptCount val="7"/>
                <c:pt idx="0">
                  <c:v>95.2467130605081</c:v>
                </c:pt>
                <c:pt idx="1">
                  <c:v>89.52937388482927</c:v>
                </c:pt>
                <c:pt idx="2">
                  <c:v>44.71697657092092</c:v>
                </c:pt>
                <c:pt idx="3">
                  <c:v>43.25803832903854</c:v>
                </c:pt>
                <c:pt idx="4">
                  <c:v>91.4472771290758</c:v>
                </c:pt>
                <c:pt idx="5">
                  <c:v>64.4341522034227</c:v>
                </c:pt>
                <c:pt idx="6">
                  <c:v>71.43875519629921</c:v>
                </c:pt>
              </c:numCache>
            </c:numRef>
          </c:val>
        </c:ser>
        <c:ser>
          <c:idx val="2"/>
          <c:order val="2"/>
          <c:tx>
            <c:strRef>
              <c:f>'Example 5 - Radar'!$B$31</c:f>
              <c:strCache>
                <c:ptCount val="1"/>
                <c:pt idx="0">
                  <c:v>P21</c:v>
                </c:pt>
              </c:strCache>
            </c:strRef>
          </c:tx>
          <c:marker>
            <c:symbol val="none"/>
          </c:marker>
          <c:cat>
            <c:strRef>
              <c:f>'Example 5 - Radar'!$C$10:$H$10</c:f>
              <c:strCache>
                <c:ptCount val="6"/>
                <c:pt idx="0">
                  <c:v>Speed</c:v>
                </c:pt>
                <c:pt idx="1">
                  <c:v>Strength</c:v>
                </c:pt>
                <c:pt idx="2">
                  <c:v>Height</c:v>
                </c:pt>
                <c:pt idx="3">
                  <c:v>Wing</c:v>
                </c:pt>
                <c:pt idx="4">
                  <c:v>Weight</c:v>
                </c:pt>
                <c:pt idx="5">
                  <c:v>Attitude</c:v>
                </c:pt>
              </c:strCache>
            </c:strRef>
          </c:cat>
          <c:val>
            <c:numRef>
              <c:f>'Example 5 - Radar'!$C$31:$I$31</c:f>
              <c:numCache>
                <c:formatCode>0</c:formatCode>
                <c:ptCount val="7"/>
                <c:pt idx="0">
                  <c:v>97.07298197998944</c:v>
                </c:pt>
                <c:pt idx="1">
                  <c:v>56.25731473531765</c:v>
                </c:pt>
                <c:pt idx="2">
                  <c:v>55.980939314131</c:v>
                </c:pt>
                <c:pt idx="3">
                  <c:v>64.03570644447295</c:v>
                </c:pt>
                <c:pt idx="4">
                  <c:v>49.8098506147545</c:v>
                </c:pt>
                <c:pt idx="5">
                  <c:v>47.91561838709427</c:v>
                </c:pt>
                <c:pt idx="6">
                  <c:v>61.84540191262663</c:v>
                </c:pt>
              </c:numCache>
            </c:numRef>
          </c:val>
        </c:ser>
        <c:dLbls>
          <c:showLegendKey val="0"/>
          <c:showVal val="0"/>
          <c:showCatName val="0"/>
          <c:showSerName val="0"/>
          <c:showPercent val="0"/>
          <c:showBubbleSize val="0"/>
        </c:dLbls>
        <c:axId val="423491560"/>
        <c:axId val="423494536"/>
      </c:radarChart>
      <c:catAx>
        <c:axId val="423491560"/>
        <c:scaling>
          <c:orientation val="minMax"/>
        </c:scaling>
        <c:delete val="0"/>
        <c:axPos val="b"/>
        <c:majorGridlines/>
        <c:majorTickMark val="out"/>
        <c:minorTickMark val="none"/>
        <c:tickLblPos val="nextTo"/>
        <c:crossAx val="423494536"/>
        <c:crosses val="autoZero"/>
        <c:auto val="1"/>
        <c:lblAlgn val="ctr"/>
        <c:lblOffset val="100"/>
        <c:noMultiLvlLbl val="0"/>
      </c:catAx>
      <c:valAx>
        <c:axId val="423494536"/>
        <c:scaling>
          <c:orientation val="minMax"/>
        </c:scaling>
        <c:delete val="0"/>
        <c:axPos val="l"/>
        <c:majorGridlines/>
        <c:numFmt formatCode="0" sourceLinked="1"/>
        <c:majorTickMark val="cross"/>
        <c:minorTickMark val="none"/>
        <c:tickLblPos val="nextTo"/>
        <c:crossAx val="423491560"/>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radarChart>
        <c:radarStyle val="filled"/>
        <c:varyColors val="0"/>
        <c:ser>
          <c:idx val="0"/>
          <c:order val="0"/>
          <c:tx>
            <c:strRef>
              <c:f>'Example 5 - Radar'!$B$29</c:f>
              <c:strCache>
                <c:ptCount val="1"/>
                <c:pt idx="0">
                  <c:v>P19</c:v>
                </c:pt>
              </c:strCache>
            </c:strRef>
          </c:tx>
          <c:spPr>
            <a:solidFill>
              <a:schemeClr val="tx2">
                <a:alpha val="56000"/>
              </a:schemeClr>
            </a:solidFill>
          </c:spPr>
          <c:cat>
            <c:strRef>
              <c:f>'Example 5 - Radar'!$C$10:$H$10</c:f>
              <c:strCache>
                <c:ptCount val="6"/>
                <c:pt idx="0">
                  <c:v>Speed</c:v>
                </c:pt>
                <c:pt idx="1">
                  <c:v>Strength</c:v>
                </c:pt>
                <c:pt idx="2">
                  <c:v>Height</c:v>
                </c:pt>
                <c:pt idx="3">
                  <c:v>Wing</c:v>
                </c:pt>
                <c:pt idx="4">
                  <c:v>Weight</c:v>
                </c:pt>
                <c:pt idx="5">
                  <c:v>Attitude</c:v>
                </c:pt>
              </c:strCache>
            </c:strRef>
          </c:cat>
          <c:val>
            <c:numRef>
              <c:f>'Example 5 - Radar'!$C$29:$H$29</c:f>
              <c:numCache>
                <c:formatCode>0</c:formatCode>
                <c:ptCount val="6"/>
                <c:pt idx="0">
                  <c:v>95.09034917752953</c:v>
                </c:pt>
                <c:pt idx="1">
                  <c:v>2.273830230301022</c:v>
                </c:pt>
                <c:pt idx="2">
                  <c:v>92.64735290050548</c:v>
                </c:pt>
                <c:pt idx="3">
                  <c:v>28.6216182062449</c:v>
                </c:pt>
                <c:pt idx="4">
                  <c:v>0.290948269591362</c:v>
                </c:pt>
                <c:pt idx="5">
                  <c:v>61.99455817048241</c:v>
                </c:pt>
              </c:numCache>
            </c:numRef>
          </c:val>
        </c:ser>
        <c:ser>
          <c:idx val="1"/>
          <c:order val="1"/>
          <c:tx>
            <c:strRef>
              <c:f>'Example 5 - Radar'!$B$30</c:f>
              <c:strCache>
                <c:ptCount val="1"/>
                <c:pt idx="0">
                  <c:v>P20</c:v>
                </c:pt>
              </c:strCache>
            </c:strRef>
          </c:tx>
          <c:spPr>
            <a:solidFill>
              <a:srgbClr val="FF0000">
                <a:alpha val="18000"/>
              </a:srgbClr>
            </a:solidFill>
          </c:spPr>
          <c:cat>
            <c:strRef>
              <c:f>'Example 5 - Radar'!$C$10:$H$10</c:f>
              <c:strCache>
                <c:ptCount val="6"/>
                <c:pt idx="0">
                  <c:v>Speed</c:v>
                </c:pt>
                <c:pt idx="1">
                  <c:v>Strength</c:v>
                </c:pt>
                <c:pt idx="2">
                  <c:v>Height</c:v>
                </c:pt>
                <c:pt idx="3">
                  <c:v>Wing</c:v>
                </c:pt>
                <c:pt idx="4">
                  <c:v>Weight</c:v>
                </c:pt>
                <c:pt idx="5">
                  <c:v>Attitude</c:v>
                </c:pt>
              </c:strCache>
            </c:strRef>
          </c:cat>
          <c:val>
            <c:numRef>
              <c:f>'Example 5 - Radar'!$C$30:$I$30</c:f>
              <c:numCache>
                <c:formatCode>0</c:formatCode>
                <c:ptCount val="7"/>
                <c:pt idx="0">
                  <c:v>95.2467130605081</c:v>
                </c:pt>
                <c:pt idx="1">
                  <c:v>89.52937388482927</c:v>
                </c:pt>
                <c:pt idx="2">
                  <c:v>44.71697657092092</c:v>
                </c:pt>
                <c:pt idx="3">
                  <c:v>43.25803832903854</c:v>
                </c:pt>
                <c:pt idx="4">
                  <c:v>91.4472771290758</c:v>
                </c:pt>
                <c:pt idx="5">
                  <c:v>64.4341522034227</c:v>
                </c:pt>
                <c:pt idx="6">
                  <c:v>71.43875519629921</c:v>
                </c:pt>
              </c:numCache>
            </c:numRef>
          </c:val>
        </c:ser>
        <c:ser>
          <c:idx val="2"/>
          <c:order val="2"/>
          <c:tx>
            <c:strRef>
              <c:f>'Example 5 - Radar'!$B$31</c:f>
              <c:strCache>
                <c:ptCount val="1"/>
                <c:pt idx="0">
                  <c:v>P21</c:v>
                </c:pt>
              </c:strCache>
            </c:strRef>
          </c:tx>
          <c:spPr>
            <a:solidFill>
              <a:schemeClr val="accent3">
                <a:alpha val="45000"/>
              </a:schemeClr>
            </a:solidFill>
          </c:spPr>
          <c:cat>
            <c:strRef>
              <c:f>'Example 5 - Radar'!$C$10:$H$10</c:f>
              <c:strCache>
                <c:ptCount val="6"/>
                <c:pt idx="0">
                  <c:v>Speed</c:v>
                </c:pt>
                <c:pt idx="1">
                  <c:v>Strength</c:v>
                </c:pt>
                <c:pt idx="2">
                  <c:v>Height</c:v>
                </c:pt>
                <c:pt idx="3">
                  <c:v>Wing</c:v>
                </c:pt>
                <c:pt idx="4">
                  <c:v>Weight</c:v>
                </c:pt>
                <c:pt idx="5">
                  <c:v>Attitude</c:v>
                </c:pt>
              </c:strCache>
            </c:strRef>
          </c:cat>
          <c:val>
            <c:numRef>
              <c:f>'Example 5 - Radar'!$C$31:$I$31</c:f>
              <c:numCache>
                <c:formatCode>0</c:formatCode>
                <c:ptCount val="7"/>
                <c:pt idx="0">
                  <c:v>97.07298197998944</c:v>
                </c:pt>
                <c:pt idx="1">
                  <c:v>56.25731473531765</c:v>
                </c:pt>
                <c:pt idx="2">
                  <c:v>55.980939314131</c:v>
                </c:pt>
                <c:pt idx="3">
                  <c:v>64.03570644447295</c:v>
                </c:pt>
                <c:pt idx="4">
                  <c:v>49.8098506147545</c:v>
                </c:pt>
                <c:pt idx="5">
                  <c:v>47.91561838709427</c:v>
                </c:pt>
                <c:pt idx="6">
                  <c:v>61.84540191262663</c:v>
                </c:pt>
              </c:numCache>
            </c:numRef>
          </c:val>
        </c:ser>
        <c:dLbls>
          <c:showLegendKey val="0"/>
          <c:showVal val="0"/>
          <c:showCatName val="0"/>
          <c:showSerName val="0"/>
          <c:showPercent val="0"/>
          <c:showBubbleSize val="0"/>
        </c:dLbls>
        <c:axId val="423543736"/>
        <c:axId val="423546744"/>
      </c:radarChart>
      <c:catAx>
        <c:axId val="423543736"/>
        <c:scaling>
          <c:orientation val="minMax"/>
        </c:scaling>
        <c:delete val="0"/>
        <c:axPos val="b"/>
        <c:majorGridlines/>
        <c:majorTickMark val="out"/>
        <c:minorTickMark val="none"/>
        <c:tickLblPos val="nextTo"/>
        <c:txPr>
          <a:bodyPr/>
          <a:lstStyle/>
          <a:p>
            <a:pPr>
              <a:defRPr b="1" i="0"/>
            </a:pPr>
            <a:endParaRPr lang="en-US"/>
          </a:p>
        </c:txPr>
        <c:crossAx val="423546744"/>
        <c:crosses val="autoZero"/>
        <c:auto val="1"/>
        <c:lblAlgn val="ctr"/>
        <c:lblOffset val="100"/>
        <c:noMultiLvlLbl val="0"/>
      </c:catAx>
      <c:valAx>
        <c:axId val="423546744"/>
        <c:scaling>
          <c:orientation val="minMax"/>
        </c:scaling>
        <c:delete val="0"/>
        <c:axPos val="l"/>
        <c:majorGridlines>
          <c:spPr>
            <a:ln>
              <a:solidFill>
                <a:schemeClr val="bg1">
                  <a:lumMod val="50000"/>
                  <a:alpha val="30000"/>
                </a:schemeClr>
              </a:solidFill>
            </a:ln>
          </c:spPr>
        </c:majorGridlines>
        <c:numFmt formatCode="0" sourceLinked="1"/>
        <c:majorTickMark val="cross"/>
        <c:minorTickMark val="none"/>
        <c:tickLblPos val="nextTo"/>
        <c:crossAx val="423543736"/>
        <c:crosses val="autoZero"/>
        <c:crossBetween val="between"/>
      </c:valAx>
      <c:spPr>
        <a:noFill/>
        <a:ln w="25400">
          <a:noFill/>
        </a:ln>
      </c:spPr>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2ABBD14-A88B-6E4F-8F3A-63A9BB7AB22F}" type="datetimeFigureOut">
              <a:rPr lang="en-US" smtClean="0"/>
              <a:t>10/29/12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88DCC8F-B5CE-5F44-898A-801A8FD5E6E2}" type="slidenum">
              <a:rPr lang="en-US" smtClean="0"/>
              <a:t>‹#›</a:t>
            </a:fld>
            <a:endParaRPr lang="en-US"/>
          </a:p>
        </p:txBody>
      </p:sp>
    </p:spTree>
    <p:extLst>
      <p:ext uri="{BB962C8B-B14F-4D97-AF65-F5344CB8AC3E}">
        <p14:creationId xmlns:p14="http://schemas.microsoft.com/office/powerpoint/2010/main" val="27640557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FB09DE-D4D7-5049-B6CC-B8876E74434B}" type="datetimeFigureOut">
              <a:rPr lang="en-US" smtClean="0"/>
              <a:t>10/29/12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5BA161-8C83-6A4C-AD0E-BEAEB8B382E4}" type="slidenum">
              <a:rPr lang="en-US" smtClean="0"/>
              <a:t>‹#›</a:t>
            </a:fld>
            <a:endParaRPr lang="en-US"/>
          </a:p>
        </p:txBody>
      </p:sp>
    </p:spTree>
    <p:extLst>
      <p:ext uri="{BB962C8B-B14F-4D97-AF65-F5344CB8AC3E}">
        <p14:creationId xmlns:p14="http://schemas.microsoft.com/office/powerpoint/2010/main" val="108761368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74A510"/>
                </a:solidFill>
                <a:latin typeface="+mn-lt"/>
                <a:ea typeface="+mn-ea"/>
                <a:cs typeface="+mn-cs"/>
              </a:rPr>
              <a:t>My name is Dave Shellard and I’ll be showing</a:t>
            </a:r>
            <a:r>
              <a:rPr lang="en-US" sz="1200" kern="1200" baseline="0" dirty="0" smtClean="0">
                <a:solidFill>
                  <a:srgbClr val="74A510"/>
                </a:solidFill>
                <a:latin typeface="+mn-lt"/>
                <a:ea typeface="+mn-ea"/>
                <a:cs typeface="+mn-cs"/>
              </a:rPr>
              <a:t> you over the next 90 minutes how we can create highly impactful charts and tables in using Microsoft Excel.</a:t>
            </a:r>
            <a:endParaRPr lang="en-US" sz="1200" kern="1200" dirty="0" smtClean="0">
              <a:solidFill>
                <a:srgbClr val="74A510"/>
              </a:solidFill>
              <a:latin typeface="+mn-lt"/>
              <a:ea typeface="+mn-ea"/>
              <a:cs typeface="+mn-cs"/>
            </a:endParaRPr>
          </a:p>
        </p:txBody>
      </p:sp>
      <p:sp>
        <p:nvSpPr>
          <p:cNvPr id="4" name="Slide Number Placeholder 3"/>
          <p:cNvSpPr>
            <a:spLocks noGrp="1"/>
          </p:cNvSpPr>
          <p:nvPr>
            <p:ph type="sldNum" sz="quarter" idx="10"/>
          </p:nvPr>
        </p:nvSpPr>
        <p:spPr/>
        <p:txBody>
          <a:bodyPr/>
          <a:lstStyle/>
          <a:p>
            <a:fld id="{8B5BA161-8C83-6A4C-AD0E-BEAEB8B382E4}" type="slidenum">
              <a:rPr lang="en-US" smtClean="0"/>
              <a:t>1</a:t>
            </a:fld>
            <a:endParaRPr lang="en-US"/>
          </a:p>
        </p:txBody>
      </p:sp>
    </p:spTree>
    <p:extLst>
      <p:ext uri="{BB962C8B-B14F-4D97-AF65-F5344CB8AC3E}">
        <p14:creationId xmlns:p14="http://schemas.microsoft.com/office/powerpoint/2010/main" val="14098934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1. Conditional formatting 1 color with highest value dark and lowest value in light color (use color of choice)</a:t>
            </a:r>
          </a:p>
          <a:p>
            <a:endParaRPr lang="en-US" baseline="0" dirty="0" smtClean="0"/>
          </a:p>
          <a:p>
            <a:r>
              <a:rPr lang="en-US" baseline="0" dirty="0" smtClean="0"/>
              <a:t>2. Draw a legend if going to publish</a:t>
            </a:r>
            <a:endParaRPr lang="en-US" baseline="0" dirty="0" smtClean="0"/>
          </a:p>
        </p:txBody>
      </p:sp>
      <p:sp>
        <p:nvSpPr>
          <p:cNvPr id="4" name="Slide Number Placeholder 3"/>
          <p:cNvSpPr>
            <a:spLocks noGrp="1"/>
          </p:cNvSpPr>
          <p:nvPr>
            <p:ph type="sldNum" sz="quarter" idx="10"/>
          </p:nvPr>
        </p:nvSpPr>
        <p:spPr/>
        <p:txBody>
          <a:bodyPr/>
          <a:lstStyle/>
          <a:p>
            <a:fld id="{8B5BA161-8C83-6A4C-AD0E-BEAEB8B382E4}" type="slidenum">
              <a:rPr lang="en-US" smtClean="0"/>
              <a:t>14</a:t>
            </a:fld>
            <a:endParaRPr lang="en-US"/>
          </a:p>
        </p:txBody>
      </p:sp>
    </p:spTree>
    <p:extLst>
      <p:ext uri="{BB962C8B-B14F-4D97-AF65-F5344CB8AC3E}">
        <p14:creationId xmlns:p14="http://schemas.microsoft.com/office/powerpoint/2010/main" val="30470768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8B5BA161-8C83-6A4C-AD0E-BEAEB8B382E4}" type="slidenum">
              <a:rPr lang="en-US" smtClean="0"/>
              <a:t>15</a:t>
            </a:fld>
            <a:endParaRPr lang="en-US"/>
          </a:p>
        </p:txBody>
      </p:sp>
    </p:spTree>
    <p:extLst>
      <p:ext uri="{BB962C8B-B14F-4D97-AF65-F5344CB8AC3E}">
        <p14:creationId xmlns:p14="http://schemas.microsoft.com/office/powerpoint/2010/main" val="30470768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aseline="0" dirty="0" smtClean="0"/>
              <a:t>Data series – line thickness to 5pt</a:t>
            </a:r>
          </a:p>
          <a:p>
            <a:pPr marL="228600" indent="-228600">
              <a:buAutoNum type="arabicPeriod"/>
            </a:pPr>
            <a:r>
              <a:rPr lang="en-US" baseline="0" dirty="0" smtClean="0"/>
              <a:t>Data labels</a:t>
            </a:r>
          </a:p>
          <a:p>
            <a:pPr marL="228600" indent="-228600">
              <a:buAutoNum type="arabicPeriod"/>
            </a:pPr>
            <a:r>
              <a:rPr lang="en-US" baseline="0" dirty="0" smtClean="0"/>
              <a:t>Legend – removed in lieu of data labels</a:t>
            </a:r>
          </a:p>
          <a:p>
            <a:pPr marL="228600" indent="-228600">
              <a:buAutoNum type="arabicPeriod"/>
            </a:pPr>
            <a:r>
              <a:rPr lang="en-US" baseline="0" dirty="0" smtClean="0"/>
              <a:t>Axes – charcoal in color</a:t>
            </a:r>
          </a:p>
          <a:p>
            <a:pPr marL="228600" indent="-228600">
              <a:buAutoNum type="arabicPeriod"/>
            </a:pPr>
            <a:endParaRPr lang="en-US" baseline="0" dirty="0" smtClean="0"/>
          </a:p>
          <a:p>
            <a:pPr marL="0" indent="0">
              <a:buNone/>
            </a:pPr>
            <a:r>
              <a:rPr lang="en-US" baseline="0" dirty="0" smtClean="0"/>
              <a:t>I would not adjust y-axis to start at 3000 since it could like you are hiding or obscuring something.</a:t>
            </a:r>
          </a:p>
        </p:txBody>
      </p:sp>
      <p:sp>
        <p:nvSpPr>
          <p:cNvPr id="4" name="Slide Number Placeholder 3"/>
          <p:cNvSpPr>
            <a:spLocks noGrp="1"/>
          </p:cNvSpPr>
          <p:nvPr>
            <p:ph type="sldNum" sz="quarter" idx="10"/>
          </p:nvPr>
        </p:nvSpPr>
        <p:spPr/>
        <p:txBody>
          <a:bodyPr/>
          <a:lstStyle/>
          <a:p>
            <a:fld id="{8B5BA161-8C83-6A4C-AD0E-BEAEB8B382E4}" type="slidenum">
              <a:rPr lang="en-US" smtClean="0"/>
              <a:t>16</a:t>
            </a:fld>
            <a:endParaRPr lang="en-US"/>
          </a:p>
        </p:txBody>
      </p:sp>
    </p:spTree>
    <p:extLst>
      <p:ext uri="{BB962C8B-B14F-4D97-AF65-F5344CB8AC3E}">
        <p14:creationId xmlns:p14="http://schemas.microsoft.com/office/powerpoint/2010/main" val="30470768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8B5BA161-8C83-6A4C-AD0E-BEAEB8B382E4}" type="slidenum">
              <a:rPr lang="en-US" smtClean="0"/>
              <a:t>17</a:t>
            </a:fld>
            <a:endParaRPr lang="en-US"/>
          </a:p>
        </p:txBody>
      </p:sp>
    </p:spTree>
    <p:extLst>
      <p:ext uri="{BB962C8B-B14F-4D97-AF65-F5344CB8AC3E}">
        <p14:creationId xmlns:p14="http://schemas.microsoft.com/office/powerpoint/2010/main" val="30470768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aseline="0" dirty="0" smtClean="0"/>
              <a:t>Chart type – Fill Radar</a:t>
            </a:r>
          </a:p>
          <a:p>
            <a:pPr marL="228600" indent="-228600">
              <a:buAutoNum type="arabicPeriod"/>
            </a:pPr>
            <a:r>
              <a:rPr lang="en-US" baseline="0" dirty="0" smtClean="0"/>
              <a:t>Data series – adjust transparency and colors</a:t>
            </a:r>
          </a:p>
          <a:p>
            <a:pPr marL="228600" indent="-228600">
              <a:buAutoNum type="arabicPeriod"/>
            </a:pPr>
            <a:r>
              <a:rPr lang="en-US" baseline="0" dirty="0" smtClean="0"/>
              <a:t>Data Labels – bold</a:t>
            </a:r>
          </a:p>
          <a:p>
            <a:pPr marL="228600" indent="-228600">
              <a:buAutoNum type="arabicPeriod"/>
            </a:pPr>
            <a:r>
              <a:rPr lang="en-US" baseline="0" dirty="0" smtClean="0"/>
              <a:t>Gridlines – </a:t>
            </a:r>
            <a:r>
              <a:rPr lang="en-US" baseline="0" smtClean="0"/>
              <a:t>light charcoal</a:t>
            </a:r>
            <a:endParaRPr lang="en-US" baseline="0" dirty="0" smtClean="0"/>
          </a:p>
        </p:txBody>
      </p:sp>
      <p:sp>
        <p:nvSpPr>
          <p:cNvPr id="4" name="Slide Number Placeholder 3"/>
          <p:cNvSpPr>
            <a:spLocks noGrp="1"/>
          </p:cNvSpPr>
          <p:nvPr>
            <p:ph type="sldNum" sz="quarter" idx="10"/>
          </p:nvPr>
        </p:nvSpPr>
        <p:spPr/>
        <p:txBody>
          <a:bodyPr/>
          <a:lstStyle/>
          <a:p>
            <a:fld id="{8B5BA161-8C83-6A4C-AD0E-BEAEB8B382E4}" type="slidenum">
              <a:rPr lang="en-US" smtClean="0"/>
              <a:t>18</a:t>
            </a:fld>
            <a:endParaRPr lang="en-US"/>
          </a:p>
        </p:txBody>
      </p:sp>
    </p:spTree>
    <p:extLst>
      <p:ext uri="{BB962C8B-B14F-4D97-AF65-F5344CB8AC3E}">
        <p14:creationId xmlns:p14="http://schemas.microsoft.com/office/powerpoint/2010/main" val="30470768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Thanks Everyone! </a:t>
            </a:r>
            <a:r>
              <a:rPr lang="en-US" baseline="0" dirty="0" smtClean="0"/>
              <a:t>Now we’ll use the remaining time for questions.</a:t>
            </a:r>
            <a:endParaRPr lang="en-US" dirty="0" smtClean="0"/>
          </a:p>
          <a:p>
            <a:endParaRPr lang="en-US" baseline="0" dirty="0" smtClean="0"/>
          </a:p>
        </p:txBody>
      </p:sp>
      <p:sp>
        <p:nvSpPr>
          <p:cNvPr id="4" name="Slide Number Placeholder 3"/>
          <p:cNvSpPr>
            <a:spLocks noGrp="1"/>
          </p:cNvSpPr>
          <p:nvPr>
            <p:ph type="sldNum" sz="quarter" idx="10"/>
          </p:nvPr>
        </p:nvSpPr>
        <p:spPr/>
        <p:txBody>
          <a:bodyPr/>
          <a:lstStyle/>
          <a:p>
            <a:fld id="{8B5BA161-8C83-6A4C-AD0E-BEAEB8B382E4}" type="slidenum">
              <a:rPr lang="en-US" smtClean="0"/>
              <a:t>21</a:t>
            </a:fld>
            <a:endParaRPr lang="en-US"/>
          </a:p>
        </p:txBody>
      </p:sp>
    </p:spTree>
    <p:extLst>
      <p:ext uri="{BB962C8B-B14F-4D97-AF65-F5344CB8AC3E}">
        <p14:creationId xmlns:p14="http://schemas.microsoft.com/office/powerpoint/2010/main" val="153539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So why does this matter? Well, how many times have you: </a:t>
            </a:r>
          </a:p>
          <a:p>
            <a:r>
              <a:rPr lang="en-US" sz="1200" kern="1200" dirty="0" smtClean="0">
                <a:solidFill>
                  <a:schemeClr val="tx1"/>
                </a:solidFill>
                <a:latin typeface="+mn-lt"/>
                <a:ea typeface="+mn-ea"/>
                <a:cs typeface="+mn-cs"/>
              </a:rPr>
              <a:t>- Opened a report and seen a poorly designed chart and you know the author spent zero dollars or energy in designing their chart to best highlight the data or at a minimum remove the junk that Excel uses by default, been confused by it and passed on or stopped reading all together.</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Or looked at a report and said “wow, I wish I could produce a </a:t>
            </a:r>
            <a:r>
              <a:rPr lang="en-US" sz="1200" kern="1200" dirty="0" err="1" smtClean="0">
                <a:solidFill>
                  <a:schemeClr val="tx1"/>
                </a:solidFill>
                <a:latin typeface="+mn-lt"/>
                <a:ea typeface="+mn-ea"/>
                <a:cs typeface="+mn-cs"/>
              </a:rPr>
              <a:t>viz</a:t>
            </a:r>
            <a:r>
              <a:rPr lang="en-US" sz="1200" kern="1200" dirty="0" smtClean="0">
                <a:solidFill>
                  <a:schemeClr val="tx1"/>
                </a:solidFill>
                <a:latin typeface="+mn-lt"/>
                <a:ea typeface="+mn-ea"/>
                <a:cs typeface="+mn-cs"/>
              </a:rPr>
              <a:t> like that” only to find you’d need to learn a whole new programming language or invest a few grand in software.</a:t>
            </a:r>
          </a:p>
          <a:p>
            <a:endParaRPr lang="en-US" sz="1200" kern="1200" dirty="0" smtClean="0">
              <a:solidFill>
                <a:schemeClr val="tx1"/>
              </a:solidFill>
              <a:latin typeface="+mn-lt"/>
              <a:ea typeface="+mn-ea"/>
              <a:cs typeface="+mn-cs"/>
            </a:endParaRPr>
          </a:p>
          <a:p>
            <a:pPr marL="171450" indent="-171450">
              <a:buFontTx/>
              <a:buChar char="-"/>
            </a:pPr>
            <a:r>
              <a:rPr lang="en-US" sz="1200" kern="1200" dirty="0" smtClean="0">
                <a:solidFill>
                  <a:schemeClr val="tx1"/>
                </a:solidFill>
                <a:latin typeface="+mn-lt"/>
                <a:ea typeface="+mn-ea"/>
                <a:cs typeface="+mn-cs"/>
              </a:rPr>
              <a:t>Just because we all can’t afford Tableau, Think Cell, a graphics artist, we can still leverage Microsoft Excel, a tool many of us use in our practices,  to produce good looking charts, tables, and graphs by understanding the formatting options and a few tricks.</a:t>
            </a:r>
          </a:p>
          <a:p>
            <a:pPr marL="171450" indent="-171450">
              <a:buFontTx/>
              <a:buChar char="-"/>
            </a:pPr>
            <a:endParaRPr lang="en-US" sz="1200" kern="1200" dirty="0" smtClean="0">
              <a:solidFill>
                <a:schemeClr val="tx1"/>
              </a:solidFill>
              <a:latin typeface="+mn-lt"/>
              <a:ea typeface="+mn-ea"/>
              <a:cs typeface="+mn-cs"/>
            </a:endParaRPr>
          </a:p>
          <a:p>
            <a:pPr marL="0" indent="0">
              <a:buFontTx/>
              <a:buNone/>
            </a:pPr>
            <a:r>
              <a:rPr lang="en-US" sz="1200" kern="1200" dirty="0" smtClean="0">
                <a:solidFill>
                  <a:schemeClr val="tx1"/>
                </a:solidFill>
                <a:latin typeface="+mn-lt"/>
                <a:ea typeface="+mn-ea"/>
                <a:cs typeface="+mn-cs"/>
              </a:rPr>
              <a:t>Due to time, I</a:t>
            </a:r>
            <a:r>
              <a:rPr lang="en-US" sz="1200" kern="1200" baseline="0" dirty="0" smtClean="0">
                <a:solidFill>
                  <a:schemeClr val="tx1"/>
                </a:solidFill>
                <a:latin typeface="+mn-lt"/>
                <a:ea typeface="+mn-ea"/>
                <a:cs typeface="+mn-cs"/>
              </a:rPr>
              <a:t> can’t go over all the tricks, but I can provide an example to help you think through what excel is capable of.</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B5BA161-8C83-6A4C-AD0E-BEAEB8B382E4}" type="slidenum">
              <a:rPr lang="en-US" smtClean="0"/>
              <a:t>3</a:t>
            </a:fld>
            <a:endParaRPr lang="en-US"/>
          </a:p>
        </p:txBody>
      </p:sp>
    </p:spTree>
    <p:extLst>
      <p:ext uri="{BB962C8B-B14F-4D97-AF65-F5344CB8AC3E}">
        <p14:creationId xmlns:p14="http://schemas.microsoft.com/office/powerpoint/2010/main" val="378287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Everything is my preferences and recommendations but based</a:t>
            </a:r>
            <a:r>
              <a:rPr lang="en-US" baseline="0" dirty="0" smtClean="0"/>
              <a:t> on experiences, conservations, and classes offered by Edward </a:t>
            </a:r>
            <a:r>
              <a:rPr lang="en-US" baseline="0" dirty="0" err="1" smtClean="0"/>
              <a:t>Tufte</a:t>
            </a:r>
            <a:r>
              <a:rPr lang="en-US" baseline="0" dirty="0" smtClean="0"/>
              <a:t> and Juice Analytics.</a:t>
            </a:r>
          </a:p>
          <a:p>
            <a:endParaRPr lang="en-US" baseline="0" dirty="0" smtClean="0"/>
          </a:p>
          <a:p>
            <a:r>
              <a:rPr lang="en-US" baseline="0" dirty="0" smtClean="0"/>
              <a:t>1 in 8 men is colorblind.</a:t>
            </a:r>
            <a:endParaRPr lang="en-US" dirty="0"/>
          </a:p>
        </p:txBody>
      </p:sp>
      <p:sp>
        <p:nvSpPr>
          <p:cNvPr id="4" name="Slide Number Placeholder 3"/>
          <p:cNvSpPr>
            <a:spLocks noGrp="1"/>
          </p:cNvSpPr>
          <p:nvPr>
            <p:ph type="sldNum" sz="quarter" idx="10"/>
          </p:nvPr>
        </p:nvSpPr>
        <p:spPr/>
        <p:txBody>
          <a:bodyPr/>
          <a:lstStyle/>
          <a:p>
            <a:fld id="{8B5BA161-8C83-6A4C-AD0E-BEAEB8B382E4}" type="slidenum">
              <a:rPr lang="en-US" smtClean="0"/>
              <a:t>5</a:t>
            </a:fld>
            <a:endParaRPr lang="en-US"/>
          </a:p>
        </p:txBody>
      </p:sp>
    </p:spTree>
    <p:extLst>
      <p:ext uri="{BB962C8B-B14F-4D97-AF65-F5344CB8AC3E}">
        <p14:creationId xmlns:p14="http://schemas.microsoft.com/office/powerpoint/2010/main" val="492788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Here are some common modifications to the chart elements that are consistent across the chart types. My demo will cover many of these using Excel 2010, but these are all available in 2007 and on a Mac.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B5BA161-8C83-6A4C-AD0E-BEAEB8B382E4}" type="slidenum">
              <a:rPr lang="en-US" smtClean="0"/>
              <a:t>8</a:t>
            </a:fld>
            <a:endParaRPr lang="en-US"/>
          </a:p>
        </p:txBody>
      </p:sp>
    </p:spTree>
    <p:extLst>
      <p:ext uri="{BB962C8B-B14F-4D97-AF65-F5344CB8AC3E}">
        <p14:creationId xmlns:p14="http://schemas.microsoft.com/office/powerpoint/2010/main" val="2587798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5BA161-8C83-6A4C-AD0E-BEAEB8B382E4}" type="slidenum">
              <a:rPr lang="en-US" smtClean="0"/>
              <a:t>9</a:t>
            </a:fld>
            <a:endParaRPr lang="en-US"/>
          </a:p>
        </p:txBody>
      </p:sp>
    </p:spTree>
    <p:extLst>
      <p:ext uri="{BB962C8B-B14F-4D97-AF65-F5344CB8AC3E}">
        <p14:creationId xmlns:p14="http://schemas.microsoft.com/office/powerpoint/2010/main" val="21177153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‘Actual’ data</a:t>
            </a:r>
            <a:r>
              <a:rPr lang="en-US" baseline="0" dirty="0" smtClean="0"/>
              <a:t> series plot to secondary axis, 200% gap </a:t>
            </a:r>
            <a:r>
              <a:rPr lang="en-US" baseline="0" dirty="0" err="1" smtClean="0"/>
              <a:t>wideth</a:t>
            </a:r>
            <a:endParaRPr lang="en-US" baseline="0" dirty="0" smtClean="0"/>
          </a:p>
          <a:p>
            <a:pPr marL="228600" indent="-228600">
              <a:buAutoNum type="arabicPeriod"/>
            </a:pPr>
            <a:r>
              <a:rPr lang="en-US" baseline="0" dirty="0" smtClean="0"/>
              <a:t>‘Planned’ data series, 100% overlap, 50% gap width</a:t>
            </a:r>
          </a:p>
          <a:p>
            <a:pPr marL="228600" indent="-228600">
              <a:buAutoNum type="arabicPeriod"/>
            </a:pPr>
            <a:r>
              <a:rPr lang="en-US" baseline="0" dirty="0" smtClean="0"/>
              <a:t>Delete secondary axis</a:t>
            </a:r>
          </a:p>
          <a:p>
            <a:pPr marL="228600" indent="-228600">
              <a:buAutoNum type="arabicPeriod"/>
            </a:pPr>
            <a:r>
              <a:rPr lang="en-US" baseline="0" dirty="0" smtClean="0"/>
              <a:t>Adjust transparency of colors</a:t>
            </a:r>
          </a:p>
          <a:p>
            <a:pPr marL="228600" indent="-228600">
              <a:buAutoNum type="arabicPeriod"/>
            </a:pPr>
            <a:r>
              <a:rPr lang="en-US" baseline="0" dirty="0" smtClean="0"/>
              <a:t>Adjust gridlines to charcoal, 20% transparent</a:t>
            </a:r>
          </a:p>
          <a:p>
            <a:pPr marL="228600" indent="-228600">
              <a:buAutoNum type="arabicPeriod"/>
            </a:pPr>
            <a:r>
              <a:rPr lang="en-US" baseline="0" dirty="0" smtClean="0"/>
              <a:t>Add title</a:t>
            </a:r>
            <a:endParaRPr lang="en-US" dirty="0"/>
          </a:p>
        </p:txBody>
      </p:sp>
      <p:sp>
        <p:nvSpPr>
          <p:cNvPr id="4" name="Slide Number Placeholder 3"/>
          <p:cNvSpPr>
            <a:spLocks noGrp="1"/>
          </p:cNvSpPr>
          <p:nvPr>
            <p:ph type="sldNum" sz="quarter" idx="10"/>
          </p:nvPr>
        </p:nvSpPr>
        <p:spPr/>
        <p:txBody>
          <a:bodyPr/>
          <a:lstStyle/>
          <a:p>
            <a:fld id="{8B5BA161-8C83-6A4C-AD0E-BEAEB8B382E4}" type="slidenum">
              <a:rPr lang="en-US" smtClean="0"/>
              <a:t>10</a:t>
            </a:fld>
            <a:endParaRPr lang="en-US"/>
          </a:p>
        </p:txBody>
      </p:sp>
    </p:spTree>
    <p:extLst>
      <p:ext uri="{BB962C8B-B14F-4D97-AF65-F5344CB8AC3E}">
        <p14:creationId xmlns:p14="http://schemas.microsoft.com/office/powerpoint/2010/main" val="2117715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8B5BA161-8C83-6A4C-AD0E-BEAEB8B382E4}" type="slidenum">
              <a:rPr lang="en-US" smtClean="0"/>
              <a:t>11</a:t>
            </a:fld>
            <a:endParaRPr lang="en-US"/>
          </a:p>
        </p:txBody>
      </p:sp>
    </p:spTree>
    <p:extLst>
      <p:ext uri="{BB962C8B-B14F-4D97-AF65-F5344CB8AC3E}">
        <p14:creationId xmlns:p14="http://schemas.microsoft.com/office/powerpoint/2010/main" val="30470768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Over seven chart elements I made about 16 modifications.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mn-lt"/>
              </a:rPr>
              <a:t>1. x axis</a:t>
            </a:r>
            <a:r>
              <a:rPr lang="en-US" dirty="0" smtClean="0"/>
              <a:t> </a:t>
            </a:r>
            <a:r>
              <a:rPr lang="en-US" sz="1200" b="0" i="0" u="none" strike="noStrike" dirty="0" smtClean="0">
                <a:solidFill>
                  <a:srgbClr val="000000"/>
                </a:solidFill>
                <a:effectLst/>
                <a:latin typeface="+mn-lt"/>
              </a:rPr>
              <a:t>format to thousands, two zeros, label, major unit, gray color</a:t>
            </a:r>
            <a:r>
              <a:rPr lang="en-US" dirty="0" smtClean="0"/>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mn-lt"/>
              </a:rPr>
              <a:t>2. Added title</a:t>
            </a:r>
            <a:r>
              <a:rPr lang="en-US" dirty="0" smtClean="0"/>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mn-lt"/>
              </a:rPr>
              <a:t>3. data series -</a:t>
            </a:r>
            <a:r>
              <a:rPr lang="en-US" dirty="0" smtClean="0"/>
              <a:t> </a:t>
            </a:r>
            <a:r>
              <a:rPr lang="en-US" sz="1200" b="0" i="0" u="none" strike="noStrike" dirty="0" smtClean="0">
                <a:solidFill>
                  <a:srgbClr val="000000"/>
                </a:solidFill>
                <a:effectLst/>
                <a:latin typeface="+mn-lt"/>
              </a:rPr>
              <a:t>order descending, gap width</a:t>
            </a:r>
            <a:r>
              <a:rPr lang="en-US" dirty="0" smtClean="0"/>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mn-lt"/>
              </a:rPr>
              <a:t>4. gridlines</a:t>
            </a:r>
            <a:r>
              <a:rPr lang="en-US" dirty="0" smtClean="0"/>
              <a:t> - </a:t>
            </a:r>
            <a:r>
              <a:rPr lang="en-US" sz="1200" b="0" i="0" u="none" strike="noStrike" dirty="0" smtClean="0">
                <a:solidFill>
                  <a:srgbClr val="000000"/>
                </a:solidFill>
                <a:effectLst/>
                <a:latin typeface="+mn-lt"/>
              </a:rPr>
              <a:t>major vertical, gray color, transparent</a:t>
            </a:r>
            <a:r>
              <a:rPr lang="en-US" dirty="0" smtClean="0"/>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mn-lt"/>
              </a:rPr>
              <a:t>5. data labels –</a:t>
            </a:r>
            <a:r>
              <a:rPr lang="en-US" dirty="0" smtClean="0"/>
              <a:t> inside end, </a:t>
            </a:r>
            <a:r>
              <a:rPr lang="en-US" sz="1200" b="0" i="0" u="none" strike="noStrike" dirty="0" smtClean="0">
                <a:solidFill>
                  <a:srgbClr val="000000"/>
                </a:solidFill>
                <a:effectLst/>
                <a:latin typeface="+mn-lt"/>
              </a:rPr>
              <a:t>series names, delete repetition </a:t>
            </a:r>
            <a:r>
              <a:rPr lang="en-US" dirty="0" smtClean="0"/>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mn-lt"/>
              </a:rPr>
              <a:t>6.</a:t>
            </a:r>
            <a:r>
              <a:rPr lang="en-US" sz="1200" b="0" i="0" u="none" strike="noStrike" baseline="0" dirty="0" smtClean="0">
                <a:solidFill>
                  <a:srgbClr val="000000"/>
                </a:solidFill>
                <a:effectLst/>
                <a:latin typeface="+mn-lt"/>
              </a:rPr>
              <a:t> </a:t>
            </a:r>
            <a:r>
              <a:rPr lang="en-US" sz="1200" b="0" i="0" u="none" strike="noStrike" dirty="0" smtClean="0">
                <a:solidFill>
                  <a:srgbClr val="000000"/>
                </a:solidFill>
                <a:effectLst/>
                <a:latin typeface="+mn-lt"/>
              </a:rPr>
              <a:t>Legend</a:t>
            </a:r>
            <a:r>
              <a:rPr lang="en-US" sz="1200" b="0" i="0" u="none" strike="noStrike" dirty="0" smtClean="0">
                <a:solidFill>
                  <a:schemeClr val="tx1"/>
                </a:solidFill>
                <a:effectLst/>
                <a:latin typeface="+mn-lt"/>
              </a:rPr>
              <a:t>-</a:t>
            </a:r>
            <a:r>
              <a:rPr lang="en-US" sz="1200" b="0" i="0" u="none" strike="noStrike" baseline="0" dirty="0" smtClean="0">
                <a:solidFill>
                  <a:schemeClr val="tx1"/>
                </a:solidFill>
                <a:effectLst/>
                <a:latin typeface="+mn-lt"/>
              </a:rPr>
              <a:t> removed since I used data labels</a:t>
            </a:r>
            <a:r>
              <a:rPr lang="en-US" dirty="0" smtClean="0"/>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mn-lt"/>
              </a:rPr>
              <a:t>7. y axis -</a:t>
            </a:r>
            <a:r>
              <a:rPr lang="en-US" dirty="0" smtClean="0"/>
              <a:t> </a:t>
            </a:r>
            <a:r>
              <a:rPr lang="en-US" sz="1200" b="0" i="0" u="none" strike="noStrike" dirty="0" smtClean="0">
                <a:solidFill>
                  <a:srgbClr val="000000"/>
                </a:solidFill>
                <a:effectLst/>
                <a:latin typeface="+mn-lt"/>
              </a:rPr>
              <a:t>gray color, tick mark in, </a:t>
            </a:r>
            <a:r>
              <a:rPr lang="en-US" sz="1200" b="0" i="0" u="none" strike="noStrike" dirty="0" err="1" smtClean="0">
                <a:solidFill>
                  <a:srgbClr val="000000"/>
                </a:solidFill>
                <a:effectLst/>
                <a:latin typeface="+mn-lt"/>
              </a:rPr>
              <a:t>grayscale</a:t>
            </a:r>
            <a:r>
              <a:rPr lang="en-US" sz="1200" b="0" i="0" u="none" strike="noStrike" dirty="0" smtClean="0">
                <a:solidFill>
                  <a:srgbClr val="000000"/>
                </a:solidFill>
                <a:effectLst/>
                <a:latin typeface="+mn-lt"/>
              </a:rPr>
              <a:t>, </a:t>
            </a:r>
            <a:endParaRPr lang="en-US" baseline="0" dirty="0" smtClean="0"/>
          </a:p>
        </p:txBody>
      </p:sp>
      <p:sp>
        <p:nvSpPr>
          <p:cNvPr id="4" name="Slide Number Placeholder 3"/>
          <p:cNvSpPr>
            <a:spLocks noGrp="1"/>
          </p:cNvSpPr>
          <p:nvPr>
            <p:ph type="sldNum" sz="quarter" idx="10"/>
          </p:nvPr>
        </p:nvSpPr>
        <p:spPr/>
        <p:txBody>
          <a:bodyPr/>
          <a:lstStyle/>
          <a:p>
            <a:fld id="{8B5BA161-8C83-6A4C-AD0E-BEAEB8B382E4}" type="slidenum">
              <a:rPr lang="en-US" smtClean="0"/>
              <a:t>12</a:t>
            </a:fld>
            <a:endParaRPr lang="en-US"/>
          </a:p>
        </p:txBody>
      </p:sp>
    </p:spTree>
    <p:extLst>
      <p:ext uri="{BB962C8B-B14F-4D97-AF65-F5344CB8AC3E}">
        <p14:creationId xmlns:p14="http://schemas.microsoft.com/office/powerpoint/2010/main" val="21177153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8B5BA161-8C83-6A4C-AD0E-BEAEB8B382E4}" type="slidenum">
              <a:rPr lang="en-US" smtClean="0"/>
              <a:t>13</a:t>
            </a:fld>
            <a:endParaRPr lang="en-US"/>
          </a:p>
        </p:txBody>
      </p:sp>
    </p:spTree>
    <p:extLst>
      <p:ext uri="{BB962C8B-B14F-4D97-AF65-F5344CB8AC3E}">
        <p14:creationId xmlns:p14="http://schemas.microsoft.com/office/powerpoint/2010/main" val="3047076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0"/>
            <a:ext cx="3505200" cy="1278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October 29, 2012</a:t>
            </a:fld>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October 29,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October 29,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October 29,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October 29,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October 29, 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October 29, 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October 29, 2012</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October 29, 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October 29, 2012</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October 29, 2012</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October 29, 2012</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3"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3"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3"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3" Type="http://schemas.openxmlformats.org/officeDocument/2006/relationships/chart" Target="../charts/chart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3" Type="http://schemas.openxmlformats.org/officeDocument/2006/relationships/chart" Target="../charts/chart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3" Type="http://schemas.openxmlformats.org/officeDocument/2006/relationships/chart" Target="../charts/chart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3" Type="http://schemas.openxmlformats.org/officeDocument/2006/relationships/chart" Target="../charts/chart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4" Type="http://schemas.openxmlformats.org/officeDocument/2006/relationships/hyperlink" Target="http://blogs.office.com/b/microsoft-excel/" TargetMode="External"/><Relationship Id="rId1" Type="http://schemas.openxmlformats.org/officeDocument/2006/relationships/slideLayout" Target="../slideLayouts/slideLayout2.xml"/><Relationship Id="rId2" Type="http://schemas.openxmlformats.org/officeDocument/2006/relationships/hyperlink" Target="http://www.excelhero.com/" TargetMode="External"/><Relationship Id="rId3" Type="http://schemas.openxmlformats.org/officeDocument/2006/relationships/hyperlink" Target="http://www.youtube.com/user/ExcelIsFun?feature=watch"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3"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juiceanalytics.com/chart-choose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4" Type="http://schemas.openxmlformats.org/officeDocument/2006/relationships/hyperlink" Target="http://colororacle.org/"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kuler.adobe.com/"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4" Type="http://schemas.openxmlformats.org/officeDocument/2006/relationships/image" Target="../media/image5.png"/><Relationship Id="rId10" Type="http://schemas.openxmlformats.org/officeDocument/2006/relationships/image" Target="../media/image11.png"/><Relationship Id="rId5" Type="http://schemas.openxmlformats.org/officeDocument/2006/relationships/image" Target="../media/image6.png"/><Relationship Id="rId7" Type="http://schemas.openxmlformats.org/officeDocument/2006/relationships/image" Target="../media/image8.png"/><Relationship Id="rId11" Type="http://schemas.openxmlformats.org/officeDocument/2006/relationships/image" Target="../media/image12.png"/><Relationship Id="rId12"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image" Target="../media/image3.png"/><Relationship Id="rId9" Type="http://schemas.openxmlformats.org/officeDocument/2006/relationships/image" Target="../media/image10.png"/><Relationship Id="rId3" Type="http://schemas.openxmlformats.org/officeDocument/2006/relationships/image" Target="../media/image4.png"/><Relationship Id="rId6"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3"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85134" y="1205626"/>
            <a:ext cx="3466089" cy="3649026"/>
          </a:xfrm>
        </p:spPr>
        <p:txBody>
          <a:bodyPr>
            <a:noAutofit/>
          </a:bodyPr>
          <a:lstStyle/>
          <a:p>
            <a:r>
              <a:rPr lang="en-US" sz="4000" dirty="0" smtClean="0"/>
              <a:t>Working with What You’re Given: Data </a:t>
            </a:r>
            <a:r>
              <a:rPr lang="en-US" sz="4000" dirty="0"/>
              <a:t>Visualization in Microsoft </a:t>
            </a:r>
            <a:r>
              <a:rPr lang="en-US" sz="4000" dirty="0" smtClean="0"/>
              <a:t>Excel</a:t>
            </a:r>
            <a:endParaRPr lang="en-US" sz="4000" dirty="0"/>
          </a:p>
        </p:txBody>
      </p:sp>
      <p:sp>
        <p:nvSpPr>
          <p:cNvPr id="3" name="Subtitle 2"/>
          <p:cNvSpPr>
            <a:spLocks noGrp="1"/>
          </p:cNvSpPr>
          <p:nvPr>
            <p:ph type="subTitle" idx="1"/>
          </p:nvPr>
        </p:nvSpPr>
        <p:spPr>
          <a:xfrm>
            <a:off x="4685134" y="5015402"/>
            <a:ext cx="3462373" cy="1258590"/>
          </a:xfrm>
        </p:spPr>
        <p:txBody>
          <a:bodyPr>
            <a:normAutofit lnSpcReduction="10000"/>
          </a:bodyPr>
          <a:lstStyle/>
          <a:p>
            <a:r>
              <a:rPr lang="en-US" dirty="0" smtClean="0"/>
              <a:t>Evaluation 2012, Session 617</a:t>
            </a:r>
          </a:p>
          <a:p>
            <a:r>
              <a:rPr lang="en-US" dirty="0" smtClean="0"/>
              <a:t>Dave Shellard</a:t>
            </a:r>
          </a:p>
          <a:p>
            <a:r>
              <a:rPr lang="en-US" dirty="0" smtClean="0"/>
              <a:t>Friday, October 26, 2012</a:t>
            </a:r>
            <a:endParaRPr lang="en-US" dirty="0"/>
          </a:p>
          <a:p>
            <a:r>
              <a:rPr lang="en-US" dirty="0" err="1" smtClean="0"/>
              <a:t>dshellard@gmail.com</a:t>
            </a:r>
            <a:endParaRPr lang="en-US" dirty="0"/>
          </a:p>
        </p:txBody>
      </p:sp>
    </p:spTree>
    <p:extLst>
      <p:ext uri="{BB962C8B-B14F-4D97-AF65-F5344CB8AC3E}">
        <p14:creationId xmlns:p14="http://schemas.microsoft.com/office/powerpoint/2010/main" val="80517650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611683" y="36836"/>
            <a:ext cx="3539539" cy="646331"/>
          </a:xfrm>
          <a:prstGeom prst="rect">
            <a:avLst/>
          </a:prstGeom>
          <a:noFill/>
        </p:spPr>
        <p:txBody>
          <a:bodyPr wrap="square" rtlCol="0">
            <a:spAutoFit/>
          </a:bodyPr>
          <a:lstStyle/>
          <a:p>
            <a:r>
              <a:rPr lang="en-US" sz="3600" b="1" dirty="0" smtClean="0">
                <a:solidFill>
                  <a:schemeClr val="bg1"/>
                </a:solidFill>
              </a:rPr>
              <a:t>Column - After</a:t>
            </a:r>
            <a:endParaRPr lang="en-US" sz="3600" b="1" dirty="0">
              <a:solidFill>
                <a:schemeClr val="bg1"/>
              </a:solidFill>
            </a:endParaRPr>
          </a:p>
        </p:txBody>
      </p:sp>
      <p:graphicFrame>
        <p:nvGraphicFramePr>
          <p:cNvPr id="4" name="Chart 3"/>
          <p:cNvGraphicFramePr>
            <a:graphicFrameLocks/>
          </p:cNvGraphicFramePr>
          <p:nvPr>
            <p:extLst>
              <p:ext uri="{D42A27DB-BD31-4B8C-83A1-F6EECF244321}">
                <p14:modId xmlns:p14="http://schemas.microsoft.com/office/powerpoint/2010/main" val="632341927"/>
              </p:ext>
            </p:extLst>
          </p:nvPr>
        </p:nvGraphicFramePr>
        <p:xfrm>
          <a:off x="631938" y="903890"/>
          <a:ext cx="7969451" cy="55100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4804798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2365044563"/>
              </p:ext>
            </p:extLst>
          </p:nvPr>
        </p:nvGraphicFramePr>
        <p:xfrm>
          <a:off x="634954" y="679993"/>
          <a:ext cx="7857557" cy="569677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4611684" y="36836"/>
            <a:ext cx="3308382" cy="646331"/>
          </a:xfrm>
          <a:prstGeom prst="rect">
            <a:avLst/>
          </a:prstGeom>
          <a:noFill/>
        </p:spPr>
        <p:txBody>
          <a:bodyPr wrap="square" rtlCol="0">
            <a:spAutoFit/>
          </a:bodyPr>
          <a:lstStyle/>
          <a:p>
            <a:r>
              <a:rPr lang="en-US" sz="3600" b="1" dirty="0" smtClean="0">
                <a:solidFill>
                  <a:schemeClr val="bg1"/>
                </a:solidFill>
              </a:rPr>
              <a:t>Bar - Before</a:t>
            </a:r>
            <a:endParaRPr lang="en-US" sz="3600" b="1" dirty="0">
              <a:solidFill>
                <a:schemeClr val="bg1"/>
              </a:solidFill>
            </a:endParaRPr>
          </a:p>
        </p:txBody>
      </p:sp>
    </p:spTree>
    <p:extLst>
      <p:ext uri="{BB962C8B-B14F-4D97-AF65-F5344CB8AC3E}">
        <p14:creationId xmlns:p14="http://schemas.microsoft.com/office/powerpoint/2010/main" val="29607055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p:cNvGraphicFramePr>
          <p:nvPr>
            <p:extLst>
              <p:ext uri="{D42A27DB-BD31-4B8C-83A1-F6EECF244321}">
                <p14:modId xmlns:p14="http://schemas.microsoft.com/office/powerpoint/2010/main" val="2071825222"/>
              </p:ext>
            </p:extLst>
          </p:nvPr>
        </p:nvGraphicFramePr>
        <p:xfrm>
          <a:off x="661411" y="659349"/>
          <a:ext cx="7910470" cy="5856817"/>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4611684" y="36836"/>
            <a:ext cx="3308382" cy="646331"/>
          </a:xfrm>
          <a:prstGeom prst="rect">
            <a:avLst/>
          </a:prstGeom>
          <a:noFill/>
        </p:spPr>
        <p:txBody>
          <a:bodyPr wrap="square" rtlCol="0">
            <a:spAutoFit/>
          </a:bodyPr>
          <a:lstStyle/>
          <a:p>
            <a:r>
              <a:rPr lang="en-US" sz="3600" b="1" dirty="0" smtClean="0">
                <a:solidFill>
                  <a:schemeClr val="bg1"/>
                </a:solidFill>
              </a:rPr>
              <a:t>Bar - After</a:t>
            </a:r>
            <a:endParaRPr lang="en-US" sz="3600" b="1" dirty="0">
              <a:solidFill>
                <a:schemeClr val="bg1"/>
              </a:solidFill>
            </a:endParaRPr>
          </a:p>
        </p:txBody>
      </p:sp>
    </p:spTree>
    <p:extLst>
      <p:ext uri="{BB962C8B-B14F-4D97-AF65-F5344CB8AC3E}">
        <p14:creationId xmlns:p14="http://schemas.microsoft.com/office/powerpoint/2010/main" val="23068581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11684" y="36836"/>
            <a:ext cx="3308382" cy="646331"/>
          </a:xfrm>
          <a:prstGeom prst="rect">
            <a:avLst/>
          </a:prstGeom>
          <a:noFill/>
        </p:spPr>
        <p:txBody>
          <a:bodyPr wrap="square" rtlCol="0">
            <a:spAutoFit/>
          </a:bodyPr>
          <a:lstStyle/>
          <a:p>
            <a:r>
              <a:rPr lang="en-US" sz="3600" b="1" dirty="0" smtClean="0">
                <a:solidFill>
                  <a:schemeClr val="bg1"/>
                </a:solidFill>
              </a:rPr>
              <a:t>Table - Before</a:t>
            </a:r>
            <a:endParaRPr lang="en-US" sz="3600" b="1"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493426256"/>
              </p:ext>
            </p:extLst>
          </p:nvPr>
        </p:nvGraphicFramePr>
        <p:xfrm>
          <a:off x="1121718" y="951103"/>
          <a:ext cx="6659726" cy="5269924"/>
        </p:xfrm>
        <a:graphic>
          <a:graphicData uri="http://schemas.openxmlformats.org/drawingml/2006/table">
            <a:tbl>
              <a:tblPr/>
              <a:tblGrid>
                <a:gridCol w="561914"/>
                <a:gridCol w="770030"/>
                <a:gridCol w="936524"/>
                <a:gridCol w="811653"/>
                <a:gridCol w="707596"/>
                <a:gridCol w="853278"/>
                <a:gridCol w="915713"/>
                <a:gridCol w="1103018"/>
              </a:tblGrid>
              <a:tr h="634594">
                <a:tc>
                  <a:txBody>
                    <a:bodyPr/>
                    <a:lstStyle/>
                    <a:p>
                      <a:pPr algn="l" fontAlgn="b"/>
                      <a:endParaRPr lang="en-US" sz="1200" b="0" i="0" u="none" strike="noStrike">
                        <a:solidFill>
                          <a:srgbClr val="000000"/>
                        </a:solidFill>
                        <a:effectLst/>
                        <a:latin typeface="Calibri"/>
                      </a:endParaRPr>
                    </a:p>
                  </a:txBody>
                  <a:tcPr marL="10343" marR="10343" marT="10343" marB="0" anchor="b">
                    <a:lnL>
                      <a:noFill/>
                    </a:lnL>
                    <a:lnR>
                      <a:noFill/>
                    </a:lnR>
                    <a:lnT>
                      <a:noFill/>
                    </a:lnT>
                    <a:lnB>
                      <a:noFill/>
                    </a:lnB>
                  </a:tcPr>
                </a:tc>
                <a:tc>
                  <a:txBody>
                    <a:bodyPr/>
                    <a:lstStyle/>
                    <a:p>
                      <a:pPr algn="l" fontAlgn="b"/>
                      <a:r>
                        <a:rPr lang="en-US" sz="1200" b="0" i="0" u="none" strike="noStrike">
                          <a:solidFill>
                            <a:srgbClr val="000000"/>
                          </a:solidFill>
                          <a:effectLst/>
                          <a:latin typeface="Calibri"/>
                        </a:rPr>
                        <a:t>Speed</a:t>
                      </a:r>
                    </a:p>
                  </a:txBody>
                  <a:tcPr marL="10343" marR="10343" marT="10343" marB="0" anchor="b">
                    <a:lnL>
                      <a:noFill/>
                    </a:lnL>
                    <a:lnR>
                      <a:noFill/>
                    </a:lnR>
                    <a:lnT>
                      <a:noFill/>
                    </a:lnT>
                    <a:lnB>
                      <a:noFill/>
                    </a:lnB>
                  </a:tcPr>
                </a:tc>
                <a:tc>
                  <a:txBody>
                    <a:bodyPr/>
                    <a:lstStyle/>
                    <a:p>
                      <a:pPr algn="l" fontAlgn="b"/>
                      <a:r>
                        <a:rPr lang="en-US" sz="1200" b="0" i="0" u="none" strike="noStrike">
                          <a:solidFill>
                            <a:srgbClr val="000000"/>
                          </a:solidFill>
                          <a:effectLst/>
                          <a:latin typeface="Calibri"/>
                        </a:rPr>
                        <a:t>Strength</a:t>
                      </a:r>
                    </a:p>
                  </a:txBody>
                  <a:tcPr marL="10343" marR="10343" marT="10343" marB="0" anchor="b">
                    <a:lnL>
                      <a:noFill/>
                    </a:lnL>
                    <a:lnR>
                      <a:noFill/>
                    </a:lnR>
                    <a:lnT>
                      <a:noFill/>
                    </a:lnT>
                    <a:lnB>
                      <a:noFill/>
                    </a:lnB>
                  </a:tcPr>
                </a:tc>
                <a:tc>
                  <a:txBody>
                    <a:bodyPr/>
                    <a:lstStyle/>
                    <a:p>
                      <a:pPr algn="l" fontAlgn="b"/>
                      <a:r>
                        <a:rPr lang="en-US" sz="1200" b="0" i="0" u="none" strike="noStrike">
                          <a:solidFill>
                            <a:srgbClr val="000000"/>
                          </a:solidFill>
                          <a:effectLst/>
                          <a:latin typeface="Calibri"/>
                        </a:rPr>
                        <a:t>Height</a:t>
                      </a:r>
                    </a:p>
                  </a:txBody>
                  <a:tcPr marL="10343" marR="10343" marT="10343" marB="0" anchor="b">
                    <a:lnL>
                      <a:noFill/>
                    </a:lnL>
                    <a:lnR>
                      <a:noFill/>
                    </a:lnR>
                    <a:lnT>
                      <a:noFill/>
                    </a:lnT>
                    <a:lnB>
                      <a:noFill/>
                    </a:lnB>
                  </a:tcPr>
                </a:tc>
                <a:tc>
                  <a:txBody>
                    <a:bodyPr/>
                    <a:lstStyle/>
                    <a:p>
                      <a:pPr algn="l" fontAlgn="b"/>
                      <a:r>
                        <a:rPr lang="en-US" sz="1200" b="0" i="0" u="none" strike="noStrike">
                          <a:solidFill>
                            <a:srgbClr val="000000"/>
                          </a:solidFill>
                          <a:effectLst/>
                          <a:latin typeface="Calibri"/>
                        </a:rPr>
                        <a:t>Wing</a:t>
                      </a:r>
                    </a:p>
                  </a:txBody>
                  <a:tcPr marL="10343" marR="10343" marT="10343" marB="0" anchor="b">
                    <a:lnL>
                      <a:noFill/>
                    </a:lnL>
                    <a:lnR>
                      <a:noFill/>
                    </a:lnR>
                    <a:lnT>
                      <a:noFill/>
                    </a:lnT>
                    <a:lnB>
                      <a:noFill/>
                    </a:lnB>
                  </a:tcPr>
                </a:tc>
                <a:tc>
                  <a:txBody>
                    <a:bodyPr/>
                    <a:lstStyle/>
                    <a:p>
                      <a:pPr algn="l" fontAlgn="b"/>
                      <a:r>
                        <a:rPr lang="en-US" sz="1200" b="0" i="0" u="none" strike="noStrike">
                          <a:solidFill>
                            <a:srgbClr val="000000"/>
                          </a:solidFill>
                          <a:effectLst/>
                          <a:latin typeface="Calibri"/>
                        </a:rPr>
                        <a:t>Weight</a:t>
                      </a:r>
                    </a:p>
                  </a:txBody>
                  <a:tcPr marL="10343" marR="10343" marT="10343" marB="0" anchor="b">
                    <a:lnL>
                      <a:noFill/>
                    </a:lnL>
                    <a:lnR>
                      <a:noFill/>
                    </a:lnR>
                    <a:lnT>
                      <a:noFill/>
                    </a:lnT>
                    <a:lnB>
                      <a:noFill/>
                    </a:lnB>
                  </a:tcPr>
                </a:tc>
                <a:tc>
                  <a:txBody>
                    <a:bodyPr/>
                    <a:lstStyle/>
                    <a:p>
                      <a:pPr algn="l" fontAlgn="b"/>
                      <a:r>
                        <a:rPr lang="en-US" sz="1200" b="0" i="0" u="none" strike="noStrike">
                          <a:solidFill>
                            <a:srgbClr val="000000"/>
                          </a:solidFill>
                          <a:effectLst/>
                          <a:latin typeface="Calibri"/>
                        </a:rPr>
                        <a:t>Attitude</a:t>
                      </a:r>
                    </a:p>
                  </a:txBody>
                  <a:tcPr marL="10343" marR="10343" marT="10343" marB="0" anchor="b">
                    <a:lnL>
                      <a:noFill/>
                    </a:lnL>
                    <a:lnR>
                      <a:noFill/>
                    </a:lnR>
                    <a:lnT>
                      <a:noFill/>
                    </a:lnT>
                    <a:lnB>
                      <a:noFill/>
                    </a:lnB>
                  </a:tcPr>
                </a:tc>
                <a:tc>
                  <a:txBody>
                    <a:bodyPr/>
                    <a:lstStyle/>
                    <a:p>
                      <a:pPr algn="l" fontAlgn="b"/>
                      <a:r>
                        <a:rPr lang="en-US" sz="1200" b="0" i="0" u="none" strike="noStrike">
                          <a:solidFill>
                            <a:srgbClr val="000000"/>
                          </a:solidFill>
                          <a:effectLst/>
                          <a:latin typeface="Calibri"/>
                        </a:rPr>
                        <a:t>Avg</a:t>
                      </a:r>
                    </a:p>
                  </a:txBody>
                  <a:tcPr marL="10343" marR="10343" marT="10343" marB="0" anchor="b">
                    <a:lnL>
                      <a:noFill/>
                    </a:lnL>
                    <a:lnR>
                      <a:noFill/>
                    </a:lnR>
                    <a:lnT>
                      <a:noFill/>
                    </a:lnT>
                    <a:lnB>
                      <a:noFill/>
                    </a:lnB>
                  </a:tcPr>
                </a:tc>
              </a:tr>
              <a:tr h="220730">
                <a:tc>
                  <a:txBody>
                    <a:bodyPr/>
                    <a:lstStyle/>
                    <a:p>
                      <a:pPr algn="l" fontAlgn="b"/>
                      <a:r>
                        <a:rPr lang="en-US" sz="1200" b="0" i="0" u="none" strike="noStrike">
                          <a:solidFill>
                            <a:srgbClr val="000000"/>
                          </a:solidFill>
                          <a:effectLst/>
                          <a:latin typeface="Calibri"/>
                        </a:rPr>
                        <a:t>P1</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3</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90</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56</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67</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73</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58</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58</a:t>
                      </a:r>
                    </a:p>
                  </a:txBody>
                  <a:tcPr marL="10343" marR="10343" marT="10343" marB="0" anchor="b">
                    <a:lnL>
                      <a:noFill/>
                    </a:lnL>
                    <a:lnR>
                      <a:noFill/>
                    </a:lnR>
                    <a:lnT>
                      <a:noFill/>
                    </a:lnT>
                    <a:lnB>
                      <a:noFill/>
                    </a:lnB>
                  </a:tcPr>
                </a:tc>
              </a:tr>
              <a:tr h="220730">
                <a:tc>
                  <a:txBody>
                    <a:bodyPr/>
                    <a:lstStyle/>
                    <a:p>
                      <a:pPr algn="l" fontAlgn="b"/>
                      <a:r>
                        <a:rPr lang="en-US" sz="1200" b="0" i="0" u="none" strike="noStrike">
                          <a:solidFill>
                            <a:srgbClr val="000000"/>
                          </a:solidFill>
                          <a:effectLst/>
                          <a:latin typeface="Calibri"/>
                        </a:rPr>
                        <a:t>P2</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5</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35</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42</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34</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31</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45</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32</a:t>
                      </a:r>
                    </a:p>
                  </a:txBody>
                  <a:tcPr marL="10343" marR="10343" marT="10343" marB="0" anchor="b">
                    <a:lnL>
                      <a:noFill/>
                    </a:lnL>
                    <a:lnR>
                      <a:noFill/>
                    </a:lnR>
                    <a:lnT>
                      <a:noFill/>
                    </a:lnT>
                    <a:lnB>
                      <a:noFill/>
                    </a:lnB>
                  </a:tcPr>
                </a:tc>
              </a:tr>
              <a:tr h="220730">
                <a:tc>
                  <a:txBody>
                    <a:bodyPr/>
                    <a:lstStyle/>
                    <a:p>
                      <a:pPr algn="l" fontAlgn="b"/>
                      <a:r>
                        <a:rPr lang="en-US" sz="1200" b="0" i="0" u="none" strike="noStrike">
                          <a:solidFill>
                            <a:srgbClr val="000000"/>
                          </a:solidFill>
                          <a:effectLst/>
                          <a:latin typeface="Calibri"/>
                        </a:rPr>
                        <a:t>P3</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8</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24</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97</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25</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95</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68</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53</a:t>
                      </a:r>
                    </a:p>
                  </a:txBody>
                  <a:tcPr marL="10343" marR="10343" marT="10343" marB="0" anchor="b">
                    <a:lnL>
                      <a:noFill/>
                    </a:lnL>
                    <a:lnR>
                      <a:noFill/>
                    </a:lnR>
                    <a:lnT>
                      <a:noFill/>
                    </a:lnT>
                    <a:lnB>
                      <a:noFill/>
                    </a:lnB>
                  </a:tcPr>
                </a:tc>
              </a:tr>
              <a:tr h="220730">
                <a:tc>
                  <a:txBody>
                    <a:bodyPr/>
                    <a:lstStyle/>
                    <a:p>
                      <a:pPr algn="l" fontAlgn="b"/>
                      <a:r>
                        <a:rPr lang="en-US" sz="1200" b="0" i="0" u="none" strike="noStrike">
                          <a:solidFill>
                            <a:srgbClr val="000000"/>
                          </a:solidFill>
                          <a:effectLst/>
                          <a:latin typeface="Calibri"/>
                        </a:rPr>
                        <a:t>P4</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12</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13</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47</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53</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64</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21</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35</a:t>
                      </a:r>
                    </a:p>
                  </a:txBody>
                  <a:tcPr marL="10343" marR="10343" marT="10343" marB="0" anchor="b">
                    <a:lnL>
                      <a:noFill/>
                    </a:lnL>
                    <a:lnR>
                      <a:noFill/>
                    </a:lnR>
                    <a:lnT>
                      <a:noFill/>
                    </a:lnT>
                    <a:lnB>
                      <a:noFill/>
                    </a:lnB>
                  </a:tcPr>
                </a:tc>
              </a:tr>
              <a:tr h="220730">
                <a:tc>
                  <a:txBody>
                    <a:bodyPr/>
                    <a:lstStyle/>
                    <a:p>
                      <a:pPr algn="l" fontAlgn="b"/>
                      <a:r>
                        <a:rPr lang="en-US" sz="1200" b="0" i="0" u="none" strike="noStrike">
                          <a:solidFill>
                            <a:srgbClr val="000000"/>
                          </a:solidFill>
                          <a:effectLst/>
                          <a:latin typeface="Calibri"/>
                        </a:rPr>
                        <a:t>P5</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14</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70</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73</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48</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81</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34</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53</a:t>
                      </a:r>
                    </a:p>
                  </a:txBody>
                  <a:tcPr marL="10343" marR="10343" marT="10343" marB="0" anchor="b">
                    <a:lnL>
                      <a:noFill/>
                    </a:lnL>
                    <a:lnR>
                      <a:noFill/>
                    </a:lnR>
                    <a:lnT>
                      <a:noFill/>
                    </a:lnT>
                    <a:lnB>
                      <a:noFill/>
                    </a:lnB>
                  </a:tcPr>
                </a:tc>
              </a:tr>
              <a:tr h="220730">
                <a:tc>
                  <a:txBody>
                    <a:bodyPr/>
                    <a:lstStyle/>
                    <a:p>
                      <a:pPr algn="l" fontAlgn="b"/>
                      <a:r>
                        <a:rPr lang="en-US" sz="1200" b="0" i="0" u="none" strike="noStrike">
                          <a:solidFill>
                            <a:srgbClr val="000000"/>
                          </a:solidFill>
                          <a:effectLst/>
                          <a:latin typeface="Calibri"/>
                        </a:rPr>
                        <a:t>P6</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18</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47</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39</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65</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38</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69</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46</a:t>
                      </a:r>
                    </a:p>
                  </a:txBody>
                  <a:tcPr marL="10343" marR="10343" marT="10343" marB="0" anchor="b">
                    <a:lnL>
                      <a:noFill/>
                    </a:lnL>
                    <a:lnR>
                      <a:noFill/>
                    </a:lnR>
                    <a:lnT>
                      <a:noFill/>
                    </a:lnT>
                    <a:lnB>
                      <a:noFill/>
                    </a:lnB>
                  </a:tcPr>
                </a:tc>
              </a:tr>
              <a:tr h="220730">
                <a:tc>
                  <a:txBody>
                    <a:bodyPr/>
                    <a:lstStyle/>
                    <a:p>
                      <a:pPr algn="l" fontAlgn="b"/>
                      <a:r>
                        <a:rPr lang="en-US" sz="1200" b="0" i="0" u="none" strike="noStrike">
                          <a:solidFill>
                            <a:srgbClr val="000000"/>
                          </a:solidFill>
                          <a:effectLst/>
                          <a:latin typeface="Calibri"/>
                        </a:rPr>
                        <a:t>P7</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21</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20</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81</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84</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37</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54</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50</a:t>
                      </a:r>
                    </a:p>
                  </a:txBody>
                  <a:tcPr marL="10343" marR="10343" marT="10343" marB="0" anchor="b">
                    <a:lnL>
                      <a:noFill/>
                    </a:lnL>
                    <a:lnR>
                      <a:noFill/>
                    </a:lnR>
                    <a:lnT>
                      <a:noFill/>
                    </a:lnT>
                    <a:lnB>
                      <a:noFill/>
                    </a:lnB>
                  </a:tcPr>
                </a:tc>
              </a:tr>
              <a:tr h="220730">
                <a:tc>
                  <a:txBody>
                    <a:bodyPr/>
                    <a:lstStyle/>
                    <a:p>
                      <a:pPr algn="l" fontAlgn="b"/>
                      <a:r>
                        <a:rPr lang="en-US" sz="1200" b="0" i="0" u="none" strike="noStrike">
                          <a:solidFill>
                            <a:srgbClr val="000000"/>
                          </a:solidFill>
                          <a:effectLst/>
                          <a:latin typeface="Calibri"/>
                        </a:rPr>
                        <a:t>P8</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31</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94</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66</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65</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6</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88</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58</a:t>
                      </a:r>
                    </a:p>
                  </a:txBody>
                  <a:tcPr marL="10343" marR="10343" marT="10343" marB="0" anchor="b">
                    <a:lnL>
                      <a:noFill/>
                    </a:lnL>
                    <a:lnR>
                      <a:noFill/>
                    </a:lnR>
                    <a:lnT>
                      <a:noFill/>
                    </a:lnT>
                    <a:lnB>
                      <a:noFill/>
                    </a:lnB>
                  </a:tcPr>
                </a:tc>
              </a:tr>
              <a:tr h="220730">
                <a:tc>
                  <a:txBody>
                    <a:bodyPr/>
                    <a:lstStyle/>
                    <a:p>
                      <a:pPr algn="l" fontAlgn="b"/>
                      <a:r>
                        <a:rPr lang="en-US" sz="1200" b="0" i="0" u="none" strike="noStrike">
                          <a:solidFill>
                            <a:srgbClr val="000000"/>
                          </a:solidFill>
                          <a:effectLst/>
                          <a:latin typeface="Calibri"/>
                        </a:rPr>
                        <a:t>P9</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33</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19</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17</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12</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89</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63</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39</a:t>
                      </a:r>
                    </a:p>
                  </a:txBody>
                  <a:tcPr marL="10343" marR="10343" marT="10343" marB="0" anchor="b">
                    <a:lnL>
                      <a:noFill/>
                    </a:lnL>
                    <a:lnR>
                      <a:noFill/>
                    </a:lnR>
                    <a:lnT>
                      <a:noFill/>
                    </a:lnT>
                    <a:lnB>
                      <a:noFill/>
                    </a:lnB>
                  </a:tcPr>
                </a:tc>
              </a:tr>
              <a:tr h="220730">
                <a:tc>
                  <a:txBody>
                    <a:bodyPr/>
                    <a:lstStyle/>
                    <a:p>
                      <a:pPr algn="l" fontAlgn="b"/>
                      <a:r>
                        <a:rPr lang="en-US" sz="1200" b="0" i="0" u="none" strike="noStrike">
                          <a:solidFill>
                            <a:srgbClr val="000000"/>
                          </a:solidFill>
                          <a:effectLst/>
                          <a:latin typeface="Calibri"/>
                        </a:rPr>
                        <a:t>P10</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40</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81</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95</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51</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38</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9</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52</a:t>
                      </a:r>
                    </a:p>
                  </a:txBody>
                  <a:tcPr marL="10343" marR="10343" marT="10343" marB="0" anchor="b">
                    <a:lnL>
                      <a:noFill/>
                    </a:lnL>
                    <a:lnR>
                      <a:noFill/>
                    </a:lnR>
                    <a:lnT>
                      <a:noFill/>
                    </a:lnT>
                    <a:lnB>
                      <a:noFill/>
                    </a:lnB>
                  </a:tcPr>
                </a:tc>
              </a:tr>
              <a:tr h="220730">
                <a:tc>
                  <a:txBody>
                    <a:bodyPr/>
                    <a:lstStyle/>
                    <a:p>
                      <a:pPr algn="l" fontAlgn="b"/>
                      <a:r>
                        <a:rPr lang="en-US" sz="1200" b="0" i="0" u="none" strike="noStrike">
                          <a:solidFill>
                            <a:srgbClr val="000000"/>
                          </a:solidFill>
                          <a:effectLst/>
                          <a:latin typeface="Calibri"/>
                        </a:rPr>
                        <a:t>P11</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41</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50</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33</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66</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2</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100</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48</a:t>
                      </a:r>
                    </a:p>
                  </a:txBody>
                  <a:tcPr marL="10343" marR="10343" marT="10343" marB="0" anchor="b">
                    <a:lnL>
                      <a:noFill/>
                    </a:lnL>
                    <a:lnR>
                      <a:noFill/>
                    </a:lnR>
                    <a:lnT>
                      <a:noFill/>
                    </a:lnT>
                    <a:lnB>
                      <a:noFill/>
                    </a:lnB>
                  </a:tcPr>
                </a:tc>
              </a:tr>
              <a:tr h="220730">
                <a:tc>
                  <a:txBody>
                    <a:bodyPr/>
                    <a:lstStyle/>
                    <a:p>
                      <a:pPr algn="l" fontAlgn="b"/>
                      <a:r>
                        <a:rPr lang="en-US" sz="1200" b="0" i="0" u="none" strike="noStrike">
                          <a:solidFill>
                            <a:srgbClr val="000000"/>
                          </a:solidFill>
                          <a:effectLst/>
                          <a:latin typeface="Calibri"/>
                        </a:rPr>
                        <a:t>P12</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42</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12</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7</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67</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18</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45</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32</a:t>
                      </a:r>
                    </a:p>
                  </a:txBody>
                  <a:tcPr marL="10343" marR="10343" marT="10343" marB="0" anchor="b">
                    <a:lnL>
                      <a:noFill/>
                    </a:lnL>
                    <a:lnR>
                      <a:noFill/>
                    </a:lnR>
                    <a:lnT>
                      <a:noFill/>
                    </a:lnT>
                    <a:lnB>
                      <a:noFill/>
                    </a:lnB>
                  </a:tcPr>
                </a:tc>
              </a:tr>
              <a:tr h="220730">
                <a:tc>
                  <a:txBody>
                    <a:bodyPr/>
                    <a:lstStyle/>
                    <a:p>
                      <a:pPr algn="l" fontAlgn="b"/>
                      <a:r>
                        <a:rPr lang="en-US" sz="1200" b="0" i="0" u="none" strike="noStrike">
                          <a:solidFill>
                            <a:srgbClr val="000000"/>
                          </a:solidFill>
                          <a:effectLst/>
                          <a:latin typeface="Calibri"/>
                        </a:rPr>
                        <a:t>P13</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52</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34</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8</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97</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53</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72</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53</a:t>
                      </a:r>
                    </a:p>
                  </a:txBody>
                  <a:tcPr marL="10343" marR="10343" marT="10343" marB="0" anchor="b">
                    <a:lnL>
                      <a:noFill/>
                    </a:lnL>
                    <a:lnR>
                      <a:noFill/>
                    </a:lnR>
                    <a:lnT>
                      <a:noFill/>
                    </a:lnT>
                    <a:lnB>
                      <a:noFill/>
                    </a:lnB>
                  </a:tcPr>
                </a:tc>
              </a:tr>
              <a:tr h="220730">
                <a:tc>
                  <a:txBody>
                    <a:bodyPr/>
                    <a:lstStyle/>
                    <a:p>
                      <a:pPr algn="l" fontAlgn="b"/>
                      <a:r>
                        <a:rPr lang="en-US" sz="1200" b="0" i="0" u="none" strike="noStrike">
                          <a:solidFill>
                            <a:srgbClr val="000000"/>
                          </a:solidFill>
                          <a:effectLst/>
                          <a:latin typeface="Calibri"/>
                        </a:rPr>
                        <a:t>P14</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55</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73</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32</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67</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39</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97</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60</a:t>
                      </a:r>
                    </a:p>
                  </a:txBody>
                  <a:tcPr marL="10343" marR="10343" marT="10343" marB="0" anchor="b">
                    <a:lnL>
                      <a:noFill/>
                    </a:lnL>
                    <a:lnR>
                      <a:noFill/>
                    </a:lnR>
                    <a:lnT>
                      <a:noFill/>
                    </a:lnT>
                    <a:lnB>
                      <a:noFill/>
                    </a:lnB>
                  </a:tcPr>
                </a:tc>
              </a:tr>
              <a:tr h="220730">
                <a:tc>
                  <a:txBody>
                    <a:bodyPr/>
                    <a:lstStyle/>
                    <a:p>
                      <a:pPr algn="l" fontAlgn="b"/>
                      <a:r>
                        <a:rPr lang="en-US" sz="1200" b="0" i="0" u="none" strike="noStrike">
                          <a:solidFill>
                            <a:srgbClr val="000000"/>
                          </a:solidFill>
                          <a:effectLst/>
                          <a:latin typeface="Calibri"/>
                        </a:rPr>
                        <a:t>P15</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66</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41</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78</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61</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5</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42</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49</a:t>
                      </a:r>
                    </a:p>
                  </a:txBody>
                  <a:tcPr marL="10343" marR="10343" marT="10343" marB="0" anchor="b">
                    <a:lnL>
                      <a:noFill/>
                    </a:lnL>
                    <a:lnR>
                      <a:noFill/>
                    </a:lnR>
                    <a:lnT>
                      <a:noFill/>
                    </a:lnT>
                    <a:lnB>
                      <a:noFill/>
                    </a:lnB>
                  </a:tcPr>
                </a:tc>
              </a:tr>
              <a:tr h="220730">
                <a:tc>
                  <a:txBody>
                    <a:bodyPr/>
                    <a:lstStyle/>
                    <a:p>
                      <a:pPr algn="l" fontAlgn="b"/>
                      <a:r>
                        <a:rPr lang="en-US" sz="1200" b="0" i="0" u="none" strike="noStrike">
                          <a:solidFill>
                            <a:srgbClr val="000000"/>
                          </a:solidFill>
                          <a:effectLst/>
                          <a:latin typeface="Calibri"/>
                        </a:rPr>
                        <a:t>P16</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71</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83</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52</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12</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16</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23</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43</a:t>
                      </a:r>
                    </a:p>
                  </a:txBody>
                  <a:tcPr marL="10343" marR="10343" marT="10343" marB="0" anchor="b">
                    <a:lnL>
                      <a:noFill/>
                    </a:lnL>
                    <a:lnR>
                      <a:noFill/>
                    </a:lnR>
                    <a:lnT>
                      <a:noFill/>
                    </a:lnT>
                    <a:lnB>
                      <a:noFill/>
                    </a:lnB>
                  </a:tcPr>
                </a:tc>
              </a:tr>
              <a:tr h="220730">
                <a:tc>
                  <a:txBody>
                    <a:bodyPr/>
                    <a:lstStyle/>
                    <a:p>
                      <a:pPr algn="l" fontAlgn="b"/>
                      <a:r>
                        <a:rPr lang="en-US" sz="1200" b="0" i="0" u="none" strike="noStrike">
                          <a:solidFill>
                            <a:srgbClr val="000000"/>
                          </a:solidFill>
                          <a:effectLst/>
                          <a:latin typeface="Calibri"/>
                        </a:rPr>
                        <a:t>P17</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73</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11</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10</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58</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79</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86</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53</a:t>
                      </a:r>
                    </a:p>
                  </a:txBody>
                  <a:tcPr marL="10343" marR="10343" marT="10343" marB="0" anchor="b">
                    <a:lnL>
                      <a:noFill/>
                    </a:lnL>
                    <a:lnR>
                      <a:noFill/>
                    </a:lnR>
                    <a:lnT>
                      <a:noFill/>
                    </a:lnT>
                    <a:lnB>
                      <a:noFill/>
                    </a:lnB>
                  </a:tcPr>
                </a:tc>
              </a:tr>
              <a:tr h="220730">
                <a:tc>
                  <a:txBody>
                    <a:bodyPr/>
                    <a:lstStyle/>
                    <a:p>
                      <a:pPr algn="l" fontAlgn="b"/>
                      <a:r>
                        <a:rPr lang="en-US" sz="1200" b="0" i="0" u="none" strike="noStrike">
                          <a:solidFill>
                            <a:srgbClr val="000000"/>
                          </a:solidFill>
                          <a:effectLst/>
                          <a:latin typeface="Calibri"/>
                        </a:rPr>
                        <a:t>P18</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74</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45</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21</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97</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43</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31</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52</a:t>
                      </a:r>
                    </a:p>
                  </a:txBody>
                  <a:tcPr marL="10343" marR="10343" marT="10343" marB="0" anchor="b">
                    <a:lnL>
                      <a:noFill/>
                    </a:lnL>
                    <a:lnR>
                      <a:noFill/>
                    </a:lnR>
                    <a:lnT>
                      <a:noFill/>
                    </a:lnT>
                    <a:lnB>
                      <a:noFill/>
                    </a:lnB>
                  </a:tcPr>
                </a:tc>
              </a:tr>
              <a:tr h="220730">
                <a:tc>
                  <a:txBody>
                    <a:bodyPr/>
                    <a:lstStyle/>
                    <a:p>
                      <a:pPr algn="l" fontAlgn="b"/>
                      <a:r>
                        <a:rPr lang="en-US" sz="1200" b="0" i="0" u="none" strike="noStrike">
                          <a:solidFill>
                            <a:srgbClr val="000000"/>
                          </a:solidFill>
                          <a:effectLst/>
                          <a:latin typeface="Calibri"/>
                        </a:rPr>
                        <a:t>P19</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95</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2</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93</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29</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0</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62</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47</a:t>
                      </a:r>
                    </a:p>
                  </a:txBody>
                  <a:tcPr marL="10343" marR="10343" marT="10343" marB="0" anchor="b">
                    <a:lnL>
                      <a:noFill/>
                    </a:lnL>
                    <a:lnR>
                      <a:noFill/>
                    </a:lnR>
                    <a:lnT>
                      <a:noFill/>
                    </a:lnT>
                    <a:lnB>
                      <a:noFill/>
                    </a:lnB>
                  </a:tcPr>
                </a:tc>
              </a:tr>
              <a:tr h="220730">
                <a:tc>
                  <a:txBody>
                    <a:bodyPr/>
                    <a:lstStyle/>
                    <a:p>
                      <a:pPr algn="l" fontAlgn="b"/>
                      <a:r>
                        <a:rPr lang="en-US" sz="1200" b="0" i="0" u="none" strike="noStrike">
                          <a:solidFill>
                            <a:srgbClr val="000000"/>
                          </a:solidFill>
                          <a:effectLst/>
                          <a:latin typeface="Calibri"/>
                        </a:rPr>
                        <a:t>P20</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95</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90</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45</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43</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91</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64</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71</a:t>
                      </a:r>
                    </a:p>
                  </a:txBody>
                  <a:tcPr marL="10343" marR="10343" marT="10343" marB="0" anchor="b">
                    <a:lnL>
                      <a:noFill/>
                    </a:lnL>
                    <a:lnR>
                      <a:noFill/>
                    </a:lnR>
                    <a:lnT>
                      <a:noFill/>
                    </a:lnT>
                    <a:lnB>
                      <a:noFill/>
                    </a:lnB>
                  </a:tcPr>
                </a:tc>
              </a:tr>
              <a:tr h="220730">
                <a:tc>
                  <a:txBody>
                    <a:bodyPr/>
                    <a:lstStyle/>
                    <a:p>
                      <a:pPr algn="l" fontAlgn="b"/>
                      <a:r>
                        <a:rPr lang="en-US" sz="1200" b="0" i="0" u="none" strike="noStrike">
                          <a:solidFill>
                            <a:srgbClr val="000000"/>
                          </a:solidFill>
                          <a:effectLst/>
                          <a:latin typeface="Calibri"/>
                        </a:rPr>
                        <a:t>P21</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97</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56</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56</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64</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50</a:t>
                      </a:r>
                    </a:p>
                  </a:txBody>
                  <a:tcPr marL="10343" marR="10343" marT="10343"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48</a:t>
                      </a:r>
                    </a:p>
                  </a:txBody>
                  <a:tcPr marL="10343" marR="10343" marT="10343"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a:rPr>
                        <a:t>62</a:t>
                      </a:r>
                    </a:p>
                  </a:txBody>
                  <a:tcPr marL="10343" marR="10343" marT="10343" marB="0" anchor="b">
                    <a:lnL>
                      <a:noFill/>
                    </a:lnL>
                    <a:lnR>
                      <a:noFill/>
                    </a:lnR>
                    <a:lnT>
                      <a:noFill/>
                    </a:lnT>
                    <a:lnB>
                      <a:noFill/>
                    </a:lnB>
                  </a:tcPr>
                </a:tc>
              </a:tr>
            </a:tbl>
          </a:graphicData>
        </a:graphic>
      </p:graphicFrame>
    </p:spTree>
    <p:extLst>
      <p:ext uri="{BB962C8B-B14F-4D97-AF65-F5344CB8AC3E}">
        <p14:creationId xmlns:p14="http://schemas.microsoft.com/office/powerpoint/2010/main" val="357822643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11684" y="36836"/>
            <a:ext cx="3308382" cy="646331"/>
          </a:xfrm>
          <a:prstGeom prst="rect">
            <a:avLst/>
          </a:prstGeom>
          <a:noFill/>
        </p:spPr>
        <p:txBody>
          <a:bodyPr wrap="square" rtlCol="0">
            <a:spAutoFit/>
          </a:bodyPr>
          <a:lstStyle/>
          <a:p>
            <a:r>
              <a:rPr lang="en-US" sz="3600" b="1" dirty="0" smtClean="0">
                <a:solidFill>
                  <a:schemeClr val="bg1"/>
                </a:solidFill>
              </a:rPr>
              <a:t>Table - After</a:t>
            </a:r>
            <a:endParaRPr lang="en-US" sz="3600" b="1"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2572003172"/>
              </p:ext>
            </p:extLst>
          </p:nvPr>
        </p:nvGraphicFramePr>
        <p:xfrm>
          <a:off x="2263666" y="972517"/>
          <a:ext cx="4696036" cy="5253854"/>
        </p:xfrm>
        <a:graphic>
          <a:graphicData uri="http://schemas.openxmlformats.org/drawingml/2006/table">
            <a:tbl>
              <a:tblPr/>
              <a:tblGrid>
                <a:gridCol w="723482"/>
                <a:gridCol w="401934"/>
                <a:gridCol w="675249"/>
                <a:gridCol w="610940"/>
                <a:gridCol w="514475"/>
                <a:gridCol w="627018"/>
                <a:gridCol w="707404"/>
                <a:gridCol w="435534"/>
              </a:tblGrid>
              <a:tr h="331601">
                <a:tc>
                  <a:txBody>
                    <a:bodyPr/>
                    <a:lstStyle/>
                    <a:p>
                      <a:pPr algn="l" fontAlgn="b"/>
                      <a:endParaRPr lang="en-US" sz="900" b="0" i="0" u="none" strike="noStrike">
                        <a:solidFill>
                          <a:srgbClr val="000000"/>
                        </a:solidFill>
                        <a:effectLst/>
                        <a:latin typeface="Calibri"/>
                      </a:endParaRPr>
                    </a:p>
                  </a:txBody>
                  <a:tcPr marL="10343" marR="10343" marT="10343" marB="0" anchor="b">
                    <a:lnL>
                      <a:noFill/>
                    </a:lnL>
                    <a:lnR>
                      <a:noFill/>
                    </a:lnR>
                    <a:lnT>
                      <a:noFill/>
                    </a:lnT>
                    <a:lnB>
                      <a:noFill/>
                    </a:lnB>
                  </a:tcPr>
                </a:tc>
                <a:tc>
                  <a:txBody>
                    <a:bodyPr/>
                    <a:lstStyle/>
                    <a:p>
                      <a:pPr algn="l" fontAlgn="b"/>
                      <a:r>
                        <a:rPr lang="en-US" sz="900" b="0" i="0" u="none" strike="noStrike">
                          <a:solidFill>
                            <a:srgbClr val="000000"/>
                          </a:solidFill>
                          <a:effectLst/>
                          <a:latin typeface="Calibri"/>
                        </a:rPr>
                        <a:t>Speed</a:t>
                      </a:r>
                    </a:p>
                  </a:txBody>
                  <a:tcPr marL="10343" marR="10343" marT="10343" marB="0" anchor="b">
                    <a:lnL>
                      <a:noFill/>
                    </a:lnL>
                    <a:lnR>
                      <a:noFill/>
                    </a:lnR>
                    <a:lnT>
                      <a:noFill/>
                    </a:lnT>
                    <a:lnB>
                      <a:noFill/>
                    </a:lnB>
                  </a:tcPr>
                </a:tc>
                <a:tc>
                  <a:txBody>
                    <a:bodyPr/>
                    <a:lstStyle/>
                    <a:p>
                      <a:pPr algn="l" fontAlgn="b"/>
                      <a:r>
                        <a:rPr lang="en-US" sz="900" b="0" i="0" u="none" strike="noStrike" dirty="0">
                          <a:solidFill>
                            <a:srgbClr val="000000"/>
                          </a:solidFill>
                          <a:effectLst/>
                          <a:latin typeface="Calibri"/>
                        </a:rPr>
                        <a:t>Strength</a:t>
                      </a:r>
                    </a:p>
                  </a:txBody>
                  <a:tcPr marL="10343" marR="10343" marT="10343" marB="0" anchor="b">
                    <a:lnL>
                      <a:noFill/>
                    </a:lnL>
                    <a:lnR>
                      <a:noFill/>
                    </a:lnR>
                    <a:lnT>
                      <a:noFill/>
                    </a:lnT>
                    <a:lnB>
                      <a:noFill/>
                    </a:lnB>
                  </a:tcPr>
                </a:tc>
                <a:tc>
                  <a:txBody>
                    <a:bodyPr/>
                    <a:lstStyle/>
                    <a:p>
                      <a:pPr algn="l" fontAlgn="b"/>
                      <a:r>
                        <a:rPr lang="en-US" sz="900" b="0" i="0" u="none" strike="noStrike" dirty="0">
                          <a:solidFill>
                            <a:srgbClr val="000000"/>
                          </a:solidFill>
                          <a:effectLst/>
                          <a:latin typeface="Calibri"/>
                        </a:rPr>
                        <a:t>Height</a:t>
                      </a:r>
                    </a:p>
                  </a:txBody>
                  <a:tcPr marL="10343" marR="10343" marT="10343" marB="0" anchor="b">
                    <a:lnL>
                      <a:noFill/>
                    </a:lnL>
                    <a:lnR>
                      <a:noFill/>
                    </a:lnR>
                    <a:lnT>
                      <a:noFill/>
                    </a:lnT>
                    <a:lnB>
                      <a:noFill/>
                    </a:lnB>
                  </a:tcPr>
                </a:tc>
                <a:tc>
                  <a:txBody>
                    <a:bodyPr/>
                    <a:lstStyle/>
                    <a:p>
                      <a:pPr algn="l" fontAlgn="b"/>
                      <a:r>
                        <a:rPr lang="en-US" sz="900" b="0" i="0" u="none" strike="noStrike">
                          <a:solidFill>
                            <a:srgbClr val="000000"/>
                          </a:solidFill>
                          <a:effectLst/>
                          <a:latin typeface="Calibri"/>
                        </a:rPr>
                        <a:t>Wing</a:t>
                      </a:r>
                    </a:p>
                  </a:txBody>
                  <a:tcPr marL="10343" marR="10343" marT="10343" marB="0" anchor="b">
                    <a:lnL>
                      <a:noFill/>
                    </a:lnL>
                    <a:lnR>
                      <a:noFill/>
                    </a:lnR>
                    <a:lnT>
                      <a:noFill/>
                    </a:lnT>
                    <a:lnB>
                      <a:noFill/>
                    </a:lnB>
                  </a:tcPr>
                </a:tc>
                <a:tc>
                  <a:txBody>
                    <a:bodyPr/>
                    <a:lstStyle/>
                    <a:p>
                      <a:pPr algn="l" fontAlgn="b"/>
                      <a:r>
                        <a:rPr lang="en-US" sz="900" b="0" i="0" u="none" strike="noStrike">
                          <a:solidFill>
                            <a:srgbClr val="000000"/>
                          </a:solidFill>
                          <a:effectLst/>
                          <a:latin typeface="Calibri"/>
                        </a:rPr>
                        <a:t>Weight</a:t>
                      </a:r>
                    </a:p>
                  </a:txBody>
                  <a:tcPr marL="10343" marR="10343" marT="10343" marB="0" anchor="b">
                    <a:lnL>
                      <a:noFill/>
                    </a:lnL>
                    <a:lnR>
                      <a:noFill/>
                    </a:lnR>
                    <a:lnT>
                      <a:noFill/>
                    </a:lnT>
                    <a:lnB>
                      <a:noFill/>
                    </a:lnB>
                  </a:tcPr>
                </a:tc>
                <a:tc>
                  <a:txBody>
                    <a:bodyPr/>
                    <a:lstStyle/>
                    <a:p>
                      <a:pPr algn="l" fontAlgn="b"/>
                      <a:r>
                        <a:rPr lang="en-US" sz="900" b="0" i="0" u="none" strike="noStrike">
                          <a:solidFill>
                            <a:srgbClr val="000000"/>
                          </a:solidFill>
                          <a:effectLst/>
                          <a:latin typeface="Calibri"/>
                        </a:rPr>
                        <a:t>Attitude</a:t>
                      </a:r>
                    </a:p>
                  </a:txBody>
                  <a:tcPr marL="10343" marR="10343" marT="10343" marB="0" anchor="b">
                    <a:lnL>
                      <a:noFill/>
                    </a:lnL>
                    <a:lnR>
                      <a:noFill/>
                    </a:lnR>
                    <a:lnT>
                      <a:noFill/>
                    </a:lnT>
                    <a:lnB>
                      <a:noFill/>
                    </a:lnB>
                  </a:tcPr>
                </a:tc>
                <a:tc>
                  <a:txBody>
                    <a:bodyPr/>
                    <a:lstStyle/>
                    <a:p>
                      <a:pPr algn="l" fontAlgn="b"/>
                      <a:r>
                        <a:rPr lang="en-US" sz="900" b="0" i="0" u="none" strike="noStrike">
                          <a:solidFill>
                            <a:srgbClr val="000000"/>
                          </a:solidFill>
                          <a:effectLst/>
                          <a:latin typeface="Calibri"/>
                        </a:rPr>
                        <a:t>Avg</a:t>
                      </a:r>
                    </a:p>
                  </a:txBody>
                  <a:tcPr marL="10343" marR="10343" marT="10343" marB="0" anchor="b">
                    <a:lnL>
                      <a:noFill/>
                    </a:lnL>
                    <a:lnR>
                      <a:noFill/>
                    </a:lnR>
                    <a:lnT>
                      <a:noFill/>
                    </a:lnT>
                    <a:lnB>
                      <a:noFill/>
                    </a:lnB>
                  </a:tcPr>
                </a:tc>
              </a:tr>
              <a:tr h="234393">
                <a:tc>
                  <a:txBody>
                    <a:bodyPr/>
                    <a:lstStyle/>
                    <a:p>
                      <a:pPr algn="l" fontAlgn="b"/>
                      <a:r>
                        <a:rPr lang="en-US" sz="900" b="0" i="0" u="none" strike="noStrike">
                          <a:solidFill>
                            <a:srgbClr val="000000"/>
                          </a:solidFill>
                          <a:effectLst/>
                          <a:latin typeface="Calibri"/>
                        </a:rPr>
                        <a:t>P1</a:t>
                      </a:r>
                    </a:p>
                  </a:txBody>
                  <a:tcPr marL="10343" marR="10343" marT="1034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a:t>
                      </a:r>
                    </a:p>
                  </a:txBody>
                  <a:tcPr marL="10343" marR="10343" marT="10343" marB="0" anchor="b">
                    <a:lnL>
                      <a:noFill/>
                    </a:lnL>
                    <a:lnR>
                      <a:noFill/>
                    </a:lnR>
                    <a:lnT>
                      <a:noFill/>
                    </a:lnT>
                    <a:lnB>
                      <a:noFill/>
                    </a:lnB>
                    <a:solidFill>
                      <a:srgbClr val="FAFBFC"/>
                    </a:solidFill>
                  </a:tcPr>
                </a:tc>
                <a:tc>
                  <a:txBody>
                    <a:bodyPr/>
                    <a:lstStyle/>
                    <a:p>
                      <a:pPr algn="r" fontAlgn="b"/>
                      <a:r>
                        <a:rPr lang="en-US" sz="700" b="0" i="0" u="none" strike="noStrike">
                          <a:solidFill>
                            <a:srgbClr val="000000"/>
                          </a:solidFill>
                          <a:effectLst/>
                          <a:latin typeface="Calibri"/>
                        </a:rPr>
                        <a:t>90</a:t>
                      </a:r>
                    </a:p>
                  </a:txBody>
                  <a:tcPr marL="10343" marR="10343" marT="10343" marB="0" anchor="b">
                    <a:lnL>
                      <a:noFill/>
                    </a:lnL>
                    <a:lnR>
                      <a:noFill/>
                    </a:lnR>
                    <a:lnT>
                      <a:noFill/>
                    </a:lnT>
                    <a:lnB>
                      <a:noFill/>
                    </a:lnB>
                    <a:solidFill>
                      <a:srgbClr val="375D8B"/>
                    </a:solidFill>
                  </a:tcPr>
                </a:tc>
                <a:tc>
                  <a:txBody>
                    <a:bodyPr/>
                    <a:lstStyle/>
                    <a:p>
                      <a:pPr algn="r" fontAlgn="b"/>
                      <a:r>
                        <a:rPr lang="en-US" sz="700" b="0" i="0" u="none" strike="noStrike">
                          <a:solidFill>
                            <a:srgbClr val="000000"/>
                          </a:solidFill>
                          <a:effectLst/>
                          <a:latin typeface="Calibri"/>
                        </a:rPr>
                        <a:t>56</a:t>
                      </a:r>
                    </a:p>
                  </a:txBody>
                  <a:tcPr marL="10343" marR="10343" marT="10343" marB="0" anchor="b">
                    <a:lnL>
                      <a:noFill/>
                    </a:lnL>
                    <a:lnR>
                      <a:noFill/>
                    </a:lnR>
                    <a:lnT>
                      <a:noFill/>
                    </a:lnT>
                    <a:lnB>
                      <a:noFill/>
                    </a:lnB>
                    <a:solidFill>
                      <a:srgbClr val="8299B7"/>
                    </a:solidFill>
                  </a:tcPr>
                </a:tc>
                <a:tc>
                  <a:txBody>
                    <a:bodyPr/>
                    <a:lstStyle/>
                    <a:p>
                      <a:pPr algn="r" fontAlgn="b"/>
                      <a:r>
                        <a:rPr lang="en-US" sz="700" b="0" i="0" u="none" strike="noStrike">
                          <a:solidFill>
                            <a:srgbClr val="000000"/>
                          </a:solidFill>
                          <a:effectLst/>
                          <a:latin typeface="Calibri"/>
                        </a:rPr>
                        <a:t>67</a:t>
                      </a:r>
                    </a:p>
                  </a:txBody>
                  <a:tcPr marL="10343" marR="10343" marT="10343" marB="0" anchor="b">
                    <a:lnL>
                      <a:noFill/>
                    </a:lnL>
                    <a:lnR>
                      <a:noFill/>
                    </a:lnR>
                    <a:lnT>
                      <a:noFill/>
                    </a:lnT>
                    <a:lnB>
                      <a:noFill/>
                    </a:lnB>
                    <a:solidFill>
                      <a:srgbClr val="6A86A9"/>
                    </a:solidFill>
                  </a:tcPr>
                </a:tc>
                <a:tc>
                  <a:txBody>
                    <a:bodyPr/>
                    <a:lstStyle/>
                    <a:p>
                      <a:pPr algn="r" fontAlgn="b"/>
                      <a:r>
                        <a:rPr lang="en-US" sz="700" b="0" i="0" u="none" strike="noStrike">
                          <a:solidFill>
                            <a:srgbClr val="000000"/>
                          </a:solidFill>
                          <a:effectLst/>
                          <a:latin typeface="Calibri"/>
                        </a:rPr>
                        <a:t>73</a:t>
                      </a:r>
                    </a:p>
                  </a:txBody>
                  <a:tcPr marL="10343" marR="10343" marT="10343" marB="0" anchor="b">
                    <a:lnL>
                      <a:noFill/>
                    </a:lnL>
                    <a:lnR>
                      <a:noFill/>
                    </a:lnR>
                    <a:lnT>
                      <a:noFill/>
                    </a:lnT>
                    <a:lnB>
                      <a:noFill/>
                    </a:lnB>
                    <a:solidFill>
                      <a:srgbClr val="5C7BA1"/>
                    </a:solidFill>
                  </a:tcPr>
                </a:tc>
                <a:tc>
                  <a:txBody>
                    <a:bodyPr/>
                    <a:lstStyle/>
                    <a:p>
                      <a:pPr algn="r" fontAlgn="b"/>
                      <a:r>
                        <a:rPr lang="en-US" sz="700" b="0" i="0" u="none" strike="noStrike">
                          <a:solidFill>
                            <a:srgbClr val="000000"/>
                          </a:solidFill>
                          <a:effectLst/>
                          <a:latin typeface="Calibri"/>
                        </a:rPr>
                        <a:t>58</a:t>
                      </a:r>
                    </a:p>
                  </a:txBody>
                  <a:tcPr marL="10343" marR="10343" marT="10343" marB="0" anchor="b">
                    <a:lnL>
                      <a:noFill/>
                    </a:lnL>
                    <a:lnR>
                      <a:noFill/>
                    </a:lnR>
                    <a:lnT>
                      <a:noFill/>
                    </a:lnT>
                    <a:lnB>
                      <a:noFill/>
                    </a:lnB>
                    <a:solidFill>
                      <a:srgbClr val="7D95B4"/>
                    </a:solidFill>
                  </a:tcPr>
                </a:tc>
                <a:tc>
                  <a:txBody>
                    <a:bodyPr/>
                    <a:lstStyle/>
                    <a:p>
                      <a:pPr algn="r" fontAlgn="b"/>
                      <a:r>
                        <a:rPr lang="en-US" sz="700" b="0" i="0" u="none" strike="noStrike">
                          <a:solidFill>
                            <a:srgbClr val="000000"/>
                          </a:solidFill>
                          <a:effectLst/>
                          <a:latin typeface="Calibri"/>
                        </a:rPr>
                        <a:t>58</a:t>
                      </a:r>
                    </a:p>
                  </a:txBody>
                  <a:tcPr marL="10343" marR="10343" marT="10343" marB="0" anchor="b">
                    <a:lnL>
                      <a:noFill/>
                    </a:lnL>
                    <a:lnR>
                      <a:noFill/>
                    </a:lnR>
                    <a:lnT>
                      <a:noFill/>
                    </a:lnT>
                    <a:lnB>
                      <a:noFill/>
                    </a:lnB>
                    <a:solidFill>
                      <a:srgbClr val="7E97B5"/>
                    </a:solidFill>
                  </a:tcPr>
                </a:tc>
              </a:tr>
              <a:tr h="234393">
                <a:tc>
                  <a:txBody>
                    <a:bodyPr/>
                    <a:lstStyle/>
                    <a:p>
                      <a:pPr algn="l" fontAlgn="b"/>
                      <a:r>
                        <a:rPr lang="en-US" sz="900" b="0" i="0" u="none" strike="noStrike">
                          <a:solidFill>
                            <a:srgbClr val="000000"/>
                          </a:solidFill>
                          <a:effectLst/>
                          <a:latin typeface="Calibri"/>
                        </a:rPr>
                        <a:t>P2</a:t>
                      </a:r>
                    </a:p>
                  </a:txBody>
                  <a:tcPr marL="10343" marR="10343" marT="1034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5</a:t>
                      </a:r>
                    </a:p>
                  </a:txBody>
                  <a:tcPr marL="10343" marR="10343" marT="10343" marB="0" anchor="b">
                    <a:lnL>
                      <a:noFill/>
                    </a:lnL>
                    <a:lnR>
                      <a:noFill/>
                    </a:lnR>
                    <a:lnT>
                      <a:noFill/>
                    </a:lnT>
                    <a:lnB>
                      <a:noFill/>
                    </a:lnB>
                    <a:solidFill>
                      <a:srgbClr val="F4F6F9"/>
                    </a:solidFill>
                  </a:tcPr>
                </a:tc>
                <a:tc>
                  <a:txBody>
                    <a:bodyPr/>
                    <a:lstStyle/>
                    <a:p>
                      <a:pPr algn="r" fontAlgn="b"/>
                      <a:r>
                        <a:rPr lang="en-US" sz="700" b="0" i="0" u="none" strike="noStrike">
                          <a:solidFill>
                            <a:srgbClr val="000000"/>
                          </a:solidFill>
                          <a:effectLst/>
                          <a:latin typeface="Calibri"/>
                        </a:rPr>
                        <a:t>35</a:t>
                      </a:r>
                    </a:p>
                  </a:txBody>
                  <a:tcPr marL="10343" marR="10343" marT="10343" marB="0" anchor="b">
                    <a:lnL>
                      <a:noFill/>
                    </a:lnL>
                    <a:lnR>
                      <a:noFill/>
                    </a:lnR>
                    <a:lnT>
                      <a:noFill/>
                    </a:lnT>
                    <a:lnB>
                      <a:noFill/>
                    </a:lnB>
                    <a:solidFill>
                      <a:srgbClr val="B2C0D2"/>
                    </a:solidFill>
                  </a:tcPr>
                </a:tc>
                <a:tc>
                  <a:txBody>
                    <a:bodyPr/>
                    <a:lstStyle/>
                    <a:p>
                      <a:pPr algn="r" fontAlgn="b"/>
                      <a:r>
                        <a:rPr lang="en-US" sz="700" b="0" i="0" u="none" strike="noStrike">
                          <a:solidFill>
                            <a:srgbClr val="000000"/>
                          </a:solidFill>
                          <a:effectLst/>
                          <a:latin typeface="Calibri"/>
                        </a:rPr>
                        <a:t>42</a:t>
                      </a:r>
                    </a:p>
                  </a:txBody>
                  <a:tcPr marL="10343" marR="10343" marT="10343" marB="0" anchor="b">
                    <a:lnL>
                      <a:noFill/>
                    </a:lnL>
                    <a:lnR>
                      <a:noFill/>
                    </a:lnR>
                    <a:lnT>
                      <a:noFill/>
                    </a:lnT>
                    <a:lnB>
                      <a:noFill/>
                    </a:lnB>
                    <a:solidFill>
                      <a:srgbClr val="A2B4C9"/>
                    </a:solidFill>
                  </a:tcPr>
                </a:tc>
                <a:tc>
                  <a:txBody>
                    <a:bodyPr/>
                    <a:lstStyle/>
                    <a:p>
                      <a:pPr algn="r" fontAlgn="b"/>
                      <a:r>
                        <a:rPr lang="en-US" sz="700" b="0" i="0" u="none" strike="noStrike">
                          <a:solidFill>
                            <a:srgbClr val="000000"/>
                          </a:solidFill>
                          <a:effectLst/>
                          <a:latin typeface="Calibri"/>
                        </a:rPr>
                        <a:t>34</a:t>
                      </a:r>
                    </a:p>
                  </a:txBody>
                  <a:tcPr marL="10343" marR="10343" marT="10343" marB="0" anchor="b">
                    <a:lnL>
                      <a:noFill/>
                    </a:lnL>
                    <a:lnR>
                      <a:noFill/>
                    </a:lnR>
                    <a:lnT>
                      <a:noFill/>
                    </a:lnT>
                    <a:lnB>
                      <a:noFill/>
                    </a:lnB>
                    <a:solidFill>
                      <a:srgbClr val="B4C2D4"/>
                    </a:solidFill>
                  </a:tcPr>
                </a:tc>
                <a:tc>
                  <a:txBody>
                    <a:bodyPr/>
                    <a:lstStyle/>
                    <a:p>
                      <a:pPr algn="r" fontAlgn="b"/>
                      <a:r>
                        <a:rPr lang="en-US" sz="700" b="0" i="0" u="none" strike="noStrike">
                          <a:solidFill>
                            <a:srgbClr val="000000"/>
                          </a:solidFill>
                          <a:effectLst/>
                          <a:latin typeface="Calibri"/>
                        </a:rPr>
                        <a:t>31</a:t>
                      </a:r>
                    </a:p>
                  </a:txBody>
                  <a:tcPr marL="10343" marR="10343" marT="10343" marB="0" anchor="b">
                    <a:lnL>
                      <a:noFill/>
                    </a:lnL>
                    <a:lnR>
                      <a:noFill/>
                    </a:lnR>
                    <a:lnT>
                      <a:noFill/>
                    </a:lnT>
                    <a:lnB>
                      <a:noFill/>
                    </a:lnB>
                    <a:solidFill>
                      <a:srgbClr val="BAC7D7"/>
                    </a:solidFill>
                  </a:tcPr>
                </a:tc>
                <a:tc>
                  <a:txBody>
                    <a:bodyPr/>
                    <a:lstStyle/>
                    <a:p>
                      <a:pPr algn="r" fontAlgn="b"/>
                      <a:r>
                        <a:rPr lang="en-US" sz="700" b="0" i="0" u="none" strike="noStrike">
                          <a:solidFill>
                            <a:srgbClr val="000000"/>
                          </a:solidFill>
                          <a:effectLst/>
                          <a:latin typeface="Calibri"/>
                        </a:rPr>
                        <a:t>45</a:t>
                      </a:r>
                    </a:p>
                  </a:txBody>
                  <a:tcPr marL="10343" marR="10343" marT="10343" marB="0" anchor="b">
                    <a:lnL>
                      <a:noFill/>
                    </a:lnL>
                    <a:lnR>
                      <a:noFill/>
                    </a:lnR>
                    <a:lnT>
                      <a:noFill/>
                    </a:lnT>
                    <a:lnB>
                      <a:noFill/>
                    </a:lnB>
                    <a:solidFill>
                      <a:srgbClr val="9CAEC5"/>
                    </a:solidFill>
                  </a:tcPr>
                </a:tc>
                <a:tc>
                  <a:txBody>
                    <a:bodyPr/>
                    <a:lstStyle/>
                    <a:p>
                      <a:pPr algn="r" fontAlgn="b"/>
                      <a:r>
                        <a:rPr lang="en-US" sz="700" b="0" i="0" u="none" strike="noStrike">
                          <a:solidFill>
                            <a:srgbClr val="000000"/>
                          </a:solidFill>
                          <a:effectLst/>
                          <a:latin typeface="Calibri"/>
                        </a:rPr>
                        <a:t>32</a:t>
                      </a:r>
                    </a:p>
                  </a:txBody>
                  <a:tcPr marL="10343" marR="10343" marT="10343" marB="0" anchor="b">
                    <a:lnL>
                      <a:noFill/>
                    </a:lnL>
                    <a:lnR>
                      <a:noFill/>
                    </a:lnR>
                    <a:lnT>
                      <a:noFill/>
                    </a:lnT>
                    <a:lnB>
                      <a:noFill/>
                    </a:lnB>
                    <a:solidFill>
                      <a:srgbClr val="B8C6D6"/>
                    </a:solidFill>
                  </a:tcPr>
                </a:tc>
              </a:tr>
              <a:tr h="234393">
                <a:tc>
                  <a:txBody>
                    <a:bodyPr/>
                    <a:lstStyle/>
                    <a:p>
                      <a:pPr algn="l" fontAlgn="b"/>
                      <a:r>
                        <a:rPr lang="en-US" sz="900" b="0" i="0" u="none" strike="noStrike">
                          <a:solidFill>
                            <a:srgbClr val="000000"/>
                          </a:solidFill>
                          <a:effectLst/>
                          <a:latin typeface="Calibri"/>
                        </a:rPr>
                        <a:t>P3</a:t>
                      </a:r>
                    </a:p>
                  </a:txBody>
                  <a:tcPr marL="10343" marR="10343" marT="1034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8</a:t>
                      </a:r>
                    </a:p>
                  </a:txBody>
                  <a:tcPr marL="10343" marR="10343" marT="10343" marB="0" anchor="b">
                    <a:lnL>
                      <a:noFill/>
                    </a:lnL>
                    <a:lnR>
                      <a:noFill/>
                    </a:lnR>
                    <a:lnT>
                      <a:noFill/>
                    </a:lnT>
                    <a:lnB>
                      <a:noFill/>
                    </a:lnB>
                    <a:solidFill>
                      <a:srgbClr val="EEF2F6"/>
                    </a:solidFill>
                  </a:tcPr>
                </a:tc>
                <a:tc>
                  <a:txBody>
                    <a:bodyPr/>
                    <a:lstStyle/>
                    <a:p>
                      <a:pPr algn="r" fontAlgn="b"/>
                      <a:r>
                        <a:rPr lang="en-US" sz="700" b="0" i="0" u="none" strike="noStrike">
                          <a:solidFill>
                            <a:srgbClr val="000000"/>
                          </a:solidFill>
                          <a:effectLst/>
                          <a:latin typeface="Calibri"/>
                        </a:rPr>
                        <a:t>24</a:t>
                      </a:r>
                    </a:p>
                  </a:txBody>
                  <a:tcPr marL="10343" marR="10343" marT="10343" marB="0" anchor="b">
                    <a:lnL>
                      <a:noFill/>
                    </a:lnL>
                    <a:lnR>
                      <a:noFill/>
                    </a:lnR>
                    <a:lnT>
                      <a:noFill/>
                    </a:lnT>
                    <a:lnB>
                      <a:noFill/>
                    </a:lnB>
                    <a:solidFill>
                      <a:srgbClr val="CAD4E0"/>
                    </a:solidFill>
                  </a:tcPr>
                </a:tc>
                <a:tc>
                  <a:txBody>
                    <a:bodyPr/>
                    <a:lstStyle/>
                    <a:p>
                      <a:pPr algn="r" fontAlgn="b"/>
                      <a:r>
                        <a:rPr lang="en-US" sz="700" b="0" i="0" u="none" strike="noStrike">
                          <a:solidFill>
                            <a:srgbClr val="000000"/>
                          </a:solidFill>
                          <a:effectLst/>
                          <a:latin typeface="Calibri"/>
                        </a:rPr>
                        <a:t>97</a:t>
                      </a:r>
                    </a:p>
                  </a:txBody>
                  <a:tcPr marL="10343" marR="10343" marT="10343" marB="0" anchor="b">
                    <a:lnL>
                      <a:noFill/>
                    </a:lnL>
                    <a:lnR>
                      <a:noFill/>
                    </a:lnR>
                    <a:lnT>
                      <a:noFill/>
                    </a:lnT>
                    <a:lnB>
                      <a:noFill/>
                    </a:lnB>
                    <a:solidFill>
                      <a:srgbClr val="264F82"/>
                    </a:solidFill>
                  </a:tcPr>
                </a:tc>
                <a:tc>
                  <a:txBody>
                    <a:bodyPr/>
                    <a:lstStyle/>
                    <a:p>
                      <a:pPr algn="r" fontAlgn="b"/>
                      <a:r>
                        <a:rPr lang="en-US" sz="700" b="0" i="0" u="none" strike="noStrike">
                          <a:solidFill>
                            <a:srgbClr val="000000"/>
                          </a:solidFill>
                          <a:effectLst/>
                          <a:latin typeface="Calibri"/>
                        </a:rPr>
                        <a:t>25</a:t>
                      </a:r>
                    </a:p>
                  </a:txBody>
                  <a:tcPr marL="10343" marR="10343" marT="10343" marB="0" anchor="b">
                    <a:lnL>
                      <a:noFill/>
                    </a:lnL>
                    <a:lnR>
                      <a:noFill/>
                    </a:lnR>
                    <a:lnT>
                      <a:noFill/>
                    </a:lnT>
                    <a:lnB>
                      <a:noFill/>
                    </a:lnB>
                    <a:solidFill>
                      <a:srgbClr val="C8D2DF"/>
                    </a:solidFill>
                  </a:tcPr>
                </a:tc>
                <a:tc>
                  <a:txBody>
                    <a:bodyPr/>
                    <a:lstStyle/>
                    <a:p>
                      <a:pPr algn="r" fontAlgn="b"/>
                      <a:r>
                        <a:rPr lang="en-US" sz="700" b="0" i="0" u="none" strike="noStrike">
                          <a:solidFill>
                            <a:srgbClr val="000000"/>
                          </a:solidFill>
                          <a:effectLst/>
                          <a:latin typeface="Calibri"/>
                        </a:rPr>
                        <a:t>95</a:t>
                      </a:r>
                    </a:p>
                  </a:txBody>
                  <a:tcPr marL="10343" marR="10343" marT="10343" marB="0" anchor="b">
                    <a:lnL>
                      <a:noFill/>
                    </a:lnL>
                    <a:lnR>
                      <a:noFill/>
                    </a:lnR>
                    <a:lnT>
                      <a:noFill/>
                    </a:lnT>
                    <a:lnB>
                      <a:noFill/>
                    </a:lnB>
                    <a:solidFill>
                      <a:srgbClr val="2B5384"/>
                    </a:solidFill>
                  </a:tcPr>
                </a:tc>
                <a:tc>
                  <a:txBody>
                    <a:bodyPr/>
                    <a:lstStyle/>
                    <a:p>
                      <a:pPr algn="r" fontAlgn="b"/>
                      <a:r>
                        <a:rPr lang="en-US" sz="700" b="0" i="0" u="none" strike="noStrike">
                          <a:solidFill>
                            <a:srgbClr val="000000"/>
                          </a:solidFill>
                          <a:effectLst/>
                          <a:latin typeface="Calibri"/>
                        </a:rPr>
                        <a:t>68</a:t>
                      </a:r>
                    </a:p>
                  </a:txBody>
                  <a:tcPr marL="10343" marR="10343" marT="10343" marB="0" anchor="b">
                    <a:lnL>
                      <a:noFill/>
                    </a:lnL>
                    <a:lnR>
                      <a:noFill/>
                    </a:lnR>
                    <a:lnT>
                      <a:noFill/>
                    </a:lnT>
                    <a:lnB>
                      <a:noFill/>
                    </a:lnB>
                    <a:solidFill>
                      <a:srgbClr val="6683A7"/>
                    </a:solidFill>
                  </a:tcPr>
                </a:tc>
                <a:tc>
                  <a:txBody>
                    <a:bodyPr/>
                    <a:lstStyle/>
                    <a:p>
                      <a:pPr algn="r" fontAlgn="b"/>
                      <a:r>
                        <a:rPr lang="en-US" sz="700" b="0" i="0" u="none" strike="noStrike">
                          <a:solidFill>
                            <a:srgbClr val="000000"/>
                          </a:solidFill>
                          <a:effectLst/>
                          <a:latin typeface="Calibri"/>
                        </a:rPr>
                        <a:t>53</a:t>
                      </a:r>
                    </a:p>
                  </a:txBody>
                  <a:tcPr marL="10343" marR="10343" marT="10343" marB="0" anchor="b">
                    <a:lnL>
                      <a:noFill/>
                    </a:lnL>
                    <a:lnR>
                      <a:noFill/>
                    </a:lnR>
                    <a:lnT>
                      <a:noFill/>
                    </a:lnT>
                    <a:lnB>
                      <a:noFill/>
                    </a:lnB>
                    <a:solidFill>
                      <a:srgbClr val="899FBB"/>
                    </a:solidFill>
                  </a:tcPr>
                </a:tc>
              </a:tr>
              <a:tr h="234393">
                <a:tc>
                  <a:txBody>
                    <a:bodyPr/>
                    <a:lstStyle/>
                    <a:p>
                      <a:pPr algn="l" fontAlgn="b"/>
                      <a:r>
                        <a:rPr lang="en-US" sz="900" b="0" i="0" u="none" strike="noStrike">
                          <a:solidFill>
                            <a:srgbClr val="000000"/>
                          </a:solidFill>
                          <a:effectLst/>
                          <a:latin typeface="Calibri"/>
                        </a:rPr>
                        <a:t>P4</a:t>
                      </a:r>
                    </a:p>
                  </a:txBody>
                  <a:tcPr marL="10343" marR="10343" marT="1034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12</a:t>
                      </a:r>
                    </a:p>
                  </a:txBody>
                  <a:tcPr marL="10343" marR="10343" marT="10343" marB="0" anchor="b">
                    <a:lnL>
                      <a:noFill/>
                    </a:lnL>
                    <a:lnR>
                      <a:noFill/>
                    </a:lnR>
                    <a:lnT>
                      <a:noFill/>
                    </a:lnT>
                    <a:lnB>
                      <a:noFill/>
                    </a:lnB>
                    <a:solidFill>
                      <a:srgbClr val="E5EAF0"/>
                    </a:solidFill>
                  </a:tcPr>
                </a:tc>
                <a:tc>
                  <a:txBody>
                    <a:bodyPr/>
                    <a:lstStyle/>
                    <a:p>
                      <a:pPr algn="r" fontAlgn="b"/>
                      <a:r>
                        <a:rPr lang="en-US" sz="700" b="0" i="0" u="none" strike="noStrike">
                          <a:solidFill>
                            <a:srgbClr val="000000"/>
                          </a:solidFill>
                          <a:effectLst/>
                          <a:latin typeface="Calibri"/>
                        </a:rPr>
                        <a:t>13</a:t>
                      </a:r>
                    </a:p>
                  </a:txBody>
                  <a:tcPr marL="10343" marR="10343" marT="10343" marB="0" anchor="b">
                    <a:lnL>
                      <a:noFill/>
                    </a:lnL>
                    <a:lnR>
                      <a:noFill/>
                    </a:lnR>
                    <a:lnT>
                      <a:noFill/>
                    </a:lnT>
                    <a:lnB>
                      <a:noFill/>
                    </a:lnB>
                    <a:solidFill>
                      <a:srgbClr val="E3E8EF"/>
                    </a:solidFill>
                  </a:tcPr>
                </a:tc>
                <a:tc>
                  <a:txBody>
                    <a:bodyPr/>
                    <a:lstStyle/>
                    <a:p>
                      <a:pPr algn="r" fontAlgn="b"/>
                      <a:r>
                        <a:rPr lang="en-US" sz="700" b="0" i="0" u="none" strike="noStrike">
                          <a:solidFill>
                            <a:srgbClr val="000000"/>
                          </a:solidFill>
                          <a:effectLst/>
                          <a:latin typeface="Calibri"/>
                        </a:rPr>
                        <a:t>47</a:t>
                      </a:r>
                    </a:p>
                  </a:txBody>
                  <a:tcPr marL="10343" marR="10343" marT="10343" marB="0" anchor="b">
                    <a:lnL>
                      <a:noFill/>
                    </a:lnL>
                    <a:lnR>
                      <a:noFill/>
                    </a:lnR>
                    <a:lnT>
                      <a:noFill/>
                    </a:lnT>
                    <a:lnB>
                      <a:noFill/>
                    </a:lnB>
                    <a:solidFill>
                      <a:srgbClr val="96AAC2"/>
                    </a:solidFill>
                  </a:tcPr>
                </a:tc>
                <a:tc>
                  <a:txBody>
                    <a:bodyPr/>
                    <a:lstStyle/>
                    <a:p>
                      <a:pPr algn="r" fontAlgn="b"/>
                      <a:r>
                        <a:rPr lang="en-US" sz="700" b="0" i="0" u="none" strike="noStrike">
                          <a:solidFill>
                            <a:srgbClr val="000000"/>
                          </a:solidFill>
                          <a:effectLst/>
                          <a:latin typeface="Calibri"/>
                        </a:rPr>
                        <a:t>53</a:t>
                      </a:r>
                    </a:p>
                  </a:txBody>
                  <a:tcPr marL="10343" marR="10343" marT="10343" marB="0" anchor="b">
                    <a:lnL>
                      <a:noFill/>
                    </a:lnL>
                    <a:lnR>
                      <a:noFill/>
                    </a:lnR>
                    <a:lnT>
                      <a:noFill/>
                    </a:lnT>
                    <a:lnB>
                      <a:noFill/>
                    </a:lnB>
                    <a:solidFill>
                      <a:srgbClr val="899FBB"/>
                    </a:solidFill>
                  </a:tcPr>
                </a:tc>
                <a:tc>
                  <a:txBody>
                    <a:bodyPr/>
                    <a:lstStyle/>
                    <a:p>
                      <a:pPr algn="r" fontAlgn="b"/>
                      <a:r>
                        <a:rPr lang="en-US" sz="700" b="0" i="0" u="none" strike="noStrike">
                          <a:solidFill>
                            <a:srgbClr val="000000"/>
                          </a:solidFill>
                          <a:effectLst/>
                          <a:latin typeface="Calibri"/>
                        </a:rPr>
                        <a:t>64</a:t>
                      </a:r>
                    </a:p>
                  </a:txBody>
                  <a:tcPr marL="10343" marR="10343" marT="10343" marB="0" anchor="b">
                    <a:lnL>
                      <a:noFill/>
                    </a:lnL>
                    <a:lnR>
                      <a:noFill/>
                    </a:lnR>
                    <a:lnT>
                      <a:noFill/>
                    </a:lnT>
                    <a:lnB>
                      <a:noFill/>
                    </a:lnB>
                    <a:solidFill>
                      <a:srgbClr val="6F8AAC"/>
                    </a:solidFill>
                  </a:tcPr>
                </a:tc>
                <a:tc>
                  <a:txBody>
                    <a:bodyPr/>
                    <a:lstStyle/>
                    <a:p>
                      <a:pPr algn="r" fontAlgn="b"/>
                      <a:r>
                        <a:rPr lang="en-US" sz="700" b="0" i="0" u="none" strike="noStrike">
                          <a:solidFill>
                            <a:srgbClr val="000000"/>
                          </a:solidFill>
                          <a:effectLst/>
                          <a:latin typeface="Calibri"/>
                        </a:rPr>
                        <a:t>21</a:t>
                      </a:r>
                    </a:p>
                  </a:txBody>
                  <a:tcPr marL="10343" marR="10343" marT="10343" marB="0" anchor="b">
                    <a:lnL>
                      <a:noFill/>
                    </a:lnL>
                    <a:lnR>
                      <a:noFill/>
                    </a:lnR>
                    <a:lnT>
                      <a:noFill/>
                    </a:lnT>
                    <a:lnB>
                      <a:noFill/>
                    </a:lnB>
                    <a:solidFill>
                      <a:srgbClr val="D0D9E4"/>
                    </a:solidFill>
                  </a:tcPr>
                </a:tc>
                <a:tc>
                  <a:txBody>
                    <a:bodyPr/>
                    <a:lstStyle/>
                    <a:p>
                      <a:pPr algn="r" fontAlgn="b"/>
                      <a:r>
                        <a:rPr lang="en-US" sz="700" b="0" i="0" u="none" strike="noStrike">
                          <a:solidFill>
                            <a:srgbClr val="000000"/>
                          </a:solidFill>
                          <a:effectLst/>
                          <a:latin typeface="Calibri"/>
                        </a:rPr>
                        <a:t>35</a:t>
                      </a:r>
                    </a:p>
                  </a:txBody>
                  <a:tcPr marL="10343" marR="10343" marT="10343" marB="0" anchor="b">
                    <a:lnL>
                      <a:noFill/>
                    </a:lnL>
                    <a:lnR>
                      <a:noFill/>
                    </a:lnR>
                    <a:lnT>
                      <a:noFill/>
                    </a:lnT>
                    <a:lnB>
                      <a:noFill/>
                    </a:lnB>
                    <a:solidFill>
                      <a:srgbClr val="B1C0D2"/>
                    </a:solidFill>
                  </a:tcPr>
                </a:tc>
              </a:tr>
              <a:tr h="234393">
                <a:tc>
                  <a:txBody>
                    <a:bodyPr/>
                    <a:lstStyle/>
                    <a:p>
                      <a:pPr algn="l" fontAlgn="b"/>
                      <a:r>
                        <a:rPr lang="en-US" sz="900" b="0" i="0" u="none" strike="noStrike">
                          <a:solidFill>
                            <a:srgbClr val="000000"/>
                          </a:solidFill>
                          <a:effectLst/>
                          <a:latin typeface="Calibri"/>
                        </a:rPr>
                        <a:t>P5</a:t>
                      </a:r>
                    </a:p>
                  </a:txBody>
                  <a:tcPr marL="10343" marR="10343" marT="1034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14</a:t>
                      </a:r>
                    </a:p>
                  </a:txBody>
                  <a:tcPr marL="10343" marR="10343" marT="10343" marB="0" anchor="b">
                    <a:lnL>
                      <a:noFill/>
                    </a:lnL>
                    <a:lnR>
                      <a:noFill/>
                    </a:lnR>
                    <a:lnT>
                      <a:noFill/>
                    </a:lnT>
                    <a:lnB>
                      <a:noFill/>
                    </a:lnB>
                    <a:solidFill>
                      <a:srgbClr val="E1E7EE"/>
                    </a:solidFill>
                  </a:tcPr>
                </a:tc>
                <a:tc>
                  <a:txBody>
                    <a:bodyPr/>
                    <a:lstStyle/>
                    <a:p>
                      <a:pPr algn="r" fontAlgn="b"/>
                      <a:r>
                        <a:rPr lang="en-US" sz="700" b="0" i="0" u="none" strike="noStrike">
                          <a:solidFill>
                            <a:srgbClr val="000000"/>
                          </a:solidFill>
                          <a:effectLst/>
                          <a:latin typeface="Calibri"/>
                        </a:rPr>
                        <a:t>70</a:t>
                      </a:r>
                    </a:p>
                  </a:txBody>
                  <a:tcPr marL="10343" marR="10343" marT="10343" marB="0" anchor="b">
                    <a:lnL>
                      <a:noFill/>
                    </a:lnL>
                    <a:lnR>
                      <a:noFill/>
                    </a:lnR>
                    <a:lnT>
                      <a:noFill/>
                    </a:lnT>
                    <a:lnB>
                      <a:noFill/>
                    </a:lnB>
                    <a:solidFill>
                      <a:srgbClr val="6481A5"/>
                    </a:solidFill>
                  </a:tcPr>
                </a:tc>
                <a:tc>
                  <a:txBody>
                    <a:bodyPr/>
                    <a:lstStyle/>
                    <a:p>
                      <a:pPr algn="r" fontAlgn="b"/>
                      <a:r>
                        <a:rPr lang="en-US" sz="700" b="0" i="0" u="none" strike="noStrike">
                          <a:solidFill>
                            <a:srgbClr val="000000"/>
                          </a:solidFill>
                          <a:effectLst/>
                          <a:latin typeface="Calibri"/>
                        </a:rPr>
                        <a:t>73</a:t>
                      </a:r>
                    </a:p>
                  </a:txBody>
                  <a:tcPr marL="10343" marR="10343" marT="10343" marB="0" anchor="b">
                    <a:lnL>
                      <a:noFill/>
                    </a:lnL>
                    <a:lnR>
                      <a:noFill/>
                    </a:lnR>
                    <a:lnT>
                      <a:noFill/>
                    </a:lnT>
                    <a:lnB>
                      <a:noFill/>
                    </a:lnB>
                    <a:solidFill>
                      <a:srgbClr val="5C7BA1"/>
                    </a:solidFill>
                  </a:tcPr>
                </a:tc>
                <a:tc>
                  <a:txBody>
                    <a:bodyPr/>
                    <a:lstStyle/>
                    <a:p>
                      <a:pPr algn="r" fontAlgn="b"/>
                      <a:r>
                        <a:rPr lang="en-US" sz="700" b="0" i="0" u="none" strike="noStrike">
                          <a:solidFill>
                            <a:srgbClr val="000000"/>
                          </a:solidFill>
                          <a:effectLst/>
                          <a:latin typeface="Calibri"/>
                        </a:rPr>
                        <a:t>48</a:t>
                      </a:r>
                    </a:p>
                  </a:txBody>
                  <a:tcPr marL="10343" marR="10343" marT="10343" marB="0" anchor="b">
                    <a:lnL>
                      <a:noFill/>
                    </a:lnL>
                    <a:lnR>
                      <a:noFill/>
                    </a:lnR>
                    <a:lnT>
                      <a:noFill/>
                    </a:lnT>
                    <a:lnB>
                      <a:noFill/>
                    </a:lnB>
                    <a:solidFill>
                      <a:srgbClr val="93A8C1"/>
                    </a:solidFill>
                  </a:tcPr>
                </a:tc>
                <a:tc>
                  <a:txBody>
                    <a:bodyPr/>
                    <a:lstStyle/>
                    <a:p>
                      <a:pPr algn="r" fontAlgn="b"/>
                      <a:r>
                        <a:rPr lang="en-US" sz="700" b="0" i="0" u="none" strike="noStrike">
                          <a:solidFill>
                            <a:srgbClr val="000000"/>
                          </a:solidFill>
                          <a:effectLst/>
                          <a:latin typeface="Calibri"/>
                        </a:rPr>
                        <a:t>81</a:t>
                      </a:r>
                    </a:p>
                  </a:txBody>
                  <a:tcPr marL="10343" marR="10343" marT="10343" marB="0" anchor="b">
                    <a:lnL>
                      <a:noFill/>
                    </a:lnL>
                    <a:lnR>
                      <a:noFill/>
                    </a:lnR>
                    <a:lnT>
                      <a:noFill/>
                    </a:lnT>
                    <a:lnB>
                      <a:noFill/>
                    </a:lnB>
                    <a:solidFill>
                      <a:srgbClr val="496B96"/>
                    </a:solidFill>
                  </a:tcPr>
                </a:tc>
                <a:tc>
                  <a:txBody>
                    <a:bodyPr/>
                    <a:lstStyle/>
                    <a:p>
                      <a:pPr algn="r" fontAlgn="b"/>
                      <a:r>
                        <a:rPr lang="en-US" sz="700" b="0" i="0" u="none" strike="noStrike">
                          <a:solidFill>
                            <a:srgbClr val="000000"/>
                          </a:solidFill>
                          <a:effectLst/>
                          <a:latin typeface="Calibri"/>
                        </a:rPr>
                        <a:t>34</a:t>
                      </a:r>
                    </a:p>
                  </a:txBody>
                  <a:tcPr marL="10343" marR="10343" marT="10343" marB="0" anchor="b">
                    <a:lnL>
                      <a:noFill/>
                    </a:lnL>
                    <a:lnR>
                      <a:noFill/>
                    </a:lnR>
                    <a:lnT>
                      <a:noFill/>
                    </a:lnT>
                    <a:lnB>
                      <a:noFill/>
                    </a:lnB>
                    <a:solidFill>
                      <a:srgbClr val="B4C2D3"/>
                    </a:solidFill>
                  </a:tcPr>
                </a:tc>
                <a:tc>
                  <a:txBody>
                    <a:bodyPr/>
                    <a:lstStyle/>
                    <a:p>
                      <a:pPr algn="r" fontAlgn="b"/>
                      <a:r>
                        <a:rPr lang="en-US" sz="700" b="0" i="0" u="none" strike="noStrike">
                          <a:solidFill>
                            <a:srgbClr val="000000"/>
                          </a:solidFill>
                          <a:effectLst/>
                          <a:latin typeface="Calibri"/>
                        </a:rPr>
                        <a:t>53</a:t>
                      </a:r>
                    </a:p>
                  </a:txBody>
                  <a:tcPr marL="10343" marR="10343" marT="10343" marB="0" anchor="b">
                    <a:lnL>
                      <a:noFill/>
                    </a:lnL>
                    <a:lnR>
                      <a:noFill/>
                    </a:lnR>
                    <a:lnT>
                      <a:noFill/>
                    </a:lnT>
                    <a:lnB>
                      <a:noFill/>
                    </a:lnB>
                    <a:solidFill>
                      <a:srgbClr val="889FBA"/>
                    </a:solidFill>
                  </a:tcPr>
                </a:tc>
              </a:tr>
              <a:tr h="234393">
                <a:tc>
                  <a:txBody>
                    <a:bodyPr/>
                    <a:lstStyle/>
                    <a:p>
                      <a:pPr algn="l" fontAlgn="b"/>
                      <a:r>
                        <a:rPr lang="en-US" sz="900" b="0" i="0" u="none" strike="noStrike">
                          <a:solidFill>
                            <a:srgbClr val="000000"/>
                          </a:solidFill>
                          <a:effectLst/>
                          <a:latin typeface="Calibri"/>
                        </a:rPr>
                        <a:t>P6</a:t>
                      </a:r>
                    </a:p>
                  </a:txBody>
                  <a:tcPr marL="10343" marR="10343" marT="1034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18</a:t>
                      </a:r>
                    </a:p>
                  </a:txBody>
                  <a:tcPr marL="10343" marR="10343" marT="10343" marB="0" anchor="b">
                    <a:lnL>
                      <a:noFill/>
                    </a:lnL>
                    <a:lnR>
                      <a:noFill/>
                    </a:lnR>
                    <a:lnT>
                      <a:noFill/>
                    </a:lnT>
                    <a:lnB>
                      <a:noFill/>
                    </a:lnB>
                    <a:solidFill>
                      <a:srgbClr val="D7DEE8"/>
                    </a:solidFill>
                  </a:tcPr>
                </a:tc>
                <a:tc>
                  <a:txBody>
                    <a:bodyPr/>
                    <a:lstStyle/>
                    <a:p>
                      <a:pPr algn="r" fontAlgn="b"/>
                      <a:r>
                        <a:rPr lang="en-US" sz="700" b="0" i="0" u="none" strike="noStrike">
                          <a:solidFill>
                            <a:srgbClr val="000000"/>
                          </a:solidFill>
                          <a:effectLst/>
                          <a:latin typeface="Calibri"/>
                        </a:rPr>
                        <a:t>47</a:t>
                      </a:r>
                    </a:p>
                  </a:txBody>
                  <a:tcPr marL="10343" marR="10343" marT="10343" marB="0" anchor="b">
                    <a:lnL>
                      <a:noFill/>
                    </a:lnL>
                    <a:lnR>
                      <a:noFill/>
                    </a:lnR>
                    <a:lnT>
                      <a:noFill/>
                    </a:lnT>
                    <a:lnB>
                      <a:noFill/>
                    </a:lnB>
                    <a:solidFill>
                      <a:srgbClr val="96AAC2"/>
                    </a:solidFill>
                  </a:tcPr>
                </a:tc>
                <a:tc>
                  <a:txBody>
                    <a:bodyPr/>
                    <a:lstStyle/>
                    <a:p>
                      <a:pPr algn="r" fontAlgn="b"/>
                      <a:r>
                        <a:rPr lang="en-US" sz="700" b="0" i="0" u="none" strike="noStrike">
                          <a:solidFill>
                            <a:srgbClr val="000000"/>
                          </a:solidFill>
                          <a:effectLst/>
                          <a:latin typeface="Calibri"/>
                        </a:rPr>
                        <a:t>39</a:t>
                      </a:r>
                    </a:p>
                  </a:txBody>
                  <a:tcPr marL="10343" marR="10343" marT="10343" marB="0" anchor="b">
                    <a:lnL>
                      <a:noFill/>
                    </a:lnL>
                    <a:lnR>
                      <a:noFill/>
                    </a:lnR>
                    <a:lnT>
                      <a:noFill/>
                    </a:lnT>
                    <a:lnB>
                      <a:noFill/>
                    </a:lnB>
                    <a:solidFill>
                      <a:srgbClr val="A9B9CD"/>
                    </a:solidFill>
                  </a:tcPr>
                </a:tc>
                <a:tc>
                  <a:txBody>
                    <a:bodyPr/>
                    <a:lstStyle/>
                    <a:p>
                      <a:pPr algn="r" fontAlgn="b"/>
                      <a:r>
                        <a:rPr lang="en-US" sz="700" b="0" i="0" u="none" strike="noStrike">
                          <a:solidFill>
                            <a:srgbClr val="000000"/>
                          </a:solidFill>
                          <a:effectLst/>
                          <a:latin typeface="Calibri"/>
                        </a:rPr>
                        <a:t>65</a:t>
                      </a:r>
                    </a:p>
                  </a:txBody>
                  <a:tcPr marL="10343" marR="10343" marT="10343" marB="0" anchor="b">
                    <a:lnL>
                      <a:noFill/>
                    </a:lnL>
                    <a:lnR>
                      <a:noFill/>
                    </a:lnR>
                    <a:lnT>
                      <a:noFill/>
                    </a:lnT>
                    <a:lnB>
                      <a:noFill/>
                    </a:lnB>
                    <a:solidFill>
                      <a:srgbClr val="6D89AB"/>
                    </a:solidFill>
                  </a:tcPr>
                </a:tc>
                <a:tc>
                  <a:txBody>
                    <a:bodyPr/>
                    <a:lstStyle/>
                    <a:p>
                      <a:pPr algn="r" fontAlgn="b"/>
                      <a:r>
                        <a:rPr lang="en-US" sz="700" b="0" i="0" u="none" strike="noStrike">
                          <a:solidFill>
                            <a:srgbClr val="000000"/>
                          </a:solidFill>
                          <a:effectLst/>
                          <a:latin typeface="Calibri"/>
                        </a:rPr>
                        <a:t>38</a:t>
                      </a:r>
                    </a:p>
                  </a:txBody>
                  <a:tcPr marL="10343" marR="10343" marT="10343" marB="0" anchor="b">
                    <a:lnL>
                      <a:noFill/>
                    </a:lnL>
                    <a:lnR>
                      <a:noFill/>
                    </a:lnR>
                    <a:lnT>
                      <a:noFill/>
                    </a:lnT>
                    <a:lnB>
                      <a:noFill/>
                    </a:lnB>
                    <a:solidFill>
                      <a:srgbClr val="ACBCCF"/>
                    </a:solidFill>
                  </a:tcPr>
                </a:tc>
                <a:tc>
                  <a:txBody>
                    <a:bodyPr/>
                    <a:lstStyle/>
                    <a:p>
                      <a:pPr algn="r" fontAlgn="b"/>
                      <a:r>
                        <a:rPr lang="en-US" sz="700" b="0" i="0" u="none" strike="noStrike">
                          <a:solidFill>
                            <a:srgbClr val="000000"/>
                          </a:solidFill>
                          <a:effectLst/>
                          <a:latin typeface="Calibri"/>
                        </a:rPr>
                        <a:t>69</a:t>
                      </a:r>
                    </a:p>
                  </a:txBody>
                  <a:tcPr marL="10343" marR="10343" marT="10343" marB="0" anchor="b">
                    <a:lnL>
                      <a:noFill/>
                    </a:lnL>
                    <a:lnR>
                      <a:noFill/>
                    </a:lnR>
                    <a:lnT>
                      <a:noFill/>
                    </a:lnT>
                    <a:lnB>
                      <a:noFill/>
                    </a:lnB>
                    <a:solidFill>
                      <a:srgbClr val="6582A6"/>
                    </a:solidFill>
                  </a:tcPr>
                </a:tc>
                <a:tc>
                  <a:txBody>
                    <a:bodyPr/>
                    <a:lstStyle/>
                    <a:p>
                      <a:pPr algn="r" fontAlgn="b"/>
                      <a:r>
                        <a:rPr lang="en-US" sz="700" b="0" i="0" u="none" strike="noStrike">
                          <a:solidFill>
                            <a:srgbClr val="000000"/>
                          </a:solidFill>
                          <a:effectLst/>
                          <a:latin typeface="Calibri"/>
                        </a:rPr>
                        <a:t>46</a:t>
                      </a:r>
                    </a:p>
                  </a:txBody>
                  <a:tcPr marL="10343" marR="10343" marT="10343" marB="0" anchor="b">
                    <a:lnL>
                      <a:noFill/>
                    </a:lnL>
                    <a:lnR>
                      <a:noFill/>
                    </a:lnR>
                    <a:lnT>
                      <a:noFill/>
                    </a:lnT>
                    <a:lnB>
                      <a:noFill/>
                    </a:lnB>
                    <a:solidFill>
                      <a:srgbClr val="99ACC4"/>
                    </a:solidFill>
                  </a:tcPr>
                </a:tc>
              </a:tr>
              <a:tr h="234393">
                <a:tc>
                  <a:txBody>
                    <a:bodyPr/>
                    <a:lstStyle/>
                    <a:p>
                      <a:pPr algn="l" fontAlgn="b"/>
                      <a:r>
                        <a:rPr lang="en-US" sz="900" b="0" i="0" u="none" strike="noStrike">
                          <a:solidFill>
                            <a:srgbClr val="000000"/>
                          </a:solidFill>
                          <a:effectLst/>
                          <a:latin typeface="Calibri"/>
                        </a:rPr>
                        <a:t>P7</a:t>
                      </a:r>
                    </a:p>
                  </a:txBody>
                  <a:tcPr marL="10343" marR="10343" marT="1034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21</a:t>
                      </a:r>
                    </a:p>
                  </a:txBody>
                  <a:tcPr marL="10343" marR="10343" marT="10343" marB="0" anchor="b">
                    <a:lnL>
                      <a:noFill/>
                    </a:lnL>
                    <a:lnR>
                      <a:noFill/>
                    </a:lnR>
                    <a:lnT>
                      <a:noFill/>
                    </a:lnT>
                    <a:lnB>
                      <a:noFill/>
                    </a:lnB>
                    <a:solidFill>
                      <a:srgbClr val="D0D9E4"/>
                    </a:solidFill>
                  </a:tcPr>
                </a:tc>
                <a:tc>
                  <a:txBody>
                    <a:bodyPr/>
                    <a:lstStyle/>
                    <a:p>
                      <a:pPr algn="r" fontAlgn="b"/>
                      <a:r>
                        <a:rPr lang="en-US" sz="700" b="0" i="0" u="none" strike="noStrike">
                          <a:solidFill>
                            <a:srgbClr val="000000"/>
                          </a:solidFill>
                          <a:effectLst/>
                          <a:latin typeface="Calibri"/>
                        </a:rPr>
                        <a:t>20</a:t>
                      </a:r>
                    </a:p>
                  </a:txBody>
                  <a:tcPr marL="10343" marR="10343" marT="10343" marB="0" anchor="b">
                    <a:lnL>
                      <a:noFill/>
                    </a:lnL>
                    <a:lnR>
                      <a:noFill/>
                    </a:lnR>
                    <a:lnT>
                      <a:noFill/>
                    </a:lnT>
                    <a:lnB>
                      <a:noFill/>
                    </a:lnB>
                    <a:solidFill>
                      <a:srgbClr val="D2DBE5"/>
                    </a:solidFill>
                  </a:tcPr>
                </a:tc>
                <a:tc>
                  <a:txBody>
                    <a:bodyPr/>
                    <a:lstStyle/>
                    <a:p>
                      <a:pPr algn="r" fontAlgn="b"/>
                      <a:r>
                        <a:rPr lang="en-US" sz="700" b="0" i="0" u="none" strike="noStrike">
                          <a:solidFill>
                            <a:srgbClr val="000000"/>
                          </a:solidFill>
                          <a:effectLst/>
                          <a:latin typeface="Calibri"/>
                        </a:rPr>
                        <a:t>81</a:t>
                      </a:r>
                    </a:p>
                  </a:txBody>
                  <a:tcPr marL="10343" marR="10343" marT="10343" marB="0" anchor="b">
                    <a:lnL>
                      <a:noFill/>
                    </a:lnL>
                    <a:lnR>
                      <a:noFill/>
                    </a:lnR>
                    <a:lnT>
                      <a:noFill/>
                    </a:lnT>
                    <a:lnB>
                      <a:noFill/>
                    </a:lnB>
                    <a:solidFill>
                      <a:srgbClr val="4B6D97"/>
                    </a:solidFill>
                  </a:tcPr>
                </a:tc>
                <a:tc>
                  <a:txBody>
                    <a:bodyPr/>
                    <a:lstStyle/>
                    <a:p>
                      <a:pPr algn="r" fontAlgn="b"/>
                      <a:r>
                        <a:rPr lang="en-US" sz="700" b="0" i="0" u="none" strike="noStrike">
                          <a:solidFill>
                            <a:srgbClr val="000000"/>
                          </a:solidFill>
                          <a:effectLst/>
                          <a:latin typeface="Calibri"/>
                        </a:rPr>
                        <a:t>84</a:t>
                      </a:r>
                    </a:p>
                  </a:txBody>
                  <a:tcPr marL="10343" marR="10343" marT="10343" marB="0" anchor="b">
                    <a:lnL>
                      <a:noFill/>
                    </a:lnL>
                    <a:lnR>
                      <a:noFill/>
                    </a:lnR>
                    <a:lnT>
                      <a:noFill/>
                    </a:lnT>
                    <a:lnB>
                      <a:noFill/>
                    </a:lnB>
                    <a:solidFill>
                      <a:srgbClr val="436792"/>
                    </a:solidFill>
                  </a:tcPr>
                </a:tc>
                <a:tc>
                  <a:txBody>
                    <a:bodyPr/>
                    <a:lstStyle/>
                    <a:p>
                      <a:pPr algn="r" fontAlgn="b"/>
                      <a:r>
                        <a:rPr lang="en-US" sz="700" b="0" i="0" u="none" strike="noStrike">
                          <a:solidFill>
                            <a:srgbClr val="000000"/>
                          </a:solidFill>
                          <a:effectLst/>
                          <a:latin typeface="Calibri"/>
                        </a:rPr>
                        <a:t>37</a:t>
                      </a:r>
                    </a:p>
                  </a:txBody>
                  <a:tcPr marL="10343" marR="10343" marT="10343" marB="0" anchor="b">
                    <a:lnL>
                      <a:noFill/>
                    </a:lnL>
                    <a:lnR>
                      <a:noFill/>
                    </a:lnR>
                    <a:lnT>
                      <a:noFill/>
                    </a:lnT>
                    <a:lnB>
                      <a:noFill/>
                    </a:lnB>
                    <a:solidFill>
                      <a:srgbClr val="ADBDD0"/>
                    </a:solidFill>
                  </a:tcPr>
                </a:tc>
                <a:tc>
                  <a:txBody>
                    <a:bodyPr/>
                    <a:lstStyle/>
                    <a:p>
                      <a:pPr algn="r" fontAlgn="b"/>
                      <a:r>
                        <a:rPr lang="en-US" sz="700" b="0" i="0" u="none" strike="noStrike">
                          <a:solidFill>
                            <a:srgbClr val="000000"/>
                          </a:solidFill>
                          <a:effectLst/>
                          <a:latin typeface="Calibri"/>
                        </a:rPr>
                        <a:t>54</a:t>
                      </a:r>
                    </a:p>
                  </a:txBody>
                  <a:tcPr marL="10343" marR="10343" marT="10343" marB="0" anchor="b">
                    <a:lnL>
                      <a:noFill/>
                    </a:lnL>
                    <a:lnR>
                      <a:noFill/>
                    </a:lnR>
                    <a:lnT>
                      <a:noFill/>
                    </a:lnT>
                    <a:lnB>
                      <a:noFill/>
                    </a:lnB>
                    <a:solidFill>
                      <a:srgbClr val="869DB9"/>
                    </a:solidFill>
                  </a:tcPr>
                </a:tc>
                <a:tc>
                  <a:txBody>
                    <a:bodyPr/>
                    <a:lstStyle/>
                    <a:p>
                      <a:pPr algn="r" fontAlgn="b"/>
                      <a:r>
                        <a:rPr lang="en-US" sz="700" b="0" i="0" u="none" strike="noStrike">
                          <a:solidFill>
                            <a:srgbClr val="000000"/>
                          </a:solidFill>
                          <a:effectLst/>
                          <a:latin typeface="Calibri"/>
                        </a:rPr>
                        <a:t>50</a:t>
                      </a:r>
                    </a:p>
                  </a:txBody>
                  <a:tcPr marL="10343" marR="10343" marT="10343" marB="0" anchor="b">
                    <a:lnL>
                      <a:noFill/>
                    </a:lnL>
                    <a:lnR>
                      <a:noFill/>
                    </a:lnR>
                    <a:lnT>
                      <a:noFill/>
                    </a:lnT>
                    <a:lnB>
                      <a:noFill/>
                    </a:lnB>
                    <a:solidFill>
                      <a:srgbClr val="91A5BF"/>
                    </a:solidFill>
                  </a:tcPr>
                </a:tc>
              </a:tr>
              <a:tr h="234393">
                <a:tc>
                  <a:txBody>
                    <a:bodyPr/>
                    <a:lstStyle/>
                    <a:p>
                      <a:pPr algn="l" fontAlgn="b"/>
                      <a:r>
                        <a:rPr lang="en-US" sz="900" b="0" i="0" u="none" strike="noStrike">
                          <a:solidFill>
                            <a:srgbClr val="000000"/>
                          </a:solidFill>
                          <a:effectLst/>
                          <a:latin typeface="Calibri"/>
                        </a:rPr>
                        <a:t>P8</a:t>
                      </a:r>
                    </a:p>
                  </a:txBody>
                  <a:tcPr marL="10343" marR="10343" marT="1034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31</a:t>
                      </a:r>
                    </a:p>
                  </a:txBody>
                  <a:tcPr marL="10343" marR="10343" marT="10343" marB="0" anchor="b">
                    <a:lnL>
                      <a:noFill/>
                    </a:lnL>
                    <a:lnR>
                      <a:noFill/>
                    </a:lnR>
                    <a:lnT>
                      <a:noFill/>
                    </a:lnT>
                    <a:lnB>
                      <a:noFill/>
                    </a:lnB>
                    <a:solidFill>
                      <a:srgbClr val="BAC7D7"/>
                    </a:solidFill>
                  </a:tcPr>
                </a:tc>
                <a:tc>
                  <a:txBody>
                    <a:bodyPr/>
                    <a:lstStyle/>
                    <a:p>
                      <a:pPr algn="r" fontAlgn="b"/>
                      <a:r>
                        <a:rPr lang="en-US" sz="700" b="0" i="0" u="none" strike="noStrike">
                          <a:solidFill>
                            <a:srgbClr val="000000"/>
                          </a:solidFill>
                          <a:effectLst/>
                          <a:latin typeface="Calibri"/>
                        </a:rPr>
                        <a:t>94</a:t>
                      </a:r>
                    </a:p>
                  </a:txBody>
                  <a:tcPr marL="10343" marR="10343" marT="10343" marB="0" anchor="b">
                    <a:lnL>
                      <a:noFill/>
                    </a:lnL>
                    <a:lnR>
                      <a:noFill/>
                    </a:lnR>
                    <a:lnT>
                      <a:noFill/>
                    </a:lnT>
                    <a:lnB>
                      <a:noFill/>
                    </a:lnB>
                    <a:solidFill>
                      <a:srgbClr val="2C5485"/>
                    </a:solidFill>
                  </a:tcPr>
                </a:tc>
                <a:tc>
                  <a:txBody>
                    <a:bodyPr/>
                    <a:lstStyle/>
                    <a:p>
                      <a:pPr algn="r" fontAlgn="b"/>
                      <a:r>
                        <a:rPr lang="en-US" sz="700" b="0" i="0" u="none" strike="noStrike">
                          <a:solidFill>
                            <a:srgbClr val="000000"/>
                          </a:solidFill>
                          <a:effectLst/>
                          <a:latin typeface="Calibri"/>
                        </a:rPr>
                        <a:t>66</a:t>
                      </a:r>
                    </a:p>
                  </a:txBody>
                  <a:tcPr marL="10343" marR="10343" marT="10343" marB="0" anchor="b">
                    <a:lnL>
                      <a:noFill/>
                    </a:lnL>
                    <a:lnR>
                      <a:noFill/>
                    </a:lnR>
                    <a:lnT>
                      <a:noFill/>
                    </a:lnT>
                    <a:lnB>
                      <a:noFill/>
                    </a:lnB>
                    <a:solidFill>
                      <a:srgbClr val="6C88AA"/>
                    </a:solidFill>
                  </a:tcPr>
                </a:tc>
                <a:tc>
                  <a:txBody>
                    <a:bodyPr/>
                    <a:lstStyle/>
                    <a:p>
                      <a:pPr algn="r" fontAlgn="b"/>
                      <a:r>
                        <a:rPr lang="en-US" sz="700" b="0" i="0" u="none" strike="noStrike">
                          <a:solidFill>
                            <a:srgbClr val="000000"/>
                          </a:solidFill>
                          <a:effectLst/>
                          <a:latin typeface="Calibri"/>
                        </a:rPr>
                        <a:t>65</a:t>
                      </a:r>
                    </a:p>
                  </a:txBody>
                  <a:tcPr marL="10343" marR="10343" marT="10343" marB="0" anchor="b">
                    <a:lnL>
                      <a:noFill/>
                    </a:lnL>
                    <a:lnR>
                      <a:noFill/>
                    </a:lnR>
                    <a:lnT>
                      <a:noFill/>
                    </a:lnT>
                    <a:lnB>
                      <a:noFill/>
                    </a:lnB>
                    <a:solidFill>
                      <a:srgbClr val="6F8AAC"/>
                    </a:solidFill>
                  </a:tcPr>
                </a:tc>
                <a:tc>
                  <a:txBody>
                    <a:bodyPr/>
                    <a:lstStyle/>
                    <a:p>
                      <a:pPr algn="r" fontAlgn="b"/>
                      <a:r>
                        <a:rPr lang="en-US" sz="700" b="0" i="0" u="none" strike="noStrike">
                          <a:solidFill>
                            <a:srgbClr val="000000"/>
                          </a:solidFill>
                          <a:effectLst/>
                          <a:latin typeface="Calibri"/>
                        </a:rPr>
                        <a:t>6</a:t>
                      </a:r>
                    </a:p>
                  </a:txBody>
                  <a:tcPr marL="10343" marR="10343" marT="10343" marB="0" anchor="b">
                    <a:lnL>
                      <a:noFill/>
                    </a:lnL>
                    <a:lnR>
                      <a:noFill/>
                    </a:lnR>
                    <a:lnT>
                      <a:noFill/>
                    </a:lnT>
                    <a:lnB>
                      <a:noFill/>
                    </a:lnB>
                    <a:solidFill>
                      <a:srgbClr val="F3F5F8"/>
                    </a:solidFill>
                  </a:tcPr>
                </a:tc>
                <a:tc>
                  <a:txBody>
                    <a:bodyPr/>
                    <a:lstStyle/>
                    <a:p>
                      <a:pPr algn="r" fontAlgn="b"/>
                      <a:r>
                        <a:rPr lang="en-US" sz="700" b="0" i="0" u="none" strike="noStrike">
                          <a:solidFill>
                            <a:srgbClr val="000000"/>
                          </a:solidFill>
                          <a:effectLst/>
                          <a:latin typeface="Calibri"/>
                        </a:rPr>
                        <a:t>88</a:t>
                      </a:r>
                    </a:p>
                  </a:txBody>
                  <a:tcPr marL="10343" marR="10343" marT="10343" marB="0" anchor="b">
                    <a:lnL>
                      <a:noFill/>
                    </a:lnL>
                    <a:lnR>
                      <a:noFill/>
                    </a:lnR>
                    <a:lnT>
                      <a:noFill/>
                    </a:lnT>
                    <a:lnB>
                      <a:noFill/>
                    </a:lnB>
                    <a:solidFill>
                      <a:srgbClr val="3A5F8D"/>
                    </a:solidFill>
                  </a:tcPr>
                </a:tc>
                <a:tc>
                  <a:txBody>
                    <a:bodyPr/>
                    <a:lstStyle/>
                    <a:p>
                      <a:pPr algn="r" fontAlgn="b"/>
                      <a:r>
                        <a:rPr lang="en-US" sz="700" b="0" i="0" u="none" strike="noStrike">
                          <a:solidFill>
                            <a:srgbClr val="000000"/>
                          </a:solidFill>
                          <a:effectLst/>
                          <a:latin typeface="Calibri"/>
                        </a:rPr>
                        <a:t>58</a:t>
                      </a:r>
                    </a:p>
                  </a:txBody>
                  <a:tcPr marL="10343" marR="10343" marT="10343" marB="0" anchor="b">
                    <a:lnL>
                      <a:noFill/>
                    </a:lnL>
                    <a:lnR>
                      <a:noFill/>
                    </a:lnR>
                    <a:lnT>
                      <a:noFill/>
                    </a:lnT>
                    <a:lnB>
                      <a:noFill/>
                    </a:lnB>
                    <a:solidFill>
                      <a:srgbClr val="7D95B4"/>
                    </a:solidFill>
                  </a:tcPr>
                </a:tc>
              </a:tr>
              <a:tr h="234393">
                <a:tc>
                  <a:txBody>
                    <a:bodyPr/>
                    <a:lstStyle/>
                    <a:p>
                      <a:pPr algn="l" fontAlgn="b"/>
                      <a:r>
                        <a:rPr lang="en-US" sz="900" b="0" i="0" u="none" strike="noStrike">
                          <a:solidFill>
                            <a:srgbClr val="000000"/>
                          </a:solidFill>
                          <a:effectLst/>
                          <a:latin typeface="Calibri"/>
                        </a:rPr>
                        <a:t>P9</a:t>
                      </a:r>
                    </a:p>
                  </a:txBody>
                  <a:tcPr marL="10343" marR="10343" marT="1034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33</a:t>
                      </a:r>
                    </a:p>
                  </a:txBody>
                  <a:tcPr marL="10343" marR="10343" marT="10343" marB="0" anchor="b">
                    <a:lnL>
                      <a:noFill/>
                    </a:lnL>
                    <a:lnR>
                      <a:noFill/>
                    </a:lnR>
                    <a:lnT>
                      <a:noFill/>
                    </a:lnT>
                    <a:lnB>
                      <a:noFill/>
                    </a:lnB>
                    <a:solidFill>
                      <a:srgbClr val="B6C4D5"/>
                    </a:solidFill>
                  </a:tcPr>
                </a:tc>
                <a:tc>
                  <a:txBody>
                    <a:bodyPr/>
                    <a:lstStyle/>
                    <a:p>
                      <a:pPr algn="r" fontAlgn="b"/>
                      <a:r>
                        <a:rPr lang="en-US" sz="700" b="0" i="0" u="none" strike="noStrike">
                          <a:solidFill>
                            <a:srgbClr val="000000"/>
                          </a:solidFill>
                          <a:effectLst/>
                          <a:latin typeface="Calibri"/>
                        </a:rPr>
                        <a:t>19</a:t>
                      </a:r>
                    </a:p>
                  </a:txBody>
                  <a:tcPr marL="10343" marR="10343" marT="10343" marB="0" anchor="b">
                    <a:lnL>
                      <a:noFill/>
                    </a:lnL>
                    <a:lnR>
                      <a:noFill/>
                    </a:lnR>
                    <a:lnT>
                      <a:noFill/>
                    </a:lnT>
                    <a:lnB>
                      <a:noFill/>
                    </a:lnB>
                    <a:solidFill>
                      <a:srgbClr val="D6DEE7"/>
                    </a:solidFill>
                  </a:tcPr>
                </a:tc>
                <a:tc>
                  <a:txBody>
                    <a:bodyPr/>
                    <a:lstStyle/>
                    <a:p>
                      <a:pPr algn="r" fontAlgn="b"/>
                      <a:r>
                        <a:rPr lang="en-US" sz="700" b="0" i="0" u="none" strike="noStrike">
                          <a:solidFill>
                            <a:srgbClr val="000000"/>
                          </a:solidFill>
                          <a:effectLst/>
                          <a:latin typeface="Calibri"/>
                        </a:rPr>
                        <a:t>17</a:t>
                      </a:r>
                    </a:p>
                  </a:txBody>
                  <a:tcPr marL="10343" marR="10343" marT="10343" marB="0" anchor="b">
                    <a:lnL>
                      <a:noFill/>
                    </a:lnL>
                    <a:lnR>
                      <a:noFill/>
                    </a:lnR>
                    <a:lnT>
                      <a:noFill/>
                    </a:lnT>
                    <a:lnB>
                      <a:noFill/>
                    </a:lnB>
                    <a:solidFill>
                      <a:srgbClr val="DBE2EA"/>
                    </a:solidFill>
                  </a:tcPr>
                </a:tc>
                <a:tc>
                  <a:txBody>
                    <a:bodyPr/>
                    <a:lstStyle/>
                    <a:p>
                      <a:pPr algn="r" fontAlgn="b"/>
                      <a:r>
                        <a:rPr lang="en-US" sz="700" b="0" i="0" u="none" strike="noStrike">
                          <a:solidFill>
                            <a:srgbClr val="000000"/>
                          </a:solidFill>
                          <a:effectLst/>
                          <a:latin typeface="Calibri"/>
                        </a:rPr>
                        <a:t>12</a:t>
                      </a:r>
                    </a:p>
                  </a:txBody>
                  <a:tcPr marL="10343" marR="10343" marT="10343" marB="0" anchor="b">
                    <a:lnL>
                      <a:noFill/>
                    </a:lnL>
                    <a:lnR>
                      <a:noFill/>
                    </a:lnR>
                    <a:lnT>
                      <a:noFill/>
                    </a:lnT>
                    <a:lnB>
                      <a:noFill/>
                    </a:lnB>
                    <a:solidFill>
                      <a:srgbClr val="E5EAF0"/>
                    </a:solidFill>
                  </a:tcPr>
                </a:tc>
                <a:tc>
                  <a:txBody>
                    <a:bodyPr/>
                    <a:lstStyle/>
                    <a:p>
                      <a:pPr algn="r" fontAlgn="b"/>
                      <a:r>
                        <a:rPr lang="en-US" sz="700" b="0" i="0" u="none" strike="noStrike">
                          <a:solidFill>
                            <a:srgbClr val="000000"/>
                          </a:solidFill>
                          <a:effectLst/>
                          <a:latin typeface="Calibri"/>
                        </a:rPr>
                        <a:t>89</a:t>
                      </a:r>
                    </a:p>
                  </a:txBody>
                  <a:tcPr marL="10343" marR="10343" marT="10343" marB="0" anchor="b">
                    <a:lnL>
                      <a:noFill/>
                    </a:lnL>
                    <a:lnR>
                      <a:noFill/>
                    </a:lnR>
                    <a:lnT>
                      <a:noFill/>
                    </a:lnT>
                    <a:lnB>
                      <a:noFill/>
                    </a:lnB>
                    <a:solidFill>
                      <a:srgbClr val="375D8B"/>
                    </a:solidFill>
                  </a:tcPr>
                </a:tc>
                <a:tc>
                  <a:txBody>
                    <a:bodyPr/>
                    <a:lstStyle/>
                    <a:p>
                      <a:pPr algn="r" fontAlgn="b"/>
                      <a:r>
                        <a:rPr lang="en-US" sz="700" b="0" i="0" u="none" strike="noStrike">
                          <a:solidFill>
                            <a:srgbClr val="000000"/>
                          </a:solidFill>
                          <a:effectLst/>
                          <a:latin typeface="Calibri"/>
                        </a:rPr>
                        <a:t>63</a:t>
                      </a:r>
                    </a:p>
                  </a:txBody>
                  <a:tcPr marL="10343" marR="10343" marT="10343" marB="0" anchor="b">
                    <a:lnL>
                      <a:noFill/>
                    </a:lnL>
                    <a:lnR>
                      <a:noFill/>
                    </a:lnR>
                    <a:lnT>
                      <a:noFill/>
                    </a:lnT>
                    <a:lnB>
                      <a:noFill/>
                    </a:lnB>
                    <a:solidFill>
                      <a:srgbClr val="718CAD"/>
                    </a:solidFill>
                  </a:tcPr>
                </a:tc>
                <a:tc>
                  <a:txBody>
                    <a:bodyPr/>
                    <a:lstStyle/>
                    <a:p>
                      <a:pPr algn="r" fontAlgn="b"/>
                      <a:r>
                        <a:rPr lang="en-US" sz="700" b="0" i="0" u="none" strike="noStrike">
                          <a:solidFill>
                            <a:srgbClr val="000000"/>
                          </a:solidFill>
                          <a:effectLst/>
                          <a:latin typeface="Calibri"/>
                        </a:rPr>
                        <a:t>39</a:t>
                      </a:r>
                    </a:p>
                  </a:txBody>
                  <a:tcPr marL="10343" marR="10343" marT="10343" marB="0" anchor="b">
                    <a:lnL>
                      <a:noFill/>
                    </a:lnL>
                    <a:lnR>
                      <a:noFill/>
                    </a:lnR>
                    <a:lnT>
                      <a:noFill/>
                    </a:lnT>
                    <a:lnB>
                      <a:noFill/>
                    </a:lnB>
                    <a:solidFill>
                      <a:srgbClr val="A9B9CD"/>
                    </a:solidFill>
                  </a:tcPr>
                </a:tc>
              </a:tr>
              <a:tr h="234393">
                <a:tc>
                  <a:txBody>
                    <a:bodyPr/>
                    <a:lstStyle/>
                    <a:p>
                      <a:pPr algn="l" fontAlgn="b"/>
                      <a:r>
                        <a:rPr lang="en-US" sz="900" b="0" i="0" u="none" strike="noStrike">
                          <a:solidFill>
                            <a:srgbClr val="000000"/>
                          </a:solidFill>
                          <a:effectLst/>
                          <a:latin typeface="Calibri"/>
                        </a:rPr>
                        <a:t>P10</a:t>
                      </a:r>
                    </a:p>
                  </a:txBody>
                  <a:tcPr marL="10343" marR="10343" marT="1034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40</a:t>
                      </a:r>
                    </a:p>
                  </a:txBody>
                  <a:tcPr marL="10343" marR="10343" marT="10343" marB="0" anchor="b">
                    <a:lnL>
                      <a:noFill/>
                    </a:lnL>
                    <a:lnR>
                      <a:noFill/>
                    </a:lnR>
                    <a:lnT>
                      <a:noFill/>
                    </a:lnT>
                    <a:lnB>
                      <a:noFill/>
                    </a:lnB>
                    <a:solidFill>
                      <a:srgbClr val="A6B7CB"/>
                    </a:solidFill>
                  </a:tcPr>
                </a:tc>
                <a:tc>
                  <a:txBody>
                    <a:bodyPr/>
                    <a:lstStyle/>
                    <a:p>
                      <a:pPr algn="r" fontAlgn="b"/>
                      <a:r>
                        <a:rPr lang="en-US" sz="700" b="0" i="0" u="none" strike="noStrike">
                          <a:solidFill>
                            <a:srgbClr val="000000"/>
                          </a:solidFill>
                          <a:effectLst/>
                          <a:latin typeface="Calibri"/>
                        </a:rPr>
                        <a:t>81</a:t>
                      </a:r>
                    </a:p>
                  </a:txBody>
                  <a:tcPr marL="10343" marR="10343" marT="10343" marB="0" anchor="b">
                    <a:lnL>
                      <a:noFill/>
                    </a:lnL>
                    <a:lnR>
                      <a:noFill/>
                    </a:lnR>
                    <a:lnT>
                      <a:noFill/>
                    </a:lnT>
                    <a:lnB>
                      <a:noFill/>
                    </a:lnB>
                    <a:solidFill>
                      <a:srgbClr val="4B6D97"/>
                    </a:solidFill>
                  </a:tcPr>
                </a:tc>
                <a:tc>
                  <a:txBody>
                    <a:bodyPr/>
                    <a:lstStyle/>
                    <a:p>
                      <a:pPr algn="r" fontAlgn="b"/>
                      <a:r>
                        <a:rPr lang="en-US" sz="700" b="0" i="0" u="none" strike="noStrike">
                          <a:solidFill>
                            <a:srgbClr val="000000"/>
                          </a:solidFill>
                          <a:effectLst/>
                          <a:latin typeface="Calibri"/>
                        </a:rPr>
                        <a:t>95</a:t>
                      </a:r>
                    </a:p>
                  </a:txBody>
                  <a:tcPr marL="10343" marR="10343" marT="10343" marB="0" anchor="b">
                    <a:lnL>
                      <a:noFill/>
                    </a:lnL>
                    <a:lnR>
                      <a:noFill/>
                    </a:lnR>
                    <a:lnT>
                      <a:noFill/>
                    </a:lnT>
                    <a:lnB>
                      <a:noFill/>
                    </a:lnB>
                    <a:solidFill>
                      <a:srgbClr val="2B5384"/>
                    </a:solidFill>
                  </a:tcPr>
                </a:tc>
                <a:tc>
                  <a:txBody>
                    <a:bodyPr/>
                    <a:lstStyle/>
                    <a:p>
                      <a:pPr algn="r" fontAlgn="b"/>
                      <a:r>
                        <a:rPr lang="en-US" sz="700" b="0" i="0" u="none" strike="noStrike">
                          <a:solidFill>
                            <a:srgbClr val="000000"/>
                          </a:solidFill>
                          <a:effectLst/>
                          <a:latin typeface="Calibri"/>
                        </a:rPr>
                        <a:t>51</a:t>
                      </a:r>
                    </a:p>
                  </a:txBody>
                  <a:tcPr marL="10343" marR="10343" marT="10343" marB="0" anchor="b">
                    <a:lnL>
                      <a:noFill/>
                    </a:lnL>
                    <a:lnR>
                      <a:noFill/>
                    </a:lnR>
                    <a:lnT>
                      <a:noFill/>
                    </a:lnT>
                    <a:lnB>
                      <a:noFill/>
                    </a:lnB>
                    <a:solidFill>
                      <a:srgbClr val="8EA3BE"/>
                    </a:solidFill>
                  </a:tcPr>
                </a:tc>
                <a:tc>
                  <a:txBody>
                    <a:bodyPr/>
                    <a:lstStyle/>
                    <a:p>
                      <a:pPr algn="r" fontAlgn="b"/>
                      <a:r>
                        <a:rPr lang="en-US" sz="700" b="0" i="0" u="none" strike="noStrike">
                          <a:solidFill>
                            <a:srgbClr val="000000"/>
                          </a:solidFill>
                          <a:effectLst/>
                          <a:latin typeface="Calibri"/>
                        </a:rPr>
                        <a:t>38</a:t>
                      </a:r>
                    </a:p>
                  </a:txBody>
                  <a:tcPr marL="10343" marR="10343" marT="10343" marB="0" anchor="b">
                    <a:lnL>
                      <a:noFill/>
                    </a:lnL>
                    <a:lnR>
                      <a:noFill/>
                    </a:lnR>
                    <a:lnT>
                      <a:noFill/>
                    </a:lnT>
                    <a:lnB>
                      <a:noFill/>
                    </a:lnB>
                    <a:solidFill>
                      <a:srgbClr val="AABACE"/>
                    </a:solidFill>
                  </a:tcPr>
                </a:tc>
                <a:tc>
                  <a:txBody>
                    <a:bodyPr/>
                    <a:lstStyle/>
                    <a:p>
                      <a:pPr algn="r" fontAlgn="b"/>
                      <a:r>
                        <a:rPr lang="en-US" sz="700" b="0" i="0" u="none" strike="noStrike">
                          <a:solidFill>
                            <a:srgbClr val="000000"/>
                          </a:solidFill>
                          <a:effectLst/>
                          <a:latin typeface="Calibri"/>
                        </a:rPr>
                        <a:t>9</a:t>
                      </a:r>
                    </a:p>
                  </a:txBody>
                  <a:tcPr marL="10343" marR="10343" marT="10343" marB="0" anchor="b">
                    <a:lnL>
                      <a:noFill/>
                    </a:lnL>
                    <a:lnR>
                      <a:noFill/>
                    </a:lnR>
                    <a:lnT>
                      <a:noFill/>
                    </a:lnT>
                    <a:lnB>
                      <a:noFill/>
                    </a:lnB>
                    <a:solidFill>
                      <a:srgbClr val="EBEFF4"/>
                    </a:solidFill>
                  </a:tcPr>
                </a:tc>
                <a:tc>
                  <a:txBody>
                    <a:bodyPr/>
                    <a:lstStyle/>
                    <a:p>
                      <a:pPr algn="r" fontAlgn="b"/>
                      <a:r>
                        <a:rPr lang="en-US" sz="700" b="0" i="0" u="none" strike="noStrike">
                          <a:solidFill>
                            <a:srgbClr val="000000"/>
                          </a:solidFill>
                          <a:effectLst/>
                          <a:latin typeface="Calibri"/>
                        </a:rPr>
                        <a:t>52</a:t>
                      </a:r>
                    </a:p>
                  </a:txBody>
                  <a:tcPr marL="10343" marR="10343" marT="10343" marB="0" anchor="b">
                    <a:lnL>
                      <a:noFill/>
                    </a:lnL>
                    <a:lnR>
                      <a:noFill/>
                    </a:lnR>
                    <a:lnT>
                      <a:noFill/>
                    </a:lnT>
                    <a:lnB>
                      <a:noFill/>
                    </a:lnB>
                    <a:solidFill>
                      <a:srgbClr val="8BA0BC"/>
                    </a:solidFill>
                  </a:tcPr>
                </a:tc>
              </a:tr>
              <a:tr h="234393">
                <a:tc>
                  <a:txBody>
                    <a:bodyPr/>
                    <a:lstStyle/>
                    <a:p>
                      <a:pPr algn="l" fontAlgn="b"/>
                      <a:r>
                        <a:rPr lang="en-US" sz="900" b="0" i="0" u="none" strike="noStrike">
                          <a:solidFill>
                            <a:srgbClr val="000000"/>
                          </a:solidFill>
                          <a:effectLst/>
                          <a:latin typeface="Calibri"/>
                        </a:rPr>
                        <a:t>P11</a:t>
                      </a:r>
                    </a:p>
                  </a:txBody>
                  <a:tcPr marL="10343" marR="10343" marT="1034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41</a:t>
                      </a:r>
                    </a:p>
                  </a:txBody>
                  <a:tcPr marL="10343" marR="10343" marT="10343" marB="0" anchor="b">
                    <a:lnL>
                      <a:noFill/>
                    </a:lnL>
                    <a:lnR>
                      <a:noFill/>
                    </a:lnR>
                    <a:lnT>
                      <a:noFill/>
                    </a:lnT>
                    <a:lnB>
                      <a:noFill/>
                    </a:lnB>
                    <a:solidFill>
                      <a:srgbClr val="A4B5CA"/>
                    </a:solidFill>
                  </a:tcPr>
                </a:tc>
                <a:tc>
                  <a:txBody>
                    <a:bodyPr/>
                    <a:lstStyle/>
                    <a:p>
                      <a:pPr algn="r" fontAlgn="b"/>
                      <a:r>
                        <a:rPr lang="en-US" sz="700" b="0" i="0" u="none" strike="noStrike">
                          <a:solidFill>
                            <a:srgbClr val="000000"/>
                          </a:solidFill>
                          <a:effectLst/>
                          <a:latin typeface="Calibri"/>
                        </a:rPr>
                        <a:t>50</a:t>
                      </a:r>
                    </a:p>
                  </a:txBody>
                  <a:tcPr marL="10343" marR="10343" marT="10343" marB="0" anchor="b">
                    <a:lnL>
                      <a:noFill/>
                    </a:lnL>
                    <a:lnR>
                      <a:noFill/>
                    </a:lnR>
                    <a:lnT>
                      <a:noFill/>
                    </a:lnT>
                    <a:lnB>
                      <a:noFill/>
                    </a:lnB>
                    <a:solidFill>
                      <a:srgbClr val="90A5BF"/>
                    </a:solidFill>
                  </a:tcPr>
                </a:tc>
                <a:tc>
                  <a:txBody>
                    <a:bodyPr/>
                    <a:lstStyle/>
                    <a:p>
                      <a:pPr algn="r" fontAlgn="b"/>
                      <a:r>
                        <a:rPr lang="en-US" sz="700" b="0" i="0" u="none" strike="noStrike">
                          <a:solidFill>
                            <a:srgbClr val="000000"/>
                          </a:solidFill>
                          <a:effectLst/>
                          <a:latin typeface="Calibri"/>
                        </a:rPr>
                        <a:t>33</a:t>
                      </a:r>
                    </a:p>
                  </a:txBody>
                  <a:tcPr marL="10343" marR="10343" marT="10343" marB="0" anchor="b">
                    <a:lnL>
                      <a:noFill/>
                    </a:lnL>
                    <a:lnR>
                      <a:noFill/>
                    </a:lnR>
                    <a:lnT>
                      <a:noFill/>
                    </a:lnT>
                    <a:lnB>
                      <a:noFill/>
                    </a:lnB>
                    <a:solidFill>
                      <a:srgbClr val="B7C4D5"/>
                    </a:solidFill>
                  </a:tcPr>
                </a:tc>
                <a:tc>
                  <a:txBody>
                    <a:bodyPr/>
                    <a:lstStyle/>
                    <a:p>
                      <a:pPr algn="r" fontAlgn="b"/>
                      <a:r>
                        <a:rPr lang="en-US" sz="700" b="0" i="0" u="none" strike="noStrike">
                          <a:solidFill>
                            <a:srgbClr val="000000"/>
                          </a:solidFill>
                          <a:effectLst/>
                          <a:latin typeface="Calibri"/>
                        </a:rPr>
                        <a:t>66</a:t>
                      </a:r>
                    </a:p>
                  </a:txBody>
                  <a:tcPr marL="10343" marR="10343" marT="10343" marB="0" anchor="b">
                    <a:lnL>
                      <a:noFill/>
                    </a:lnL>
                    <a:lnR>
                      <a:noFill/>
                    </a:lnR>
                    <a:lnT>
                      <a:noFill/>
                    </a:lnT>
                    <a:lnB>
                      <a:noFill/>
                    </a:lnB>
                    <a:solidFill>
                      <a:srgbClr val="6D88AA"/>
                    </a:solidFill>
                  </a:tcPr>
                </a:tc>
                <a:tc>
                  <a:txBody>
                    <a:bodyPr/>
                    <a:lstStyle/>
                    <a:p>
                      <a:pPr algn="r" fontAlgn="b"/>
                      <a:r>
                        <a:rPr lang="en-US" sz="700" b="0" i="0" u="none" strike="noStrike">
                          <a:solidFill>
                            <a:srgbClr val="000000"/>
                          </a:solidFill>
                          <a:effectLst/>
                          <a:latin typeface="Calibri"/>
                        </a:rPr>
                        <a:t>2</a:t>
                      </a:r>
                    </a:p>
                  </a:txBody>
                  <a:tcPr marL="10343" marR="10343" marT="10343" marB="0" anchor="b">
                    <a:lnL>
                      <a:noFill/>
                    </a:lnL>
                    <a:lnR>
                      <a:noFill/>
                    </a:lnR>
                    <a:lnT>
                      <a:noFill/>
                    </a:lnT>
                    <a:lnB>
                      <a:noFill/>
                    </a:lnB>
                    <a:solidFill>
                      <a:srgbClr val="FDFDFE"/>
                    </a:solidFill>
                  </a:tcPr>
                </a:tc>
                <a:tc>
                  <a:txBody>
                    <a:bodyPr/>
                    <a:lstStyle/>
                    <a:p>
                      <a:pPr algn="r" fontAlgn="b"/>
                      <a:r>
                        <a:rPr lang="en-US" sz="700" b="0" i="0" u="none" strike="noStrike">
                          <a:solidFill>
                            <a:srgbClr val="000000"/>
                          </a:solidFill>
                          <a:effectLst/>
                          <a:latin typeface="Calibri"/>
                        </a:rPr>
                        <a:t>100</a:t>
                      </a:r>
                    </a:p>
                  </a:txBody>
                  <a:tcPr marL="10343" marR="10343" marT="10343" marB="0" anchor="b">
                    <a:lnL>
                      <a:noFill/>
                    </a:lnL>
                    <a:lnR>
                      <a:noFill/>
                    </a:lnR>
                    <a:lnT>
                      <a:noFill/>
                    </a:lnT>
                    <a:lnB>
                      <a:noFill/>
                    </a:lnB>
                    <a:solidFill>
                      <a:srgbClr val="1F497D"/>
                    </a:solidFill>
                  </a:tcPr>
                </a:tc>
                <a:tc>
                  <a:txBody>
                    <a:bodyPr/>
                    <a:lstStyle/>
                    <a:p>
                      <a:pPr algn="r" fontAlgn="b"/>
                      <a:r>
                        <a:rPr lang="en-US" sz="700" b="0" i="0" u="none" strike="noStrike">
                          <a:solidFill>
                            <a:srgbClr val="000000"/>
                          </a:solidFill>
                          <a:effectLst/>
                          <a:latin typeface="Calibri"/>
                        </a:rPr>
                        <a:t>48</a:t>
                      </a:r>
                    </a:p>
                  </a:txBody>
                  <a:tcPr marL="10343" marR="10343" marT="10343" marB="0" anchor="b">
                    <a:lnL>
                      <a:noFill/>
                    </a:lnL>
                    <a:lnR>
                      <a:noFill/>
                    </a:lnR>
                    <a:lnT>
                      <a:noFill/>
                    </a:lnT>
                    <a:lnB>
                      <a:noFill/>
                    </a:lnB>
                    <a:solidFill>
                      <a:srgbClr val="93A8C1"/>
                    </a:solidFill>
                  </a:tcPr>
                </a:tc>
              </a:tr>
              <a:tr h="234393">
                <a:tc>
                  <a:txBody>
                    <a:bodyPr/>
                    <a:lstStyle/>
                    <a:p>
                      <a:pPr algn="l" fontAlgn="b"/>
                      <a:r>
                        <a:rPr lang="en-US" sz="900" b="0" i="0" u="none" strike="noStrike">
                          <a:solidFill>
                            <a:srgbClr val="000000"/>
                          </a:solidFill>
                          <a:effectLst/>
                          <a:latin typeface="Calibri"/>
                        </a:rPr>
                        <a:t>P12</a:t>
                      </a:r>
                    </a:p>
                  </a:txBody>
                  <a:tcPr marL="10343" marR="10343" marT="1034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42</a:t>
                      </a:r>
                    </a:p>
                  </a:txBody>
                  <a:tcPr marL="10343" marR="10343" marT="10343" marB="0" anchor="b">
                    <a:lnL>
                      <a:noFill/>
                    </a:lnL>
                    <a:lnR>
                      <a:noFill/>
                    </a:lnR>
                    <a:lnT>
                      <a:noFill/>
                    </a:lnT>
                    <a:lnB>
                      <a:noFill/>
                    </a:lnB>
                    <a:solidFill>
                      <a:srgbClr val="A1B2C8"/>
                    </a:solidFill>
                  </a:tcPr>
                </a:tc>
                <a:tc>
                  <a:txBody>
                    <a:bodyPr/>
                    <a:lstStyle/>
                    <a:p>
                      <a:pPr algn="r" fontAlgn="b"/>
                      <a:r>
                        <a:rPr lang="en-US" sz="700" b="0" i="0" u="none" strike="noStrike">
                          <a:solidFill>
                            <a:srgbClr val="000000"/>
                          </a:solidFill>
                          <a:effectLst/>
                          <a:latin typeface="Calibri"/>
                        </a:rPr>
                        <a:t>12</a:t>
                      </a:r>
                    </a:p>
                  </a:txBody>
                  <a:tcPr marL="10343" marR="10343" marT="10343" marB="0" anchor="b">
                    <a:lnL>
                      <a:noFill/>
                    </a:lnL>
                    <a:lnR>
                      <a:noFill/>
                    </a:lnR>
                    <a:lnT>
                      <a:noFill/>
                    </a:lnT>
                    <a:lnB>
                      <a:noFill/>
                    </a:lnB>
                    <a:solidFill>
                      <a:srgbClr val="E6EBF1"/>
                    </a:solidFill>
                  </a:tcPr>
                </a:tc>
                <a:tc>
                  <a:txBody>
                    <a:bodyPr/>
                    <a:lstStyle/>
                    <a:p>
                      <a:pPr algn="r" fontAlgn="b"/>
                      <a:r>
                        <a:rPr lang="en-US" sz="700" b="0" i="0" u="none" strike="noStrike">
                          <a:solidFill>
                            <a:srgbClr val="000000"/>
                          </a:solidFill>
                          <a:effectLst/>
                          <a:latin typeface="Calibri"/>
                        </a:rPr>
                        <a:t>7</a:t>
                      </a:r>
                    </a:p>
                  </a:txBody>
                  <a:tcPr marL="10343" marR="10343" marT="10343" marB="0" anchor="b">
                    <a:lnL>
                      <a:noFill/>
                    </a:lnL>
                    <a:lnR>
                      <a:noFill/>
                    </a:lnR>
                    <a:lnT>
                      <a:noFill/>
                    </a:lnT>
                    <a:lnB>
                      <a:noFill/>
                    </a:lnB>
                    <a:solidFill>
                      <a:srgbClr val="F1F4F7"/>
                    </a:solidFill>
                  </a:tcPr>
                </a:tc>
                <a:tc>
                  <a:txBody>
                    <a:bodyPr/>
                    <a:lstStyle/>
                    <a:p>
                      <a:pPr algn="r" fontAlgn="b"/>
                      <a:r>
                        <a:rPr lang="en-US" sz="700" b="0" i="0" u="none" strike="noStrike">
                          <a:solidFill>
                            <a:srgbClr val="000000"/>
                          </a:solidFill>
                          <a:effectLst/>
                          <a:latin typeface="Calibri"/>
                        </a:rPr>
                        <a:t>67</a:t>
                      </a:r>
                    </a:p>
                  </a:txBody>
                  <a:tcPr marL="10343" marR="10343" marT="10343" marB="0" anchor="b">
                    <a:lnL>
                      <a:noFill/>
                    </a:lnL>
                    <a:lnR>
                      <a:noFill/>
                    </a:lnR>
                    <a:lnT>
                      <a:noFill/>
                    </a:lnT>
                    <a:lnB>
                      <a:noFill/>
                    </a:lnB>
                    <a:solidFill>
                      <a:srgbClr val="6985A8"/>
                    </a:solidFill>
                  </a:tcPr>
                </a:tc>
                <a:tc>
                  <a:txBody>
                    <a:bodyPr/>
                    <a:lstStyle/>
                    <a:p>
                      <a:pPr algn="r" fontAlgn="b"/>
                      <a:r>
                        <a:rPr lang="en-US" sz="700" b="0" i="0" u="none" strike="noStrike">
                          <a:solidFill>
                            <a:srgbClr val="000000"/>
                          </a:solidFill>
                          <a:effectLst/>
                          <a:latin typeface="Calibri"/>
                        </a:rPr>
                        <a:t>18</a:t>
                      </a:r>
                    </a:p>
                  </a:txBody>
                  <a:tcPr marL="10343" marR="10343" marT="10343" marB="0" anchor="b">
                    <a:lnL>
                      <a:noFill/>
                    </a:lnL>
                    <a:lnR>
                      <a:noFill/>
                    </a:lnR>
                    <a:lnT>
                      <a:noFill/>
                    </a:lnT>
                    <a:lnB>
                      <a:noFill/>
                    </a:lnB>
                    <a:solidFill>
                      <a:srgbClr val="D9E0E9"/>
                    </a:solidFill>
                  </a:tcPr>
                </a:tc>
                <a:tc>
                  <a:txBody>
                    <a:bodyPr/>
                    <a:lstStyle/>
                    <a:p>
                      <a:pPr algn="r" fontAlgn="b"/>
                      <a:r>
                        <a:rPr lang="en-US" sz="700" b="0" i="0" u="none" strike="noStrike">
                          <a:solidFill>
                            <a:srgbClr val="000000"/>
                          </a:solidFill>
                          <a:effectLst/>
                          <a:latin typeface="Calibri"/>
                        </a:rPr>
                        <a:t>45</a:t>
                      </a:r>
                    </a:p>
                  </a:txBody>
                  <a:tcPr marL="10343" marR="10343" marT="10343" marB="0" anchor="b">
                    <a:lnL>
                      <a:noFill/>
                    </a:lnL>
                    <a:lnR>
                      <a:noFill/>
                    </a:lnR>
                    <a:lnT>
                      <a:noFill/>
                    </a:lnT>
                    <a:lnB>
                      <a:noFill/>
                    </a:lnB>
                    <a:solidFill>
                      <a:srgbClr val="9CAFC6"/>
                    </a:solidFill>
                  </a:tcPr>
                </a:tc>
                <a:tc>
                  <a:txBody>
                    <a:bodyPr/>
                    <a:lstStyle/>
                    <a:p>
                      <a:pPr algn="r" fontAlgn="b"/>
                      <a:r>
                        <a:rPr lang="en-US" sz="700" b="0" i="0" u="none" strike="noStrike">
                          <a:solidFill>
                            <a:srgbClr val="000000"/>
                          </a:solidFill>
                          <a:effectLst/>
                          <a:latin typeface="Calibri"/>
                        </a:rPr>
                        <a:t>32</a:t>
                      </a:r>
                    </a:p>
                  </a:txBody>
                  <a:tcPr marL="10343" marR="10343" marT="10343" marB="0" anchor="b">
                    <a:lnL>
                      <a:noFill/>
                    </a:lnL>
                    <a:lnR>
                      <a:noFill/>
                    </a:lnR>
                    <a:lnT>
                      <a:noFill/>
                    </a:lnT>
                    <a:lnB>
                      <a:noFill/>
                    </a:lnB>
                    <a:solidFill>
                      <a:srgbClr val="B9C6D7"/>
                    </a:solidFill>
                  </a:tcPr>
                </a:tc>
              </a:tr>
              <a:tr h="234393">
                <a:tc>
                  <a:txBody>
                    <a:bodyPr/>
                    <a:lstStyle/>
                    <a:p>
                      <a:pPr algn="l" fontAlgn="b"/>
                      <a:r>
                        <a:rPr lang="en-US" sz="900" b="0" i="0" u="none" strike="noStrike">
                          <a:solidFill>
                            <a:srgbClr val="000000"/>
                          </a:solidFill>
                          <a:effectLst/>
                          <a:latin typeface="Calibri"/>
                        </a:rPr>
                        <a:t>P13</a:t>
                      </a:r>
                    </a:p>
                  </a:txBody>
                  <a:tcPr marL="10343" marR="10343" marT="1034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52</a:t>
                      </a:r>
                    </a:p>
                  </a:txBody>
                  <a:tcPr marL="10343" marR="10343" marT="10343" marB="0" anchor="b">
                    <a:lnL>
                      <a:noFill/>
                    </a:lnL>
                    <a:lnR>
                      <a:noFill/>
                    </a:lnR>
                    <a:lnT>
                      <a:noFill/>
                    </a:lnT>
                    <a:lnB>
                      <a:noFill/>
                    </a:lnB>
                    <a:solidFill>
                      <a:srgbClr val="8BA1BC"/>
                    </a:solidFill>
                  </a:tcPr>
                </a:tc>
                <a:tc>
                  <a:txBody>
                    <a:bodyPr/>
                    <a:lstStyle/>
                    <a:p>
                      <a:pPr algn="r" fontAlgn="b"/>
                      <a:r>
                        <a:rPr lang="en-US" sz="700" b="0" i="0" u="none" strike="noStrike">
                          <a:solidFill>
                            <a:srgbClr val="000000"/>
                          </a:solidFill>
                          <a:effectLst/>
                          <a:latin typeface="Calibri"/>
                        </a:rPr>
                        <a:t>34</a:t>
                      </a:r>
                    </a:p>
                  </a:txBody>
                  <a:tcPr marL="10343" marR="10343" marT="10343" marB="0" anchor="b">
                    <a:lnL>
                      <a:noFill/>
                    </a:lnL>
                    <a:lnR>
                      <a:noFill/>
                    </a:lnR>
                    <a:lnT>
                      <a:noFill/>
                    </a:lnT>
                    <a:lnB>
                      <a:noFill/>
                    </a:lnB>
                    <a:solidFill>
                      <a:srgbClr val="B3C1D3"/>
                    </a:solidFill>
                  </a:tcPr>
                </a:tc>
                <a:tc>
                  <a:txBody>
                    <a:bodyPr/>
                    <a:lstStyle/>
                    <a:p>
                      <a:pPr algn="r" fontAlgn="b"/>
                      <a:r>
                        <a:rPr lang="en-US" sz="700" b="0" i="0" u="none" strike="noStrike">
                          <a:solidFill>
                            <a:srgbClr val="000000"/>
                          </a:solidFill>
                          <a:effectLst/>
                          <a:latin typeface="Calibri"/>
                        </a:rPr>
                        <a:t>8</a:t>
                      </a:r>
                    </a:p>
                  </a:txBody>
                  <a:tcPr marL="10343" marR="10343" marT="10343" marB="0" anchor="b">
                    <a:lnL>
                      <a:noFill/>
                    </a:lnL>
                    <a:lnR>
                      <a:noFill/>
                    </a:lnR>
                    <a:lnT>
                      <a:noFill/>
                    </a:lnT>
                    <a:lnB>
                      <a:noFill/>
                    </a:lnB>
                    <a:solidFill>
                      <a:srgbClr val="EFF2F6"/>
                    </a:solidFill>
                  </a:tcPr>
                </a:tc>
                <a:tc>
                  <a:txBody>
                    <a:bodyPr/>
                    <a:lstStyle/>
                    <a:p>
                      <a:pPr algn="r" fontAlgn="b"/>
                      <a:r>
                        <a:rPr lang="en-US" sz="700" b="0" i="0" u="none" strike="noStrike">
                          <a:solidFill>
                            <a:srgbClr val="000000"/>
                          </a:solidFill>
                          <a:effectLst/>
                          <a:latin typeface="Calibri"/>
                        </a:rPr>
                        <a:t>97</a:t>
                      </a:r>
                    </a:p>
                  </a:txBody>
                  <a:tcPr marL="10343" marR="10343" marT="10343" marB="0" anchor="b">
                    <a:lnL>
                      <a:noFill/>
                    </a:lnL>
                    <a:lnR>
                      <a:noFill/>
                    </a:lnR>
                    <a:lnT>
                      <a:noFill/>
                    </a:lnT>
                    <a:lnB>
                      <a:noFill/>
                    </a:lnB>
                    <a:solidFill>
                      <a:srgbClr val="254E81"/>
                    </a:solidFill>
                  </a:tcPr>
                </a:tc>
                <a:tc>
                  <a:txBody>
                    <a:bodyPr/>
                    <a:lstStyle/>
                    <a:p>
                      <a:pPr algn="r" fontAlgn="b"/>
                      <a:r>
                        <a:rPr lang="en-US" sz="700" b="0" i="0" u="none" strike="noStrike">
                          <a:solidFill>
                            <a:srgbClr val="000000"/>
                          </a:solidFill>
                          <a:effectLst/>
                          <a:latin typeface="Calibri"/>
                        </a:rPr>
                        <a:t>53</a:t>
                      </a:r>
                    </a:p>
                  </a:txBody>
                  <a:tcPr marL="10343" marR="10343" marT="10343" marB="0" anchor="b">
                    <a:lnL>
                      <a:noFill/>
                    </a:lnL>
                    <a:lnR>
                      <a:noFill/>
                    </a:lnR>
                    <a:lnT>
                      <a:noFill/>
                    </a:lnT>
                    <a:lnB>
                      <a:noFill/>
                    </a:lnB>
                    <a:solidFill>
                      <a:srgbClr val="889EBA"/>
                    </a:solidFill>
                  </a:tcPr>
                </a:tc>
                <a:tc>
                  <a:txBody>
                    <a:bodyPr/>
                    <a:lstStyle/>
                    <a:p>
                      <a:pPr algn="r" fontAlgn="b"/>
                      <a:r>
                        <a:rPr lang="en-US" sz="700" b="0" i="0" u="none" strike="noStrike">
                          <a:solidFill>
                            <a:srgbClr val="000000"/>
                          </a:solidFill>
                          <a:effectLst/>
                          <a:latin typeface="Calibri"/>
                        </a:rPr>
                        <a:t>72</a:t>
                      </a:r>
                    </a:p>
                  </a:txBody>
                  <a:tcPr marL="10343" marR="10343" marT="10343" marB="0" anchor="b">
                    <a:lnL>
                      <a:noFill/>
                    </a:lnL>
                    <a:lnR>
                      <a:noFill/>
                    </a:lnR>
                    <a:lnT>
                      <a:noFill/>
                    </a:lnT>
                    <a:lnB>
                      <a:noFill/>
                    </a:lnB>
                    <a:solidFill>
                      <a:srgbClr val="5F7DA2"/>
                    </a:solidFill>
                  </a:tcPr>
                </a:tc>
                <a:tc>
                  <a:txBody>
                    <a:bodyPr/>
                    <a:lstStyle/>
                    <a:p>
                      <a:pPr algn="r" fontAlgn="b"/>
                      <a:r>
                        <a:rPr lang="en-US" sz="700" b="0" i="0" u="none" strike="noStrike">
                          <a:solidFill>
                            <a:srgbClr val="000000"/>
                          </a:solidFill>
                          <a:effectLst/>
                          <a:latin typeface="Calibri"/>
                        </a:rPr>
                        <a:t>53</a:t>
                      </a:r>
                    </a:p>
                  </a:txBody>
                  <a:tcPr marL="10343" marR="10343" marT="10343" marB="0" anchor="b">
                    <a:lnL>
                      <a:noFill/>
                    </a:lnL>
                    <a:lnR>
                      <a:noFill/>
                    </a:lnR>
                    <a:lnT>
                      <a:noFill/>
                    </a:lnT>
                    <a:lnB>
                      <a:noFill/>
                    </a:lnB>
                    <a:solidFill>
                      <a:srgbClr val="89A0BB"/>
                    </a:solidFill>
                  </a:tcPr>
                </a:tc>
              </a:tr>
              <a:tr h="234393">
                <a:tc>
                  <a:txBody>
                    <a:bodyPr/>
                    <a:lstStyle/>
                    <a:p>
                      <a:pPr algn="l" fontAlgn="b"/>
                      <a:r>
                        <a:rPr lang="en-US" sz="900" b="0" i="0" u="none" strike="noStrike">
                          <a:solidFill>
                            <a:srgbClr val="000000"/>
                          </a:solidFill>
                          <a:effectLst/>
                          <a:latin typeface="Calibri"/>
                        </a:rPr>
                        <a:t>P14</a:t>
                      </a:r>
                    </a:p>
                  </a:txBody>
                  <a:tcPr marL="10343" marR="10343" marT="1034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55</a:t>
                      </a:r>
                    </a:p>
                  </a:txBody>
                  <a:tcPr marL="10343" marR="10343" marT="10343" marB="0" anchor="b">
                    <a:lnL>
                      <a:noFill/>
                    </a:lnL>
                    <a:lnR>
                      <a:noFill/>
                    </a:lnR>
                    <a:lnT>
                      <a:noFill/>
                    </a:lnT>
                    <a:lnB>
                      <a:noFill/>
                    </a:lnB>
                    <a:solidFill>
                      <a:srgbClr val="859CB8"/>
                    </a:solidFill>
                  </a:tcPr>
                </a:tc>
                <a:tc>
                  <a:txBody>
                    <a:bodyPr/>
                    <a:lstStyle/>
                    <a:p>
                      <a:pPr algn="r" fontAlgn="b"/>
                      <a:r>
                        <a:rPr lang="en-US" sz="700" b="0" i="0" u="none" strike="noStrike">
                          <a:solidFill>
                            <a:srgbClr val="000000"/>
                          </a:solidFill>
                          <a:effectLst/>
                          <a:latin typeface="Calibri"/>
                        </a:rPr>
                        <a:t>73</a:t>
                      </a:r>
                    </a:p>
                  </a:txBody>
                  <a:tcPr marL="10343" marR="10343" marT="10343" marB="0" anchor="b">
                    <a:lnL>
                      <a:noFill/>
                    </a:lnL>
                    <a:lnR>
                      <a:noFill/>
                    </a:lnR>
                    <a:lnT>
                      <a:noFill/>
                    </a:lnT>
                    <a:lnB>
                      <a:noFill/>
                    </a:lnB>
                    <a:solidFill>
                      <a:srgbClr val="5C7BA1"/>
                    </a:solidFill>
                  </a:tcPr>
                </a:tc>
                <a:tc>
                  <a:txBody>
                    <a:bodyPr/>
                    <a:lstStyle/>
                    <a:p>
                      <a:pPr algn="r" fontAlgn="b"/>
                      <a:r>
                        <a:rPr lang="en-US" sz="700" b="0" i="0" u="none" strike="noStrike">
                          <a:solidFill>
                            <a:srgbClr val="000000"/>
                          </a:solidFill>
                          <a:effectLst/>
                          <a:latin typeface="Calibri"/>
                        </a:rPr>
                        <a:t>32</a:t>
                      </a:r>
                    </a:p>
                  </a:txBody>
                  <a:tcPr marL="10343" marR="10343" marT="10343" marB="0" anchor="b">
                    <a:lnL>
                      <a:noFill/>
                    </a:lnL>
                    <a:lnR>
                      <a:noFill/>
                    </a:lnR>
                    <a:lnT>
                      <a:noFill/>
                    </a:lnT>
                    <a:lnB>
                      <a:noFill/>
                    </a:lnB>
                    <a:solidFill>
                      <a:srgbClr val="B9C6D7"/>
                    </a:solidFill>
                  </a:tcPr>
                </a:tc>
                <a:tc>
                  <a:txBody>
                    <a:bodyPr/>
                    <a:lstStyle/>
                    <a:p>
                      <a:pPr algn="r" fontAlgn="b"/>
                      <a:r>
                        <a:rPr lang="en-US" sz="700" b="0" i="0" u="none" strike="noStrike">
                          <a:solidFill>
                            <a:srgbClr val="000000"/>
                          </a:solidFill>
                          <a:effectLst/>
                          <a:latin typeface="Calibri"/>
                        </a:rPr>
                        <a:t>67</a:t>
                      </a:r>
                    </a:p>
                  </a:txBody>
                  <a:tcPr marL="10343" marR="10343" marT="10343" marB="0" anchor="b">
                    <a:lnL>
                      <a:noFill/>
                    </a:lnL>
                    <a:lnR>
                      <a:noFill/>
                    </a:lnR>
                    <a:lnT>
                      <a:noFill/>
                    </a:lnT>
                    <a:lnB>
                      <a:noFill/>
                    </a:lnB>
                    <a:solidFill>
                      <a:srgbClr val="6B87A9"/>
                    </a:solidFill>
                  </a:tcPr>
                </a:tc>
                <a:tc>
                  <a:txBody>
                    <a:bodyPr/>
                    <a:lstStyle/>
                    <a:p>
                      <a:pPr algn="r" fontAlgn="b"/>
                      <a:r>
                        <a:rPr lang="en-US" sz="700" b="0" i="0" u="none" strike="noStrike">
                          <a:solidFill>
                            <a:srgbClr val="000000"/>
                          </a:solidFill>
                          <a:effectLst/>
                          <a:latin typeface="Calibri"/>
                        </a:rPr>
                        <a:t>39</a:t>
                      </a:r>
                    </a:p>
                  </a:txBody>
                  <a:tcPr marL="10343" marR="10343" marT="10343" marB="0" anchor="b">
                    <a:lnL>
                      <a:noFill/>
                    </a:lnL>
                    <a:lnR>
                      <a:noFill/>
                    </a:lnR>
                    <a:lnT>
                      <a:noFill/>
                    </a:lnT>
                    <a:lnB>
                      <a:noFill/>
                    </a:lnB>
                    <a:solidFill>
                      <a:srgbClr val="A8B9CD"/>
                    </a:solidFill>
                  </a:tcPr>
                </a:tc>
                <a:tc>
                  <a:txBody>
                    <a:bodyPr/>
                    <a:lstStyle/>
                    <a:p>
                      <a:pPr algn="r" fontAlgn="b"/>
                      <a:r>
                        <a:rPr lang="en-US" sz="700" b="0" i="0" u="none" strike="noStrike">
                          <a:solidFill>
                            <a:srgbClr val="000000"/>
                          </a:solidFill>
                          <a:effectLst/>
                          <a:latin typeface="Calibri"/>
                        </a:rPr>
                        <a:t>97</a:t>
                      </a:r>
                    </a:p>
                  </a:txBody>
                  <a:tcPr marL="10343" marR="10343" marT="10343" marB="0" anchor="b">
                    <a:lnL>
                      <a:noFill/>
                    </a:lnL>
                    <a:lnR>
                      <a:noFill/>
                    </a:lnR>
                    <a:lnT>
                      <a:noFill/>
                    </a:lnT>
                    <a:lnB>
                      <a:noFill/>
                    </a:lnB>
                    <a:solidFill>
                      <a:srgbClr val="264F81"/>
                    </a:solidFill>
                  </a:tcPr>
                </a:tc>
                <a:tc>
                  <a:txBody>
                    <a:bodyPr/>
                    <a:lstStyle/>
                    <a:p>
                      <a:pPr algn="r" fontAlgn="b"/>
                      <a:r>
                        <a:rPr lang="en-US" sz="700" b="0" i="0" u="none" strike="noStrike">
                          <a:solidFill>
                            <a:srgbClr val="000000"/>
                          </a:solidFill>
                          <a:effectLst/>
                          <a:latin typeface="Calibri"/>
                        </a:rPr>
                        <a:t>60</a:t>
                      </a:r>
                    </a:p>
                  </a:txBody>
                  <a:tcPr marL="10343" marR="10343" marT="10343" marB="0" anchor="b">
                    <a:lnL>
                      <a:noFill/>
                    </a:lnL>
                    <a:lnR>
                      <a:noFill/>
                    </a:lnR>
                    <a:lnT>
                      <a:noFill/>
                    </a:lnT>
                    <a:lnB>
                      <a:noFill/>
                    </a:lnB>
                    <a:solidFill>
                      <a:srgbClr val="7992B1"/>
                    </a:solidFill>
                  </a:tcPr>
                </a:tc>
              </a:tr>
              <a:tr h="234393">
                <a:tc>
                  <a:txBody>
                    <a:bodyPr/>
                    <a:lstStyle/>
                    <a:p>
                      <a:pPr algn="l" fontAlgn="b"/>
                      <a:r>
                        <a:rPr lang="en-US" sz="900" b="0" i="0" u="none" strike="noStrike">
                          <a:solidFill>
                            <a:srgbClr val="000000"/>
                          </a:solidFill>
                          <a:effectLst/>
                          <a:latin typeface="Calibri"/>
                        </a:rPr>
                        <a:t>P15</a:t>
                      </a:r>
                    </a:p>
                  </a:txBody>
                  <a:tcPr marL="10343" marR="10343" marT="1034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66</a:t>
                      </a:r>
                    </a:p>
                  </a:txBody>
                  <a:tcPr marL="10343" marR="10343" marT="10343" marB="0" anchor="b">
                    <a:lnL>
                      <a:noFill/>
                    </a:lnL>
                    <a:lnR>
                      <a:noFill/>
                    </a:lnR>
                    <a:lnT>
                      <a:noFill/>
                    </a:lnT>
                    <a:lnB>
                      <a:noFill/>
                    </a:lnB>
                    <a:solidFill>
                      <a:srgbClr val="6B87A9"/>
                    </a:solidFill>
                  </a:tcPr>
                </a:tc>
                <a:tc>
                  <a:txBody>
                    <a:bodyPr/>
                    <a:lstStyle/>
                    <a:p>
                      <a:pPr algn="r" fontAlgn="b"/>
                      <a:r>
                        <a:rPr lang="en-US" sz="700" b="0" i="0" u="none" strike="noStrike">
                          <a:solidFill>
                            <a:srgbClr val="000000"/>
                          </a:solidFill>
                          <a:effectLst/>
                          <a:latin typeface="Calibri"/>
                        </a:rPr>
                        <a:t>41</a:t>
                      </a:r>
                    </a:p>
                  </a:txBody>
                  <a:tcPr marL="10343" marR="10343" marT="10343" marB="0" anchor="b">
                    <a:lnL>
                      <a:noFill/>
                    </a:lnL>
                    <a:lnR>
                      <a:noFill/>
                    </a:lnR>
                    <a:lnT>
                      <a:noFill/>
                    </a:lnT>
                    <a:lnB>
                      <a:noFill/>
                    </a:lnB>
                    <a:solidFill>
                      <a:srgbClr val="A3B5CA"/>
                    </a:solidFill>
                  </a:tcPr>
                </a:tc>
                <a:tc>
                  <a:txBody>
                    <a:bodyPr/>
                    <a:lstStyle/>
                    <a:p>
                      <a:pPr algn="r" fontAlgn="b"/>
                      <a:r>
                        <a:rPr lang="en-US" sz="700" b="0" i="0" u="none" strike="noStrike">
                          <a:solidFill>
                            <a:srgbClr val="000000"/>
                          </a:solidFill>
                          <a:effectLst/>
                          <a:latin typeface="Calibri"/>
                        </a:rPr>
                        <a:t>78</a:t>
                      </a:r>
                    </a:p>
                  </a:txBody>
                  <a:tcPr marL="10343" marR="10343" marT="10343" marB="0" anchor="b">
                    <a:lnL>
                      <a:noFill/>
                    </a:lnL>
                    <a:lnR>
                      <a:noFill/>
                    </a:lnR>
                    <a:lnT>
                      <a:noFill/>
                    </a:lnT>
                    <a:lnB>
                      <a:noFill/>
                    </a:lnB>
                    <a:solidFill>
                      <a:srgbClr val="51729A"/>
                    </a:solidFill>
                  </a:tcPr>
                </a:tc>
                <a:tc>
                  <a:txBody>
                    <a:bodyPr/>
                    <a:lstStyle/>
                    <a:p>
                      <a:pPr algn="r" fontAlgn="b"/>
                      <a:r>
                        <a:rPr lang="en-US" sz="700" b="0" i="0" u="none" strike="noStrike">
                          <a:solidFill>
                            <a:srgbClr val="000000"/>
                          </a:solidFill>
                          <a:effectLst/>
                          <a:latin typeface="Calibri"/>
                        </a:rPr>
                        <a:t>61</a:t>
                      </a:r>
                    </a:p>
                  </a:txBody>
                  <a:tcPr marL="10343" marR="10343" marT="10343" marB="0" anchor="b">
                    <a:lnL>
                      <a:noFill/>
                    </a:lnL>
                    <a:lnR>
                      <a:noFill/>
                    </a:lnR>
                    <a:lnT>
                      <a:noFill/>
                    </a:lnT>
                    <a:lnB>
                      <a:noFill/>
                    </a:lnB>
                    <a:solidFill>
                      <a:srgbClr val="7791B0"/>
                    </a:solidFill>
                  </a:tcPr>
                </a:tc>
                <a:tc>
                  <a:txBody>
                    <a:bodyPr/>
                    <a:lstStyle/>
                    <a:p>
                      <a:pPr algn="r" fontAlgn="b"/>
                      <a:r>
                        <a:rPr lang="en-US" sz="700" b="0" i="0" u="none" strike="noStrike">
                          <a:solidFill>
                            <a:srgbClr val="000000"/>
                          </a:solidFill>
                          <a:effectLst/>
                          <a:latin typeface="Calibri"/>
                        </a:rPr>
                        <a:t>5</a:t>
                      </a:r>
                    </a:p>
                  </a:txBody>
                  <a:tcPr marL="10343" marR="10343" marT="10343" marB="0" anchor="b">
                    <a:lnL>
                      <a:noFill/>
                    </a:lnL>
                    <a:lnR>
                      <a:noFill/>
                    </a:lnR>
                    <a:lnT>
                      <a:noFill/>
                    </a:lnT>
                    <a:lnB>
                      <a:noFill/>
                    </a:lnB>
                    <a:solidFill>
                      <a:srgbClr val="F6F8FA"/>
                    </a:solidFill>
                  </a:tcPr>
                </a:tc>
                <a:tc>
                  <a:txBody>
                    <a:bodyPr/>
                    <a:lstStyle/>
                    <a:p>
                      <a:pPr algn="r" fontAlgn="b"/>
                      <a:r>
                        <a:rPr lang="en-US" sz="700" b="0" i="0" u="none" strike="noStrike">
                          <a:solidFill>
                            <a:srgbClr val="000000"/>
                          </a:solidFill>
                          <a:effectLst/>
                          <a:latin typeface="Calibri"/>
                        </a:rPr>
                        <a:t>42</a:t>
                      </a:r>
                    </a:p>
                  </a:txBody>
                  <a:tcPr marL="10343" marR="10343" marT="10343" marB="0" anchor="b">
                    <a:lnL>
                      <a:noFill/>
                    </a:lnL>
                    <a:lnR>
                      <a:noFill/>
                    </a:lnR>
                    <a:lnT>
                      <a:noFill/>
                    </a:lnT>
                    <a:lnB>
                      <a:noFill/>
                    </a:lnB>
                    <a:solidFill>
                      <a:srgbClr val="A2B3C9"/>
                    </a:solidFill>
                  </a:tcPr>
                </a:tc>
                <a:tc>
                  <a:txBody>
                    <a:bodyPr/>
                    <a:lstStyle/>
                    <a:p>
                      <a:pPr algn="r" fontAlgn="b"/>
                      <a:r>
                        <a:rPr lang="en-US" sz="700" b="0" i="0" u="none" strike="noStrike">
                          <a:solidFill>
                            <a:srgbClr val="000000"/>
                          </a:solidFill>
                          <a:effectLst/>
                          <a:latin typeface="Calibri"/>
                        </a:rPr>
                        <a:t>49</a:t>
                      </a:r>
                    </a:p>
                  </a:txBody>
                  <a:tcPr marL="10343" marR="10343" marT="10343" marB="0" anchor="b">
                    <a:lnL>
                      <a:noFill/>
                    </a:lnL>
                    <a:lnR>
                      <a:noFill/>
                    </a:lnR>
                    <a:lnT>
                      <a:noFill/>
                    </a:lnT>
                    <a:lnB>
                      <a:noFill/>
                    </a:lnB>
                    <a:solidFill>
                      <a:srgbClr val="92A7C0"/>
                    </a:solidFill>
                  </a:tcPr>
                </a:tc>
              </a:tr>
              <a:tr h="234393">
                <a:tc>
                  <a:txBody>
                    <a:bodyPr/>
                    <a:lstStyle/>
                    <a:p>
                      <a:pPr algn="l" fontAlgn="b"/>
                      <a:r>
                        <a:rPr lang="en-US" sz="900" b="0" i="0" u="none" strike="noStrike">
                          <a:solidFill>
                            <a:srgbClr val="000000"/>
                          </a:solidFill>
                          <a:effectLst/>
                          <a:latin typeface="Calibri"/>
                        </a:rPr>
                        <a:t>P16</a:t>
                      </a:r>
                    </a:p>
                  </a:txBody>
                  <a:tcPr marL="10343" marR="10343" marT="1034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71</a:t>
                      </a:r>
                    </a:p>
                  </a:txBody>
                  <a:tcPr marL="10343" marR="10343" marT="10343" marB="0" anchor="b">
                    <a:lnL>
                      <a:noFill/>
                    </a:lnL>
                    <a:lnR>
                      <a:noFill/>
                    </a:lnR>
                    <a:lnT>
                      <a:noFill/>
                    </a:lnT>
                    <a:lnB>
                      <a:noFill/>
                    </a:lnB>
                    <a:solidFill>
                      <a:srgbClr val="607EA3"/>
                    </a:solidFill>
                  </a:tcPr>
                </a:tc>
                <a:tc>
                  <a:txBody>
                    <a:bodyPr/>
                    <a:lstStyle/>
                    <a:p>
                      <a:pPr algn="r" fontAlgn="b"/>
                      <a:r>
                        <a:rPr lang="en-US" sz="700" b="0" i="0" u="none" strike="noStrike">
                          <a:solidFill>
                            <a:srgbClr val="000000"/>
                          </a:solidFill>
                          <a:effectLst/>
                          <a:latin typeface="Calibri"/>
                        </a:rPr>
                        <a:t>83</a:t>
                      </a:r>
                    </a:p>
                  </a:txBody>
                  <a:tcPr marL="10343" marR="10343" marT="10343" marB="0" anchor="b">
                    <a:lnL>
                      <a:noFill/>
                    </a:lnL>
                    <a:lnR>
                      <a:noFill/>
                    </a:lnR>
                    <a:lnT>
                      <a:noFill/>
                    </a:lnT>
                    <a:lnB>
                      <a:noFill/>
                    </a:lnB>
                    <a:solidFill>
                      <a:srgbClr val="456893"/>
                    </a:solidFill>
                  </a:tcPr>
                </a:tc>
                <a:tc>
                  <a:txBody>
                    <a:bodyPr/>
                    <a:lstStyle/>
                    <a:p>
                      <a:pPr algn="r" fontAlgn="b"/>
                      <a:r>
                        <a:rPr lang="en-US" sz="700" b="0" i="0" u="none" strike="noStrike">
                          <a:solidFill>
                            <a:srgbClr val="000000"/>
                          </a:solidFill>
                          <a:effectLst/>
                          <a:latin typeface="Calibri"/>
                        </a:rPr>
                        <a:t>52</a:t>
                      </a:r>
                    </a:p>
                  </a:txBody>
                  <a:tcPr marL="10343" marR="10343" marT="10343" marB="0" anchor="b">
                    <a:lnL>
                      <a:noFill/>
                    </a:lnL>
                    <a:lnR>
                      <a:noFill/>
                    </a:lnR>
                    <a:lnT>
                      <a:noFill/>
                    </a:lnT>
                    <a:lnB>
                      <a:noFill/>
                    </a:lnB>
                    <a:solidFill>
                      <a:srgbClr val="8CA2BD"/>
                    </a:solidFill>
                  </a:tcPr>
                </a:tc>
                <a:tc>
                  <a:txBody>
                    <a:bodyPr/>
                    <a:lstStyle/>
                    <a:p>
                      <a:pPr algn="r" fontAlgn="b"/>
                      <a:r>
                        <a:rPr lang="en-US" sz="700" b="0" i="0" u="none" strike="noStrike">
                          <a:solidFill>
                            <a:srgbClr val="000000"/>
                          </a:solidFill>
                          <a:effectLst/>
                          <a:latin typeface="Calibri"/>
                        </a:rPr>
                        <a:t>12</a:t>
                      </a:r>
                    </a:p>
                  </a:txBody>
                  <a:tcPr marL="10343" marR="10343" marT="10343" marB="0" anchor="b">
                    <a:lnL>
                      <a:noFill/>
                    </a:lnL>
                    <a:lnR>
                      <a:noFill/>
                    </a:lnR>
                    <a:lnT>
                      <a:noFill/>
                    </a:lnT>
                    <a:lnB>
                      <a:noFill/>
                    </a:lnB>
                    <a:solidFill>
                      <a:srgbClr val="E5EAF0"/>
                    </a:solidFill>
                  </a:tcPr>
                </a:tc>
                <a:tc>
                  <a:txBody>
                    <a:bodyPr/>
                    <a:lstStyle/>
                    <a:p>
                      <a:pPr algn="r" fontAlgn="b"/>
                      <a:r>
                        <a:rPr lang="en-US" sz="700" b="0" i="0" u="none" strike="noStrike">
                          <a:solidFill>
                            <a:srgbClr val="000000"/>
                          </a:solidFill>
                          <a:effectLst/>
                          <a:latin typeface="Calibri"/>
                        </a:rPr>
                        <a:t>16</a:t>
                      </a:r>
                    </a:p>
                  </a:txBody>
                  <a:tcPr marL="10343" marR="10343" marT="10343" marB="0" anchor="b">
                    <a:lnL>
                      <a:noFill/>
                    </a:lnL>
                    <a:lnR>
                      <a:noFill/>
                    </a:lnR>
                    <a:lnT>
                      <a:noFill/>
                    </a:lnT>
                    <a:lnB>
                      <a:noFill/>
                    </a:lnB>
                    <a:solidFill>
                      <a:srgbClr val="DCE3EB"/>
                    </a:solidFill>
                  </a:tcPr>
                </a:tc>
                <a:tc>
                  <a:txBody>
                    <a:bodyPr/>
                    <a:lstStyle/>
                    <a:p>
                      <a:pPr algn="r" fontAlgn="b"/>
                      <a:r>
                        <a:rPr lang="en-US" sz="700" b="0" i="0" u="none" strike="noStrike">
                          <a:solidFill>
                            <a:srgbClr val="000000"/>
                          </a:solidFill>
                          <a:effectLst/>
                          <a:latin typeface="Calibri"/>
                        </a:rPr>
                        <a:t>23</a:t>
                      </a:r>
                    </a:p>
                  </a:txBody>
                  <a:tcPr marL="10343" marR="10343" marT="10343" marB="0" anchor="b">
                    <a:lnL>
                      <a:noFill/>
                    </a:lnL>
                    <a:lnR>
                      <a:noFill/>
                    </a:lnR>
                    <a:lnT>
                      <a:noFill/>
                    </a:lnT>
                    <a:lnB>
                      <a:noFill/>
                    </a:lnB>
                    <a:solidFill>
                      <a:srgbClr val="CDD6E2"/>
                    </a:solidFill>
                  </a:tcPr>
                </a:tc>
                <a:tc>
                  <a:txBody>
                    <a:bodyPr/>
                    <a:lstStyle/>
                    <a:p>
                      <a:pPr algn="r" fontAlgn="b"/>
                      <a:r>
                        <a:rPr lang="en-US" sz="700" b="0" i="0" u="none" strike="noStrike">
                          <a:solidFill>
                            <a:srgbClr val="000000"/>
                          </a:solidFill>
                          <a:effectLst/>
                          <a:latin typeface="Calibri"/>
                        </a:rPr>
                        <a:t>43</a:t>
                      </a:r>
                    </a:p>
                  </a:txBody>
                  <a:tcPr marL="10343" marR="10343" marT="10343" marB="0" anchor="b">
                    <a:lnL>
                      <a:noFill/>
                    </a:lnL>
                    <a:lnR>
                      <a:noFill/>
                    </a:lnR>
                    <a:lnT>
                      <a:noFill/>
                    </a:lnT>
                    <a:lnB>
                      <a:noFill/>
                    </a:lnB>
                    <a:solidFill>
                      <a:srgbClr val="A0B2C8"/>
                    </a:solidFill>
                  </a:tcPr>
                </a:tc>
              </a:tr>
              <a:tr h="234393">
                <a:tc>
                  <a:txBody>
                    <a:bodyPr/>
                    <a:lstStyle/>
                    <a:p>
                      <a:pPr algn="l" fontAlgn="b"/>
                      <a:r>
                        <a:rPr lang="en-US" sz="900" b="0" i="0" u="none" strike="noStrike">
                          <a:solidFill>
                            <a:srgbClr val="000000"/>
                          </a:solidFill>
                          <a:effectLst/>
                          <a:latin typeface="Calibri"/>
                        </a:rPr>
                        <a:t>P17</a:t>
                      </a:r>
                    </a:p>
                  </a:txBody>
                  <a:tcPr marL="10343" marR="10343" marT="1034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73</a:t>
                      </a:r>
                    </a:p>
                  </a:txBody>
                  <a:tcPr marL="10343" marR="10343" marT="10343" marB="0" anchor="b">
                    <a:lnL>
                      <a:noFill/>
                    </a:lnL>
                    <a:lnR>
                      <a:noFill/>
                    </a:lnR>
                    <a:lnT>
                      <a:noFill/>
                    </a:lnT>
                    <a:lnB>
                      <a:noFill/>
                    </a:lnB>
                    <a:solidFill>
                      <a:srgbClr val="5B7AA0"/>
                    </a:solidFill>
                  </a:tcPr>
                </a:tc>
                <a:tc>
                  <a:txBody>
                    <a:bodyPr/>
                    <a:lstStyle/>
                    <a:p>
                      <a:pPr algn="r" fontAlgn="b"/>
                      <a:r>
                        <a:rPr lang="en-US" sz="700" b="0" i="0" u="none" strike="noStrike">
                          <a:solidFill>
                            <a:srgbClr val="000000"/>
                          </a:solidFill>
                          <a:effectLst/>
                          <a:latin typeface="Calibri"/>
                        </a:rPr>
                        <a:t>11</a:t>
                      </a:r>
                    </a:p>
                  </a:txBody>
                  <a:tcPr marL="10343" marR="10343" marT="10343" marB="0" anchor="b">
                    <a:lnL>
                      <a:noFill/>
                    </a:lnL>
                    <a:lnR>
                      <a:noFill/>
                    </a:lnR>
                    <a:lnT>
                      <a:noFill/>
                    </a:lnT>
                    <a:lnB>
                      <a:noFill/>
                    </a:lnB>
                    <a:solidFill>
                      <a:srgbClr val="E8EDF2"/>
                    </a:solidFill>
                  </a:tcPr>
                </a:tc>
                <a:tc>
                  <a:txBody>
                    <a:bodyPr/>
                    <a:lstStyle/>
                    <a:p>
                      <a:pPr algn="r" fontAlgn="b"/>
                      <a:r>
                        <a:rPr lang="en-US" sz="700" b="0" i="0" u="none" strike="noStrike">
                          <a:solidFill>
                            <a:srgbClr val="000000"/>
                          </a:solidFill>
                          <a:effectLst/>
                          <a:latin typeface="Calibri"/>
                        </a:rPr>
                        <a:t>10</a:t>
                      </a:r>
                    </a:p>
                  </a:txBody>
                  <a:tcPr marL="10343" marR="10343" marT="10343" marB="0" anchor="b">
                    <a:lnL>
                      <a:noFill/>
                    </a:lnL>
                    <a:lnR>
                      <a:noFill/>
                    </a:lnR>
                    <a:lnT>
                      <a:noFill/>
                    </a:lnT>
                    <a:lnB>
                      <a:noFill/>
                    </a:lnB>
                    <a:solidFill>
                      <a:srgbClr val="EBEFF3"/>
                    </a:solidFill>
                  </a:tcPr>
                </a:tc>
                <a:tc>
                  <a:txBody>
                    <a:bodyPr/>
                    <a:lstStyle/>
                    <a:p>
                      <a:pPr algn="r" fontAlgn="b"/>
                      <a:r>
                        <a:rPr lang="en-US" sz="700" b="0" i="0" u="none" strike="noStrike">
                          <a:solidFill>
                            <a:srgbClr val="000000"/>
                          </a:solidFill>
                          <a:effectLst/>
                          <a:latin typeface="Calibri"/>
                        </a:rPr>
                        <a:t>58</a:t>
                      </a:r>
                    </a:p>
                  </a:txBody>
                  <a:tcPr marL="10343" marR="10343" marT="10343" marB="0" anchor="b">
                    <a:lnL>
                      <a:noFill/>
                    </a:lnL>
                    <a:lnR>
                      <a:noFill/>
                    </a:lnR>
                    <a:lnT>
                      <a:noFill/>
                    </a:lnT>
                    <a:lnB>
                      <a:noFill/>
                    </a:lnB>
                    <a:solidFill>
                      <a:srgbClr val="7E96B4"/>
                    </a:solidFill>
                  </a:tcPr>
                </a:tc>
                <a:tc>
                  <a:txBody>
                    <a:bodyPr/>
                    <a:lstStyle/>
                    <a:p>
                      <a:pPr algn="r" fontAlgn="b"/>
                      <a:r>
                        <a:rPr lang="en-US" sz="700" b="0" i="0" u="none" strike="noStrike">
                          <a:solidFill>
                            <a:srgbClr val="000000"/>
                          </a:solidFill>
                          <a:effectLst/>
                          <a:latin typeface="Calibri"/>
                        </a:rPr>
                        <a:t>79</a:t>
                      </a:r>
                    </a:p>
                  </a:txBody>
                  <a:tcPr marL="10343" marR="10343" marT="10343" marB="0" anchor="b">
                    <a:lnL>
                      <a:noFill/>
                    </a:lnL>
                    <a:lnR>
                      <a:noFill/>
                    </a:lnR>
                    <a:lnT>
                      <a:noFill/>
                    </a:lnT>
                    <a:lnB>
                      <a:noFill/>
                    </a:lnB>
                    <a:solidFill>
                      <a:srgbClr val="4E6F98"/>
                    </a:solidFill>
                  </a:tcPr>
                </a:tc>
                <a:tc>
                  <a:txBody>
                    <a:bodyPr/>
                    <a:lstStyle/>
                    <a:p>
                      <a:pPr algn="r" fontAlgn="b"/>
                      <a:r>
                        <a:rPr lang="en-US" sz="700" b="0" i="0" u="none" strike="noStrike">
                          <a:solidFill>
                            <a:srgbClr val="000000"/>
                          </a:solidFill>
                          <a:effectLst/>
                          <a:latin typeface="Calibri"/>
                        </a:rPr>
                        <a:t>86</a:t>
                      </a:r>
                    </a:p>
                  </a:txBody>
                  <a:tcPr marL="10343" marR="10343" marT="10343" marB="0" anchor="b">
                    <a:lnL>
                      <a:noFill/>
                    </a:lnL>
                    <a:lnR>
                      <a:noFill/>
                    </a:lnR>
                    <a:lnT>
                      <a:noFill/>
                    </a:lnT>
                    <a:lnB>
                      <a:noFill/>
                    </a:lnB>
                    <a:solidFill>
                      <a:srgbClr val="3F6390"/>
                    </a:solidFill>
                  </a:tcPr>
                </a:tc>
                <a:tc>
                  <a:txBody>
                    <a:bodyPr/>
                    <a:lstStyle/>
                    <a:p>
                      <a:pPr algn="r" fontAlgn="b"/>
                      <a:r>
                        <a:rPr lang="en-US" sz="700" b="0" i="0" u="none" strike="noStrike">
                          <a:solidFill>
                            <a:srgbClr val="000000"/>
                          </a:solidFill>
                          <a:effectLst/>
                          <a:latin typeface="Calibri"/>
                        </a:rPr>
                        <a:t>53</a:t>
                      </a:r>
                    </a:p>
                  </a:txBody>
                  <a:tcPr marL="10343" marR="10343" marT="10343" marB="0" anchor="b">
                    <a:lnL>
                      <a:noFill/>
                    </a:lnL>
                    <a:lnR>
                      <a:noFill/>
                    </a:lnR>
                    <a:lnT>
                      <a:noFill/>
                    </a:lnT>
                    <a:lnB>
                      <a:noFill/>
                    </a:lnB>
                    <a:solidFill>
                      <a:srgbClr val="89A0BB"/>
                    </a:solidFill>
                  </a:tcPr>
                </a:tc>
              </a:tr>
              <a:tr h="234393">
                <a:tc>
                  <a:txBody>
                    <a:bodyPr/>
                    <a:lstStyle/>
                    <a:p>
                      <a:pPr algn="l" fontAlgn="b"/>
                      <a:r>
                        <a:rPr lang="en-US" sz="900" b="0" i="0" u="none" strike="noStrike">
                          <a:solidFill>
                            <a:srgbClr val="000000"/>
                          </a:solidFill>
                          <a:effectLst/>
                          <a:latin typeface="Calibri"/>
                        </a:rPr>
                        <a:t>P18</a:t>
                      </a:r>
                    </a:p>
                  </a:txBody>
                  <a:tcPr marL="10343" marR="10343" marT="1034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74</a:t>
                      </a:r>
                    </a:p>
                  </a:txBody>
                  <a:tcPr marL="10343" marR="10343" marT="10343" marB="0" anchor="b">
                    <a:lnL>
                      <a:noFill/>
                    </a:lnL>
                    <a:lnR>
                      <a:noFill/>
                    </a:lnR>
                    <a:lnT>
                      <a:noFill/>
                    </a:lnT>
                    <a:lnB>
                      <a:noFill/>
                    </a:lnB>
                    <a:solidFill>
                      <a:srgbClr val="5A799F"/>
                    </a:solidFill>
                  </a:tcPr>
                </a:tc>
                <a:tc>
                  <a:txBody>
                    <a:bodyPr/>
                    <a:lstStyle/>
                    <a:p>
                      <a:pPr algn="r" fontAlgn="b"/>
                      <a:r>
                        <a:rPr lang="en-US" sz="700" b="0" i="0" u="none" strike="noStrike">
                          <a:solidFill>
                            <a:srgbClr val="000000"/>
                          </a:solidFill>
                          <a:effectLst/>
                          <a:latin typeface="Calibri"/>
                        </a:rPr>
                        <a:t>45</a:t>
                      </a:r>
                    </a:p>
                  </a:txBody>
                  <a:tcPr marL="10343" marR="10343" marT="10343" marB="0" anchor="b">
                    <a:lnL>
                      <a:noFill/>
                    </a:lnL>
                    <a:lnR>
                      <a:noFill/>
                    </a:lnR>
                    <a:lnT>
                      <a:noFill/>
                    </a:lnT>
                    <a:lnB>
                      <a:noFill/>
                    </a:lnB>
                    <a:solidFill>
                      <a:srgbClr val="9BAEC5"/>
                    </a:solidFill>
                  </a:tcPr>
                </a:tc>
                <a:tc>
                  <a:txBody>
                    <a:bodyPr/>
                    <a:lstStyle/>
                    <a:p>
                      <a:pPr algn="r" fontAlgn="b"/>
                      <a:r>
                        <a:rPr lang="en-US" sz="700" b="0" i="0" u="none" strike="noStrike">
                          <a:solidFill>
                            <a:srgbClr val="000000"/>
                          </a:solidFill>
                          <a:effectLst/>
                          <a:latin typeface="Calibri"/>
                        </a:rPr>
                        <a:t>21</a:t>
                      </a:r>
                    </a:p>
                  </a:txBody>
                  <a:tcPr marL="10343" marR="10343" marT="10343" marB="0" anchor="b">
                    <a:lnL>
                      <a:noFill/>
                    </a:lnL>
                    <a:lnR>
                      <a:noFill/>
                    </a:lnR>
                    <a:lnT>
                      <a:noFill/>
                    </a:lnT>
                    <a:lnB>
                      <a:noFill/>
                    </a:lnB>
                    <a:solidFill>
                      <a:srgbClr val="D1DAE5"/>
                    </a:solidFill>
                  </a:tcPr>
                </a:tc>
                <a:tc>
                  <a:txBody>
                    <a:bodyPr/>
                    <a:lstStyle/>
                    <a:p>
                      <a:pPr algn="r" fontAlgn="b"/>
                      <a:r>
                        <a:rPr lang="en-US" sz="700" b="0" i="0" u="none" strike="noStrike">
                          <a:solidFill>
                            <a:srgbClr val="000000"/>
                          </a:solidFill>
                          <a:effectLst/>
                          <a:latin typeface="Calibri"/>
                        </a:rPr>
                        <a:t>97</a:t>
                      </a:r>
                    </a:p>
                  </a:txBody>
                  <a:tcPr marL="10343" marR="10343" marT="10343" marB="0" anchor="b">
                    <a:lnL>
                      <a:noFill/>
                    </a:lnL>
                    <a:lnR>
                      <a:noFill/>
                    </a:lnR>
                    <a:lnT>
                      <a:noFill/>
                    </a:lnT>
                    <a:lnB>
                      <a:noFill/>
                    </a:lnB>
                    <a:solidFill>
                      <a:srgbClr val="274F82"/>
                    </a:solidFill>
                  </a:tcPr>
                </a:tc>
                <a:tc>
                  <a:txBody>
                    <a:bodyPr/>
                    <a:lstStyle/>
                    <a:p>
                      <a:pPr algn="r" fontAlgn="b"/>
                      <a:r>
                        <a:rPr lang="en-US" sz="700" b="0" i="0" u="none" strike="noStrike">
                          <a:solidFill>
                            <a:srgbClr val="000000"/>
                          </a:solidFill>
                          <a:effectLst/>
                          <a:latin typeface="Calibri"/>
                        </a:rPr>
                        <a:t>43</a:t>
                      </a:r>
                    </a:p>
                  </a:txBody>
                  <a:tcPr marL="10343" marR="10343" marT="10343" marB="0" anchor="b">
                    <a:lnL>
                      <a:noFill/>
                    </a:lnL>
                    <a:lnR>
                      <a:noFill/>
                    </a:lnR>
                    <a:lnT>
                      <a:noFill/>
                    </a:lnT>
                    <a:lnB>
                      <a:noFill/>
                    </a:lnB>
                    <a:solidFill>
                      <a:srgbClr val="9EB1C7"/>
                    </a:solidFill>
                  </a:tcPr>
                </a:tc>
                <a:tc>
                  <a:txBody>
                    <a:bodyPr/>
                    <a:lstStyle/>
                    <a:p>
                      <a:pPr algn="r" fontAlgn="b"/>
                      <a:r>
                        <a:rPr lang="en-US" sz="700" b="0" i="0" u="none" strike="noStrike">
                          <a:solidFill>
                            <a:srgbClr val="000000"/>
                          </a:solidFill>
                          <a:effectLst/>
                          <a:latin typeface="Calibri"/>
                        </a:rPr>
                        <a:t>31</a:t>
                      </a:r>
                    </a:p>
                  </a:txBody>
                  <a:tcPr marL="10343" marR="10343" marT="10343" marB="0" anchor="b">
                    <a:lnL>
                      <a:noFill/>
                    </a:lnL>
                    <a:lnR>
                      <a:noFill/>
                    </a:lnR>
                    <a:lnT>
                      <a:noFill/>
                    </a:lnT>
                    <a:lnB>
                      <a:noFill/>
                    </a:lnB>
                    <a:solidFill>
                      <a:srgbClr val="BAC7D7"/>
                    </a:solidFill>
                  </a:tcPr>
                </a:tc>
                <a:tc>
                  <a:txBody>
                    <a:bodyPr/>
                    <a:lstStyle/>
                    <a:p>
                      <a:pPr algn="r" fontAlgn="b"/>
                      <a:r>
                        <a:rPr lang="en-US" sz="700" b="0" i="0" u="none" strike="noStrike">
                          <a:solidFill>
                            <a:srgbClr val="000000"/>
                          </a:solidFill>
                          <a:effectLst/>
                          <a:latin typeface="Calibri"/>
                        </a:rPr>
                        <a:t>52</a:t>
                      </a:r>
                    </a:p>
                  </a:txBody>
                  <a:tcPr marL="10343" marR="10343" marT="10343" marB="0" anchor="b">
                    <a:lnL>
                      <a:noFill/>
                    </a:lnL>
                    <a:lnR>
                      <a:noFill/>
                    </a:lnR>
                    <a:lnT>
                      <a:noFill/>
                    </a:lnT>
                    <a:lnB>
                      <a:noFill/>
                    </a:lnB>
                    <a:solidFill>
                      <a:srgbClr val="8BA1BC"/>
                    </a:solidFill>
                  </a:tcPr>
                </a:tc>
              </a:tr>
              <a:tr h="234393">
                <a:tc>
                  <a:txBody>
                    <a:bodyPr/>
                    <a:lstStyle/>
                    <a:p>
                      <a:pPr algn="l" fontAlgn="b"/>
                      <a:r>
                        <a:rPr lang="en-US" sz="900" b="0" i="0" u="none" strike="noStrike">
                          <a:solidFill>
                            <a:srgbClr val="000000"/>
                          </a:solidFill>
                          <a:effectLst/>
                          <a:latin typeface="Calibri"/>
                        </a:rPr>
                        <a:t>P19</a:t>
                      </a:r>
                    </a:p>
                  </a:txBody>
                  <a:tcPr marL="10343" marR="10343" marT="1034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95</a:t>
                      </a:r>
                    </a:p>
                  </a:txBody>
                  <a:tcPr marL="10343" marR="10343" marT="10343" marB="0" anchor="b">
                    <a:lnL>
                      <a:noFill/>
                    </a:lnL>
                    <a:lnR>
                      <a:noFill/>
                    </a:lnR>
                    <a:lnT>
                      <a:noFill/>
                    </a:lnT>
                    <a:lnB>
                      <a:noFill/>
                    </a:lnB>
                    <a:solidFill>
                      <a:srgbClr val="2A5284"/>
                    </a:solidFill>
                  </a:tcPr>
                </a:tc>
                <a:tc>
                  <a:txBody>
                    <a:bodyPr/>
                    <a:lstStyle/>
                    <a:p>
                      <a:pPr algn="r" fontAlgn="b"/>
                      <a:r>
                        <a:rPr lang="en-US" sz="700" b="0" i="0" u="none" strike="noStrike">
                          <a:solidFill>
                            <a:srgbClr val="000000"/>
                          </a:solidFill>
                          <a:effectLst/>
                          <a:latin typeface="Calibri"/>
                        </a:rPr>
                        <a:t>2</a:t>
                      </a:r>
                    </a:p>
                  </a:txBody>
                  <a:tcPr marL="10343" marR="10343" marT="10343" marB="0" anchor="b">
                    <a:lnL>
                      <a:noFill/>
                    </a:lnL>
                    <a:lnR>
                      <a:noFill/>
                    </a:lnR>
                    <a:lnT>
                      <a:noFill/>
                    </a:lnT>
                    <a:lnB>
                      <a:noFill/>
                    </a:lnB>
                    <a:solidFill>
                      <a:srgbClr val="FBFCFD"/>
                    </a:solidFill>
                  </a:tcPr>
                </a:tc>
                <a:tc>
                  <a:txBody>
                    <a:bodyPr/>
                    <a:lstStyle/>
                    <a:p>
                      <a:pPr algn="r" fontAlgn="b"/>
                      <a:r>
                        <a:rPr lang="en-US" sz="700" b="0" i="0" u="none" strike="noStrike">
                          <a:solidFill>
                            <a:srgbClr val="000000"/>
                          </a:solidFill>
                          <a:effectLst/>
                          <a:latin typeface="Calibri"/>
                        </a:rPr>
                        <a:t>93</a:t>
                      </a:r>
                    </a:p>
                  </a:txBody>
                  <a:tcPr marL="10343" marR="10343" marT="10343" marB="0" anchor="b">
                    <a:lnL>
                      <a:noFill/>
                    </a:lnL>
                    <a:lnR>
                      <a:noFill/>
                    </a:lnR>
                    <a:lnT>
                      <a:noFill/>
                    </a:lnT>
                    <a:lnB>
                      <a:noFill/>
                    </a:lnB>
                    <a:solidFill>
                      <a:srgbClr val="305787"/>
                    </a:solidFill>
                  </a:tcPr>
                </a:tc>
                <a:tc>
                  <a:txBody>
                    <a:bodyPr/>
                    <a:lstStyle/>
                    <a:p>
                      <a:pPr algn="r" fontAlgn="b"/>
                      <a:r>
                        <a:rPr lang="en-US" sz="700" b="0" i="0" u="none" strike="noStrike">
                          <a:solidFill>
                            <a:srgbClr val="000000"/>
                          </a:solidFill>
                          <a:effectLst/>
                          <a:latin typeface="Calibri"/>
                        </a:rPr>
                        <a:t>29</a:t>
                      </a:r>
                    </a:p>
                  </a:txBody>
                  <a:tcPr marL="10343" marR="10343" marT="10343" marB="0" anchor="b">
                    <a:lnL>
                      <a:noFill/>
                    </a:lnL>
                    <a:lnR>
                      <a:noFill/>
                    </a:lnR>
                    <a:lnT>
                      <a:noFill/>
                    </a:lnT>
                    <a:lnB>
                      <a:noFill/>
                    </a:lnB>
                    <a:solidFill>
                      <a:srgbClr val="C0CCDB"/>
                    </a:solidFill>
                  </a:tcPr>
                </a:tc>
                <a:tc>
                  <a:txBody>
                    <a:bodyPr/>
                    <a:lstStyle/>
                    <a:p>
                      <a:pPr algn="r" fontAlgn="b"/>
                      <a:r>
                        <a:rPr lang="en-US" sz="700" b="0" i="0" u="none" strike="noStrike">
                          <a:solidFill>
                            <a:srgbClr val="000000"/>
                          </a:solidFill>
                          <a:effectLst/>
                          <a:latin typeface="Calibri"/>
                        </a:rPr>
                        <a:t>0</a:t>
                      </a:r>
                    </a:p>
                  </a:txBody>
                  <a:tcPr marL="10343" marR="10343" marT="10343" marB="0" anchor="b">
                    <a:lnL>
                      <a:noFill/>
                    </a:lnL>
                    <a:lnR>
                      <a:noFill/>
                    </a:lnR>
                    <a:lnT>
                      <a:noFill/>
                    </a:lnT>
                    <a:lnB>
                      <a:noFill/>
                    </a:lnB>
                    <a:solidFill>
                      <a:srgbClr val="FFFFFF"/>
                    </a:solidFill>
                  </a:tcPr>
                </a:tc>
                <a:tc>
                  <a:txBody>
                    <a:bodyPr/>
                    <a:lstStyle/>
                    <a:p>
                      <a:pPr algn="r" fontAlgn="b"/>
                      <a:r>
                        <a:rPr lang="en-US" sz="700" b="0" i="0" u="none" strike="noStrike">
                          <a:solidFill>
                            <a:srgbClr val="000000"/>
                          </a:solidFill>
                          <a:effectLst/>
                          <a:latin typeface="Calibri"/>
                        </a:rPr>
                        <a:t>62</a:t>
                      </a:r>
                    </a:p>
                  </a:txBody>
                  <a:tcPr marL="10343" marR="10343" marT="10343" marB="0" anchor="b">
                    <a:lnL>
                      <a:noFill/>
                    </a:lnL>
                    <a:lnR>
                      <a:noFill/>
                    </a:lnR>
                    <a:lnT>
                      <a:noFill/>
                    </a:lnT>
                    <a:lnB>
                      <a:noFill/>
                    </a:lnB>
                    <a:solidFill>
                      <a:srgbClr val="758FAF"/>
                    </a:solidFill>
                  </a:tcPr>
                </a:tc>
                <a:tc>
                  <a:txBody>
                    <a:bodyPr/>
                    <a:lstStyle/>
                    <a:p>
                      <a:pPr algn="r" fontAlgn="b"/>
                      <a:r>
                        <a:rPr lang="en-US" sz="700" b="0" i="0" u="none" strike="noStrike">
                          <a:solidFill>
                            <a:srgbClr val="000000"/>
                          </a:solidFill>
                          <a:effectLst/>
                          <a:latin typeface="Calibri"/>
                        </a:rPr>
                        <a:t>47</a:t>
                      </a:r>
                    </a:p>
                  </a:txBody>
                  <a:tcPr marL="10343" marR="10343" marT="10343" marB="0" anchor="b">
                    <a:lnL>
                      <a:noFill/>
                    </a:lnL>
                    <a:lnR>
                      <a:noFill/>
                    </a:lnR>
                    <a:lnT>
                      <a:noFill/>
                    </a:lnT>
                    <a:lnB>
                      <a:noFill/>
                    </a:lnB>
                    <a:solidFill>
                      <a:srgbClr val="97ABC3"/>
                    </a:solidFill>
                  </a:tcPr>
                </a:tc>
              </a:tr>
              <a:tr h="234393">
                <a:tc>
                  <a:txBody>
                    <a:bodyPr/>
                    <a:lstStyle/>
                    <a:p>
                      <a:pPr algn="l" fontAlgn="b"/>
                      <a:r>
                        <a:rPr lang="en-US" sz="900" b="0" i="0" u="none" strike="noStrike">
                          <a:solidFill>
                            <a:srgbClr val="000000"/>
                          </a:solidFill>
                          <a:effectLst/>
                          <a:latin typeface="Calibri"/>
                        </a:rPr>
                        <a:t>P20</a:t>
                      </a:r>
                    </a:p>
                  </a:txBody>
                  <a:tcPr marL="10343" marR="10343" marT="1034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95</a:t>
                      </a:r>
                    </a:p>
                  </a:txBody>
                  <a:tcPr marL="10343" marR="10343" marT="10343" marB="0" anchor="b">
                    <a:lnL>
                      <a:noFill/>
                    </a:lnL>
                    <a:lnR>
                      <a:noFill/>
                    </a:lnR>
                    <a:lnT>
                      <a:noFill/>
                    </a:lnT>
                    <a:lnB>
                      <a:noFill/>
                    </a:lnB>
                    <a:solidFill>
                      <a:srgbClr val="2A5284"/>
                    </a:solidFill>
                  </a:tcPr>
                </a:tc>
                <a:tc>
                  <a:txBody>
                    <a:bodyPr/>
                    <a:lstStyle/>
                    <a:p>
                      <a:pPr algn="r" fontAlgn="b"/>
                      <a:r>
                        <a:rPr lang="en-US" sz="700" b="0" i="0" u="none" strike="noStrike">
                          <a:solidFill>
                            <a:srgbClr val="000000"/>
                          </a:solidFill>
                          <a:effectLst/>
                          <a:latin typeface="Calibri"/>
                        </a:rPr>
                        <a:t>90</a:t>
                      </a:r>
                    </a:p>
                  </a:txBody>
                  <a:tcPr marL="10343" marR="10343" marT="10343" marB="0" anchor="b">
                    <a:lnL>
                      <a:noFill/>
                    </a:lnL>
                    <a:lnR>
                      <a:noFill/>
                    </a:lnR>
                    <a:lnT>
                      <a:noFill/>
                    </a:lnT>
                    <a:lnB>
                      <a:noFill/>
                    </a:lnB>
                    <a:solidFill>
                      <a:srgbClr val="375C8B"/>
                    </a:solidFill>
                  </a:tcPr>
                </a:tc>
                <a:tc>
                  <a:txBody>
                    <a:bodyPr/>
                    <a:lstStyle/>
                    <a:p>
                      <a:pPr algn="r" fontAlgn="b"/>
                      <a:r>
                        <a:rPr lang="en-US" sz="700" b="0" i="0" u="none" strike="noStrike">
                          <a:solidFill>
                            <a:srgbClr val="000000"/>
                          </a:solidFill>
                          <a:effectLst/>
                          <a:latin typeface="Calibri"/>
                        </a:rPr>
                        <a:t>45</a:t>
                      </a:r>
                    </a:p>
                  </a:txBody>
                  <a:tcPr marL="10343" marR="10343" marT="10343" marB="0" anchor="b">
                    <a:lnL>
                      <a:noFill/>
                    </a:lnL>
                    <a:lnR>
                      <a:noFill/>
                    </a:lnR>
                    <a:lnT>
                      <a:noFill/>
                    </a:lnT>
                    <a:lnB>
                      <a:noFill/>
                    </a:lnB>
                    <a:solidFill>
                      <a:srgbClr val="9CAEC6"/>
                    </a:solidFill>
                  </a:tcPr>
                </a:tc>
                <a:tc>
                  <a:txBody>
                    <a:bodyPr/>
                    <a:lstStyle/>
                    <a:p>
                      <a:pPr algn="r" fontAlgn="b"/>
                      <a:r>
                        <a:rPr lang="en-US" sz="700" b="0" i="0" u="none" strike="noStrike">
                          <a:solidFill>
                            <a:srgbClr val="000000"/>
                          </a:solidFill>
                          <a:effectLst/>
                          <a:latin typeface="Calibri"/>
                        </a:rPr>
                        <a:t>43</a:t>
                      </a:r>
                    </a:p>
                  </a:txBody>
                  <a:tcPr marL="10343" marR="10343" marT="10343" marB="0" anchor="b">
                    <a:lnL>
                      <a:noFill/>
                    </a:lnL>
                    <a:lnR>
                      <a:noFill/>
                    </a:lnR>
                    <a:lnT>
                      <a:noFill/>
                    </a:lnT>
                    <a:lnB>
                      <a:noFill/>
                    </a:lnB>
                    <a:solidFill>
                      <a:srgbClr val="9FB1C7"/>
                    </a:solidFill>
                  </a:tcPr>
                </a:tc>
                <a:tc>
                  <a:txBody>
                    <a:bodyPr/>
                    <a:lstStyle/>
                    <a:p>
                      <a:pPr algn="r" fontAlgn="b"/>
                      <a:r>
                        <a:rPr lang="en-US" sz="700" b="0" i="0" u="none" strike="noStrike">
                          <a:solidFill>
                            <a:srgbClr val="000000"/>
                          </a:solidFill>
                          <a:effectLst/>
                          <a:latin typeface="Calibri"/>
                        </a:rPr>
                        <a:t>91</a:t>
                      </a:r>
                    </a:p>
                  </a:txBody>
                  <a:tcPr marL="10343" marR="10343" marT="10343" marB="0" anchor="b">
                    <a:lnL>
                      <a:noFill/>
                    </a:lnL>
                    <a:lnR>
                      <a:noFill/>
                    </a:lnR>
                    <a:lnT>
                      <a:noFill/>
                    </a:lnT>
                    <a:lnB>
                      <a:noFill/>
                    </a:lnB>
                    <a:solidFill>
                      <a:srgbClr val="335989"/>
                    </a:solidFill>
                  </a:tcPr>
                </a:tc>
                <a:tc>
                  <a:txBody>
                    <a:bodyPr/>
                    <a:lstStyle/>
                    <a:p>
                      <a:pPr algn="r" fontAlgn="b"/>
                      <a:r>
                        <a:rPr lang="en-US" sz="700" b="0" i="0" u="none" strike="noStrike">
                          <a:solidFill>
                            <a:srgbClr val="000000"/>
                          </a:solidFill>
                          <a:effectLst/>
                          <a:latin typeface="Calibri"/>
                        </a:rPr>
                        <a:t>64</a:t>
                      </a:r>
                    </a:p>
                  </a:txBody>
                  <a:tcPr marL="10343" marR="10343" marT="10343" marB="0" anchor="b">
                    <a:lnL>
                      <a:noFill/>
                    </a:lnL>
                    <a:lnR>
                      <a:noFill/>
                    </a:lnR>
                    <a:lnT>
                      <a:noFill/>
                    </a:lnT>
                    <a:lnB>
                      <a:noFill/>
                    </a:lnB>
                    <a:solidFill>
                      <a:srgbClr val="6F8AAC"/>
                    </a:solidFill>
                  </a:tcPr>
                </a:tc>
                <a:tc>
                  <a:txBody>
                    <a:bodyPr/>
                    <a:lstStyle/>
                    <a:p>
                      <a:pPr algn="r" fontAlgn="b"/>
                      <a:r>
                        <a:rPr lang="en-US" sz="700" b="0" i="0" u="none" strike="noStrike">
                          <a:solidFill>
                            <a:srgbClr val="000000"/>
                          </a:solidFill>
                          <a:effectLst/>
                          <a:latin typeface="Calibri"/>
                        </a:rPr>
                        <a:t>71</a:t>
                      </a:r>
                    </a:p>
                  </a:txBody>
                  <a:tcPr marL="10343" marR="10343" marT="10343" marB="0" anchor="b">
                    <a:lnL>
                      <a:noFill/>
                    </a:lnL>
                    <a:lnR>
                      <a:noFill/>
                    </a:lnR>
                    <a:lnT>
                      <a:noFill/>
                    </a:lnT>
                    <a:lnB>
                      <a:noFill/>
                    </a:lnB>
                    <a:solidFill>
                      <a:srgbClr val="607EA3"/>
                    </a:solidFill>
                  </a:tcPr>
                </a:tc>
              </a:tr>
              <a:tr h="234393">
                <a:tc>
                  <a:txBody>
                    <a:bodyPr/>
                    <a:lstStyle/>
                    <a:p>
                      <a:pPr algn="l" fontAlgn="b"/>
                      <a:r>
                        <a:rPr lang="en-US" sz="900" b="0" i="0" u="none" strike="noStrike">
                          <a:solidFill>
                            <a:srgbClr val="000000"/>
                          </a:solidFill>
                          <a:effectLst/>
                          <a:latin typeface="Calibri"/>
                        </a:rPr>
                        <a:t>P21</a:t>
                      </a:r>
                    </a:p>
                  </a:txBody>
                  <a:tcPr marL="10343" marR="10343" marT="1034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97</a:t>
                      </a:r>
                    </a:p>
                  </a:txBody>
                  <a:tcPr marL="10343" marR="10343" marT="10343" marB="0" anchor="b">
                    <a:lnL>
                      <a:noFill/>
                    </a:lnL>
                    <a:lnR>
                      <a:noFill/>
                    </a:lnR>
                    <a:lnT>
                      <a:noFill/>
                    </a:lnT>
                    <a:lnB>
                      <a:noFill/>
                    </a:lnB>
                    <a:solidFill>
                      <a:srgbClr val="264F81"/>
                    </a:solidFill>
                  </a:tcPr>
                </a:tc>
                <a:tc>
                  <a:txBody>
                    <a:bodyPr/>
                    <a:lstStyle/>
                    <a:p>
                      <a:pPr algn="r" fontAlgn="b"/>
                      <a:r>
                        <a:rPr lang="en-US" sz="700" b="0" i="0" u="none" strike="noStrike">
                          <a:solidFill>
                            <a:srgbClr val="000000"/>
                          </a:solidFill>
                          <a:effectLst/>
                          <a:latin typeface="Calibri"/>
                        </a:rPr>
                        <a:t>56</a:t>
                      </a:r>
                    </a:p>
                  </a:txBody>
                  <a:tcPr marL="10343" marR="10343" marT="10343" marB="0" anchor="b">
                    <a:lnL>
                      <a:noFill/>
                    </a:lnL>
                    <a:lnR>
                      <a:noFill/>
                    </a:lnR>
                    <a:lnT>
                      <a:noFill/>
                    </a:lnT>
                    <a:lnB>
                      <a:noFill/>
                    </a:lnB>
                    <a:solidFill>
                      <a:srgbClr val="8299B6"/>
                    </a:solidFill>
                  </a:tcPr>
                </a:tc>
                <a:tc>
                  <a:txBody>
                    <a:bodyPr/>
                    <a:lstStyle/>
                    <a:p>
                      <a:pPr algn="r" fontAlgn="b"/>
                      <a:r>
                        <a:rPr lang="en-US" sz="700" b="0" i="0" u="none" strike="noStrike">
                          <a:solidFill>
                            <a:srgbClr val="000000"/>
                          </a:solidFill>
                          <a:effectLst/>
                          <a:latin typeface="Calibri"/>
                        </a:rPr>
                        <a:t>56</a:t>
                      </a:r>
                    </a:p>
                  </a:txBody>
                  <a:tcPr marL="10343" marR="10343" marT="10343" marB="0" anchor="b">
                    <a:lnL>
                      <a:noFill/>
                    </a:lnL>
                    <a:lnR>
                      <a:noFill/>
                    </a:lnR>
                    <a:lnT>
                      <a:noFill/>
                    </a:lnT>
                    <a:lnB>
                      <a:noFill/>
                    </a:lnB>
                    <a:solidFill>
                      <a:srgbClr val="829AB7"/>
                    </a:solidFill>
                  </a:tcPr>
                </a:tc>
                <a:tc>
                  <a:txBody>
                    <a:bodyPr/>
                    <a:lstStyle/>
                    <a:p>
                      <a:pPr algn="r" fontAlgn="b"/>
                      <a:r>
                        <a:rPr lang="en-US" sz="700" b="0" i="0" u="none" strike="noStrike">
                          <a:solidFill>
                            <a:srgbClr val="000000"/>
                          </a:solidFill>
                          <a:effectLst/>
                          <a:latin typeface="Calibri"/>
                        </a:rPr>
                        <a:t>64</a:t>
                      </a:r>
                    </a:p>
                  </a:txBody>
                  <a:tcPr marL="10343" marR="10343" marT="10343" marB="0" anchor="b">
                    <a:lnL>
                      <a:noFill/>
                    </a:lnL>
                    <a:lnR>
                      <a:noFill/>
                    </a:lnR>
                    <a:lnT>
                      <a:noFill/>
                    </a:lnT>
                    <a:lnB>
                      <a:noFill/>
                    </a:lnB>
                    <a:solidFill>
                      <a:srgbClr val="708BAC"/>
                    </a:solidFill>
                  </a:tcPr>
                </a:tc>
                <a:tc>
                  <a:txBody>
                    <a:bodyPr/>
                    <a:lstStyle/>
                    <a:p>
                      <a:pPr algn="r" fontAlgn="b"/>
                      <a:r>
                        <a:rPr lang="en-US" sz="700" b="0" i="0" u="none" strike="noStrike">
                          <a:solidFill>
                            <a:srgbClr val="000000"/>
                          </a:solidFill>
                          <a:effectLst/>
                          <a:latin typeface="Calibri"/>
                        </a:rPr>
                        <a:t>50</a:t>
                      </a:r>
                    </a:p>
                  </a:txBody>
                  <a:tcPr marL="10343" marR="10343" marT="10343" marB="0" anchor="b">
                    <a:lnL>
                      <a:noFill/>
                    </a:lnL>
                    <a:lnR>
                      <a:noFill/>
                    </a:lnR>
                    <a:lnT>
                      <a:noFill/>
                    </a:lnT>
                    <a:lnB>
                      <a:noFill/>
                    </a:lnB>
                    <a:solidFill>
                      <a:srgbClr val="90A5BF"/>
                    </a:solidFill>
                  </a:tcPr>
                </a:tc>
                <a:tc>
                  <a:txBody>
                    <a:bodyPr/>
                    <a:lstStyle/>
                    <a:p>
                      <a:pPr algn="r" fontAlgn="b"/>
                      <a:r>
                        <a:rPr lang="en-US" sz="700" b="0" i="0" u="none" strike="noStrike">
                          <a:solidFill>
                            <a:srgbClr val="000000"/>
                          </a:solidFill>
                          <a:effectLst/>
                          <a:latin typeface="Calibri"/>
                        </a:rPr>
                        <a:t>48</a:t>
                      </a:r>
                    </a:p>
                  </a:txBody>
                  <a:tcPr marL="10343" marR="10343" marT="10343" marB="0" anchor="b">
                    <a:lnL>
                      <a:noFill/>
                    </a:lnL>
                    <a:lnR>
                      <a:noFill/>
                    </a:lnR>
                    <a:lnT>
                      <a:noFill/>
                    </a:lnT>
                    <a:lnB>
                      <a:noFill/>
                    </a:lnB>
                    <a:solidFill>
                      <a:srgbClr val="94A9C1"/>
                    </a:solidFill>
                  </a:tcPr>
                </a:tc>
                <a:tc>
                  <a:txBody>
                    <a:bodyPr/>
                    <a:lstStyle/>
                    <a:p>
                      <a:pPr algn="r" fontAlgn="b"/>
                      <a:r>
                        <a:rPr lang="en-US" sz="700" b="0" i="0" u="none" strike="noStrike" dirty="0">
                          <a:solidFill>
                            <a:srgbClr val="000000"/>
                          </a:solidFill>
                          <a:effectLst/>
                          <a:latin typeface="Calibri"/>
                        </a:rPr>
                        <a:t>62</a:t>
                      </a:r>
                    </a:p>
                  </a:txBody>
                  <a:tcPr marL="10343" marR="10343" marT="10343" marB="0" anchor="b">
                    <a:lnL>
                      <a:noFill/>
                    </a:lnL>
                    <a:lnR>
                      <a:noFill/>
                    </a:lnR>
                    <a:lnT>
                      <a:noFill/>
                    </a:lnT>
                    <a:lnB>
                      <a:noFill/>
                    </a:lnB>
                    <a:solidFill>
                      <a:srgbClr val="758FAF"/>
                    </a:solidFill>
                  </a:tcPr>
                </a:tc>
              </a:tr>
            </a:tbl>
          </a:graphicData>
        </a:graphic>
      </p:graphicFrame>
    </p:spTree>
    <p:extLst>
      <p:ext uri="{BB962C8B-B14F-4D97-AF65-F5344CB8AC3E}">
        <p14:creationId xmlns:p14="http://schemas.microsoft.com/office/powerpoint/2010/main" val="115047845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11684" y="36836"/>
            <a:ext cx="3308382" cy="646331"/>
          </a:xfrm>
          <a:prstGeom prst="rect">
            <a:avLst/>
          </a:prstGeom>
          <a:noFill/>
        </p:spPr>
        <p:txBody>
          <a:bodyPr wrap="square" rtlCol="0">
            <a:spAutoFit/>
          </a:bodyPr>
          <a:lstStyle/>
          <a:p>
            <a:r>
              <a:rPr lang="en-US" sz="3600" b="1" dirty="0" smtClean="0">
                <a:solidFill>
                  <a:schemeClr val="bg1"/>
                </a:solidFill>
              </a:rPr>
              <a:t>Line - Before</a:t>
            </a:r>
            <a:endParaRPr lang="en-US" sz="3600" b="1" dirty="0">
              <a:solidFill>
                <a:schemeClr val="bg1"/>
              </a:solidFill>
            </a:endParaRPr>
          </a:p>
        </p:txBody>
      </p:sp>
      <p:graphicFrame>
        <p:nvGraphicFramePr>
          <p:cNvPr id="4" name="Chart 3"/>
          <p:cNvGraphicFramePr>
            <a:graphicFrameLocks/>
          </p:cNvGraphicFramePr>
          <p:nvPr>
            <p:extLst>
              <p:ext uri="{D42A27DB-BD31-4B8C-83A1-F6EECF244321}">
                <p14:modId xmlns:p14="http://schemas.microsoft.com/office/powerpoint/2010/main" val="1009115130"/>
              </p:ext>
            </p:extLst>
          </p:nvPr>
        </p:nvGraphicFramePr>
        <p:xfrm>
          <a:off x="668366" y="848299"/>
          <a:ext cx="7852636" cy="548525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1988511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11684" y="36836"/>
            <a:ext cx="3308382" cy="646331"/>
          </a:xfrm>
          <a:prstGeom prst="rect">
            <a:avLst/>
          </a:prstGeom>
          <a:noFill/>
        </p:spPr>
        <p:txBody>
          <a:bodyPr wrap="square" rtlCol="0">
            <a:spAutoFit/>
          </a:bodyPr>
          <a:lstStyle/>
          <a:p>
            <a:r>
              <a:rPr lang="en-US" sz="3600" b="1" dirty="0" smtClean="0">
                <a:solidFill>
                  <a:schemeClr val="bg1"/>
                </a:solidFill>
              </a:rPr>
              <a:t>Line - After</a:t>
            </a:r>
            <a:endParaRPr lang="en-US" sz="3600" b="1" dirty="0">
              <a:solidFill>
                <a:schemeClr val="bg1"/>
              </a:solidFill>
            </a:endParaRPr>
          </a:p>
        </p:txBody>
      </p:sp>
      <p:graphicFrame>
        <p:nvGraphicFramePr>
          <p:cNvPr id="4" name="Chart 3"/>
          <p:cNvGraphicFramePr>
            <a:graphicFrameLocks/>
          </p:cNvGraphicFramePr>
          <p:nvPr>
            <p:extLst>
              <p:ext uri="{D42A27DB-BD31-4B8C-83A1-F6EECF244321}">
                <p14:modId xmlns:p14="http://schemas.microsoft.com/office/powerpoint/2010/main" val="2224053787"/>
              </p:ext>
            </p:extLst>
          </p:nvPr>
        </p:nvGraphicFramePr>
        <p:xfrm>
          <a:off x="668366" y="683167"/>
          <a:ext cx="7852636" cy="571468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0033830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11684" y="36836"/>
            <a:ext cx="3555616" cy="646331"/>
          </a:xfrm>
          <a:prstGeom prst="rect">
            <a:avLst/>
          </a:prstGeom>
          <a:noFill/>
        </p:spPr>
        <p:txBody>
          <a:bodyPr wrap="square" rtlCol="0">
            <a:spAutoFit/>
          </a:bodyPr>
          <a:lstStyle/>
          <a:p>
            <a:r>
              <a:rPr lang="en-US" sz="3600" b="1" dirty="0" smtClean="0">
                <a:solidFill>
                  <a:schemeClr val="bg1"/>
                </a:solidFill>
              </a:rPr>
              <a:t>Radar - Before</a:t>
            </a:r>
            <a:endParaRPr lang="en-US" sz="3600" b="1" dirty="0">
              <a:solidFill>
                <a:schemeClr val="bg1"/>
              </a:solidFill>
            </a:endParaRPr>
          </a:p>
        </p:txBody>
      </p:sp>
      <p:graphicFrame>
        <p:nvGraphicFramePr>
          <p:cNvPr id="4" name="Chart 3"/>
          <p:cNvGraphicFramePr>
            <a:graphicFrameLocks/>
          </p:cNvGraphicFramePr>
          <p:nvPr>
            <p:extLst>
              <p:ext uri="{D42A27DB-BD31-4B8C-83A1-F6EECF244321}">
                <p14:modId xmlns:p14="http://schemas.microsoft.com/office/powerpoint/2010/main" val="1607494"/>
              </p:ext>
            </p:extLst>
          </p:nvPr>
        </p:nvGraphicFramePr>
        <p:xfrm>
          <a:off x="811916" y="749687"/>
          <a:ext cx="7355384" cy="542311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2779216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11684" y="36836"/>
            <a:ext cx="3308382" cy="646331"/>
          </a:xfrm>
          <a:prstGeom prst="rect">
            <a:avLst/>
          </a:prstGeom>
          <a:noFill/>
        </p:spPr>
        <p:txBody>
          <a:bodyPr wrap="square" rtlCol="0">
            <a:spAutoFit/>
          </a:bodyPr>
          <a:lstStyle/>
          <a:p>
            <a:r>
              <a:rPr lang="en-US" sz="3600" b="1" dirty="0" smtClean="0">
                <a:solidFill>
                  <a:schemeClr val="bg1"/>
                </a:solidFill>
              </a:rPr>
              <a:t>Radar - After</a:t>
            </a:r>
            <a:endParaRPr lang="en-US" sz="3600" b="1" dirty="0">
              <a:solidFill>
                <a:schemeClr val="bg1"/>
              </a:solidFill>
            </a:endParaRPr>
          </a:p>
        </p:txBody>
      </p:sp>
      <p:graphicFrame>
        <p:nvGraphicFramePr>
          <p:cNvPr id="4" name="Chart 3"/>
          <p:cNvGraphicFramePr>
            <a:graphicFrameLocks/>
          </p:cNvGraphicFramePr>
          <p:nvPr>
            <p:extLst>
              <p:ext uri="{D42A27DB-BD31-4B8C-83A1-F6EECF244321}">
                <p14:modId xmlns:p14="http://schemas.microsoft.com/office/powerpoint/2010/main" val="1631188983"/>
              </p:ext>
            </p:extLst>
          </p:nvPr>
        </p:nvGraphicFramePr>
        <p:xfrm>
          <a:off x="699374" y="934571"/>
          <a:ext cx="7725164" cy="54632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0482628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065" y="456164"/>
            <a:ext cx="7024744" cy="1143000"/>
          </a:xfrm>
        </p:spPr>
        <p:txBody>
          <a:bodyPr/>
          <a:lstStyle/>
          <a:p>
            <a:r>
              <a:rPr lang="en-US" dirty="0" smtClean="0"/>
              <a:t>Working in MS Office</a:t>
            </a:r>
            <a:endParaRPr lang="en-US" dirty="0"/>
          </a:p>
        </p:txBody>
      </p:sp>
      <p:sp>
        <p:nvSpPr>
          <p:cNvPr id="3" name="Content Placeholder 2"/>
          <p:cNvSpPr>
            <a:spLocks noGrp="1"/>
          </p:cNvSpPr>
          <p:nvPr>
            <p:ph idx="1"/>
          </p:nvPr>
        </p:nvSpPr>
        <p:spPr>
          <a:xfrm>
            <a:off x="796065" y="1857477"/>
            <a:ext cx="7676705" cy="4556451"/>
          </a:xfrm>
        </p:spPr>
        <p:txBody>
          <a:bodyPr>
            <a:noAutofit/>
          </a:bodyPr>
          <a:lstStyle/>
          <a:p>
            <a:pPr>
              <a:lnSpc>
                <a:spcPct val="80000"/>
              </a:lnSpc>
            </a:pPr>
            <a:r>
              <a:rPr lang="en-US" sz="2200" dirty="0"/>
              <a:t>Copy and Pasting from Excel to Word and PPT</a:t>
            </a:r>
          </a:p>
          <a:p>
            <a:pPr lvl="1">
              <a:lnSpc>
                <a:spcPct val="80000"/>
              </a:lnSpc>
            </a:pPr>
            <a:r>
              <a:rPr lang="en-US" dirty="0"/>
              <a:t>Linked data</a:t>
            </a:r>
          </a:p>
          <a:p>
            <a:pPr lvl="2">
              <a:lnSpc>
                <a:spcPct val="80000"/>
              </a:lnSpc>
            </a:pPr>
            <a:r>
              <a:rPr lang="en-US" sz="2200" dirty="0"/>
              <a:t>Creates a link between files</a:t>
            </a:r>
          </a:p>
          <a:p>
            <a:pPr lvl="2">
              <a:lnSpc>
                <a:spcPct val="80000"/>
              </a:lnSpc>
            </a:pPr>
            <a:r>
              <a:rPr lang="en-US" sz="2200" dirty="0"/>
              <a:t>Both files must be kept together for link to work</a:t>
            </a:r>
          </a:p>
          <a:p>
            <a:pPr lvl="2">
              <a:lnSpc>
                <a:spcPct val="80000"/>
              </a:lnSpc>
            </a:pPr>
            <a:r>
              <a:rPr lang="en-US" sz="2200" dirty="0"/>
              <a:t>Is the default</a:t>
            </a:r>
          </a:p>
          <a:p>
            <a:pPr lvl="1">
              <a:lnSpc>
                <a:spcPct val="80000"/>
              </a:lnSpc>
            </a:pPr>
            <a:r>
              <a:rPr lang="en-US" dirty="0"/>
              <a:t>Picture</a:t>
            </a:r>
          </a:p>
          <a:p>
            <a:pPr lvl="2">
              <a:lnSpc>
                <a:spcPct val="80000"/>
              </a:lnSpc>
            </a:pPr>
            <a:r>
              <a:rPr lang="en-US" sz="2200" dirty="0"/>
              <a:t>Pastes a picture of your chart or table</a:t>
            </a:r>
          </a:p>
          <a:p>
            <a:pPr lvl="2">
              <a:lnSpc>
                <a:spcPct val="80000"/>
              </a:lnSpc>
            </a:pPr>
            <a:r>
              <a:rPr lang="en-US" sz="2200" dirty="0"/>
              <a:t>No ability to edit</a:t>
            </a:r>
          </a:p>
          <a:p>
            <a:pPr lvl="1">
              <a:lnSpc>
                <a:spcPct val="80000"/>
              </a:lnSpc>
            </a:pPr>
            <a:r>
              <a:rPr lang="en-US" dirty="0"/>
              <a:t>Embed</a:t>
            </a:r>
          </a:p>
          <a:p>
            <a:pPr lvl="2">
              <a:lnSpc>
                <a:spcPct val="80000"/>
              </a:lnSpc>
            </a:pPr>
            <a:r>
              <a:rPr lang="en-US" sz="2200" dirty="0"/>
              <a:t>Embeds data for chart in the PPT or Document</a:t>
            </a:r>
          </a:p>
          <a:p>
            <a:pPr lvl="2">
              <a:lnSpc>
                <a:spcPct val="80000"/>
              </a:lnSpc>
            </a:pPr>
            <a:r>
              <a:rPr lang="en-US" sz="2200" dirty="0"/>
              <a:t>User has ability to edit</a:t>
            </a:r>
          </a:p>
          <a:p>
            <a:pPr lvl="2">
              <a:lnSpc>
                <a:spcPct val="80000"/>
              </a:lnSpc>
            </a:pPr>
            <a:r>
              <a:rPr lang="en-US" sz="2200" dirty="0"/>
              <a:t>Does not update source</a:t>
            </a:r>
          </a:p>
          <a:p>
            <a:endParaRPr lang="en-US" sz="2200" dirty="0"/>
          </a:p>
        </p:txBody>
      </p:sp>
    </p:spTree>
    <p:extLst>
      <p:ext uri="{BB962C8B-B14F-4D97-AF65-F5344CB8AC3E}">
        <p14:creationId xmlns:p14="http://schemas.microsoft.com/office/powerpoint/2010/main" val="3361686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Why does this matter?</a:t>
            </a:r>
          </a:p>
          <a:p>
            <a:r>
              <a:rPr lang="en-US" dirty="0" smtClean="0"/>
              <a:t>Visualizing data in charts and tables</a:t>
            </a:r>
          </a:p>
          <a:p>
            <a:r>
              <a:rPr lang="en-US" dirty="0" smtClean="0"/>
              <a:t>Common charts and chart elements</a:t>
            </a:r>
          </a:p>
          <a:p>
            <a:r>
              <a:rPr lang="en-US" dirty="0" smtClean="0"/>
              <a:t>Before and after pictures</a:t>
            </a:r>
          </a:p>
          <a:p>
            <a:r>
              <a:rPr lang="en-US" dirty="0" smtClean="0"/>
              <a:t>Excel demonstration</a:t>
            </a:r>
          </a:p>
          <a:p>
            <a:r>
              <a:rPr lang="en-US" dirty="0" smtClean="0"/>
              <a:t>Working within MS Office</a:t>
            </a:r>
          </a:p>
          <a:p>
            <a:r>
              <a:rPr lang="en-US" dirty="0" smtClean="0"/>
              <a:t>Resources and wrap-up!</a:t>
            </a:r>
          </a:p>
          <a:p>
            <a:endParaRPr lang="en-US" dirty="0" smtClean="0"/>
          </a:p>
          <a:p>
            <a:endParaRPr lang="en-US" dirty="0" smtClean="0"/>
          </a:p>
        </p:txBody>
      </p:sp>
    </p:spTree>
    <p:extLst>
      <p:ext uri="{BB962C8B-B14F-4D97-AF65-F5344CB8AC3E}">
        <p14:creationId xmlns:p14="http://schemas.microsoft.com/office/powerpoint/2010/main" val="38098024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Favorite Resources</a:t>
            </a:r>
            <a:endParaRPr lang="en-US" dirty="0"/>
          </a:p>
        </p:txBody>
      </p:sp>
      <p:sp>
        <p:nvSpPr>
          <p:cNvPr id="3" name="Content Placeholder 2"/>
          <p:cNvSpPr>
            <a:spLocks noGrp="1"/>
          </p:cNvSpPr>
          <p:nvPr>
            <p:ph idx="1"/>
          </p:nvPr>
        </p:nvSpPr>
        <p:spPr/>
        <p:txBody>
          <a:bodyPr>
            <a:normAutofit lnSpcReduction="10000"/>
          </a:bodyPr>
          <a:lstStyle/>
          <a:p>
            <a:r>
              <a:rPr lang="en-US" dirty="0"/>
              <a:t>Excel Hero - </a:t>
            </a:r>
            <a:r>
              <a:rPr lang="en-US" u="sng" dirty="0">
                <a:hlinkClick r:id="rId2"/>
              </a:rPr>
              <a:t>http://www.excelhero.com</a:t>
            </a:r>
            <a:r>
              <a:rPr lang="en-US" u="sng" dirty="0" smtClean="0">
                <a:hlinkClick r:id="rId2"/>
              </a:rPr>
              <a:t>/</a:t>
            </a:r>
            <a:endParaRPr lang="en-US" u="sng" dirty="0" smtClean="0"/>
          </a:p>
          <a:p>
            <a:endParaRPr lang="en-US" u="sng" dirty="0" smtClean="0">
              <a:hlinkClick r:id="rId2"/>
            </a:endParaRPr>
          </a:p>
          <a:p>
            <a:r>
              <a:rPr lang="en-US" dirty="0" err="1"/>
              <a:t>ExcelIsFun</a:t>
            </a:r>
            <a:r>
              <a:rPr lang="en-US" dirty="0"/>
              <a:t> (YouTube) - </a:t>
            </a:r>
            <a:r>
              <a:rPr lang="en-US" u="sng" dirty="0">
                <a:hlinkClick r:id="rId3"/>
              </a:rPr>
              <a:t>http://www.youtube.com/user/ExcelIsFun?feature=watch </a:t>
            </a:r>
            <a:endParaRPr lang="en-US" u="sng" dirty="0" smtClean="0"/>
          </a:p>
          <a:p>
            <a:endParaRPr lang="en-US" u="sng" dirty="0">
              <a:hlinkClick r:id="rId2"/>
            </a:endParaRPr>
          </a:p>
          <a:p>
            <a:r>
              <a:rPr lang="en-US" dirty="0"/>
              <a:t>MS Excel Blog - </a:t>
            </a:r>
            <a:r>
              <a:rPr lang="en-US" u="sng" dirty="0">
                <a:hlinkClick r:id="rId4"/>
              </a:rPr>
              <a:t>http://blogs.office.com/b/microsoft-excel/ </a:t>
            </a:r>
            <a:endParaRPr lang="en-US" u="sng" dirty="0" smtClean="0">
              <a:hlinkClick r:id="rId2"/>
            </a:endParaRPr>
          </a:p>
        </p:txBody>
      </p:sp>
    </p:spTree>
    <p:extLst>
      <p:ext uri="{BB962C8B-B14F-4D97-AF65-F5344CB8AC3E}">
        <p14:creationId xmlns:p14="http://schemas.microsoft.com/office/powerpoint/2010/main" val="24305792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599164"/>
            <a:ext cx="7024744" cy="1143000"/>
          </a:xfrm>
        </p:spPr>
        <p:txBody>
          <a:bodyPr>
            <a:noAutofit/>
          </a:bodyPr>
          <a:lstStyle/>
          <a:p>
            <a:r>
              <a:rPr lang="en-US" sz="7200" b="1" dirty="0" smtClean="0"/>
              <a:t>Thank you!</a:t>
            </a:r>
            <a:endParaRPr lang="en-US" sz="7200" b="1" dirty="0"/>
          </a:p>
        </p:txBody>
      </p:sp>
      <p:sp>
        <p:nvSpPr>
          <p:cNvPr id="3" name="Content Placeholder 2"/>
          <p:cNvSpPr>
            <a:spLocks noGrp="1"/>
          </p:cNvSpPr>
          <p:nvPr>
            <p:ph idx="1"/>
          </p:nvPr>
        </p:nvSpPr>
        <p:spPr>
          <a:xfrm>
            <a:off x="1043490" y="5590490"/>
            <a:ext cx="6777317" cy="907425"/>
          </a:xfrm>
        </p:spPr>
        <p:txBody>
          <a:bodyPr/>
          <a:lstStyle/>
          <a:p>
            <a:pPr marL="68580" indent="0">
              <a:buNone/>
            </a:pPr>
            <a:r>
              <a:rPr lang="en-US" dirty="0" smtClean="0"/>
              <a:t>David Shellard</a:t>
            </a:r>
          </a:p>
          <a:p>
            <a:pPr marL="68580" indent="0">
              <a:buNone/>
            </a:pPr>
            <a:r>
              <a:rPr lang="en-US" dirty="0" err="1" smtClean="0"/>
              <a:t>dshellard@gmail.com</a:t>
            </a:r>
            <a:endParaRPr lang="en-US" dirty="0" smtClean="0"/>
          </a:p>
        </p:txBody>
      </p:sp>
    </p:spTree>
    <p:extLst>
      <p:ext uri="{BB962C8B-B14F-4D97-AF65-F5344CB8AC3E}">
        <p14:creationId xmlns:p14="http://schemas.microsoft.com/office/powerpoint/2010/main" val="92905802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fused3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76918"/>
            <a:ext cx="9338052" cy="7131869"/>
          </a:xfrm>
          <a:prstGeom prst="rect">
            <a:avLst/>
          </a:prstGeom>
        </p:spPr>
      </p:pic>
    </p:spTree>
    <p:extLst>
      <p:ext uri="{BB962C8B-B14F-4D97-AF65-F5344CB8AC3E}">
        <p14:creationId xmlns:p14="http://schemas.microsoft.com/office/powerpoint/2010/main" val="216877235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533400" y="990600"/>
            <a:ext cx="8229600" cy="5270500"/>
          </a:xfrm>
        </p:spPr>
        <p:txBody>
          <a:bodyPr>
            <a:noAutofit/>
          </a:bodyPr>
          <a:lstStyle/>
          <a:p>
            <a:pPr>
              <a:lnSpc>
                <a:spcPct val="80000"/>
              </a:lnSpc>
            </a:pPr>
            <a:r>
              <a:rPr lang="en-US" sz="2800" dirty="0" smtClean="0"/>
              <a:t>What is my message?</a:t>
            </a:r>
          </a:p>
          <a:p>
            <a:pPr lvl="2">
              <a:lnSpc>
                <a:spcPct val="80000"/>
              </a:lnSpc>
            </a:pPr>
            <a:r>
              <a:rPr lang="en-US" sz="2800" dirty="0" smtClean="0"/>
              <a:t>Comparison</a:t>
            </a:r>
          </a:p>
          <a:p>
            <a:pPr lvl="2">
              <a:lnSpc>
                <a:spcPct val="80000"/>
              </a:lnSpc>
            </a:pPr>
            <a:r>
              <a:rPr lang="en-US" sz="2800" dirty="0" smtClean="0"/>
              <a:t>Trend</a:t>
            </a:r>
          </a:p>
          <a:p>
            <a:pPr lvl="2">
              <a:lnSpc>
                <a:spcPct val="80000"/>
              </a:lnSpc>
            </a:pPr>
            <a:r>
              <a:rPr lang="en-US" sz="2800" dirty="0" smtClean="0"/>
              <a:t>Relationship</a:t>
            </a:r>
          </a:p>
          <a:p>
            <a:pPr lvl="2">
              <a:lnSpc>
                <a:spcPct val="80000"/>
              </a:lnSpc>
            </a:pPr>
            <a:r>
              <a:rPr lang="en-US" sz="2800" dirty="0" smtClean="0"/>
              <a:t>Distribution</a:t>
            </a:r>
          </a:p>
          <a:p>
            <a:pPr marL="0" indent="0">
              <a:lnSpc>
                <a:spcPct val="80000"/>
              </a:lnSpc>
              <a:buNone/>
            </a:pPr>
            <a:r>
              <a:rPr lang="en-US" sz="2800" dirty="0" smtClean="0"/>
              <a:t>	</a:t>
            </a:r>
          </a:p>
          <a:p>
            <a:pPr>
              <a:lnSpc>
                <a:spcPct val="80000"/>
              </a:lnSpc>
            </a:pPr>
            <a:r>
              <a:rPr lang="en-US" sz="2800" dirty="0" smtClean="0"/>
              <a:t>Do I need a chart?</a:t>
            </a:r>
          </a:p>
          <a:p>
            <a:pPr marL="914400" lvl="2" indent="0">
              <a:lnSpc>
                <a:spcPct val="80000"/>
              </a:lnSpc>
              <a:buNone/>
            </a:pPr>
            <a:endParaRPr lang="en-US" sz="2800" dirty="0" smtClean="0"/>
          </a:p>
          <a:p>
            <a:pPr>
              <a:lnSpc>
                <a:spcPct val="80000"/>
              </a:lnSpc>
            </a:pPr>
            <a:r>
              <a:rPr lang="en-US" sz="2800" dirty="0" smtClean="0"/>
              <a:t>Do I need to re-format my data to make a chart? </a:t>
            </a:r>
          </a:p>
          <a:p>
            <a:pPr lvl="2">
              <a:lnSpc>
                <a:spcPct val="80000"/>
              </a:lnSpc>
            </a:pPr>
            <a:endParaRPr lang="en-US" sz="2800" dirty="0" smtClean="0"/>
          </a:p>
          <a:p>
            <a:pPr>
              <a:lnSpc>
                <a:spcPct val="80000"/>
              </a:lnSpc>
            </a:pPr>
            <a:r>
              <a:rPr lang="en-US" sz="2800" dirty="0" smtClean="0"/>
              <a:t>Resource: Juice Analytics Chart Chooser</a:t>
            </a:r>
          </a:p>
          <a:p>
            <a:pPr lvl="1">
              <a:lnSpc>
                <a:spcPct val="80000"/>
              </a:lnSpc>
            </a:pPr>
            <a:r>
              <a:rPr lang="en-US" sz="2800" dirty="0" smtClean="0">
                <a:hlinkClick r:id="rId2"/>
              </a:rPr>
              <a:t>juiceanalytics.com/chart-chooser/</a:t>
            </a:r>
            <a:endParaRPr lang="en-US" sz="2800" dirty="0" smtClean="0"/>
          </a:p>
          <a:p>
            <a:pPr lvl="1">
              <a:lnSpc>
                <a:spcPct val="80000"/>
              </a:lnSpc>
            </a:pPr>
            <a:endParaRPr lang="en-US" sz="2800" dirty="0" smtClean="0"/>
          </a:p>
          <a:p>
            <a:pPr marL="0" indent="0">
              <a:lnSpc>
                <a:spcPct val="80000"/>
              </a:lnSpc>
              <a:buNone/>
            </a:pPr>
            <a:endParaRPr lang="en-US" sz="2800" dirty="0"/>
          </a:p>
          <a:p>
            <a:pPr>
              <a:lnSpc>
                <a:spcPct val="80000"/>
              </a:lnSpc>
            </a:pPr>
            <a:endParaRPr lang="en-US" sz="2800" dirty="0"/>
          </a:p>
          <a:p>
            <a:pPr>
              <a:lnSpc>
                <a:spcPct val="80000"/>
              </a:lnSpc>
              <a:buFontTx/>
              <a:buNone/>
            </a:pPr>
            <a:endParaRPr lang="en-US" sz="2800" dirty="0"/>
          </a:p>
          <a:p>
            <a:pPr>
              <a:lnSpc>
                <a:spcPct val="80000"/>
              </a:lnSpc>
            </a:pPr>
            <a:endParaRPr lang="en-US" sz="2800" dirty="0"/>
          </a:p>
          <a:p>
            <a:pPr>
              <a:lnSpc>
                <a:spcPct val="80000"/>
              </a:lnSpc>
            </a:pPr>
            <a:endParaRPr lang="en-US" sz="2800" dirty="0"/>
          </a:p>
          <a:p>
            <a:pPr>
              <a:lnSpc>
                <a:spcPct val="80000"/>
              </a:lnSpc>
              <a:buFontTx/>
              <a:buNone/>
            </a:pPr>
            <a:endParaRPr lang="en-US" sz="2800" dirty="0"/>
          </a:p>
          <a:p>
            <a:pPr lvl="1">
              <a:lnSpc>
                <a:spcPct val="80000"/>
              </a:lnSpc>
              <a:buFont typeface="Wingdings" pitchFamily="2" charset="2"/>
              <a:buNone/>
            </a:pPr>
            <a:endParaRPr lang="en-US" sz="2800" dirty="0"/>
          </a:p>
        </p:txBody>
      </p:sp>
      <p:sp>
        <p:nvSpPr>
          <p:cNvPr id="5" name="TextBox 4"/>
          <p:cNvSpPr txBox="1"/>
          <p:nvPr/>
        </p:nvSpPr>
        <p:spPr>
          <a:xfrm>
            <a:off x="4611684" y="36836"/>
            <a:ext cx="3308382" cy="646331"/>
          </a:xfrm>
          <a:prstGeom prst="rect">
            <a:avLst/>
          </a:prstGeom>
          <a:noFill/>
        </p:spPr>
        <p:txBody>
          <a:bodyPr wrap="square" rtlCol="0">
            <a:spAutoFit/>
          </a:bodyPr>
          <a:lstStyle/>
          <a:p>
            <a:r>
              <a:rPr lang="en-US" sz="3600" b="1" dirty="0" smtClean="0">
                <a:solidFill>
                  <a:schemeClr val="bg1"/>
                </a:solidFill>
              </a:rPr>
              <a:t>Always Plan</a:t>
            </a:r>
            <a:endParaRPr lang="en-US" sz="3600" b="1" dirty="0">
              <a:solidFill>
                <a:schemeClr val="bg1"/>
              </a:solidFill>
            </a:endParaRPr>
          </a:p>
        </p:txBody>
      </p:sp>
    </p:spTree>
    <p:extLst>
      <p:ext uri="{BB962C8B-B14F-4D97-AF65-F5344CB8AC3E}">
        <p14:creationId xmlns:p14="http://schemas.microsoft.com/office/powerpoint/2010/main" val="1195593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533400" y="736150"/>
            <a:ext cx="3886200" cy="5270500"/>
          </a:xfrm>
        </p:spPr>
        <p:txBody>
          <a:bodyPr>
            <a:noAutofit/>
          </a:bodyPr>
          <a:lstStyle/>
          <a:p>
            <a:pPr>
              <a:lnSpc>
                <a:spcPct val="80000"/>
              </a:lnSpc>
            </a:pPr>
            <a:r>
              <a:rPr lang="en-US" sz="2000" dirty="0" smtClean="0"/>
              <a:t>Do</a:t>
            </a:r>
            <a:endParaRPr lang="en-US" sz="2000" dirty="0"/>
          </a:p>
          <a:p>
            <a:pPr lvl="1">
              <a:lnSpc>
                <a:spcPct val="80000"/>
              </a:lnSpc>
            </a:pPr>
            <a:r>
              <a:rPr lang="en-US" sz="2000" dirty="0"/>
              <a:t>H</a:t>
            </a:r>
            <a:r>
              <a:rPr lang="en-US" sz="2000" dirty="0" smtClean="0"/>
              <a:t>ave </a:t>
            </a:r>
            <a:r>
              <a:rPr lang="en-US" sz="2000" dirty="0"/>
              <a:t>a single </a:t>
            </a:r>
            <a:r>
              <a:rPr lang="en-US" sz="2000" dirty="0" smtClean="0"/>
              <a:t>message</a:t>
            </a:r>
          </a:p>
          <a:p>
            <a:pPr lvl="1">
              <a:lnSpc>
                <a:spcPct val="80000"/>
              </a:lnSpc>
            </a:pPr>
            <a:endParaRPr lang="en-US" sz="2000" dirty="0"/>
          </a:p>
          <a:p>
            <a:pPr lvl="1">
              <a:lnSpc>
                <a:spcPct val="80000"/>
              </a:lnSpc>
            </a:pPr>
            <a:r>
              <a:rPr lang="en-US" sz="2000" dirty="0" smtClean="0"/>
              <a:t>Reduce the data-ink ratio</a:t>
            </a:r>
          </a:p>
          <a:p>
            <a:pPr lvl="1">
              <a:lnSpc>
                <a:spcPct val="80000"/>
              </a:lnSpc>
            </a:pPr>
            <a:endParaRPr lang="en-US" sz="2000" dirty="0" smtClean="0"/>
          </a:p>
          <a:p>
            <a:pPr lvl="1">
              <a:lnSpc>
                <a:spcPct val="80000"/>
              </a:lnSpc>
            </a:pPr>
            <a:r>
              <a:rPr lang="en-US" sz="2000" dirty="0" smtClean="0"/>
              <a:t>Use </a:t>
            </a:r>
            <a:r>
              <a:rPr lang="en-US" sz="2000" dirty="0"/>
              <a:t>axis </a:t>
            </a:r>
            <a:r>
              <a:rPr lang="en-US" sz="2000" dirty="0" smtClean="0"/>
              <a:t>labels</a:t>
            </a:r>
          </a:p>
          <a:p>
            <a:pPr lvl="1">
              <a:lnSpc>
                <a:spcPct val="80000"/>
              </a:lnSpc>
            </a:pPr>
            <a:endParaRPr lang="en-US" sz="2000" dirty="0" smtClean="0"/>
          </a:p>
          <a:p>
            <a:pPr lvl="1">
              <a:lnSpc>
                <a:spcPct val="80000"/>
              </a:lnSpc>
            </a:pPr>
            <a:r>
              <a:rPr lang="en-US" sz="2000" dirty="0" smtClean="0"/>
              <a:t>Use </a:t>
            </a:r>
            <a:r>
              <a:rPr lang="en-US" sz="2000" dirty="0"/>
              <a:t>an informative </a:t>
            </a:r>
            <a:r>
              <a:rPr lang="en-US" sz="2000" dirty="0" smtClean="0"/>
              <a:t>title</a:t>
            </a:r>
          </a:p>
          <a:p>
            <a:pPr lvl="1">
              <a:lnSpc>
                <a:spcPct val="80000"/>
              </a:lnSpc>
            </a:pPr>
            <a:endParaRPr lang="en-US" sz="2000" dirty="0"/>
          </a:p>
          <a:p>
            <a:pPr lvl="1">
              <a:lnSpc>
                <a:spcPct val="80000"/>
              </a:lnSpc>
            </a:pPr>
            <a:r>
              <a:rPr lang="en-US" sz="2000" dirty="0" smtClean="0"/>
              <a:t>“Leave the 3D to James Cameron” –Juice Analytics</a:t>
            </a:r>
          </a:p>
          <a:p>
            <a:pPr lvl="1">
              <a:lnSpc>
                <a:spcPct val="80000"/>
              </a:lnSpc>
            </a:pPr>
            <a:endParaRPr lang="en-US" sz="2000" dirty="0" smtClean="0"/>
          </a:p>
          <a:p>
            <a:pPr lvl="1">
              <a:lnSpc>
                <a:spcPct val="80000"/>
              </a:lnSpc>
            </a:pPr>
            <a:r>
              <a:rPr lang="en-US" sz="2000" dirty="0" smtClean="0"/>
              <a:t>Keep </a:t>
            </a:r>
            <a:r>
              <a:rPr lang="en-US" sz="2000" dirty="0"/>
              <a:t>in mind color </a:t>
            </a:r>
            <a:r>
              <a:rPr lang="en-US" sz="2000" dirty="0" smtClean="0"/>
              <a:t>considerations</a:t>
            </a:r>
          </a:p>
          <a:p>
            <a:pPr lvl="2">
              <a:lnSpc>
                <a:spcPct val="80000"/>
              </a:lnSpc>
            </a:pPr>
            <a:r>
              <a:rPr lang="en-US" dirty="0" err="1" smtClean="0"/>
              <a:t>Kuler</a:t>
            </a:r>
            <a:r>
              <a:rPr lang="en-US" dirty="0" smtClean="0"/>
              <a:t/>
            </a:r>
            <a:br>
              <a:rPr lang="en-US" dirty="0" smtClean="0"/>
            </a:br>
            <a:r>
              <a:rPr lang="en-US" dirty="0" smtClean="0">
                <a:hlinkClick r:id="rId3"/>
              </a:rPr>
              <a:t>kuler.adobe.com</a:t>
            </a:r>
            <a:endParaRPr lang="en-US" dirty="0" smtClean="0"/>
          </a:p>
          <a:p>
            <a:pPr lvl="2">
              <a:lnSpc>
                <a:spcPct val="80000"/>
              </a:lnSpc>
            </a:pPr>
            <a:r>
              <a:rPr lang="en-US" dirty="0" smtClean="0"/>
              <a:t>Color Oracle </a:t>
            </a:r>
            <a:r>
              <a:rPr lang="en-US" dirty="0" smtClean="0">
                <a:hlinkClick r:id="rId4"/>
              </a:rPr>
              <a:t>colororacle.org</a:t>
            </a:r>
            <a:endParaRPr lang="en-US" dirty="0" smtClean="0"/>
          </a:p>
          <a:p>
            <a:pPr marL="914400" lvl="2" indent="0">
              <a:lnSpc>
                <a:spcPct val="80000"/>
              </a:lnSpc>
              <a:buNone/>
            </a:pPr>
            <a:endParaRPr lang="en-US" dirty="0" smtClean="0"/>
          </a:p>
          <a:p>
            <a:pPr marL="914400" lvl="2" indent="0">
              <a:lnSpc>
                <a:spcPct val="80000"/>
              </a:lnSpc>
              <a:buNone/>
            </a:pPr>
            <a:endParaRPr lang="en-US" dirty="0"/>
          </a:p>
          <a:p>
            <a:pPr>
              <a:lnSpc>
                <a:spcPct val="80000"/>
              </a:lnSpc>
            </a:pPr>
            <a:endParaRPr lang="en-US" sz="2000" dirty="0" smtClean="0"/>
          </a:p>
          <a:p>
            <a:pPr marL="0" indent="0">
              <a:lnSpc>
                <a:spcPct val="80000"/>
              </a:lnSpc>
              <a:buNone/>
            </a:pPr>
            <a:endParaRPr lang="en-US" sz="2000" dirty="0"/>
          </a:p>
          <a:p>
            <a:pPr>
              <a:lnSpc>
                <a:spcPct val="80000"/>
              </a:lnSpc>
            </a:pPr>
            <a:endParaRPr lang="en-US" sz="2000" dirty="0"/>
          </a:p>
          <a:p>
            <a:pPr>
              <a:lnSpc>
                <a:spcPct val="80000"/>
              </a:lnSpc>
              <a:buFontTx/>
              <a:buNone/>
            </a:pPr>
            <a:endParaRPr lang="en-US" sz="2000" dirty="0"/>
          </a:p>
          <a:p>
            <a:pPr>
              <a:lnSpc>
                <a:spcPct val="80000"/>
              </a:lnSpc>
            </a:pPr>
            <a:endParaRPr lang="en-US" sz="2000" dirty="0"/>
          </a:p>
          <a:p>
            <a:pPr>
              <a:lnSpc>
                <a:spcPct val="80000"/>
              </a:lnSpc>
            </a:pPr>
            <a:endParaRPr lang="en-US" sz="2000" dirty="0"/>
          </a:p>
          <a:p>
            <a:pPr>
              <a:lnSpc>
                <a:spcPct val="80000"/>
              </a:lnSpc>
              <a:buFontTx/>
              <a:buNone/>
            </a:pPr>
            <a:endParaRPr lang="en-US" sz="2000" dirty="0"/>
          </a:p>
          <a:p>
            <a:pPr lvl="1">
              <a:lnSpc>
                <a:spcPct val="80000"/>
              </a:lnSpc>
              <a:buFont typeface="Wingdings" pitchFamily="2" charset="2"/>
              <a:buNone/>
            </a:pPr>
            <a:endParaRPr lang="en-US" sz="2000" dirty="0"/>
          </a:p>
        </p:txBody>
      </p:sp>
      <p:sp>
        <p:nvSpPr>
          <p:cNvPr id="10" name="Rectangle 3"/>
          <p:cNvSpPr txBox="1">
            <a:spLocks noChangeArrowheads="1"/>
          </p:cNvSpPr>
          <p:nvPr/>
        </p:nvSpPr>
        <p:spPr>
          <a:xfrm>
            <a:off x="4729591" y="736150"/>
            <a:ext cx="3886200" cy="5270500"/>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a:lnSpc>
                <a:spcPct val="80000"/>
              </a:lnSpc>
            </a:pPr>
            <a:r>
              <a:rPr lang="en-US" sz="2000" dirty="0" smtClean="0"/>
              <a:t>Do NOT</a:t>
            </a:r>
          </a:p>
          <a:p>
            <a:pPr lvl="1">
              <a:lnSpc>
                <a:spcPct val="80000"/>
              </a:lnSpc>
            </a:pPr>
            <a:r>
              <a:rPr lang="en-US" sz="2000" dirty="0" smtClean="0"/>
              <a:t>Over complicate</a:t>
            </a:r>
          </a:p>
          <a:p>
            <a:pPr lvl="1">
              <a:lnSpc>
                <a:spcPct val="80000"/>
              </a:lnSpc>
            </a:pPr>
            <a:endParaRPr lang="en-US" sz="2000" dirty="0" smtClean="0"/>
          </a:p>
          <a:p>
            <a:pPr lvl="1">
              <a:lnSpc>
                <a:spcPct val="80000"/>
              </a:lnSpc>
            </a:pPr>
            <a:r>
              <a:rPr lang="en-US" sz="2000" dirty="0" smtClean="0"/>
              <a:t>Include a data table</a:t>
            </a:r>
          </a:p>
          <a:p>
            <a:pPr lvl="1">
              <a:lnSpc>
                <a:spcPct val="80000"/>
              </a:lnSpc>
            </a:pPr>
            <a:endParaRPr lang="en-US" sz="2000" dirty="0" smtClean="0"/>
          </a:p>
          <a:p>
            <a:pPr lvl="1">
              <a:lnSpc>
                <a:spcPct val="80000"/>
              </a:lnSpc>
            </a:pPr>
            <a:r>
              <a:rPr lang="en-US" sz="2000" dirty="0" smtClean="0"/>
              <a:t>Use Data Labels and a Legend</a:t>
            </a:r>
          </a:p>
          <a:p>
            <a:pPr lvl="1">
              <a:lnSpc>
                <a:spcPct val="80000"/>
              </a:lnSpc>
            </a:pPr>
            <a:endParaRPr lang="en-US" sz="2000" dirty="0" smtClean="0"/>
          </a:p>
          <a:p>
            <a:pPr lvl="1">
              <a:lnSpc>
                <a:spcPct val="80000"/>
              </a:lnSpc>
            </a:pPr>
            <a:r>
              <a:rPr lang="en-US" sz="2000" dirty="0" smtClean="0"/>
              <a:t>Use any patterned fill</a:t>
            </a:r>
          </a:p>
          <a:p>
            <a:pPr lvl="1">
              <a:lnSpc>
                <a:spcPct val="80000"/>
              </a:lnSpc>
            </a:pPr>
            <a:endParaRPr lang="en-US" sz="2000" dirty="0" smtClean="0"/>
          </a:p>
          <a:p>
            <a:pPr lvl="1">
              <a:lnSpc>
                <a:spcPct val="80000"/>
              </a:lnSpc>
            </a:pPr>
            <a:r>
              <a:rPr lang="en-US" sz="2000" dirty="0" smtClean="0"/>
              <a:t>Use any colored background</a:t>
            </a:r>
          </a:p>
          <a:p>
            <a:pPr lvl="1">
              <a:lnSpc>
                <a:spcPct val="80000"/>
              </a:lnSpc>
            </a:pPr>
            <a:endParaRPr lang="en-US" sz="2000" dirty="0" smtClean="0"/>
          </a:p>
          <a:p>
            <a:pPr lvl="1">
              <a:lnSpc>
                <a:spcPct val="80000"/>
              </a:lnSpc>
            </a:pPr>
            <a:r>
              <a:rPr lang="en-US" sz="2000" dirty="0" smtClean="0"/>
              <a:t>Under any circumstances use 3D. Ever.</a:t>
            </a:r>
          </a:p>
          <a:p>
            <a:pPr lvl="1">
              <a:lnSpc>
                <a:spcPct val="80000"/>
              </a:lnSpc>
            </a:pPr>
            <a:endParaRPr lang="en-US" sz="2000" dirty="0" smtClean="0"/>
          </a:p>
          <a:p>
            <a:pPr lvl="2" indent="0">
              <a:lnSpc>
                <a:spcPct val="80000"/>
              </a:lnSpc>
              <a:buFont typeface="Wingdings 2" pitchFamily="18" charset="2"/>
              <a:buNone/>
            </a:pPr>
            <a:endParaRPr lang="en-US" dirty="0" smtClean="0"/>
          </a:p>
          <a:p>
            <a:pPr lvl="2" indent="0">
              <a:lnSpc>
                <a:spcPct val="80000"/>
              </a:lnSpc>
              <a:buFont typeface="Wingdings 2" pitchFamily="18" charset="2"/>
              <a:buNone/>
            </a:pPr>
            <a:endParaRPr lang="en-US" dirty="0" smtClean="0"/>
          </a:p>
          <a:p>
            <a:pPr>
              <a:lnSpc>
                <a:spcPct val="80000"/>
              </a:lnSpc>
            </a:pPr>
            <a:endParaRPr lang="en-US" sz="2000" dirty="0" smtClean="0"/>
          </a:p>
          <a:p>
            <a:pPr marL="0" indent="0">
              <a:lnSpc>
                <a:spcPct val="80000"/>
              </a:lnSpc>
              <a:buFont typeface="Wingdings 2" pitchFamily="18" charset="2"/>
              <a:buNone/>
            </a:pPr>
            <a:endParaRPr lang="en-US" sz="2000" dirty="0" smtClean="0"/>
          </a:p>
          <a:p>
            <a:pPr>
              <a:lnSpc>
                <a:spcPct val="80000"/>
              </a:lnSpc>
            </a:pPr>
            <a:endParaRPr lang="en-US" sz="2000" dirty="0" smtClean="0"/>
          </a:p>
          <a:p>
            <a:pPr>
              <a:lnSpc>
                <a:spcPct val="80000"/>
              </a:lnSpc>
              <a:buFontTx/>
              <a:buNone/>
            </a:pPr>
            <a:endParaRPr lang="en-US" sz="2000" dirty="0" smtClean="0"/>
          </a:p>
          <a:p>
            <a:pPr>
              <a:lnSpc>
                <a:spcPct val="80000"/>
              </a:lnSpc>
            </a:pPr>
            <a:endParaRPr lang="en-US" sz="2000" dirty="0" smtClean="0"/>
          </a:p>
          <a:p>
            <a:pPr>
              <a:lnSpc>
                <a:spcPct val="80000"/>
              </a:lnSpc>
            </a:pPr>
            <a:endParaRPr lang="en-US" sz="2000" dirty="0" smtClean="0"/>
          </a:p>
          <a:p>
            <a:pPr>
              <a:lnSpc>
                <a:spcPct val="80000"/>
              </a:lnSpc>
              <a:buFontTx/>
              <a:buNone/>
            </a:pPr>
            <a:endParaRPr lang="en-US" sz="2000" dirty="0" smtClean="0"/>
          </a:p>
          <a:p>
            <a:pPr lvl="1">
              <a:lnSpc>
                <a:spcPct val="80000"/>
              </a:lnSpc>
              <a:buFont typeface="Wingdings" pitchFamily="2" charset="2"/>
              <a:buNone/>
            </a:pPr>
            <a:endParaRPr lang="en-US" sz="2000" dirty="0"/>
          </a:p>
        </p:txBody>
      </p:sp>
      <p:sp>
        <p:nvSpPr>
          <p:cNvPr id="5" name="TextBox 4"/>
          <p:cNvSpPr txBox="1"/>
          <p:nvPr/>
        </p:nvSpPr>
        <p:spPr>
          <a:xfrm>
            <a:off x="4611684" y="36836"/>
            <a:ext cx="3308382" cy="646331"/>
          </a:xfrm>
          <a:prstGeom prst="rect">
            <a:avLst/>
          </a:prstGeom>
          <a:noFill/>
        </p:spPr>
        <p:txBody>
          <a:bodyPr wrap="square" rtlCol="0">
            <a:spAutoFit/>
          </a:bodyPr>
          <a:lstStyle/>
          <a:p>
            <a:r>
              <a:rPr lang="en-US" sz="3600" b="1" dirty="0" smtClean="0">
                <a:solidFill>
                  <a:schemeClr val="bg1"/>
                </a:solidFill>
              </a:rPr>
              <a:t>Do’s &amp; Don</a:t>
            </a:r>
            <a:r>
              <a:rPr lang="fr-FR" sz="3600" b="1" dirty="0" smtClean="0">
                <a:solidFill>
                  <a:schemeClr val="bg1"/>
                </a:solidFill>
              </a:rPr>
              <a:t>’</a:t>
            </a:r>
            <a:r>
              <a:rPr lang="en-US" sz="3600" b="1" dirty="0" err="1" smtClean="0">
                <a:solidFill>
                  <a:schemeClr val="bg1"/>
                </a:solidFill>
              </a:rPr>
              <a:t>ts</a:t>
            </a:r>
            <a:endParaRPr lang="en-US" sz="3600" b="1" dirty="0">
              <a:solidFill>
                <a:schemeClr val="bg1"/>
              </a:solidFill>
            </a:endParaRPr>
          </a:p>
        </p:txBody>
      </p:sp>
    </p:spTree>
    <p:extLst>
      <p:ext uri="{BB962C8B-B14F-4D97-AF65-F5344CB8AC3E}">
        <p14:creationId xmlns:p14="http://schemas.microsoft.com/office/powerpoint/2010/main" val="162893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idx="1"/>
          </p:nvPr>
        </p:nvSpPr>
        <p:spPr>
          <a:xfrm>
            <a:off x="533400" y="748849"/>
            <a:ext cx="8100144" cy="5270500"/>
          </a:xfrm>
        </p:spPr>
        <p:txBody>
          <a:bodyPr>
            <a:normAutofit/>
          </a:bodyPr>
          <a:lstStyle/>
          <a:p>
            <a:pPr marL="68580" indent="0">
              <a:lnSpc>
                <a:spcPct val="80000"/>
              </a:lnSpc>
              <a:buNone/>
            </a:pPr>
            <a:r>
              <a:rPr lang="en-US" b="1" dirty="0" smtClean="0"/>
              <a:t>Commonly Used</a:t>
            </a:r>
          </a:p>
          <a:p>
            <a:pPr marL="68580" indent="0">
              <a:buNone/>
            </a:pPr>
            <a:endParaRPr lang="en-US" dirty="0" smtClean="0"/>
          </a:p>
          <a:p>
            <a:pPr marL="68580" indent="0">
              <a:buNone/>
            </a:pPr>
            <a:endParaRPr lang="en-US" dirty="0" smtClean="0"/>
          </a:p>
          <a:p>
            <a:pPr marL="68580" indent="0">
              <a:buNone/>
            </a:pPr>
            <a:endParaRPr lang="en-US" sz="2000" dirty="0" smtClean="0"/>
          </a:p>
          <a:p>
            <a:pPr marL="68580" indent="0">
              <a:buNone/>
            </a:pPr>
            <a:r>
              <a:rPr lang="en-US" b="1" dirty="0"/>
              <a:t>Not So Commonly Used </a:t>
            </a:r>
          </a:p>
          <a:p>
            <a:pPr marL="68580" indent="0">
              <a:buNone/>
            </a:pPr>
            <a:endParaRPr lang="en-US" dirty="0" smtClean="0"/>
          </a:p>
          <a:p>
            <a:pPr marL="68580" indent="0">
              <a:buNone/>
            </a:pPr>
            <a:endParaRPr lang="en-US" dirty="0"/>
          </a:p>
          <a:p>
            <a:pPr marL="68580" indent="0">
              <a:buNone/>
            </a:pPr>
            <a:endParaRPr lang="en-US" dirty="0" smtClean="0"/>
          </a:p>
          <a:p>
            <a:pPr marL="68580" indent="0">
              <a:buNone/>
            </a:pPr>
            <a:r>
              <a:rPr lang="en-US" b="1" dirty="0" smtClean="0"/>
              <a:t>Effective When Used Correctly</a:t>
            </a:r>
          </a:p>
          <a:p>
            <a:pPr marL="68580" indent="0">
              <a:buNone/>
            </a:pPr>
            <a:endParaRPr lang="en-US" dirty="0" smtClean="0"/>
          </a:p>
          <a:p>
            <a:pPr marL="68580" indent="0">
              <a:buNone/>
            </a:pPr>
            <a:endParaRPr lang="en-US" dirty="0"/>
          </a:p>
          <a:p>
            <a:pPr marL="68580" indent="0">
              <a:buNone/>
            </a:pPr>
            <a:endParaRPr lang="en-US" dirty="0"/>
          </a:p>
          <a:p>
            <a:pPr marL="68580" indent="0">
              <a:buNone/>
            </a:pPr>
            <a:endParaRPr lang="en-US" dirty="0"/>
          </a:p>
          <a:p>
            <a:pPr marL="68580" indent="0">
              <a:buNone/>
            </a:pPr>
            <a:endParaRPr lang="en-US" dirty="0" smtClean="0"/>
          </a:p>
          <a:p>
            <a:pPr marL="68580" indent="0">
              <a:buNone/>
            </a:pPr>
            <a:endParaRPr lang="en-US" dirty="0"/>
          </a:p>
          <a:p>
            <a:pPr lvl="1">
              <a:lnSpc>
                <a:spcPct val="80000"/>
              </a:lnSpc>
            </a:pPr>
            <a:endParaRPr lang="en-US" dirty="0"/>
          </a:p>
          <a:p>
            <a:pPr>
              <a:lnSpc>
                <a:spcPct val="80000"/>
              </a:lnSpc>
            </a:pPr>
            <a:endParaRPr lang="en-US" dirty="0"/>
          </a:p>
          <a:p>
            <a:pPr>
              <a:lnSpc>
                <a:spcPct val="80000"/>
              </a:lnSpc>
            </a:pPr>
            <a:endParaRPr lang="en-US" dirty="0" smtClean="0"/>
          </a:p>
          <a:p>
            <a:pPr marL="0" indent="0">
              <a:lnSpc>
                <a:spcPct val="80000"/>
              </a:lnSpc>
              <a:buNone/>
            </a:pPr>
            <a:endParaRPr lang="en-US" dirty="0"/>
          </a:p>
          <a:p>
            <a:pPr>
              <a:lnSpc>
                <a:spcPct val="80000"/>
              </a:lnSpc>
            </a:pPr>
            <a:endParaRPr lang="en-US" sz="2800" dirty="0"/>
          </a:p>
          <a:p>
            <a:pPr>
              <a:lnSpc>
                <a:spcPct val="80000"/>
              </a:lnSpc>
              <a:buFontTx/>
              <a:buNone/>
            </a:pPr>
            <a:endParaRPr lang="en-US" sz="2800" dirty="0"/>
          </a:p>
          <a:p>
            <a:pPr>
              <a:lnSpc>
                <a:spcPct val="80000"/>
              </a:lnSpc>
            </a:pPr>
            <a:endParaRPr lang="en-US" sz="2800" dirty="0"/>
          </a:p>
          <a:p>
            <a:pPr>
              <a:lnSpc>
                <a:spcPct val="80000"/>
              </a:lnSpc>
            </a:pPr>
            <a:endParaRPr lang="en-US" sz="2800" dirty="0"/>
          </a:p>
          <a:p>
            <a:pPr>
              <a:lnSpc>
                <a:spcPct val="80000"/>
              </a:lnSpc>
              <a:buFontTx/>
              <a:buNone/>
            </a:pPr>
            <a:endParaRPr lang="en-US" sz="2800" dirty="0"/>
          </a:p>
          <a:p>
            <a:pPr lvl="1">
              <a:lnSpc>
                <a:spcPct val="80000"/>
              </a:lnSpc>
              <a:buFont typeface="Wingdings" pitchFamily="2" charset="2"/>
              <a:buNone/>
            </a:pPr>
            <a:endParaRPr lang="en-US" sz="2400" dirty="0"/>
          </a:p>
        </p:txBody>
      </p:sp>
      <p:pic>
        <p:nvPicPr>
          <p:cNvPr id="9" name="Picture 8"/>
          <p:cNvPicPr>
            <a:picLocks noChangeAspect="1"/>
          </p:cNvPicPr>
          <p:nvPr/>
        </p:nvPicPr>
        <p:blipFill rotWithShape="1">
          <a:blip r:embed="rId2"/>
          <a:srcRect t="11476"/>
          <a:stretch/>
        </p:blipFill>
        <p:spPr>
          <a:xfrm>
            <a:off x="650316" y="1130887"/>
            <a:ext cx="934208" cy="885039"/>
          </a:xfrm>
          <a:prstGeom prst="rect">
            <a:avLst/>
          </a:prstGeom>
        </p:spPr>
      </p:pic>
      <p:pic>
        <p:nvPicPr>
          <p:cNvPr id="10" name="Picture 9"/>
          <p:cNvPicPr>
            <a:picLocks noChangeAspect="1"/>
          </p:cNvPicPr>
          <p:nvPr/>
        </p:nvPicPr>
        <p:blipFill rotWithShape="1">
          <a:blip r:embed="rId3"/>
          <a:srcRect t="5264"/>
          <a:stretch/>
        </p:blipFill>
        <p:spPr>
          <a:xfrm>
            <a:off x="1904351" y="1130887"/>
            <a:ext cx="934208" cy="885039"/>
          </a:xfrm>
          <a:prstGeom prst="rect">
            <a:avLst/>
          </a:prstGeom>
        </p:spPr>
      </p:pic>
      <p:pic>
        <p:nvPicPr>
          <p:cNvPr id="11" name="Picture 10"/>
          <p:cNvPicPr>
            <a:picLocks noChangeAspect="1"/>
          </p:cNvPicPr>
          <p:nvPr/>
        </p:nvPicPr>
        <p:blipFill>
          <a:blip r:embed="rId4"/>
          <a:stretch>
            <a:fillRect/>
          </a:stretch>
        </p:blipFill>
        <p:spPr>
          <a:xfrm>
            <a:off x="3205475" y="1130888"/>
            <a:ext cx="885040" cy="885040"/>
          </a:xfrm>
          <a:prstGeom prst="rect">
            <a:avLst/>
          </a:prstGeom>
        </p:spPr>
      </p:pic>
      <p:pic>
        <p:nvPicPr>
          <p:cNvPr id="12" name="Picture 11"/>
          <p:cNvPicPr>
            <a:picLocks noChangeAspect="1"/>
          </p:cNvPicPr>
          <p:nvPr/>
        </p:nvPicPr>
        <p:blipFill rotWithShape="1">
          <a:blip r:embed="rId5"/>
          <a:srcRect r="18069"/>
          <a:stretch/>
        </p:blipFill>
        <p:spPr>
          <a:xfrm>
            <a:off x="4167504" y="1130888"/>
            <a:ext cx="841145" cy="885040"/>
          </a:xfrm>
          <a:prstGeom prst="rect">
            <a:avLst/>
          </a:prstGeom>
        </p:spPr>
      </p:pic>
      <p:pic>
        <p:nvPicPr>
          <p:cNvPr id="13" name="Picture 12"/>
          <p:cNvPicPr>
            <a:picLocks noChangeAspect="1"/>
          </p:cNvPicPr>
          <p:nvPr/>
        </p:nvPicPr>
        <p:blipFill>
          <a:blip r:embed="rId6"/>
          <a:stretch>
            <a:fillRect/>
          </a:stretch>
        </p:blipFill>
        <p:spPr>
          <a:xfrm>
            <a:off x="650316" y="2784282"/>
            <a:ext cx="1117460" cy="1053968"/>
          </a:xfrm>
          <a:prstGeom prst="rect">
            <a:avLst/>
          </a:prstGeom>
        </p:spPr>
      </p:pic>
      <p:pic>
        <p:nvPicPr>
          <p:cNvPr id="14" name="Picture 13"/>
          <p:cNvPicPr>
            <a:picLocks noChangeAspect="1"/>
          </p:cNvPicPr>
          <p:nvPr/>
        </p:nvPicPr>
        <p:blipFill>
          <a:blip r:embed="rId7"/>
          <a:stretch>
            <a:fillRect/>
          </a:stretch>
        </p:blipFill>
        <p:spPr>
          <a:xfrm>
            <a:off x="1960299" y="2784282"/>
            <a:ext cx="885393" cy="868687"/>
          </a:xfrm>
          <a:prstGeom prst="rect">
            <a:avLst/>
          </a:prstGeom>
        </p:spPr>
      </p:pic>
      <p:pic>
        <p:nvPicPr>
          <p:cNvPr id="15" name="Picture 14"/>
          <p:cNvPicPr>
            <a:picLocks noChangeAspect="1"/>
          </p:cNvPicPr>
          <p:nvPr/>
        </p:nvPicPr>
        <p:blipFill>
          <a:blip r:embed="rId8"/>
          <a:stretch>
            <a:fillRect/>
          </a:stretch>
        </p:blipFill>
        <p:spPr>
          <a:xfrm>
            <a:off x="650316" y="4527978"/>
            <a:ext cx="1117460" cy="1041270"/>
          </a:xfrm>
          <a:prstGeom prst="rect">
            <a:avLst/>
          </a:prstGeom>
        </p:spPr>
      </p:pic>
      <p:pic>
        <p:nvPicPr>
          <p:cNvPr id="16" name="Picture 15"/>
          <p:cNvPicPr>
            <a:picLocks noChangeAspect="1"/>
          </p:cNvPicPr>
          <p:nvPr/>
        </p:nvPicPr>
        <p:blipFill>
          <a:blip r:embed="rId9"/>
          <a:stretch>
            <a:fillRect/>
          </a:stretch>
        </p:blipFill>
        <p:spPr>
          <a:xfrm>
            <a:off x="3004592" y="2784282"/>
            <a:ext cx="1117460" cy="1193651"/>
          </a:xfrm>
          <a:prstGeom prst="rect">
            <a:avLst/>
          </a:prstGeom>
        </p:spPr>
      </p:pic>
      <p:pic>
        <p:nvPicPr>
          <p:cNvPr id="17" name="Picture 16"/>
          <p:cNvPicPr>
            <a:picLocks noChangeAspect="1"/>
          </p:cNvPicPr>
          <p:nvPr/>
        </p:nvPicPr>
        <p:blipFill>
          <a:blip r:embed="rId10"/>
          <a:stretch>
            <a:fillRect/>
          </a:stretch>
        </p:blipFill>
        <p:spPr>
          <a:xfrm>
            <a:off x="4229100" y="2784282"/>
            <a:ext cx="1117460" cy="1066667"/>
          </a:xfrm>
          <a:prstGeom prst="rect">
            <a:avLst/>
          </a:prstGeom>
        </p:spPr>
      </p:pic>
      <p:pic>
        <p:nvPicPr>
          <p:cNvPr id="18" name="Picture 17"/>
          <p:cNvPicPr>
            <a:picLocks noChangeAspect="1"/>
          </p:cNvPicPr>
          <p:nvPr/>
        </p:nvPicPr>
        <p:blipFill>
          <a:blip r:embed="rId11"/>
          <a:stretch>
            <a:fillRect/>
          </a:stretch>
        </p:blipFill>
        <p:spPr>
          <a:xfrm>
            <a:off x="1886706" y="4527978"/>
            <a:ext cx="1079365" cy="990476"/>
          </a:xfrm>
          <a:prstGeom prst="rect">
            <a:avLst/>
          </a:prstGeom>
        </p:spPr>
      </p:pic>
      <p:pic>
        <p:nvPicPr>
          <p:cNvPr id="19" name="Picture 18"/>
          <p:cNvPicPr>
            <a:picLocks noChangeAspect="1"/>
          </p:cNvPicPr>
          <p:nvPr/>
        </p:nvPicPr>
        <p:blipFill>
          <a:blip r:embed="rId12"/>
          <a:stretch>
            <a:fillRect/>
          </a:stretch>
        </p:blipFill>
        <p:spPr>
          <a:xfrm>
            <a:off x="3206878" y="4527978"/>
            <a:ext cx="915174" cy="897906"/>
          </a:xfrm>
          <a:prstGeom prst="rect">
            <a:avLst/>
          </a:prstGeom>
        </p:spPr>
      </p:pic>
      <p:sp>
        <p:nvSpPr>
          <p:cNvPr id="20" name="TextBox 19"/>
          <p:cNvSpPr txBox="1"/>
          <p:nvPr/>
        </p:nvSpPr>
        <p:spPr>
          <a:xfrm>
            <a:off x="4611684" y="36836"/>
            <a:ext cx="3308382" cy="646331"/>
          </a:xfrm>
          <a:prstGeom prst="rect">
            <a:avLst/>
          </a:prstGeom>
          <a:noFill/>
        </p:spPr>
        <p:txBody>
          <a:bodyPr wrap="square" rtlCol="0">
            <a:spAutoFit/>
          </a:bodyPr>
          <a:lstStyle/>
          <a:p>
            <a:r>
              <a:rPr lang="en-US" sz="3600" b="1" dirty="0" smtClean="0">
                <a:solidFill>
                  <a:schemeClr val="bg1"/>
                </a:solidFill>
              </a:rPr>
              <a:t>Chart Types</a:t>
            </a:r>
            <a:endParaRPr lang="en-US" sz="3600" b="1" dirty="0">
              <a:solidFill>
                <a:schemeClr val="bg1"/>
              </a:solidFill>
            </a:endParaRPr>
          </a:p>
        </p:txBody>
      </p:sp>
    </p:spTree>
    <p:extLst>
      <p:ext uri="{BB962C8B-B14F-4D97-AF65-F5344CB8AC3E}">
        <p14:creationId xmlns:p14="http://schemas.microsoft.com/office/powerpoint/2010/main" val="1340441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966" y="837575"/>
            <a:ext cx="7888831" cy="5206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15966" y="6221028"/>
            <a:ext cx="7888831" cy="338554"/>
          </a:xfrm>
          <a:prstGeom prst="rect">
            <a:avLst/>
          </a:prstGeom>
          <a:noFill/>
        </p:spPr>
        <p:txBody>
          <a:bodyPr wrap="square" rtlCol="0">
            <a:spAutoFit/>
          </a:bodyPr>
          <a:lstStyle/>
          <a:p>
            <a:r>
              <a:rPr lang="en-US" sz="1600" dirty="0">
                <a:solidFill>
                  <a:schemeClr val="bg1">
                    <a:lumMod val="50000"/>
                  </a:schemeClr>
                </a:solidFill>
              </a:rPr>
              <a:t>S</a:t>
            </a:r>
            <a:r>
              <a:rPr lang="en-US" sz="1600" dirty="0" smtClean="0">
                <a:solidFill>
                  <a:schemeClr val="bg1">
                    <a:lumMod val="50000"/>
                  </a:schemeClr>
                </a:solidFill>
              </a:rPr>
              <a:t>ource</a:t>
            </a:r>
            <a:r>
              <a:rPr lang="en-US" sz="1600" dirty="0">
                <a:solidFill>
                  <a:schemeClr val="bg1">
                    <a:lumMod val="50000"/>
                  </a:schemeClr>
                </a:solidFill>
              </a:rPr>
              <a:t>: http://</a:t>
            </a:r>
            <a:r>
              <a:rPr lang="en-US" sz="1600" dirty="0" err="1">
                <a:solidFill>
                  <a:schemeClr val="bg1">
                    <a:lumMod val="50000"/>
                  </a:schemeClr>
                </a:solidFill>
              </a:rPr>
              <a:t>zoomdoggle.com</a:t>
            </a:r>
            <a:r>
              <a:rPr lang="en-US" sz="1600" dirty="0">
                <a:solidFill>
                  <a:schemeClr val="bg1">
                    <a:lumMod val="50000"/>
                  </a:schemeClr>
                </a:solidFill>
              </a:rPr>
              <a:t>/2008/09/worlds-greatest-pie-chart</a:t>
            </a:r>
            <a:r>
              <a:rPr lang="en-US" sz="1600" dirty="0" smtClean="0">
                <a:solidFill>
                  <a:schemeClr val="bg1">
                    <a:lumMod val="50000"/>
                  </a:schemeClr>
                </a:solidFill>
              </a:rPr>
              <a:t>/</a:t>
            </a:r>
            <a:endParaRPr lang="en-US" sz="1600" dirty="0">
              <a:solidFill>
                <a:schemeClr val="bg1">
                  <a:lumMod val="50000"/>
                </a:schemeClr>
              </a:solidFill>
            </a:endParaRPr>
          </a:p>
        </p:txBody>
      </p:sp>
    </p:spTree>
    <p:extLst>
      <p:ext uri="{BB962C8B-B14F-4D97-AF65-F5344CB8AC3E}">
        <p14:creationId xmlns:p14="http://schemas.microsoft.com/office/powerpoint/2010/main" val="1905004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001485276"/>
              </p:ext>
            </p:extLst>
          </p:nvPr>
        </p:nvGraphicFramePr>
        <p:xfrm>
          <a:off x="791042" y="1528950"/>
          <a:ext cx="7566536" cy="2749530"/>
        </p:xfrm>
        <a:graphic>
          <a:graphicData uri="http://schemas.openxmlformats.org/drawingml/2006/table">
            <a:tbl>
              <a:tblPr firstRow="1">
                <a:tableStyleId>{284E427A-3D55-4303-BF80-6455036E1DE7}</a:tableStyleId>
              </a:tblPr>
              <a:tblGrid>
                <a:gridCol w="2215425"/>
                <a:gridCol w="5351111"/>
              </a:tblGrid>
              <a:tr h="304285">
                <a:tc>
                  <a:txBody>
                    <a:bodyPr/>
                    <a:lstStyle/>
                    <a:p>
                      <a:pPr algn="ctr" fontAlgn="b"/>
                      <a:r>
                        <a:rPr lang="en-US" sz="2000" u="none" strike="noStrike" dirty="0" smtClean="0">
                          <a:effectLst/>
                        </a:rPr>
                        <a:t>Chart Elements</a:t>
                      </a:r>
                      <a:endParaRPr lang="en-US" sz="2000" b="0" i="0" u="none" strike="noStrike" dirty="0">
                        <a:solidFill>
                          <a:srgbClr val="000000"/>
                        </a:solidFill>
                        <a:effectLst/>
                        <a:latin typeface="Calibri"/>
                      </a:endParaRPr>
                    </a:p>
                  </a:txBody>
                  <a:tcPr marL="10835" marR="10835" marT="10835" marB="0" anchor="b"/>
                </a:tc>
                <a:tc>
                  <a:txBody>
                    <a:bodyPr/>
                    <a:lstStyle/>
                    <a:p>
                      <a:pPr algn="ctr" fontAlgn="b"/>
                      <a:r>
                        <a:rPr lang="en-US" sz="2000" u="none" strike="noStrike" dirty="0" smtClean="0">
                          <a:effectLst/>
                        </a:rPr>
                        <a:t>Common</a:t>
                      </a:r>
                      <a:r>
                        <a:rPr lang="en-US" sz="2000" u="none" strike="noStrike" baseline="0" dirty="0" smtClean="0">
                          <a:effectLst/>
                        </a:rPr>
                        <a:t> </a:t>
                      </a:r>
                      <a:r>
                        <a:rPr lang="en-US" sz="2000" u="none" strike="noStrike" dirty="0" smtClean="0">
                          <a:effectLst/>
                        </a:rPr>
                        <a:t>Modifications</a:t>
                      </a:r>
                      <a:endParaRPr lang="en-US" sz="2000" b="0" i="0" u="none" strike="noStrike" dirty="0" smtClean="0">
                        <a:solidFill>
                          <a:schemeClr val="bg1"/>
                        </a:solidFill>
                        <a:effectLst/>
                        <a:latin typeface="Calibri"/>
                      </a:endParaRPr>
                    </a:p>
                  </a:txBody>
                  <a:tcPr marL="10835" marR="10835" marT="10835" marB="0" anchor="b"/>
                </a:tc>
              </a:tr>
              <a:tr h="357205">
                <a:tc>
                  <a:txBody>
                    <a:bodyPr/>
                    <a:lstStyle/>
                    <a:p>
                      <a:pPr algn="l" fontAlgn="b"/>
                      <a:r>
                        <a:rPr lang="en-US" sz="2200" u="none" strike="noStrike" dirty="0" smtClean="0">
                          <a:effectLst/>
                          <a:latin typeface="Arial Narrow"/>
                          <a:cs typeface="Arial Narrow"/>
                        </a:rPr>
                        <a:t>Axes</a:t>
                      </a:r>
                      <a:endParaRPr lang="en-US" sz="2200" b="0" i="0" u="none" strike="noStrike" dirty="0">
                        <a:solidFill>
                          <a:srgbClr val="000000"/>
                        </a:solidFill>
                        <a:effectLst/>
                        <a:latin typeface="Arial Narrow"/>
                        <a:cs typeface="Arial Narrow"/>
                      </a:endParaRPr>
                    </a:p>
                  </a:txBody>
                  <a:tcPr marL="10835" marR="10835" marT="1083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200" u="none" strike="noStrike" dirty="0" smtClean="0">
                          <a:effectLst/>
                          <a:latin typeface="Arial Narrow"/>
                          <a:cs typeface="Arial Narrow"/>
                        </a:rPr>
                        <a:t>format number, color, units</a:t>
                      </a:r>
                      <a:r>
                        <a:rPr lang="en-US" sz="2200" u="none" strike="noStrike" baseline="0" dirty="0" smtClean="0">
                          <a:effectLst/>
                          <a:latin typeface="Arial Narrow"/>
                          <a:cs typeface="Arial Narrow"/>
                        </a:rPr>
                        <a:t>, tick marks</a:t>
                      </a:r>
                      <a:endParaRPr lang="en-US" sz="2200" b="0" i="0" u="none" strike="noStrike" dirty="0" smtClean="0">
                        <a:solidFill>
                          <a:srgbClr val="000000"/>
                        </a:solidFill>
                        <a:effectLst/>
                        <a:latin typeface="Arial Narrow"/>
                        <a:cs typeface="Arial Narrow"/>
                      </a:endParaRPr>
                    </a:p>
                  </a:txBody>
                  <a:tcPr marL="10835" marR="10835" marT="10835" marB="0" anchor="b"/>
                </a:tc>
              </a:tr>
              <a:tr h="215191">
                <a:tc>
                  <a:txBody>
                    <a:bodyPr/>
                    <a:lstStyle/>
                    <a:p>
                      <a:pPr algn="l" fontAlgn="b"/>
                      <a:r>
                        <a:rPr lang="en-US" sz="2200" b="0" i="0" u="none" strike="noStrike" dirty="0" smtClean="0">
                          <a:solidFill>
                            <a:srgbClr val="000000"/>
                          </a:solidFill>
                          <a:effectLst/>
                          <a:latin typeface="Arial Narrow"/>
                          <a:cs typeface="Arial Narrow"/>
                        </a:rPr>
                        <a:t>Axis Title</a:t>
                      </a:r>
                      <a:endParaRPr lang="en-US" sz="2200" b="0" i="0" u="none" strike="noStrike" dirty="0">
                        <a:solidFill>
                          <a:srgbClr val="000000"/>
                        </a:solidFill>
                        <a:effectLst/>
                        <a:latin typeface="Arial Narrow"/>
                        <a:cs typeface="Arial Narrow"/>
                      </a:endParaRPr>
                    </a:p>
                  </a:txBody>
                  <a:tcPr marL="10835" marR="10835" marT="10835" marB="0" anchor="b"/>
                </a:tc>
                <a:tc>
                  <a:txBody>
                    <a:bodyPr/>
                    <a:lstStyle/>
                    <a:p>
                      <a:pPr algn="l" fontAlgn="b"/>
                      <a:r>
                        <a:rPr lang="en-US" sz="2200" b="0" i="0" u="none" strike="noStrike" dirty="0" smtClean="0">
                          <a:solidFill>
                            <a:srgbClr val="000000"/>
                          </a:solidFill>
                          <a:effectLst/>
                          <a:latin typeface="Arial Narrow"/>
                          <a:cs typeface="Arial Narrow"/>
                        </a:rPr>
                        <a:t>add, format color</a:t>
                      </a:r>
                      <a:endParaRPr lang="en-US" sz="2200" b="0" i="0" u="none" strike="noStrike" dirty="0">
                        <a:solidFill>
                          <a:srgbClr val="000000"/>
                        </a:solidFill>
                        <a:effectLst/>
                        <a:latin typeface="Arial Narrow"/>
                        <a:cs typeface="Arial Narrow"/>
                      </a:endParaRPr>
                    </a:p>
                  </a:txBody>
                  <a:tcPr marL="10835" marR="10835" marT="10835" marB="0" anchor="b"/>
                </a:tc>
              </a:tr>
              <a:tr h="215191">
                <a:tc>
                  <a:txBody>
                    <a:bodyPr/>
                    <a:lstStyle/>
                    <a:p>
                      <a:pPr algn="l" fontAlgn="b"/>
                      <a:r>
                        <a:rPr lang="en-US" sz="2200" u="none" strike="noStrike" dirty="0" smtClean="0">
                          <a:effectLst/>
                          <a:latin typeface="Arial Narrow"/>
                          <a:cs typeface="Arial Narrow"/>
                        </a:rPr>
                        <a:t>Chart Title</a:t>
                      </a:r>
                      <a:endParaRPr lang="en-US" sz="2200" b="0" i="0" u="none" strike="noStrike" dirty="0">
                        <a:solidFill>
                          <a:srgbClr val="000000"/>
                        </a:solidFill>
                        <a:effectLst/>
                        <a:latin typeface="Arial Narrow"/>
                        <a:cs typeface="Arial Narrow"/>
                      </a:endParaRPr>
                    </a:p>
                  </a:txBody>
                  <a:tcPr marL="10835" marR="10835" marT="10835" marB="0" anchor="b"/>
                </a:tc>
                <a:tc>
                  <a:txBody>
                    <a:bodyPr/>
                    <a:lstStyle/>
                    <a:p>
                      <a:pPr algn="l" fontAlgn="b"/>
                      <a:r>
                        <a:rPr lang="en-US" sz="2200" u="none" strike="noStrike" dirty="0" smtClean="0">
                          <a:effectLst/>
                          <a:latin typeface="Arial Narrow"/>
                          <a:cs typeface="Arial Narrow"/>
                        </a:rPr>
                        <a:t>add, format</a:t>
                      </a:r>
                      <a:r>
                        <a:rPr lang="en-US" sz="2200" u="none" strike="noStrike" baseline="0" dirty="0" smtClean="0">
                          <a:effectLst/>
                          <a:latin typeface="Arial Narrow"/>
                          <a:cs typeface="Arial Narrow"/>
                        </a:rPr>
                        <a:t> color</a:t>
                      </a:r>
                      <a:endParaRPr lang="en-US" sz="2200" b="0" i="0" u="none" strike="noStrike" dirty="0">
                        <a:solidFill>
                          <a:srgbClr val="000000"/>
                        </a:solidFill>
                        <a:effectLst/>
                        <a:latin typeface="Arial Narrow"/>
                        <a:cs typeface="Arial Narrow"/>
                      </a:endParaRPr>
                    </a:p>
                  </a:txBody>
                  <a:tcPr marL="10835" marR="10835" marT="10835" marB="0" anchor="b"/>
                </a:tc>
              </a:tr>
              <a:tr h="319395">
                <a:tc>
                  <a:txBody>
                    <a:bodyPr/>
                    <a:lstStyle/>
                    <a:p>
                      <a:pPr algn="l" fontAlgn="b"/>
                      <a:r>
                        <a:rPr lang="en-US" sz="2200" u="none" strike="noStrike" dirty="0" smtClean="0">
                          <a:effectLst/>
                          <a:latin typeface="Arial Narrow"/>
                          <a:cs typeface="Arial Narrow"/>
                        </a:rPr>
                        <a:t>Data Series</a:t>
                      </a:r>
                      <a:endParaRPr lang="en-US" sz="2200" b="0" i="0" u="none" strike="noStrike" dirty="0">
                        <a:solidFill>
                          <a:srgbClr val="000000"/>
                        </a:solidFill>
                        <a:effectLst/>
                        <a:latin typeface="Arial Narrow"/>
                        <a:cs typeface="Arial Narrow"/>
                      </a:endParaRPr>
                    </a:p>
                  </a:txBody>
                  <a:tcPr marL="10835" marR="10835" marT="10835" marB="0" anchor="b"/>
                </a:tc>
                <a:tc>
                  <a:txBody>
                    <a:bodyPr/>
                    <a:lstStyle/>
                    <a:p>
                      <a:pPr algn="l" fontAlgn="b"/>
                      <a:r>
                        <a:rPr lang="en-US" sz="2200" u="none" strike="noStrike" dirty="0" smtClean="0">
                          <a:effectLst/>
                          <a:latin typeface="Arial Narrow"/>
                          <a:cs typeface="Arial Narrow"/>
                        </a:rPr>
                        <a:t>order, </a:t>
                      </a:r>
                      <a:r>
                        <a:rPr lang="en-US" sz="2200" u="none" strike="noStrike" dirty="0">
                          <a:effectLst/>
                          <a:latin typeface="Arial Narrow"/>
                          <a:cs typeface="Arial Narrow"/>
                        </a:rPr>
                        <a:t>gap </a:t>
                      </a:r>
                      <a:r>
                        <a:rPr lang="en-US" sz="2200" u="none" strike="noStrike" dirty="0" smtClean="0">
                          <a:effectLst/>
                          <a:latin typeface="Arial Narrow"/>
                          <a:cs typeface="Arial Narrow"/>
                        </a:rPr>
                        <a:t>width, darken</a:t>
                      </a:r>
                      <a:r>
                        <a:rPr lang="en-US" sz="2200" u="none" strike="noStrike" baseline="0" dirty="0" smtClean="0">
                          <a:effectLst/>
                          <a:latin typeface="Arial Narrow"/>
                          <a:cs typeface="Arial Narrow"/>
                        </a:rPr>
                        <a:t> contrast, overlapping</a:t>
                      </a:r>
                      <a:endParaRPr lang="en-US" sz="2200" b="0" i="0" u="none" strike="noStrike" dirty="0">
                        <a:solidFill>
                          <a:srgbClr val="000000"/>
                        </a:solidFill>
                        <a:effectLst/>
                        <a:latin typeface="Arial Narrow"/>
                        <a:cs typeface="Arial Narrow"/>
                      </a:endParaRPr>
                    </a:p>
                  </a:txBody>
                  <a:tcPr marL="10835" marR="10835" marT="10835" marB="0" anchor="b"/>
                </a:tc>
              </a:tr>
              <a:tr h="211677">
                <a:tc>
                  <a:txBody>
                    <a:bodyPr/>
                    <a:lstStyle/>
                    <a:p>
                      <a:pPr algn="l" fontAlgn="b"/>
                      <a:r>
                        <a:rPr lang="en-US" sz="2200" u="none" strike="noStrike" dirty="0" smtClean="0">
                          <a:effectLst/>
                          <a:latin typeface="Arial Narrow"/>
                          <a:cs typeface="Arial Narrow"/>
                        </a:rPr>
                        <a:t>Gridlines</a:t>
                      </a:r>
                      <a:endParaRPr lang="en-US" sz="2200" b="0" i="0" u="none" strike="noStrike" dirty="0">
                        <a:solidFill>
                          <a:srgbClr val="000000"/>
                        </a:solidFill>
                        <a:effectLst/>
                        <a:latin typeface="Arial Narrow"/>
                        <a:cs typeface="Arial Narrow"/>
                      </a:endParaRPr>
                    </a:p>
                  </a:txBody>
                  <a:tcPr marL="10835" marR="10835" marT="10835" marB="0" anchor="b"/>
                </a:tc>
                <a:tc>
                  <a:txBody>
                    <a:bodyPr/>
                    <a:lstStyle/>
                    <a:p>
                      <a:pPr algn="l" fontAlgn="b"/>
                      <a:r>
                        <a:rPr lang="en-US" sz="2200" u="none" strike="noStrike" dirty="0" smtClean="0">
                          <a:effectLst/>
                          <a:latin typeface="Arial Narrow"/>
                          <a:cs typeface="Arial Narrow"/>
                        </a:rPr>
                        <a:t>format colo</a:t>
                      </a:r>
                      <a:r>
                        <a:rPr lang="en-US" sz="2200" u="none" strike="noStrike" baseline="0" dirty="0" smtClean="0">
                          <a:effectLst/>
                          <a:latin typeface="Arial Narrow"/>
                          <a:cs typeface="Arial Narrow"/>
                        </a:rPr>
                        <a:t>r and</a:t>
                      </a:r>
                      <a:r>
                        <a:rPr lang="en-US" sz="2200" u="none" strike="noStrike" dirty="0" smtClean="0">
                          <a:effectLst/>
                          <a:latin typeface="Arial Narrow"/>
                          <a:cs typeface="Arial Narrow"/>
                        </a:rPr>
                        <a:t> transparency</a:t>
                      </a:r>
                      <a:endParaRPr lang="en-US" sz="2200" b="0" i="0" u="none" strike="noStrike" dirty="0">
                        <a:solidFill>
                          <a:srgbClr val="000000"/>
                        </a:solidFill>
                        <a:effectLst/>
                        <a:latin typeface="Arial Narrow"/>
                        <a:cs typeface="Arial Narrow"/>
                      </a:endParaRPr>
                    </a:p>
                  </a:txBody>
                  <a:tcPr marL="10835" marR="10835" marT="10835" marB="0" anchor="b"/>
                </a:tc>
              </a:tr>
              <a:tr h="226787">
                <a:tc>
                  <a:txBody>
                    <a:bodyPr/>
                    <a:lstStyle/>
                    <a:p>
                      <a:pPr algn="l" fontAlgn="b"/>
                      <a:r>
                        <a:rPr lang="en-US" sz="2200" u="none" strike="noStrike" dirty="0" smtClean="0">
                          <a:effectLst/>
                          <a:latin typeface="Arial Narrow"/>
                          <a:cs typeface="Arial Narrow"/>
                        </a:rPr>
                        <a:t>Data Labels</a:t>
                      </a:r>
                      <a:endParaRPr lang="en-US" sz="2200" b="0" i="0" u="none" strike="noStrike" dirty="0">
                        <a:solidFill>
                          <a:srgbClr val="000000"/>
                        </a:solidFill>
                        <a:effectLst/>
                        <a:latin typeface="Arial Narrow"/>
                        <a:cs typeface="Arial Narrow"/>
                      </a:endParaRPr>
                    </a:p>
                  </a:txBody>
                  <a:tcPr marL="10835" marR="10835" marT="10835" marB="0" anchor="b"/>
                </a:tc>
                <a:tc>
                  <a:txBody>
                    <a:bodyPr/>
                    <a:lstStyle/>
                    <a:p>
                      <a:pPr algn="l" fontAlgn="b"/>
                      <a:r>
                        <a:rPr lang="en-US" sz="2200" u="none" strike="noStrike" dirty="0">
                          <a:effectLst/>
                          <a:latin typeface="Arial Narrow"/>
                          <a:cs typeface="Arial Narrow"/>
                        </a:rPr>
                        <a:t>series names, </a:t>
                      </a:r>
                      <a:r>
                        <a:rPr lang="en-US" sz="2200" u="none" strike="noStrike" dirty="0" smtClean="0">
                          <a:effectLst/>
                          <a:latin typeface="Arial Narrow"/>
                          <a:cs typeface="Arial Narrow"/>
                        </a:rPr>
                        <a:t>format font</a:t>
                      </a:r>
                      <a:r>
                        <a:rPr lang="en-US" sz="2200" u="none" strike="noStrike" baseline="0" dirty="0" smtClean="0">
                          <a:effectLst/>
                          <a:latin typeface="Arial Narrow"/>
                          <a:cs typeface="Arial Narrow"/>
                        </a:rPr>
                        <a:t> color, </a:t>
                      </a:r>
                      <a:r>
                        <a:rPr lang="en-US" sz="2200" u="none" strike="noStrike" dirty="0" smtClean="0">
                          <a:effectLst/>
                          <a:latin typeface="Arial Narrow"/>
                          <a:cs typeface="Arial Narrow"/>
                        </a:rPr>
                        <a:t>delete repetition</a:t>
                      </a:r>
                      <a:endParaRPr lang="en-US" sz="2200" b="0" i="0" u="none" strike="noStrike" dirty="0">
                        <a:solidFill>
                          <a:srgbClr val="000000"/>
                        </a:solidFill>
                        <a:effectLst/>
                        <a:latin typeface="Arial Narrow"/>
                        <a:cs typeface="Arial Narrow"/>
                      </a:endParaRPr>
                    </a:p>
                  </a:txBody>
                  <a:tcPr marL="10835" marR="10835" marT="10835" marB="0" anchor="b"/>
                </a:tc>
              </a:tr>
              <a:tr h="215191">
                <a:tc>
                  <a:txBody>
                    <a:bodyPr/>
                    <a:lstStyle/>
                    <a:p>
                      <a:pPr algn="l" fontAlgn="b"/>
                      <a:r>
                        <a:rPr lang="en-US" sz="2200" u="none" strike="noStrike" dirty="0" smtClean="0">
                          <a:effectLst/>
                          <a:latin typeface="Arial Narrow"/>
                          <a:cs typeface="Arial Narrow"/>
                        </a:rPr>
                        <a:t>Legend</a:t>
                      </a:r>
                      <a:endParaRPr lang="en-US" sz="2200" b="0" i="0" u="none" strike="noStrike" dirty="0">
                        <a:solidFill>
                          <a:srgbClr val="000000"/>
                        </a:solidFill>
                        <a:effectLst/>
                        <a:latin typeface="Arial Narrow"/>
                        <a:cs typeface="Arial Narrow"/>
                      </a:endParaRPr>
                    </a:p>
                  </a:txBody>
                  <a:tcPr marL="10835" marR="10835" marT="10835" marB="0" anchor="b"/>
                </a:tc>
                <a:tc>
                  <a:txBody>
                    <a:bodyPr/>
                    <a:lstStyle/>
                    <a:p>
                      <a:pPr algn="l" fontAlgn="b"/>
                      <a:r>
                        <a:rPr lang="en-US" sz="2200" b="0" i="0" u="none" strike="noStrike" dirty="0" smtClean="0">
                          <a:solidFill>
                            <a:schemeClr val="dk1"/>
                          </a:solidFill>
                          <a:effectLst/>
                          <a:latin typeface="Arial Narrow"/>
                          <a:cs typeface="Arial Narrow"/>
                        </a:rPr>
                        <a:t>remove if using data labels</a:t>
                      </a:r>
                      <a:endParaRPr lang="en-US" sz="2200" b="0" i="0" u="none" strike="noStrike" dirty="0">
                        <a:solidFill>
                          <a:srgbClr val="000000"/>
                        </a:solidFill>
                        <a:effectLst/>
                        <a:latin typeface="Arial Narrow"/>
                        <a:cs typeface="Arial Narrow"/>
                      </a:endParaRPr>
                    </a:p>
                  </a:txBody>
                  <a:tcPr marL="10835" marR="10835" marT="10835" marB="0" anchor="b"/>
                </a:tc>
              </a:tr>
            </a:tbl>
          </a:graphicData>
        </a:graphic>
      </p:graphicFrame>
    </p:spTree>
    <p:extLst>
      <p:ext uri="{BB962C8B-B14F-4D97-AF65-F5344CB8AC3E}">
        <p14:creationId xmlns:p14="http://schemas.microsoft.com/office/powerpoint/2010/main" val="355823537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611684" y="36836"/>
            <a:ext cx="3555616" cy="646331"/>
          </a:xfrm>
          <a:prstGeom prst="rect">
            <a:avLst/>
          </a:prstGeom>
          <a:noFill/>
        </p:spPr>
        <p:txBody>
          <a:bodyPr wrap="square" rtlCol="0">
            <a:spAutoFit/>
          </a:bodyPr>
          <a:lstStyle/>
          <a:p>
            <a:r>
              <a:rPr lang="en-US" sz="3600" b="1" dirty="0" smtClean="0">
                <a:solidFill>
                  <a:schemeClr val="bg1"/>
                </a:solidFill>
              </a:rPr>
              <a:t>Column-Before</a:t>
            </a:r>
            <a:endParaRPr lang="en-US" sz="3600" b="1" dirty="0">
              <a:solidFill>
                <a:schemeClr val="bg1"/>
              </a:solidFill>
            </a:endParaRPr>
          </a:p>
        </p:txBody>
      </p:sp>
      <p:graphicFrame>
        <p:nvGraphicFramePr>
          <p:cNvPr id="4" name="Chart 3"/>
          <p:cNvGraphicFramePr>
            <a:graphicFrameLocks/>
          </p:cNvGraphicFramePr>
          <p:nvPr>
            <p:extLst>
              <p:ext uri="{D42A27DB-BD31-4B8C-83A1-F6EECF244321}">
                <p14:modId xmlns:p14="http://schemas.microsoft.com/office/powerpoint/2010/main" val="3584872982"/>
              </p:ext>
            </p:extLst>
          </p:nvPr>
        </p:nvGraphicFramePr>
        <p:xfrm>
          <a:off x="567790" y="862788"/>
          <a:ext cx="7953212" cy="545469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4804798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893</TotalTime>
  <Words>1207</Words>
  <Application>Microsoft Macintosh PowerPoint</Application>
  <PresentationFormat>On-screen Show (4:3)</PresentationFormat>
  <Paragraphs>566</Paragraphs>
  <Slides>21</Slides>
  <Notes>15</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Austin</vt:lpstr>
      <vt:lpstr>Working with What You’re Given: Data Visualization in Microsoft Excel</vt:lpstr>
      <vt:lpstr>Agenda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Working in MS Office</vt:lpstr>
      <vt:lpstr>My Favorite Resources</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Visualization in Microsoft Excel</dc:title>
  <dc:creator>David Shellard</dc:creator>
  <cp:lastModifiedBy>David Shellard</cp:lastModifiedBy>
  <cp:revision>60</cp:revision>
  <cp:lastPrinted>2012-10-11T03:23:08Z</cp:lastPrinted>
  <dcterms:created xsi:type="dcterms:W3CDTF">2012-09-08T13:15:00Z</dcterms:created>
  <dcterms:modified xsi:type="dcterms:W3CDTF">2012-10-29T18:43:33Z</dcterms:modified>
</cp:coreProperties>
</file>