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6" r:id="rId2"/>
    <p:sldId id="333" r:id="rId3"/>
    <p:sldId id="332" r:id="rId4"/>
    <p:sldId id="337" r:id="rId5"/>
    <p:sldId id="338" r:id="rId6"/>
    <p:sldId id="341" r:id="rId7"/>
    <p:sldId id="361" r:id="rId8"/>
    <p:sldId id="342" r:id="rId9"/>
    <p:sldId id="345" r:id="rId10"/>
    <p:sldId id="343" r:id="rId11"/>
    <p:sldId id="346" r:id="rId12"/>
    <p:sldId id="360" r:id="rId13"/>
    <p:sldId id="362" r:id="rId14"/>
    <p:sldId id="349" r:id="rId15"/>
    <p:sldId id="348" r:id="rId16"/>
    <p:sldId id="350" r:id="rId17"/>
    <p:sldId id="354" r:id="rId18"/>
    <p:sldId id="357" r:id="rId19"/>
    <p:sldId id="358" r:id="rId20"/>
    <p:sldId id="359" r:id="rId21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23"/>
    <a:srgbClr val="FFFFFF"/>
    <a:srgbClr val="CC6600"/>
    <a:srgbClr val="CC3300"/>
    <a:srgbClr val="0A048A"/>
    <a:srgbClr val="17048A"/>
    <a:srgbClr val="FEFF88"/>
    <a:srgbClr val="EEE8AE"/>
    <a:srgbClr val="FFE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 snapToGrid="0" snapToObjects="1">
      <p:cViewPr varScale="1">
        <p:scale>
          <a:sx n="48" d="100"/>
          <a:sy n="48" d="100"/>
        </p:scale>
        <p:origin x="-20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05345211581285E-2"/>
          <c:y val="7.6738609112709827E-2"/>
          <c:w val="0.66146993318485525"/>
          <c:h val="0.844124700239808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Wellcome Trust: Prize Cohort</c:v>
                </c:pt>
              </c:strCache>
            </c:strRef>
          </c:tx>
          <c:spPr>
            <a:ln w="28687">
              <a:noFill/>
            </a:ln>
          </c:spPr>
          <c:marker>
            <c:symbol val="diamond"/>
            <c:size val="20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Sheet1!$B$2:$E$2</c:f>
              <c:numCache>
                <c:formatCode>General</c:formatCode>
                <c:ptCount val="3"/>
                <c:pt idx="0">
                  <c:v>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NIH (Awardees)</c:v>
                </c:pt>
              </c:strCache>
            </c:strRef>
          </c:tx>
          <c:spPr>
            <a:ln w="28687">
              <a:noFill/>
            </a:ln>
          </c:spPr>
          <c:marker>
            <c:symbol val="square"/>
            <c:size val="20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Sheet1!$B$3:$E$3</c:f>
              <c:numCache>
                <c:formatCode>General</c:formatCode>
                <c:ptCount val="3"/>
                <c:pt idx="0">
                  <c:v>91</c:v>
                </c:pt>
                <c:pt idx="1">
                  <c:v>86</c:v>
                </c:pt>
                <c:pt idx="2">
                  <c:v>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NIH (Comp 1)</c:v>
                </c:pt>
              </c:strCache>
            </c:strRef>
          </c:tx>
          <c:spPr>
            <a:ln w="28687">
              <a:noFill/>
            </a:ln>
          </c:spPr>
          <c:marker>
            <c:symbol val="triangle"/>
            <c:size val="20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Sheet1!$B$4:$E$4</c:f>
              <c:numCache>
                <c:formatCode>General</c:formatCode>
                <c:ptCount val="3"/>
                <c:pt idx="0">
                  <c:v>82</c:v>
                </c:pt>
                <c:pt idx="1">
                  <c:v>67</c:v>
                </c:pt>
                <c:pt idx="2">
                  <c:v>57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NIH (Comp 2)</c:v>
                </c:pt>
              </c:strCache>
            </c:strRef>
          </c:tx>
          <c:spPr>
            <a:ln w="28687">
              <a:noFill/>
            </a:ln>
          </c:spPr>
          <c:marker>
            <c:symbol val="circle"/>
            <c:size val="20"/>
            <c:spPr>
              <a:solidFill>
                <a:srgbClr val="33CCCC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Sheet1!$B$5:$E$5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48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CR-UK 2004</c:v>
                </c:pt>
              </c:strCache>
            </c:strRef>
          </c:tx>
          <c:spPr>
            <a:ln w="28687">
              <a:noFill/>
            </a:ln>
          </c:spPr>
          <c:marker>
            <c:symbol val="star"/>
            <c:size val="20"/>
            <c:spPr>
              <a:noFill/>
              <a:ln>
                <a:solidFill>
                  <a:srgbClr val="9933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Sheet1!$B$6:$E$6</c:f>
              <c:numCache>
                <c:formatCode>General</c:formatCode>
                <c:ptCount val="3"/>
                <c:pt idx="1">
                  <c:v>82</c:v>
                </c:pt>
                <c:pt idx="2">
                  <c:v>38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CR-UK 2007</c:v>
                </c:pt>
              </c:strCache>
            </c:strRef>
          </c:tx>
          <c:spPr>
            <a:ln w="28687">
              <a:noFill/>
            </a:ln>
          </c:spPr>
          <c:marker>
            <c:symbol val="circle"/>
            <c:size val="20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Sheet1!$B$7:$E$7</c:f>
              <c:numCache>
                <c:formatCode>General</c:formatCode>
                <c:ptCount val="3"/>
                <c:pt idx="1">
                  <c:v>71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CBCRP</c:v>
                </c:pt>
              </c:strCache>
            </c:strRef>
          </c:tx>
          <c:spPr>
            <a:ln w="28687">
              <a:noFill/>
            </a:ln>
          </c:spPr>
          <c:marker>
            <c:symbol val="plus"/>
            <c:size val="20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Sheet1!$B$8:$E$8</c:f>
              <c:numCache>
                <c:formatCode>General</c:formatCode>
                <c:ptCount val="3"/>
                <c:pt idx="0">
                  <c:v>95</c:v>
                </c:pt>
                <c:pt idx="1">
                  <c:v>68</c:v>
                </c:pt>
                <c:pt idx="2">
                  <c:v>36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median</c:v>
                </c:pt>
              </c:strCache>
            </c:strRef>
          </c:tx>
          <c:spPr>
            <a:ln w="28687">
              <a:noFill/>
            </a:ln>
          </c:spPr>
          <c:marker>
            <c:symbol val="dash"/>
            <c:size val="25"/>
            <c:spPr>
              <a:solidFill>
                <a:srgbClr val="333399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% with at least 1 publication</c:v>
                </c:pt>
                <c:pt idx="1">
                  <c:v>retention in research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Sheet1!$B$9:$E$9</c:f>
              <c:numCache>
                <c:formatCode>General</c:formatCode>
                <c:ptCount val="3"/>
                <c:pt idx="0">
                  <c:v>82</c:v>
                </c:pt>
                <c:pt idx="1">
                  <c:v>69.5</c:v>
                </c:pt>
                <c:pt idx="2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47360"/>
        <c:axId val="91661824"/>
      </c:scatterChart>
      <c:valAx>
        <c:axId val="91647360"/>
        <c:scaling>
          <c:orientation val="minMax"/>
          <c:min val="0.5"/>
        </c:scaling>
        <c:delete val="0"/>
        <c:axPos val="b"/>
        <c:majorTickMark val="none"/>
        <c:minorTickMark val="none"/>
        <c:tickLblPos val="none"/>
        <c:spPr>
          <a:ln w="3187">
            <a:solidFill>
              <a:schemeClr val="tx1"/>
            </a:solidFill>
            <a:prstDash val="solid"/>
          </a:ln>
        </c:spPr>
        <c:crossAx val="91661824"/>
        <c:crosses val="autoZero"/>
        <c:crossBetween val="midCat"/>
      </c:valAx>
      <c:valAx>
        <c:axId val="91661824"/>
        <c:scaling>
          <c:orientation val="minMax"/>
        </c:scaling>
        <c:delete val="0"/>
        <c:axPos val="l"/>
        <c:majorGridlines>
          <c:spPr>
            <a:ln w="318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1647360"/>
        <c:crosses val="autoZero"/>
        <c:crossBetween val="midCat"/>
      </c:valAx>
      <c:spPr>
        <a:noFill/>
        <a:ln w="1275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73412641452605309"/>
          <c:y val="7.8656033864733549E-2"/>
          <c:w val="0.2639198218262806"/>
          <c:h val="0.75299760191846521"/>
        </c:manualLayout>
      </c:layout>
      <c:overlay val="0"/>
      <c:spPr>
        <a:noFill/>
        <a:ln w="3187">
          <a:noFill/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2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96711913696153E-2"/>
          <c:y val="8.5027072165768353E-2"/>
          <c:w val="0.77839643652561252"/>
          <c:h val="0.871331828442437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Wellcome Trust: Student Perspective</c:v>
                </c:pt>
              </c:strCache>
            </c:strRef>
          </c:tx>
          <c:spPr>
            <a:ln w="24913">
              <a:noFill/>
            </a:ln>
          </c:spPr>
          <c:marker>
            <c:symbol val="diamond"/>
            <c:size val="17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4"/>
                <c:pt idx="0">
                  <c:v>organizational skills</c:v>
                </c:pt>
                <c:pt idx="1">
                  <c:v>presenting skills</c:v>
                </c:pt>
                <c:pt idx="2">
                  <c:v>enable scientific career</c:v>
                </c:pt>
                <c:pt idx="3">
                  <c:v>improve job opportunities</c:v>
                </c:pt>
              </c:strCache>
            </c:strRef>
          </c:xVal>
          <c:yVal>
            <c:numRef>
              <c:f>Sheet1!$B$2:$E$2</c:f>
              <c:numCache>
                <c:formatCode>General</c:formatCode>
                <c:ptCount val="4"/>
                <c:pt idx="0">
                  <c:v>85</c:v>
                </c:pt>
                <c:pt idx="1">
                  <c:v>94</c:v>
                </c:pt>
                <c:pt idx="2">
                  <c:v>42</c:v>
                </c:pt>
                <c:pt idx="3">
                  <c:v>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CR-UK 2004 (Past)</c:v>
                </c:pt>
              </c:strCache>
            </c:strRef>
          </c:tx>
          <c:spPr>
            <a:ln w="24913">
              <a:noFill/>
            </a:ln>
          </c:spPr>
          <c:marker>
            <c:symbol val="square"/>
            <c:size val="1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4"/>
                <c:pt idx="0">
                  <c:v>organizational skills</c:v>
                </c:pt>
                <c:pt idx="1">
                  <c:v>presenting skills</c:v>
                </c:pt>
                <c:pt idx="2">
                  <c:v>enable scientific career</c:v>
                </c:pt>
                <c:pt idx="3">
                  <c:v>improve job opportunities</c:v>
                </c:pt>
              </c:strCache>
            </c:strRef>
          </c:xVal>
          <c:yVal>
            <c:numRef>
              <c:f>Sheet1!$B$3:$E$3</c:f>
              <c:numCache>
                <c:formatCode>General</c:formatCode>
                <c:ptCount val="4"/>
                <c:pt idx="0">
                  <c:v>76</c:v>
                </c:pt>
                <c:pt idx="1">
                  <c:v>92</c:v>
                </c:pt>
                <c:pt idx="2">
                  <c:v>68</c:v>
                </c:pt>
                <c:pt idx="3">
                  <c:v>70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CR-UK 2004 (Current)</c:v>
                </c:pt>
              </c:strCache>
            </c:strRef>
          </c:tx>
          <c:spPr>
            <a:ln w="24913">
              <a:noFill/>
            </a:ln>
          </c:spPr>
          <c:marker>
            <c:symbol val="triangle"/>
            <c:size val="17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4"/>
                <c:pt idx="0">
                  <c:v>organizational skills</c:v>
                </c:pt>
                <c:pt idx="1">
                  <c:v>presenting skills</c:v>
                </c:pt>
                <c:pt idx="2">
                  <c:v>enable scientific career</c:v>
                </c:pt>
                <c:pt idx="3">
                  <c:v>improve job opportunities</c:v>
                </c:pt>
              </c:strCache>
            </c:strRef>
          </c:xVal>
          <c:yVal>
            <c:numRef>
              <c:f>Sheet1!$B$4:$E$4</c:f>
              <c:numCache>
                <c:formatCode>General</c:formatCode>
                <c:ptCount val="4"/>
                <c:pt idx="0">
                  <c:v>70</c:v>
                </c:pt>
                <c:pt idx="1">
                  <c:v>84</c:v>
                </c:pt>
                <c:pt idx="2">
                  <c:v>70</c:v>
                </c:pt>
                <c:pt idx="3">
                  <c:v>84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CR-UK 2007</c:v>
                </c:pt>
              </c:strCache>
            </c:strRef>
          </c:tx>
          <c:spPr>
            <a:ln w="24913">
              <a:noFill/>
            </a:ln>
          </c:spPr>
          <c:marker>
            <c:symbol val="circle"/>
            <c:size val="17"/>
            <c:spPr>
              <a:solidFill>
                <a:srgbClr val="33CCCC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4"/>
                <c:pt idx="0">
                  <c:v>organizational skills</c:v>
                </c:pt>
                <c:pt idx="1">
                  <c:v>presenting skills</c:v>
                </c:pt>
                <c:pt idx="2">
                  <c:v>enable scientific career</c:v>
                </c:pt>
                <c:pt idx="3">
                  <c:v>improve job opportunities</c:v>
                </c:pt>
              </c:strCache>
            </c:strRef>
          </c:xVal>
          <c:yVal>
            <c:numRef>
              <c:f>Sheet1!$B$5:$E$5</c:f>
              <c:numCache>
                <c:formatCode>General</c:formatCode>
                <c:ptCount val="4"/>
                <c:pt idx="0">
                  <c:v>87</c:v>
                </c:pt>
                <c:pt idx="1">
                  <c:v>92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median</c:v>
                </c:pt>
              </c:strCache>
            </c:strRef>
          </c:tx>
          <c:spPr>
            <a:ln w="24913">
              <a:noFill/>
            </a:ln>
          </c:spPr>
          <c:marker>
            <c:symbol val="dash"/>
            <c:size val="21"/>
            <c:spPr>
              <a:solidFill>
                <a:srgbClr val="333399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4"/>
                <c:pt idx="0">
                  <c:v>organizational skills</c:v>
                </c:pt>
                <c:pt idx="1">
                  <c:v>presenting skills</c:v>
                </c:pt>
                <c:pt idx="2">
                  <c:v>enable scientific career</c:v>
                </c:pt>
                <c:pt idx="3">
                  <c:v>improve job opportunities</c:v>
                </c:pt>
              </c:strCache>
            </c:strRef>
          </c:xVal>
          <c:yVal>
            <c:numRef>
              <c:f>Sheet1!$B$6:$E$6</c:f>
              <c:numCache>
                <c:formatCode>General</c:formatCode>
                <c:ptCount val="4"/>
                <c:pt idx="0">
                  <c:v>80.5</c:v>
                </c:pt>
                <c:pt idx="1">
                  <c:v>92</c:v>
                </c:pt>
                <c:pt idx="2">
                  <c:v>68</c:v>
                </c:pt>
                <c:pt idx="3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65856"/>
        <c:axId val="92276224"/>
      </c:scatterChart>
      <c:valAx>
        <c:axId val="92265856"/>
        <c:scaling>
          <c:orientation val="minMax"/>
          <c:min val="0.5"/>
        </c:scaling>
        <c:delete val="0"/>
        <c:axPos val="b"/>
        <c:majorTickMark val="none"/>
        <c:minorTickMark val="none"/>
        <c:tickLblPos val="none"/>
        <c:spPr>
          <a:ln w="2768">
            <a:solidFill>
              <a:schemeClr val="tx1"/>
            </a:solidFill>
            <a:prstDash val="solid"/>
          </a:ln>
        </c:spPr>
        <c:crossAx val="92276224"/>
        <c:crosses val="autoZero"/>
        <c:crossBetween val="midCat"/>
      </c:valAx>
      <c:valAx>
        <c:axId val="92276224"/>
        <c:scaling>
          <c:orientation val="minMax"/>
        </c:scaling>
        <c:delete val="0"/>
        <c:axPos val="l"/>
        <c:majorGridlines>
          <c:spPr>
            <a:ln w="2768">
              <a:solidFill>
                <a:schemeClr val="tx2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2265856"/>
        <c:crosses val="autoZero"/>
        <c:crossBetween val="midCat"/>
      </c:valAx>
      <c:spPr>
        <a:noFill/>
        <a:ln w="11072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5518640932547073E-2"/>
          <c:y val="0"/>
          <c:w val="0.89999998879182486"/>
          <c:h val="5.1431158478906377E-2"/>
        </c:manualLayout>
      </c:layout>
      <c:overlay val="0"/>
      <c:spPr>
        <a:noFill/>
        <a:ln w="2768">
          <a:noFill/>
          <a:prstDash val="solid"/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2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42316258351888E-2"/>
          <c:y val="7.4257425742574254E-2"/>
          <c:w val="0.76057906458797331"/>
          <c:h val="0.85396039603960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CBCRP 2001</c:v>
                </c:pt>
              </c:strCache>
            </c:strRef>
          </c:tx>
          <c:spPr>
            <a:ln w="27423">
              <a:noFill/>
            </a:ln>
          </c:spPr>
          <c:marker>
            <c:symbol val="diamond"/>
            <c:size val="19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strRef>
              <c:f>Sheet1!$B$1:$D$1</c:f>
              <c:strCache>
                <c:ptCount val="3"/>
                <c:pt idx="0">
                  <c:v>% with at least 1 publication</c:v>
                </c:pt>
                <c:pt idx="1">
                  <c:v>% stay in the field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Sheet1!$B$2:$D$2</c:f>
              <c:numCache>
                <c:formatCode>General</c:formatCode>
                <c:ptCount val="3"/>
                <c:pt idx="0">
                  <c:v>82</c:v>
                </c:pt>
                <c:pt idx="1">
                  <c:v>81</c:v>
                </c:pt>
                <c:pt idx="2">
                  <c:v>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Komen for the Cure</c:v>
                </c:pt>
              </c:strCache>
            </c:strRef>
          </c:tx>
          <c:spPr>
            <a:ln w="27423">
              <a:noFill/>
            </a:ln>
          </c:spPr>
          <c:marker>
            <c:symbol val="square"/>
            <c:size val="1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strRef>
              <c:f>Sheet1!$B$1:$D$1</c:f>
              <c:strCache>
                <c:ptCount val="3"/>
                <c:pt idx="0">
                  <c:v>% with at least 1 publication</c:v>
                </c:pt>
                <c:pt idx="1">
                  <c:v>% stay in the field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Sheet1!$B$3:$D$3</c:f>
              <c:numCache>
                <c:formatCode>General</c:formatCode>
                <c:ptCount val="3"/>
                <c:pt idx="0">
                  <c:v>100</c:v>
                </c:pt>
                <c:pt idx="1">
                  <c:v>78</c:v>
                </c:pt>
                <c:pt idx="2">
                  <c:v>46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Damon Runyon</c:v>
                </c:pt>
              </c:strCache>
            </c:strRef>
          </c:tx>
          <c:spPr>
            <a:ln w="27423">
              <a:noFill/>
            </a:ln>
          </c:spPr>
          <c:marker>
            <c:symbol val="triangle"/>
            <c:size val="19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strRef>
              <c:f>Sheet1!$B$1:$D$1</c:f>
              <c:strCache>
                <c:ptCount val="3"/>
                <c:pt idx="0">
                  <c:v>% with at least 1 publication</c:v>
                </c:pt>
                <c:pt idx="1">
                  <c:v>% stay in the field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Sheet1!$B$4:$D$4</c:f>
              <c:numCache>
                <c:formatCode>General</c:formatCode>
                <c:ptCount val="3"/>
                <c:pt idx="1">
                  <c:v>83</c:v>
                </c:pt>
                <c:pt idx="2">
                  <c:v>90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median</c:v>
                </c:pt>
              </c:strCache>
            </c:strRef>
          </c:tx>
          <c:spPr>
            <a:ln w="27423">
              <a:noFill/>
            </a:ln>
          </c:spPr>
          <c:marker>
            <c:symbol val="dash"/>
            <c:size val="2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strRef>
              <c:f>Sheet1!$B$1:$D$1</c:f>
              <c:strCache>
                <c:ptCount val="3"/>
                <c:pt idx="0">
                  <c:v>% with at least 1 publication</c:v>
                </c:pt>
                <c:pt idx="1">
                  <c:v>% stay in the field</c:v>
                </c:pt>
                <c:pt idx="2">
                  <c:v>% able to leverage additional funding</c:v>
                </c:pt>
              </c:strCache>
            </c:strRef>
          </c:xVal>
          <c:yVal>
            <c:numRef>
              <c:f>Sheet1!$B$5:$D$5</c:f>
              <c:numCache>
                <c:formatCode>General</c:formatCode>
                <c:ptCount val="3"/>
                <c:pt idx="0">
                  <c:v>91</c:v>
                </c:pt>
                <c:pt idx="1">
                  <c:v>81</c:v>
                </c:pt>
                <c:pt idx="2">
                  <c:v>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75904"/>
        <c:axId val="94082176"/>
      </c:scatterChart>
      <c:valAx>
        <c:axId val="94075904"/>
        <c:scaling>
          <c:orientation val="minMax"/>
          <c:min val="0.5"/>
        </c:scaling>
        <c:delete val="0"/>
        <c:axPos val="b"/>
        <c:majorTickMark val="none"/>
        <c:minorTickMark val="none"/>
        <c:tickLblPos val="none"/>
        <c:spPr>
          <a:ln w="3047">
            <a:solidFill>
              <a:schemeClr val="tx1"/>
            </a:solidFill>
            <a:prstDash val="solid"/>
          </a:ln>
        </c:spPr>
        <c:crossAx val="94082176"/>
        <c:crosses val="autoZero"/>
        <c:crossBetween val="midCat"/>
      </c:valAx>
      <c:valAx>
        <c:axId val="94082176"/>
        <c:scaling>
          <c:orientation val="minMax"/>
          <c:max val="100"/>
        </c:scaling>
        <c:delete val="0"/>
        <c:axPos val="l"/>
        <c:majorGridlines>
          <c:spPr>
            <a:ln w="30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94075904"/>
        <c:crosses val="autoZero"/>
        <c:crossBetween val="midCat"/>
        <c:majorUnit val="10"/>
      </c:valAx>
      <c:spPr>
        <a:noFill/>
        <a:ln w="1218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75723830734972"/>
          <c:y val="0.20544554455445543"/>
          <c:w val="0.14699331848552338"/>
          <c:h val="0.50990099009900991"/>
        </c:manualLayout>
      </c:layout>
      <c:overlay val="0"/>
      <c:spPr>
        <a:noFill/>
        <a:ln w="3047">
          <a:noFill/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2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70671378091869E-2"/>
          <c:y val="8.1364829396325458E-2"/>
          <c:w val="0.7444051825677267"/>
          <c:h val="0.860892388451443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CBCRP 2001</c:v>
                </c:pt>
              </c:strCache>
            </c:strRef>
          </c:tx>
          <c:spPr>
            <a:ln w="29915">
              <a:noFill/>
            </a:ln>
          </c:spPr>
          <c:marker>
            <c:symbol val="diamond"/>
            <c:size val="20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self confidence</c:v>
                </c:pt>
                <c:pt idx="1">
                  <c:v>independence</c:v>
                </c:pt>
                <c:pt idx="2">
                  <c:v>faculty position</c:v>
                </c:pt>
              </c:strCache>
            </c:strRef>
          </c:xVal>
          <c:yVal>
            <c:numRef>
              <c:f>Sheet1!$B$2:$E$2</c:f>
              <c:numCache>
                <c:formatCode>General</c:formatCode>
                <c:ptCount val="4"/>
                <c:pt idx="0">
                  <c:v>74</c:v>
                </c:pt>
                <c:pt idx="1">
                  <c:v>69</c:v>
                </c:pt>
                <c:pt idx="2">
                  <c:v>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Komen for the Cure</c:v>
                </c:pt>
              </c:strCache>
            </c:strRef>
          </c:tx>
          <c:spPr>
            <a:ln w="29915">
              <a:noFill/>
            </a:ln>
          </c:spPr>
          <c:marker>
            <c:symbol val="square"/>
            <c:size val="20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self confidence</c:v>
                </c:pt>
                <c:pt idx="1">
                  <c:v>independence</c:v>
                </c:pt>
                <c:pt idx="2">
                  <c:v>faculty position</c:v>
                </c:pt>
              </c:strCache>
            </c:strRef>
          </c:xVal>
          <c:yVal>
            <c:numRef>
              <c:f>Sheet1!$B$3:$E$3</c:f>
              <c:numCache>
                <c:formatCode>General</c:formatCode>
                <c:ptCount val="4"/>
                <c:pt idx="0">
                  <c:v>61</c:v>
                </c:pt>
                <c:pt idx="1">
                  <c:v>61</c:v>
                </c:pt>
                <c:pt idx="2">
                  <c:v>32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Damon Runyon</c:v>
                </c:pt>
              </c:strCache>
            </c:strRef>
          </c:tx>
          <c:spPr>
            <a:ln w="29915">
              <a:noFill/>
            </a:ln>
          </c:spPr>
          <c:marker>
            <c:symbol val="triangle"/>
            <c:size val="20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self confidence</c:v>
                </c:pt>
                <c:pt idx="1">
                  <c:v>independence</c:v>
                </c:pt>
                <c:pt idx="2">
                  <c:v>faculty position</c:v>
                </c:pt>
              </c:strCache>
            </c:strRef>
          </c:xVal>
          <c:yVal>
            <c:numRef>
              <c:f>Sheet1!$B$4:$E$4</c:f>
              <c:numCache>
                <c:formatCode>General</c:formatCode>
                <c:ptCount val="4"/>
                <c:pt idx="0">
                  <c:v>66</c:v>
                </c:pt>
                <c:pt idx="1">
                  <c:v>52</c:v>
                </c:pt>
                <c:pt idx="2">
                  <c:v>74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median</c:v>
                </c:pt>
              </c:strCache>
            </c:strRef>
          </c:tx>
          <c:spPr>
            <a:ln w="29915">
              <a:noFill/>
            </a:ln>
          </c:spPr>
          <c:marker>
            <c:symbol val="dash"/>
            <c:size val="2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strRef>
              <c:f>Sheet1!$B$1:$E$1</c:f>
              <c:strCache>
                <c:ptCount val="3"/>
                <c:pt idx="0">
                  <c:v>self confidence</c:v>
                </c:pt>
                <c:pt idx="1">
                  <c:v>independence</c:v>
                </c:pt>
                <c:pt idx="2">
                  <c:v>faculty position</c:v>
                </c:pt>
              </c:strCache>
            </c:strRef>
          </c:xVal>
          <c:yVal>
            <c:numRef>
              <c:f>Sheet1!$B$5:$E$5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33088"/>
        <c:axId val="93839360"/>
      </c:scatterChart>
      <c:valAx>
        <c:axId val="93833088"/>
        <c:scaling>
          <c:orientation val="minMax"/>
          <c:max val="3.5"/>
          <c:min val="0.5"/>
        </c:scaling>
        <c:delete val="0"/>
        <c:axPos val="b"/>
        <c:majorTickMark val="none"/>
        <c:minorTickMark val="none"/>
        <c:tickLblPos val="none"/>
        <c:spPr>
          <a:ln w="3324">
            <a:solidFill>
              <a:schemeClr val="tx1"/>
            </a:solidFill>
            <a:prstDash val="solid"/>
          </a:ln>
        </c:spPr>
        <c:crossAx val="93839360"/>
        <c:crosses val="autoZero"/>
        <c:crossBetween val="midCat"/>
      </c:valAx>
      <c:valAx>
        <c:axId val="93839360"/>
        <c:scaling>
          <c:orientation val="minMax"/>
          <c:max val="100"/>
        </c:scaling>
        <c:delete val="0"/>
        <c:axPos val="l"/>
        <c:majorGridlines>
          <c:spPr>
            <a:ln w="1329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32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3833088"/>
        <c:crosses val="autoZero"/>
        <c:crossBetween val="midCat"/>
      </c:valAx>
      <c:spPr>
        <a:noFill/>
        <a:ln w="332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11068515160287"/>
          <c:y val="9.1863477268386812E-2"/>
          <c:w val="0.21554770318021202"/>
          <c:h val="0.29396325459317585"/>
        </c:manualLayout>
      </c:layout>
      <c:overlay val="0"/>
      <c:spPr>
        <a:noFill/>
        <a:ln w="3324">
          <a:noFill/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9" b="1" i="0" u="none" strike="noStrike" baseline="0">
          <a:solidFill>
            <a:schemeClr val="tx2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7745664739884"/>
          <c:y val="0.13157894736842105"/>
          <c:w val="0.67341040462427748"/>
          <c:h val="0.56766917293233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Predoctoral</c:v>
                </c:pt>
              </c:strCache>
            </c:strRef>
          </c:tx>
          <c:spPr>
            <a:solidFill>
              <a:schemeClr val="tx2"/>
            </a:solidFill>
            <a:ln w="1736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Published at least one paper</c:v>
                </c:pt>
                <c:pt idx="1">
                  <c:v>Stayed in research</c:v>
                </c:pt>
                <c:pt idx="2">
                  <c:v>Leveraged funding</c:v>
                </c:pt>
                <c:pt idx="3">
                  <c:v>Self-reported career gains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0.85000000023282796</c:v>
                </c:pt>
                <c:pt idx="1">
                  <c:v>0.7</c:v>
                </c:pt>
                <c:pt idx="2">
                  <c:v>0.3</c:v>
                </c:pt>
                <c:pt idx="3">
                  <c:v>0.70000000023282705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Postdoctoral</c:v>
                </c:pt>
              </c:strCache>
            </c:strRef>
          </c:tx>
          <c:spPr>
            <a:solidFill>
              <a:srgbClr val="FCC423"/>
            </a:solidFill>
            <a:ln w="1736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Published at least one paper</c:v>
                </c:pt>
                <c:pt idx="1">
                  <c:v>Stayed in research</c:v>
                </c:pt>
                <c:pt idx="2">
                  <c:v>Leveraged funding</c:v>
                </c:pt>
                <c:pt idx="3">
                  <c:v>Self-reported career gains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0.8</c:v>
                </c:pt>
                <c:pt idx="1">
                  <c:v>0.7</c:v>
                </c:pt>
                <c:pt idx="2">
                  <c:v>0.5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31776"/>
        <c:axId val="93933568"/>
      </c:barChart>
      <c:catAx>
        <c:axId val="939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393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933568"/>
        <c:scaling>
          <c:orientation val="minMax"/>
          <c:max val="1"/>
        </c:scaling>
        <c:delete val="0"/>
        <c:axPos val="l"/>
        <c:majorGridlines>
          <c:spPr>
            <a:ln w="4342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3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3931776"/>
        <c:crosses val="autoZero"/>
        <c:crossBetween val="between"/>
      </c:valAx>
      <c:spPr>
        <a:noFill/>
        <a:ln w="34735">
          <a:noFill/>
        </a:ln>
      </c:spPr>
    </c:plotArea>
    <c:legend>
      <c:legendPos val="r"/>
      <c:layout>
        <c:manualLayout>
          <c:xMode val="edge"/>
          <c:yMode val="edge"/>
          <c:x val="0.80173902946120501"/>
          <c:y val="0.11915122576790499"/>
          <c:w val="0.19653179190751446"/>
          <c:h val="0.19009152226963"/>
        </c:manualLayout>
      </c:layout>
      <c:overlay val="0"/>
      <c:spPr>
        <a:noFill/>
        <a:ln w="4342">
          <a:noFill/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7" b="1" i="0" u="none" strike="noStrike" baseline="0">
          <a:solidFill>
            <a:schemeClr val="tx2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43E73-AEC4-4506-ADD8-8E1ABD9EFD0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B1C87-B4D5-4ADD-BA05-9D1A4764E5D2}">
      <dgm:prSet phldrT="[Text]"/>
      <dgm:spPr/>
      <dgm:t>
        <a:bodyPr/>
        <a:lstStyle/>
        <a:p>
          <a:r>
            <a:rPr lang="en-US" b="1" dirty="0" smtClean="0"/>
            <a:t>Data Collection</a:t>
          </a:r>
          <a:endParaRPr lang="en-US" b="1" dirty="0"/>
        </a:p>
      </dgm:t>
    </dgm:pt>
    <dgm:pt modelId="{39B0CDB7-8D0B-46E7-9792-A08CEA422B18}" type="parTrans" cxnId="{5B54F868-C6E7-4FD8-A2DC-C80443EC6D92}">
      <dgm:prSet/>
      <dgm:spPr/>
      <dgm:t>
        <a:bodyPr/>
        <a:lstStyle/>
        <a:p>
          <a:endParaRPr lang="en-US"/>
        </a:p>
      </dgm:t>
    </dgm:pt>
    <dgm:pt modelId="{AFD2113A-C2A2-4410-9A3D-28229FDB4988}" type="sibTrans" cxnId="{5B54F868-C6E7-4FD8-A2DC-C80443EC6D92}">
      <dgm:prSet/>
      <dgm:spPr/>
      <dgm:t>
        <a:bodyPr/>
        <a:lstStyle/>
        <a:p>
          <a:endParaRPr lang="en-US"/>
        </a:p>
      </dgm:t>
    </dgm:pt>
    <dgm:pt modelId="{07639942-0EAF-450F-ABC4-84EBC3F753D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/>
              </a:solidFill>
            </a:rPr>
            <a:t>Partners submitted relevant surveys/reports</a:t>
          </a:r>
          <a:endParaRPr lang="en-US" sz="1600" dirty="0">
            <a:solidFill>
              <a:schemeClr val="tx2"/>
            </a:solidFill>
          </a:endParaRPr>
        </a:p>
      </dgm:t>
    </dgm:pt>
    <dgm:pt modelId="{CEA94A4D-A0A6-4A64-B5DC-5CE14B736A1C}" type="parTrans" cxnId="{3476F17E-0046-4B98-A37C-6AD0CF3B8CE3}">
      <dgm:prSet/>
      <dgm:spPr/>
      <dgm:t>
        <a:bodyPr/>
        <a:lstStyle/>
        <a:p>
          <a:endParaRPr lang="en-US"/>
        </a:p>
      </dgm:t>
    </dgm:pt>
    <dgm:pt modelId="{A635DE14-F70C-4A0C-B9AA-76F4FDB95C7F}" type="sibTrans" cxnId="{3476F17E-0046-4B98-A37C-6AD0CF3B8CE3}">
      <dgm:prSet/>
      <dgm:spPr/>
      <dgm:t>
        <a:bodyPr/>
        <a:lstStyle/>
        <a:p>
          <a:endParaRPr lang="en-US"/>
        </a:p>
      </dgm:t>
    </dgm:pt>
    <dgm:pt modelId="{8EBB8EB5-9472-41C1-A97F-232BC0FF617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/>
              </a:solidFill>
            </a:rPr>
            <a:t>Committee performed web-based search</a:t>
          </a:r>
          <a:endParaRPr lang="en-US" sz="1600" dirty="0">
            <a:solidFill>
              <a:schemeClr val="tx2"/>
            </a:solidFill>
          </a:endParaRPr>
        </a:p>
      </dgm:t>
    </dgm:pt>
    <dgm:pt modelId="{FF763F86-C819-4380-80D5-C3A53D928AE3}" type="parTrans" cxnId="{100CDE13-D319-4C9F-8441-8126371DEBEA}">
      <dgm:prSet/>
      <dgm:spPr/>
      <dgm:t>
        <a:bodyPr/>
        <a:lstStyle/>
        <a:p>
          <a:endParaRPr lang="en-US"/>
        </a:p>
      </dgm:t>
    </dgm:pt>
    <dgm:pt modelId="{B04779C3-7923-4B69-9941-25FD2AE615E6}" type="sibTrans" cxnId="{100CDE13-D319-4C9F-8441-8126371DEBEA}">
      <dgm:prSet/>
      <dgm:spPr/>
      <dgm:t>
        <a:bodyPr/>
        <a:lstStyle/>
        <a:p>
          <a:endParaRPr lang="en-US"/>
        </a:p>
      </dgm:t>
    </dgm:pt>
    <dgm:pt modelId="{2A49D38B-2F2F-4E0F-AD0E-08A1B4FAF85D}">
      <dgm:prSet phldrT="[Text]"/>
      <dgm:spPr/>
      <dgm:t>
        <a:bodyPr/>
        <a:lstStyle/>
        <a:p>
          <a:r>
            <a:rPr lang="en-US" b="1" dirty="0" smtClean="0"/>
            <a:t>Document Review</a:t>
          </a:r>
          <a:endParaRPr lang="en-US" b="1" dirty="0"/>
        </a:p>
      </dgm:t>
    </dgm:pt>
    <dgm:pt modelId="{82CEF752-A0D8-46EC-A6E3-AC3AD22B0FDD}" type="parTrans" cxnId="{B6297978-8952-42FB-8F10-F950F571C89A}">
      <dgm:prSet/>
      <dgm:spPr/>
      <dgm:t>
        <a:bodyPr/>
        <a:lstStyle/>
        <a:p>
          <a:endParaRPr lang="en-US"/>
        </a:p>
      </dgm:t>
    </dgm:pt>
    <dgm:pt modelId="{782CB351-9FC6-4BFD-AB05-A0271421C149}" type="sibTrans" cxnId="{B6297978-8952-42FB-8F10-F950F571C89A}">
      <dgm:prSet/>
      <dgm:spPr/>
      <dgm:t>
        <a:bodyPr/>
        <a:lstStyle/>
        <a:p>
          <a:endParaRPr lang="en-US"/>
        </a:p>
      </dgm:t>
    </dgm:pt>
    <dgm:pt modelId="{B2AE627B-0FB4-4BA2-9179-E43899B346E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/>
              </a:solidFill>
            </a:rPr>
            <a:t>17 analyses included</a:t>
          </a:r>
          <a:endParaRPr lang="en-US" sz="1600" dirty="0">
            <a:solidFill>
              <a:schemeClr val="tx2"/>
            </a:solidFill>
          </a:endParaRPr>
        </a:p>
      </dgm:t>
    </dgm:pt>
    <dgm:pt modelId="{7814B16F-DB0A-4131-9621-3FB98A4632A6}" type="parTrans" cxnId="{E3EDE703-61C7-4A6C-A116-CFD17C2C8A7F}">
      <dgm:prSet/>
      <dgm:spPr/>
      <dgm:t>
        <a:bodyPr/>
        <a:lstStyle/>
        <a:p>
          <a:endParaRPr lang="en-US"/>
        </a:p>
      </dgm:t>
    </dgm:pt>
    <dgm:pt modelId="{02E8D7F1-4160-4577-8476-C7DBF2AD19D5}" type="sibTrans" cxnId="{E3EDE703-61C7-4A6C-A116-CFD17C2C8A7F}">
      <dgm:prSet/>
      <dgm:spPr/>
      <dgm:t>
        <a:bodyPr/>
        <a:lstStyle/>
        <a:p>
          <a:endParaRPr lang="en-US"/>
        </a:p>
      </dgm:t>
    </dgm:pt>
    <dgm:pt modelId="{E40B4B05-3001-46C5-9891-F411D956439A}">
      <dgm:prSet phldrT="[Text]"/>
      <dgm:spPr/>
      <dgm:t>
        <a:bodyPr/>
        <a:lstStyle/>
        <a:p>
          <a:r>
            <a:rPr lang="en-US" b="1" dirty="0" smtClean="0"/>
            <a:t>Compile Results</a:t>
          </a:r>
          <a:endParaRPr lang="en-US" b="1" dirty="0"/>
        </a:p>
      </dgm:t>
    </dgm:pt>
    <dgm:pt modelId="{EA004C83-DA9C-43EC-806D-7300DDD0A555}" type="parTrans" cxnId="{299E37A7-855B-4229-9BE5-93AAC7B81092}">
      <dgm:prSet/>
      <dgm:spPr/>
      <dgm:t>
        <a:bodyPr/>
        <a:lstStyle/>
        <a:p>
          <a:endParaRPr lang="en-US"/>
        </a:p>
      </dgm:t>
    </dgm:pt>
    <dgm:pt modelId="{97093ABD-7BDB-4D81-A585-D1A6C488AE84}" type="sibTrans" cxnId="{299E37A7-855B-4229-9BE5-93AAC7B81092}">
      <dgm:prSet/>
      <dgm:spPr/>
      <dgm:t>
        <a:bodyPr/>
        <a:lstStyle/>
        <a:p>
          <a:endParaRPr lang="en-US"/>
        </a:p>
      </dgm:t>
    </dgm:pt>
    <dgm:pt modelId="{F1E466C6-7BED-4A57-B461-43C1DA15B1E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/>
              </a:solidFill>
            </a:rPr>
            <a:t>Created matrix of methods, measures</a:t>
          </a:r>
          <a:endParaRPr lang="en-US" sz="1600" dirty="0">
            <a:solidFill>
              <a:schemeClr val="tx2"/>
            </a:solidFill>
          </a:endParaRPr>
        </a:p>
      </dgm:t>
    </dgm:pt>
    <dgm:pt modelId="{87DC6F36-8343-4983-BC93-C6902F8CB0E4}" type="parTrans" cxnId="{C1BC691C-6ECB-4148-AEF6-11DAD686149F}">
      <dgm:prSet/>
      <dgm:spPr/>
      <dgm:t>
        <a:bodyPr/>
        <a:lstStyle/>
        <a:p>
          <a:endParaRPr lang="en-US"/>
        </a:p>
      </dgm:t>
    </dgm:pt>
    <dgm:pt modelId="{91167F8B-8139-44CA-A8E0-57498F6A4DBC}" type="sibTrans" cxnId="{C1BC691C-6ECB-4148-AEF6-11DAD686149F}">
      <dgm:prSet/>
      <dgm:spPr/>
      <dgm:t>
        <a:bodyPr/>
        <a:lstStyle/>
        <a:p>
          <a:endParaRPr lang="en-US"/>
        </a:p>
      </dgm:t>
    </dgm:pt>
    <dgm:pt modelId="{C0D928DC-8E98-4AC0-AC51-D7E9CB53B20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/>
              </a:solidFill>
            </a:rPr>
            <a:t>Identified commonalities/differences between and among grant types</a:t>
          </a:r>
          <a:endParaRPr lang="en-US" sz="1600" dirty="0">
            <a:solidFill>
              <a:schemeClr val="tx2"/>
            </a:solidFill>
          </a:endParaRPr>
        </a:p>
      </dgm:t>
    </dgm:pt>
    <dgm:pt modelId="{4EC219E6-3604-403C-8FC6-9B7B57397E36}" type="parTrans" cxnId="{581FA8D9-8FFF-4449-BED7-20B008CEB9A0}">
      <dgm:prSet/>
      <dgm:spPr/>
      <dgm:t>
        <a:bodyPr/>
        <a:lstStyle/>
        <a:p>
          <a:endParaRPr lang="en-US"/>
        </a:p>
      </dgm:t>
    </dgm:pt>
    <dgm:pt modelId="{BADE9E23-9265-484F-8DCF-E8ABD5E5B0D6}" type="sibTrans" cxnId="{581FA8D9-8FFF-4449-BED7-20B008CEB9A0}">
      <dgm:prSet/>
      <dgm:spPr/>
      <dgm:t>
        <a:bodyPr/>
        <a:lstStyle/>
        <a:p>
          <a:endParaRPr lang="en-US"/>
        </a:p>
      </dgm:t>
    </dgm:pt>
    <dgm:pt modelId="{72D9B910-52F5-400D-A7FA-59CD57059906}" type="pres">
      <dgm:prSet presAssocID="{32043E73-AEC4-4506-ADD8-8E1ABD9EFD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E6D45-5C04-473C-B1C7-E0A2B34E795D}" type="pres">
      <dgm:prSet presAssocID="{0EEB1C87-B4D5-4ADD-BA05-9D1A4764E5D2}" presName="composite" presStyleCnt="0"/>
      <dgm:spPr/>
    </dgm:pt>
    <dgm:pt modelId="{4738CC39-478C-4A06-9F6B-4D2B0415D72D}" type="pres">
      <dgm:prSet presAssocID="{0EEB1C87-B4D5-4ADD-BA05-9D1A4764E5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1A570-A490-47CA-936B-AA8E0B567A3D}" type="pres">
      <dgm:prSet presAssocID="{0EEB1C87-B4D5-4ADD-BA05-9D1A4764E5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DB2E9-7879-43D7-A148-29E2B69AADFC}" type="pres">
      <dgm:prSet presAssocID="{AFD2113A-C2A2-4410-9A3D-28229FDB4988}" presName="sp" presStyleCnt="0"/>
      <dgm:spPr/>
    </dgm:pt>
    <dgm:pt modelId="{EFFFAAB1-11A3-42EA-AE76-D8147041F26D}" type="pres">
      <dgm:prSet presAssocID="{2A49D38B-2F2F-4E0F-AD0E-08A1B4FAF85D}" presName="composite" presStyleCnt="0"/>
      <dgm:spPr/>
    </dgm:pt>
    <dgm:pt modelId="{D51280A1-D48A-4396-8032-B62C74F08F8E}" type="pres">
      <dgm:prSet presAssocID="{2A49D38B-2F2F-4E0F-AD0E-08A1B4FAF8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5E980-0D2E-4F02-8B2D-75FEB25638C1}" type="pres">
      <dgm:prSet presAssocID="{2A49D38B-2F2F-4E0F-AD0E-08A1B4FAF85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DCFF4-70E7-4466-8A75-6B4882A05CC5}" type="pres">
      <dgm:prSet presAssocID="{782CB351-9FC6-4BFD-AB05-A0271421C149}" presName="sp" presStyleCnt="0"/>
      <dgm:spPr/>
    </dgm:pt>
    <dgm:pt modelId="{5CB38D7D-8971-4DB3-8AAD-5D075C84B08F}" type="pres">
      <dgm:prSet presAssocID="{E40B4B05-3001-46C5-9891-F411D956439A}" presName="composite" presStyleCnt="0"/>
      <dgm:spPr/>
    </dgm:pt>
    <dgm:pt modelId="{FC932CB7-71DD-4750-8DFF-68A48351742F}" type="pres">
      <dgm:prSet presAssocID="{E40B4B05-3001-46C5-9891-F411D95643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64FD1-522D-4F87-A664-C1E9958EC761}" type="pres">
      <dgm:prSet presAssocID="{E40B4B05-3001-46C5-9891-F411D956439A}" presName="descendantText" presStyleLbl="alignAcc1" presStyleIdx="2" presStyleCnt="3" custLinFactNeighborX="0" custLinFactNeighborY="-1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6F17E-0046-4B98-A37C-6AD0CF3B8CE3}" srcId="{0EEB1C87-B4D5-4ADD-BA05-9D1A4764E5D2}" destId="{07639942-0EAF-450F-ABC4-84EBC3F753DC}" srcOrd="0" destOrd="0" parTransId="{CEA94A4D-A0A6-4A64-B5DC-5CE14B736A1C}" sibTransId="{A635DE14-F70C-4A0C-B9AA-76F4FDB95C7F}"/>
    <dgm:cxn modelId="{DB70836C-95FE-4793-B9AC-10ED667F8A62}" type="presOf" srcId="{F1E466C6-7BED-4A57-B461-43C1DA15B1EE}" destId="{42764FD1-522D-4F87-A664-C1E9958EC761}" srcOrd="0" destOrd="0" presId="urn:microsoft.com/office/officeart/2005/8/layout/chevron2"/>
    <dgm:cxn modelId="{B6297978-8952-42FB-8F10-F950F571C89A}" srcId="{32043E73-AEC4-4506-ADD8-8E1ABD9EFD0A}" destId="{2A49D38B-2F2F-4E0F-AD0E-08A1B4FAF85D}" srcOrd="1" destOrd="0" parTransId="{82CEF752-A0D8-46EC-A6E3-AC3AD22B0FDD}" sibTransId="{782CB351-9FC6-4BFD-AB05-A0271421C149}"/>
    <dgm:cxn modelId="{9A2DEDF1-B59E-4A84-A72F-37D3216A7FEB}" type="presOf" srcId="{32043E73-AEC4-4506-ADD8-8E1ABD9EFD0A}" destId="{72D9B910-52F5-400D-A7FA-59CD57059906}" srcOrd="0" destOrd="0" presId="urn:microsoft.com/office/officeart/2005/8/layout/chevron2"/>
    <dgm:cxn modelId="{E3EDE703-61C7-4A6C-A116-CFD17C2C8A7F}" srcId="{2A49D38B-2F2F-4E0F-AD0E-08A1B4FAF85D}" destId="{B2AE627B-0FB4-4BA2-9179-E43899B346EC}" srcOrd="0" destOrd="0" parTransId="{7814B16F-DB0A-4131-9621-3FB98A4632A6}" sibTransId="{02E8D7F1-4160-4577-8476-C7DBF2AD19D5}"/>
    <dgm:cxn modelId="{0479569C-FD58-49C0-9FEA-A0AAFE7E9EC3}" type="presOf" srcId="{07639942-0EAF-450F-ABC4-84EBC3F753DC}" destId="{7771A570-A490-47CA-936B-AA8E0B567A3D}" srcOrd="0" destOrd="0" presId="urn:microsoft.com/office/officeart/2005/8/layout/chevron2"/>
    <dgm:cxn modelId="{100CDE13-D319-4C9F-8441-8126371DEBEA}" srcId="{0EEB1C87-B4D5-4ADD-BA05-9D1A4764E5D2}" destId="{8EBB8EB5-9472-41C1-A97F-232BC0FF6176}" srcOrd="1" destOrd="0" parTransId="{FF763F86-C819-4380-80D5-C3A53D928AE3}" sibTransId="{B04779C3-7923-4B69-9941-25FD2AE615E6}"/>
    <dgm:cxn modelId="{CA1CF8F9-6CF4-49D9-858D-384719FAFFA2}" type="presOf" srcId="{E40B4B05-3001-46C5-9891-F411D956439A}" destId="{FC932CB7-71DD-4750-8DFF-68A48351742F}" srcOrd="0" destOrd="0" presId="urn:microsoft.com/office/officeart/2005/8/layout/chevron2"/>
    <dgm:cxn modelId="{C1BC691C-6ECB-4148-AEF6-11DAD686149F}" srcId="{E40B4B05-3001-46C5-9891-F411D956439A}" destId="{F1E466C6-7BED-4A57-B461-43C1DA15B1EE}" srcOrd="0" destOrd="0" parTransId="{87DC6F36-8343-4983-BC93-C6902F8CB0E4}" sibTransId="{91167F8B-8139-44CA-A8E0-57498F6A4DBC}"/>
    <dgm:cxn modelId="{299E37A7-855B-4229-9BE5-93AAC7B81092}" srcId="{32043E73-AEC4-4506-ADD8-8E1ABD9EFD0A}" destId="{E40B4B05-3001-46C5-9891-F411D956439A}" srcOrd="2" destOrd="0" parTransId="{EA004C83-DA9C-43EC-806D-7300DDD0A555}" sibTransId="{97093ABD-7BDB-4D81-A585-D1A6C488AE84}"/>
    <dgm:cxn modelId="{B6745FD3-76D2-4FB5-B0BB-26EFED764E53}" type="presOf" srcId="{2A49D38B-2F2F-4E0F-AD0E-08A1B4FAF85D}" destId="{D51280A1-D48A-4396-8032-B62C74F08F8E}" srcOrd="0" destOrd="0" presId="urn:microsoft.com/office/officeart/2005/8/layout/chevron2"/>
    <dgm:cxn modelId="{4C98F934-3FC2-4639-858F-9C3F21766219}" type="presOf" srcId="{0EEB1C87-B4D5-4ADD-BA05-9D1A4764E5D2}" destId="{4738CC39-478C-4A06-9F6B-4D2B0415D72D}" srcOrd="0" destOrd="0" presId="urn:microsoft.com/office/officeart/2005/8/layout/chevron2"/>
    <dgm:cxn modelId="{6D63CC5F-DA25-4A23-A7A7-67154B1DD022}" type="presOf" srcId="{C0D928DC-8E98-4AC0-AC51-D7E9CB53B200}" destId="{42764FD1-522D-4F87-A664-C1E9958EC761}" srcOrd="0" destOrd="1" presId="urn:microsoft.com/office/officeart/2005/8/layout/chevron2"/>
    <dgm:cxn modelId="{C91F4714-9C41-4676-9715-607DD42AF7D3}" type="presOf" srcId="{B2AE627B-0FB4-4BA2-9179-E43899B346EC}" destId="{5A05E980-0D2E-4F02-8B2D-75FEB25638C1}" srcOrd="0" destOrd="0" presId="urn:microsoft.com/office/officeart/2005/8/layout/chevron2"/>
    <dgm:cxn modelId="{581FA8D9-8FFF-4449-BED7-20B008CEB9A0}" srcId="{E40B4B05-3001-46C5-9891-F411D956439A}" destId="{C0D928DC-8E98-4AC0-AC51-D7E9CB53B200}" srcOrd="1" destOrd="0" parTransId="{4EC219E6-3604-403C-8FC6-9B7B57397E36}" sibTransId="{BADE9E23-9265-484F-8DCF-E8ABD5E5B0D6}"/>
    <dgm:cxn modelId="{5B54F868-C6E7-4FD8-A2DC-C80443EC6D92}" srcId="{32043E73-AEC4-4506-ADD8-8E1ABD9EFD0A}" destId="{0EEB1C87-B4D5-4ADD-BA05-9D1A4764E5D2}" srcOrd="0" destOrd="0" parTransId="{39B0CDB7-8D0B-46E7-9792-A08CEA422B18}" sibTransId="{AFD2113A-C2A2-4410-9A3D-28229FDB4988}"/>
    <dgm:cxn modelId="{F8E5559A-55B6-46B7-8EF0-38CEC8CABB04}" type="presOf" srcId="{8EBB8EB5-9472-41C1-A97F-232BC0FF6176}" destId="{7771A570-A490-47CA-936B-AA8E0B567A3D}" srcOrd="0" destOrd="1" presId="urn:microsoft.com/office/officeart/2005/8/layout/chevron2"/>
    <dgm:cxn modelId="{CC8EC219-3831-45D2-BBB1-6D0376FC1D0B}" type="presParOf" srcId="{72D9B910-52F5-400D-A7FA-59CD57059906}" destId="{FCEE6D45-5C04-473C-B1C7-E0A2B34E795D}" srcOrd="0" destOrd="0" presId="urn:microsoft.com/office/officeart/2005/8/layout/chevron2"/>
    <dgm:cxn modelId="{A20E71A1-7A31-46AB-9203-9E0FB51532A5}" type="presParOf" srcId="{FCEE6D45-5C04-473C-B1C7-E0A2B34E795D}" destId="{4738CC39-478C-4A06-9F6B-4D2B0415D72D}" srcOrd="0" destOrd="0" presId="urn:microsoft.com/office/officeart/2005/8/layout/chevron2"/>
    <dgm:cxn modelId="{BD72156D-F617-4050-852D-C4BBC1B7ACBA}" type="presParOf" srcId="{FCEE6D45-5C04-473C-B1C7-E0A2B34E795D}" destId="{7771A570-A490-47CA-936B-AA8E0B567A3D}" srcOrd="1" destOrd="0" presId="urn:microsoft.com/office/officeart/2005/8/layout/chevron2"/>
    <dgm:cxn modelId="{59628844-BD0F-4FFD-8BFD-2BFB27F53552}" type="presParOf" srcId="{72D9B910-52F5-400D-A7FA-59CD57059906}" destId="{83ADB2E9-7879-43D7-A148-29E2B69AADFC}" srcOrd="1" destOrd="0" presId="urn:microsoft.com/office/officeart/2005/8/layout/chevron2"/>
    <dgm:cxn modelId="{CA560E41-DCD9-4976-BF12-AB622DC19BAF}" type="presParOf" srcId="{72D9B910-52F5-400D-A7FA-59CD57059906}" destId="{EFFFAAB1-11A3-42EA-AE76-D8147041F26D}" srcOrd="2" destOrd="0" presId="urn:microsoft.com/office/officeart/2005/8/layout/chevron2"/>
    <dgm:cxn modelId="{1917CD30-CF3E-4C6F-82DA-824CE4B13115}" type="presParOf" srcId="{EFFFAAB1-11A3-42EA-AE76-D8147041F26D}" destId="{D51280A1-D48A-4396-8032-B62C74F08F8E}" srcOrd="0" destOrd="0" presId="urn:microsoft.com/office/officeart/2005/8/layout/chevron2"/>
    <dgm:cxn modelId="{9B507B57-74EF-48B6-96F4-EDE014426C63}" type="presParOf" srcId="{EFFFAAB1-11A3-42EA-AE76-D8147041F26D}" destId="{5A05E980-0D2E-4F02-8B2D-75FEB25638C1}" srcOrd="1" destOrd="0" presId="urn:microsoft.com/office/officeart/2005/8/layout/chevron2"/>
    <dgm:cxn modelId="{269E7B6F-FB4D-47B8-8D4C-8455779D3521}" type="presParOf" srcId="{72D9B910-52F5-400D-A7FA-59CD57059906}" destId="{829DCFF4-70E7-4466-8A75-6B4882A05CC5}" srcOrd="3" destOrd="0" presId="urn:microsoft.com/office/officeart/2005/8/layout/chevron2"/>
    <dgm:cxn modelId="{527D9868-1CD0-45DB-87F9-3868746EBE6D}" type="presParOf" srcId="{72D9B910-52F5-400D-A7FA-59CD57059906}" destId="{5CB38D7D-8971-4DB3-8AAD-5D075C84B08F}" srcOrd="4" destOrd="0" presId="urn:microsoft.com/office/officeart/2005/8/layout/chevron2"/>
    <dgm:cxn modelId="{A756A600-CDD3-4633-A56F-0EE6A94EB1B0}" type="presParOf" srcId="{5CB38D7D-8971-4DB3-8AAD-5D075C84B08F}" destId="{FC932CB7-71DD-4750-8DFF-68A48351742F}" srcOrd="0" destOrd="0" presId="urn:microsoft.com/office/officeart/2005/8/layout/chevron2"/>
    <dgm:cxn modelId="{84F58929-06B9-47C7-9476-6AC7FE040ED3}" type="presParOf" srcId="{5CB38D7D-8971-4DB3-8AAD-5D075C84B08F}" destId="{42764FD1-522D-4F87-A664-C1E9958EC7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8CC39-478C-4A06-9F6B-4D2B0415D72D}">
      <dsp:nvSpPr>
        <dsp:cNvPr id="0" name=""/>
        <dsp:cNvSpPr/>
      </dsp:nvSpPr>
      <dsp:spPr>
        <a:xfrm rot="5400000">
          <a:off x="-266024" y="268858"/>
          <a:ext cx="1773494" cy="1241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Data Collection</a:t>
          </a:r>
          <a:endParaRPr lang="en-US" sz="1800" b="1" kern="1200" dirty="0"/>
        </a:p>
      </dsp:txBody>
      <dsp:txXfrm rot="-5400000">
        <a:off x="0" y="623557"/>
        <a:ext cx="1241446" cy="532048"/>
      </dsp:txXfrm>
    </dsp:sp>
    <dsp:sp modelId="{7771A570-A490-47CA-936B-AA8E0B567A3D}">
      <dsp:nvSpPr>
        <dsp:cNvPr id="0" name=""/>
        <dsp:cNvSpPr/>
      </dsp:nvSpPr>
      <dsp:spPr>
        <a:xfrm rot="5400000">
          <a:off x="3670865" y="-2426584"/>
          <a:ext cx="1152771" cy="601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/>
              </a:solidFill>
            </a:rPr>
            <a:t>Partners submitted relevant surveys/reports</a:t>
          </a:r>
          <a:endParaRPr lang="en-US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/>
              </a:solidFill>
            </a:rPr>
            <a:t>Committee performed web-based search</a:t>
          </a:r>
          <a:endParaRPr lang="en-US" sz="1600" kern="1200" dirty="0">
            <a:solidFill>
              <a:schemeClr val="tx2"/>
            </a:solidFill>
          </a:endParaRPr>
        </a:p>
      </dsp:txBody>
      <dsp:txXfrm rot="-5400000">
        <a:off x="1241446" y="59109"/>
        <a:ext cx="5955335" cy="1040223"/>
      </dsp:txXfrm>
    </dsp:sp>
    <dsp:sp modelId="{D51280A1-D48A-4396-8032-B62C74F08F8E}">
      <dsp:nvSpPr>
        <dsp:cNvPr id="0" name=""/>
        <dsp:cNvSpPr/>
      </dsp:nvSpPr>
      <dsp:spPr>
        <a:xfrm rot="5400000">
          <a:off x="-266024" y="1850104"/>
          <a:ext cx="1773494" cy="1241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Document Review</a:t>
          </a:r>
          <a:endParaRPr lang="en-US" sz="1800" b="1" kern="1200" dirty="0"/>
        </a:p>
      </dsp:txBody>
      <dsp:txXfrm rot="-5400000">
        <a:off x="0" y="2204803"/>
        <a:ext cx="1241446" cy="532048"/>
      </dsp:txXfrm>
    </dsp:sp>
    <dsp:sp modelId="{5A05E980-0D2E-4F02-8B2D-75FEB25638C1}">
      <dsp:nvSpPr>
        <dsp:cNvPr id="0" name=""/>
        <dsp:cNvSpPr/>
      </dsp:nvSpPr>
      <dsp:spPr>
        <a:xfrm rot="5400000">
          <a:off x="3670865" y="-845338"/>
          <a:ext cx="1152771" cy="601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/>
              </a:solidFill>
            </a:rPr>
            <a:t>17 analyses included</a:t>
          </a:r>
          <a:endParaRPr lang="en-US" sz="1600" kern="1200" dirty="0">
            <a:solidFill>
              <a:schemeClr val="tx2"/>
            </a:solidFill>
          </a:endParaRPr>
        </a:p>
      </dsp:txBody>
      <dsp:txXfrm rot="-5400000">
        <a:off x="1241446" y="1640355"/>
        <a:ext cx="5955335" cy="1040223"/>
      </dsp:txXfrm>
    </dsp:sp>
    <dsp:sp modelId="{FC932CB7-71DD-4750-8DFF-68A48351742F}">
      <dsp:nvSpPr>
        <dsp:cNvPr id="0" name=""/>
        <dsp:cNvSpPr/>
      </dsp:nvSpPr>
      <dsp:spPr>
        <a:xfrm rot="5400000">
          <a:off x="-266024" y="3431351"/>
          <a:ext cx="1773494" cy="1241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Compile Results</a:t>
          </a:r>
          <a:endParaRPr lang="en-US" sz="1800" b="1" kern="1200" dirty="0"/>
        </a:p>
      </dsp:txBody>
      <dsp:txXfrm rot="-5400000">
        <a:off x="0" y="3786050"/>
        <a:ext cx="1241446" cy="532048"/>
      </dsp:txXfrm>
    </dsp:sp>
    <dsp:sp modelId="{42764FD1-522D-4F87-A664-C1E9958EC761}">
      <dsp:nvSpPr>
        <dsp:cNvPr id="0" name=""/>
        <dsp:cNvSpPr/>
      </dsp:nvSpPr>
      <dsp:spPr>
        <a:xfrm rot="5400000">
          <a:off x="3670865" y="724195"/>
          <a:ext cx="1152771" cy="6011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/>
              </a:solidFill>
            </a:rPr>
            <a:t>Created matrix of methods, measures</a:t>
          </a:r>
          <a:endParaRPr lang="en-US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/>
              </a:solidFill>
            </a:rPr>
            <a:t>Identified commonalities/differences between and among grant types</a:t>
          </a:r>
          <a:endParaRPr lang="en-US" sz="1600" kern="1200" dirty="0">
            <a:solidFill>
              <a:schemeClr val="tx2"/>
            </a:solidFill>
          </a:endParaRPr>
        </a:p>
      </dsp:txBody>
      <dsp:txXfrm rot="-5400000">
        <a:off x="1241446" y="3209888"/>
        <a:ext cx="5955335" cy="104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0.52875</cdr:x>
      <cdr:y>0.37875</cdr:y>
    </cdr:from>
    <cdr:to>
      <cdr:x>0.533</cdr:x>
      <cdr:y>0.469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85150" y="959620"/>
          <a:ext cx="28013" cy="22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75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596BDF-B57A-46DD-A920-FB97E24D721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30AAB5C-A1DA-4F3C-ABBE-81B4A388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BD321EE-2868-4400-9DCA-0DB3B5E7AD64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529E5AA-4A7C-461E-AFEC-6EE4F4624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DBDD52-C14B-4B8F-861D-38520A5C06A8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E907B-AA00-4F5D-A2C6-DBF5DCC27A9C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000" dirty="0" smtClean="0"/>
              <a:t>While these measures are more subjective, categories using</a:t>
            </a:r>
            <a:r>
              <a:rPr lang="en-US" altLang="en-US" sz="1000" baseline="0" dirty="0" smtClean="0"/>
              <a:t> more concrete skills such as presentation are not as variable as others like “improved job opportunities”</a:t>
            </a:r>
            <a:endParaRPr lang="en-US" altLang="en-US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DAE72-EB9E-41C1-8FEA-1C71372ACC56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dirty="0" smtClean="0"/>
              <a:t>Benchmark = % </a:t>
            </a:r>
            <a:r>
              <a:rPr lang="en-US" altLang="en-US" b="1" i="1" dirty="0"/>
              <a:t>of grantees who fulfill the criteria (range) # of studies / grantees </a:t>
            </a:r>
            <a:r>
              <a:rPr lang="en-US" altLang="en-US" b="1" i="1" dirty="0" err="1"/>
              <a:t>incl</a:t>
            </a:r>
            <a:r>
              <a:rPr lang="en-US" altLang="en-US" b="1" i="1" dirty="0"/>
              <a:t> in each benchmark</a:t>
            </a:r>
          </a:p>
          <a:p>
            <a:r>
              <a:rPr lang="en-US" altLang="en-US" dirty="0" smtClean="0"/>
              <a:t>Publication </a:t>
            </a:r>
            <a:r>
              <a:rPr lang="en-US" altLang="en-US" dirty="0"/>
              <a:t>of at least one paper 85%   (80-95%);3 studies (5 groups), n= 43628</a:t>
            </a:r>
          </a:p>
          <a:p>
            <a:r>
              <a:rPr lang="en-US" altLang="en-US" dirty="0"/>
              <a:t>Stayed in research: 70% (56-86%); 4 studies (6 groups), n= 43759</a:t>
            </a:r>
          </a:p>
          <a:p>
            <a:r>
              <a:rPr lang="en-US" altLang="en-US" dirty="0"/>
              <a:t>Obtain additional funding: 50% (35-65%); 2 studies (4 groups), </a:t>
            </a:r>
            <a:r>
              <a:rPr lang="en-US" altLang="en-US" dirty="0" smtClean="0"/>
              <a:t>n=43492</a:t>
            </a:r>
          </a:p>
          <a:p>
            <a:r>
              <a:rPr lang="en-US" altLang="en-US" dirty="0" smtClean="0"/>
              <a:t>Satisfaction with overall experience: 70% (65-98%); 3 studies (4 groups), n=572</a:t>
            </a:r>
          </a:p>
          <a:p>
            <a:r>
              <a:rPr lang="en-US" altLang="en-US" dirty="0" smtClean="0"/>
              <a:t>Satisfaction with research experience: 95% (87-98%); 3 studies (4 groups), n=572</a:t>
            </a:r>
          </a:p>
          <a:p>
            <a:r>
              <a:rPr lang="en-US" altLang="en-US" dirty="0" smtClean="0"/>
              <a:t>Career Gains (Enhanced job prospects and transferable skills): 70%   (25-85%) 3 studies (4 groups), n=572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 Evaluation of our postdoctoral Fellowship </a:t>
            </a:r>
            <a:r>
              <a:rPr lang="en-US" dirty="0" smtClean="0"/>
              <a:t>Grant – Productivity is</a:t>
            </a:r>
            <a:r>
              <a:rPr lang="en-US" baseline="0" dirty="0" smtClean="0"/>
              <a:t> of utmost importance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Postdoctoral traineeships prepare individuals for careers as independent investigators – therefore, measures of productivity and career-related outputs as well as the importance of mentorship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D907C-DC27-4FC8-9DBB-DF3D19786E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17ECC-9550-49AB-BB2D-B331DB9144F0}" type="slidenum">
              <a:rPr lang="en-GB" altLang="en-US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measures = </a:t>
            </a:r>
            <a:r>
              <a:rPr lang="en-US" baseline="0" dirty="0" smtClean="0"/>
              <a:t>measures of productivity and career-related outputs as well as the importance of mentorship</a:t>
            </a:r>
            <a:endParaRPr lang="en-US" dirty="0" smtClean="0"/>
          </a:p>
          <a:p>
            <a:endParaRPr lang="en-US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1 paper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research/field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Career Gains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confidence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position</a:t>
            </a:r>
          </a:p>
          <a:p>
            <a:endParaRPr lang="en-US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9AEC8-8600-47B1-9531-C53317BA0071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Productivity is measured by publications in the field and ability to leverage additional funding.  </a:t>
            </a:r>
          </a:p>
          <a:p>
            <a:r>
              <a:rPr lang="en-US" altLang="en-US" dirty="0" smtClean="0"/>
              <a:t>Postdoctoral work lays</a:t>
            </a:r>
            <a:r>
              <a:rPr lang="en-US" altLang="en-US" baseline="0" dirty="0" smtClean="0"/>
              <a:t> the foundation for future work, so common for postdocs to stay in that field or a closely related field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91% mean – published at least one paper (82%-100%)</a:t>
            </a:r>
          </a:p>
          <a:p>
            <a:r>
              <a:rPr lang="en-US" altLang="en-US" baseline="0" dirty="0" smtClean="0"/>
              <a:t>81% mean – remained in the field or a closely related field (71%-83%)</a:t>
            </a:r>
          </a:p>
          <a:p>
            <a:r>
              <a:rPr lang="en-US" altLang="en-US" baseline="0" dirty="0" smtClean="0"/>
              <a:t>59% mean – leveraged additional funds (46% - 90%)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388F7-6FB8-4694-86C6-E76E5F7858A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Among these studies, more than 60% of grantees cited attainment of important career gains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E814D-9920-4EA6-908B-67663C8266E7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dirty="0"/>
              <a:t>Benchmark% of grantees who fulfill the criteria (range)# of studies / grantees included in each benchmark</a:t>
            </a:r>
          </a:p>
          <a:p>
            <a:r>
              <a:rPr lang="en-US" altLang="en-US" dirty="0" smtClean="0"/>
              <a:t>Publication </a:t>
            </a:r>
            <a:r>
              <a:rPr lang="en-US" altLang="en-US" dirty="0"/>
              <a:t>of at least one paper 80% (82-100%) 2 studies, n=80</a:t>
            </a:r>
          </a:p>
          <a:p>
            <a:r>
              <a:rPr lang="en-US" altLang="en-US" dirty="0"/>
              <a:t>Retention in field 70% (71-83%) 3 studies, n=308 </a:t>
            </a:r>
          </a:p>
          <a:p>
            <a:r>
              <a:rPr lang="en-US" altLang="en-US" dirty="0"/>
              <a:t>Obtained additional funding 50% (46-90%) 3 studies, </a:t>
            </a:r>
            <a:r>
              <a:rPr lang="en-US" altLang="en-US" dirty="0" smtClean="0"/>
              <a:t>n=308</a:t>
            </a:r>
          </a:p>
          <a:p>
            <a:r>
              <a:rPr lang="en-US" altLang="en-US" dirty="0" smtClean="0"/>
              <a:t>Career Gains: 60%</a:t>
            </a:r>
          </a:p>
          <a:p>
            <a:r>
              <a:rPr lang="en-US" altLang="en-US" dirty="0" smtClean="0"/>
              <a:t>	Increased self confidence (61-74%) 3 studies, n=308</a:t>
            </a:r>
          </a:p>
          <a:p>
            <a:r>
              <a:rPr lang="en-US" altLang="en-US" dirty="0" smtClean="0"/>
              <a:t>	Increased independence (52-69%) 3 studies, n=308</a:t>
            </a:r>
          </a:p>
          <a:p>
            <a:r>
              <a:rPr lang="en-US" altLang="en-US" dirty="0" smtClean="0"/>
              <a:t>	Award helped obtain faculty position (32-74%) 3 studies, n=308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71DAC-0038-4AC3-8A5E-9FE99BFFAD2A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Comparison of median responses between grant</a:t>
            </a:r>
            <a:r>
              <a:rPr lang="en-US" altLang="en-US" baseline="0" dirty="0" smtClean="0"/>
              <a:t> types – points out the similarities and differences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EBE1C-7330-423F-A441-D688E1617C3E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10966-38BF-44B6-90F8-AD3F5D01811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Collect a variety of data – process</a:t>
            </a:r>
            <a:r>
              <a:rPr lang="en-US" altLang="en-US" baseline="0" dirty="0" smtClean="0"/>
              <a:t> and outcomes, quantitative and qualitative, short- and long-term… enables a variety of uses and on-going value for time spent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D982A-5932-4B15-9F35-2AB7E5308BD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D4106-D410-41A2-B964-29F3BB9F04D8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ICRP</a:t>
            </a:r>
            <a:r>
              <a:rPr lang="en-US" baseline="0" dirty="0" smtClean="0"/>
              <a:t> initiated in 2000 with 10 cancer funding agencies – now 54 cancer funders represented from the US, Canada, Europe, Australia, and Japan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Mission:  Enhance the impact of research to benefit all individuals affected by cancer through global collaboration and strategic coordination of research.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The outcomes subcommittee was initiated in 2006 with the goal of identifying and/or developing best practices for capturing, reflecting, and evaluating research outcomes – surveyed partners for ways to measure outcomes. 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aseline="0" dirty="0" smtClean="0">
                <a:solidFill>
                  <a:schemeClr val="tx1"/>
                </a:solidFill>
              </a:rPr>
              <a:t>Challenges cited = lack of models, metrics, benchmarks, use of proxy indicators, insufficient staffing resources, and length of time required for adequate follow-up.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Outcomes library developed – recommending using resources in the library to develop benchmarks and best practices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Training/Career Development Awards chosen for first project since most partners offered such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9E5AA-4A7C-461E-AFEC-6EE4F46249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BCB2B-A031-473B-8E98-077D159F42A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60167"/>
            <a:ext cx="5208482" cy="4222890"/>
          </a:xfrm>
        </p:spPr>
        <p:txBody>
          <a:bodyPr/>
          <a:lstStyle/>
          <a:p>
            <a:r>
              <a:rPr lang="en-US" altLang="en-US" dirty="0" smtClean="0"/>
              <a:t>Project initiated to…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10D81-C1CD-4FD2-A187-269715595CF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u="none" dirty="0" smtClean="0"/>
              <a:t>Each Partner submitted surveys</a:t>
            </a:r>
            <a:r>
              <a:rPr lang="en-US" altLang="en-US" u="none" baseline="0" dirty="0" smtClean="0"/>
              <a:t> and reports pertaining to their training and career development awards.  In </a:t>
            </a:r>
            <a:r>
              <a:rPr lang="en-US" altLang="en-US" u="none" baseline="0" dirty="0" err="1" smtClean="0"/>
              <a:t>addittion</a:t>
            </a:r>
            <a:r>
              <a:rPr lang="en-US" altLang="en-US" u="none" baseline="0" dirty="0" smtClean="0"/>
              <a:t>, the Outcome Subcommittee searched the internet for additional studies that could supplement Partner reports.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u="none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u="none" baseline="0" dirty="0" smtClean="0"/>
              <a:t>Studies more than 10 years old or that were not publicly available were excluded.  17 studies included in this report:  7 </a:t>
            </a:r>
            <a:r>
              <a:rPr lang="en-US" altLang="en-US" u="none" baseline="0" dirty="0" err="1" smtClean="0"/>
              <a:t>predoc</a:t>
            </a:r>
            <a:r>
              <a:rPr lang="en-US" altLang="en-US" u="none" baseline="0" dirty="0" smtClean="0"/>
              <a:t>; 6 postdoc (4 new investigator/career development)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u="none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u="none" baseline="0" dirty="0" smtClean="0"/>
              <a:t>Document review with follow up, as needed. – organized by award type and then matrix of methods and measures used; findings compiled; median value ranges from most common measures were calculated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u="none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u="sng" dirty="0" err="1" smtClean="0"/>
              <a:t>Predoctoral</a:t>
            </a:r>
            <a:r>
              <a:rPr lang="en-US" altLang="en-US" u="sng" dirty="0" smtClean="0"/>
              <a:t> </a:t>
            </a:r>
            <a:r>
              <a:rPr lang="en-US" altLang="en-US" u="sng" dirty="0"/>
              <a:t>Awards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NCRI/</a:t>
            </a:r>
            <a:r>
              <a:rPr lang="en-US" altLang="en-US" dirty="0" err="1"/>
              <a:t>Wellcome</a:t>
            </a:r>
            <a:r>
              <a:rPr lang="en-US" altLang="en-US" dirty="0"/>
              <a:t> Trust (3)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NIH (1)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NCRI/CRUK (2)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CBCRP (1</a:t>
            </a:r>
            <a:r>
              <a:rPr lang="en-US" alt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u="sng" dirty="0"/>
              <a:t>Postdoctoral Awards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CBCRP (2)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Komen (1)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NIH (1)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Damon Runyon (1)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NCI (1</a:t>
            </a:r>
            <a:r>
              <a:rPr lang="en-US" alt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267F4-17CE-4E13-8D9A-E6C9532FED0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analyses used grantee 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but one postdoc analysis used grantee surveys (NCI Postdoctoral</a:t>
            </a:r>
            <a:r>
              <a:rPr lang="en-US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analysis)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also conducted phone interviews, while others used email or web-based 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searches and funding searches used to validate PI-reported data (for some – not all)</a:t>
            </a:r>
            <a:endParaRPr lang="en-US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did not use a control group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did, used top ranked unfunded applicants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(NIH </a:t>
            </a:r>
            <a:r>
              <a:rPr lang="en-US" alt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NRSA Analysis)</a:t>
            </a:r>
            <a:endParaRPr lang="en-US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 Evaluation of our postdoctoral Fellowship </a:t>
            </a:r>
            <a:r>
              <a:rPr lang="en-US" dirty="0" smtClean="0"/>
              <a:t>Grant</a:t>
            </a:r>
          </a:p>
          <a:p>
            <a:endParaRPr lang="en-US" dirty="0" smtClean="0"/>
          </a:p>
          <a:p>
            <a:r>
              <a:rPr lang="en-US" dirty="0" smtClean="0"/>
              <a:t>- Grants include</a:t>
            </a:r>
            <a:r>
              <a:rPr lang="en-US" baseline="0" dirty="0" smtClean="0"/>
              <a:t> those grants intended to support graduate students in pursuit of a doctoral degree – includes mentorship as a component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D907C-DC27-4FC8-9DBB-DF3D19786E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17ECC-9550-49AB-BB2D-B331DB9144F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These studies</a:t>
            </a:r>
            <a:r>
              <a:rPr lang="en-US" altLang="en-US" baseline="0" dirty="0" smtClean="0"/>
              <a:t> focused more heavily on the experience of the trainee than others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Common Measures…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2D956-D2B4-4B70-AEDA-63179365962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Publication output and the ability to leverage additional funding</a:t>
            </a:r>
            <a:r>
              <a:rPr lang="en-US" altLang="en-US" baseline="0" dirty="0" smtClean="0"/>
              <a:t> is generally viewed as less important at this stage, but it is still a valid indicator of success and predictive of continuation in the field. 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Publications are often the only tangible outcome of these grants for the funding agency, so they are the most commonly tracked – retention in the field is also common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One paper published within 10 years of award receipt = 82% median</a:t>
            </a:r>
          </a:p>
          <a:p>
            <a:r>
              <a:rPr lang="en-US" altLang="en-US" baseline="0" dirty="0" smtClean="0"/>
              <a:t>Staying in the field had more variation = 70% median</a:t>
            </a:r>
          </a:p>
          <a:p>
            <a:r>
              <a:rPr lang="en-US" altLang="en-US" baseline="0" dirty="0" smtClean="0"/>
              <a:t>Additional funding = just under 50% with a range of 38% to 67%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F152-170E-434D-9022-09D738CC2A8C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4DB9-2E98-4283-9AE1-2E9D59B2E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 descr="header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46175"/>
            <a:ext cx="9144000" cy="123825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D135-072E-46BB-BBDC-24C30D944815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38F7-415D-4031-B2D3-39D86845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39F4-FB0F-499D-8339-7696C9B893A0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E195-E469-44F8-8B4A-B269AD932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700213"/>
            <a:ext cx="8424863" cy="4824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8145-BEE4-4B79-9B3A-E54ED3B00F87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91A-D75E-45FF-A946-FD05EA61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A943-1256-4EB8-90D5-4A74E80BA457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D9B6-C892-4457-9485-2B894AEE6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A75D-9F0F-41A0-B635-43964659EB6C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B8CA-3826-48F0-8D39-2C2F9BFDE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CF24A-CB3C-490B-86F0-5BFB372EB2C0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4FE2-49BF-419F-97D2-EF6888DA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576E-5C23-4DAF-870D-E1175E10FD32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59E8-F019-42E9-9D4A-051379CB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1A9E-519B-4EAD-BB1C-27E47F0020DA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3DE6-C7D1-4851-B5B2-5DE4C73D3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C8BA-4B5B-4A7E-9537-8C19D71514C3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6200-A8D9-4972-B83B-86E75534B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8FAE-6FD2-445B-9025-6B3E40B3814A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9DD5-F275-4B5C-A75F-AC7834782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60776" y="97654"/>
            <a:ext cx="4412203" cy="10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59D7C2F-0388-433D-8F51-0878446711F2}" type="datetime1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704BF14-3540-40C1-BD64-EF2EF65EA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 descr="header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46175"/>
            <a:ext cx="9144000" cy="123825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6" descr="PPT yellow pattern.png"/>
          <p:cNvPicPr>
            <a:picLocks noChangeAspect="1"/>
          </p:cNvPicPr>
          <p:nvPr userDrawn="1"/>
        </p:nvPicPr>
        <p:blipFill>
          <a:blip r:embed="rId15">
            <a:lum bright="6000" contrast="6000"/>
          </a:blip>
          <a:srcRect/>
          <a:stretch>
            <a:fillRect/>
          </a:stretch>
        </p:blipFill>
        <p:spPr bwMode="auto">
          <a:xfrm>
            <a:off x="0" y="6361113"/>
            <a:ext cx="9144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Reffey\Desktop\aea_banner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1" b="-1698"/>
          <a:stretch/>
        </p:blipFill>
        <p:spPr bwMode="auto">
          <a:xfrm>
            <a:off x="7830105" y="6360559"/>
            <a:ext cx="1313895" cy="4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ead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46175"/>
            <a:ext cx="9144000" cy="123825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52" name="Picture 6" descr="PPT yellow pattern.png"/>
          <p:cNvPicPr>
            <a:picLocks noChangeAspect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6361113"/>
            <a:ext cx="9144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11"/>
          <p:cNvSpPr>
            <a:spLocks noGrp="1"/>
          </p:cNvSpPr>
          <p:nvPr>
            <p:ph type="title"/>
          </p:nvPr>
        </p:nvSpPr>
        <p:spPr>
          <a:xfrm>
            <a:off x="124287" y="2778160"/>
            <a:ext cx="8824404" cy="935037"/>
          </a:xfrm>
        </p:spPr>
        <p:txBody>
          <a:bodyPr/>
          <a:lstStyle/>
          <a:p>
            <a:pPr algn="r" eaLnBrk="1" hangingPunct="1"/>
            <a:r>
              <a:rPr lang="en-US" sz="32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Evaluating Training and Career Development Grants in the Biomedical Sciences:  </a:t>
            </a:r>
            <a:br>
              <a:rPr lang="en-US" sz="32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Methods, Measures, Benchmarks, &amp; Best Practices</a:t>
            </a:r>
          </a:p>
        </p:txBody>
      </p:sp>
      <p:pic>
        <p:nvPicPr>
          <p:cNvPr id="7" name="Picture 2" descr="C:\Users\SReffey\Desktop\aea_bann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1" b="-1698"/>
          <a:stretch/>
        </p:blipFill>
        <p:spPr bwMode="auto">
          <a:xfrm>
            <a:off x="7830105" y="6360559"/>
            <a:ext cx="1313895" cy="4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614921"/>
              </p:ext>
            </p:extLst>
          </p:nvPr>
        </p:nvGraphicFramePr>
        <p:xfrm>
          <a:off x="239703" y="1535843"/>
          <a:ext cx="8922059" cy="434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1106895" y="5707416"/>
            <a:ext cx="1597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Organizational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Skills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2924582" y="5707416"/>
            <a:ext cx="1233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Presenting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Skills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4158070" y="5707416"/>
            <a:ext cx="18113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Enable Scientific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Career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6140857" y="5707416"/>
            <a:ext cx="1517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2"/>
                </a:solidFill>
              </a:rPr>
              <a:t>Improve Job</a:t>
            </a:r>
          </a:p>
          <a:p>
            <a:r>
              <a:rPr lang="en-US" altLang="en-US" sz="1600" b="1">
                <a:solidFill>
                  <a:schemeClr val="tx2"/>
                </a:solidFill>
              </a:rPr>
              <a:t>Opportunities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        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15" y="1731676"/>
            <a:ext cx="8605838" cy="46164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paper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US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research (funded field or related field)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additional funding (self or mentor) 		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with graduate school  					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with research experience 				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career gains (enhanced job                          prospects, acquiring transferable skills) 			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Benchmarks: 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KWojtanik\Local Settings\Temporary Internet Files\Content.Outlook\AOUVP7W1\Furth_lab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59" y="1303242"/>
            <a:ext cx="7492752" cy="50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010" y="176806"/>
            <a:ext cx="3548849" cy="609600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Fellowship Grants </a:t>
            </a:r>
          </a:p>
          <a:p>
            <a:pPr algn="r"/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776" y="79898"/>
            <a:ext cx="4412203" cy="1048521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 Measures:  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02457"/>
            <a:ext cx="9143999" cy="506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03" y="2540870"/>
            <a:ext cx="5726097" cy="38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BUUEhQVFBQXGBgYGBgXFxgYGBoYFhcYGBYVHRcZHCkgGBsnHBUXITEiJSkrLi4uFx8zODMsNygtLisBCgoKDg0OGxAQGywlHyQsLC8vLzQsLCw0LCwsNCwsLCwsLCwuLywsLCwsLCw0LCwsLDQsLCwsLCwsLCw0LCwsLP/AABEIALcBEwMBIgACEQEDEQH/xAAbAAACAwEBAQAAAAAAAAAAAAAABQMEBgIBB//EAEIQAAIBAgQEBAMGAwYEBwEAAAECAwARBBIhMQUiQVETMmFxBoGRFCNCUqGxM3LBU2KCktHwBxUkwjRjorKz4fFz/8QAGgEAAgMBAQAAAAAAAAAAAAAAAAQCAwUBBv/EADERAAICAQMCAwYFBQEAAAAAAAABAhEDBBIhMUEFIlETMmFxgcEVI1LR4RRCkaHwsf/aAAwDAQACEQMRAD8A+40UUUAFFFFABRRRQAUUUUAFFFFABRRRQAUUUUAFFFFABRRRQAUUVDipwiljsBQlfBxtJWyvxPiKxLrqx2H9akwONWRbj5isXiJziJiTp2HYDoK8/wCdGGQLbQbsO/a3StH+iuNL3jE/FayOT9zojf0Uv4ZxRJVBBH+tMKQlFxdM2ceSOSO6LtBRRRUSYUUUUAFFFFABRRRQAUUUUAFFFFABRVfFYxIxd2C++/0qt/zqG1y4A9QR/SprHJ8pMrlmxxdSkl9RjRVAcZgOgkWposfG2zg0PHJdUwWbG+kl/ks0VEMQv5hQ+JQC5ZQO5IFRpkt0fUloqpBxOFzZJY2PYOpP0Bq1ehprqEZKXRntFFFcJBRRRQAUUUUAFFFFABRRXLGgAZqyfxDjzI+RDdR26nY+4G2nzIppx3iHhplB5mHcaLsW2NvexHe29ZzDkKcz3AP4unz1NvQkkdmsbU7pcded/QyPEMzl+VH6kcmJijUK+pOpA86j85UcwUbXA/SpsVhop0uGDaaOpBP1G9Zbj+Dkjd5Z80jN/CkhiJKgMcsDopubA5lcEG+YXFwCyw+GeFRCuU4iYXeVQF0GjSsv5gCoB6m16dT7p8mZKKSprj5DHh5vJZDaKLT0Ljt6D962GCx4OjfWvl86rJBkUTQw5igluPMrlW1BJTMQRzC2vStLwQSKhSQglTZSL5svS4PX63qOoxKass0eolhlto3YNe0o4Vi2JynUdDTesmcHF0z0WLIskdyCiiiolgUUUUAFFFFABRRRQAUUUUAYRFdm8R+cnubf7FccR4PHKczl1Po1gPltSbi3H4/FdG+0RGO6qY787WBtYqVPYEnU6Vfwq5h4AlkkPnlMlg6q2ojNgALnT2Brb5XK4PJtRpp8/dlKTEokasi5oswVbXYnf7x8uuXTamvCeKzPIUaHIgFw+q6dOUjrr7VHiMFibnIcKy/hDxMCB0Fwxvb2FMYsOosDYG3Qlb9zodKJzjJBjxThK7I+N8Xjw0LTTeVdrHVmOygd6xvw5xV+IieTEqDEGVY4tcovcn3NrVlP+InGziMRkQnwYyVQXJudmfXv09K0P/DGMjAuQL3nb83RI+qj1quHEhnMvynJmmw/wjg7Blw4VvzIcpGu41rWYDG+EojzFrDTM12t+9ZzimICQDxBHYlVUN4jZidhlVcxPprSj4dx0cuIvCcOGMb2Aw8qOcjhXPiva6g6Fbb2qM4qXDDDklDzRPoGA494ilstrM67/kYrf9KsDi4/Kayvw+T9nW9rlpCbbXMr3tV95Qu5A9zaqpaeF8IZjrMqXLNDFxFWIFjr6VdFZjhsymVbMCb7Br9O160wpXNBQdI0NLmeWLbPaKKKpGgoorwmgDxjUGImCqWN9OwJPsANSfapSaz/ABvE5myDYakWJ/xEWvl2s6G4J+k4RtlOXJtjYqxMjPIXa7Le/Lc26Ai29tRmSzDS6neq2I44iuQoEqJpK0TCRoWuf4kS8wXTcXtrcAAmmGOEi4d2w4WSXKSlyCGa2mt1DaWsSRewuRcmsVHg1llWOCbwcTeViGhZDG4ZHkkjXxC8SsZVYxuWjfXQdXVKlSMnZbtmui4rC8BnSRXhAY511Bykg276gio+E4ZuaWUWlksSDuiDyRfK5J/vE+lRxx+NKUyBIoXuwAGWSbR1sRoVXNmN9c9vym7QMDsQdxp3BsR9RVqfBS1yKOI8CSXOA8kQkuJFjYBXvobqQQCR+IWPrTI5RlGxAsD/AEv/AENeyxqbBu+mtjf0O999q4kVwrWysbHKW/NbTMBuPa1Ssgx7wUAXuRn/AKf603r5h8O4iXDZ2xMhWMuwAca583mVrkhW1IU69PfccL4qX86lR0Lbn3XpSefBJNyXJp6PVwaUHwxvRXgNe0oaQUUUUAFFFFABRRXLtYX7UAdUUjfjxvyQvIvRlaPKR3F3B/SirPZT9Cj+pxepjuH/AAs0UsbmZbRnMSisjPykc58Qqw1udOlN+ExkhpTvKcw9E2jH+Wx92NXeKx3jyjdyE+THmP8AlzH5VZEVtBT7yWuTGWHz8diq9xsCfa39SKV/EuKdMK/hcsj8i5htfzHTflv9RT1kt0J9rf1NYr404paYJ0QD/M2p/TKKswJTmk+hVqpPFjbXXsYE/DjE87j5Ctt8GcP8DB5GsSZZGBsNiEG/ypTFiwWrWcNP3CWIGrfit1P/AJTfvTWfHCEVKPqIafPlyScJ9KsvsiyIEeLOhtcMqsvvYnap4MKiHkRU2HKoXQbDQbCoZ3lESmFElfTR5TGtranOIzfp+EfKq/DJcW058ePDxxZBYRytJJnvubxqMpH6r1vok5KzTUXRHw/FpDgjLKbInisxsToJX6AXPyplgsUkqB42DKeo6Ebgg6qwOhB1HWstjMCMVgPCzYmLmkGZFfKR4zXzAedbDTXremvB8FHA8jr9rdpcuYyZ3vkFgdRvY2v6CubmSpUaLhsg8VRzb/la23e1q0YrNcMxF5VGVx7qQNu9aUUnqPeNLQ+4/me0UVyxqgdBmqMNevGN6jlkEalmIAHUmw7DX3qVEGynxrH+GoUEhnuF6dhozApnuRZWIvr2NJYCqqZJCqqtzryKvQtlcXiO4IBt9a8xDGWRsw3FmUgXy62Vh5ZE3AO4+ZpD8TYubD5FUoMOQ2dpo2mjBJULFIQc0URGb7whgCQDYaUzGO1WzOyZPaTpGtiiAJI0vqd7fzW2ub79arcSltYRgeNJyISL2G5Y91UXNtLkgaFqzfwpbWWOVocPF4iSYZmWSFHCo2aOe/8ACCm4A05tlsRWg4ddiZnFmYWQEWKx7gHqGbzMOmg/CDUkQfBYw2FWNFRdh31J6liepJJJPUm/WoJsHqWQ5GO5AuG0tzL+LYa6HTerkkgAuSABuTsP9/6166E7aH1F/wBP9/rUk6K3FMoK9+SRbE99Vb2b+hsdNutV8fjViA8zk3EaDmdzvYfuSdABqaj49xUxgRoF8diLISCpF9btpZTrra+mgJIBr4HBlizSHMzaOWFttcgR/Ko/KyX1vmJ1NqZRJUeYPDu7+JJlaQeUDWOL0H5m7tv6KNKuvxRIpBHI/wB4QCg5grXNhzZbA3036ip44cp0ZrdVOo+ROo+tvSouKzxLH98A6sQoQrnLsdkVPxHT9CdAL1JuyMY1z3GXDuOhjlGYHW4KkjTrnW629b+m+lMIeNo2gu38uo+u361gMLisO2IGHkCKVV3EMajwYrWLiSQDK0lnBK+UZhcHRjqIMQrIGjKspAKlSCpBGhBGlval3ihIbhqMsOGzSx4pT1t71Nesl9vA0a6E6c2x9Aw5SfS9/Spop2Xdgo9Db/0G/wBaqen9GMx13qjUUVnP+euv4c/vy/tep8H8SRsbODGfXUfXpUXpsiV0WR1+BunKn8f36Ds1m+O8QLkIh5T1uQHItosinlYEHQ+bbuRf4vj7WRTzMNBcqSNfI+xfS9r/AE3pTBDa7MdT1IK32tmXbP0v1ruGH9zI6rN/ZH6i22HP8URl/wARkjAf0zaWva2o0O40Iop3lrymbM/azvDYZAYo0bMIlO7XYGwVb9b2LVbdWB0UEfza/Qi361zBIDJIe2VfoM3/AH1YD0u2x2EVXHr/AB9iqZLeZGA72B078pNfGuMTfaWkb8TOzD2J0H7V9b+JcaEwk7agiNhsRqRYa+5r5DwsitDQxu2/kZPik9tU+nJHw7BOGsRW84XhmaCM897MNPHt5m/s5VX9L0lwYuafpDeNDkRtDq2GaU+dvxBx9LUxrIqMEvj+4loMjyZXJ+n3RzxfDxpAM6YuS7LcQSYjxAcra2EuZV3uL723pTwNcE2NCRJifGeBy5mkxSuqJJHZCspvYs9wRpynua1GHxQAVcjjZdInVe21jlX3Ogq51rPo1lKlRg8dg80GEzwS4rCo2IEsMfMxfOVicqWBdVs/XQkHpV34D4LJhbqUaOJ48xQtmVX8V8gtc2fwige2hIG5uad/Df8A4Zf55v8A5pKYSy5Rchj/ACgt+goUe5JzdbSzw+f70DI29r2FvffatGKzHC8UGlUWce8bgfUratNeldR7w/ovcfzBjVaSS5sK4xk/QVDghrrUYw4tls8ly2otxi1I+OYss2RS3Jva4a+xbKdJEsf9NbWv8ax/hJpe5/EBmCD8zKCCV6abXvoASFOGRWAOmXddQy7eZGGtiCf6ADeeONvcyjUZKWxFfDPkshGU35bXKH0X8ug8vva9r1m8X8NTR4tMThZM4zZZIp2Y2gcnxI0c35btnyt1UWOmU6nA4yOZM8TBhex3BUjdWU6qw7EVBxTFGNBlAaRyEjU6BnNyL9lABY9lU0y0mhKLknwUZIoWnSBAqLHqypyKxIzLBlWwbcSMvbLpZjWdPxjKcaqykYZIpBEyeZMS7SiOQpMyqPugVfKLMSSLG1OOJYhsKqrJCZ8La8sq3aVZSxZpWiAuVuc101U30AAqzg8XHPHmVlxeHDAhsudlZbMDqPvctxYrzC1uY3Ig/QmnXLVofhq4P3alk2AuUsSPkBcr7AHrpeowFkUbMDsQevcEbH2qhOwlIUc6AnKxsVYjRmEic0Ui6gE2uPUkiUkQi6IMBg8zMxIZnN5HBBDnUWBG6ixHhupy3Njpcqfi3ia4WNkfBtLhmsXa7NEEtzKFAPhsCBlXlUmxzKa0mHR0axIdDfmOjjtews46X0IsL31NWjXdvBzct1vky+BmOHs7YrxMGVBw4yl5ZPEAyxGRhz20yAHM2bmvlqrNxILiC8zOkyDLdFEscRkAdcIsYBeaQoPEdkAIA8wWwp1w1PHkWew8BNMMo2ItlOIttqOVOy3P49KvEPhhzjPteGxBgkYFXVkEsZuqqXVCwyvljQX65Rp3i064JLbfIsiiSQQzwyfZY0WZPEhjVoisrKZcyyLmw8maO5LqQDuTWqwHDVigSLD8iIoCfiFt7m/mve5N7m+9ecJwaYdFhViW5nJYjO7M2aSQ26lmJNhYXA00q/wrhCiTNHeNb3ZB/DYnW+X8JuSbra/W9F7VbOqO+W1ETBkS7qLnQW1U+pG49v1NQRlWXpfbt7WFaTi8N4jptrWbhAzWtU8Et0b7leqxvHNR7Cd8UVADaEPlbfY7MKux8M8RxYkrubWvlG9u5pq8QI1F67VQqgLbXpflJHQMNY3Bv/va6eopeXhiuPR2/O7RJHhw+hAKDoPKbaDQ6o4sP/3ZHxLCriQ0ZYKIDmBnVZEdJA6ZirW2IYK976X1ub6TCyA6a5hbMGtm7XNtCNLXGmlRcS4XHMQXzaArytbMpIJRu6kgH5eppOMqfJpSxtxuJkk4VxNQBDIEjAAVZmWSQWFjdwhza3trtaitDPhhIxdcNDIDs7DVraX8u2mnpavKt3/L/vqLuHpf+/2JuHzX8Q95G/8ATZP+2rTYgDe/yBP7CkWG4jHEgzuAXlmC76kPIzbdgDrV3h/Eop0zwyJIndGBHsbbH0olDkljyeVCz4/xo+wOAw5mRd9d83/bXzfhit0rbf8AE6f/AKSMX3lH6I3+tY7hp+7PU07pEkjO8Qk3y/gNsBOb7itHHFmhjbIhNmFzhjKfO34g409Kx/D4DmUkHe9bDAxkwR6Jbn8yyk+duq6dP2qzWP8ALXz/AHF/D1WZpen3RexfERBCjMkr+VbQwuzDl/s1uUGltdtBVXhXxF4+IMQw+JjQRhxLLE8als1jHZ1GtiCNTfXa2s+LadIcythUtls0pkCZbHc3BBvlt86rcK+2NOxeXBugjAEcTObOWurklbgFSw3INlsBqTnbjYUeCz8NH/pl/ml/+aSmYql8Px5cKmewtnLH8I53J1PT3q4uIj6SIf8AGv8ArUk0RcWScPxS+MFub3I8rbj1tan+ImyikeHmUG4ZTodmBq5LLmqjJHdKxvBk2Qa7nJGt6vNMqIWY2UDU1xho7LqKQcUxhZgqE23XKQGNx50NykqgHVT2vry3g/M6LE/Zrd6nGInaSS5uOu+gv1jkA5htdWGvYDQ5/juNysUwkjBkbPiVw+R5kUqSrrC4KnmYFgBmI7nd3hzkORltc6MoOQn218M6bbG+hJJpJxj4ZZvEaGaUZmaVYg+RBiCuUS+IozhRfMUuQSNulXuPHAnGVyuTOOBTRYxzI5RngaNjPAxSOYLzjOh2ZSozI18txrratLgY/Ebx2vqMsYItljNiWsdmcgE9gqDQg0nnwwmZIHtKsOVppCAC0lgVSyiwLedwPwkLYh6eh66otg5pErR1VjRI7IoVAScoACi5OZtha5JJ7nU9DVg4gjpmHUDze47+377VFj8VEsLO1mQaEaXY3sEAP4i1hY213tRb6HGlVoW8XcKQsQ+9lvdQ/hlkAsxBtbxbeXUHQ8wAoOLjhheZs7ZLCTLEfFAFhzog1yglswAGXUaaldwIGaR5WN76EXuulskbRycyOoI1G+53FT8Ux2KjxX3aSyIUURKvhiEuSRJ47lS8dhlYEaaW1OhlJbSGJ7x5h5VdFdGDowBVlNwQdiDS3igMzjDrfKRmnI6RnaK/dyCP5Q2xIpZweWJFXFqs2SUMIIdCkbyMMyrlJFpXUFWPKB+UHXScOwORDmIaRiXkYfic2v8AIABQOiqB0qO4s2USKLC21QTYgqdVJT8y6kHrdLXttqL9bgAXq54dRqwJIB1G46jsbdvXau2iO1nKwLMANHBsVIP0YMNj6g1pcHhwiBdTbqdzVHg/D1QlwLFt7bfzW2v67n6U1pPNPc6NPS4dsdz6sp8WUmCS2+U2+lfMZ+JTIpZW1A619VxK3Uj0NfNcThboy2FzcU/4dKO2SZkeNxlvhKL9SL4T+IJ8QzGUKI10vzLmdtkDgWVrXI1vew66azDtqWYntdhlP+IbMR0Yd7epS8K4aIYhAAM1vvLgalvNmQm0sd9ARqBp3tU45lkf7Et7/dzZpPDeJAXYRxsjsGlRmjK2F7FktbQCE2pO0WY1tVGxVv8AfpVfGTFmES6Fhdj+WMaH5nyj3Y9KzfwuJYUk8VycMihkdmRlNi7O0eViVhy5LKxJGo1Ap5wxWsZHFnkIJB3VfwR/Ib/3ix61XtLnO+BopsLCwFFV/EoqOws3mNPiBFaI3miknW8kUhjdXc5rtGOU6KbjsR1q38NYZYcwMsbFkiBtynMikNynUDUW9KqcRhnLIIGZWTFsWtfKVaMvlf8AuksB86tcA4kZZp0Jd1XK1pEymNnLZ4L2AYDKCDrodzTkuhlwvihd/wASoR4EOUAXkOwt+A9qRcMhAUVpvjTCI2HQxhRaUE5QPysOlZX7TlOXSm9LSjbEdc3J7UaPAgZaZ/b1SNAXjU2Js2JaI6s34QpApDgcVy7U2bGKI0vKseh0OJSP8TfhYaVDWryp/El4bJbmvh90MeJ4IYmGMZ8pUq6sMsq3CkahxlkFmO47Gqvw98NR4WTOsjOcrKLrGtg7h3uUUFrsote+UaCrmHw2isJHIIB8yspvrvbUeoq4q0kkam9kHBJ74dPXN/7mq3dew+gpV8OL/wBLF7H9WJpjahRR1ydk0aKT5Rex1sL7VZiFyKS4wLFHJKqjOqkg269f3pZgfiSaY8irGgtnc9L7KCeVWYiwJ0/ah4m4uS6IFnjGSi+rNZxjHsihFBLnopCvl1uyZhldgRsTt8gU3DirgsCCLm4AKjNobtGwvHICTcab3PS3K3lZs21+YEW1FrXQm8b7EOhsbX7VlPjHisbyBEJRklEbkuYI5nEZYYc4mM5o2USZ1zDIT3qmK2qy+cnklRqeG8bhmzBWKSIQrxyDJIhJsAVPfoRcHoTUvFMWY1AQZpXOWNTtm3LN/cUXY+gsNSAcnw5Eks/EUcDDvG2HnxKeFNmUlmjZl5ZApVbMOV76AkVqOGQMzHESrldhlRTvHFe4U9nYgM1uuVdcgNWKTZXKKTO8JCkKJGXuzE8zEBpHN2ZuxYm5sPloKtWr2aJWUqwDKdwRcVTyyRbZpY+28q+xJ+8HoebTdtqndFbVk6zDPlNwT5b7NpflPffTfS9ra1leM4z7TMUSzRocp0zq77Euts2XorjTRjqDV/4j4uPD8KFrySKSSAWMcd8rOVHMDcZR1Bvtaqfw3EoKhhYhSUA51tYX8KYedLDyHm0GgAFTj+plWRv3UOsBhXisAc6G1wx5k9nPnUdm131Oi0zZQQQRcHSx6+lUeC8UjxEeeInQlWVgVdGG6Oh1Vq94viGCrHGbSynKh/KN5JdtlW510LFR1qDfctjCuCLDASTZgPuoCUjAtYyAZHYeiC8Y9fE9Kv4mAPbVlYXyupsy33te4I0GhBBsLg2r3DYZY0VEFlUAAb6Duep9fepLVxI636FX7e0X8e2T+1Ucv+Nbkx/zarpqV0FNcPhVlZSRe2oYbgHsR3/WqGHmDG2oYbqRY+/qPUXHrpWh4XgFhSygLc3IG1z2Gw+XrVGWSiuBrTweSXPRFxRXteUUmapxNsfasFBHzE9jZbZQcx2ykgrmG4B0NbzEGyk+hrEytdsoAGb0BVgdza+WVe4uGW3Zqb08qjJepma/HunBvtZ1hpRHq4ITo1iEXobqdYr/AOXTpexk4rwiHEBfFQFkN0cWEkbAghkfdTcD073qZcQgcR51z5c2TMC+XbNYnMRfS9dzzhFZ2NlUFmPYAXJ+lX0KXyJpcDDEI0LZY4AZJZGbKSt2YK7CwIaS7kHTk2FxT8NWRx/C2xUXhScpd2mnia4ZgF+4iHRkU+Fcg2Jj9SK7+EeMnESfduzQrhoQ6lbeHiBcNHe182UHMNbWXvUSVcWaZ5mB8jH1BW36kGio3x8YJBkRSNwWAP0JoqdFW74/+FLCyD7Q9iLSIji2oJHKdfbLTBjbX9qzsWBaBUblLRm3ICLxncW/X5U6XFCwNxY1fOHdC2LL1UuH1/yVuOKrYd7bix2sdD7e9fL8Vw6QuW9dPavrkhzKQACCCN+9YiVcrlTuDamNNFSi4sU1mSWOanHuqIMBCVyLsANa0n/MAqIPGROXynERoRdifKyEj60tdxltTWN7RRDOBy7GTLbU7Dw2o1i8i+Zzw6X5kvl90HF8ZC0K5scMOAwvIk0IJbKeQsylTexOw8tUfhyTDDFSsnEHxT+EgcPJEyBc5yMCiKMwOYb6Z9dxV74iecRRHDxCXmBksEdsuQkFRIyKbtYE7gEkDtU+EGxTM/2vDpEpVCPu40Ock50GSR86AZbM1jfp2zq5NpPyP+Bv8NtfCQnugP11q7PCGFjm/wALun6owJrEca4hJFwWBYY5rukI8SEqpjzPFpfMGBYEqMoO+tqffDONncOk8UqZCAkkoQPIpv5hGxGcWsSLA3BsNqkn2IuPG4v4zhoaNwhfMRYZpZSuptqGcg/SqmDwwRVSLa5u1rEk+Ym40NrXjcDTY3FTcYS0LkszC6cpyFdZF0sR69/n1qvicQ0EZdB475LiPeQgEXytcsyLmuQc7amxOgqVPbXayny7/jQxjw5QjIRl6ob5R3KdU/l1GlhbeqPGfhuHEEsR4cpGUyosfiFCCrIS6MCpDEbdu1I8Pxqdnb7OyvI+dlglbNGxS2bwcQoBSxOsUoDDXygXp3xTH3PhAlNB40gvaJSL5cwHK7dCfKOY/hvHhltuPJ5hMMshSNP/AA2HyqoJJ8SSGwXU7rGVGut3HTJq6LVguMfFMuHfw0jXDwQa+JlZ4pUVQYoEfKFjZkO5NgQACeu7RwQCDodQfQ7UKgkmqZ0DVLGcR8GNnlXyjQrchuwHVT3B21sTapDBkuUIUblT5O5P9w+2noazvEcQ80hLLaEeQ/8AuzaGxPfa29rXNuOG989BfPm9nHjqL8KrTSmRuaRyD1GUWOSzLzRG17EgqwsL0941h8QMOowpYMHBfJ4YkZNc+QuuQOTY6ix1Gl71zw7ABxma4/KQSCvUlTqVHoGZTbtpTiBCFszZj3sASOl7aX9gB6Cu5OeCOFVyYjhGfFTk4hSJoPDMwh5RMFdjHDMpsqyxsgflYqVOhswFaDA8VhMizyPZsQAuHQhs3ggizZACVzscxYgaFAfLVj4gbxE8AME8RWLsdkhS3iE6jRiVTcGzsQeWsrxDiLySTTYLEQBmhSFgpD+RnKCGYMFidvEsBIo1Atm6KtbR5Pd8D6HVfxWTzjMv51Gv+JRt7i43uFFUeAxyWlkkVozLJnWJ2DGNQiJYkEgFihcgGwzd71fw2IuwRgUc9Dsf5W2bY6aHqQKnfFkK5pDThWGVyr6MF1U6HUjcH2/endVMLlRbKLf1J1J+tTiS9I5G5OzXwRUIUdk14K8oBqBaVOMYnJEx6nQb9f5dR7jbesphYw4JbmVu9rN2Y5eRjoDnWx6EC1MPivE3dU3C69+Y7duYDUZWDds21U4EZbbEHU/mBO+thnHqQDYdTTmCFRtmVq8u7JS7GK4w0U+N8IrLBMAmQSOsYmkizFVWVQ0iHI38SNubNZtdDo8KXdYMPLIskigPiGU3/hkWU2A1Zyp1AuEfTWmuLwiSgCRFcBgwzAGzKbqw7EEb1W4Wc5km/tDlT/8AlGSE16gsZHHpIKnsplTna+Rn0+JrxQy4lFMU/iSKY7h8PFHlGdzfMWGcBilsuu9ahHdN/vE/Mo5x6so83uov6daXYj4XwzMzLEqPI6PIyAAvkkEhRtPKzKM1t+tNnxADWa4vsTsT2v39Dv0vUkn3ITcX0JYyGAK2IOxGo+teVfj4FC4DPGpY6klRf03Haiq3ngi9aTK1fApx3AZb8rUubBTJcFQw7f6V9CIrh4QdxXYa6SVNJncvhGOTuLaPngxQXeNl9r/0pZxMRuc6+brfrX02XhqHcCl+K+G4m6C9M49diTtpoQz+EZ3Gk0z5fNiAoudfQU3w+KJhjbxMl0U5c7C1x2+1pb/KP61q3+FEAOgpJjg0bCMaBVA87Dp2Aq7JnjqKUewnDS5NIm5rqX8Okul3jK26RsCRbTmMzfXWrDGwNZz4jxZXwQ6rZi2086GwXoYgCT7giqvAcQubEtDHblS+eeVnNlbcOWsB0Ite9raVTsY37RHuAZYcJhSY8XIjQoWaGSVghyKdY1kzW1PlU2ttVrgvEIsRPMkTyMkSxHOMRKbtJnzIVLcpXINDrr0pnwLTCwDtFGPogqyVCksqXLeYqFBNtrkkXqO12Wb1Qv4zAFgbK7XzIBmd3H8RehbWuzgUmjUSKMy6qymzo35kfdT/APhvSr45UHBkZRGTJHzMFto2bodfLVbgk8mTIjNY2JkclgNADkVrnp1NtetXxhuhQrPIoTUrL/2EhmXMs2LfeYRrGYo9ApLJzfhvlzczX2Xal8Q8HmRFeKSQpC0UmSO/iyv4qmeSQjWT7vNZRvc+gGhwGRBlU3N7sSbsT1Ynqats2mlr+tVONcF8Ml+Yz3BPEm8dgnhRl7Rho2VJEKgtmhc3BzFhmGXNvY09WYEZJUC30seZD6BrW+RAPpXYbNykFSe3f0P9D9KvJhiF5jmPtb/ZqEmkWQi5dBJjIgwyZmyAg2vqSNfNuVv0N6pYxizqtrKNugv3HY+tPJsFeqsuEt60xjnFcCWfDNuxdj3aNAFeSNb38UIrqtvwyL5ihvqRa1tWG9WOG8VZ2dJEC+GoZpVYGJr68p38vMQdrje4JBNk9qXvhYXIgjjVUZ/FmsoANiNPdiAD6A1yWN9SWPMl5Sy3DjicNMW5WxAGXMLhY0N4UZdCQfMy/wDmMKrPBLNiYGfCeC8ZPiS542jaIowaFbHPIrEqbMota+410waopZSD5br6HmH+HqPY39Ko22xvfSIVwjR/wTZf7Nicnsp1MfsLqLaL1ppw0lhcqVO1jbT5gkEUsUKxvG9mJtbcX/vIdj1NrHStBhlAFV5OEXYFulZZhTvVpRVeI1ZFJSNbGlR4aikmtvXcx0pJxrE5YXPpb66VLHDe6K8+b2cXIQyO0kzONSSdDcabhSdSB6G/8q70ux/xK0c7KsYljUqrlGGaNiGLZ2JyJaw0YqDfRieWpOHznUix6f8A0KMdwiKY5+dH1IKu6gOUKByisFLAHfrp6VqZMTjwjzuDUKSuXctYviIlwqvA38cKsbDQjxNM9j1UZmt/cNMoIlRVRRlVQFUDYACwH0pNDHfERqXLCGPMQQLB3GRGBA/KJdP71MpmcG6FSOqtp8ww29iD8qhtoY3ponlUnZsp6dR8x1H0PrXWBuz5ZFsNyd1KjfXpfQWPrvvVMYkPZLsjnYGwb5bq3yuKtGQgZL8x3IFr/K/1FRa7I7GSu2MZuMHMbaD2r2qKw6bn5Gioezx+hd7fO+5raKKKzTdCiiigDkrSLjHAfEJdfN2O2lP6Ksx5JY3cSnNghmjtmj55jIcSptkFh3Nx+1Lp2xJVhkUAgjT1FfUXjB3F6hOBT8op6PiCS5ijHyeDNvyzZ8ywz4lUVQi2VQBv0FqmXEYr8ifrX0X/AJenavBw9Owqf4hD9JBeD5P1ny7jXDJMTGI5AMoYNpfcXtv71xw34ZZBZWcfM19UPDk7V6uBUdKPxCK5UQ/B5viU7RhsPwiTqb+4pnhuFN+JtOxF61Yw47V2Ih2qmeulIZxeEwh3FWEwAUafverKYSroQV7alZZZM0IaeMVQtlwxqlNh9Nqf2rkxjtXY5miM9KpGPxWDuNqTTcNZTdN6+iNhFPSon4cp6U5j120zc3hG8wMOIkXzAj9R9Onyq0cUTY3y/qp9+v7Vrm4Qh3oTgsXVb1OWtxvmimPhedcKXAi4fhQX8QgZrWvvpe5sbX7fSnUKVeXCKNhauhDSc8+408Ok9mqIAa6vUvhV14dU7kMqDIbUv4lACpvTjLVXG4fNUsc6kQzYt0Gj53xThpAYJoD2NjSnB4maJrOxZNdxcjtY/wCtfRpOF+lU34ODe4/StiGrg15jzeTw7LF+Tgx+C4qqu7Ne8klhYE2VVAF7bDQn503GNU6g3Hpr+1WcX8NjfLp3pSOCFGJTQnQ+tqsUsU+jF5xz4+JId4NrqX0Ivy+43NSNGMjMwJ0uLb6a6etdcPiPhIp3Hm97m9WxHYmxGXt2NKSnUnRoY8bcFfp/sxj/ABKzG6vkB2Vstx70U0xnwfhpJGcpqxubd6KZWbDXQVemzt+8z6LRRRWAevCiiigAooooAKKKKACiiigAooooAKKKKACiiigAooooAKKKKACiiigAooooAKKKKACiiigDy1eFBXVFAHDRg9KqSYBSb2q9RUlJroQljjLqikMEopFisG8Ml1uyO2otrcka36VqSKjkS4sasx5nF8i+bSxmuOGuhksVxaJHKs2o3+l6Kvj4fXW6hrkm/uSf60U8smCu5lPDrL4SNHRRRWWegCiiigAooooAKKKKACiiigAooooAKKKKACiiigAooooAKKKKACiiigAooooAKKKKACiiigAooooAKKKKACvCKKKAI7UUUV05R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2457"/>
            <a:ext cx="4873841" cy="299433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Outcome Measures: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in research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additional funding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Gains: 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Self-Confidence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progression                     (e.g.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aculty 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position)</a:t>
            </a:r>
            <a:endParaRPr lang="en-US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418357"/>
              </p:ext>
            </p:extLst>
          </p:nvPr>
        </p:nvGraphicFramePr>
        <p:xfrm>
          <a:off x="439738" y="1669010"/>
          <a:ext cx="8253412" cy="417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476375" y="5563367"/>
            <a:ext cx="1336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</a:rPr>
              <a:t>At least one</a:t>
            </a:r>
          </a:p>
          <a:p>
            <a:r>
              <a:rPr lang="en-US" altLang="en-US" sz="1600" b="1" dirty="0">
                <a:solidFill>
                  <a:schemeClr val="tx2"/>
                </a:solidFill>
              </a:rPr>
              <a:t>publication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3119438" y="5685605"/>
            <a:ext cx="175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</a:rPr>
              <a:t>Stay in research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181600" y="5685605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</a:rPr>
              <a:t>Leveraged funding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  Postdoctoral Grants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374090"/>
              </p:ext>
            </p:extLst>
          </p:nvPr>
        </p:nvGraphicFramePr>
        <p:xfrm>
          <a:off x="292963" y="1606849"/>
          <a:ext cx="8636725" cy="441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1219200" y="5926144"/>
            <a:ext cx="1712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</a:rPr>
              <a:t>Self-confidence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3365500" y="5926144"/>
            <a:ext cx="15616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</a:rPr>
              <a:t>Independence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5364163" y="5926144"/>
            <a:ext cx="1770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</a:rPr>
              <a:t>Faculty 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   Postdoctoral Grants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38" y="1989138"/>
            <a:ext cx="8280400" cy="4535487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tx2"/>
                </a:solidFill>
              </a:rPr>
              <a:t>Publish </a:t>
            </a:r>
            <a:r>
              <a:rPr lang="en-US" altLang="en-US" dirty="0">
                <a:solidFill>
                  <a:schemeClr val="tx2"/>
                </a:solidFill>
              </a:rPr>
              <a:t>at least one paper </a:t>
            </a:r>
            <a:r>
              <a:rPr lang="en-US" altLang="en-US" dirty="0" smtClean="0">
                <a:solidFill>
                  <a:schemeClr val="tx2"/>
                </a:solidFill>
              </a:rPr>
              <a:t>		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80</a:t>
            </a:r>
            <a:r>
              <a:rPr lang="en-US" altLang="en-US" sz="3600" b="1" dirty="0">
                <a:solidFill>
                  <a:srgbClr val="C00000"/>
                </a:solidFill>
              </a:rPr>
              <a:t>% </a:t>
            </a:r>
            <a:endParaRPr lang="en-US" altLang="en-US" b="1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2"/>
                </a:solidFill>
              </a:rPr>
              <a:t>R</a:t>
            </a:r>
            <a:r>
              <a:rPr lang="en-US" altLang="en-US" dirty="0" smtClean="0">
                <a:solidFill>
                  <a:schemeClr val="tx2"/>
                </a:solidFill>
              </a:rPr>
              <a:t>emain </a:t>
            </a:r>
            <a:r>
              <a:rPr lang="en-US" altLang="en-US" dirty="0">
                <a:solidFill>
                  <a:schemeClr val="tx2"/>
                </a:solidFill>
              </a:rPr>
              <a:t>in the field </a:t>
            </a:r>
            <a:r>
              <a:rPr lang="en-US" altLang="en-US" dirty="0" smtClean="0">
                <a:solidFill>
                  <a:schemeClr val="tx2"/>
                </a:solidFill>
              </a:rPr>
              <a:t>					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70</a:t>
            </a:r>
            <a:r>
              <a:rPr lang="en-US" altLang="en-US" sz="3600" b="1" dirty="0">
                <a:solidFill>
                  <a:srgbClr val="C00000"/>
                </a:solidFill>
              </a:rPr>
              <a:t>% </a:t>
            </a:r>
            <a:endParaRPr lang="en-US" altLang="en-US" b="1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2"/>
                </a:solidFill>
              </a:rPr>
              <a:t>L</a:t>
            </a:r>
            <a:r>
              <a:rPr lang="en-US" altLang="en-US" dirty="0" smtClean="0">
                <a:solidFill>
                  <a:schemeClr val="tx2"/>
                </a:solidFill>
              </a:rPr>
              <a:t>everage </a:t>
            </a:r>
            <a:r>
              <a:rPr lang="en-US" altLang="en-US" dirty="0">
                <a:solidFill>
                  <a:schemeClr val="tx2"/>
                </a:solidFill>
              </a:rPr>
              <a:t>additional funds </a:t>
            </a:r>
            <a:r>
              <a:rPr lang="en-US" altLang="en-US" dirty="0" smtClean="0">
                <a:solidFill>
                  <a:schemeClr val="tx2"/>
                </a:solidFill>
              </a:rPr>
              <a:t>                            based </a:t>
            </a:r>
            <a:r>
              <a:rPr lang="en-US" altLang="en-US" dirty="0">
                <a:solidFill>
                  <a:schemeClr val="tx2"/>
                </a:solidFill>
              </a:rPr>
              <a:t>on the </a:t>
            </a:r>
            <a:r>
              <a:rPr lang="en-US" altLang="en-US" dirty="0" smtClean="0">
                <a:solidFill>
                  <a:schemeClr val="tx2"/>
                </a:solidFill>
              </a:rPr>
              <a:t>funded project 	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50</a:t>
            </a:r>
            <a:r>
              <a:rPr lang="en-US" altLang="en-US" sz="3600" b="1" dirty="0">
                <a:solidFill>
                  <a:srgbClr val="C00000"/>
                </a:solidFill>
              </a:rPr>
              <a:t>% </a:t>
            </a:r>
            <a:endParaRPr lang="en-US" altLang="en-US" sz="3600" b="1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tx2"/>
                </a:solidFill>
              </a:rPr>
              <a:t>Positive career gains 				</a:t>
            </a:r>
            <a:r>
              <a:rPr lang="en-US" altLang="en-US" sz="3600" b="1" dirty="0">
                <a:solidFill>
                  <a:srgbClr val="C00000"/>
                </a:solidFill>
              </a:rPr>
              <a:t>60%</a:t>
            </a:r>
            <a:endParaRPr lang="en-US" altLang="en-US" b="1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Benchmarks:  Postdoctoral Grants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8065"/>
              </p:ext>
            </p:extLst>
          </p:nvPr>
        </p:nvGraphicFramePr>
        <p:xfrm>
          <a:off x="50800" y="1464816"/>
          <a:ext cx="9042400" cy="484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0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0776" y="248580"/>
            <a:ext cx="4412203" cy="1048521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04" y="1480704"/>
            <a:ext cx="8893175" cy="46799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Funders of Training/Career Development Grants should: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systematic, on-going review of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ü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detailed records of grants and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grantees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ü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goals of the evaluation study &amp; tailor to appropriate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type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ü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resources - effort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proportional to the overall value of the evaluation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appropriate measures for the stage of training/career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60776" y="97654"/>
            <a:ext cx="4412203" cy="10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Recommendations:  Best Practices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651"/>
            <a:ext cx="8893175" cy="4679950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forget…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bibliometric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analyses, primary research articles must be reviewed and verified to determine specific contributions and funding sources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ü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studies so that the results can be operationalized &amp; improve granting program--not just an intellectual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ü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a variety of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Recommendations:  Best Practices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9899" y="2153081"/>
            <a:ext cx="89309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</a:rPr>
              <a:t>Evaluating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Training &amp; Career </a:t>
            </a:r>
            <a:r>
              <a:rPr lang="en-US" altLang="en-US" sz="2800" b="1" dirty="0">
                <a:solidFill>
                  <a:schemeClr val="tx2"/>
                </a:solidFill>
              </a:rPr>
              <a:t>Development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Grants:</a:t>
            </a:r>
          </a:p>
          <a:p>
            <a:pPr algn="r">
              <a:spcBef>
                <a:spcPct val="50000"/>
              </a:spcBef>
            </a:pPr>
            <a:r>
              <a:rPr lang="en-US" altLang="en-US" sz="2000" i="1" dirty="0" smtClean="0">
                <a:solidFill>
                  <a:schemeClr val="tx2"/>
                </a:solidFill>
              </a:rPr>
              <a:t>Lessons </a:t>
            </a:r>
            <a:r>
              <a:rPr lang="en-US" altLang="en-US" sz="2000" i="1" dirty="0">
                <a:solidFill>
                  <a:schemeClr val="tx2"/>
                </a:solidFill>
              </a:rPr>
              <a:t>Learned &amp; Recommendations from the 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                                       ICRP </a:t>
            </a:r>
            <a:r>
              <a:rPr lang="en-US" altLang="en-US" sz="2000" i="1" dirty="0">
                <a:solidFill>
                  <a:schemeClr val="tx2"/>
                </a:solidFill>
              </a:rPr>
              <a:t>Research Outcomes 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Committee</a:t>
            </a:r>
            <a:endParaRPr lang="en-US" altLang="en-US" sz="20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Reffey\Desktop\aea_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1" b="-1698"/>
          <a:stretch/>
        </p:blipFill>
        <p:spPr bwMode="auto">
          <a:xfrm>
            <a:off x="7830105" y="6360559"/>
            <a:ext cx="1313895" cy="4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50242"/>
            <a:ext cx="4107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Stephanie </a:t>
            </a:r>
            <a:r>
              <a:rPr lang="en-US" sz="1600" dirty="0" err="1" smtClean="0">
                <a:solidFill>
                  <a:schemeClr val="tx2"/>
                </a:solidFill>
              </a:rPr>
              <a:t>Birkey</a:t>
            </a:r>
            <a:r>
              <a:rPr lang="en-US" sz="1600" dirty="0" smtClean="0">
                <a:solidFill>
                  <a:schemeClr val="tx2"/>
                </a:solidFill>
              </a:rPr>
              <a:t> Reffey, Ph.D.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Managing Director, Evaluation &amp; Outcomes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Susan G. Komen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AEA Evaluation 2013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095" y="1609817"/>
            <a:ext cx="4787537" cy="42481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on benchmarks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iterative process as more studies done and/or made available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best practices: create a manual with detailed 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study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analysis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“template”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instrument questions for each training grant award type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Partners to replicate part or all of an evaluation study conducted by another Partner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Plans: </a:t>
            </a:r>
            <a:b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ICRP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1999047"/>
            <a:ext cx="3861701" cy="361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 descr="ICRP MUET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1388"/>
            <a:ext cx="9143999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98438" y="3892550"/>
            <a:ext cx="1152525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 err="1">
                <a:latin typeface="+mn-lt"/>
              </a:rPr>
              <a:t>Pancreatic</a:t>
            </a:r>
            <a:r>
              <a:rPr lang="fr-FR" sz="1000" dirty="0">
                <a:latin typeface="+mn-lt"/>
              </a:rPr>
              <a:t> Cancer</a:t>
            </a:r>
          </a:p>
          <a:p>
            <a:pPr>
              <a:defRPr/>
            </a:pPr>
            <a:r>
              <a:rPr lang="fr-FR" sz="1000" dirty="0">
                <a:latin typeface="+mn-lt"/>
              </a:rPr>
              <a:t>Action Network</a:t>
            </a:r>
          </a:p>
        </p:txBody>
      </p:sp>
      <p:cxnSp>
        <p:nvCxnSpPr>
          <p:cNvPr id="12" name="Connecteur droit 11"/>
          <p:cNvCxnSpPr>
            <a:endCxn id="10" idx="3"/>
          </p:cNvCxnSpPr>
          <p:nvPr/>
        </p:nvCxnSpPr>
        <p:spPr>
          <a:xfrm flipH="1">
            <a:off x="1350963" y="3933825"/>
            <a:ext cx="350837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81025" y="4648200"/>
            <a:ext cx="1038225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Susan G. </a:t>
            </a:r>
            <a:r>
              <a:rPr lang="fr-FR" sz="1000" dirty="0" err="1">
                <a:latin typeface="+mn-lt"/>
              </a:rPr>
              <a:t>Komen</a:t>
            </a:r>
            <a:endParaRPr lang="fr-FR" sz="1000" dirty="0">
              <a:latin typeface="+mn-lt"/>
            </a:endParaRPr>
          </a:p>
          <a:p>
            <a:pPr>
              <a:defRPr/>
            </a:pPr>
            <a:r>
              <a:rPr lang="fr-FR" sz="1000" dirty="0">
                <a:latin typeface="+mn-lt"/>
              </a:rPr>
              <a:t>for the cure</a:t>
            </a:r>
          </a:p>
        </p:txBody>
      </p:sp>
      <p:cxnSp>
        <p:nvCxnSpPr>
          <p:cNvPr id="16" name="Connecteur droit 15"/>
          <p:cNvCxnSpPr>
            <a:stCxn id="14" idx="0"/>
          </p:cNvCxnSpPr>
          <p:nvPr/>
        </p:nvCxnSpPr>
        <p:spPr>
          <a:xfrm flipV="1">
            <a:off x="1100138" y="4071938"/>
            <a:ext cx="1065212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5650" y="5462588"/>
            <a:ext cx="1512888" cy="246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American Cancer Society</a:t>
            </a:r>
          </a:p>
        </p:txBody>
      </p:sp>
      <p:cxnSp>
        <p:nvCxnSpPr>
          <p:cNvPr id="26" name="Connecteur droit 25"/>
          <p:cNvCxnSpPr>
            <a:stCxn id="24" idx="0"/>
          </p:cNvCxnSpPr>
          <p:nvPr/>
        </p:nvCxnSpPr>
        <p:spPr>
          <a:xfrm flipV="1">
            <a:off x="1511300" y="4005263"/>
            <a:ext cx="1044575" cy="145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276600" y="4724400"/>
            <a:ext cx="2133600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National Institute of </a:t>
            </a:r>
            <a:r>
              <a:rPr lang="fr-FR" sz="1000" dirty="0" err="1">
                <a:latin typeface="+mn-lt"/>
              </a:rPr>
              <a:t>Health</a:t>
            </a:r>
            <a:endParaRPr lang="fr-FR" sz="1000" dirty="0">
              <a:latin typeface="+mn-lt"/>
            </a:endParaRPr>
          </a:p>
        </p:txBody>
      </p:sp>
      <p:cxnSp>
        <p:nvCxnSpPr>
          <p:cNvPr id="37" name="Connecteur droit 36"/>
          <p:cNvCxnSpPr>
            <a:stCxn id="35" idx="1"/>
          </p:cNvCxnSpPr>
          <p:nvPr/>
        </p:nvCxnSpPr>
        <p:spPr>
          <a:xfrm flipH="1" flipV="1">
            <a:off x="2627313" y="3860800"/>
            <a:ext cx="649287" cy="987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270250" y="4305300"/>
            <a:ext cx="2786063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US </a:t>
            </a:r>
            <a:r>
              <a:rPr lang="fr-FR" sz="1000" dirty="0" err="1">
                <a:latin typeface="+mn-lt"/>
              </a:rPr>
              <a:t>Army</a:t>
            </a:r>
            <a:r>
              <a:rPr lang="fr-FR" sz="1000" dirty="0">
                <a:latin typeface="+mn-lt"/>
              </a:rPr>
              <a:t> </a:t>
            </a:r>
            <a:r>
              <a:rPr lang="fr-FR" sz="1000" dirty="0" err="1">
                <a:latin typeface="+mn-lt"/>
              </a:rPr>
              <a:t>Medical</a:t>
            </a:r>
            <a:r>
              <a:rPr lang="fr-FR" sz="1000" dirty="0">
                <a:latin typeface="+mn-lt"/>
              </a:rPr>
              <a:t> </a:t>
            </a:r>
            <a:r>
              <a:rPr lang="fr-FR" sz="1000" dirty="0" err="1">
                <a:latin typeface="+mn-lt"/>
              </a:rPr>
              <a:t>Research</a:t>
            </a:r>
            <a:r>
              <a:rPr lang="fr-FR" sz="1000" dirty="0">
                <a:latin typeface="+mn-lt"/>
              </a:rPr>
              <a:t> and </a:t>
            </a:r>
            <a:r>
              <a:rPr lang="fr-FR" sz="1000" dirty="0" err="1">
                <a:latin typeface="+mn-lt"/>
              </a:rPr>
              <a:t>Medical</a:t>
            </a:r>
            <a:r>
              <a:rPr lang="fr-FR" sz="1000" dirty="0">
                <a:latin typeface="+mn-lt"/>
              </a:rPr>
              <a:t> Command</a:t>
            </a:r>
          </a:p>
        </p:txBody>
      </p:sp>
      <p:cxnSp>
        <p:nvCxnSpPr>
          <p:cNvPr id="56" name="Connecteur droit 55"/>
          <p:cNvCxnSpPr>
            <a:stCxn id="52" idx="1"/>
          </p:cNvCxnSpPr>
          <p:nvPr/>
        </p:nvCxnSpPr>
        <p:spPr>
          <a:xfrm flipH="1" flipV="1">
            <a:off x="2681288" y="3886200"/>
            <a:ext cx="588962" cy="54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2446338" y="5610225"/>
            <a:ext cx="2232025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American Institute for Cancer </a:t>
            </a:r>
            <a:r>
              <a:rPr lang="fr-FR" sz="1000" dirty="0" err="1">
                <a:latin typeface="+mn-lt"/>
              </a:rPr>
              <a:t>Research</a:t>
            </a:r>
            <a:endParaRPr lang="fr-FR" sz="1000" dirty="0">
              <a:latin typeface="+mn-lt"/>
            </a:endParaRPr>
          </a:p>
        </p:txBody>
      </p:sp>
      <p:cxnSp>
        <p:nvCxnSpPr>
          <p:cNvPr id="77" name="Connecteur droit 76"/>
          <p:cNvCxnSpPr>
            <a:stCxn id="75" idx="0"/>
          </p:cNvCxnSpPr>
          <p:nvPr/>
        </p:nvCxnSpPr>
        <p:spPr>
          <a:xfrm flipH="1" flipV="1">
            <a:off x="2662238" y="3954463"/>
            <a:ext cx="900112" cy="165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2719388" y="3808413"/>
            <a:ext cx="576262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2" descr="https://www.icrpartnership.org/images/h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ZoneTexte 81"/>
          <p:cNvSpPr txBox="1"/>
          <p:nvPr/>
        </p:nvSpPr>
        <p:spPr>
          <a:xfrm>
            <a:off x="2881313" y="1884363"/>
            <a:ext cx="1760537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National </a:t>
            </a:r>
            <a:r>
              <a:rPr lang="fr-FR" sz="1000" dirty="0" err="1">
                <a:latin typeface="+mn-lt"/>
              </a:rPr>
              <a:t>Pancreas</a:t>
            </a:r>
            <a:r>
              <a:rPr lang="fr-FR" sz="1000" dirty="0">
                <a:latin typeface="+mn-lt"/>
              </a:rPr>
              <a:t> </a:t>
            </a:r>
            <a:r>
              <a:rPr lang="fr-FR" sz="1000" dirty="0" err="1">
                <a:latin typeface="+mn-lt"/>
              </a:rPr>
              <a:t>Foundation</a:t>
            </a:r>
            <a:endParaRPr lang="fr-FR" sz="1000" dirty="0">
              <a:latin typeface="+mn-lt"/>
            </a:endParaRPr>
          </a:p>
        </p:txBody>
      </p:sp>
      <p:cxnSp>
        <p:nvCxnSpPr>
          <p:cNvPr id="84" name="Connecteur droit 83"/>
          <p:cNvCxnSpPr>
            <a:stCxn id="82" idx="2"/>
          </p:cNvCxnSpPr>
          <p:nvPr/>
        </p:nvCxnSpPr>
        <p:spPr>
          <a:xfrm flipH="1">
            <a:off x="2809875" y="2132013"/>
            <a:ext cx="952500" cy="16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88900" y="2598738"/>
            <a:ext cx="2232025" cy="246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 err="1">
                <a:latin typeface="+mn-lt"/>
              </a:rPr>
              <a:t>Oncology</a:t>
            </a:r>
            <a:r>
              <a:rPr lang="fr-FR" sz="1000" dirty="0">
                <a:latin typeface="+mn-lt"/>
              </a:rPr>
              <a:t> Nursing Society </a:t>
            </a:r>
            <a:r>
              <a:rPr lang="fr-FR" sz="1000" dirty="0" err="1">
                <a:latin typeface="+mn-lt"/>
              </a:rPr>
              <a:t>Foundation</a:t>
            </a:r>
            <a:endParaRPr lang="fr-FR" sz="1000" dirty="0">
              <a:latin typeface="+mn-lt"/>
            </a:endParaRPr>
          </a:p>
        </p:txBody>
      </p:sp>
      <p:cxnSp>
        <p:nvCxnSpPr>
          <p:cNvPr id="99" name="Connecteur droit 98"/>
          <p:cNvCxnSpPr>
            <a:stCxn id="97" idx="2"/>
          </p:cNvCxnSpPr>
          <p:nvPr/>
        </p:nvCxnSpPr>
        <p:spPr>
          <a:xfrm>
            <a:off x="1204913" y="2844800"/>
            <a:ext cx="1403350" cy="97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1252538" y="1531938"/>
            <a:ext cx="2233612" cy="246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Canadian Cancer </a:t>
            </a:r>
            <a:r>
              <a:rPr lang="fr-FR" sz="1000" dirty="0" err="1">
                <a:latin typeface="+mn-lt"/>
              </a:rPr>
              <a:t>Research</a:t>
            </a:r>
            <a:r>
              <a:rPr lang="fr-FR" sz="1000" dirty="0">
                <a:latin typeface="+mn-lt"/>
              </a:rPr>
              <a:t> Alliance</a:t>
            </a:r>
          </a:p>
        </p:txBody>
      </p:sp>
      <p:cxnSp>
        <p:nvCxnSpPr>
          <p:cNvPr id="104" name="Connecteur droit 103"/>
          <p:cNvCxnSpPr>
            <a:stCxn id="102" idx="2"/>
          </p:cNvCxnSpPr>
          <p:nvPr/>
        </p:nvCxnSpPr>
        <p:spPr>
          <a:xfrm>
            <a:off x="2370138" y="1778000"/>
            <a:ext cx="250825" cy="191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3276600" y="3933825"/>
            <a:ext cx="1655763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Avon Fondation for </a:t>
            </a:r>
            <a:r>
              <a:rPr lang="fr-FR" sz="1000" dirty="0" err="1">
                <a:latin typeface="+mn-lt"/>
              </a:rPr>
              <a:t>Women</a:t>
            </a:r>
            <a:endParaRPr lang="fr-FR" sz="1000" dirty="0">
              <a:latin typeface="+mn-lt"/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3532188" y="2813050"/>
            <a:ext cx="2087562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National Cancer </a:t>
            </a:r>
            <a:r>
              <a:rPr lang="fr-FR" sz="1000" dirty="0" err="1">
                <a:latin typeface="+mn-lt"/>
              </a:rPr>
              <a:t>Research</a:t>
            </a:r>
            <a:r>
              <a:rPr lang="fr-FR" sz="1000" dirty="0">
                <a:latin typeface="+mn-lt"/>
              </a:rPr>
              <a:t> Institute</a:t>
            </a:r>
          </a:p>
        </p:txBody>
      </p:sp>
      <p:cxnSp>
        <p:nvCxnSpPr>
          <p:cNvPr id="137" name="Connecteur droit 136"/>
          <p:cNvCxnSpPr>
            <a:stCxn id="135" idx="2"/>
          </p:cNvCxnSpPr>
          <p:nvPr/>
        </p:nvCxnSpPr>
        <p:spPr>
          <a:xfrm flipH="1">
            <a:off x="4402138" y="3059113"/>
            <a:ext cx="174625" cy="38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5638800" y="2984500"/>
            <a:ext cx="2665413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KWF </a:t>
            </a:r>
            <a:r>
              <a:rPr lang="fr-FR" sz="1000" dirty="0" err="1">
                <a:latin typeface="+mn-lt"/>
              </a:rPr>
              <a:t>Kankerbestrijding</a:t>
            </a:r>
            <a:r>
              <a:rPr lang="fr-FR" sz="1000" dirty="0">
                <a:latin typeface="+mn-lt"/>
              </a:rPr>
              <a:t> (</a:t>
            </a:r>
            <a:r>
              <a:rPr lang="fr-FR" sz="1000" dirty="0" err="1">
                <a:latin typeface="+mn-lt"/>
              </a:rPr>
              <a:t>Dutch</a:t>
            </a:r>
            <a:r>
              <a:rPr lang="fr-FR" sz="1000" dirty="0">
                <a:latin typeface="+mn-lt"/>
              </a:rPr>
              <a:t> Cancer Society)</a:t>
            </a:r>
          </a:p>
        </p:txBody>
      </p:sp>
      <p:cxnSp>
        <p:nvCxnSpPr>
          <p:cNvPr id="141" name="Connecteur droit 140"/>
          <p:cNvCxnSpPr>
            <a:stCxn id="139" idx="1"/>
          </p:cNvCxnSpPr>
          <p:nvPr/>
        </p:nvCxnSpPr>
        <p:spPr>
          <a:xfrm flipH="1">
            <a:off x="4559300" y="3106738"/>
            <a:ext cx="1079500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/>
          <p:cNvSpPr txBox="1"/>
          <p:nvPr/>
        </p:nvSpPr>
        <p:spPr>
          <a:xfrm>
            <a:off x="5351463" y="3344863"/>
            <a:ext cx="2303462" cy="246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French National Cancer Institute (</a:t>
            </a:r>
            <a:r>
              <a:rPr lang="fr-FR" sz="1000" dirty="0" err="1">
                <a:latin typeface="+mn-lt"/>
              </a:rPr>
              <a:t>INCa</a:t>
            </a:r>
            <a:r>
              <a:rPr lang="fr-FR" sz="1000" dirty="0">
                <a:latin typeface="+mn-lt"/>
              </a:rPr>
              <a:t>)</a:t>
            </a:r>
          </a:p>
        </p:txBody>
      </p:sp>
      <p:cxnSp>
        <p:nvCxnSpPr>
          <p:cNvPr id="144" name="Connecteur droit 143"/>
          <p:cNvCxnSpPr>
            <a:stCxn id="142" idx="1"/>
          </p:cNvCxnSpPr>
          <p:nvPr/>
        </p:nvCxnSpPr>
        <p:spPr>
          <a:xfrm flipH="1">
            <a:off x="4487863" y="3467100"/>
            <a:ext cx="863600" cy="9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7610475" y="4105275"/>
            <a:ext cx="1439863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National Cancer Center</a:t>
            </a:r>
          </a:p>
        </p:txBody>
      </p:sp>
      <p:cxnSp>
        <p:nvCxnSpPr>
          <p:cNvPr id="149" name="Connecteur droit 148"/>
          <p:cNvCxnSpPr>
            <a:stCxn id="145" idx="1"/>
          </p:cNvCxnSpPr>
          <p:nvPr/>
        </p:nvCxnSpPr>
        <p:spPr>
          <a:xfrm flipH="1" flipV="1">
            <a:off x="7539038" y="3960813"/>
            <a:ext cx="71437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6588125" y="6054725"/>
            <a:ext cx="2447925" cy="246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National  </a:t>
            </a:r>
            <a:r>
              <a:rPr lang="fr-FR" sz="1000" dirty="0" err="1">
                <a:latin typeface="+mn-lt"/>
              </a:rPr>
              <a:t>Breast</a:t>
            </a:r>
            <a:r>
              <a:rPr lang="fr-FR" sz="1000" dirty="0">
                <a:latin typeface="+mn-lt"/>
              </a:rPr>
              <a:t> Cancer </a:t>
            </a:r>
            <a:r>
              <a:rPr lang="fr-FR" sz="1000" dirty="0" err="1">
                <a:latin typeface="+mn-lt"/>
              </a:rPr>
              <a:t>Foundation</a:t>
            </a:r>
            <a:r>
              <a:rPr lang="fr-FR" sz="1000" dirty="0">
                <a:latin typeface="+mn-lt"/>
              </a:rPr>
              <a:t> (NBCF)</a:t>
            </a:r>
          </a:p>
        </p:txBody>
      </p:sp>
      <p:cxnSp>
        <p:nvCxnSpPr>
          <p:cNvPr id="152" name="Connecteur droit 151"/>
          <p:cNvCxnSpPr>
            <a:stCxn id="150" idx="0"/>
          </p:cNvCxnSpPr>
          <p:nvPr/>
        </p:nvCxnSpPr>
        <p:spPr>
          <a:xfrm flipV="1">
            <a:off x="7812088" y="5581650"/>
            <a:ext cx="0" cy="473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8"/>
          <p:cNvGrpSpPr/>
          <p:nvPr/>
        </p:nvGrpSpPr>
        <p:grpSpPr>
          <a:xfrm>
            <a:off x="35496" y="3356992"/>
            <a:ext cx="1599416" cy="450716"/>
            <a:chOff x="179512" y="3669819"/>
            <a:chExt cx="1599416" cy="450716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8" name="Connecteur droit 7"/>
            <p:cNvCxnSpPr/>
            <p:nvPr/>
          </p:nvCxnSpPr>
          <p:spPr>
            <a:xfrm flipH="1" flipV="1">
              <a:off x="1399836" y="4048527"/>
              <a:ext cx="379092" cy="7200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179512" y="3669819"/>
              <a:ext cx="1471691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000" dirty="0" err="1">
                  <a:latin typeface="+mn-lt"/>
                </a:rPr>
                <a:t>California</a:t>
              </a:r>
              <a:r>
                <a:rPr lang="fr-FR" sz="1000" dirty="0">
                  <a:latin typeface="+mn-lt"/>
                </a:rPr>
                <a:t> </a:t>
              </a:r>
              <a:r>
                <a:rPr lang="fr-FR" sz="1000" dirty="0" err="1">
                  <a:latin typeface="+mn-lt"/>
                </a:rPr>
                <a:t>Breast</a:t>
              </a:r>
              <a:r>
                <a:rPr lang="fr-FR" sz="1000" dirty="0">
                  <a:latin typeface="+mn-lt"/>
                </a:rPr>
                <a:t> Cancer</a:t>
              </a:r>
            </a:p>
            <a:p>
              <a:pPr>
                <a:defRPr/>
              </a:pPr>
              <a:r>
                <a:rPr lang="fr-FR" sz="1000" dirty="0" err="1">
                  <a:latin typeface="+mn-lt"/>
                </a:rPr>
                <a:t>Research</a:t>
              </a:r>
              <a:r>
                <a:rPr lang="fr-FR" sz="1000" dirty="0">
                  <a:latin typeface="+mn-lt"/>
                </a:rPr>
                <a:t>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2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654" y="1850798"/>
            <a:ext cx="8229600" cy="45259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been done to evaluate 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career </a:t>
            </a: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common methods and measures </a:t>
            </a:r>
            <a:endParaRPr lang="en-US" alt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benchmarks</a:t>
            </a: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recommendations for best 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Aft>
                <a:spcPts val="1200"/>
              </a:spcAft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776" y="275214"/>
            <a:ext cx="4412203" cy="1048521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776" y="275214"/>
            <a:ext cx="4412203" cy="1048521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1186302"/>
              </p:ext>
            </p:extLst>
          </p:nvPr>
        </p:nvGraphicFramePr>
        <p:xfrm>
          <a:off x="905540" y="1397000"/>
          <a:ext cx="7253056" cy="494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6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776" y="292970"/>
            <a:ext cx="4412203" cy="1048521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Utilized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995" y="2119091"/>
            <a:ext cx="3028950" cy="2699367"/>
            <a:chOff x="482995" y="2119091"/>
            <a:chExt cx="3028950" cy="26993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5646" r="9696" b="5955"/>
            <a:stretch/>
          </p:blipFill>
          <p:spPr bwMode="auto">
            <a:xfrm>
              <a:off x="482995" y="2119091"/>
              <a:ext cx="1451950" cy="118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95" y="3303983"/>
              <a:ext cx="30289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945" y="2119093"/>
              <a:ext cx="1577000" cy="118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826338" y="2119093"/>
            <a:ext cx="2021038" cy="2686826"/>
            <a:chOff x="3826338" y="2119093"/>
            <a:chExt cx="2021038" cy="2686826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338" y="2119093"/>
              <a:ext cx="2004786" cy="268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26338" y="4467365"/>
              <a:ext cx="2021038" cy="3385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Literature Search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14369" y="2121758"/>
            <a:ext cx="2272684" cy="2684161"/>
            <a:chOff x="6214369" y="2121758"/>
            <a:chExt cx="2272684" cy="268416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4" t="4259" r="14423"/>
            <a:stretch/>
          </p:blipFill>
          <p:spPr bwMode="auto">
            <a:xfrm>
              <a:off x="6214369" y="2121758"/>
              <a:ext cx="2272684" cy="25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14369" y="4467365"/>
              <a:ext cx="2272683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Funding Search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03849" y="5370991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Control Group???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010" y="176806"/>
            <a:ext cx="3548849" cy="609600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Training Grants </a:t>
            </a:r>
          </a:p>
          <a:p>
            <a:pPr algn="r"/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" y="2160301"/>
            <a:ext cx="7090785" cy="30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776" y="79898"/>
            <a:ext cx="4412203" cy="1048521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 Measures:  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02457"/>
            <a:ext cx="9143999" cy="506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03" y="2540870"/>
            <a:ext cx="5726097" cy="38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BUUEhQVFBQXGBgYGBgXFxgYGBoYFhcYGBYVHRcZHCkgGBsnHBUXITEiJSkrLi4uFx8zODMsNygtLisBCgoKDg0OGxAQGywlHyQsLC8vLzQsLCw0LCwsNCwsLCwsLCwuLywsLCwsLCw0LCwsLDQsLCwsLCwsLCw0LCwsLP/AABEIALcBEwMBIgACEQEDEQH/xAAbAAACAwEBAQAAAAAAAAAAAAAABQMEBgIBB//EAEIQAAIBAgQEBAMGAwYEBwEAAAECAwARBBIhMQUiQVETMmFxBoGRFCNCUqGxM3LBU2KCktHwBxUkwjRjorKz4fFz/8QAGgEAAgMBAQAAAAAAAAAAAAAAAAQCAwUBBv/EADERAAICAQMCAwYFBQEAAAAAAAABAhEDBBIhMUEFIlETMmFxgcEVI1LR4RRCkaHwsf/aAAwDAQACEQMRAD8A+40UUUAFFFFABRRRQAUUUUAFFFFABRRRQAUUUUAFFFFABRRRQAUUVDipwiljsBQlfBxtJWyvxPiKxLrqx2H9akwONWRbj5isXiJziJiTp2HYDoK8/wCdGGQLbQbsO/a3StH+iuNL3jE/FayOT9zojf0Uv4ZxRJVBBH+tMKQlFxdM2ceSOSO6LtBRRRUSYUUUUAFFFFABRRRQAUUUUAFFFFABRVfFYxIxd2C++/0qt/zqG1y4A9QR/SprHJ8pMrlmxxdSkl9RjRVAcZgOgkWposfG2zg0PHJdUwWbG+kl/ks0VEMQv5hQ+JQC5ZQO5IFRpkt0fUloqpBxOFzZJY2PYOpP0Bq1ehprqEZKXRntFFFcJBRRRQAUUUUAFFFFABRRXLGgAZqyfxDjzI+RDdR26nY+4G2nzIppx3iHhplB5mHcaLsW2NvexHe29ZzDkKcz3AP4unz1NvQkkdmsbU7pcded/QyPEMzl+VH6kcmJijUK+pOpA86j85UcwUbXA/SpsVhop0uGDaaOpBP1G9Zbj+Dkjd5Z80jN/CkhiJKgMcsDopubA5lcEG+YXFwCyw+GeFRCuU4iYXeVQF0GjSsv5gCoB6m16dT7p8mZKKSprj5DHh5vJZDaKLT0Ljt6D962GCx4OjfWvl86rJBkUTQw5igluPMrlW1BJTMQRzC2vStLwQSKhSQglTZSL5svS4PX63qOoxKass0eolhlto3YNe0o4Vi2JynUdDTesmcHF0z0WLIskdyCiiiolgUUUUAFFFFABRRRQAUUUUAYRFdm8R+cnubf7FccR4PHKczl1Po1gPltSbi3H4/FdG+0RGO6qY787WBtYqVPYEnU6Vfwq5h4AlkkPnlMlg6q2ojNgALnT2Brb5XK4PJtRpp8/dlKTEokasi5oswVbXYnf7x8uuXTamvCeKzPIUaHIgFw+q6dOUjrr7VHiMFibnIcKy/hDxMCB0Fwxvb2FMYsOosDYG3Qlb9zodKJzjJBjxThK7I+N8Xjw0LTTeVdrHVmOygd6xvw5xV+IieTEqDEGVY4tcovcn3NrVlP+InGziMRkQnwYyVQXJudmfXv09K0P/DGMjAuQL3nb83RI+qj1quHEhnMvynJmmw/wjg7Blw4VvzIcpGu41rWYDG+EojzFrDTM12t+9ZzimICQDxBHYlVUN4jZidhlVcxPprSj4dx0cuIvCcOGMb2Aw8qOcjhXPiva6g6Fbb2qM4qXDDDklDzRPoGA494ilstrM67/kYrf9KsDi4/Kayvw+T9nW9rlpCbbXMr3tV95Qu5A9zaqpaeF8IZjrMqXLNDFxFWIFjr6VdFZjhsymVbMCb7Br9O160wpXNBQdI0NLmeWLbPaKKKpGgoorwmgDxjUGImCqWN9OwJPsANSfapSaz/ABvE5myDYakWJ/xEWvl2s6G4J+k4RtlOXJtjYqxMjPIXa7Le/Lc26Ai29tRmSzDS6neq2I44iuQoEqJpK0TCRoWuf4kS8wXTcXtrcAAmmGOEi4d2w4WSXKSlyCGa2mt1DaWsSRewuRcmsVHg1llWOCbwcTeViGhZDG4ZHkkjXxC8SsZVYxuWjfXQdXVKlSMnZbtmui4rC8BnSRXhAY511Bykg276gio+E4ZuaWUWlksSDuiDyRfK5J/vE+lRxx+NKUyBIoXuwAGWSbR1sRoVXNmN9c9vym7QMDsQdxp3BsR9RVqfBS1yKOI8CSXOA8kQkuJFjYBXvobqQQCR+IWPrTI5RlGxAsD/AEv/AENeyxqbBu+mtjf0O999q4kVwrWysbHKW/NbTMBuPa1Ssgx7wUAXuRn/AKf603r5h8O4iXDZ2xMhWMuwAca583mVrkhW1IU69PfccL4qX86lR0Lbn3XpSefBJNyXJp6PVwaUHwxvRXgNe0oaQUUUUAFFFFABRRXLtYX7UAdUUjfjxvyQvIvRlaPKR3F3B/SirPZT9Cj+pxepjuH/AAs0UsbmZbRnMSisjPykc58Qqw1udOlN+ExkhpTvKcw9E2jH+Wx92NXeKx3jyjdyE+THmP8AlzH5VZEVtBT7yWuTGWHz8diq9xsCfa39SKV/EuKdMK/hcsj8i5htfzHTflv9RT1kt0J9rf1NYr404paYJ0QD/M2p/TKKswJTmk+hVqpPFjbXXsYE/DjE87j5Ctt8GcP8DB5GsSZZGBsNiEG/ypTFiwWrWcNP3CWIGrfit1P/AJTfvTWfHCEVKPqIafPlyScJ9KsvsiyIEeLOhtcMqsvvYnap4MKiHkRU2HKoXQbDQbCoZ3lESmFElfTR5TGtranOIzfp+EfKq/DJcW058ePDxxZBYRytJJnvubxqMpH6r1vok5KzTUXRHw/FpDgjLKbInisxsToJX6AXPyplgsUkqB42DKeo6Ebgg6qwOhB1HWstjMCMVgPCzYmLmkGZFfKR4zXzAedbDTXremvB8FHA8jr9rdpcuYyZ3vkFgdRvY2v6CubmSpUaLhsg8VRzb/la23e1q0YrNcMxF5VGVx7qQNu9aUUnqPeNLQ+4/me0UVyxqgdBmqMNevGN6jlkEalmIAHUmw7DX3qVEGynxrH+GoUEhnuF6dhozApnuRZWIvr2NJYCqqZJCqqtzryKvQtlcXiO4IBt9a8xDGWRsw3FmUgXy62Vh5ZE3AO4+ZpD8TYubD5FUoMOQ2dpo2mjBJULFIQc0URGb7whgCQDYaUzGO1WzOyZPaTpGtiiAJI0vqd7fzW2ub79arcSltYRgeNJyISL2G5Y91UXNtLkgaFqzfwpbWWOVocPF4iSYZmWSFHCo2aOe/8ACCm4A05tlsRWg4ddiZnFmYWQEWKx7gHqGbzMOmg/CDUkQfBYw2FWNFRdh31J6liepJJJPUm/WoJsHqWQ5GO5AuG0tzL+LYa6HTerkkgAuSABuTsP9/6166E7aH1F/wBP9/rUk6K3FMoK9+SRbE99Vb2b+hsdNutV8fjViA8zk3EaDmdzvYfuSdABqaj49xUxgRoF8diLISCpF9btpZTrra+mgJIBr4HBlizSHMzaOWFttcgR/Ko/KyX1vmJ1NqZRJUeYPDu7+JJlaQeUDWOL0H5m7tv6KNKuvxRIpBHI/wB4QCg5grXNhzZbA3036ip44cp0ZrdVOo+ROo+tvSouKzxLH98A6sQoQrnLsdkVPxHT9CdAL1JuyMY1z3GXDuOhjlGYHW4KkjTrnW629b+m+lMIeNo2gu38uo+u361gMLisO2IGHkCKVV3EMajwYrWLiSQDK0lnBK+UZhcHRjqIMQrIGjKspAKlSCpBGhBGlval3ihIbhqMsOGzSx4pT1t71Nesl9vA0a6E6c2x9Aw5SfS9/Spop2Xdgo9Db/0G/wBaqen9GMx13qjUUVnP+euv4c/vy/tep8H8SRsbODGfXUfXpUXpsiV0WR1+BunKn8f36Ds1m+O8QLkIh5T1uQHItosinlYEHQ+bbuRf4vj7WRTzMNBcqSNfI+xfS9r/AE3pTBDa7MdT1IK32tmXbP0v1ruGH9zI6rN/ZH6i22HP8URl/wARkjAf0zaWva2o0O40Iop3lrymbM/azvDYZAYo0bMIlO7XYGwVb9b2LVbdWB0UEfza/Qi361zBIDJIe2VfoM3/AH1YD0u2x2EVXHr/AB9iqZLeZGA72B078pNfGuMTfaWkb8TOzD2J0H7V9b+JcaEwk7agiNhsRqRYa+5r5DwsitDQxu2/kZPik9tU+nJHw7BOGsRW84XhmaCM897MNPHt5m/s5VX9L0lwYuafpDeNDkRtDq2GaU+dvxBx9LUxrIqMEvj+4loMjyZXJ+n3RzxfDxpAM6YuS7LcQSYjxAcra2EuZV3uL723pTwNcE2NCRJifGeBy5mkxSuqJJHZCspvYs9wRpynua1GHxQAVcjjZdInVe21jlX3Ogq51rPo1lKlRg8dg80GEzwS4rCo2IEsMfMxfOVicqWBdVs/XQkHpV34D4LJhbqUaOJ48xQtmVX8V8gtc2fwige2hIG5uad/Df8A4Zf55v8A5pKYSy5Rchj/ACgt+goUe5JzdbSzw+f70DI29r2FvffatGKzHC8UGlUWce8bgfUratNeldR7w/ovcfzBjVaSS5sK4xk/QVDghrrUYw4tls8ly2otxi1I+OYss2RS3Jva4a+xbKdJEsf9NbWv8ax/hJpe5/EBmCD8zKCCV6abXvoASFOGRWAOmXddQy7eZGGtiCf6ADeeONvcyjUZKWxFfDPkshGU35bXKH0X8ug8vva9r1m8X8NTR4tMThZM4zZZIp2Y2gcnxI0c35btnyt1UWOmU6nA4yOZM8TBhex3BUjdWU6qw7EVBxTFGNBlAaRyEjU6BnNyL9lABY9lU0y0mhKLknwUZIoWnSBAqLHqypyKxIzLBlWwbcSMvbLpZjWdPxjKcaqykYZIpBEyeZMS7SiOQpMyqPugVfKLMSSLG1OOJYhsKqrJCZ8La8sq3aVZSxZpWiAuVuc101U30AAqzg8XHPHmVlxeHDAhsudlZbMDqPvctxYrzC1uY3Ig/QmnXLVofhq4P3alk2AuUsSPkBcr7AHrpeowFkUbMDsQevcEbH2qhOwlIUc6AnKxsVYjRmEic0Ui6gE2uPUkiUkQi6IMBg8zMxIZnN5HBBDnUWBG6ixHhupy3Njpcqfi3ia4WNkfBtLhmsXa7NEEtzKFAPhsCBlXlUmxzKa0mHR0axIdDfmOjjtews46X0IsL31NWjXdvBzct1vky+BmOHs7YrxMGVBw4yl5ZPEAyxGRhz20yAHM2bmvlqrNxILiC8zOkyDLdFEscRkAdcIsYBeaQoPEdkAIA8wWwp1w1PHkWew8BNMMo2ItlOIttqOVOy3P49KvEPhhzjPteGxBgkYFXVkEsZuqqXVCwyvljQX65Rp3i064JLbfIsiiSQQzwyfZY0WZPEhjVoisrKZcyyLmw8maO5LqQDuTWqwHDVigSLD8iIoCfiFt7m/mve5N7m+9ecJwaYdFhViW5nJYjO7M2aSQ26lmJNhYXA00q/wrhCiTNHeNb3ZB/DYnW+X8JuSbra/W9F7VbOqO+W1ETBkS7qLnQW1U+pG49v1NQRlWXpfbt7WFaTi8N4jptrWbhAzWtU8Et0b7leqxvHNR7Cd8UVADaEPlbfY7MKux8M8RxYkrubWvlG9u5pq8QI1F67VQqgLbXpflJHQMNY3Bv/va6eopeXhiuPR2/O7RJHhw+hAKDoPKbaDQ6o4sP/3ZHxLCriQ0ZYKIDmBnVZEdJA6ZirW2IYK976X1ub6TCyA6a5hbMGtm7XNtCNLXGmlRcS4XHMQXzaArytbMpIJRu6kgH5eppOMqfJpSxtxuJkk4VxNQBDIEjAAVZmWSQWFjdwhza3trtaitDPhhIxdcNDIDs7DVraX8u2mnpavKt3/L/vqLuHpf+/2JuHzX8Q95G/8ATZP+2rTYgDe/yBP7CkWG4jHEgzuAXlmC76kPIzbdgDrV3h/Eop0zwyJIndGBHsbbH0olDkljyeVCz4/xo+wOAw5mRd9d83/bXzfhit0rbf8AE6f/AKSMX3lH6I3+tY7hp+7PU07pEkjO8Qk3y/gNsBOb7itHHFmhjbIhNmFzhjKfO34g409Kx/D4DmUkHe9bDAxkwR6Jbn8yyk+duq6dP2qzWP8ALXz/AHF/D1WZpen3RexfERBCjMkr+VbQwuzDl/s1uUGltdtBVXhXxF4+IMQw+JjQRhxLLE8als1jHZ1GtiCNTfXa2s+LadIcythUtls0pkCZbHc3BBvlt86rcK+2NOxeXBugjAEcTObOWurklbgFSw3INlsBqTnbjYUeCz8NH/pl/ml/+aSmYql8Px5cKmewtnLH8I53J1PT3q4uIj6SIf8AGv8ArUk0RcWScPxS+MFub3I8rbj1tan+ImyikeHmUG4ZTodmBq5LLmqjJHdKxvBk2Qa7nJGt6vNMqIWY2UDU1xho7LqKQcUxhZgqE23XKQGNx50NykqgHVT2vry3g/M6LE/Zrd6nGInaSS5uOu+gv1jkA5htdWGvYDQ5/juNysUwkjBkbPiVw+R5kUqSrrC4KnmYFgBmI7nd3hzkORltc6MoOQn218M6bbG+hJJpJxj4ZZvEaGaUZmaVYg+RBiCuUS+IozhRfMUuQSNulXuPHAnGVyuTOOBTRYxzI5RngaNjPAxSOYLzjOh2ZSozI18txrratLgY/Ebx2vqMsYItljNiWsdmcgE9gqDQg0nnwwmZIHtKsOVppCAC0lgVSyiwLedwPwkLYh6eh66otg5pErR1VjRI7IoVAScoACi5OZtha5JJ7nU9DVg4gjpmHUDze47+377VFj8VEsLO1mQaEaXY3sEAP4i1hY213tRb6HGlVoW8XcKQsQ+9lvdQ/hlkAsxBtbxbeXUHQ8wAoOLjhheZs7ZLCTLEfFAFhzog1yglswAGXUaaldwIGaR5WN76EXuulskbRycyOoI1G+53FT8Ux2KjxX3aSyIUURKvhiEuSRJ47lS8dhlYEaaW1OhlJbSGJ7x5h5VdFdGDowBVlNwQdiDS3igMzjDrfKRmnI6RnaK/dyCP5Q2xIpZweWJFXFqs2SUMIIdCkbyMMyrlJFpXUFWPKB+UHXScOwORDmIaRiXkYfic2v8AIABQOiqB0qO4s2USKLC21QTYgqdVJT8y6kHrdLXttqL9bgAXq54dRqwJIB1G46jsbdvXau2iO1nKwLMANHBsVIP0YMNj6g1pcHhwiBdTbqdzVHg/D1QlwLFt7bfzW2v67n6U1pPNPc6NPS4dsdz6sp8WUmCS2+U2+lfMZ+JTIpZW1A619VxK3Uj0NfNcThboy2FzcU/4dKO2SZkeNxlvhKL9SL4T+IJ8QzGUKI10vzLmdtkDgWVrXI1vew66azDtqWYntdhlP+IbMR0Yd7epS8K4aIYhAAM1vvLgalvNmQm0sd9ARqBp3tU45lkf7Et7/dzZpPDeJAXYRxsjsGlRmjK2F7FktbQCE2pO0WY1tVGxVv8AfpVfGTFmES6Fhdj+WMaH5nyj3Y9KzfwuJYUk8VycMihkdmRlNi7O0eViVhy5LKxJGo1Ap5wxWsZHFnkIJB3VfwR/Ib/3ix61XtLnO+BopsLCwFFV/EoqOws3mNPiBFaI3miknW8kUhjdXc5rtGOU6KbjsR1q38NYZYcwMsbFkiBtynMikNynUDUW9KqcRhnLIIGZWTFsWtfKVaMvlf8AuksB86tcA4kZZp0Jd1XK1pEymNnLZ4L2AYDKCDrodzTkuhlwvihd/wASoR4EOUAXkOwt+A9qRcMhAUVpvjTCI2HQxhRaUE5QPysOlZX7TlOXSm9LSjbEdc3J7UaPAgZaZ/b1SNAXjU2Js2JaI6s34QpApDgcVy7U2bGKI0vKseh0OJSP8TfhYaVDWryp/El4bJbmvh90MeJ4IYmGMZ8pUq6sMsq3CkahxlkFmO47Gqvw98NR4WTOsjOcrKLrGtg7h3uUUFrsote+UaCrmHw2isJHIIB8yspvrvbUeoq4q0kkam9kHBJ74dPXN/7mq3dew+gpV8OL/wBLF7H9WJpjahRR1ydk0aKT5Rex1sL7VZiFyKS4wLFHJKqjOqkg269f3pZgfiSaY8irGgtnc9L7KCeVWYiwJ0/ah4m4uS6IFnjGSi+rNZxjHsihFBLnopCvl1uyZhldgRsTt8gU3DirgsCCLm4AKjNobtGwvHICTcab3PS3K3lZs21+YEW1FrXQm8b7EOhsbX7VlPjHisbyBEJRklEbkuYI5nEZYYc4mM5o2USZ1zDIT3qmK2qy+cnklRqeG8bhmzBWKSIQrxyDJIhJsAVPfoRcHoTUvFMWY1AQZpXOWNTtm3LN/cUXY+gsNSAcnw5Eks/EUcDDvG2HnxKeFNmUlmjZl5ZApVbMOV76AkVqOGQMzHESrldhlRTvHFe4U9nYgM1uuVdcgNWKTZXKKTO8JCkKJGXuzE8zEBpHN2ZuxYm5sPloKtWr2aJWUqwDKdwRcVTyyRbZpY+28q+xJ+8HoebTdtqndFbVk6zDPlNwT5b7NpflPffTfS9ra1leM4z7TMUSzRocp0zq77Euts2XorjTRjqDV/4j4uPD8KFrySKSSAWMcd8rOVHMDcZR1Bvtaqfw3EoKhhYhSUA51tYX8KYedLDyHm0GgAFTj+plWRv3UOsBhXisAc6G1wx5k9nPnUdm131Oi0zZQQQRcHSx6+lUeC8UjxEeeInQlWVgVdGG6Oh1Vq94viGCrHGbSynKh/KN5JdtlW510LFR1qDfctjCuCLDASTZgPuoCUjAtYyAZHYeiC8Y9fE9Kv4mAPbVlYXyupsy33te4I0GhBBsLg2r3DYZY0VEFlUAAb6Duep9fepLVxI636FX7e0X8e2T+1Ucv+Nbkx/zarpqV0FNcPhVlZSRe2oYbgHsR3/WqGHmDG2oYbqRY+/qPUXHrpWh4XgFhSygLc3IG1z2Gw+XrVGWSiuBrTweSXPRFxRXteUUmapxNsfasFBHzE9jZbZQcx2ykgrmG4B0NbzEGyk+hrEytdsoAGb0BVgdza+WVe4uGW3Zqb08qjJepma/HunBvtZ1hpRHq4ITo1iEXobqdYr/AOXTpexk4rwiHEBfFQFkN0cWEkbAghkfdTcD073qZcQgcR51z5c2TMC+XbNYnMRfS9dzzhFZ2NlUFmPYAXJ+lX0KXyJpcDDEI0LZY4AZJZGbKSt2YK7CwIaS7kHTk2FxT8NWRx/C2xUXhScpd2mnia4ZgF+4iHRkU+Fcg2Jj9SK7+EeMnESfduzQrhoQ6lbeHiBcNHe182UHMNbWXvUSVcWaZ5mB8jH1BW36kGio3x8YJBkRSNwWAP0JoqdFW74/+FLCyD7Q9iLSIji2oJHKdfbLTBjbX9qzsWBaBUblLRm3ICLxncW/X5U6XFCwNxY1fOHdC2LL1UuH1/yVuOKrYd7bix2sdD7e9fL8Vw6QuW9dPavrkhzKQACCCN+9YiVcrlTuDamNNFSi4sU1mSWOanHuqIMBCVyLsANa0n/MAqIPGROXynERoRdifKyEj60tdxltTWN7RRDOBy7GTLbU7Dw2o1i8i+Zzw6X5kvl90HF8ZC0K5scMOAwvIk0IJbKeQsylTexOw8tUfhyTDDFSsnEHxT+EgcPJEyBc5yMCiKMwOYb6Z9dxV74iecRRHDxCXmBksEdsuQkFRIyKbtYE7gEkDtU+EGxTM/2vDpEpVCPu40Ock50GSR86AZbM1jfp2zq5NpPyP+Bv8NtfCQnugP11q7PCGFjm/wALun6owJrEca4hJFwWBYY5rukI8SEqpjzPFpfMGBYEqMoO+tqffDONncOk8UqZCAkkoQPIpv5hGxGcWsSLA3BsNqkn2IuPG4v4zhoaNwhfMRYZpZSuptqGcg/SqmDwwRVSLa5u1rEk+Ym40NrXjcDTY3FTcYS0LkszC6cpyFdZF0sR69/n1qvicQ0EZdB475LiPeQgEXytcsyLmuQc7amxOgqVPbXayny7/jQxjw5QjIRl6ob5R3KdU/l1GlhbeqPGfhuHEEsR4cpGUyosfiFCCrIS6MCpDEbdu1I8Pxqdnb7OyvI+dlglbNGxS2bwcQoBSxOsUoDDXygXp3xTH3PhAlNB40gvaJSL5cwHK7dCfKOY/hvHhltuPJ5hMMshSNP/AA2HyqoJJ8SSGwXU7rGVGut3HTJq6LVguMfFMuHfw0jXDwQa+JlZ4pUVQYoEfKFjZkO5NgQACeu7RwQCDodQfQ7UKgkmqZ0DVLGcR8GNnlXyjQrchuwHVT3B21sTapDBkuUIUblT5O5P9w+2noazvEcQ80hLLaEeQ/8AuzaGxPfa29rXNuOG989BfPm9nHjqL8KrTSmRuaRyD1GUWOSzLzRG17EgqwsL0941h8QMOowpYMHBfJ4YkZNc+QuuQOTY6ix1Gl71zw7ABxma4/KQSCvUlTqVHoGZTbtpTiBCFszZj3sASOl7aX9gB6Cu5OeCOFVyYjhGfFTk4hSJoPDMwh5RMFdjHDMpsqyxsgflYqVOhswFaDA8VhMizyPZsQAuHQhs3ggizZACVzscxYgaFAfLVj4gbxE8AME8RWLsdkhS3iE6jRiVTcGzsQeWsrxDiLySTTYLEQBmhSFgpD+RnKCGYMFidvEsBIo1Atm6KtbR5Pd8D6HVfxWTzjMv51Gv+JRt7i43uFFUeAxyWlkkVozLJnWJ2DGNQiJYkEgFihcgGwzd71fw2IuwRgUc9Dsf5W2bY6aHqQKnfFkK5pDThWGVyr6MF1U6HUjcH2/endVMLlRbKLf1J1J+tTiS9I5G5OzXwRUIUdk14K8oBqBaVOMYnJEx6nQb9f5dR7jbesphYw4JbmVu9rN2Y5eRjoDnWx6EC1MPivE3dU3C69+Y7duYDUZWDds21U4EZbbEHU/mBO+thnHqQDYdTTmCFRtmVq8u7JS7GK4w0U+N8IrLBMAmQSOsYmkizFVWVQ0iHI38SNubNZtdDo8KXdYMPLIskigPiGU3/hkWU2A1Zyp1AuEfTWmuLwiSgCRFcBgwzAGzKbqw7EEb1W4Wc5km/tDlT/8AlGSE16gsZHHpIKnsplTna+Rn0+JrxQy4lFMU/iSKY7h8PFHlGdzfMWGcBilsuu9ahHdN/vE/Mo5x6so83uov6daXYj4XwzMzLEqPI6PIyAAvkkEhRtPKzKM1t+tNnxADWa4vsTsT2v39Dv0vUkn3ITcX0JYyGAK2IOxGo+teVfj4FC4DPGpY6klRf03Haiq3ngi9aTK1fApx3AZb8rUubBTJcFQw7f6V9CIrh4QdxXYa6SVNJncvhGOTuLaPngxQXeNl9r/0pZxMRuc6+brfrX02XhqHcCl+K+G4m6C9M49diTtpoQz+EZ3Gk0z5fNiAoudfQU3w+KJhjbxMl0U5c7C1x2+1pb/KP61q3+FEAOgpJjg0bCMaBVA87Dp2Aq7JnjqKUewnDS5NIm5rqX8Okul3jK26RsCRbTmMzfXWrDGwNZz4jxZXwQ6rZi2086GwXoYgCT7giqvAcQubEtDHblS+eeVnNlbcOWsB0Ite9raVTsY37RHuAZYcJhSY8XIjQoWaGSVghyKdY1kzW1PlU2ttVrgvEIsRPMkTyMkSxHOMRKbtJnzIVLcpXINDrr0pnwLTCwDtFGPogqyVCksqXLeYqFBNtrkkXqO12Wb1Qv4zAFgbK7XzIBmd3H8RehbWuzgUmjUSKMy6qymzo35kfdT/APhvSr45UHBkZRGTJHzMFto2bodfLVbgk8mTIjNY2JkclgNADkVrnp1NtetXxhuhQrPIoTUrL/2EhmXMs2LfeYRrGYo9ApLJzfhvlzczX2Xal8Q8HmRFeKSQpC0UmSO/iyv4qmeSQjWT7vNZRvc+gGhwGRBlU3N7sSbsT1Ynqats2mlr+tVONcF8Ml+Yz3BPEm8dgnhRl7Rho2VJEKgtmhc3BzFhmGXNvY09WYEZJUC30seZD6BrW+RAPpXYbNykFSe3f0P9D9KvJhiF5jmPtb/ZqEmkWQi5dBJjIgwyZmyAg2vqSNfNuVv0N6pYxizqtrKNugv3HY+tPJsFeqsuEt60xjnFcCWfDNuxdj3aNAFeSNb38UIrqtvwyL5ihvqRa1tWG9WOG8VZ2dJEC+GoZpVYGJr68p38vMQdrje4JBNk9qXvhYXIgjjVUZ/FmsoANiNPdiAD6A1yWN9SWPMl5Sy3DjicNMW5WxAGXMLhY0N4UZdCQfMy/wDmMKrPBLNiYGfCeC8ZPiS542jaIowaFbHPIrEqbMota+410waopZSD5br6HmH+HqPY39Ko22xvfSIVwjR/wTZf7Nicnsp1MfsLqLaL1ppw0lhcqVO1jbT5gkEUsUKxvG9mJtbcX/vIdj1NrHStBhlAFV5OEXYFulZZhTvVpRVeI1ZFJSNbGlR4aikmtvXcx0pJxrE5YXPpb66VLHDe6K8+b2cXIQyO0kzONSSdDcabhSdSB6G/8q70ux/xK0c7KsYljUqrlGGaNiGLZ2JyJaw0YqDfRieWpOHznUix6f8A0KMdwiKY5+dH1IKu6gOUKByisFLAHfrp6VqZMTjwjzuDUKSuXctYviIlwqvA38cKsbDQjxNM9j1UZmt/cNMoIlRVRRlVQFUDYACwH0pNDHfERqXLCGPMQQLB3GRGBA/KJdP71MpmcG6FSOqtp8ww29iD8qhtoY3ponlUnZsp6dR8x1H0PrXWBuz5ZFsNyd1KjfXpfQWPrvvVMYkPZLsjnYGwb5bq3yuKtGQgZL8x3IFr/K/1FRa7I7GSu2MZuMHMbaD2r2qKw6bn5Gioezx+hd7fO+5raKKKzTdCiiigDkrSLjHAfEJdfN2O2lP6Ksx5JY3cSnNghmjtmj55jIcSptkFh3Nx+1Lp2xJVhkUAgjT1FfUXjB3F6hOBT8op6PiCS5ijHyeDNvyzZ8ywz4lUVQi2VQBv0FqmXEYr8ifrX0X/AJenavBw9Owqf4hD9JBeD5P1ny7jXDJMTGI5AMoYNpfcXtv71xw34ZZBZWcfM19UPDk7V6uBUdKPxCK5UQ/B5viU7RhsPwiTqb+4pnhuFN+JtOxF61Yw47V2Ih2qmeulIZxeEwh3FWEwAUafverKYSroQV7alZZZM0IaeMVQtlwxqlNh9Nqf2rkxjtXY5miM9KpGPxWDuNqTTcNZTdN6+iNhFPSon4cp6U5j120zc3hG8wMOIkXzAj9R9Onyq0cUTY3y/qp9+v7Vrm4Qh3oTgsXVb1OWtxvmimPhedcKXAi4fhQX8QgZrWvvpe5sbX7fSnUKVeXCKNhauhDSc8+408Ok9mqIAa6vUvhV14dU7kMqDIbUv4lACpvTjLVXG4fNUsc6kQzYt0Gj53xThpAYJoD2NjSnB4maJrOxZNdxcjtY/wCtfRpOF+lU34ODe4/StiGrg15jzeTw7LF+Tgx+C4qqu7Ne8klhYE2VVAF7bDQn503GNU6g3Hpr+1WcX8NjfLp3pSOCFGJTQnQ+tqsUsU+jF5xz4+JId4NrqX0Ivy+43NSNGMjMwJ0uLb6a6etdcPiPhIp3Hm97m9WxHYmxGXt2NKSnUnRoY8bcFfp/sxj/ABKzG6vkB2Vstx70U0xnwfhpJGcpqxubd6KZWbDXQVemzt+8z6LRRRWAevCiiigAooooAKKKKACiiigAooooAKKKKACiiigAooooAKKKKACiiigAooooAKKKKACiiigDy1eFBXVFAHDRg9KqSYBSb2q9RUlJroQljjLqikMEopFisG8Ml1uyO2otrcka36VqSKjkS4sasx5nF8i+bSxmuOGuhksVxaJHKs2o3+l6Kvj4fXW6hrkm/uSf60U8smCu5lPDrL4SNHRRRWWegCiiigAooooAKKKKACiiigAooooAKKKKACiiigAooooAKKKKACiiigAooooAKKKKACiiigAooooAKKKKACvCKKKAI7UUUV05R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2457"/>
            <a:ext cx="4873841" cy="299433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Outcome Measures: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in research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additional funding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Gains: 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ransferable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nhanced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with research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and experience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093287"/>
              </p:ext>
            </p:extLst>
          </p:nvPr>
        </p:nvGraphicFramePr>
        <p:xfrm>
          <a:off x="214312" y="1491449"/>
          <a:ext cx="8715375" cy="444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1131888" y="5674792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At least one</a:t>
            </a:r>
          </a:p>
          <a:p>
            <a:r>
              <a:rPr lang="en-US" altLang="en-US" b="1" dirty="0">
                <a:solidFill>
                  <a:schemeClr val="tx2"/>
                </a:solidFill>
              </a:rPr>
              <a:t>publication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2676525" y="5674792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Stay in research</a:t>
            </a:r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4587875" y="5674792"/>
            <a:ext cx="2249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Leveraged funding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2896" y="17176"/>
            <a:ext cx="4098925" cy="11430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</a:t>
            </a:r>
            <a:b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Predoctoral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1474</Words>
  <Application>Microsoft Office PowerPoint</Application>
  <PresentationFormat>On-screen Show (4:3)</PresentationFormat>
  <Paragraphs>237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Evaluating Training and Career Development Grants in the Biomedical Sciences:    Methods, Measures, Benchmarks, &amp; Best Practices</vt:lpstr>
      <vt:lpstr>PowerPoint Presentation</vt:lpstr>
      <vt:lpstr>PowerPoint Presentation</vt:lpstr>
      <vt:lpstr>Objectives</vt:lpstr>
      <vt:lpstr>Approach</vt:lpstr>
      <vt:lpstr>Methods Utilized</vt:lpstr>
      <vt:lpstr>PowerPoint Presentation</vt:lpstr>
      <vt:lpstr> Common Measures:   Predoctoral Grants</vt:lpstr>
      <vt:lpstr>Findings:  Predoctoral Grants</vt:lpstr>
      <vt:lpstr>Findings:          Predoctoral Grants</vt:lpstr>
      <vt:lpstr>Proposed Benchmarks:  Predoctoral Grants</vt:lpstr>
      <vt:lpstr>PowerPoint Presentation</vt:lpstr>
      <vt:lpstr> Common Measures:   Predoctoral Grants</vt:lpstr>
      <vt:lpstr>Findings:   Postdoctoral Grants</vt:lpstr>
      <vt:lpstr>Findings:    Postdoctoral Grants</vt:lpstr>
      <vt:lpstr>Proposed Benchmarks:  Postdoctoral Grants</vt:lpstr>
      <vt:lpstr>Benchmarks</vt:lpstr>
      <vt:lpstr> </vt:lpstr>
      <vt:lpstr>Recommendations:  Best Practices</vt:lpstr>
      <vt:lpstr>Future Plans:  ICRP</vt:lpstr>
    </vt:vector>
  </TitlesOfParts>
  <Company>NOVA Research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Abramson</dc:creator>
  <cp:lastModifiedBy>Reffey, Stephanie</cp:lastModifiedBy>
  <cp:revision>207</cp:revision>
  <cp:lastPrinted>2013-10-17T03:31:15Z</cp:lastPrinted>
  <dcterms:created xsi:type="dcterms:W3CDTF">2010-11-29T16:17:41Z</dcterms:created>
  <dcterms:modified xsi:type="dcterms:W3CDTF">2013-10-17T03:31:17Z</dcterms:modified>
</cp:coreProperties>
</file>