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76" r:id="rId3"/>
    <p:sldMasterId id="2147483680" r:id="rId4"/>
  </p:sldMasterIdLst>
  <p:notesMasterIdLst>
    <p:notesMasterId r:id="rId38"/>
  </p:notesMasterIdLst>
  <p:sldIdLst>
    <p:sldId id="258" r:id="rId5"/>
    <p:sldId id="257" r:id="rId6"/>
    <p:sldId id="295" r:id="rId7"/>
    <p:sldId id="271" r:id="rId8"/>
    <p:sldId id="272" r:id="rId9"/>
    <p:sldId id="273" r:id="rId10"/>
    <p:sldId id="275" r:id="rId11"/>
    <p:sldId id="276" r:id="rId12"/>
    <p:sldId id="277" r:id="rId13"/>
    <p:sldId id="278" r:id="rId14"/>
    <p:sldId id="280" r:id="rId15"/>
    <p:sldId id="279" r:id="rId16"/>
    <p:sldId id="281" r:id="rId17"/>
    <p:sldId id="282" r:id="rId18"/>
    <p:sldId id="283" r:id="rId19"/>
    <p:sldId id="284" r:id="rId20"/>
    <p:sldId id="286" r:id="rId21"/>
    <p:sldId id="288" r:id="rId22"/>
    <p:sldId id="291" r:id="rId23"/>
    <p:sldId id="287" r:id="rId24"/>
    <p:sldId id="296" r:id="rId25"/>
    <p:sldId id="289" r:id="rId26"/>
    <p:sldId id="297" r:id="rId27"/>
    <p:sldId id="290" r:id="rId28"/>
    <p:sldId id="298" r:id="rId29"/>
    <p:sldId id="256" r:id="rId30"/>
    <p:sldId id="274" r:id="rId31"/>
    <p:sldId id="300" r:id="rId32"/>
    <p:sldId id="301" r:id="rId33"/>
    <p:sldId id="302" r:id="rId34"/>
    <p:sldId id="292" r:id="rId35"/>
    <p:sldId id="299" r:id="rId36"/>
    <p:sldId id="303"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13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11"/>
    <p:restoredTop sz="94599"/>
  </p:normalViewPr>
  <p:slideViewPr>
    <p:cSldViewPr snapToGrid="0" snapToObjects="1">
      <p:cViewPr varScale="1">
        <p:scale>
          <a:sx n="116" d="100"/>
          <a:sy n="116" d="100"/>
        </p:scale>
        <p:origin x="2700" y="56"/>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9AF-0B4C-ABA7-83A041F314D3}"/>
              </c:ext>
            </c:extLst>
          </c:dPt>
          <c:dPt>
            <c:idx val="1"/>
            <c:bubble3D val="0"/>
            <c:explosion val="0"/>
            <c:spPr>
              <a:solidFill>
                <a:schemeClr val="accent2"/>
              </a:solidFill>
              <a:ln w="19050">
                <a:solidFill>
                  <a:schemeClr val="lt1"/>
                </a:solidFill>
              </a:ln>
              <a:effectLst/>
            </c:spPr>
            <c:extLst>
              <c:ext xmlns:c16="http://schemas.microsoft.com/office/drawing/2014/chart" uri="{C3380CC4-5D6E-409C-BE32-E72D297353CC}">
                <c16:uniqueId val="{00000003-49AF-0B4C-ABA7-83A041F314D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9AF-0B4C-ABA7-83A041F314D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9AF-0B4C-ABA7-83A041F314D3}"/>
              </c:ext>
            </c:extLst>
          </c:dPt>
          <c:dLbls>
            <c:dLbl>
              <c:idx val="0"/>
              <c:layout>
                <c:manualLayout>
                  <c:x val="7.670614323004038E-2"/>
                  <c:y val="0"/>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49AF-0B4C-ABA7-83A041F314D3}"/>
                </c:ext>
              </c:extLst>
            </c:dLbl>
            <c:dLbl>
              <c:idx val="1"/>
              <c:dLblPos val="outEnd"/>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49AF-0B4C-ABA7-83A041F314D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Sheet1!$A$2:$A$3</c:f>
              <c:strCache>
                <c:ptCount val="2"/>
                <c:pt idx="0">
                  <c:v>Have Not Reported</c:v>
                </c:pt>
                <c:pt idx="1">
                  <c:v>Reported</c:v>
                </c:pt>
              </c:strCache>
            </c:strRef>
          </c:cat>
          <c:val>
            <c:numRef>
              <c:f>Sheet1!$B$2:$B$3</c:f>
              <c:numCache>
                <c:formatCode>General</c:formatCode>
                <c:ptCount val="2"/>
                <c:pt idx="0">
                  <c:v>1457</c:v>
                </c:pt>
                <c:pt idx="1">
                  <c:v>235</c:v>
                </c:pt>
              </c:numCache>
            </c:numRef>
          </c:val>
          <c:extLst>
            <c:ext xmlns:c16="http://schemas.microsoft.com/office/drawing/2014/chart" uri="{C3380CC4-5D6E-409C-BE32-E72D297353CC}">
              <c16:uniqueId val="{00000008-49AF-0B4C-ABA7-83A041F314D3}"/>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1CB-4443-85AA-90438940BE6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1CB-4443-85AA-90438940BE6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1CB-4443-85AA-90438940BE6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1CB-4443-85AA-90438940BE6D}"/>
              </c:ext>
            </c:extLst>
          </c:dPt>
          <c:dLbls>
            <c:dLbl>
              <c:idx val="0"/>
              <c:dLblPos val="outEnd"/>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1CB-4443-85AA-90438940BE6D}"/>
                </c:ext>
              </c:extLst>
            </c:dLbl>
            <c:dLbl>
              <c:idx val="1"/>
              <c:dLblPos val="outEnd"/>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F1CB-4443-85AA-90438940BE6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Reported target</c:v>
                </c:pt>
                <c:pt idx="1">
                  <c:v>No reported target</c:v>
                </c:pt>
              </c:strCache>
            </c:strRef>
          </c:cat>
          <c:val>
            <c:numRef>
              <c:f>Sheet1!$B$2:$B$3</c:f>
              <c:numCache>
                <c:formatCode>General</c:formatCode>
                <c:ptCount val="2"/>
                <c:pt idx="0">
                  <c:v>121</c:v>
                </c:pt>
                <c:pt idx="1">
                  <c:v>132</c:v>
                </c:pt>
              </c:numCache>
            </c:numRef>
          </c:val>
          <c:extLst>
            <c:ext xmlns:c16="http://schemas.microsoft.com/office/drawing/2014/chart" uri="{C3380CC4-5D6E-409C-BE32-E72D297353CC}">
              <c16:uniqueId val="{00000008-F1CB-4443-85AA-90438940BE6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A4D-F342-BCD2-2B22E7D7AFF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A4D-F342-BCD2-2B22E7D7AFF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A4D-F342-BCD2-2B22E7D7AFF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A4D-F342-BCD2-2B22E7D7AFFA}"/>
              </c:ext>
            </c:extLst>
          </c:dPt>
          <c:dLbls>
            <c:dLbl>
              <c:idx val="0"/>
              <c:dLblPos val="outEnd"/>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BA4D-F342-BCD2-2B22E7D7AFFA}"/>
                </c:ext>
              </c:extLst>
            </c:dLbl>
            <c:dLbl>
              <c:idx val="1"/>
              <c:dLblPos val="outEnd"/>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BA4D-F342-BCD2-2B22E7D7AFFA}"/>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Sheet1!$A$2:$A$3</c:f>
              <c:strCache>
                <c:ptCount val="2"/>
                <c:pt idx="0">
                  <c:v>Adequate Data</c:v>
                </c:pt>
                <c:pt idx="1">
                  <c:v>Inadequate Data</c:v>
                </c:pt>
              </c:strCache>
            </c:strRef>
          </c:cat>
          <c:val>
            <c:numRef>
              <c:f>Sheet1!$B$2:$B$3</c:f>
              <c:numCache>
                <c:formatCode>General</c:formatCode>
                <c:ptCount val="2"/>
                <c:pt idx="0">
                  <c:v>76</c:v>
                </c:pt>
                <c:pt idx="1">
                  <c:v>42</c:v>
                </c:pt>
              </c:numCache>
            </c:numRef>
          </c:val>
          <c:extLst>
            <c:ext xmlns:c16="http://schemas.microsoft.com/office/drawing/2014/chart" uri="{C3380CC4-5D6E-409C-BE32-E72D297353CC}">
              <c16:uniqueId val="{00000008-BA4D-F342-BCD2-2B22E7D7AFF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BFB-6441-A5CE-487A46F2ED9D}"/>
              </c:ext>
            </c:extLst>
          </c:dPt>
          <c:dPt>
            <c:idx val="1"/>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3-ABFB-6441-A5CE-487A46F2ED9D}"/>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ABFB-6441-A5CE-487A46F2ED9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BFB-6441-A5CE-487A46F2ED9D}"/>
              </c:ext>
            </c:extLst>
          </c:dPt>
          <c:dLbls>
            <c:dLbl>
              <c:idx val="0"/>
              <c:dLblPos val="outEnd"/>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ABFB-6441-A5CE-487A46F2ED9D}"/>
                </c:ext>
              </c:extLst>
            </c:dLbl>
            <c:dLbl>
              <c:idx val="1"/>
              <c:layout>
                <c:manualLayout>
                  <c:x val="0.15792441253243608"/>
                  <c:y val="0"/>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ABFB-6441-A5CE-487A46F2ED9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Ambitious</c:v>
                </c:pt>
                <c:pt idx="1">
                  <c:v>Not Ambitious</c:v>
                </c:pt>
                <c:pt idx="2">
                  <c:v>Inadequate Data</c:v>
                </c:pt>
              </c:strCache>
            </c:strRef>
          </c:cat>
          <c:val>
            <c:numRef>
              <c:f>Sheet1!$B$2:$B$4</c:f>
              <c:numCache>
                <c:formatCode>General</c:formatCode>
                <c:ptCount val="3"/>
                <c:pt idx="0">
                  <c:v>39</c:v>
                </c:pt>
                <c:pt idx="1">
                  <c:v>37</c:v>
                </c:pt>
                <c:pt idx="2">
                  <c:v>42</c:v>
                </c:pt>
              </c:numCache>
            </c:numRef>
          </c:val>
          <c:extLst>
            <c:ext xmlns:c16="http://schemas.microsoft.com/office/drawing/2014/chart" uri="{C3380CC4-5D6E-409C-BE32-E72D297353CC}">
              <c16:uniqueId val="{00000008-ABFB-6441-A5CE-487A46F2ED9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E6841-7174-6F4D-AA13-DD63CE23A8DE}" type="datetimeFigureOut">
              <a:rPr lang="en-US" smtClean="0"/>
              <a:t>11/16/2018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008572-A4C0-4544-B1DA-3F74379B894A}" type="slidenum">
              <a:rPr lang="en-US" smtClean="0"/>
              <a:t>‹#›</a:t>
            </a:fld>
            <a:endParaRPr lang="en-US"/>
          </a:p>
        </p:txBody>
      </p:sp>
    </p:spTree>
    <p:extLst>
      <p:ext uri="{BB962C8B-B14F-4D97-AF65-F5344CB8AC3E}">
        <p14:creationId xmlns:p14="http://schemas.microsoft.com/office/powerpoint/2010/main" val="3984833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3D313F-63BD-DA45-B361-F8C94543D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456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3D313F-63BD-DA45-B361-F8C94543D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697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3D313F-63BD-DA45-B361-F8C94543D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952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AD21E-B1AE-43B3-89BA-B60B9EE1E6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09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CC589-DC9E-2944-A7F0-E6F7AC92F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0080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Litigation often seen as forum for interpretation and enforcement of law.</a:t>
            </a:r>
          </a:p>
          <a:p>
            <a:r>
              <a:rPr lang="en-US" dirty="0"/>
              <a:t>Traditions, particularly in common law countries,</a:t>
            </a:r>
            <a:r>
              <a:rPr lang="en-US" baseline="0" dirty="0"/>
              <a:t> of using litigation in strategic fashion to advance given policy outcomes. Can be brought specifically with goal of advancing (or blocking) regulatory action to address emissions or in effort to drive </a:t>
            </a:r>
            <a:r>
              <a:rPr lang="en-US" baseline="0" dirty="0" err="1"/>
              <a:t>behavioural</a:t>
            </a:r>
            <a:r>
              <a:rPr lang="en-US" baseline="0" dirty="0"/>
              <a:t> change by other actors </a:t>
            </a:r>
            <a:r>
              <a:rPr lang="en-US" baseline="0" dirty="0" err="1"/>
              <a:t>eg</a:t>
            </a:r>
            <a:r>
              <a:rPr lang="en-US" baseline="0" dirty="0"/>
              <a:t> corporations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2CE9E-C1CF-E946-A075-4222E2F679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3172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CC589-DC9E-2944-A7F0-E6F7AC92F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3430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OECD criteria were used at request of funder but some were difficult to assess e.g. efficiency (especially across different workstreams) and sustainability with such a slow-burn type of intervention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CC589-DC9E-2944-A7F0-E6F7AC92F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0347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spcAft>
                <a:spcPts val="0"/>
              </a:spcAft>
              <a:buFont typeface="Times New Roman" panose="02020603050405020304" pitchFamily="18" charset="0"/>
              <a:buChar char="-"/>
            </a:pPr>
            <a:r>
              <a:rPr lang="en-AU" sz="1200" dirty="0">
                <a:effectLst/>
                <a:latin typeface="Times New Roman" panose="02020603050405020304" pitchFamily="18" charset="0"/>
                <a:ea typeface="MS Mincho" panose="02020609040205080304" pitchFamily="49" charset="-128"/>
                <a:cs typeface="Times New Roman" panose="02020603050405020304" pitchFamily="18" charset="0"/>
              </a:rPr>
              <a:t>difficulty of assessing causal links: indirect effects, intervening causal factors, use of qualitative approach, long timeframes to impact</a:t>
            </a:r>
          </a:p>
          <a:p>
            <a:pPr marL="342900" lvl="0" indent="-342900" algn="just">
              <a:spcAft>
                <a:spcPts val="0"/>
              </a:spcAft>
              <a:buFont typeface="Times New Roman" panose="02020603050405020304" pitchFamily="18" charset="0"/>
              <a:buChar char="-"/>
            </a:pPr>
            <a:r>
              <a:rPr lang="en-AU" sz="1200" dirty="0">
                <a:effectLst/>
                <a:latin typeface="Times New Roman" panose="02020603050405020304" pitchFamily="18" charset="0"/>
                <a:ea typeface="MS Mincho" panose="02020609040205080304" pitchFamily="49" charset="-128"/>
                <a:cs typeface="Times New Roman" panose="02020603050405020304" pitchFamily="18" charset="0"/>
              </a:rPr>
              <a:t> differences in understanding of ‘strategy’ between a legal and evaluation context: wins vs policy influence, different strategic considerations </a:t>
            </a:r>
            <a:r>
              <a:rPr lang="en-AU" sz="1200" dirty="0" err="1">
                <a:effectLst/>
                <a:latin typeface="Times New Roman" panose="02020603050405020304" pitchFamily="18" charset="0"/>
                <a:ea typeface="MS Mincho" panose="02020609040205080304" pitchFamily="49" charset="-128"/>
                <a:cs typeface="Times New Roman" panose="02020603050405020304" pitchFamily="18" charset="0"/>
              </a:rPr>
              <a:t>eg</a:t>
            </a:r>
            <a:r>
              <a:rPr lang="en-AU" sz="1200" dirty="0">
                <a:effectLst/>
                <a:latin typeface="Times New Roman" panose="02020603050405020304" pitchFamily="18" charset="0"/>
                <a:ea typeface="MS Mincho" panose="02020609040205080304" pitchFamily="49" charset="-128"/>
                <a:cs typeface="Times New Roman" panose="02020603050405020304" pitchFamily="18" charset="0"/>
              </a:rPr>
              <a:t> bad precedent vs bringing losing cases for their learnings, utility of case selection methodology vs ensuring nimbleness and flexibility to take advantage of opportunities and short litigation windows, value of theory of change for lawyers to think more systematically about how produce change</a:t>
            </a:r>
          </a:p>
          <a:p>
            <a:pPr marL="342900" lvl="0" indent="-342900" algn="just">
              <a:spcAft>
                <a:spcPts val="0"/>
              </a:spcAft>
              <a:buFont typeface="Times New Roman" panose="02020603050405020304" pitchFamily="18" charset="0"/>
              <a:buChar char="-"/>
            </a:pPr>
            <a:r>
              <a:rPr lang="en-AU" sz="1200" dirty="0">
                <a:effectLst/>
                <a:latin typeface="Times New Roman" panose="02020603050405020304" pitchFamily="18" charset="0"/>
                <a:ea typeface="MS Mincho" panose="02020609040205080304" pitchFamily="49" charset="-128"/>
                <a:cs typeface="Times New Roman" panose="02020603050405020304" pitchFamily="18" charset="0"/>
              </a:rPr>
              <a:t>how to conceive of ‘success’ in a program of strategic climate litigation: </a:t>
            </a:r>
            <a:r>
              <a:rPr lang="en-AU" sz="1200" dirty="0" err="1">
                <a:effectLst/>
                <a:latin typeface="Times New Roman" panose="02020603050405020304" pitchFamily="18" charset="0"/>
                <a:ea typeface="MS Mincho" panose="02020609040205080304" pitchFamily="49" charset="-128"/>
                <a:cs typeface="Times New Roman" panose="02020603050405020304" pitchFamily="18" charset="0"/>
              </a:rPr>
              <a:t>showpony</a:t>
            </a:r>
            <a:r>
              <a:rPr lang="en-AU" sz="1200" dirty="0">
                <a:effectLst/>
                <a:latin typeface="Times New Roman" panose="02020603050405020304" pitchFamily="18" charset="0"/>
                <a:ea typeface="MS Mincho" panose="02020609040205080304" pitchFamily="49" charset="-128"/>
                <a:cs typeface="Times New Roman" panose="02020603050405020304" pitchFamily="18" charset="0"/>
              </a:rPr>
              <a:t> vs workhorse issue, linking up individual wins to see broader picture</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CC589-DC9E-2944-A7F0-E6F7AC92F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5370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CC589-DC9E-2944-A7F0-E6F7AC92F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0329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CC589-DC9E-2944-A7F0-E6F7AC92F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818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3D313F-63BD-DA45-B361-F8C94543D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277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CC589-DC9E-2944-A7F0-E6F7AC92FFD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7172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sz="2000" b="0" dirty="0">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3D313F-63BD-DA45-B361-F8C94543D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916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3D313F-63BD-DA45-B361-F8C94543D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029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3D313F-63BD-DA45-B361-F8C94543D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178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3D313F-63BD-DA45-B361-F8C94543D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246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3D313F-63BD-DA45-B361-F8C94543D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985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3D313F-63BD-DA45-B361-F8C94543D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706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3D313F-63BD-DA45-B361-F8C94543D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217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62F8A1-4E8F-4E26-B5E4-8513A55FA9A7}" type="datetime1">
              <a:rPr lang="en-US" smtClean="0"/>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6373C-49E1-1A44-88EE-58C02D4CF1DE}" type="slidenum">
              <a:rPr lang="en-US" smtClean="0"/>
              <a:t>‹#›</a:t>
            </a:fld>
            <a:endParaRPr lang="en-US"/>
          </a:p>
        </p:txBody>
      </p:sp>
    </p:spTree>
    <p:extLst>
      <p:ext uri="{BB962C8B-B14F-4D97-AF65-F5344CB8AC3E}">
        <p14:creationId xmlns:p14="http://schemas.microsoft.com/office/powerpoint/2010/main" val="608042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D4B702-2A86-4718-AFAF-41B0311A0E60}" type="datetime1">
              <a:rPr lang="en-US" smtClean="0"/>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6373C-49E1-1A44-88EE-58C02D4CF1DE}" type="slidenum">
              <a:rPr lang="en-US" smtClean="0"/>
              <a:t>‹#›</a:t>
            </a:fld>
            <a:endParaRPr lang="en-US"/>
          </a:p>
        </p:txBody>
      </p:sp>
    </p:spTree>
    <p:extLst>
      <p:ext uri="{BB962C8B-B14F-4D97-AF65-F5344CB8AC3E}">
        <p14:creationId xmlns:p14="http://schemas.microsoft.com/office/powerpoint/2010/main" val="59985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D35C35-9CE9-4887-9A3E-5AAF9F3B7EE6}" type="datetime1">
              <a:rPr lang="en-US" smtClean="0"/>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6373C-49E1-1A44-88EE-58C02D4CF1DE}" type="slidenum">
              <a:rPr lang="en-US" smtClean="0"/>
              <a:t>‹#›</a:t>
            </a:fld>
            <a:endParaRPr lang="en-US"/>
          </a:p>
        </p:txBody>
      </p:sp>
    </p:spTree>
    <p:extLst>
      <p:ext uri="{BB962C8B-B14F-4D97-AF65-F5344CB8AC3E}">
        <p14:creationId xmlns:p14="http://schemas.microsoft.com/office/powerpoint/2010/main" val="486941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95707" y="2130425"/>
            <a:ext cx="5810244" cy="406519"/>
          </a:xfrm>
          <a:ln>
            <a:noFill/>
          </a:ln>
        </p:spPr>
        <p:txBody>
          <a:bodyPr>
            <a:normAutofit/>
          </a:bodyPr>
          <a:lstStyle>
            <a:lvl1pPr algn="l">
              <a:defRPr sz="2600" b="1" baseline="0">
                <a:solidFill>
                  <a:srgbClr val="10335A"/>
                </a:solidFill>
                <a:latin typeface="Arial Black" pitchFamily="34" charset="0"/>
                <a:cs typeface="Arial" pitchFamily="34" charset="0"/>
              </a:defRPr>
            </a:lvl1pPr>
          </a:lstStyle>
          <a:p>
            <a:r>
              <a:rPr lang="en-US" dirty="0"/>
              <a:t>Presentation Title:</a:t>
            </a:r>
          </a:p>
        </p:txBody>
      </p:sp>
      <p:sp>
        <p:nvSpPr>
          <p:cNvPr id="3" name="Subtitle 2"/>
          <p:cNvSpPr>
            <a:spLocks noGrp="1"/>
          </p:cNvSpPr>
          <p:nvPr>
            <p:ph type="subTitle" idx="1" hasCustomPrompt="1"/>
          </p:nvPr>
        </p:nvSpPr>
        <p:spPr>
          <a:xfrm>
            <a:off x="2895707" y="3851910"/>
            <a:ext cx="5334480" cy="594788"/>
          </a:xfrm>
          <a:ln>
            <a:noFill/>
          </a:ln>
        </p:spPr>
        <p:txBody>
          <a:bodyPr lIns="0" tIns="0" rIns="0" bIns="0">
            <a:normAutofit/>
          </a:bodyPr>
          <a:lstStyle>
            <a:lvl1pPr marL="0" indent="0" algn="l">
              <a:buNone/>
              <a:defRPr sz="1500" baseline="0">
                <a:solidFill>
                  <a:srgbClr val="10335A"/>
                </a:solidFill>
                <a:latin typeface="Arial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at the xxx Conference, city, state (location)</a:t>
            </a:r>
          </a:p>
        </p:txBody>
      </p:sp>
      <p:cxnSp>
        <p:nvCxnSpPr>
          <p:cNvPr id="5" name="Straight Connector 4"/>
          <p:cNvCxnSpPr/>
          <p:nvPr userDrawn="1"/>
        </p:nvCxnSpPr>
        <p:spPr>
          <a:xfrm flipV="1">
            <a:off x="2895707" y="3718988"/>
            <a:ext cx="5334480" cy="794"/>
          </a:xfrm>
          <a:prstGeom prst="lin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V="1">
            <a:off x="2895707" y="4910663"/>
            <a:ext cx="5334480" cy="794"/>
          </a:xfrm>
          <a:prstGeom prst="lin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31339" y="6155267"/>
            <a:ext cx="8675593" cy="794"/>
          </a:xfrm>
          <a:prstGeom prst="line">
            <a:avLst/>
          </a:prstGeom>
          <a:ln w="12700" cap="flat" cmpd="sng" algn="ctr">
            <a:solidFill>
              <a:srgbClr val="D2243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 name="Text Placeholder 19"/>
          <p:cNvSpPr>
            <a:spLocks noGrp="1"/>
          </p:cNvSpPr>
          <p:nvPr>
            <p:ph type="body" sz="quarter" idx="10" hasCustomPrompt="1"/>
          </p:nvPr>
        </p:nvSpPr>
        <p:spPr>
          <a:xfrm>
            <a:off x="2826956" y="2629291"/>
            <a:ext cx="5806963" cy="926295"/>
          </a:xfrm>
          <a:ln>
            <a:noFill/>
          </a:ln>
        </p:spPr>
        <p:txBody>
          <a:bodyPr>
            <a:noAutofit/>
          </a:bodyPr>
          <a:lstStyle>
            <a:lvl1pPr marL="0" indent="0">
              <a:buNone/>
              <a:defRPr sz="2600" b="0">
                <a:solidFill>
                  <a:srgbClr val="10335A"/>
                </a:solidFill>
                <a:latin typeface="Arial" pitchFamily="34" charset="0"/>
                <a:cs typeface="Arial" pitchFamily="34" charset="0"/>
              </a:defRPr>
            </a:lvl1pPr>
            <a:lvl2pPr>
              <a:defRPr sz="2600">
                <a:latin typeface="Arial" pitchFamily="34" charset="0"/>
                <a:cs typeface="Arial" pitchFamily="34" charset="0"/>
              </a:defRPr>
            </a:lvl2pPr>
            <a:lvl3pPr>
              <a:defRPr sz="2600">
                <a:latin typeface="Arial" pitchFamily="34" charset="0"/>
                <a:cs typeface="Arial" pitchFamily="34" charset="0"/>
              </a:defRPr>
            </a:lvl3pPr>
            <a:lvl4pPr>
              <a:defRPr sz="2600">
                <a:latin typeface="Arial" pitchFamily="34" charset="0"/>
                <a:cs typeface="Arial" pitchFamily="34" charset="0"/>
              </a:defRPr>
            </a:lvl4pPr>
            <a:lvl5pPr>
              <a:defRPr sz="2600">
                <a:latin typeface="Arial" pitchFamily="34" charset="0"/>
                <a:cs typeface="Arial" pitchFamily="34" charset="0"/>
              </a:defRPr>
            </a:lvl5pPr>
          </a:lstStyle>
          <a:p>
            <a:pPr lvl="0"/>
            <a:r>
              <a:rPr lang="en-US" dirty="0"/>
              <a:t>Subtitle (after colon) in this font</a:t>
            </a:r>
          </a:p>
        </p:txBody>
      </p:sp>
      <p:sp>
        <p:nvSpPr>
          <p:cNvPr id="22" name="Text Placeholder 21"/>
          <p:cNvSpPr>
            <a:spLocks noGrp="1"/>
          </p:cNvSpPr>
          <p:nvPr>
            <p:ph type="body" sz="quarter" idx="11" hasCustomPrompt="1"/>
          </p:nvPr>
        </p:nvSpPr>
        <p:spPr>
          <a:xfrm>
            <a:off x="2826957" y="5132388"/>
            <a:ext cx="5806963" cy="914400"/>
          </a:xfrm>
          <a:ln>
            <a:noFill/>
          </a:ln>
        </p:spPr>
        <p:txBody>
          <a:bodyPr>
            <a:normAutofit/>
          </a:bodyPr>
          <a:lstStyle>
            <a:lvl1pPr>
              <a:spcBef>
                <a:spcPct val="20000"/>
              </a:spcBef>
              <a:buNone/>
              <a:defRPr sz="1600">
                <a:solidFill>
                  <a:srgbClr val="10335A"/>
                </a:solidFill>
                <a:latin typeface="Arial" pitchFamily="34" charset="0"/>
                <a:cs typeface="Arial" pitchFamily="34" charset="0"/>
              </a:defRPr>
            </a:lvl1pPr>
          </a:lstStyle>
          <a:p>
            <a:pPr lvl="0">
              <a:spcBef>
                <a:spcPct val="20000"/>
              </a:spcBef>
            </a:pPr>
            <a:r>
              <a:rPr kumimoji="0" lang="en-US" sz="1600" u="none" strike="noStrike" kern="1200" cap="none" spc="0" normalizeH="0" baseline="0" noProof="0" dirty="0">
                <a:ln>
                  <a:noFill/>
                </a:ln>
                <a:solidFill>
                  <a:schemeClr val="tx1"/>
                </a:solidFill>
                <a:effectLst/>
                <a:uLnTx/>
                <a:uFillTx/>
                <a:latin typeface="Arial"/>
                <a:ea typeface="+mn-ea"/>
                <a:cs typeface="Arial"/>
              </a:rPr>
              <a:t>Author • Author</a:t>
            </a:r>
            <a:r>
              <a:rPr lang="en-US" sz="1600" dirty="0">
                <a:latin typeface="Arial"/>
                <a:cs typeface="Arial"/>
              </a:rPr>
              <a:t> • Author</a:t>
            </a:r>
            <a:endParaRPr kumimoji="0" lang="en-US" sz="1600" u="none" strike="noStrike" kern="1200" cap="none" spc="0" normalizeH="0" baseline="0" noProof="0" dirty="0">
              <a:ln>
                <a:noFill/>
              </a:ln>
              <a:solidFill>
                <a:schemeClr val="tx1"/>
              </a:solidFill>
              <a:effectLst/>
              <a:uLnTx/>
              <a:uFillTx/>
              <a:latin typeface="Arial"/>
              <a:ea typeface="+mn-ea"/>
              <a:cs typeface="Arial"/>
            </a:endParaRPr>
          </a:p>
          <a:p>
            <a:pPr lvl="0">
              <a:spcBef>
                <a:spcPct val="20000"/>
              </a:spcBef>
            </a:pPr>
            <a:r>
              <a:rPr lang="en-US" sz="1600" dirty="0">
                <a:latin typeface="Arial"/>
                <a:cs typeface="Arial"/>
              </a:rPr>
              <a:t>Author • Author • Author</a:t>
            </a:r>
            <a:endParaRPr kumimoji="0" lang="en-US" sz="1600" u="none" strike="noStrike" kern="1200" cap="none" spc="0" normalizeH="0" baseline="0" noProof="0" dirty="0">
              <a:ln>
                <a:noFill/>
              </a:ln>
              <a:solidFill>
                <a:schemeClr val="tx1"/>
              </a:solidFill>
              <a:effectLst/>
              <a:uLnTx/>
              <a:uFillTx/>
              <a:latin typeface="Arial"/>
              <a:ea typeface="+mn-ea"/>
              <a:cs typeface="Arial"/>
            </a:endParaRPr>
          </a:p>
        </p:txBody>
      </p:sp>
      <p:sp>
        <p:nvSpPr>
          <p:cNvPr id="16" name="Text Placeholder 15"/>
          <p:cNvSpPr>
            <a:spLocks noGrp="1"/>
          </p:cNvSpPr>
          <p:nvPr>
            <p:ph type="body" sz="quarter" idx="12" hasCustomPrompt="1"/>
          </p:nvPr>
        </p:nvSpPr>
        <p:spPr>
          <a:xfrm>
            <a:off x="2826957" y="4610100"/>
            <a:ext cx="5334480" cy="335598"/>
          </a:xfrm>
          <a:ln>
            <a:noFill/>
          </a:ln>
        </p:spPr>
        <p:txBody>
          <a:bodyPr>
            <a:normAutofit/>
          </a:bodyPr>
          <a:lstStyle>
            <a:lvl1pPr>
              <a:buNone/>
              <a:defRPr sz="1500" baseline="0">
                <a:solidFill>
                  <a:srgbClr val="10335A"/>
                </a:solidFill>
                <a:latin typeface="Arial Black" pitchFamily="34" charset="0"/>
              </a:defRPr>
            </a:lvl1pPr>
          </a:lstStyle>
          <a:p>
            <a:pPr lvl="0"/>
            <a:r>
              <a:rPr lang="en-US" dirty="0"/>
              <a:t>Enter conference date</a:t>
            </a:r>
          </a:p>
        </p:txBody>
      </p:sp>
      <p:cxnSp>
        <p:nvCxnSpPr>
          <p:cNvPr id="15" name="Straight Connector 14"/>
          <p:cNvCxnSpPr/>
          <p:nvPr/>
        </p:nvCxnSpPr>
        <p:spPr>
          <a:xfrm flipV="1">
            <a:off x="231339" y="924449"/>
            <a:ext cx="8675593" cy="794"/>
          </a:xfrm>
          <a:prstGeom prst="line">
            <a:avLst/>
          </a:prstGeom>
          <a:ln w="50800" cap="flat" cmpd="sng" algn="ctr">
            <a:solidFill>
              <a:srgbClr val="E7003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V="1">
            <a:off x="2895707" y="3718988"/>
            <a:ext cx="5334480" cy="794"/>
          </a:xfrm>
          <a:prstGeom prst="lin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V="1">
            <a:off x="2895707" y="4910663"/>
            <a:ext cx="5334480" cy="794"/>
          </a:xfrm>
          <a:prstGeom prst="lin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V="1">
            <a:off x="231339" y="6155267"/>
            <a:ext cx="8675593" cy="794"/>
          </a:xfrm>
          <a:prstGeom prst="line">
            <a:avLst/>
          </a:prstGeom>
          <a:ln w="12700" cap="flat" cmpd="sng" algn="ctr">
            <a:solidFill>
              <a:srgbClr val="D2243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flipV="1">
            <a:off x="231339" y="924449"/>
            <a:ext cx="8675593" cy="794"/>
          </a:xfrm>
          <a:prstGeom prst="line">
            <a:avLst/>
          </a:prstGeom>
          <a:ln w="50800" cap="flat" cmpd="sng" algn="ctr">
            <a:solidFill>
              <a:srgbClr val="E7003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339" y="83739"/>
            <a:ext cx="1038142" cy="749816"/>
          </a:xfrm>
          <a:prstGeom prst="rect">
            <a:avLst/>
          </a:prstGeom>
        </p:spPr>
      </p:pic>
    </p:spTree>
    <p:extLst>
      <p:ext uri="{BB962C8B-B14F-4D97-AF65-F5344CB8AC3E}">
        <p14:creationId xmlns:p14="http://schemas.microsoft.com/office/powerpoint/2010/main" val="2962807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Insert Text--One-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10335A"/>
                </a:solidFill>
              </a:defRPr>
            </a:lvl1pPr>
          </a:lstStyle>
          <a:p>
            <a:r>
              <a:rPr lang="en-US"/>
              <a:t>Click to edit Master title style</a:t>
            </a:r>
            <a:endParaRPr lang="en-US" dirty="0"/>
          </a:p>
        </p:txBody>
      </p:sp>
      <p:sp>
        <p:nvSpPr>
          <p:cNvPr id="12" name="Text Placeholder 11"/>
          <p:cNvSpPr>
            <a:spLocks noGrp="1"/>
          </p:cNvSpPr>
          <p:nvPr>
            <p:ph type="body" sz="quarter" idx="11"/>
          </p:nvPr>
        </p:nvSpPr>
        <p:spPr>
          <a:xfrm>
            <a:off x="457200" y="1173480"/>
            <a:ext cx="8229599" cy="4846320"/>
          </a:xfrm>
          <a:ln>
            <a:noFill/>
          </a:ln>
        </p:spPr>
        <p:txBody>
          <a:bodyPr/>
          <a:lstStyle>
            <a:lvl1pPr marL="228600" indent="-228600">
              <a:spcBef>
                <a:spcPts val="1000"/>
              </a:spcBef>
              <a:spcAft>
                <a:spcPts val="600"/>
              </a:spcAft>
              <a:buClr>
                <a:srgbClr val="10335A"/>
              </a:buClr>
              <a:buSzPct val="115000"/>
              <a:defRPr sz="2400" b="1">
                <a:solidFill>
                  <a:srgbClr val="10335A"/>
                </a:solidFill>
                <a:latin typeface="Arial Bold" pitchFamily="34" charset="0"/>
                <a:cs typeface="Arial Bold" pitchFamily="34" charset="0"/>
              </a:defRPr>
            </a:lvl1pPr>
            <a:lvl2pPr marL="457200" indent="-228600">
              <a:spcBef>
                <a:spcPts val="300"/>
              </a:spcBef>
              <a:spcAft>
                <a:spcPts val="300"/>
              </a:spcAft>
              <a:buClr>
                <a:srgbClr val="10335A"/>
              </a:buClr>
              <a:defRPr sz="2000" b="1">
                <a:solidFill>
                  <a:srgbClr val="10335A"/>
                </a:solidFill>
                <a:latin typeface="Arial Bold" pitchFamily="34" charset="0"/>
                <a:cs typeface="Arial Bold" pitchFamily="34" charset="0"/>
              </a:defRPr>
            </a:lvl2pPr>
            <a:lvl3pPr marL="685800" indent="-228600">
              <a:spcBef>
                <a:spcPts val="300"/>
              </a:spcBef>
              <a:buClr>
                <a:srgbClr val="10335A"/>
              </a:buClr>
              <a:defRPr sz="1800">
                <a:solidFill>
                  <a:srgbClr val="10335A"/>
                </a:solidFill>
              </a:defRPr>
            </a:lvl3pPr>
            <a:lvl4pPr marL="1316038" indent="-346075">
              <a:spcBef>
                <a:spcPts val="300"/>
              </a:spcBef>
              <a:defRPr sz="1400"/>
            </a:lvl4pPr>
            <a:lvl5pPr marL="1660525" indent="-344488">
              <a:spcBef>
                <a:spcPts val="300"/>
              </a:spcBef>
              <a:defRPr sz="1400"/>
            </a:lvl5pPr>
          </a:lstStyle>
          <a:p>
            <a:pPr lvl="0"/>
            <a:r>
              <a:rPr lang="en-US"/>
              <a:t>Click to edit Master text styles</a:t>
            </a:r>
          </a:p>
          <a:p>
            <a:pPr lvl="1"/>
            <a:r>
              <a:rPr lang="en-US"/>
              <a:t>Second level</a:t>
            </a:r>
          </a:p>
          <a:p>
            <a:pPr lvl="2"/>
            <a:r>
              <a:rPr lang="en-US"/>
              <a:t>Third level</a:t>
            </a:r>
          </a:p>
        </p:txBody>
      </p:sp>
      <p:sp>
        <p:nvSpPr>
          <p:cNvPr id="7" name="TextBox 6"/>
          <p:cNvSpPr txBox="1"/>
          <p:nvPr userDrawn="1"/>
        </p:nvSpPr>
        <p:spPr>
          <a:xfrm>
            <a:off x="8229600" y="6503180"/>
            <a:ext cx="914400" cy="342900"/>
          </a:xfrm>
          <a:prstGeom prst="rect">
            <a:avLst/>
          </a:prstGeom>
        </p:spPr>
        <p:txBody>
          <a:bodyPr vert="horz" wrap="none" lIns="91440" tIns="45720" rIns="91440" bIns="45720" rtlCol="0" anchor="t">
            <a:normAutofit/>
          </a:bodyPr>
          <a:lstStyle/>
          <a:p>
            <a:pPr marL="0" marR="0" lvl="0" indent="0" algn="ctr" defTabSz="457200" rtl="0" eaLnBrk="1" fontAlgn="auto" latinLnBrk="0" hangingPunct="1">
              <a:lnSpc>
                <a:spcPct val="100000"/>
              </a:lnSpc>
              <a:spcBef>
                <a:spcPct val="20000"/>
              </a:spcBef>
              <a:spcAft>
                <a:spcPts val="0"/>
              </a:spcAft>
              <a:buClrTx/>
              <a:buSzTx/>
              <a:buFontTx/>
              <a:buNone/>
              <a:tabLst/>
              <a:defRPr/>
            </a:pPr>
            <a:fld id="{9A1C2BF7-17A1-4718-8BD8-563E813054B3}" type="slidenum">
              <a:rPr kumimoji="0" lang="en-US" sz="1200" b="0" i="0" u="none" strike="noStrike" kern="1200" cap="none" spc="0" normalizeH="0" baseline="0" noProof="0" smtClean="0">
                <a:ln>
                  <a:noFill/>
                </a:ln>
                <a:solidFill>
                  <a:srgbClr val="10335A"/>
                </a:solidFill>
                <a:effectLst/>
                <a:uLnTx/>
                <a:uFillTx/>
                <a:latin typeface="Arial" panose="020B0604020202020204"/>
                <a:ea typeface="+mn-ea"/>
                <a:cs typeface="Arial Black"/>
              </a:rPr>
              <a:pPr marL="0" marR="0" lvl="0" indent="0" algn="ctr" defTabSz="457200" rtl="0" eaLnBrk="1" fontAlgn="auto" latinLnBrk="0" hangingPunct="1">
                <a:lnSpc>
                  <a:spcPct val="100000"/>
                </a:lnSpc>
                <a:spcBef>
                  <a:spcPct val="20000"/>
                </a:spcBef>
                <a:spcAft>
                  <a:spcPts val="0"/>
                </a:spcAft>
                <a:buClrTx/>
                <a:buSzTx/>
                <a:buFontTx/>
                <a:buNone/>
                <a:tabLst/>
                <a:defRPr/>
              </a:pPr>
              <a:t>‹#›</a:t>
            </a:fld>
            <a:endParaRPr kumimoji="0" lang="en-US" sz="1200" b="0" i="0" u="none" strike="noStrike" kern="1200" cap="none" spc="0" normalizeH="0" baseline="0" noProof="0" dirty="0">
              <a:ln>
                <a:noFill/>
              </a:ln>
              <a:solidFill>
                <a:srgbClr val="10335A"/>
              </a:solidFill>
              <a:effectLst/>
              <a:uLnTx/>
              <a:uFillTx/>
              <a:latin typeface="Arial" panose="020B0604020202020204"/>
              <a:ea typeface="+mn-ea"/>
              <a:cs typeface="Arial Black"/>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339" y="6220084"/>
            <a:ext cx="797361" cy="575908"/>
          </a:xfrm>
          <a:prstGeom prst="rect">
            <a:avLst/>
          </a:prstGeom>
        </p:spPr>
      </p:pic>
    </p:spTree>
    <p:extLst>
      <p:ext uri="{BB962C8B-B14F-4D97-AF65-F5344CB8AC3E}">
        <p14:creationId xmlns:p14="http://schemas.microsoft.com/office/powerpoint/2010/main" val="164396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Figure or Char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solidFill>
                  <a:srgbClr val="10335A"/>
                </a:solidFill>
              </a:defRPr>
            </a:lvl1pPr>
          </a:lstStyle>
          <a:p>
            <a:r>
              <a:rPr lang="en-US" dirty="0"/>
              <a:t>Figure or Chart Title</a:t>
            </a:r>
          </a:p>
        </p:txBody>
      </p:sp>
      <p:sp>
        <p:nvSpPr>
          <p:cNvPr id="5" name="Text Placeholder 7"/>
          <p:cNvSpPr>
            <a:spLocks noGrp="1"/>
          </p:cNvSpPr>
          <p:nvPr>
            <p:ph type="body" sz="quarter" idx="10"/>
          </p:nvPr>
        </p:nvSpPr>
        <p:spPr>
          <a:xfrm>
            <a:off x="354983" y="5272161"/>
            <a:ext cx="8443782" cy="798439"/>
          </a:xfrm>
        </p:spPr>
        <p:txBody>
          <a:bodyPr>
            <a:noAutofit/>
          </a:bodyPr>
          <a:lstStyle>
            <a:lvl1pPr marL="709613" indent="-1074738">
              <a:buNone/>
              <a:defRPr sz="1400" baseline="0">
                <a:solidFill>
                  <a:srgbClr val="10335A"/>
                </a:solidFill>
              </a:defRPr>
            </a:lvl1pPr>
            <a:lvl2pPr>
              <a:defRPr sz="1200"/>
            </a:lvl2pPr>
            <a:lvl3pPr>
              <a:defRPr sz="1200"/>
            </a:lvl3pPr>
            <a:lvl4pPr>
              <a:defRPr sz="1200"/>
            </a:lvl4pPr>
            <a:lvl5pPr>
              <a:defRPr sz="1200"/>
            </a:lvl5pPr>
          </a:lstStyle>
          <a:p>
            <a:pPr lvl="0"/>
            <a:r>
              <a:rPr lang="en-US"/>
              <a:t>Click to edit Master text styles</a:t>
            </a:r>
          </a:p>
        </p:txBody>
      </p:sp>
      <p:sp>
        <p:nvSpPr>
          <p:cNvPr id="7" name="Chart Placeholder 6"/>
          <p:cNvSpPr>
            <a:spLocks noGrp="1"/>
          </p:cNvSpPr>
          <p:nvPr>
            <p:ph type="chart" sz="quarter" idx="11"/>
          </p:nvPr>
        </p:nvSpPr>
        <p:spPr>
          <a:xfrm>
            <a:off x="354983" y="1035698"/>
            <a:ext cx="8443782" cy="4124131"/>
          </a:xfrm>
          <a:prstGeom prst="roundRect">
            <a:avLst>
              <a:gd name="adj" fmla="val 0"/>
            </a:avLst>
          </a:prstGeom>
        </p:spPr>
        <p:txBody>
          <a:bodyPr/>
          <a:lstStyle>
            <a:lvl1pPr>
              <a:buNone/>
              <a:defRPr>
                <a:solidFill>
                  <a:srgbClr val="10335A"/>
                </a:solidFill>
              </a:defRPr>
            </a:lvl1pPr>
          </a:lstStyle>
          <a:p>
            <a:r>
              <a:rPr lang="en-US"/>
              <a:t>Click icon to add chart</a:t>
            </a:r>
            <a:endParaRPr lang="en-US" dirty="0"/>
          </a:p>
        </p:txBody>
      </p:sp>
      <p:sp>
        <p:nvSpPr>
          <p:cNvPr id="8" name="TextBox 7"/>
          <p:cNvSpPr txBox="1"/>
          <p:nvPr userDrawn="1"/>
        </p:nvSpPr>
        <p:spPr>
          <a:xfrm>
            <a:off x="8161020" y="6515100"/>
            <a:ext cx="914400" cy="342900"/>
          </a:xfrm>
          <a:prstGeom prst="rect">
            <a:avLst/>
          </a:prstGeom>
        </p:spPr>
        <p:txBody>
          <a:bodyPr vert="horz" wrap="none" lIns="91440" tIns="45720" rIns="91440" bIns="45720" rtlCol="0" anchor="t">
            <a:normAutofit/>
          </a:bodyPr>
          <a:lstStyle/>
          <a:p>
            <a:pPr marL="0" marR="0" lvl="0" indent="0" algn="ctr" defTabSz="457200" rtl="0" eaLnBrk="1" fontAlgn="auto" latinLnBrk="0" hangingPunct="1">
              <a:lnSpc>
                <a:spcPct val="100000"/>
              </a:lnSpc>
              <a:spcBef>
                <a:spcPct val="20000"/>
              </a:spcBef>
              <a:spcAft>
                <a:spcPts val="0"/>
              </a:spcAft>
              <a:buClrTx/>
              <a:buSzTx/>
              <a:buFontTx/>
              <a:buNone/>
              <a:tabLst/>
              <a:defRPr/>
            </a:pPr>
            <a:fld id="{9A1C2BF7-17A1-4718-8BD8-563E813054B3}" type="slidenum">
              <a:rPr kumimoji="0" lang="en-US" sz="1200" b="0" i="0" u="none" strike="noStrike" kern="1200" cap="none" spc="0" normalizeH="0" baseline="0" noProof="0" smtClean="0">
                <a:ln>
                  <a:noFill/>
                </a:ln>
                <a:solidFill>
                  <a:srgbClr val="10335A"/>
                </a:solidFill>
                <a:effectLst/>
                <a:uLnTx/>
                <a:uFillTx/>
                <a:latin typeface="Arial" panose="020B0604020202020204"/>
                <a:ea typeface="+mn-ea"/>
                <a:cs typeface="Arial Black"/>
              </a:rPr>
              <a:pPr marL="0" marR="0" lvl="0" indent="0" algn="ctr" defTabSz="457200" rtl="0" eaLnBrk="1" fontAlgn="auto" latinLnBrk="0" hangingPunct="1">
                <a:lnSpc>
                  <a:spcPct val="100000"/>
                </a:lnSpc>
                <a:spcBef>
                  <a:spcPct val="20000"/>
                </a:spcBef>
                <a:spcAft>
                  <a:spcPts val="0"/>
                </a:spcAft>
                <a:buClrTx/>
                <a:buSzTx/>
                <a:buFontTx/>
                <a:buNone/>
                <a:tabLst/>
                <a:defRPr/>
              </a:pPr>
              <a:t>‹#›</a:t>
            </a:fld>
            <a:endParaRPr kumimoji="0" lang="en-US" sz="1200" b="0" i="0" u="none" strike="noStrike" kern="1200" cap="none" spc="0" normalizeH="0" baseline="0" noProof="0" dirty="0">
              <a:ln>
                <a:noFill/>
              </a:ln>
              <a:solidFill>
                <a:srgbClr val="10335A"/>
              </a:solidFill>
              <a:effectLst/>
              <a:uLnTx/>
              <a:uFillTx/>
              <a:latin typeface="Arial" panose="020B0604020202020204"/>
              <a:ea typeface="+mn-ea"/>
              <a:cs typeface="Arial Black"/>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339" y="6220084"/>
            <a:ext cx="797361" cy="575908"/>
          </a:xfrm>
          <a:prstGeom prst="rect">
            <a:avLst/>
          </a:prstGeom>
        </p:spPr>
      </p:pic>
    </p:spTree>
    <p:extLst>
      <p:ext uri="{BB962C8B-B14F-4D97-AF65-F5344CB8AC3E}">
        <p14:creationId xmlns:p14="http://schemas.microsoft.com/office/powerpoint/2010/main" val="2237710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8" name="Picture 7"/>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8"/>
          <p:cNvSpPr txBox="1"/>
          <p:nvPr userDrawn="1"/>
        </p:nvSpPr>
        <p:spPr>
          <a:xfrm>
            <a:off x="1261559" y="0"/>
            <a:ext cx="826294" cy="6857999"/>
          </a:xfrm>
          <a:prstGeom prst="rect">
            <a:avLst/>
          </a:prstGeom>
          <a:solidFill>
            <a:srgbClr val="FFC000">
              <a:alpha val="89804"/>
            </a:srgbClr>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userDrawn="1"/>
        </p:nvSpPr>
        <p:spPr>
          <a:xfrm>
            <a:off x="1447799" y="2026792"/>
            <a:ext cx="5953126" cy="2790825"/>
          </a:xfrm>
          <a:prstGeom prst="rect">
            <a:avLst/>
          </a:prstGeom>
          <a:solidFill>
            <a:srgbClr val="0070C0">
              <a:alpha val="94902"/>
            </a:srgb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p:cNvSpPr>
            <a:spLocks noGrp="1"/>
          </p:cNvSpPr>
          <p:nvPr>
            <p:ph type="ctrTitle"/>
          </p:nvPr>
        </p:nvSpPr>
        <p:spPr>
          <a:xfrm>
            <a:off x="1701800" y="2279204"/>
            <a:ext cx="5337175" cy="1716205"/>
          </a:xfrm>
        </p:spPr>
        <p:txBody>
          <a:bodyPr anchor="b">
            <a:normAutofit/>
          </a:bodyPr>
          <a:lstStyle>
            <a:lvl1pPr algn="l">
              <a:defRPr sz="2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701801" y="4042031"/>
            <a:ext cx="3613150" cy="517058"/>
          </a:xfrm>
        </p:spPr>
        <p:txBody>
          <a:bodyPr>
            <a:normAutofit/>
          </a:bodyPr>
          <a:lstStyle>
            <a:lvl1pPr marL="0" indent="0" algn="l">
              <a:buNone/>
              <a:defRPr sz="1400" b="1">
                <a:solidFill>
                  <a:schemeClr val="accent4">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29250" y="4075716"/>
            <a:ext cx="1700656" cy="408425"/>
          </a:xfrm>
          <a:prstGeom prst="rect">
            <a:avLst/>
          </a:prstGeom>
        </p:spPr>
      </p:pic>
    </p:spTree>
    <p:extLst>
      <p:ext uri="{BB962C8B-B14F-4D97-AF65-F5344CB8AC3E}">
        <p14:creationId xmlns:p14="http://schemas.microsoft.com/office/powerpoint/2010/main" val="1769033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Rectangle 7"/>
          <p:cNvSpPr/>
          <p:nvPr userDrawn="1"/>
        </p:nvSpPr>
        <p:spPr>
          <a:xfrm>
            <a:off x="0" y="0"/>
            <a:ext cx="9144000" cy="1188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userDrawn="1"/>
        </p:nvSpPr>
        <p:spPr>
          <a:xfrm>
            <a:off x="0" y="0"/>
            <a:ext cx="533400" cy="1188720"/>
          </a:xfrm>
          <a:prstGeom prst="rect">
            <a:avLst/>
          </a:prstGeom>
          <a:solidFill>
            <a:srgbClr val="FFC000"/>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p:cNvSpPr>
            <a:spLocks noGrp="1"/>
          </p:cNvSpPr>
          <p:nvPr>
            <p:ph type="title"/>
          </p:nvPr>
        </p:nvSpPr>
        <p:spPr>
          <a:xfrm>
            <a:off x="628650" y="38100"/>
            <a:ext cx="7886700" cy="1122366"/>
          </a:xfrm>
        </p:spPr>
        <p:txBody>
          <a:bodyPr>
            <a:normAutofit/>
          </a:bodyPr>
          <a:lstStyle>
            <a:lvl1pPr>
              <a:defRPr sz="3000" b="1">
                <a:solidFill>
                  <a:srgbClr val="0070C0"/>
                </a:solidFill>
                <a:latin typeface="+mn-lt"/>
              </a:defRPr>
            </a:lvl1pPr>
          </a:lstStyle>
          <a:p>
            <a:r>
              <a:rPr lang="en-US" dirty="0"/>
              <a:t>Click to edit Master title style</a:t>
            </a:r>
          </a:p>
        </p:txBody>
      </p:sp>
      <p:sp>
        <p:nvSpPr>
          <p:cNvPr id="3" name="Content Placeholder 2"/>
          <p:cNvSpPr>
            <a:spLocks noGrp="1"/>
          </p:cNvSpPr>
          <p:nvPr>
            <p:ph idx="1"/>
          </p:nvPr>
        </p:nvSpPr>
        <p:spPr>
          <a:xfrm>
            <a:off x="628650" y="1362075"/>
            <a:ext cx="7886700" cy="4984754"/>
          </a:xfrm>
        </p:spPr>
        <p:txBody>
          <a:bodyPr/>
          <a:lstStyle>
            <a:lvl1pPr>
              <a:defRPr>
                <a:solidFill>
                  <a:schemeClr val="tx1">
                    <a:lumMod val="75000"/>
                    <a:lumOff val="25000"/>
                  </a:schemeClr>
                </a:solidFill>
              </a:defRPr>
            </a:lvl1pPr>
            <a:lvl2pPr>
              <a:defRPr sz="20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8515350" y="6375083"/>
            <a:ext cx="628650" cy="3314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2676E37-9189-4DF7-9029-17DDA402B359}" type="slidenum">
              <a:rPr kumimoji="0" lang="en-US" sz="9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p:cNvSpPr txBox="1"/>
          <p:nvPr userDrawn="1"/>
        </p:nvSpPr>
        <p:spPr>
          <a:xfrm>
            <a:off x="8366613" y="6375083"/>
            <a:ext cx="148737" cy="331470"/>
          </a:xfrm>
          <a:prstGeom prst="rect">
            <a:avLst/>
          </a:prstGeom>
          <a:solidFill>
            <a:srgbClr val="FFC000"/>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870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9144000" cy="1188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userDrawn="1"/>
        </p:nvSpPr>
        <p:spPr>
          <a:xfrm>
            <a:off x="0" y="0"/>
            <a:ext cx="533400" cy="1188720"/>
          </a:xfrm>
          <a:prstGeom prst="rect">
            <a:avLst/>
          </a:prstGeom>
          <a:solidFill>
            <a:srgbClr val="FFC000"/>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itle 1"/>
          <p:cNvSpPr>
            <a:spLocks noGrp="1"/>
          </p:cNvSpPr>
          <p:nvPr>
            <p:ph type="title"/>
          </p:nvPr>
        </p:nvSpPr>
        <p:spPr>
          <a:xfrm>
            <a:off x="628650" y="38100"/>
            <a:ext cx="7886700" cy="1122366"/>
          </a:xfrm>
        </p:spPr>
        <p:txBody>
          <a:bodyPr>
            <a:normAutofit/>
          </a:bodyPr>
          <a:lstStyle>
            <a:lvl1pPr>
              <a:defRPr sz="3000" b="1">
                <a:solidFill>
                  <a:srgbClr val="0070C0"/>
                </a:solidFill>
                <a:latin typeface="+mn-lt"/>
              </a:defRPr>
            </a:lvl1pPr>
          </a:lstStyle>
          <a:p>
            <a:r>
              <a:rPr lang="en-US" dirty="0"/>
              <a:t>Click to edit Master title style</a:t>
            </a:r>
          </a:p>
        </p:txBody>
      </p:sp>
      <p:sp>
        <p:nvSpPr>
          <p:cNvPr id="9" name="Rectangle 8"/>
          <p:cNvSpPr/>
          <p:nvPr userDrawn="1"/>
        </p:nvSpPr>
        <p:spPr>
          <a:xfrm>
            <a:off x="8515350" y="6375083"/>
            <a:ext cx="628650" cy="3314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2676E37-9189-4DF7-9029-17DDA402B359}" type="slidenum">
              <a:rPr kumimoji="0" lang="en-US" sz="9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userDrawn="1"/>
        </p:nvSpPr>
        <p:spPr>
          <a:xfrm>
            <a:off x="8366613" y="6375083"/>
            <a:ext cx="148737" cy="331470"/>
          </a:xfrm>
          <a:prstGeom prst="rect">
            <a:avLst/>
          </a:prstGeom>
          <a:solidFill>
            <a:srgbClr val="FFC000"/>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028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ECD78-3C8E-49F2-8FAB-59489D168ABB}"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11/16/2018</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56013-B943-42BA-886F-6F9D4EB85E9D}"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7898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ECD78-3C8E-49F2-8FAB-59489D168ABB}"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11/16/2018</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56013-B943-42BA-886F-6F9D4EB85E9D}"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466704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9875D5-2727-4F1F-BD0D-F50FE565A3BC}" type="datetime1">
              <a:rPr lang="en-US" smtClean="0"/>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6373C-49E1-1A44-88EE-58C02D4CF1DE}" type="slidenum">
              <a:rPr lang="en-US" smtClean="0"/>
              <a:t>‹#›</a:t>
            </a:fld>
            <a:endParaRPr lang="en-US"/>
          </a:p>
        </p:txBody>
      </p:sp>
    </p:spTree>
    <p:extLst>
      <p:ext uri="{BB962C8B-B14F-4D97-AF65-F5344CB8AC3E}">
        <p14:creationId xmlns:p14="http://schemas.microsoft.com/office/powerpoint/2010/main" val="3616530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FECD78-3C8E-49F2-8FAB-59489D168ABB}"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11/16/2018</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56013-B943-42BA-886F-6F9D4EB85E9D}"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70286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AF5D07-15C0-4CF5-B135-021DC735A49F}" type="datetime1">
              <a:rPr lang="en-US" smtClean="0"/>
              <a:t>11/16/2018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B6373C-49E1-1A44-88EE-58C02D4CF1DE}" type="slidenum">
              <a:rPr lang="en-US" smtClean="0"/>
              <a:t>‹#›</a:t>
            </a:fld>
            <a:endParaRPr lang="en-US"/>
          </a:p>
        </p:txBody>
      </p:sp>
    </p:spTree>
    <p:extLst>
      <p:ext uri="{BB962C8B-B14F-4D97-AF65-F5344CB8AC3E}">
        <p14:creationId xmlns:p14="http://schemas.microsoft.com/office/powerpoint/2010/main" val="3570746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DBA4C2A-DDBB-4527-A985-268873030BCE}" type="datetime1">
              <a:rPr lang="en-US" smtClean="0"/>
              <a:t>11/16/2018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6373C-49E1-1A44-88EE-58C02D4CF1DE}" type="slidenum">
              <a:rPr lang="en-US" smtClean="0"/>
              <a:t>‹#›</a:t>
            </a:fld>
            <a:endParaRPr lang="en-US"/>
          </a:p>
        </p:txBody>
      </p:sp>
    </p:spTree>
    <p:extLst>
      <p:ext uri="{BB962C8B-B14F-4D97-AF65-F5344CB8AC3E}">
        <p14:creationId xmlns:p14="http://schemas.microsoft.com/office/powerpoint/2010/main" val="3163474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21A388-5EA2-4AF1-A9AA-F0D43DF9ECBF}" type="datetime1">
              <a:rPr lang="en-US" smtClean="0"/>
              <a:t>11/16/2018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B6373C-49E1-1A44-88EE-58C02D4CF1DE}" type="slidenum">
              <a:rPr lang="en-US" smtClean="0"/>
              <a:t>‹#›</a:t>
            </a:fld>
            <a:endParaRPr lang="en-US"/>
          </a:p>
        </p:txBody>
      </p:sp>
    </p:spTree>
    <p:extLst>
      <p:ext uri="{BB962C8B-B14F-4D97-AF65-F5344CB8AC3E}">
        <p14:creationId xmlns:p14="http://schemas.microsoft.com/office/powerpoint/2010/main" val="3662593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BAE72C-5096-486F-8C1C-6D2554ACFF61}" type="datetime1">
              <a:rPr lang="en-US" smtClean="0"/>
              <a:t>11/16/2018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B6373C-49E1-1A44-88EE-58C02D4CF1DE}" type="slidenum">
              <a:rPr lang="en-US" smtClean="0"/>
              <a:t>‹#›</a:t>
            </a:fld>
            <a:endParaRPr lang="en-US"/>
          </a:p>
        </p:txBody>
      </p:sp>
    </p:spTree>
    <p:extLst>
      <p:ext uri="{BB962C8B-B14F-4D97-AF65-F5344CB8AC3E}">
        <p14:creationId xmlns:p14="http://schemas.microsoft.com/office/powerpoint/2010/main" val="2478330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4C3089-E769-44AD-B892-0A6FB8F2B458}" type="datetime1">
              <a:rPr lang="en-US" smtClean="0"/>
              <a:t>11/16/2018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B6373C-49E1-1A44-88EE-58C02D4CF1DE}" type="slidenum">
              <a:rPr lang="en-US" smtClean="0"/>
              <a:t>‹#›</a:t>
            </a:fld>
            <a:endParaRPr lang="en-US"/>
          </a:p>
        </p:txBody>
      </p:sp>
    </p:spTree>
    <p:extLst>
      <p:ext uri="{BB962C8B-B14F-4D97-AF65-F5344CB8AC3E}">
        <p14:creationId xmlns:p14="http://schemas.microsoft.com/office/powerpoint/2010/main" val="83377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F80191-B14C-4E49-862D-D7531804BD3C}" type="datetime1">
              <a:rPr lang="en-US" smtClean="0"/>
              <a:t>11/16/2018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6373C-49E1-1A44-88EE-58C02D4CF1DE}" type="slidenum">
              <a:rPr lang="en-US" smtClean="0"/>
              <a:t>‹#›</a:t>
            </a:fld>
            <a:endParaRPr lang="en-US"/>
          </a:p>
        </p:txBody>
      </p:sp>
    </p:spTree>
    <p:extLst>
      <p:ext uri="{BB962C8B-B14F-4D97-AF65-F5344CB8AC3E}">
        <p14:creationId xmlns:p14="http://schemas.microsoft.com/office/powerpoint/2010/main" val="3032087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D6DFD29-247A-428E-B62B-1526574DD2C4}" type="datetime1">
              <a:rPr lang="en-US" smtClean="0"/>
              <a:t>11/16/2018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B6373C-49E1-1A44-88EE-58C02D4CF1DE}" type="slidenum">
              <a:rPr lang="en-US" smtClean="0"/>
              <a:t>‹#›</a:t>
            </a:fld>
            <a:endParaRPr lang="en-US"/>
          </a:p>
        </p:txBody>
      </p:sp>
    </p:spTree>
    <p:extLst>
      <p:ext uri="{BB962C8B-B14F-4D97-AF65-F5344CB8AC3E}">
        <p14:creationId xmlns:p14="http://schemas.microsoft.com/office/powerpoint/2010/main" val="4091085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F00097-347A-4B44-BE1A-7CF419441C8E}" type="datetime1">
              <a:rPr lang="en-US" smtClean="0"/>
              <a:t>11/16/2018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6373C-49E1-1A44-88EE-58C02D4CF1DE}" type="slidenum">
              <a:rPr lang="en-US" smtClean="0"/>
              <a:t>‹#›</a:t>
            </a:fld>
            <a:endParaRPr lang="en-US"/>
          </a:p>
        </p:txBody>
      </p:sp>
    </p:spTree>
    <p:extLst>
      <p:ext uri="{BB962C8B-B14F-4D97-AF65-F5344CB8AC3E}">
        <p14:creationId xmlns:p14="http://schemas.microsoft.com/office/powerpoint/2010/main" val="2009322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120" y="274638"/>
            <a:ext cx="8674812" cy="648223"/>
          </a:xfrm>
          <a:prstGeom prst="rect">
            <a:avLst/>
          </a:prstGeom>
          <a:ln>
            <a:noFill/>
          </a:ln>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176867"/>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232120" y="922861"/>
            <a:ext cx="8674812" cy="1588"/>
          </a:xfrm>
          <a:prstGeom prst="line">
            <a:avLst/>
          </a:prstGeom>
          <a:ln w="50800" cap="flat" cmpd="sng" algn="ctr">
            <a:solidFill>
              <a:srgbClr val="E7003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32120" y="6149338"/>
            <a:ext cx="8674812" cy="1588"/>
          </a:xfrm>
          <a:prstGeom prst="line">
            <a:avLst/>
          </a:prstGeom>
          <a:ln w="12700" cap="flat" cmpd="sng" algn="ctr">
            <a:solidFill>
              <a:srgbClr val="E70033"/>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41299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ctr" defTabSz="457200" rtl="0" eaLnBrk="1" latinLnBrk="0" hangingPunct="1">
        <a:spcBef>
          <a:spcPct val="0"/>
        </a:spcBef>
        <a:buNone/>
        <a:defRPr sz="2800" kern="1200">
          <a:solidFill>
            <a:srgbClr val="10335A"/>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371950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793979385"/>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Lst>
  <p:txStyles>
    <p:titleStyle>
      <a:lvl1pPr algn="ctr" defTabSz="914400" rtl="0" eaLnBrk="1" latinLnBrk="0" hangingPunct="1">
        <a:spcBef>
          <a:spcPct val="0"/>
        </a:spcBef>
        <a:buNone/>
        <a:defRPr sz="4400" kern="1200">
          <a:solidFill>
            <a:schemeClr val="accent6"/>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hyperlink" Target="mailto:CThornton@Mathematica-Mpr.com" TargetMode="External"/><Relationship Id="rId7" Type="http://schemas.openxmlformats.org/officeDocument/2006/relationships/image" Target="../media/image4.jpg"/><Relationship Id="rId2" Type="http://schemas.openxmlformats.org/officeDocument/2006/relationships/hyperlink" Target="mailto:Schaplowe@CIFF.org" TargetMode="External"/><Relationship Id="rId1" Type="http://schemas.openxmlformats.org/officeDocument/2006/relationships/slideLayout" Target="../slideLayouts/slideLayout2.xml"/><Relationship Id="rId6" Type="http://schemas.openxmlformats.org/officeDocument/2006/relationships/hyperlink" Target="mailto:Rees.Warne@Climateworks.org" TargetMode="External"/><Relationship Id="rId5" Type="http://schemas.openxmlformats.org/officeDocument/2006/relationships/hyperlink" Target="mailto:hmo8@psu.edu" TargetMode="External"/><Relationship Id="rId4" Type="http://schemas.openxmlformats.org/officeDocument/2006/relationships/hyperlink" Target="mailto:Nandini@RossEtrategic.com" TargetMode="Externa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hyperlink" Target="https://www.wri.org/publication/compact-mayors-emissions-scenario-model" TargetMode="Externa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mailto:EWard@mathematica-mpr.com" TargetMode="External"/><Relationship Id="rId2" Type="http://schemas.openxmlformats.org/officeDocument/2006/relationships/hyperlink" Target="mailto:CThornton@mathematica-mpr.com" TargetMode="External"/><Relationship Id="rId1" Type="http://schemas.openxmlformats.org/officeDocument/2006/relationships/slideLayout" Target="../slideLayouts/slideLayout13.xml"/><Relationship Id="rId4" Type="http://schemas.openxmlformats.org/officeDocument/2006/relationships/hyperlink" Target="mailto:MRibar@mathematica-mpr.com"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ghgprotocol.org/GPC_development_process" TargetMode="External"/><Relationship Id="rId3" Type="http://schemas.openxmlformats.org/officeDocument/2006/relationships/hyperlink" Target="https://carbonn.org/" TargetMode="External"/><Relationship Id="rId7" Type="http://schemas.openxmlformats.org/officeDocument/2006/relationships/hyperlink" Target="https://iclei.org/" TargetMode="External"/><Relationship Id="rId2" Type="http://schemas.openxmlformats.org/officeDocument/2006/relationships/hyperlink" Target="https://www.cdp.net/en" TargetMode="External"/><Relationship Id="rId1" Type="http://schemas.openxmlformats.org/officeDocument/2006/relationships/slideLayout" Target="../slideLayouts/slideLayout13.xml"/><Relationship Id="rId6" Type="http://schemas.openxmlformats.org/officeDocument/2006/relationships/hyperlink" Target="http://www.worldbank.org/en/topic/urbandevelopment/brief/global-platform-for-sustainable-cities" TargetMode="External"/><Relationship Id="rId5" Type="http://schemas.openxmlformats.org/officeDocument/2006/relationships/hyperlink" Target="https://www.c40.org/" TargetMode="External"/><Relationship Id="rId10" Type="http://schemas.openxmlformats.org/officeDocument/2006/relationships/hyperlink" Target="https://ciff.org/impact/cities-frontline/" TargetMode="External"/><Relationship Id="rId4" Type="http://schemas.openxmlformats.org/officeDocument/2006/relationships/hyperlink" Target="https://www.globalcovenantofmayors.org/" TargetMode="External"/><Relationship Id="rId9" Type="http://schemas.openxmlformats.org/officeDocument/2006/relationships/hyperlink" Target="https://www.wri.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www.mathematicampr.com/dataviz/urbanization"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9639" y="294442"/>
            <a:ext cx="6728012" cy="989112"/>
          </a:xfrm>
        </p:spPr>
        <p:txBody>
          <a:bodyPr>
            <a:normAutofit/>
          </a:bodyPr>
          <a:lstStyle/>
          <a:p>
            <a:pPr algn="ctr">
              <a:lnSpc>
                <a:spcPct val="100000"/>
              </a:lnSpc>
              <a:spcBef>
                <a:spcPts val="0"/>
              </a:spcBef>
            </a:pPr>
            <a:r>
              <a:rPr lang="en-US" sz="2400" u="sng" dirty="0">
                <a:latin typeface="Britannic Bold" panose="020B0903060703020204" pitchFamily="34" charset="0"/>
                <a:cs typeface="Calibri" panose="020F0502020204030204" pitchFamily="34" charset="0"/>
              </a:rPr>
              <a:t>Evaluation, Truth and Accountability</a:t>
            </a:r>
            <a:r>
              <a:rPr lang="en-US" sz="2400" dirty="0">
                <a:latin typeface="Britannic Bold" panose="020B0903060703020204" pitchFamily="34" charset="0"/>
                <a:cs typeface="Calibri" panose="020F0502020204030204" pitchFamily="34" charset="0"/>
              </a:rPr>
              <a:t> </a:t>
            </a:r>
            <a:br>
              <a:rPr lang="en-US" sz="2400" dirty="0">
                <a:latin typeface="Britannic Bold" panose="020B0903060703020204" pitchFamily="34" charset="0"/>
                <a:cs typeface="Calibri" panose="020F0502020204030204" pitchFamily="34" charset="0"/>
              </a:rPr>
            </a:br>
            <a:r>
              <a:rPr lang="en-US" sz="2400" dirty="0">
                <a:latin typeface="Britannic Bold" panose="020B0903060703020204" pitchFamily="34" charset="0"/>
                <a:cs typeface="Calibri" panose="020F0502020204030204" pitchFamily="34" charset="0"/>
              </a:rPr>
              <a:t>the Case of Climate Change Mitigation</a:t>
            </a:r>
            <a:endParaRPr lang="en-GB" sz="2400" dirty="0">
              <a:latin typeface="Britannic Bold" panose="020B0903060703020204" pitchFamily="34" charset="0"/>
              <a:cs typeface="Calibri" panose="020F0502020204030204" pitchFamily="34" charset="0"/>
            </a:endParaRPr>
          </a:p>
        </p:txBody>
      </p:sp>
      <p:sp>
        <p:nvSpPr>
          <p:cNvPr id="11" name="Content Placeholder 2"/>
          <p:cNvSpPr>
            <a:spLocks noGrp="1"/>
          </p:cNvSpPr>
          <p:nvPr>
            <p:ph idx="1"/>
          </p:nvPr>
        </p:nvSpPr>
        <p:spPr>
          <a:xfrm>
            <a:off x="534256" y="4392235"/>
            <a:ext cx="8198778" cy="2480157"/>
          </a:xfrm>
        </p:spPr>
        <p:txBody>
          <a:bodyPr>
            <a:normAutofit/>
          </a:bodyPr>
          <a:lstStyle/>
          <a:p>
            <a:pPr marL="0" indent="0">
              <a:buNone/>
            </a:pPr>
            <a:r>
              <a:rPr lang="en-US" sz="1400" b="1" u="sng" dirty="0"/>
              <a:t>Chair</a:t>
            </a:r>
            <a:r>
              <a:rPr lang="en-US" sz="1400" b="1" dirty="0"/>
              <a:t> – Scott Chaplowe</a:t>
            </a:r>
            <a:r>
              <a:rPr lang="en-US" sz="1400" dirty="0"/>
              <a:t>, Director of Evidence Measurement and Evaluation, Children’s Investment Fund Foundation,  </a:t>
            </a:r>
            <a:r>
              <a:rPr lang="en-US" sz="1400" dirty="0">
                <a:hlinkClick r:id="rId2"/>
              </a:rPr>
              <a:t>Schaplowe@CIFF.org</a:t>
            </a:r>
            <a:r>
              <a:rPr lang="en-US" sz="1400" dirty="0"/>
              <a:t> </a:t>
            </a:r>
          </a:p>
          <a:p>
            <a:pPr marL="0" indent="0">
              <a:buNone/>
            </a:pPr>
            <a:r>
              <a:rPr lang="en-US" sz="1400" b="1" u="sng" dirty="0"/>
              <a:t>Presenter</a:t>
            </a:r>
            <a:r>
              <a:rPr lang="en-US" sz="1400" b="1" dirty="0"/>
              <a:t> – Craig Thornton</a:t>
            </a:r>
            <a:r>
              <a:rPr lang="en-US" sz="1400" dirty="0"/>
              <a:t>, Senior Fellow at Mathematica Policy Research, </a:t>
            </a:r>
            <a:r>
              <a:rPr lang="en-US" sz="1400" dirty="0">
                <a:hlinkClick r:id="rId3"/>
              </a:rPr>
              <a:t>CThornton@Mathematica-Mpr.com</a:t>
            </a:r>
            <a:r>
              <a:rPr lang="en-US" sz="1400" dirty="0"/>
              <a:t> </a:t>
            </a:r>
          </a:p>
          <a:p>
            <a:pPr marL="0" indent="0">
              <a:buNone/>
            </a:pPr>
            <a:r>
              <a:rPr lang="en-US" sz="1400" b="1" u="sng" dirty="0"/>
              <a:t>Presenter</a:t>
            </a:r>
            <a:r>
              <a:rPr lang="en-US" sz="1400" b="1" dirty="0"/>
              <a:t> –  Nandini Chaturvedula</a:t>
            </a:r>
            <a:r>
              <a:rPr lang="en-US" sz="1400" dirty="0"/>
              <a:t>, Associate at Ross Strategic, </a:t>
            </a:r>
            <a:r>
              <a:rPr lang="en-US" sz="1400" u="sng" dirty="0">
                <a:hlinkClick r:id="rId4"/>
              </a:rPr>
              <a:t>Nandini@RossEtrategic.com</a:t>
            </a:r>
            <a:r>
              <a:rPr lang="en-US" sz="1400" u="sng" dirty="0"/>
              <a:t> </a:t>
            </a:r>
            <a:endParaRPr lang="en-US" sz="1400" dirty="0"/>
          </a:p>
          <a:p>
            <a:pPr marL="0" indent="0">
              <a:buNone/>
            </a:pPr>
            <a:r>
              <a:rPr lang="en-US" sz="1400" b="1" u="sng" dirty="0"/>
              <a:t>Presenter</a:t>
            </a:r>
            <a:r>
              <a:rPr lang="en-US" sz="1400" dirty="0"/>
              <a:t> - </a:t>
            </a:r>
            <a:r>
              <a:rPr lang="en-US" sz="1400" b="1" dirty="0"/>
              <a:t>Hari M. Osofsky,</a:t>
            </a:r>
            <a:r>
              <a:rPr lang="en-US" sz="1400" dirty="0"/>
              <a:t> Dean of Penn State Law and the Penn State School of International Affairs and Distinguished Professor of Law, Professor of International Affairs, and Professor of Geography, </a:t>
            </a:r>
            <a:r>
              <a:rPr lang="en-US" sz="1400" dirty="0">
                <a:hlinkClick r:id="rId5"/>
              </a:rPr>
              <a:t>hmo8@psu.edu</a:t>
            </a:r>
            <a:r>
              <a:rPr lang="en-US" sz="1400" dirty="0"/>
              <a:t> </a:t>
            </a:r>
          </a:p>
          <a:p>
            <a:pPr marL="0" indent="0">
              <a:buNone/>
            </a:pPr>
            <a:r>
              <a:rPr lang="en-US" sz="1400" b="1" u="sng" dirty="0"/>
              <a:t>Discussant</a:t>
            </a:r>
            <a:r>
              <a:rPr lang="en-US" sz="1400" b="1" dirty="0"/>
              <a:t> – Rees Warne,</a:t>
            </a:r>
            <a:r>
              <a:rPr lang="en-US" sz="1400" dirty="0"/>
              <a:t> Director of Evaluation and Learning, </a:t>
            </a:r>
            <a:r>
              <a:rPr lang="en-US" sz="1400" dirty="0" err="1"/>
              <a:t>ClimateWorks</a:t>
            </a:r>
            <a:r>
              <a:rPr lang="en-US" sz="1400" dirty="0"/>
              <a:t> Foundation, </a:t>
            </a:r>
            <a:r>
              <a:rPr lang="en-US" sz="1400" dirty="0">
                <a:hlinkClick r:id="rId6"/>
              </a:rPr>
              <a:t>Rees.Warne@Climateworks.org</a:t>
            </a:r>
            <a:r>
              <a:rPr lang="en-US" sz="1400" dirty="0"/>
              <a:t> </a:t>
            </a:r>
            <a:endParaRPr lang="en-GB" sz="1400" dirty="0"/>
          </a:p>
        </p:txBody>
      </p:sp>
      <p:pic>
        <p:nvPicPr>
          <p:cNvPr id="12" name="Picture 11">
            <a:extLst>
              <a:ext uri="{FF2B5EF4-FFF2-40B4-BE49-F238E27FC236}">
                <a16:creationId xmlns:a16="http://schemas.microsoft.com/office/drawing/2014/main" id="{4BA88FE3-C788-F448-87A3-0012B0496354}"/>
              </a:ext>
            </a:extLst>
          </p:cNvPr>
          <p:cNvPicPr>
            <a:picLocks noChangeAspect="1"/>
          </p:cNvPicPr>
          <p:nvPr/>
        </p:nvPicPr>
        <p:blipFill>
          <a:blip r:embed="rId7"/>
          <a:stretch>
            <a:fillRect/>
          </a:stretch>
        </p:blipFill>
        <p:spPr>
          <a:xfrm>
            <a:off x="1078069" y="2013735"/>
            <a:ext cx="2856931" cy="2083941"/>
          </a:xfrm>
          <a:prstGeom prst="rect">
            <a:avLst/>
          </a:prstGeom>
        </p:spPr>
      </p:pic>
      <p:pic>
        <p:nvPicPr>
          <p:cNvPr id="14" name="Picture 13">
            <a:extLst>
              <a:ext uri="{FF2B5EF4-FFF2-40B4-BE49-F238E27FC236}">
                <a16:creationId xmlns:a16="http://schemas.microsoft.com/office/drawing/2014/main" id="{0299B2A0-7504-9849-BDCC-4740588E80E6}"/>
              </a:ext>
            </a:extLst>
          </p:cNvPr>
          <p:cNvPicPr>
            <a:picLocks noChangeAspect="1"/>
          </p:cNvPicPr>
          <p:nvPr/>
        </p:nvPicPr>
        <p:blipFill>
          <a:blip r:embed="rId8"/>
          <a:stretch>
            <a:fillRect/>
          </a:stretch>
        </p:blipFill>
        <p:spPr>
          <a:xfrm>
            <a:off x="5110997" y="2019858"/>
            <a:ext cx="3041005" cy="2077818"/>
          </a:xfrm>
          <a:prstGeom prst="rect">
            <a:avLst/>
          </a:prstGeom>
        </p:spPr>
      </p:pic>
      <p:sp>
        <p:nvSpPr>
          <p:cNvPr id="6" name="Content Placeholder 2"/>
          <p:cNvSpPr txBox="1">
            <a:spLocks/>
          </p:cNvSpPr>
          <p:nvPr/>
        </p:nvSpPr>
        <p:spPr>
          <a:xfrm>
            <a:off x="911434" y="1291235"/>
            <a:ext cx="7444422" cy="3262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t>Presidential Strand – American Evaluation Association Conference – Nov 1, 2018 – Cleveland </a:t>
            </a:r>
            <a:endParaRPr lang="en-GB" sz="1400" dirty="0"/>
          </a:p>
        </p:txBody>
      </p:sp>
    </p:spTree>
    <p:extLst>
      <p:ext uri="{BB962C8B-B14F-4D97-AF65-F5344CB8AC3E}">
        <p14:creationId xmlns:p14="http://schemas.microsoft.com/office/powerpoint/2010/main" val="1556845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 name="Text Placeholder 10"/>
          <p:cNvSpPr>
            <a:spLocks noGrp="1"/>
          </p:cNvSpPr>
          <p:nvPr>
            <p:ph type="body" sz="quarter" idx="10"/>
          </p:nvPr>
        </p:nvSpPr>
        <p:spPr>
          <a:xfrm>
            <a:off x="354983" y="5272161"/>
            <a:ext cx="8443782" cy="798439"/>
          </a:xfrm>
          <a:prstGeom prst="rect">
            <a:avLst/>
          </a:prstGeom>
        </p:spPr>
        <p:txBody>
          <a:bodyPr anchor="b">
            <a:normAutofit/>
          </a:bodyPr>
          <a:lstStyle/>
          <a:p>
            <a:pPr marL="0" indent="0">
              <a:buNone/>
            </a:pPr>
            <a:r>
              <a:rPr lang="en-US" sz="1400" dirty="0">
                <a:solidFill>
                  <a:srgbClr val="10335A"/>
                </a:solidFill>
              </a:rPr>
              <a:t>Note: Aggregation of data reported to CDP 2011-2017.</a:t>
            </a:r>
          </a:p>
        </p:txBody>
      </p:sp>
      <p:graphicFrame>
        <p:nvGraphicFramePr>
          <p:cNvPr id="5" name="Chart Placeholder 4"/>
          <p:cNvGraphicFramePr>
            <a:graphicFrameLocks noGrp="1"/>
          </p:cNvGraphicFramePr>
          <p:nvPr>
            <p:ph type="chart" sz="quarter" idx="11"/>
            <p:extLst/>
          </p:nvPr>
        </p:nvGraphicFramePr>
        <p:xfrm>
          <a:off x="355600" y="1415973"/>
          <a:ext cx="8443913" cy="4124325"/>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2"/>
          <p:cNvSpPr>
            <a:spLocks noGrp="1"/>
          </p:cNvSpPr>
          <p:nvPr>
            <p:ph type="title"/>
          </p:nvPr>
        </p:nvSpPr>
        <p:spPr>
          <a:xfrm>
            <a:off x="232120" y="274638"/>
            <a:ext cx="8674812" cy="648223"/>
          </a:xfrm>
        </p:spPr>
        <p:txBody>
          <a:bodyPr>
            <a:normAutofit fontScale="90000"/>
          </a:bodyPr>
          <a:lstStyle/>
          <a:p>
            <a:r>
              <a:rPr lang="en-US" dirty="0"/>
              <a:t>Targets Reported to CDP by the Largest Cities</a:t>
            </a:r>
          </a:p>
        </p:txBody>
      </p:sp>
    </p:spTree>
    <p:extLst>
      <p:ext uri="{BB962C8B-B14F-4D97-AF65-F5344CB8AC3E}">
        <p14:creationId xmlns:p14="http://schemas.microsoft.com/office/powerpoint/2010/main" val="3960851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Target Data Needed to Assess Ambition</a:t>
            </a:r>
          </a:p>
        </p:txBody>
      </p:sp>
      <p:sp>
        <p:nvSpPr>
          <p:cNvPr id="3" name="Text Placeholder 2"/>
          <p:cNvSpPr>
            <a:spLocks noGrp="1"/>
          </p:cNvSpPr>
          <p:nvPr>
            <p:ph type="body" sz="quarter" idx="11"/>
          </p:nvPr>
        </p:nvSpPr>
        <p:spPr/>
        <p:txBody>
          <a:bodyPr>
            <a:normAutofit/>
          </a:bodyPr>
          <a:lstStyle/>
          <a:p>
            <a:r>
              <a:rPr lang="en-US" dirty="0"/>
              <a:t>Base year</a:t>
            </a:r>
          </a:p>
          <a:p>
            <a:r>
              <a:rPr lang="en-US" dirty="0"/>
              <a:t>Emissions in the base year</a:t>
            </a:r>
          </a:p>
          <a:p>
            <a:r>
              <a:rPr lang="en-US" dirty="0"/>
              <a:t>Target year</a:t>
            </a:r>
          </a:p>
          <a:p>
            <a:r>
              <a:rPr lang="en-US" dirty="0"/>
              <a:t>Target reduction percentage</a:t>
            </a:r>
          </a:p>
          <a:p>
            <a:endParaRPr lang="en-US" dirty="0"/>
          </a:p>
          <a:p>
            <a:endParaRPr lang="en-US" dirty="0"/>
          </a:p>
          <a:p>
            <a:r>
              <a:rPr lang="en-US" dirty="0"/>
              <a:t>Population projections</a:t>
            </a:r>
          </a:p>
        </p:txBody>
      </p:sp>
      <p:sp>
        <p:nvSpPr>
          <p:cNvPr id="4" name="Right Brace 3"/>
          <p:cNvSpPr/>
          <p:nvPr/>
        </p:nvSpPr>
        <p:spPr>
          <a:xfrm>
            <a:off x="5661764" y="1327759"/>
            <a:ext cx="212943" cy="206679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Right Brace 4"/>
          <p:cNvSpPr/>
          <p:nvPr/>
        </p:nvSpPr>
        <p:spPr>
          <a:xfrm>
            <a:off x="5745375" y="4283901"/>
            <a:ext cx="45719" cy="10146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TextBox 5"/>
          <p:cNvSpPr txBox="1"/>
          <p:nvPr/>
        </p:nvSpPr>
        <p:spPr>
          <a:xfrm>
            <a:off x="6087649" y="2130323"/>
            <a:ext cx="185385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0335A"/>
                </a:solidFill>
                <a:effectLst/>
                <a:uLnTx/>
                <a:uFillTx/>
                <a:latin typeface="Arial Bold" pitchFamily="34" charset="0"/>
                <a:ea typeface="+mn-ea"/>
                <a:cs typeface="Arial Bold" pitchFamily="34" charset="0"/>
              </a:rPr>
              <a:t>From</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400" b="1" i="0" u="none" strike="noStrike" kern="1200" cap="none" spc="0" normalizeH="0" baseline="0" noProof="0" dirty="0">
                <a:ln>
                  <a:noFill/>
                </a:ln>
                <a:solidFill>
                  <a:srgbClr val="10335A"/>
                </a:solidFill>
                <a:effectLst/>
                <a:uLnTx/>
                <a:uFillTx/>
                <a:latin typeface="Arial Bold" pitchFamily="34" charset="0"/>
                <a:ea typeface="+mn-ea"/>
                <a:cs typeface="Arial Bold" pitchFamily="34" charset="0"/>
              </a:rPr>
              <a:t>Cities</a:t>
            </a:r>
          </a:p>
        </p:txBody>
      </p:sp>
      <p:sp>
        <p:nvSpPr>
          <p:cNvPr id="7" name="TextBox 6"/>
          <p:cNvSpPr txBox="1"/>
          <p:nvPr/>
        </p:nvSpPr>
        <p:spPr>
          <a:xfrm>
            <a:off x="6087648" y="4560372"/>
            <a:ext cx="215447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0335A"/>
                </a:solidFill>
                <a:effectLst/>
                <a:uLnTx/>
                <a:uFillTx/>
                <a:latin typeface="Arial Bold" pitchFamily="34" charset="0"/>
                <a:ea typeface="+mn-ea"/>
                <a:cs typeface="Arial Bold" pitchFamily="34" charset="0"/>
              </a:rPr>
              <a:t>From the UN</a:t>
            </a:r>
          </a:p>
        </p:txBody>
      </p:sp>
    </p:spTree>
    <p:extLst>
      <p:ext uri="{BB962C8B-B14F-4D97-AF65-F5344CB8AC3E}">
        <p14:creationId xmlns:p14="http://schemas.microsoft.com/office/powerpoint/2010/main" val="1742511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Ambition Based on Targeted Reduction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505" y="1008757"/>
            <a:ext cx="6026108" cy="4815791"/>
          </a:xfrm>
          <a:prstGeom prst="rect">
            <a:avLst/>
          </a:prstGeom>
        </p:spPr>
      </p:pic>
      <p:sp>
        <p:nvSpPr>
          <p:cNvPr id="8" name="TextBox 7"/>
          <p:cNvSpPr txBox="1"/>
          <p:nvPr/>
        </p:nvSpPr>
        <p:spPr>
          <a:xfrm>
            <a:off x="6677006" y="3123414"/>
            <a:ext cx="2303708" cy="3077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Bold" panose="020B0704020202020204" pitchFamily="34" charset="0"/>
                <a:ea typeface="+mn-ea"/>
                <a:cs typeface="Arial Bold" panose="020B0704020202020204" pitchFamily="34" charset="0"/>
              </a:rPr>
              <a:t>Targeted </a:t>
            </a:r>
            <a:r>
              <a:rPr kumimoji="0" lang="en-US" sz="2000" b="1" i="0" u="none" strike="noStrike" kern="1200" cap="none" spc="0" normalizeH="0" baseline="0" noProof="0" dirty="0">
                <a:ln>
                  <a:noFill/>
                </a:ln>
                <a:solidFill>
                  <a:prstClr val="black"/>
                </a:solidFill>
                <a:effectLst/>
                <a:uLnTx/>
                <a:uFillTx/>
                <a:latin typeface="Arial Bold" panose="020B0704020202020204" pitchFamily="34" charset="0"/>
                <a:ea typeface="+mn-ea"/>
                <a:cs typeface="Arial Bold" panose="020B0704020202020204" pitchFamily="34" charset="0"/>
              </a:rPr>
              <a:t>reduction</a:t>
            </a:r>
          </a:p>
        </p:txBody>
      </p:sp>
      <p:sp>
        <p:nvSpPr>
          <p:cNvPr id="9" name="Text Placeholder 10"/>
          <p:cNvSpPr>
            <a:spLocks noGrp="1"/>
          </p:cNvSpPr>
          <p:nvPr>
            <p:ph type="body" sz="quarter" idx="4294967295"/>
          </p:nvPr>
        </p:nvSpPr>
        <p:spPr>
          <a:xfrm>
            <a:off x="1094019" y="5832251"/>
            <a:ext cx="8443782" cy="798439"/>
          </a:xfrm>
          <a:prstGeom prst="rect">
            <a:avLst/>
          </a:prstGeom>
        </p:spPr>
        <p:txBody>
          <a:bodyPr anchor="b">
            <a:normAutofit/>
          </a:bodyPr>
          <a:lstStyle/>
          <a:p>
            <a:pPr marL="0" indent="0">
              <a:buNone/>
            </a:pPr>
            <a:r>
              <a:rPr lang="en-US" sz="1400" b="1" dirty="0">
                <a:solidFill>
                  <a:srgbClr val="10335A"/>
                </a:solidFill>
              </a:rPr>
              <a:t>Note: Analysis based on World Resources Institute Compact of Mayors Emissions Scenario Model ) </a:t>
            </a:r>
            <a:r>
              <a:rPr lang="en-US" sz="1400" b="1" dirty="0">
                <a:solidFill>
                  <a:srgbClr val="10335A"/>
                </a:solidFill>
                <a:hlinkClick r:id="rId4"/>
              </a:rPr>
              <a:t>https://www.wri.org/publication/compact-mayors-emissions-scenario-model</a:t>
            </a:r>
            <a:r>
              <a:rPr lang="en-US" sz="1400" b="1" dirty="0">
                <a:solidFill>
                  <a:srgbClr val="10335A"/>
                </a:solidFill>
              </a:rPr>
              <a:t>) </a:t>
            </a:r>
          </a:p>
        </p:txBody>
      </p:sp>
      <p:sp>
        <p:nvSpPr>
          <p:cNvPr id="3" name="Right Brace 2"/>
          <p:cNvSpPr/>
          <p:nvPr/>
        </p:nvSpPr>
        <p:spPr>
          <a:xfrm>
            <a:off x="6435090" y="1463040"/>
            <a:ext cx="341491" cy="364516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extBox 4"/>
          <p:cNvSpPr txBox="1"/>
          <p:nvPr/>
        </p:nvSpPr>
        <p:spPr>
          <a:xfrm>
            <a:off x="6776581" y="1299704"/>
            <a:ext cx="213035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BAU = Business as usual</a:t>
            </a:r>
          </a:p>
        </p:txBody>
      </p:sp>
    </p:spTree>
    <p:extLst>
      <p:ext uri="{BB962C8B-B14F-4D97-AF65-F5344CB8AC3E}">
        <p14:creationId xmlns:p14="http://schemas.microsoft.com/office/powerpoint/2010/main" val="3049910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23408" y="296885"/>
            <a:ext cx="8906932" cy="648223"/>
          </a:xfrm>
        </p:spPr>
        <p:txBody>
          <a:bodyPr>
            <a:normAutofit fontScale="90000"/>
          </a:bodyPr>
          <a:lstStyle/>
          <a:p>
            <a:r>
              <a:rPr lang="en-US" dirty="0"/>
              <a:t>Target-Reporting Cities in CDP with Adequate Data</a:t>
            </a:r>
          </a:p>
        </p:txBody>
      </p:sp>
      <p:graphicFrame>
        <p:nvGraphicFramePr>
          <p:cNvPr id="5" name="Chart Placeholder 4"/>
          <p:cNvGraphicFramePr>
            <a:graphicFrameLocks noGrp="1"/>
          </p:cNvGraphicFramePr>
          <p:nvPr>
            <p:ph type="chart" sz="quarter" idx="11"/>
            <p:extLst/>
          </p:nvPr>
        </p:nvGraphicFramePr>
        <p:xfrm>
          <a:off x="355600" y="1415973"/>
          <a:ext cx="8443913" cy="412432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0"/>
          <p:cNvSpPr>
            <a:spLocks noGrp="1"/>
          </p:cNvSpPr>
          <p:nvPr>
            <p:ph type="body" sz="quarter" idx="10"/>
          </p:nvPr>
        </p:nvSpPr>
        <p:spPr>
          <a:xfrm>
            <a:off x="354983" y="5272161"/>
            <a:ext cx="8443782" cy="798439"/>
          </a:xfrm>
          <a:prstGeom prst="rect">
            <a:avLst/>
          </a:prstGeom>
        </p:spPr>
        <p:txBody>
          <a:bodyPr anchor="b">
            <a:normAutofit/>
          </a:bodyPr>
          <a:lstStyle/>
          <a:p>
            <a:pPr marL="0" indent="0">
              <a:buNone/>
            </a:pPr>
            <a:r>
              <a:rPr lang="en-US" sz="1400" dirty="0">
                <a:solidFill>
                  <a:srgbClr val="10335A"/>
                </a:solidFill>
              </a:rPr>
              <a:t>Note: Aggregation of data reported to CDP 2011-2017.</a:t>
            </a:r>
          </a:p>
        </p:txBody>
      </p:sp>
    </p:spTree>
    <p:extLst>
      <p:ext uri="{BB962C8B-B14F-4D97-AF65-F5344CB8AC3E}">
        <p14:creationId xmlns:p14="http://schemas.microsoft.com/office/powerpoint/2010/main" val="1463554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23408" y="336334"/>
            <a:ext cx="8906932" cy="648223"/>
          </a:xfrm>
        </p:spPr>
        <p:txBody>
          <a:bodyPr>
            <a:normAutofit fontScale="90000"/>
          </a:bodyPr>
          <a:lstStyle/>
          <a:p>
            <a:r>
              <a:rPr lang="en-US" dirty="0"/>
              <a:t>Target-Reporting Cities in CDP with Adequate Data</a:t>
            </a:r>
          </a:p>
        </p:txBody>
      </p:sp>
      <p:graphicFrame>
        <p:nvGraphicFramePr>
          <p:cNvPr id="5" name="Chart Placeholder 4"/>
          <p:cNvGraphicFramePr>
            <a:graphicFrameLocks noGrp="1"/>
          </p:cNvGraphicFramePr>
          <p:nvPr>
            <p:ph type="chart" sz="quarter" idx="11"/>
            <p:extLst/>
          </p:nvPr>
        </p:nvGraphicFramePr>
        <p:xfrm>
          <a:off x="355600" y="1415973"/>
          <a:ext cx="8443913" cy="412432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0"/>
          <p:cNvSpPr>
            <a:spLocks noGrp="1"/>
          </p:cNvSpPr>
          <p:nvPr>
            <p:ph type="body" sz="quarter" idx="10"/>
          </p:nvPr>
        </p:nvSpPr>
        <p:spPr>
          <a:xfrm>
            <a:off x="354983" y="5272161"/>
            <a:ext cx="8443782" cy="798439"/>
          </a:xfrm>
          <a:prstGeom prst="rect">
            <a:avLst/>
          </a:prstGeom>
        </p:spPr>
        <p:txBody>
          <a:bodyPr anchor="b">
            <a:normAutofit/>
          </a:bodyPr>
          <a:lstStyle/>
          <a:p>
            <a:pPr marL="0" indent="0">
              <a:buNone/>
            </a:pPr>
            <a:r>
              <a:rPr lang="en-US" sz="1400" dirty="0">
                <a:solidFill>
                  <a:srgbClr val="10335A"/>
                </a:solidFill>
              </a:rPr>
              <a:t>Note: Aggregation of data reported to CDP 2011-2017.</a:t>
            </a:r>
          </a:p>
        </p:txBody>
      </p:sp>
    </p:spTree>
    <p:extLst>
      <p:ext uri="{BB962C8B-B14F-4D97-AF65-F5344CB8AC3E}">
        <p14:creationId xmlns:p14="http://schemas.microsoft.com/office/powerpoint/2010/main" val="4192316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Truth to Power</a:t>
            </a:r>
          </a:p>
        </p:txBody>
      </p:sp>
      <p:sp>
        <p:nvSpPr>
          <p:cNvPr id="3" name="Text Placeholder 2"/>
          <p:cNvSpPr>
            <a:spLocks noGrp="1"/>
          </p:cNvSpPr>
          <p:nvPr>
            <p:ph type="body" sz="quarter" idx="11"/>
          </p:nvPr>
        </p:nvSpPr>
        <p:spPr/>
        <p:txBody>
          <a:bodyPr>
            <a:normAutofit/>
          </a:bodyPr>
          <a:lstStyle/>
          <a:p>
            <a:r>
              <a:rPr lang="en-US" dirty="0"/>
              <a:t>Despite a lot of bold statements and many great stories</a:t>
            </a:r>
          </a:p>
          <a:p>
            <a:endParaRPr lang="en-US" dirty="0"/>
          </a:p>
          <a:p>
            <a:r>
              <a:rPr lang="en-US" dirty="0"/>
              <a:t>Most of the 1,700 largest cities cannot be held accountable using existing data </a:t>
            </a:r>
          </a:p>
          <a:p>
            <a:endParaRPr lang="en-US" dirty="0"/>
          </a:p>
        </p:txBody>
      </p:sp>
    </p:spTree>
    <p:extLst>
      <p:ext uri="{BB962C8B-B14F-4D97-AF65-F5344CB8AC3E}">
        <p14:creationId xmlns:p14="http://schemas.microsoft.com/office/powerpoint/2010/main" val="517082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Is Still Hope</a:t>
            </a:r>
          </a:p>
        </p:txBody>
      </p:sp>
      <p:sp>
        <p:nvSpPr>
          <p:cNvPr id="3" name="Text Placeholder 2"/>
          <p:cNvSpPr>
            <a:spLocks noGrp="1"/>
          </p:cNvSpPr>
          <p:nvPr>
            <p:ph type="body" sz="quarter" idx="11"/>
          </p:nvPr>
        </p:nvSpPr>
        <p:spPr>
          <a:xfrm>
            <a:off x="1022279" y="1337867"/>
            <a:ext cx="8229599" cy="4846320"/>
          </a:xfrm>
        </p:spPr>
        <p:txBody>
          <a:bodyPr/>
          <a:lstStyle/>
          <a:p>
            <a:r>
              <a:rPr lang="en-US" dirty="0"/>
              <a:t>Progress is being made</a:t>
            </a:r>
          </a:p>
          <a:p>
            <a:pPr lvl="1"/>
            <a:r>
              <a:rPr lang="en-US" dirty="0"/>
              <a:t>City reporting in increasing rapidly</a:t>
            </a:r>
          </a:p>
          <a:p>
            <a:pPr lvl="1"/>
            <a:r>
              <a:rPr lang="en-US" dirty="0"/>
              <a:t>Greater use of standard protocol</a:t>
            </a:r>
          </a:p>
          <a:p>
            <a:pPr lvl="1"/>
            <a:endParaRPr lang="en-US" dirty="0"/>
          </a:p>
          <a:p>
            <a:r>
              <a:rPr lang="en-US" dirty="0"/>
              <a:t>Cities are getting involved</a:t>
            </a:r>
          </a:p>
          <a:p>
            <a:endParaRPr lang="en-US" dirty="0"/>
          </a:p>
          <a:p>
            <a:r>
              <a:rPr lang="en-US" dirty="0"/>
              <a:t>Continued search for data</a:t>
            </a:r>
          </a:p>
          <a:p>
            <a:pPr lvl="1"/>
            <a:r>
              <a:rPr lang="en-US" dirty="0"/>
              <a:t>Satellite imaging</a:t>
            </a:r>
          </a:p>
          <a:p>
            <a:pPr lvl="1"/>
            <a:r>
              <a:rPr lang="en-US" dirty="0"/>
              <a:t>Imputations and small area estimation</a:t>
            </a:r>
          </a:p>
          <a:p>
            <a:pPr lvl="1"/>
            <a:r>
              <a:rPr lang="en-US" dirty="0"/>
              <a:t>Process and other qualitative analysis methods</a:t>
            </a:r>
          </a:p>
        </p:txBody>
      </p:sp>
    </p:spTree>
    <p:extLst>
      <p:ext uri="{BB962C8B-B14F-4D97-AF65-F5344CB8AC3E}">
        <p14:creationId xmlns:p14="http://schemas.microsoft.com/office/powerpoint/2010/main" val="4264293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type="body" sz="quarter" idx="11"/>
          </p:nvPr>
        </p:nvSpPr>
        <p:spPr>
          <a:xfrm>
            <a:off x="454726" y="1322923"/>
            <a:ext cx="8229599" cy="4846320"/>
          </a:xfrm>
        </p:spPr>
        <p:txBody>
          <a:bodyPr/>
          <a:lstStyle/>
          <a:p>
            <a:pPr marL="0" indent="0" algn="ctr">
              <a:buNone/>
            </a:pPr>
            <a:r>
              <a:rPr lang="en-US" dirty="0"/>
              <a:t>This presentation is based on an evaluation that Mathematica Policy Research is conducting for the Children’s Investment Fund Foundation. </a:t>
            </a:r>
          </a:p>
          <a:p>
            <a:pPr marL="0" indent="0" algn="ctr">
              <a:buNone/>
            </a:pPr>
            <a:endParaRPr lang="en-US" dirty="0"/>
          </a:p>
          <a:p>
            <a:pPr marL="0" indent="0" algn="ctr">
              <a:buNone/>
            </a:pPr>
            <a:r>
              <a:rPr lang="en-US" dirty="0"/>
              <a:t>For more information:</a:t>
            </a:r>
          </a:p>
          <a:p>
            <a:pPr marL="0" indent="0" algn="ctr">
              <a:buNone/>
            </a:pPr>
            <a:endParaRPr lang="en-US" dirty="0"/>
          </a:p>
          <a:p>
            <a:pPr marL="0" indent="0" algn="ctr">
              <a:buNone/>
            </a:pPr>
            <a:r>
              <a:rPr lang="en-US" dirty="0"/>
              <a:t>Craig Thornton: </a:t>
            </a:r>
            <a:r>
              <a:rPr lang="en-US" dirty="0">
                <a:hlinkClick r:id="rId2"/>
              </a:rPr>
              <a:t>CThornton@mathematica-mpr.com</a:t>
            </a:r>
            <a:r>
              <a:rPr lang="en-US" dirty="0"/>
              <a:t> </a:t>
            </a:r>
          </a:p>
          <a:p>
            <a:pPr marL="0" indent="0" algn="ctr">
              <a:buNone/>
            </a:pPr>
            <a:r>
              <a:rPr lang="en-US" dirty="0"/>
              <a:t>Eva Ward: </a:t>
            </a:r>
            <a:r>
              <a:rPr lang="en-US" dirty="0">
                <a:hlinkClick r:id="rId3"/>
              </a:rPr>
              <a:t>EWard@mathematica-mpr.com</a:t>
            </a:r>
            <a:endParaRPr lang="en-US" dirty="0"/>
          </a:p>
          <a:p>
            <a:pPr marL="0" indent="0" algn="ctr">
              <a:buNone/>
            </a:pPr>
            <a:r>
              <a:rPr lang="en-US" dirty="0"/>
              <a:t>Matthew Ribar: </a:t>
            </a:r>
            <a:r>
              <a:rPr lang="en-US" dirty="0">
                <a:hlinkClick r:id="rId4"/>
              </a:rPr>
              <a:t>MRibar@mathematica-mpr.com</a:t>
            </a:r>
            <a:r>
              <a:rPr lang="en-US" dirty="0"/>
              <a:t> </a:t>
            </a:r>
          </a:p>
          <a:p>
            <a:pPr marL="228600" lvl="1" indent="0">
              <a:buNone/>
            </a:pPr>
            <a:endParaRPr lang="en-US" dirty="0"/>
          </a:p>
        </p:txBody>
      </p:sp>
    </p:spTree>
    <p:extLst>
      <p:ext uri="{BB962C8B-B14F-4D97-AF65-F5344CB8AC3E}">
        <p14:creationId xmlns:p14="http://schemas.microsoft.com/office/powerpoint/2010/main" val="2999235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Useful references about city emissions</a:t>
            </a:r>
          </a:p>
        </p:txBody>
      </p:sp>
      <p:sp>
        <p:nvSpPr>
          <p:cNvPr id="3" name="Text Placeholder 2"/>
          <p:cNvSpPr>
            <a:spLocks noGrp="1"/>
          </p:cNvSpPr>
          <p:nvPr>
            <p:ph type="body" sz="quarter" idx="11"/>
          </p:nvPr>
        </p:nvSpPr>
        <p:spPr>
          <a:xfrm>
            <a:off x="454726" y="922860"/>
            <a:ext cx="8229599" cy="5402783"/>
          </a:xfrm>
        </p:spPr>
        <p:txBody>
          <a:bodyPr>
            <a:normAutofit/>
          </a:bodyPr>
          <a:lstStyle/>
          <a:p>
            <a:r>
              <a:rPr lang="en-US" dirty="0"/>
              <a:t>CDP: </a:t>
            </a:r>
            <a:r>
              <a:rPr lang="en-US" sz="1400" dirty="0">
                <a:hlinkClick r:id="rId2">
                  <a:extLst>
                    <a:ext uri="{A12FA001-AC4F-418D-AE19-62706E023703}">
                      <ahyp:hlinkClr xmlns:lc="http://schemas.openxmlformats.org/drawingml/2006/lockedCanvas" xmlns:ahyp="http://schemas.microsoft.com/office/drawing/2018/hyperlinkcolor" xmlns="" val="tx"/>
                    </a:ext>
                  </a:extLst>
                </a:hlinkClick>
              </a:rPr>
              <a:t>https://www.cdp.net/en</a:t>
            </a:r>
            <a:r>
              <a:rPr lang="en-US" sz="1400" dirty="0"/>
              <a:t> </a:t>
            </a:r>
          </a:p>
          <a:p>
            <a:r>
              <a:rPr lang="en-US" dirty="0" err="1"/>
              <a:t>cCR</a:t>
            </a:r>
            <a:r>
              <a:rPr lang="en-US" dirty="0"/>
              <a:t>: </a:t>
            </a:r>
            <a:r>
              <a:rPr lang="en-US" sz="1400" dirty="0">
                <a:hlinkClick r:id="rId3">
                  <a:extLst>
                    <a:ext uri="{A12FA001-AC4F-418D-AE19-62706E023703}">
                      <ahyp:hlinkClr xmlns:lc="http://schemas.openxmlformats.org/drawingml/2006/lockedCanvas" xmlns:ahyp="http://schemas.microsoft.com/office/drawing/2018/hyperlinkcolor" xmlns="" val="tx"/>
                    </a:ext>
                  </a:extLst>
                </a:hlinkClick>
              </a:rPr>
              <a:t>https://carbonn.org/</a:t>
            </a:r>
            <a:r>
              <a:rPr lang="en-US" sz="1400" dirty="0"/>
              <a:t> </a:t>
            </a:r>
          </a:p>
          <a:p>
            <a:r>
              <a:rPr lang="en-US" dirty="0"/>
              <a:t>Global Covenant of Mayors: </a:t>
            </a:r>
            <a:r>
              <a:rPr lang="en-US" sz="1400" dirty="0">
                <a:hlinkClick r:id="rId4">
                  <a:extLst>
                    <a:ext uri="{A12FA001-AC4F-418D-AE19-62706E023703}">
                      <ahyp:hlinkClr xmlns:lc="http://schemas.openxmlformats.org/drawingml/2006/lockedCanvas" xmlns:ahyp="http://schemas.microsoft.com/office/drawing/2018/hyperlinkcolor" xmlns="" val="tx"/>
                    </a:ext>
                  </a:extLst>
                </a:hlinkClick>
              </a:rPr>
              <a:t>https://www.globalcovenantofmayors.org/</a:t>
            </a:r>
            <a:r>
              <a:rPr lang="en-US" sz="1400" dirty="0"/>
              <a:t> </a:t>
            </a:r>
          </a:p>
          <a:p>
            <a:r>
              <a:rPr lang="en-US" dirty="0"/>
              <a:t>C40: </a:t>
            </a:r>
            <a:r>
              <a:rPr lang="en-US" sz="1400" dirty="0">
                <a:hlinkClick r:id="rId5">
                  <a:extLst>
                    <a:ext uri="{A12FA001-AC4F-418D-AE19-62706E023703}">
                      <ahyp:hlinkClr xmlns:lc="http://schemas.openxmlformats.org/drawingml/2006/lockedCanvas" xmlns:ahyp="http://schemas.microsoft.com/office/drawing/2018/hyperlinkcolor" xmlns="" val="tx"/>
                    </a:ext>
                  </a:extLst>
                </a:hlinkClick>
              </a:rPr>
              <a:t>https://www.c40.org/</a:t>
            </a:r>
            <a:r>
              <a:rPr lang="en-US" sz="1400" dirty="0"/>
              <a:t> </a:t>
            </a:r>
          </a:p>
          <a:p>
            <a:r>
              <a:rPr lang="en-US" dirty="0"/>
              <a:t>World Bank: </a:t>
            </a:r>
            <a:r>
              <a:rPr lang="en-US" sz="1400" dirty="0">
                <a:hlinkClick r:id="rId6">
                  <a:extLst>
                    <a:ext uri="{A12FA001-AC4F-418D-AE19-62706E023703}">
                      <ahyp:hlinkClr xmlns:lc="http://schemas.openxmlformats.org/drawingml/2006/lockedCanvas" xmlns:ahyp="http://schemas.microsoft.com/office/drawing/2018/hyperlinkcolor" xmlns="" val="tx"/>
                    </a:ext>
                  </a:extLst>
                </a:hlinkClick>
              </a:rPr>
              <a:t>http://www.worldbank.org/en/topic/urbandevelopment/brief/global-platform-for-sustainable-cities</a:t>
            </a:r>
            <a:r>
              <a:rPr lang="en-US" sz="1400" dirty="0"/>
              <a:t> </a:t>
            </a:r>
          </a:p>
          <a:p>
            <a:r>
              <a:rPr lang="en-US" dirty="0"/>
              <a:t>ICLEI: </a:t>
            </a:r>
            <a:r>
              <a:rPr lang="en-US" sz="1400" dirty="0">
                <a:hlinkClick r:id="rId7">
                  <a:extLst>
                    <a:ext uri="{A12FA001-AC4F-418D-AE19-62706E023703}">
                      <ahyp:hlinkClr xmlns:lc="http://schemas.openxmlformats.org/drawingml/2006/lockedCanvas" xmlns:ahyp="http://schemas.microsoft.com/office/drawing/2018/hyperlinkcolor" xmlns="" val="tx"/>
                    </a:ext>
                  </a:extLst>
                </a:hlinkClick>
              </a:rPr>
              <a:t>https://iclei.org/</a:t>
            </a:r>
            <a:r>
              <a:rPr lang="en-US" sz="1400" dirty="0"/>
              <a:t> </a:t>
            </a:r>
          </a:p>
          <a:p>
            <a:r>
              <a:rPr lang="en-US" dirty="0"/>
              <a:t>GPC: </a:t>
            </a:r>
            <a:r>
              <a:rPr lang="en-US" sz="1400" dirty="0">
                <a:hlinkClick r:id="rId8">
                  <a:extLst>
                    <a:ext uri="{A12FA001-AC4F-418D-AE19-62706E023703}">
                      <ahyp:hlinkClr xmlns:lc="http://schemas.openxmlformats.org/drawingml/2006/lockedCanvas" xmlns:ahyp="http://schemas.microsoft.com/office/drawing/2018/hyperlinkcolor" xmlns="" val="tx"/>
                    </a:ext>
                  </a:extLst>
                </a:hlinkClick>
              </a:rPr>
              <a:t>http://ghgprotocol.org/GPC_development_process</a:t>
            </a:r>
            <a:endParaRPr lang="en-US" sz="1400" dirty="0"/>
          </a:p>
          <a:p>
            <a:r>
              <a:rPr lang="en-US" dirty="0"/>
              <a:t>World Resources Institute (WRI)</a:t>
            </a:r>
            <a:r>
              <a:rPr lang="en-US" sz="1400" dirty="0"/>
              <a:t>: </a:t>
            </a:r>
            <a:r>
              <a:rPr lang="en-US" sz="1400" dirty="0">
                <a:hlinkClick r:id="rId9"/>
              </a:rPr>
              <a:t>https://www.wri.org/</a:t>
            </a:r>
            <a:r>
              <a:rPr lang="en-US" sz="1400" dirty="0"/>
              <a:t>  </a:t>
            </a:r>
          </a:p>
          <a:p>
            <a:r>
              <a:rPr lang="en-US" dirty="0"/>
              <a:t>CIFF: </a:t>
            </a:r>
            <a:r>
              <a:rPr lang="en-US" sz="1400" dirty="0">
                <a:hlinkClick r:id="rId10"/>
              </a:rPr>
              <a:t>https://ciff.org/impact/cities-frontline/</a:t>
            </a:r>
            <a:r>
              <a:rPr lang="en-US" sz="1400" dirty="0"/>
              <a:t> </a:t>
            </a:r>
          </a:p>
          <a:p>
            <a:pPr marL="228600" lvl="1" indent="0">
              <a:buNone/>
            </a:pPr>
            <a:endParaRPr lang="en-US" dirty="0"/>
          </a:p>
        </p:txBody>
      </p:sp>
    </p:spTree>
    <p:extLst>
      <p:ext uri="{BB962C8B-B14F-4D97-AF65-F5344CB8AC3E}">
        <p14:creationId xmlns:p14="http://schemas.microsoft.com/office/powerpoint/2010/main" val="1574816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1800" y="2342579"/>
            <a:ext cx="5337175" cy="1242594"/>
          </a:xfrm>
        </p:spPr>
        <p:txBody>
          <a:bodyPr>
            <a:normAutofit/>
          </a:bodyPr>
          <a:lstStyle/>
          <a:p>
            <a:r>
              <a:rPr lang="en-US" sz="2600" dirty="0"/>
              <a:t>Evaluation of CIFF’s Support to Curbing Brazil’s Transport Emissions Trajectory by Transforming City Mobility</a:t>
            </a:r>
          </a:p>
        </p:txBody>
      </p:sp>
      <p:sp>
        <p:nvSpPr>
          <p:cNvPr id="3" name="Subtitle 2"/>
          <p:cNvSpPr>
            <a:spLocks noGrp="1"/>
          </p:cNvSpPr>
          <p:nvPr>
            <p:ph type="subTitle" idx="1"/>
          </p:nvPr>
        </p:nvSpPr>
        <p:spPr>
          <a:xfrm>
            <a:off x="1701801" y="4022404"/>
            <a:ext cx="3613150" cy="517058"/>
          </a:xfrm>
        </p:spPr>
        <p:txBody>
          <a:bodyPr/>
          <a:lstStyle/>
          <a:p>
            <a:r>
              <a:rPr lang="en-US" dirty="0"/>
              <a:t>Nandini Chaturvedula</a:t>
            </a:r>
            <a:br>
              <a:rPr lang="en-US" dirty="0"/>
            </a:br>
            <a:r>
              <a:rPr lang="en-US" dirty="0"/>
              <a:t>November 1, 2018</a:t>
            </a:r>
          </a:p>
        </p:txBody>
      </p:sp>
      <p:pic>
        <p:nvPicPr>
          <p:cNvPr id="5" name="Graphic 4">
            <a:extLst>
              <a:ext uri="{FF2B5EF4-FFF2-40B4-BE49-F238E27FC236}">
                <a16:creationId xmlns:a16="http://schemas.microsoft.com/office/drawing/2014/main" id="{AF82B3A0-5830-4FAF-87B7-B6B60DDC9B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40488" y="4088909"/>
            <a:ext cx="904957" cy="384048"/>
          </a:xfrm>
          <a:prstGeom prst="rect">
            <a:avLst/>
          </a:prstGeom>
        </p:spPr>
      </p:pic>
    </p:spTree>
    <p:extLst>
      <p:ext uri="{BB962C8B-B14F-4D97-AF65-F5344CB8AC3E}">
        <p14:creationId xmlns:p14="http://schemas.microsoft.com/office/powerpoint/2010/main" val="380631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43BE30B-C8B9-E546-9439-96D015A96F2E}"/>
              </a:ext>
            </a:extLst>
          </p:cNvPr>
          <p:cNvPicPr>
            <a:picLocks noGrp="1" noChangeAspect="1"/>
          </p:cNvPicPr>
          <p:nvPr>
            <p:ph idx="1"/>
          </p:nvPr>
        </p:nvPicPr>
        <p:blipFill rotWithShape="1">
          <a:blip r:embed="rId2"/>
          <a:srcRect l="2097" t="2829" r="2239" b="4902"/>
          <a:stretch/>
        </p:blipFill>
        <p:spPr>
          <a:xfrm>
            <a:off x="259301" y="1612763"/>
            <a:ext cx="5292794" cy="3226086"/>
          </a:xfrm>
          <a:prstGeom prst="rect">
            <a:avLst/>
          </a:prstGeom>
        </p:spPr>
      </p:pic>
      <p:sp>
        <p:nvSpPr>
          <p:cNvPr id="11" name="Rectangle 10">
            <a:extLst>
              <a:ext uri="{FF2B5EF4-FFF2-40B4-BE49-F238E27FC236}">
                <a16:creationId xmlns:a16="http://schemas.microsoft.com/office/drawing/2014/main" id="{DD076478-FAB2-4D46-8F05-B5555F03970A}"/>
              </a:ext>
            </a:extLst>
          </p:cNvPr>
          <p:cNvSpPr/>
          <p:nvPr/>
        </p:nvSpPr>
        <p:spPr>
          <a:xfrm>
            <a:off x="5831171" y="1296462"/>
            <a:ext cx="3138041" cy="3894177"/>
          </a:xfrm>
          <a:prstGeom prst="rect">
            <a:avLst/>
          </a:prstGeom>
          <a:solidFill>
            <a:schemeClr val="bg2">
              <a:lumMod val="50000"/>
            </a:schemeClr>
          </a:solid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a:extLst>
              <a:ext uri="{FF2B5EF4-FFF2-40B4-BE49-F238E27FC236}">
                <a16:creationId xmlns:a16="http://schemas.microsoft.com/office/drawing/2014/main" id="{F2E80F6A-6A60-584E-BE38-916D06896591}"/>
              </a:ext>
            </a:extLst>
          </p:cNvPr>
          <p:cNvSpPr txBox="1"/>
          <p:nvPr/>
        </p:nvSpPr>
        <p:spPr>
          <a:xfrm>
            <a:off x="5933732" y="1394536"/>
            <a:ext cx="2932918" cy="3662541"/>
          </a:xfrm>
          <a:prstGeom prst="rect">
            <a:avLst/>
          </a:prstGeom>
          <a:noFill/>
        </p:spPr>
        <p:txBody>
          <a:bodyPr wrap="square" rtlCol="0">
            <a:spAutoFit/>
          </a:bodyPr>
          <a:lstStyle/>
          <a:p>
            <a:pPr algn="ctr"/>
            <a:r>
              <a:rPr lang="en-US" sz="1600" b="1" u="sng" dirty="0">
                <a:solidFill>
                  <a:schemeClr val="bg2"/>
                </a:solidFill>
                <a:latin typeface="Arial Black" panose="020B0A04020102020204" pitchFamily="34" charset="0"/>
                <a:cs typeface="Calibri" panose="020F0502020204030204" pitchFamily="34" charset="0"/>
              </a:rPr>
              <a:t>CIFF Climate Mitigation</a:t>
            </a:r>
            <a:endParaRPr lang="en-US" sz="1600" b="1" dirty="0">
              <a:solidFill>
                <a:schemeClr val="bg2"/>
              </a:solidFill>
              <a:latin typeface="Arial Black" panose="020B0A04020102020204" pitchFamily="34" charset="0"/>
              <a:cs typeface="Calibri" panose="020F0502020204030204" pitchFamily="34" charset="0"/>
            </a:endParaRPr>
          </a:p>
          <a:p>
            <a:endParaRPr lang="en-US" dirty="0">
              <a:solidFill>
                <a:schemeClr val="bg2"/>
              </a:solidFill>
              <a:latin typeface="Calibri" panose="020F0502020204030204" pitchFamily="34" charset="0"/>
              <a:cs typeface="Calibri" panose="020F0502020204030204" pitchFamily="34" charset="0"/>
            </a:endParaRPr>
          </a:p>
          <a:p>
            <a:r>
              <a:rPr lang="en-US" dirty="0">
                <a:solidFill>
                  <a:schemeClr val="bg2"/>
                </a:solidFill>
                <a:latin typeface="Calibri" panose="020F0502020204030204" pitchFamily="34" charset="0"/>
                <a:cs typeface="Calibri" panose="020F0502020204030204" pitchFamily="34" charset="0"/>
              </a:rPr>
              <a:t>- Renewable Energy</a:t>
            </a:r>
          </a:p>
          <a:p>
            <a:endParaRPr lang="en-US" dirty="0">
              <a:solidFill>
                <a:schemeClr val="bg2"/>
              </a:solidFill>
              <a:latin typeface="Calibri" panose="020F0502020204030204" pitchFamily="34" charset="0"/>
              <a:cs typeface="Calibri" panose="020F0502020204030204" pitchFamily="34" charset="0"/>
            </a:endParaRPr>
          </a:p>
          <a:p>
            <a:r>
              <a:rPr lang="en-US" dirty="0">
                <a:solidFill>
                  <a:schemeClr val="bg2"/>
                </a:solidFill>
                <a:latin typeface="Calibri" panose="020F0502020204030204" pitchFamily="34" charset="0"/>
                <a:cs typeface="Calibri" panose="020F0502020204030204" pitchFamily="34" charset="0"/>
              </a:rPr>
              <a:t>- Greener Cities</a:t>
            </a:r>
            <a:br>
              <a:rPr lang="en-US" dirty="0">
                <a:solidFill>
                  <a:schemeClr val="bg2"/>
                </a:solidFill>
                <a:latin typeface="Calibri" panose="020F0502020204030204" pitchFamily="34" charset="0"/>
                <a:cs typeface="Calibri" panose="020F0502020204030204" pitchFamily="34" charset="0"/>
              </a:rPr>
            </a:br>
            <a:br>
              <a:rPr lang="en-US" dirty="0">
                <a:solidFill>
                  <a:schemeClr val="bg2"/>
                </a:solidFill>
                <a:latin typeface="Calibri" panose="020F0502020204030204" pitchFamily="34" charset="0"/>
                <a:cs typeface="Calibri" panose="020F0502020204030204" pitchFamily="34" charset="0"/>
              </a:rPr>
            </a:br>
            <a:r>
              <a:rPr lang="en-US" dirty="0">
                <a:solidFill>
                  <a:schemeClr val="bg2"/>
                </a:solidFill>
                <a:latin typeface="Calibri" panose="020F0502020204030204" pitchFamily="34" charset="0"/>
                <a:cs typeface="Calibri" panose="020F0502020204030204" pitchFamily="34" charset="0"/>
              </a:rPr>
              <a:t>- Eliminate Fluorinated Gases</a:t>
            </a:r>
            <a:br>
              <a:rPr lang="en-US" dirty="0">
                <a:solidFill>
                  <a:schemeClr val="bg2"/>
                </a:solidFill>
                <a:latin typeface="Calibri" panose="020F0502020204030204" pitchFamily="34" charset="0"/>
                <a:cs typeface="Calibri" panose="020F0502020204030204" pitchFamily="34" charset="0"/>
              </a:rPr>
            </a:br>
            <a:br>
              <a:rPr lang="en-US" dirty="0">
                <a:solidFill>
                  <a:schemeClr val="bg2"/>
                </a:solidFill>
                <a:latin typeface="Calibri" panose="020F0502020204030204" pitchFamily="34" charset="0"/>
                <a:cs typeface="Calibri" panose="020F0502020204030204" pitchFamily="34" charset="0"/>
              </a:rPr>
            </a:br>
            <a:r>
              <a:rPr lang="en-US" dirty="0">
                <a:solidFill>
                  <a:schemeClr val="bg2"/>
                </a:solidFill>
                <a:latin typeface="Calibri" panose="020F0502020204030204" pitchFamily="34" charset="0"/>
                <a:cs typeface="Calibri" panose="020F0502020204030204" pitchFamily="34" charset="0"/>
              </a:rPr>
              <a:t>- Improved Air Quality</a:t>
            </a:r>
            <a:br>
              <a:rPr lang="en-US" dirty="0">
                <a:solidFill>
                  <a:schemeClr val="bg2"/>
                </a:solidFill>
                <a:latin typeface="Calibri" panose="020F0502020204030204" pitchFamily="34" charset="0"/>
                <a:cs typeface="Calibri" panose="020F0502020204030204" pitchFamily="34" charset="0"/>
              </a:rPr>
            </a:br>
            <a:br>
              <a:rPr lang="en-US" dirty="0">
                <a:solidFill>
                  <a:schemeClr val="bg2"/>
                </a:solidFill>
                <a:latin typeface="Calibri" panose="020F0502020204030204" pitchFamily="34" charset="0"/>
                <a:cs typeface="Calibri" panose="020F0502020204030204" pitchFamily="34" charset="0"/>
              </a:rPr>
            </a:br>
            <a:r>
              <a:rPr lang="en-US" dirty="0">
                <a:solidFill>
                  <a:schemeClr val="bg2"/>
                </a:solidFill>
                <a:latin typeface="Calibri" panose="020F0502020204030204" pitchFamily="34" charset="0"/>
                <a:cs typeface="Calibri" panose="020F0502020204030204" pitchFamily="34" charset="0"/>
              </a:rPr>
              <a:t>- Sustainable Land Use</a:t>
            </a:r>
          </a:p>
          <a:p>
            <a:endParaRPr lang="en-US" dirty="0">
              <a:solidFill>
                <a:schemeClr val="bg2"/>
              </a:solidFill>
              <a:latin typeface="Calibri" panose="020F0502020204030204" pitchFamily="34" charset="0"/>
              <a:cs typeface="Calibri" panose="020F0502020204030204" pitchFamily="34" charset="0"/>
            </a:endParaRPr>
          </a:p>
          <a:p>
            <a:r>
              <a:rPr lang="en-US" dirty="0">
                <a:solidFill>
                  <a:schemeClr val="bg2"/>
                </a:solidFill>
                <a:latin typeface="Calibri" panose="020F0502020204030204" pitchFamily="34" charset="0"/>
                <a:cs typeface="Calibri" panose="020F0502020204030204" pitchFamily="34" charset="0"/>
              </a:rPr>
              <a:t>- Strategic Litigation</a:t>
            </a:r>
          </a:p>
        </p:txBody>
      </p:sp>
      <p:pic>
        <p:nvPicPr>
          <p:cNvPr id="9" name="Picture 8">
            <a:extLst>
              <a:ext uri="{FF2B5EF4-FFF2-40B4-BE49-F238E27FC236}">
                <a16:creationId xmlns:a16="http://schemas.microsoft.com/office/drawing/2014/main" id="{0CFB402D-9186-3249-8EBF-54C6B9246970}"/>
              </a:ext>
            </a:extLst>
          </p:cNvPr>
          <p:cNvPicPr>
            <a:picLocks noChangeAspect="1"/>
          </p:cNvPicPr>
          <p:nvPr/>
        </p:nvPicPr>
        <p:blipFill>
          <a:blip r:embed="rId3"/>
          <a:stretch>
            <a:fillRect/>
          </a:stretch>
        </p:blipFill>
        <p:spPr>
          <a:xfrm>
            <a:off x="363473" y="6130212"/>
            <a:ext cx="1750401" cy="474067"/>
          </a:xfrm>
          <a:prstGeom prst="rect">
            <a:avLst/>
          </a:prstGeom>
        </p:spPr>
      </p:pic>
      <p:sp>
        <p:nvSpPr>
          <p:cNvPr id="2" name="Slide Number Placeholder 1"/>
          <p:cNvSpPr>
            <a:spLocks noGrp="1"/>
          </p:cNvSpPr>
          <p:nvPr>
            <p:ph type="sldNum" sz="quarter" idx="12"/>
          </p:nvPr>
        </p:nvSpPr>
        <p:spPr>
          <a:xfrm>
            <a:off x="7024879" y="6526830"/>
            <a:ext cx="2057400" cy="365125"/>
          </a:xfrm>
        </p:spPr>
        <p:txBody>
          <a:bodyPr/>
          <a:lstStyle/>
          <a:p>
            <a:fld id="{BCB6373C-49E1-1A44-88EE-58C02D4CF1DE}" type="slidenum">
              <a:rPr lang="en-US" smtClean="0"/>
              <a:t>2</a:t>
            </a:fld>
            <a:endParaRPr lang="en-US"/>
          </a:p>
        </p:txBody>
      </p:sp>
    </p:spTree>
    <p:extLst>
      <p:ext uri="{BB962C8B-B14F-4D97-AF65-F5344CB8AC3E}">
        <p14:creationId xmlns:p14="http://schemas.microsoft.com/office/powerpoint/2010/main" val="1778501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A7428E-8922-49C0-9115-5AF1F01D3E49}"/>
              </a:ext>
            </a:extLst>
          </p:cNvPr>
          <p:cNvSpPr>
            <a:spLocks noGrp="1"/>
          </p:cNvSpPr>
          <p:nvPr>
            <p:ph type="title"/>
          </p:nvPr>
        </p:nvSpPr>
        <p:spPr/>
        <p:txBody>
          <a:bodyPr/>
          <a:lstStyle/>
          <a:p>
            <a:r>
              <a:rPr lang="en-US" dirty="0"/>
              <a:t>Evaluation Background </a:t>
            </a:r>
            <a:endParaRPr lang="en-US" sz="2800" dirty="0"/>
          </a:p>
        </p:txBody>
      </p:sp>
      <p:sp>
        <p:nvSpPr>
          <p:cNvPr id="4" name="Content Placeholder 3">
            <a:extLst>
              <a:ext uri="{FF2B5EF4-FFF2-40B4-BE49-F238E27FC236}">
                <a16:creationId xmlns:a16="http://schemas.microsoft.com/office/drawing/2014/main" id="{14CC1E1F-C753-4E29-BE66-2C4540E2A767}"/>
              </a:ext>
            </a:extLst>
          </p:cNvPr>
          <p:cNvSpPr>
            <a:spLocks noGrp="1"/>
          </p:cNvSpPr>
          <p:nvPr>
            <p:ph idx="1"/>
          </p:nvPr>
        </p:nvSpPr>
        <p:spPr>
          <a:xfrm>
            <a:off x="6165275" y="1960543"/>
            <a:ext cx="2633463" cy="1351942"/>
          </a:xfrm>
        </p:spPr>
        <p:txBody>
          <a:bodyPr>
            <a:normAutofit/>
          </a:bodyPr>
          <a:lstStyle/>
          <a:p>
            <a:pPr marL="0" indent="0">
              <a:buNone/>
            </a:pPr>
            <a:r>
              <a:rPr lang="en-US" b="1" dirty="0"/>
              <a:t>5 Brazilian Cities</a:t>
            </a:r>
            <a:br>
              <a:rPr lang="en-US" b="1" dirty="0"/>
            </a:br>
            <a:r>
              <a:rPr lang="en-US" dirty="0"/>
              <a:t>2015-2017</a:t>
            </a:r>
          </a:p>
        </p:txBody>
      </p:sp>
      <p:pic>
        <p:nvPicPr>
          <p:cNvPr id="7" name="Picture 6">
            <a:extLst>
              <a:ext uri="{FF2B5EF4-FFF2-40B4-BE49-F238E27FC236}">
                <a16:creationId xmlns:a16="http://schemas.microsoft.com/office/drawing/2014/main" id="{D71B0058-CB64-481B-9565-7F5F32347DE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38667" y="1542015"/>
            <a:ext cx="5292636" cy="5131514"/>
          </a:xfrm>
          <a:prstGeom prst="rect">
            <a:avLst/>
          </a:prstGeom>
        </p:spPr>
      </p:pic>
      <p:sp>
        <p:nvSpPr>
          <p:cNvPr id="8" name="Isosceles Triangle 7">
            <a:extLst>
              <a:ext uri="{FF2B5EF4-FFF2-40B4-BE49-F238E27FC236}">
                <a16:creationId xmlns:a16="http://schemas.microsoft.com/office/drawing/2014/main" id="{B34673CC-1041-40B7-95B4-A00C89A1F4A5}"/>
              </a:ext>
            </a:extLst>
          </p:cNvPr>
          <p:cNvSpPr/>
          <p:nvPr/>
        </p:nvSpPr>
        <p:spPr>
          <a:xfrm rot="13412772">
            <a:off x="6052826" y="4596369"/>
            <a:ext cx="224900" cy="732915"/>
          </a:xfrm>
          <a:prstGeom prst="triangle">
            <a:avLst/>
          </a:prstGeom>
          <a:gradFill>
            <a:gsLst>
              <a:gs pos="0">
                <a:schemeClr val="bg1">
                  <a:lumMod val="85000"/>
                </a:schemeClr>
              </a:gs>
              <a:gs pos="100000">
                <a:schemeClr val="bg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214B9E76-480B-4106-A75C-0208BE457934}"/>
              </a:ext>
            </a:extLst>
          </p:cNvPr>
          <p:cNvSpPr/>
          <p:nvPr/>
        </p:nvSpPr>
        <p:spPr>
          <a:xfrm rot="16200000">
            <a:off x="4136327" y="5639385"/>
            <a:ext cx="251303" cy="1161307"/>
          </a:xfrm>
          <a:prstGeom prst="triangle">
            <a:avLst/>
          </a:prstGeom>
          <a:gradFill>
            <a:gsLst>
              <a:gs pos="0">
                <a:schemeClr val="bg1">
                  <a:lumMod val="85000"/>
                </a:schemeClr>
              </a:gs>
              <a:gs pos="100000">
                <a:schemeClr val="bg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2" descr="Image result for wri brasil ross">
            <a:extLst>
              <a:ext uri="{FF2B5EF4-FFF2-40B4-BE49-F238E27FC236}">
                <a16:creationId xmlns:a16="http://schemas.microsoft.com/office/drawing/2014/main" id="{640C2E70-829E-483B-8206-F0E0B1835B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7445" y="5881066"/>
            <a:ext cx="2560092" cy="6662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7CAFDBA-10FE-458F-8748-6031BF3D169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65276" y="4112562"/>
            <a:ext cx="1913562" cy="850264"/>
          </a:xfrm>
          <a:prstGeom prst="rect">
            <a:avLst/>
          </a:prstGeom>
        </p:spPr>
      </p:pic>
      <p:pic>
        <p:nvPicPr>
          <p:cNvPr id="13" name="Picture 12">
            <a:extLst>
              <a:ext uri="{FF2B5EF4-FFF2-40B4-BE49-F238E27FC236}">
                <a16:creationId xmlns:a16="http://schemas.microsoft.com/office/drawing/2014/main" id="{0BFAFA72-5599-4920-B726-79218A9FBC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4338" y="402335"/>
            <a:ext cx="914400" cy="393895"/>
          </a:xfrm>
          <a:prstGeom prst="rect">
            <a:avLst/>
          </a:prstGeom>
        </p:spPr>
      </p:pic>
    </p:spTree>
    <p:extLst>
      <p:ext uri="{BB962C8B-B14F-4D97-AF65-F5344CB8AC3E}">
        <p14:creationId xmlns:p14="http://schemas.microsoft.com/office/powerpoint/2010/main" val="3867321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Evaluation Context</a:t>
            </a:r>
          </a:p>
        </p:txBody>
      </p:sp>
      <p:grpSp>
        <p:nvGrpSpPr>
          <p:cNvPr id="82" name="Group 81">
            <a:extLst>
              <a:ext uri="{FF2B5EF4-FFF2-40B4-BE49-F238E27FC236}">
                <a16:creationId xmlns:a16="http://schemas.microsoft.com/office/drawing/2014/main" id="{B27B5F1D-DB30-4C63-BFB9-B0128DCC8866}"/>
              </a:ext>
            </a:extLst>
          </p:cNvPr>
          <p:cNvGrpSpPr/>
          <p:nvPr/>
        </p:nvGrpSpPr>
        <p:grpSpPr>
          <a:xfrm>
            <a:off x="183446" y="1703659"/>
            <a:ext cx="8776532" cy="3860794"/>
            <a:chOff x="201552" y="1423008"/>
            <a:chExt cx="8776532" cy="3860794"/>
          </a:xfrm>
        </p:grpSpPr>
        <p:sp>
          <p:nvSpPr>
            <p:cNvPr id="17" name="Rectangle 16"/>
            <p:cNvSpPr/>
            <p:nvPr/>
          </p:nvSpPr>
          <p:spPr>
            <a:xfrm>
              <a:off x="3045286" y="3443529"/>
              <a:ext cx="4116090" cy="274320"/>
            </a:xfrm>
            <a:prstGeom prst="rect">
              <a:avLst/>
            </a:prstGeom>
            <a:pattFill prst="wdUpDiag">
              <a:fgClr>
                <a:srgbClr val="FFC000"/>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p:cNvCxnSpPr>
              <a:cxnSpLocks/>
            </p:cNvCxnSpPr>
            <p:nvPr/>
          </p:nvCxnSpPr>
          <p:spPr>
            <a:xfrm>
              <a:off x="282011" y="3580689"/>
              <a:ext cx="859707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269688" y="3443529"/>
              <a:ext cx="94004" cy="27432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8171533" y="3443529"/>
              <a:ext cx="94004" cy="27432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5514039" y="3443529"/>
              <a:ext cx="94004" cy="27432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1784106" y="1423008"/>
              <a:ext cx="1007270" cy="738664"/>
            </a:xfrm>
            <a:prstGeom prst="rect">
              <a:avLst/>
            </a:prstGeom>
            <a:solidFill>
              <a:schemeClr val="bg1"/>
            </a:solidFill>
            <a:effectLst>
              <a:outerShdw dist="12700" dir="5400000" algn="bl" rotWithShape="0">
                <a:srgbClr val="FFC000"/>
              </a:outerShdw>
            </a:effectLst>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CIFF Grant Period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2015-2017</a:t>
              </a:r>
            </a:p>
          </p:txBody>
        </p:sp>
        <p:cxnSp>
          <p:nvCxnSpPr>
            <p:cNvPr id="27" name="Connector: Elbow 26"/>
            <p:cNvCxnSpPr>
              <a:cxnSpLocks/>
              <a:endCxn id="44" idx="0"/>
            </p:cNvCxnSpPr>
            <p:nvPr/>
          </p:nvCxnSpPr>
          <p:spPr>
            <a:xfrm rot="5400000">
              <a:off x="2958167" y="3574601"/>
              <a:ext cx="658012" cy="944508"/>
            </a:xfrm>
            <a:prstGeom prst="bentConnector3">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175913" y="1526320"/>
              <a:ext cx="2168702" cy="738664"/>
            </a:xfrm>
            <a:prstGeom prst="rect">
              <a:avLst/>
            </a:prstGeom>
            <a:solidFill>
              <a:schemeClr val="bg1"/>
            </a:solidFill>
            <a:effectLst>
              <a:outerShdw dist="12700" dir="5400000" algn="bl" rotWithShape="0">
                <a:srgbClr val="FFC000"/>
              </a:outerShdw>
            </a:effectLst>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Dilma Rousseff Impeached/ Michel </a:t>
              </a:r>
              <a:r>
                <a:rPr kumimoji="0" lang="en-US" sz="1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Temer</a:t>
              </a:r>
              <a:r>
                <a:rPr kumimoji="0" lang="en-US"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Took Power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August 2016</a:t>
              </a:r>
            </a:p>
          </p:txBody>
        </p:sp>
        <p:sp>
          <p:nvSpPr>
            <p:cNvPr id="30" name="TextBox 29"/>
            <p:cNvSpPr txBox="1"/>
            <p:nvPr/>
          </p:nvSpPr>
          <p:spPr>
            <a:xfrm>
              <a:off x="7524899" y="2231897"/>
              <a:ext cx="884651" cy="630942"/>
            </a:xfrm>
            <a:prstGeom prst="rect">
              <a:avLst/>
            </a:prstGeom>
            <a:solidFill>
              <a:schemeClr val="bg1"/>
            </a:solidFill>
            <a:effectLst>
              <a:outerShdw dist="12700" dir="5400000" algn="bl" rotWithShape="0">
                <a:srgbClr val="FFC000"/>
              </a:outerShdw>
            </a:effectLst>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General Elections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October 2018</a:t>
              </a:r>
            </a:p>
          </p:txBody>
        </p:sp>
        <p:sp>
          <p:nvSpPr>
            <p:cNvPr id="31" name="TextBox 30"/>
            <p:cNvSpPr txBox="1"/>
            <p:nvPr/>
          </p:nvSpPr>
          <p:spPr>
            <a:xfrm>
              <a:off x="5729152" y="2231897"/>
              <a:ext cx="900515" cy="630942"/>
            </a:xfrm>
            <a:prstGeom prst="rect">
              <a:avLst/>
            </a:prstGeom>
            <a:solidFill>
              <a:schemeClr val="bg1"/>
            </a:solidFill>
            <a:effectLst>
              <a:outerShdw dist="12700" dir="5400000" algn="bl" rotWithShape="0">
                <a:srgbClr val="FFC000"/>
              </a:outerShdw>
            </a:effectLst>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Municipal Elections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October 2016        </a:t>
              </a:r>
            </a:p>
          </p:txBody>
        </p:sp>
        <p:cxnSp>
          <p:nvCxnSpPr>
            <p:cNvPr id="32" name="Connector: Elbow 31"/>
            <p:cNvCxnSpPr>
              <a:cxnSpLocks/>
              <a:stCxn id="29" idx="2"/>
              <a:endCxn id="19" idx="0"/>
            </p:cNvCxnSpPr>
            <p:nvPr/>
          </p:nvCxnSpPr>
          <p:spPr>
            <a:xfrm rot="16200000" flipH="1">
              <a:off x="4199205" y="2326043"/>
              <a:ext cx="1178545" cy="1056426"/>
            </a:xfrm>
            <a:prstGeom prst="bentConnector3">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Connector: Elbow 32"/>
            <p:cNvCxnSpPr>
              <a:cxnSpLocks/>
              <a:stCxn id="30" idx="2"/>
              <a:endCxn id="22" idx="0"/>
            </p:cNvCxnSpPr>
            <p:nvPr/>
          </p:nvCxnSpPr>
          <p:spPr>
            <a:xfrm rot="16200000" flipH="1">
              <a:off x="7802535" y="3027529"/>
              <a:ext cx="580690" cy="251310"/>
            </a:xfrm>
            <a:prstGeom prst="bentConnector3">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Connector: Elbow 33"/>
            <p:cNvCxnSpPr>
              <a:cxnSpLocks/>
              <a:stCxn id="31" idx="2"/>
              <a:endCxn id="23" idx="0"/>
            </p:cNvCxnSpPr>
            <p:nvPr/>
          </p:nvCxnSpPr>
          <p:spPr>
            <a:xfrm rot="5400000">
              <a:off x="5579881" y="2844000"/>
              <a:ext cx="580690" cy="618369"/>
            </a:xfrm>
            <a:prstGeom prst="bentConnector3">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972238" y="4375861"/>
              <a:ext cx="1685361" cy="738664"/>
            </a:xfrm>
            <a:prstGeom prst="rect">
              <a:avLst/>
            </a:prstGeom>
            <a:solidFill>
              <a:schemeClr val="bg1"/>
            </a:solidFill>
            <a:effectLst>
              <a:outerShdw dist="12700" dir="16200000" algn="bl" rotWithShape="0">
                <a:srgbClr val="FFC000"/>
              </a:outerShdw>
            </a:effectLst>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Brazil’s Worst Economic Crisis Ever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2015-2016</a:t>
              </a:r>
            </a:p>
          </p:txBody>
        </p:sp>
        <p:cxnSp>
          <p:nvCxnSpPr>
            <p:cNvPr id="45" name="Connector: Elbow 44"/>
            <p:cNvCxnSpPr>
              <a:cxnSpLocks/>
              <a:stCxn id="25" idx="2"/>
              <a:endCxn id="54" idx="0"/>
            </p:cNvCxnSpPr>
            <p:nvPr/>
          </p:nvCxnSpPr>
          <p:spPr>
            <a:xfrm rot="16200000" flipH="1">
              <a:off x="2502505" y="1946908"/>
              <a:ext cx="1281857" cy="1711384"/>
            </a:xfrm>
            <a:prstGeom prst="bentConnector3">
              <a:avLst>
                <a:gd name="adj1" fmla="val 50000"/>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43679" y="3682527"/>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Calibri" panose="020F0502020204030204"/>
                  <a:ea typeface="+mn-ea"/>
                  <a:cs typeface="+mn-cs"/>
                </a:rPr>
                <a:t>2015</a:t>
              </a:r>
            </a:p>
          </p:txBody>
        </p:sp>
        <p:sp>
          <p:nvSpPr>
            <p:cNvPr id="11" name="TextBox 10"/>
            <p:cNvSpPr txBox="1"/>
            <p:nvPr/>
          </p:nvSpPr>
          <p:spPr>
            <a:xfrm>
              <a:off x="4314743" y="3682527"/>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Calibri" panose="020F0502020204030204"/>
                  <a:ea typeface="+mn-ea"/>
                  <a:cs typeface="+mn-cs"/>
                </a:rPr>
                <a:t>2016</a:t>
              </a:r>
            </a:p>
          </p:txBody>
        </p:sp>
        <p:sp>
          <p:nvSpPr>
            <p:cNvPr id="12" name="TextBox 11"/>
            <p:cNvSpPr txBox="1"/>
            <p:nvPr/>
          </p:nvSpPr>
          <p:spPr>
            <a:xfrm>
              <a:off x="5685807" y="3682527"/>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Calibri" panose="020F0502020204030204"/>
                  <a:ea typeface="+mn-ea"/>
                  <a:cs typeface="+mn-cs"/>
                </a:rPr>
                <a:t>2017</a:t>
              </a:r>
            </a:p>
          </p:txBody>
        </p:sp>
        <p:sp>
          <p:nvSpPr>
            <p:cNvPr id="13" name="TextBox 12"/>
            <p:cNvSpPr txBox="1"/>
            <p:nvPr/>
          </p:nvSpPr>
          <p:spPr>
            <a:xfrm>
              <a:off x="7056871" y="3682527"/>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Calibri" panose="020F0502020204030204"/>
                  <a:ea typeface="+mn-ea"/>
                  <a:cs typeface="+mn-cs"/>
                </a:rPr>
                <a:t>2018</a:t>
              </a:r>
            </a:p>
          </p:txBody>
        </p:sp>
        <p:sp>
          <p:nvSpPr>
            <p:cNvPr id="14" name="TextBox 13"/>
            <p:cNvSpPr txBox="1"/>
            <p:nvPr/>
          </p:nvSpPr>
          <p:spPr>
            <a:xfrm>
              <a:off x="8427933" y="3682527"/>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Calibri" panose="020F0502020204030204"/>
                  <a:ea typeface="+mn-ea"/>
                  <a:cs typeface="+mn-cs"/>
                </a:rPr>
                <a:t>2019</a:t>
              </a:r>
            </a:p>
          </p:txBody>
        </p:sp>
        <p:sp>
          <p:nvSpPr>
            <p:cNvPr id="36" name="TextBox 35"/>
            <p:cNvSpPr txBox="1"/>
            <p:nvPr/>
          </p:nvSpPr>
          <p:spPr>
            <a:xfrm>
              <a:off x="201552" y="3682527"/>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Calibri" panose="020F0502020204030204"/>
                  <a:ea typeface="+mn-ea"/>
                  <a:cs typeface="+mn-cs"/>
                </a:rPr>
                <a:t>2013</a:t>
              </a:r>
            </a:p>
          </p:txBody>
        </p:sp>
        <p:sp>
          <p:nvSpPr>
            <p:cNvPr id="37" name="TextBox 36"/>
            <p:cNvSpPr txBox="1"/>
            <p:nvPr/>
          </p:nvSpPr>
          <p:spPr>
            <a:xfrm>
              <a:off x="1572615" y="3682527"/>
              <a:ext cx="550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Calibri" panose="020F0502020204030204"/>
                  <a:ea typeface="+mn-ea"/>
                  <a:cs typeface="+mn-cs"/>
                </a:rPr>
                <a:t>2014</a:t>
              </a:r>
            </a:p>
          </p:txBody>
        </p:sp>
        <p:sp>
          <p:nvSpPr>
            <p:cNvPr id="54" name="Rectangle 53"/>
            <p:cNvSpPr/>
            <p:nvPr/>
          </p:nvSpPr>
          <p:spPr>
            <a:xfrm>
              <a:off x="3952123" y="3443529"/>
              <a:ext cx="94004"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0F16CF4-746F-4BAD-82C2-0CE8D7BD2728}"/>
                </a:ext>
              </a:extLst>
            </p:cNvPr>
            <p:cNvSpPr/>
            <p:nvPr/>
          </p:nvSpPr>
          <p:spPr>
            <a:xfrm>
              <a:off x="6482455" y="3453417"/>
              <a:ext cx="94004" cy="27432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02FD778C-06DB-4543-919F-6820919C754D}"/>
                </a:ext>
              </a:extLst>
            </p:cNvPr>
            <p:cNvSpPr txBox="1"/>
            <p:nvPr/>
          </p:nvSpPr>
          <p:spPr>
            <a:xfrm>
              <a:off x="6283303" y="4375861"/>
              <a:ext cx="1935232" cy="907941"/>
            </a:xfrm>
            <a:prstGeom prst="rect">
              <a:avLst/>
            </a:prstGeom>
            <a:solidFill>
              <a:schemeClr val="bg1"/>
            </a:solidFill>
            <a:effectLst>
              <a:outerShdw dist="12700" dir="16200000" algn="bl" rotWithShape="0">
                <a:srgbClr val="FFC000"/>
              </a:outerShdw>
            </a:effectLst>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Former President Lula Convicted of Corruption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July 2017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cxnSp>
          <p:nvCxnSpPr>
            <p:cNvPr id="63" name="Connector: Elbow 62">
              <a:extLst>
                <a:ext uri="{FF2B5EF4-FFF2-40B4-BE49-F238E27FC236}">
                  <a16:creationId xmlns:a16="http://schemas.microsoft.com/office/drawing/2014/main" id="{F6519749-78A5-49F8-AA48-D1486832DB77}"/>
                </a:ext>
              </a:extLst>
            </p:cNvPr>
            <p:cNvCxnSpPr>
              <a:cxnSpLocks/>
              <a:stCxn id="48" idx="2"/>
              <a:endCxn id="58" idx="0"/>
            </p:cNvCxnSpPr>
            <p:nvPr/>
          </p:nvCxnSpPr>
          <p:spPr>
            <a:xfrm rot="16200000" flipH="1">
              <a:off x="6566126" y="3691068"/>
              <a:ext cx="648124" cy="721462"/>
            </a:xfrm>
            <a:prstGeom prst="bentConnector3">
              <a:avLst>
                <a:gd name="adj1" fmla="val 50000"/>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39" name="Picture 38">
            <a:extLst>
              <a:ext uri="{FF2B5EF4-FFF2-40B4-BE49-F238E27FC236}">
                <a16:creationId xmlns:a16="http://schemas.microsoft.com/office/drawing/2014/main" id="{DEB66222-6F7D-4AF5-8AED-F0DA74719E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38" y="402335"/>
            <a:ext cx="914400" cy="393895"/>
          </a:xfrm>
          <a:prstGeom prst="rect">
            <a:avLst/>
          </a:prstGeom>
        </p:spPr>
      </p:pic>
      <p:sp>
        <p:nvSpPr>
          <p:cNvPr id="35" name="Rectangle 34">
            <a:extLst>
              <a:ext uri="{FF2B5EF4-FFF2-40B4-BE49-F238E27FC236}">
                <a16:creationId xmlns:a16="http://schemas.microsoft.com/office/drawing/2014/main" id="{14B22782-93A5-4FF7-8BB2-AEC2EFD1F9BA}"/>
              </a:ext>
            </a:extLst>
          </p:cNvPr>
          <p:cNvSpPr/>
          <p:nvPr/>
        </p:nvSpPr>
        <p:spPr>
          <a:xfrm>
            <a:off x="2020702" y="3724180"/>
            <a:ext cx="94004" cy="27432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Connector: Elbow 37">
            <a:extLst>
              <a:ext uri="{FF2B5EF4-FFF2-40B4-BE49-F238E27FC236}">
                <a16:creationId xmlns:a16="http://schemas.microsoft.com/office/drawing/2014/main" id="{8DDCD4FF-AAE9-4766-B3C0-C194FC003203}"/>
              </a:ext>
            </a:extLst>
          </p:cNvPr>
          <p:cNvCxnSpPr>
            <a:cxnSpLocks/>
          </p:cNvCxnSpPr>
          <p:nvPr/>
        </p:nvCxnSpPr>
        <p:spPr>
          <a:xfrm rot="5400000">
            <a:off x="1273821" y="3814612"/>
            <a:ext cx="658012" cy="944508"/>
          </a:xfrm>
          <a:prstGeom prst="bentConnector3">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A9A37E5-56B2-4938-AFE0-51EF1E82E10A}"/>
              </a:ext>
            </a:extLst>
          </p:cNvPr>
          <p:cNvSpPr txBox="1"/>
          <p:nvPr/>
        </p:nvSpPr>
        <p:spPr>
          <a:xfrm>
            <a:off x="584581" y="4588444"/>
            <a:ext cx="1028497" cy="461665"/>
          </a:xfrm>
          <a:prstGeom prst="rect">
            <a:avLst/>
          </a:prstGeom>
          <a:solidFill>
            <a:schemeClr val="bg1"/>
          </a:solidFill>
          <a:effectLst>
            <a:outerShdw dist="12700" dir="16200000" algn="bl" rotWithShape="0">
              <a:srgbClr val="FFC000"/>
            </a:outerShdw>
          </a:effectLst>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World Cup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June/July 2014</a:t>
            </a:r>
          </a:p>
        </p:txBody>
      </p:sp>
      <p:cxnSp>
        <p:nvCxnSpPr>
          <p:cNvPr id="42" name="Connector: Elbow 41">
            <a:extLst>
              <a:ext uri="{FF2B5EF4-FFF2-40B4-BE49-F238E27FC236}">
                <a16:creationId xmlns:a16="http://schemas.microsoft.com/office/drawing/2014/main" id="{4938F5C5-7C0F-4D7A-8922-EE1E2F94A4BB}"/>
              </a:ext>
            </a:extLst>
          </p:cNvPr>
          <p:cNvCxnSpPr>
            <a:cxnSpLocks/>
          </p:cNvCxnSpPr>
          <p:nvPr/>
        </p:nvCxnSpPr>
        <p:spPr>
          <a:xfrm rot="5400000">
            <a:off x="4453557" y="4322972"/>
            <a:ext cx="1179861" cy="530944"/>
          </a:xfrm>
          <a:prstGeom prst="bentConnector3">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F0A17CB-0FBD-44DF-ADCA-FB847ECA75A3}"/>
              </a:ext>
            </a:extLst>
          </p:cNvPr>
          <p:cNvSpPr txBox="1"/>
          <p:nvPr/>
        </p:nvSpPr>
        <p:spPr>
          <a:xfrm>
            <a:off x="4154694" y="5127104"/>
            <a:ext cx="1283644" cy="461665"/>
          </a:xfrm>
          <a:prstGeom prst="rect">
            <a:avLst/>
          </a:prstGeom>
          <a:solidFill>
            <a:schemeClr val="bg1"/>
          </a:solidFill>
          <a:effectLst>
            <a:outerShdw dist="12700" dir="16200000" algn="bl" rotWithShape="0">
              <a:srgbClr val="FFC000"/>
            </a:outerShdw>
          </a:effectLst>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Rio Olympics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August 2016</a:t>
            </a:r>
          </a:p>
        </p:txBody>
      </p:sp>
    </p:spTree>
    <p:extLst>
      <p:ext uri="{BB962C8B-B14F-4D97-AF65-F5344CB8AC3E}">
        <p14:creationId xmlns:p14="http://schemas.microsoft.com/office/powerpoint/2010/main" val="3381911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32535-4550-4E76-871E-A4841195482E}"/>
              </a:ext>
            </a:extLst>
          </p:cNvPr>
          <p:cNvSpPr>
            <a:spLocks noGrp="1"/>
          </p:cNvSpPr>
          <p:nvPr>
            <p:ph type="title"/>
          </p:nvPr>
        </p:nvSpPr>
        <p:spPr/>
        <p:txBody>
          <a:bodyPr/>
          <a:lstStyle/>
          <a:p>
            <a:r>
              <a:rPr lang="en-US" dirty="0"/>
              <a:t>Evaluation Findings</a:t>
            </a:r>
          </a:p>
        </p:txBody>
      </p:sp>
      <p:sp>
        <p:nvSpPr>
          <p:cNvPr id="3" name="Content Placeholder 2">
            <a:extLst>
              <a:ext uri="{FF2B5EF4-FFF2-40B4-BE49-F238E27FC236}">
                <a16:creationId xmlns:a16="http://schemas.microsoft.com/office/drawing/2014/main" id="{89C1EA34-8A79-447C-9EDE-AA50153E3670}"/>
              </a:ext>
            </a:extLst>
          </p:cNvPr>
          <p:cNvSpPr>
            <a:spLocks noGrp="1"/>
          </p:cNvSpPr>
          <p:nvPr>
            <p:ph idx="1"/>
          </p:nvPr>
        </p:nvSpPr>
        <p:spPr>
          <a:xfrm>
            <a:off x="628650" y="1362075"/>
            <a:ext cx="4033885" cy="4984754"/>
          </a:xfrm>
        </p:spPr>
        <p:txBody>
          <a:bodyPr/>
          <a:lstStyle/>
          <a:p>
            <a:r>
              <a:rPr lang="en-US" dirty="0"/>
              <a:t>Mid-line evaluation revealed grantees weren’t on track to deliver envisioned results</a:t>
            </a:r>
          </a:p>
          <a:p>
            <a:r>
              <a:rPr lang="en-US" dirty="0"/>
              <a:t>Importance of evolving theory of change and strategy given challenging context</a:t>
            </a:r>
          </a:p>
          <a:p>
            <a:r>
              <a:rPr lang="en-US" dirty="0"/>
              <a:t>Grantees needed inside and outside game strategies</a:t>
            </a:r>
          </a:p>
          <a:p>
            <a:endParaRPr lang="en-US" dirty="0"/>
          </a:p>
        </p:txBody>
      </p:sp>
      <p:pic>
        <p:nvPicPr>
          <p:cNvPr id="5" name="Picture 4">
            <a:extLst>
              <a:ext uri="{FF2B5EF4-FFF2-40B4-BE49-F238E27FC236}">
                <a16:creationId xmlns:a16="http://schemas.microsoft.com/office/drawing/2014/main" id="{EAA0E9D1-31CC-4E4B-920B-A433B8D1199E}"/>
              </a:ext>
            </a:extLst>
          </p:cNvPr>
          <p:cNvPicPr>
            <a:picLocks noChangeAspect="1"/>
          </p:cNvPicPr>
          <p:nvPr/>
        </p:nvPicPr>
        <p:blipFill rotWithShape="1">
          <a:blip r:embed="rId2"/>
          <a:srcRect r="2210" b="38815"/>
          <a:stretch/>
        </p:blipFill>
        <p:spPr>
          <a:xfrm>
            <a:off x="4695810" y="1460650"/>
            <a:ext cx="4102929" cy="3632069"/>
          </a:xfrm>
          <a:prstGeom prst="rect">
            <a:avLst/>
          </a:prstGeom>
        </p:spPr>
      </p:pic>
      <p:pic>
        <p:nvPicPr>
          <p:cNvPr id="9" name="Picture 8">
            <a:extLst>
              <a:ext uri="{FF2B5EF4-FFF2-40B4-BE49-F238E27FC236}">
                <a16:creationId xmlns:a16="http://schemas.microsoft.com/office/drawing/2014/main" id="{A0300F0C-2E24-4325-A0E5-67D678D9D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38" y="402335"/>
            <a:ext cx="914400" cy="393895"/>
          </a:xfrm>
          <a:prstGeom prst="rect">
            <a:avLst/>
          </a:prstGeom>
        </p:spPr>
      </p:pic>
    </p:spTree>
    <p:extLst>
      <p:ext uri="{BB962C8B-B14F-4D97-AF65-F5344CB8AC3E}">
        <p14:creationId xmlns:p14="http://schemas.microsoft.com/office/powerpoint/2010/main" val="2509735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03406-C9BF-4EC3-BA20-18CB7B27DFE4}"/>
              </a:ext>
            </a:extLst>
          </p:cNvPr>
          <p:cNvSpPr>
            <a:spLocks noGrp="1"/>
          </p:cNvSpPr>
          <p:nvPr>
            <p:ph type="title"/>
          </p:nvPr>
        </p:nvSpPr>
        <p:spPr/>
        <p:txBody>
          <a:bodyPr/>
          <a:lstStyle/>
          <a:p>
            <a:r>
              <a:rPr lang="en-US" dirty="0"/>
              <a:t>Key Grantee Shifts during </a:t>
            </a:r>
            <a:r>
              <a:rPr lang="en-US"/>
              <a:t>Work Program</a:t>
            </a:r>
            <a:endParaRPr lang="en-US" dirty="0"/>
          </a:p>
        </p:txBody>
      </p:sp>
      <p:sp>
        <p:nvSpPr>
          <p:cNvPr id="3" name="Content Placeholder 2">
            <a:extLst>
              <a:ext uri="{FF2B5EF4-FFF2-40B4-BE49-F238E27FC236}">
                <a16:creationId xmlns:a16="http://schemas.microsoft.com/office/drawing/2014/main" id="{87488484-C069-41AA-B9A9-5826BBD60914}"/>
              </a:ext>
            </a:extLst>
          </p:cNvPr>
          <p:cNvSpPr>
            <a:spLocks noGrp="1"/>
          </p:cNvSpPr>
          <p:nvPr>
            <p:ph idx="1"/>
          </p:nvPr>
        </p:nvSpPr>
        <p:spPr/>
        <p:txBody>
          <a:bodyPr>
            <a:normAutofit lnSpcReduction="10000"/>
          </a:bodyPr>
          <a:lstStyle/>
          <a:p>
            <a:pPr marL="0" indent="0">
              <a:buNone/>
            </a:pPr>
            <a:r>
              <a:rPr lang="en-US" dirty="0"/>
              <a:t>After the Mid-Line Evaluation and Annual Progress Review, and in light of the Brazilian political and economic context, grantees made the following changes in their work plan:</a:t>
            </a:r>
          </a:p>
          <a:p>
            <a:pPr marL="0" indent="0">
              <a:buNone/>
            </a:pPr>
            <a:endParaRPr lang="en-US" dirty="0"/>
          </a:p>
          <a:p>
            <a:r>
              <a:rPr lang="en-US" dirty="0"/>
              <a:t>Focus changed from national financing mechanisms to other funding sources</a:t>
            </a:r>
          </a:p>
          <a:p>
            <a:r>
              <a:rPr lang="en-US" dirty="0"/>
              <a:t>Shift from work at the national level to municipal &amp; local level and from large infrastructure projects to small-scale interventions</a:t>
            </a:r>
          </a:p>
          <a:p>
            <a:r>
              <a:rPr lang="en-US" dirty="0"/>
              <a:t>Moved beyond urban mobility planning to implementation and dissemination of concepts</a:t>
            </a:r>
          </a:p>
        </p:txBody>
      </p:sp>
    </p:spTree>
    <p:extLst>
      <p:ext uri="{BB962C8B-B14F-4D97-AF65-F5344CB8AC3E}">
        <p14:creationId xmlns:p14="http://schemas.microsoft.com/office/powerpoint/2010/main" val="3744582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2CC4B-E506-4F5C-9767-C7CB33DAF1C0}"/>
              </a:ext>
            </a:extLst>
          </p:cNvPr>
          <p:cNvSpPr>
            <a:spLocks noGrp="1"/>
          </p:cNvSpPr>
          <p:nvPr>
            <p:ph type="title"/>
          </p:nvPr>
        </p:nvSpPr>
        <p:spPr/>
        <p:txBody>
          <a:bodyPr/>
          <a:lstStyle/>
          <a:p>
            <a:r>
              <a:rPr lang="en-US" dirty="0"/>
              <a:t>Insights for Evaluation</a:t>
            </a:r>
          </a:p>
        </p:txBody>
      </p:sp>
      <p:sp>
        <p:nvSpPr>
          <p:cNvPr id="3" name="Content Placeholder 2">
            <a:extLst>
              <a:ext uri="{FF2B5EF4-FFF2-40B4-BE49-F238E27FC236}">
                <a16:creationId xmlns:a16="http://schemas.microsoft.com/office/drawing/2014/main" id="{177103B9-B4F1-4949-A45F-F50BC4196817}"/>
              </a:ext>
            </a:extLst>
          </p:cNvPr>
          <p:cNvSpPr>
            <a:spLocks noGrp="1"/>
          </p:cNvSpPr>
          <p:nvPr>
            <p:ph idx="1"/>
          </p:nvPr>
        </p:nvSpPr>
        <p:spPr>
          <a:xfrm>
            <a:off x="628650" y="1362075"/>
            <a:ext cx="4142526" cy="4984754"/>
          </a:xfrm>
        </p:spPr>
        <p:txBody>
          <a:bodyPr>
            <a:normAutofit lnSpcReduction="10000"/>
          </a:bodyPr>
          <a:lstStyle/>
          <a:p>
            <a:r>
              <a:rPr lang="en-US" dirty="0"/>
              <a:t>Value of Mid-Line Evaluation coupled with opportunity for grantee-funder-evaluator learning</a:t>
            </a:r>
          </a:p>
          <a:p>
            <a:r>
              <a:rPr lang="en-US" dirty="0"/>
              <a:t>Elevate contextual factors to help funders &amp; grantees make sense of findings</a:t>
            </a:r>
          </a:p>
          <a:p>
            <a:r>
              <a:rPr lang="en-US" dirty="0"/>
              <a:t>Importance of having a country expert on the evaluation team to provide context and credibility</a:t>
            </a:r>
          </a:p>
          <a:p>
            <a:endParaRPr lang="en-US" dirty="0"/>
          </a:p>
        </p:txBody>
      </p:sp>
      <p:pic>
        <p:nvPicPr>
          <p:cNvPr id="4" name="Picture 3">
            <a:extLst>
              <a:ext uri="{FF2B5EF4-FFF2-40B4-BE49-F238E27FC236}">
                <a16:creationId xmlns:a16="http://schemas.microsoft.com/office/drawing/2014/main" id="{C1CFB0D5-80C2-42A8-9AE8-82901B45CD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0475" y="1451596"/>
            <a:ext cx="3638264" cy="4531661"/>
          </a:xfrm>
          <a:prstGeom prst="rect">
            <a:avLst/>
          </a:prstGeom>
        </p:spPr>
      </p:pic>
      <p:pic>
        <p:nvPicPr>
          <p:cNvPr id="9" name="Picture 8">
            <a:extLst>
              <a:ext uri="{FF2B5EF4-FFF2-40B4-BE49-F238E27FC236}">
                <a16:creationId xmlns:a16="http://schemas.microsoft.com/office/drawing/2014/main" id="{56B3373E-11CA-4667-AFFA-749772D373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38" y="402335"/>
            <a:ext cx="914400" cy="393895"/>
          </a:xfrm>
          <a:prstGeom prst="rect">
            <a:avLst/>
          </a:prstGeom>
        </p:spPr>
      </p:pic>
    </p:spTree>
    <p:extLst>
      <p:ext uri="{BB962C8B-B14F-4D97-AF65-F5344CB8AC3E}">
        <p14:creationId xmlns:p14="http://schemas.microsoft.com/office/powerpoint/2010/main" val="454620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BDF86-48BD-4BC5-88B7-59A17769D8F4}"/>
              </a:ext>
            </a:extLst>
          </p:cNvPr>
          <p:cNvSpPr>
            <a:spLocks noGrp="1"/>
          </p:cNvSpPr>
          <p:nvPr>
            <p:ph type="title"/>
          </p:nvPr>
        </p:nvSpPr>
        <p:spPr/>
        <p:txBody>
          <a:bodyPr/>
          <a:lstStyle/>
          <a:p>
            <a:r>
              <a:rPr lang="en-US" dirty="0"/>
              <a:t>Speaking Truth to Power</a:t>
            </a:r>
          </a:p>
        </p:txBody>
      </p:sp>
      <p:sp>
        <p:nvSpPr>
          <p:cNvPr id="3" name="Content Placeholder 2">
            <a:extLst>
              <a:ext uri="{FF2B5EF4-FFF2-40B4-BE49-F238E27FC236}">
                <a16:creationId xmlns:a16="http://schemas.microsoft.com/office/drawing/2014/main" id="{8A72BBAF-9467-4526-90BD-C6456928540D}"/>
              </a:ext>
            </a:extLst>
          </p:cNvPr>
          <p:cNvSpPr>
            <a:spLocks noGrp="1"/>
          </p:cNvSpPr>
          <p:nvPr>
            <p:ph idx="1"/>
          </p:nvPr>
        </p:nvSpPr>
        <p:spPr/>
        <p:txBody>
          <a:bodyPr/>
          <a:lstStyle/>
          <a:p>
            <a:pPr marL="0" indent="0">
              <a:spcAft>
                <a:spcPts val="1500"/>
              </a:spcAft>
              <a:buNone/>
            </a:pPr>
            <a:r>
              <a:rPr lang="en-US" b="1" dirty="0"/>
              <a:t>Multiple Power Dynamics:</a:t>
            </a:r>
          </a:p>
          <a:p>
            <a:pPr marL="0" indent="0">
              <a:spcAft>
                <a:spcPts val="1500"/>
              </a:spcAft>
              <a:buNone/>
            </a:pPr>
            <a:r>
              <a:rPr lang="en-US" dirty="0"/>
              <a:t>Evaluator </a:t>
            </a:r>
            <a:r>
              <a:rPr lang="en-US" dirty="0">
                <a:solidFill>
                  <a:srgbClr val="0070C0"/>
                </a:solidFill>
                <a:sym typeface="Wingdings" panose="05000000000000000000" pitchFamily="2" charset="2"/>
              </a:rPr>
              <a:t></a:t>
            </a:r>
            <a:r>
              <a:rPr lang="en-US" dirty="0"/>
              <a:t> Grantee &amp; Funder</a:t>
            </a:r>
          </a:p>
          <a:p>
            <a:pPr marL="0" indent="0">
              <a:spcAft>
                <a:spcPts val="1500"/>
              </a:spcAft>
              <a:buNone/>
            </a:pPr>
            <a:r>
              <a:rPr lang="en-US" dirty="0"/>
              <a:t>Grantee </a:t>
            </a:r>
            <a:r>
              <a:rPr lang="en-US" dirty="0">
                <a:solidFill>
                  <a:srgbClr val="0070C0"/>
                </a:solidFill>
                <a:sym typeface="Wingdings" panose="05000000000000000000" pitchFamily="2" charset="2"/>
              </a:rPr>
              <a:t></a:t>
            </a:r>
            <a:r>
              <a:rPr lang="en-US" dirty="0">
                <a:sym typeface="Wingdings" panose="05000000000000000000" pitchFamily="2" charset="2"/>
              </a:rPr>
              <a:t> Funder</a:t>
            </a:r>
            <a:endParaRPr lang="en-US" dirty="0"/>
          </a:p>
          <a:p>
            <a:pPr marL="0" indent="0">
              <a:spcAft>
                <a:spcPts val="1500"/>
              </a:spcAft>
              <a:buNone/>
            </a:pPr>
            <a:r>
              <a:rPr lang="en-US" dirty="0"/>
              <a:t>Grantee </a:t>
            </a:r>
            <a:r>
              <a:rPr lang="en-US" dirty="0">
                <a:solidFill>
                  <a:srgbClr val="0070C0"/>
                </a:solidFill>
                <a:sym typeface="Wingdings" panose="05000000000000000000" pitchFamily="2" charset="2"/>
              </a:rPr>
              <a:t></a:t>
            </a:r>
            <a:r>
              <a:rPr lang="en-US" dirty="0"/>
              <a:t> Policymakers</a:t>
            </a:r>
          </a:p>
          <a:p>
            <a:pPr marL="0" indent="0">
              <a:spcAft>
                <a:spcPts val="1500"/>
              </a:spcAft>
              <a:buNone/>
            </a:pPr>
            <a:r>
              <a:rPr lang="en-US" dirty="0"/>
              <a:t>Evaluator </a:t>
            </a:r>
            <a:r>
              <a:rPr lang="en-US" dirty="0">
                <a:solidFill>
                  <a:srgbClr val="0070C0"/>
                </a:solidFill>
                <a:sym typeface="Wingdings" panose="05000000000000000000" pitchFamily="2" charset="2"/>
              </a:rPr>
              <a:t></a:t>
            </a:r>
            <a:r>
              <a:rPr lang="en-US" dirty="0">
                <a:sym typeface="Wingdings" panose="05000000000000000000" pitchFamily="2" charset="2"/>
              </a:rPr>
              <a:t> Policymakers</a:t>
            </a:r>
            <a:endParaRPr lang="en-US" dirty="0"/>
          </a:p>
        </p:txBody>
      </p:sp>
      <p:pic>
        <p:nvPicPr>
          <p:cNvPr id="6" name="Picture 5" descr="A group of people walking down a street next to a sign&#10;&#10;Description generated with very high confidence">
            <a:extLst>
              <a:ext uri="{FF2B5EF4-FFF2-40B4-BE49-F238E27FC236}">
                <a16:creationId xmlns:a16="http://schemas.microsoft.com/office/drawing/2014/main" id="{E694BAF9-272F-4F3C-8EFA-69EDD2C3EE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2386" b="3963"/>
          <a:stretch/>
        </p:blipFill>
        <p:spPr>
          <a:xfrm>
            <a:off x="5475985" y="1380882"/>
            <a:ext cx="3170353" cy="4886179"/>
          </a:xfrm>
          <a:prstGeom prst="rect">
            <a:avLst/>
          </a:prstGeom>
        </p:spPr>
      </p:pic>
      <p:pic>
        <p:nvPicPr>
          <p:cNvPr id="8" name="Picture 7">
            <a:extLst>
              <a:ext uri="{FF2B5EF4-FFF2-40B4-BE49-F238E27FC236}">
                <a16:creationId xmlns:a16="http://schemas.microsoft.com/office/drawing/2014/main" id="{80797A53-08E4-495F-BB33-D0E67B52E4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38" y="402335"/>
            <a:ext cx="914400" cy="393895"/>
          </a:xfrm>
          <a:prstGeom prst="rect">
            <a:avLst/>
          </a:prstGeom>
        </p:spPr>
      </p:pic>
    </p:spTree>
    <p:extLst>
      <p:ext uri="{BB962C8B-B14F-4D97-AF65-F5344CB8AC3E}">
        <p14:creationId xmlns:p14="http://schemas.microsoft.com/office/powerpoint/2010/main" val="3367489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9491" y="-578584"/>
            <a:ext cx="8476736" cy="3026280"/>
          </a:xfrm>
        </p:spPr>
        <p:txBody>
          <a:bodyPr>
            <a:noAutofit/>
          </a:bodyPr>
          <a:lstStyle/>
          <a:p>
            <a:r>
              <a:rPr lang="en-US" dirty="0">
                <a:solidFill>
                  <a:srgbClr val="FFFF00"/>
                </a:solidFill>
              </a:rPr>
              <a:t>Evaluating Strategic Litigation as a Tool for Climate Change Mitigation</a:t>
            </a:r>
            <a:endParaRPr lang="en-AU" dirty="0">
              <a:solidFill>
                <a:srgbClr val="FFFF00"/>
              </a:solidFill>
            </a:endParaRPr>
          </a:p>
        </p:txBody>
      </p:sp>
      <p:sp>
        <p:nvSpPr>
          <p:cNvPr id="3" name="Subtitle 2"/>
          <p:cNvSpPr>
            <a:spLocks noGrp="1"/>
          </p:cNvSpPr>
          <p:nvPr>
            <p:ph type="subTitle" idx="1"/>
          </p:nvPr>
        </p:nvSpPr>
        <p:spPr>
          <a:xfrm>
            <a:off x="0" y="4421555"/>
            <a:ext cx="9144000" cy="2033725"/>
          </a:xfrm>
        </p:spPr>
        <p:txBody>
          <a:bodyPr>
            <a:noAutofit/>
          </a:bodyPr>
          <a:lstStyle/>
          <a:p>
            <a:endParaRPr lang="en-US" sz="2400" dirty="0"/>
          </a:p>
          <a:p>
            <a:r>
              <a:rPr lang="en-US" sz="2400" dirty="0"/>
              <a:t>Dean Hari Osofsky, Penn State Law and School of International Affairs on behalf of University of Melbourne Evaluation Team</a:t>
            </a:r>
          </a:p>
          <a:p>
            <a:r>
              <a:rPr lang="en-US" sz="2400" dirty="0"/>
              <a:t>Presentation to American Evaluation Association, Evaluation 2018</a:t>
            </a:r>
          </a:p>
          <a:p>
            <a:r>
              <a:rPr lang="en-US" sz="2400" dirty="0"/>
              <a:t>November 1, 2018</a:t>
            </a:r>
          </a:p>
        </p:txBody>
      </p:sp>
      <p:pic>
        <p:nvPicPr>
          <p:cNvPr id="5" name="Picture 4">
            <a:extLst>
              <a:ext uri="{FF2B5EF4-FFF2-40B4-BE49-F238E27FC236}">
                <a16:creationId xmlns:a16="http://schemas.microsoft.com/office/drawing/2014/main" id="{E6BF71B7-089B-3A48-9993-352A97D9FE7D}"/>
              </a:ext>
            </a:extLst>
          </p:cNvPr>
          <p:cNvPicPr>
            <a:picLocks noChangeAspect="1"/>
          </p:cNvPicPr>
          <p:nvPr/>
        </p:nvPicPr>
        <p:blipFill rotWithShape="1">
          <a:blip r:embed="rId4"/>
          <a:srcRect t="31419" b="31257"/>
          <a:stretch/>
        </p:blipFill>
        <p:spPr>
          <a:xfrm>
            <a:off x="554169" y="1802821"/>
            <a:ext cx="2417685" cy="902392"/>
          </a:xfrm>
          <a:prstGeom prst="rect">
            <a:avLst/>
          </a:prstGeom>
        </p:spPr>
      </p:pic>
      <p:pic>
        <p:nvPicPr>
          <p:cNvPr id="6" name="Picture 5">
            <a:extLst>
              <a:ext uri="{FF2B5EF4-FFF2-40B4-BE49-F238E27FC236}">
                <a16:creationId xmlns:a16="http://schemas.microsoft.com/office/drawing/2014/main" id="{E555FD60-ECD8-D547-94CE-1CC04C910CC4}"/>
              </a:ext>
            </a:extLst>
          </p:cNvPr>
          <p:cNvPicPr>
            <a:picLocks noChangeAspect="1"/>
          </p:cNvPicPr>
          <p:nvPr/>
        </p:nvPicPr>
        <p:blipFill rotWithShape="1">
          <a:blip r:embed="rId5"/>
          <a:srcRect t="30737" b="37203"/>
          <a:stretch/>
        </p:blipFill>
        <p:spPr>
          <a:xfrm>
            <a:off x="554169" y="2991883"/>
            <a:ext cx="3565124" cy="1143001"/>
          </a:xfrm>
          <a:prstGeom prst="rect">
            <a:avLst/>
          </a:prstGeom>
        </p:spPr>
      </p:pic>
    </p:spTree>
    <p:extLst>
      <p:ext uri="{BB962C8B-B14F-4D97-AF65-F5344CB8AC3E}">
        <p14:creationId xmlns:p14="http://schemas.microsoft.com/office/powerpoint/2010/main" val="4013437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Strategic Climate Litigation</a:t>
            </a:r>
            <a:br>
              <a:rPr lang="en-US" sz="3600" dirty="0"/>
            </a:br>
            <a:r>
              <a:rPr lang="en-US" sz="3600" dirty="0"/>
              <a:t>Speaking Truth to--and Changing--Power</a:t>
            </a:r>
          </a:p>
        </p:txBody>
      </p:sp>
      <p:sp>
        <p:nvSpPr>
          <p:cNvPr id="6" name="Content Placeholder 5"/>
          <p:cNvSpPr>
            <a:spLocks noGrp="1"/>
          </p:cNvSpPr>
          <p:nvPr>
            <p:ph sz="half" idx="1"/>
          </p:nvPr>
        </p:nvSpPr>
        <p:spPr>
          <a:xfrm>
            <a:off x="175099" y="1830387"/>
            <a:ext cx="4320702" cy="4525963"/>
          </a:xfrm>
        </p:spPr>
        <p:txBody>
          <a:bodyPr>
            <a:noAutofit/>
          </a:bodyPr>
          <a:lstStyle/>
          <a:p>
            <a:r>
              <a:rPr lang="en-US" sz="3200" dirty="0"/>
              <a:t>Strategic litigation: regulatory and social impact focus</a:t>
            </a:r>
          </a:p>
          <a:p>
            <a:r>
              <a:rPr lang="en-US" sz="3200" dirty="0"/>
              <a:t>Aims to influence government, corporate, or broader social behavior</a:t>
            </a:r>
          </a:p>
          <a:p>
            <a:r>
              <a:rPr lang="en-US" sz="3200" dirty="0"/>
              <a:t>Direct and indirect impacts</a:t>
            </a:r>
          </a:p>
          <a:p>
            <a:endParaRPr lang="en-US" sz="3200" dirty="0"/>
          </a:p>
        </p:txBody>
      </p:sp>
      <p:pic>
        <p:nvPicPr>
          <p:cNvPr id="56" name="Content Placeholder 55" descr="Philippines complaint.jpg"/>
          <p:cNvPicPr>
            <a:picLocks noGrp="1" noChangeAspect="1"/>
          </p:cNvPicPr>
          <p:nvPr>
            <p:ph sz="half" idx="2"/>
          </p:nvPr>
        </p:nvPicPr>
        <p:blipFill>
          <a:blip r:embed="rId3">
            <a:extLst>
              <a:ext uri="{28A0092B-C50C-407E-A947-70E740481C1C}">
                <a14:useLocalDpi xmlns:a14="http://schemas.microsoft.com/office/drawing/2010/main" val="0"/>
              </a:ext>
            </a:extLst>
          </a:blip>
          <a:srcRect t="-6034" b="-6034"/>
          <a:stretch>
            <a:fillRect/>
          </a:stretch>
        </p:blipFill>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F84F3-BA72-D84A-A515-A01E7274EFD9}" type="slidenum">
              <a:rPr kumimoji="0" lang="en-US" sz="36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3600" b="0" i="0" u="none" strike="noStrike" kern="1200" cap="none" spc="0" normalizeH="0" baseline="0" noProof="0" dirty="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4759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4186" y="1269857"/>
            <a:ext cx="8716043" cy="546829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457200" y="274638"/>
            <a:ext cx="8229600" cy="772927"/>
          </a:xfrm>
        </p:spPr>
        <p:txBody>
          <a:bodyPr>
            <a:normAutofit fontScale="90000"/>
          </a:bodyPr>
          <a:lstStyle/>
          <a:p>
            <a:r>
              <a:rPr lang="en-US" dirty="0"/>
              <a:t>CIFF Climate Program</a:t>
            </a:r>
            <a:br>
              <a:rPr lang="en-US" dirty="0"/>
            </a:br>
            <a:r>
              <a:rPr lang="en-US" dirty="0"/>
              <a:t>Phase I, 2014-2017</a:t>
            </a:r>
          </a:p>
        </p:txBody>
      </p:sp>
      <p:sp>
        <p:nvSpPr>
          <p:cNvPr id="4" name="Rectangle 3"/>
          <p:cNvSpPr/>
          <p:nvPr/>
        </p:nvSpPr>
        <p:spPr>
          <a:xfrm>
            <a:off x="559293" y="1417983"/>
            <a:ext cx="4688801" cy="48242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LITIGATION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3-year grant to </a:t>
            </a:r>
            <a:r>
              <a:rPr kumimoji="0" lang="en-US" sz="1600" b="0" i="0" u="none" strike="noStrike" kern="1200" cap="none" spc="0" normalizeH="0" baseline="0" noProof="0" dirty="0" err="1">
                <a:ln>
                  <a:noFill/>
                </a:ln>
                <a:solidFill>
                  <a:prstClr val="white"/>
                </a:solidFill>
                <a:effectLst/>
                <a:uLnTx/>
                <a:uFillTx/>
                <a:latin typeface="Calibri"/>
                <a:ea typeface="+mn-ea"/>
                <a:cs typeface="+mn-cs"/>
              </a:rPr>
              <a:t>ClientEarth</a:t>
            </a:r>
            <a:r>
              <a:rPr kumimoji="0" lang="en-US" sz="1600" b="0" i="0" u="none" strike="noStrike" kern="1200" cap="none" spc="0" normalizeH="0" baseline="0" noProof="0" dirty="0">
                <a:ln>
                  <a:noFill/>
                </a:ln>
                <a:solidFill>
                  <a:prstClr val="white"/>
                </a:solidFill>
                <a:effectLst/>
                <a:uLnTx/>
                <a:uFillTx/>
                <a:latin typeface="Calibri"/>
                <a:ea typeface="+mn-ea"/>
                <a:cs typeface="+mn-cs"/>
              </a:rPr>
              <a:t> for program of strategic climate litigation in Europe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3 workstreams: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Air Quality </a:t>
            </a:r>
            <a:r>
              <a:rPr kumimoji="0" lang="en-US" sz="1600" b="0" i="0" u="none" strike="noStrike" kern="1200" cap="none" spc="0" normalizeH="0" baseline="0" noProof="0" dirty="0">
                <a:ln>
                  <a:noFill/>
                </a:ln>
                <a:solidFill>
                  <a:prstClr val="white"/>
                </a:solidFill>
                <a:effectLst/>
                <a:uLnTx/>
                <a:uFillTx/>
                <a:latin typeface="Calibri"/>
                <a:ea typeface="+mn-ea"/>
                <a:cs typeface="+mn-cs"/>
              </a:rPr>
              <a:t>- </a:t>
            </a:r>
            <a:r>
              <a:rPr kumimoji="0" lang="en-AU" sz="1600" b="0" i="0" u="none" strike="noStrike" kern="1200" cap="none" spc="0" normalizeH="0" baseline="0" noProof="0" dirty="0">
                <a:ln>
                  <a:noFill/>
                </a:ln>
                <a:solidFill>
                  <a:prstClr val="white"/>
                </a:solidFill>
                <a:effectLst/>
                <a:uLnTx/>
                <a:uFillTx/>
                <a:latin typeface="Calibri"/>
                <a:ea typeface="+mn-ea"/>
                <a:cs typeface="+mn-cs"/>
              </a:rPr>
              <a:t>To drive cities and countries to improve air quality by complying with European air quality regulations, as a means to achieve co-benefits for climate change mitigation</a:t>
            </a:r>
            <a:r>
              <a:rPr kumimoji="0" lang="en-US" sz="1600" b="0" i="0" u="none" strike="noStrike" kern="1200" cap="none" spc="0" normalizeH="0" baseline="0" noProof="0" dirty="0">
                <a:ln>
                  <a:noFill/>
                </a:ln>
                <a:solidFill>
                  <a:prstClr val="white"/>
                </a:solidFill>
                <a:effectLst/>
                <a:uLnTx/>
                <a:uFillTx/>
                <a:latin typeface="Calibri"/>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Company and Financial </a:t>
            </a:r>
            <a:r>
              <a:rPr kumimoji="0" lang="en-US" sz="1600" b="0" i="0" u="none" strike="noStrike" kern="1200" cap="none" spc="0" normalizeH="0" baseline="0" noProof="0" dirty="0">
                <a:ln>
                  <a:noFill/>
                </a:ln>
                <a:solidFill>
                  <a:prstClr val="white"/>
                </a:solidFill>
                <a:effectLst/>
                <a:uLnTx/>
                <a:uFillTx/>
                <a:latin typeface="Calibri"/>
                <a:ea typeface="+mn-ea"/>
                <a:cs typeface="+mn-cs"/>
              </a:rPr>
              <a:t>- </a:t>
            </a:r>
            <a:r>
              <a:rPr kumimoji="0" lang="en-AU" sz="1600" b="0" i="0" u="none" strike="noStrike" kern="1200" cap="none" spc="0" normalizeH="0" baseline="0" noProof="0" dirty="0">
                <a:ln>
                  <a:noFill/>
                </a:ln>
                <a:solidFill>
                  <a:prstClr val="white"/>
                </a:solidFill>
                <a:effectLst/>
                <a:uLnTx/>
                <a:uFillTx/>
                <a:latin typeface="Calibri"/>
                <a:ea typeface="+mn-ea"/>
                <a:cs typeface="+mn-cs"/>
              </a:rPr>
              <a:t>To motivate behavioural change by companies, investors, and other financial actors to disclose and manage climate-related business risks</a:t>
            </a:r>
            <a:r>
              <a:rPr kumimoji="0" lang="en-US" sz="1600" b="0" i="0" u="none" strike="noStrike" kern="1200" cap="none" spc="0" normalizeH="0" baseline="0" noProof="0" dirty="0">
                <a:ln>
                  <a:noFill/>
                </a:ln>
                <a:solidFill>
                  <a:prstClr val="white"/>
                </a:solidFill>
                <a:effectLst/>
                <a:uLnTx/>
                <a:uFillTx/>
                <a:latin typeface="Calibri"/>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European Energy and Coal </a:t>
            </a:r>
            <a:r>
              <a:rPr kumimoji="0" lang="en-US" sz="1600" b="0" i="0" u="none" strike="noStrike" kern="1200" cap="none" spc="0" normalizeH="0" baseline="0" noProof="0" dirty="0">
                <a:ln>
                  <a:noFill/>
                </a:ln>
                <a:solidFill>
                  <a:prstClr val="white"/>
                </a:solidFill>
                <a:effectLst/>
                <a:uLnTx/>
                <a:uFillTx/>
                <a:latin typeface="Calibri"/>
                <a:ea typeface="+mn-ea"/>
                <a:cs typeface="+mn-cs"/>
              </a:rPr>
              <a:t>- </a:t>
            </a:r>
            <a:r>
              <a:rPr kumimoji="0" lang="en-AU" sz="1600" b="0" i="0" u="none" strike="noStrike" kern="1200" cap="none" spc="0" normalizeH="0" baseline="0" noProof="0" dirty="0">
                <a:ln>
                  <a:noFill/>
                </a:ln>
                <a:solidFill>
                  <a:prstClr val="white"/>
                </a:solidFill>
                <a:effectLst/>
                <a:uLnTx/>
                <a:uFillTx/>
                <a:latin typeface="Calibri"/>
                <a:ea typeface="+mn-ea"/>
                <a:cs typeface="+mn-cs"/>
              </a:rPr>
              <a:t>To accelerate the phase out of coal power in Europe and put the continent on track for the transition to a clean, flexible, and competitive energy system</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5508203" y="1680052"/>
            <a:ext cx="3178597" cy="2172858"/>
          </a:xfrm>
          <a:prstGeom prst="rect">
            <a:avLst/>
          </a:prstGeom>
          <a:solidFill>
            <a:srgbClr val="008000"/>
          </a:solidFill>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POLICY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ECF grant for promoting European climate leadership and pathway to 80-95% emissions reduction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Focused on improving existing regulation and advocating for new, more stringent standards</a:t>
            </a:r>
          </a:p>
        </p:txBody>
      </p:sp>
      <p:sp>
        <p:nvSpPr>
          <p:cNvPr id="6" name="Rectangle 5"/>
          <p:cNvSpPr/>
          <p:nvPr/>
        </p:nvSpPr>
        <p:spPr>
          <a:xfrm>
            <a:off x="5508203" y="4154750"/>
            <a:ext cx="3178597" cy="1848485"/>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ENGAGEMENT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CDP grant to drive corporate emissions reductions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Focused on compiling evidence base to strengthen investor engagement with companies</a:t>
            </a:r>
          </a:p>
        </p:txBody>
      </p:sp>
      <p:sp>
        <p:nvSpPr>
          <p:cNvPr id="8" name="TextBox 7"/>
          <p:cNvSpPr txBox="1"/>
          <p:nvPr/>
        </p:nvSpPr>
        <p:spPr>
          <a:xfrm>
            <a:off x="688525" y="6242200"/>
            <a:ext cx="79982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Accelerate low carbon transition to keep global warming &lt;</a:t>
            </a:r>
            <a:r>
              <a:rPr kumimoji="0" lang="it-IT" sz="1800" b="0" i="0" u="none" strike="noStrike" kern="1200" cap="none" spc="0" normalizeH="0" baseline="0" noProof="0" dirty="0">
                <a:ln>
                  <a:noFill/>
                </a:ln>
                <a:solidFill>
                  <a:prstClr val="white"/>
                </a:solidFill>
                <a:effectLst/>
                <a:uLnTx/>
                <a:uFillTx/>
                <a:latin typeface="Calibri"/>
                <a:ea typeface="+mn-ea"/>
                <a:cs typeface="+mn-cs"/>
              </a:rPr>
              <a:t>1.5°C</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1458097" y="1279942"/>
            <a:ext cx="61289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7615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nodePh="1">
                                  <p:stCondLst>
                                    <p:cond delay="0"/>
                                  </p:stCondLst>
                                  <p:endCondLst>
                                    <p:cond evt="begin" delay="0">
                                      <p:tn val="8"/>
                                    </p:cond>
                                  </p:end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92D7-A2E4-4AE4-AC84-D1CB562EE4E5}"/>
              </a:ext>
            </a:extLst>
          </p:cNvPr>
          <p:cNvSpPr>
            <a:spLocks noGrp="1"/>
          </p:cNvSpPr>
          <p:nvPr>
            <p:ph type="title"/>
          </p:nvPr>
        </p:nvSpPr>
        <p:spPr/>
        <p:txBody>
          <a:bodyPr>
            <a:normAutofit fontScale="90000"/>
          </a:bodyPr>
          <a:lstStyle/>
          <a:p>
            <a:r>
              <a:rPr lang="en-AU" dirty="0"/>
              <a:t>Approach to Evaluation for Project Aimed at Speaking Truth to Power</a:t>
            </a:r>
          </a:p>
        </p:txBody>
      </p:sp>
      <p:sp>
        <p:nvSpPr>
          <p:cNvPr id="3" name="Content Placeholder 2">
            <a:extLst>
              <a:ext uri="{FF2B5EF4-FFF2-40B4-BE49-F238E27FC236}">
                <a16:creationId xmlns:a16="http://schemas.microsoft.com/office/drawing/2014/main" id="{26D7AEF1-1562-46A5-B9D4-8824B1B13F54}"/>
              </a:ext>
            </a:extLst>
          </p:cNvPr>
          <p:cNvSpPr>
            <a:spLocks noGrp="1"/>
          </p:cNvSpPr>
          <p:nvPr>
            <p:ph sz="half" idx="1"/>
          </p:nvPr>
        </p:nvSpPr>
        <p:spPr/>
        <p:txBody>
          <a:bodyPr>
            <a:noAutofit/>
          </a:bodyPr>
          <a:lstStyle/>
          <a:p>
            <a:r>
              <a:rPr lang="en-US" dirty="0"/>
              <a:t>Long timeframe of litigation impacts</a:t>
            </a:r>
          </a:p>
          <a:p>
            <a:r>
              <a:rPr lang="en-US" dirty="0"/>
              <a:t>OECD DAC criteria as organizing frame: </a:t>
            </a:r>
          </a:p>
          <a:p>
            <a:pPr lvl="1"/>
            <a:r>
              <a:rPr lang="en-US" sz="2800" dirty="0"/>
              <a:t>relevance, efficiency, effectiveness, impact, sustainability</a:t>
            </a:r>
          </a:p>
          <a:p>
            <a:r>
              <a:rPr lang="en-US" dirty="0"/>
              <a:t>Strategic questions around value of litigation as tool</a:t>
            </a:r>
          </a:p>
          <a:p>
            <a:endParaRPr lang="en-AU" dirty="0"/>
          </a:p>
        </p:txBody>
      </p:sp>
      <p:pic>
        <p:nvPicPr>
          <p:cNvPr id="5" name="Content Placeholder 7" descr="shutterstock_gavel_map_niyazz.jpg">
            <a:extLst>
              <a:ext uri="{FF2B5EF4-FFF2-40B4-BE49-F238E27FC236}">
                <a16:creationId xmlns:a16="http://schemas.microsoft.com/office/drawing/2014/main" id="{C68B0795-642E-2B4C-B894-BC31CB4C7BF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42136" b="-42136"/>
          <a:stretch>
            <a:fillRect/>
          </a:stretch>
        </p:blipFill>
        <p:spPr/>
      </p:pic>
      <p:sp>
        <p:nvSpPr>
          <p:cNvPr id="6" name="Rectangle 5">
            <a:extLst>
              <a:ext uri="{FF2B5EF4-FFF2-40B4-BE49-F238E27FC236}">
                <a16:creationId xmlns:a16="http://schemas.microsoft.com/office/drawing/2014/main" id="{CD3E14CA-4962-2C47-859E-20C6F5F7C209}"/>
              </a:ext>
            </a:extLst>
          </p:cNvPr>
          <p:cNvSpPr/>
          <p:nvPr/>
        </p:nvSpPr>
        <p:spPr>
          <a:xfrm>
            <a:off x="4648200" y="5202833"/>
            <a:ext cx="403860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https://</a:t>
            </a:r>
            <a:r>
              <a:rPr kumimoji="0" lang="en-US" sz="1100" b="0" i="0" u="none" strike="noStrike" kern="1200" cap="none" spc="0" normalizeH="0" baseline="0" noProof="0" dirty="0" err="1">
                <a:ln>
                  <a:noFill/>
                </a:ln>
                <a:solidFill>
                  <a:prstClr val="white"/>
                </a:solidFill>
                <a:effectLst/>
                <a:uLnTx/>
                <a:uFillTx/>
                <a:latin typeface="Calibri"/>
                <a:ea typeface="+mn-ea"/>
                <a:cs typeface="+mn-cs"/>
              </a:rPr>
              <a:t>www.greenbiz.com</a:t>
            </a:r>
            <a:r>
              <a:rPr kumimoji="0" lang="en-US" sz="1100" b="0" i="0" u="none" strike="noStrike" kern="1200" cap="none" spc="0" normalizeH="0" baseline="0" noProof="0" dirty="0">
                <a:ln>
                  <a:noFill/>
                </a:ln>
                <a:solidFill>
                  <a:prstClr val="white"/>
                </a:solidFill>
                <a:effectLst/>
                <a:uLnTx/>
                <a:uFillTx/>
                <a:latin typeface="Calibri"/>
                <a:ea typeface="+mn-ea"/>
                <a:cs typeface="+mn-cs"/>
              </a:rPr>
              <a:t>/article/are-countries-legally-required-protect-citizens-climate-change</a:t>
            </a:r>
          </a:p>
        </p:txBody>
      </p:sp>
    </p:spTree>
    <p:extLst>
      <p:ext uri="{BB962C8B-B14F-4D97-AF65-F5344CB8AC3E}">
        <p14:creationId xmlns:p14="http://schemas.microsoft.com/office/powerpoint/2010/main" val="246209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B6373C-49E1-1A44-88EE-58C02D4CF1DE}" type="slidenum">
              <a:rPr lang="en-US" smtClean="0"/>
              <a:t>3</a:t>
            </a:fld>
            <a:endParaRPr lang="en-US"/>
          </a:p>
        </p:txBody>
      </p:sp>
      <p:sp>
        <p:nvSpPr>
          <p:cNvPr id="3" name="Rectangle 2">
            <a:extLst>
              <a:ext uri="{FF2B5EF4-FFF2-40B4-BE49-F238E27FC236}">
                <a16:creationId xmlns:a16="http://schemas.microsoft.com/office/drawing/2014/main" id="{DD076478-FAB2-4D46-8F05-B5555F03970A}"/>
              </a:ext>
            </a:extLst>
          </p:cNvPr>
          <p:cNvSpPr/>
          <p:nvPr/>
        </p:nvSpPr>
        <p:spPr>
          <a:xfrm>
            <a:off x="640080" y="336349"/>
            <a:ext cx="7875270" cy="5773421"/>
          </a:xfrm>
          <a:prstGeom prst="rect">
            <a:avLst/>
          </a:prstGeom>
          <a:solidFill>
            <a:schemeClr val="bg2">
              <a:lumMod val="50000"/>
            </a:schemeClr>
          </a:solid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F2E80F6A-6A60-584E-BE38-916D06896591}"/>
              </a:ext>
            </a:extLst>
          </p:cNvPr>
          <p:cNvSpPr txBox="1"/>
          <p:nvPr/>
        </p:nvSpPr>
        <p:spPr>
          <a:xfrm>
            <a:off x="834389" y="702110"/>
            <a:ext cx="7543800" cy="5062924"/>
          </a:xfrm>
          <a:prstGeom prst="rect">
            <a:avLst/>
          </a:prstGeom>
          <a:noFill/>
        </p:spPr>
        <p:txBody>
          <a:bodyPr wrap="square" rtlCol="0">
            <a:spAutoFit/>
          </a:bodyPr>
          <a:lstStyle/>
          <a:p>
            <a:pPr algn="ctr"/>
            <a:r>
              <a:rPr lang="en-US" sz="2000" u="sng" dirty="0">
                <a:solidFill>
                  <a:schemeClr val="bg2"/>
                </a:solidFill>
                <a:latin typeface="Arial Black" panose="020B0A04020102020204" pitchFamily="34" charset="0"/>
                <a:cs typeface="Calibri" panose="020F0502020204030204" pitchFamily="34" charset="0"/>
              </a:rPr>
              <a:t>Session Agenda</a:t>
            </a:r>
            <a:endParaRPr lang="en-US" sz="2000" dirty="0">
              <a:solidFill>
                <a:schemeClr val="bg2"/>
              </a:solidFill>
              <a:latin typeface="Arial Black" panose="020B0A04020102020204" pitchFamily="34" charset="0"/>
              <a:cs typeface="Calibri" panose="020F0502020204030204" pitchFamily="34" charset="0"/>
            </a:endParaRPr>
          </a:p>
          <a:p>
            <a:pPr marL="457200" indent="-457200">
              <a:lnSpc>
                <a:spcPct val="100000"/>
              </a:lnSpc>
              <a:spcBef>
                <a:spcPts val="3000"/>
              </a:spcBef>
              <a:buFont typeface="+mj-lt"/>
              <a:buAutoNum type="arabicPeriod"/>
            </a:pPr>
            <a:r>
              <a:rPr lang="en-US" b="1" dirty="0">
                <a:solidFill>
                  <a:schemeClr val="bg1"/>
                </a:solidFill>
                <a:latin typeface="Calibri" panose="020F0502020204030204" pitchFamily="34" charset="0"/>
                <a:cs typeface="Calibri" panose="020F0502020204030204" pitchFamily="34" charset="0"/>
              </a:rPr>
              <a:t>“Holding Cities Accountable for Meeting Greenhouse Gas Emission Reduction Targets” – </a:t>
            </a:r>
            <a:r>
              <a:rPr lang="en-US" u="sng" dirty="0">
                <a:solidFill>
                  <a:schemeClr val="bg1"/>
                </a:solidFill>
                <a:latin typeface="Calibri" panose="020F0502020204030204" pitchFamily="34" charset="0"/>
                <a:cs typeface="Calibri" panose="020F0502020204030204" pitchFamily="34" charset="0"/>
              </a:rPr>
              <a:t>Craig Thornton</a:t>
            </a:r>
            <a:r>
              <a:rPr lang="en-US" dirty="0">
                <a:solidFill>
                  <a:schemeClr val="bg1"/>
                </a:solidFill>
                <a:latin typeface="Calibri" panose="020F0502020204030204" pitchFamily="34" charset="0"/>
                <a:cs typeface="Calibri" panose="020F0502020204030204" pitchFamily="34" charset="0"/>
              </a:rPr>
              <a:t>, Mathematica</a:t>
            </a:r>
            <a:endParaRPr lang="en-GB" dirty="0">
              <a:solidFill>
                <a:schemeClr val="bg1"/>
              </a:solidFill>
              <a:latin typeface="Calibri" panose="020F0502020204030204" pitchFamily="34" charset="0"/>
              <a:cs typeface="Calibri" panose="020F0502020204030204" pitchFamily="34" charset="0"/>
            </a:endParaRPr>
          </a:p>
          <a:p>
            <a:pPr marL="457200" indent="-457200">
              <a:lnSpc>
                <a:spcPct val="100000"/>
              </a:lnSpc>
              <a:spcBef>
                <a:spcPts val="3000"/>
              </a:spcBef>
              <a:buFont typeface="+mj-lt"/>
              <a:buAutoNum type="arabicPeriod"/>
            </a:pPr>
            <a:r>
              <a:rPr lang="en-US" b="1" dirty="0">
                <a:solidFill>
                  <a:schemeClr val="bg1"/>
                </a:solidFill>
                <a:latin typeface="Calibri" panose="020F0502020204030204" pitchFamily="34" charset="0"/>
                <a:cs typeface="Calibri" panose="020F0502020204030204" pitchFamily="34" charset="0"/>
              </a:rPr>
              <a:t>“Accountability and Learning in Dynamic Contexts: The Case of a Low-Carbon Urban Mobility Initiative in Brazil“ – </a:t>
            </a:r>
            <a:r>
              <a:rPr lang="en-US" u="sng" dirty="0">
                <a:solidFill>
                  <a:schemeClr val="bg1"/>
                </a:solidFill>
                <a:latin typeface="Calibri" panose="020F0502020204030204" pitchFamily="34" charset="0"/>
                <a:cs typeface="Calibri" panose="020F0502020204030204" pitchFamily="34" charset="0"/>
              </a:rPr>
              <a:t>Nandini Chaturvedula</a:t>
            </a:r>
            <a:r>
              <a:rPr lang="en-US" dirty="0">
                <a:solidFill>
                  <a:schemeClr val="bg1"/>
                </a:solidFill>
                <a:latin typeface="Calibri" panose="020F0502020204030204" pitchFamily="34" charset="0"/>
                <a:cs typeface="Calibri" panose="020F0502020204030204" pitchFamily="34" charset="0"/>
              </a:rPr>
              <a:t>, Ross Strategic</a:t>
            </a:r>
            <a:endParaRPr lang="en-GB" dirty="0">
              <a:solidFill>
                <a:schemeClr val="bg1"/>
              </a:solidFill>
              <a:latin typeface="Calibri" panose="020F0502020204030204" pitchFamily="34" charset="0"/>
              <a:cs typeface="Calibri" panose="020F0502020204030204" pitchFamily="34" charset="0"/>
            </a:endParaRPr>
          </a:p>
          <a:p>
            <a:pPr marL="457200" indent="-457200">
              <a:lnSpc>
                <a:spcPct val="100000"/>
              </a:lnSpc>
              <a:spcBef>
                <a:spcPts val="3000"/>
              </a:spcBef>
              <a:buFont typeface="+mj-lt"/>
              <a:buAutoNum type="arabicPeriod"/>
            </a:pPr>
            <a:r>
              <a:rPr lang="en-US" b="1" dirty="0">
                <a:solidFill>
                  <a:schemeClr val="bg1"/>
                </a:solidFill>
                <a:latin typeface="Calibri" panose="020F0502020204030204" pitchFamily="34" charset="0"/>
                <a:cs typeface="Calibri" panose="020F0502020204030204" pitchFamily="34" charset="0"/>
              </a:rPr>
              <a:t>“Evaluating Litigation as a Tool for Climate Change Mitigation” – </a:t>
            </a:r>
            <a:r>
              <a:rPr lang="en-US" u="sng" dirty="0">
                <a:solidFill>
                  <a:schemeClr val="bg1"/>
                </a:solidFill>
                <a:latin typeface="Calibri" panose="020F0502020204030204" pitchFamily="34" charset="0"/>
                <a:cs typeface="Calibri" panose="020F0502020204030204" pitchFamily="34" charset="0"/>
              </a:rPr>
              <a:t>Hari M. Osofsky</a:t>
            </a:r>
            <a:r>
              <a:rPr lang="en-US" dirty="0">
                <a:solidFill>
                  <a:schemeClr val="bg1"/>
                </a:solidFill>
                <a:latin typeface="Calibri" panose="020F0502020204030204" pitchFamily="34" charset="0"/>
                <a:cs typeface="Calibri" panose="020F0502020204030204" pitchFamily="34" charset="0"/>
              </a:rPr>
              <a:t>, Penn State Law and the School of International Affairs</a:t>
            </a:r>
          </a:p>
          <a:p>
            <a:pPr marL="457200" indent="-457200">
              <a:lnSpc>
                <a:spcPct val="100000"/>
              </a:lnSpc>
              <a:spcBef>
                <a:spcPts val="3000"/>
              </a:spcBef>
              <a:buFont typeface="+mj-lt"/>
              <a:buAutoNum type="arabicPeriod"/>
            </a:pPr>
            <a:r>
              <a:rPr lang="en-US" b="1" dirty="0">
                <a:solidFill>
                  <a:schemeClr val="bg1"/>
                </a:solidFill>
                <a:latin typeface="Calibri" panose="020F0502020204030204" pitchFamily="34" charset="0"/>
                <a:cs typeface="Calibri" panose="020F0502020204030204" pitchFamily="34" charset="0"/>
              </a:rPr>
              <a:t>Audience questions and comments</a:t>
            </a:r>
          </a:p>
          <a:p>
            <a:pPr marL="457200" indent="-457200">
              <a:lnSpc>
                <a:spcPct val="100000"/>
              </a:lnSpc>
              <a:spcBef>
                <a:spcPts val="3000"/>
              </a:spcBef>
              <a:buFont typeface="+mj-lt"/>
              <a:buAutoNum type="arabicPeriod"/>
            </a:pPr>
            <a:r>
              <a:rPr lang="en-US" b="1" dirty="0">
                <a:solidFill>
                  <a:schemeClr val="bg1"/>
                </a:solidFill>
                <a:latin typeface="Calibri" panose="020F0502020204030204" pitchFamily="34" charset="0"/>
                <a:cs typeface="Calibri" panose="020F0502020204030204" pitchFamily="34" charset="0"/>
              </a:rPr>
              <a:t>Discussant summary and reflections – </a:t>
            </a:r>
            <a:r>
              <a:rPr lang="en-US" u="sng" dirty="0">
                <a:solidFill>
                  <a:schemeClr val="bg1"/>
                </a:solidFill>
                <a:latin typeface="Calibri" panose="020F0502020204030204" pitchFamily="34" charset="0"/>
                <a:cs typeface="Calibri" panose="020F0502020204030204" pitchFamily="34" charset="0"/>
              </a:rPr>
              <a:t>Rees Warne</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ClimateWorks</a:t>
            </a:r>
            <a:r>
              <a:rPr lang="en-US" dirty="0">
                <a:solidFill>
                  <a:schemeClr val="bg1"/>
                </a:solidFill>
                <a:latin typeface="Calibri" panose="020F0502020204030204" pitchFamily="34" charset="0"/>
                <a:cs typeface="Calibri" panose="020F0502020204030204" pitchFamily="34" charset="0"/>
              </a:rPr>
              <a:t> Foundation</a:t>
            </a:r>
          </a:p>
        </p:txBody>
      </p:sp>
      <p:pic>
        <p:nvPicPr>
          <p:cNvPr id="5" name="Picture 4">
            <a:extLst>
              <a:ext uri="{FF2B5EF4-FFF2-40B4-BE49-F238E27FC236}">
                <a16:creationId xmlns:a16="http://schemas.microsoft.com/office/drawing/2014/main" id="{0CFB402D-9186-3249-8EBF-54C6B9246970}"/>
              </a:ext>
            </a:extLst>
          </p:cNvPr>
          <p:cNvPicPr>
            <a:picLocks noChangeAspect="1"/>
          </p:cNvPicPr>
          <p:nvPr/>
        </p:nvPicPr>
        <p:blipFill>
          <a:blip r:embed="rId2"/>
          <a:stretch>
            <a:fillRect/>
          </a:stretch>
        </p:blipFill>
        <p:spPr>
          <a:xfrm>
            <a:off x="137441" y="6329102"/>
            <a:ext cx="1750401" cy="474067"/>
          </a:xfrm>
          <a:prstGeom prst="rect">
            <a:avLst/>
          </a:prstGeom>
        </p:spPr>
      </p:pic>
    </p:spTree>
    <p:extLst>
      <p:ext uri="{BB962C8B-B14F-4D97-AF65-F5344CB8AC3E}">
        <p14:creationId xmlns:p14="http://schemas.microsoft.com/office/powerpoint/2010/main" val="1978124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7505C-78D5-4DB0-9010-AE24544165D1}"/>
              </a:ext>
            </a:extLst>
          </p:cNvPr>
          <p:cNvSpPr>
            <a:spLocks noGrp="1"/>
          </p:cNvSpPr>
          <p:nvPr>
            <p:ph type="title"/>
          </p:nvPr>
        </p:nvSpPr>
        <p:spPr/>
        <p:txBody>
          <a:bodyPr/>
          <a:lstStyle/>
          <a:p>
            <a:r>
              <a:rPr lang="en-AU" dirty="0"/>
              <a:t>Evaluation Challenges</a:t>
            </a:r>
          </a:p>
        </p:txBody>
      </p:sp>
      <p:sp>
        <p:nvSpPr>
          <p:cNvPr id="6" name="Content Placeholder 5">
            <a:extLst>
              <a:ext uri="{FF2B5EF4-FFF2-40B4-BE49-F238E27FC236}">
                <a16:creationId xmlns:a16="http://schemas.microsoft.com/office/drawing/2014/main" id="{057FE65C-C917-4AC5-AC98-D2C7B96E6A62}"/>
              </a:ext>
            </a:extLst>
          </p:cNvPr>
          <p:cNvSpPr>
            <a:spLocks noGrp="1"/>
          </p:cNvSpPr>
          <p:nvPr>
            <p:ph sz="half" idx="1"/>
          </p:nvPr>
        </p:nvSpPr>
        <p:spPr>
          <a:xfrm>
            <a:off x="182880" y="1600200"/>
            <a:ext cx="4312920" cy="4525963"/>
          </a:xfrm>
        </p:spPr>
        <p:txBody>
          <a:bodyPr>
            <a:noAutofit/>
          </a:bodyPr>
          <a:lstStyle/>
          <a:p>
            <a:r>
              <a:rPr lang="en-AU" dirty="0"/>
              <a:t>Establishing causal links </a:t>
            </a:r>
          </a:p>
          <a:p>
            <a:r>
              <a:rPr lang="en-AU" dirty="0"/>
              <a:t>Accounting for breadth of activities &amp; relationships between them </a:t>
            </a:r>
          </a:p>
          <a:p>
            <a:r>
              <a:rPr lang="en-AU" dirty="0"/>
              <a:t>What is success? </a:t>
            </a:r>
          </a:p>
          <a:p>
            <a:pPr lvl="1"/>
            <a:r>
              <a:rPr lang="en-AU" sz="2800" dirty="0"/>
              <a:t>Winning cases? Establishing precedent?</a:t>
            </a:r>
          </a:p>
          <a:p>
            <a:pPr lvl="1"/>
            <a:r>
              <a:rPr lang="en-AU" sz="2800" dirty="0"/>
              <a:t>Transformational vs incremental change</a:t>
            </a:r>
          </a:p>
        </p:txBody>
      </p:sp>
      <p:pic>
        <p:nvPicPr>
          <p:cNvPr id="7" name="Content Placeholder 5" descr="Urgenda win.png">
            <a:extLst>
              <a:ext uri="{FF2B5EF4-FFF2-40B4-BE49-F238E27FC236}">
                <a16:creationId xmlns:a16="http://schemas.microsoft.com/office/drawing/2014/main" id="{305586A7-1200-1D4C-8045-9113AEC4188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34051" b="-34051"/>
          <a:stretch>
            <a:fillRect/>
          </a:stretch>
        </p:blipFill>
        <p:spPr>
          <a:prstGeom prst="rect">
            <a:avLst/>
          </a:prstGeom>
        </p:spPr>
      </p:pic>
    </p:spTree>
    <p:extLst>
      <p:ext uri="{BB962C8B-B14F-4D97-AF65-F5344CB8AC3E}">
        <p14:creationId xmlns:p14="http://schemas.microsoft.com/office/powerpoint/2010/main" val="761204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8F006-06A5-4C8D-9BC0-4F45448A5C39}"/>
              </a:ext>
            </a:extLst>
          </p:cNvPr>
          <p:cNvSpPr>
            <a:spLocks noGrp="1"/>
          </p:cNvSpPr>
          <p:nvPr>
            <p:ph type="title"/>
          </p:nvPr>
        </p:nvSpPr>
        <p:spPr/>
        <p:txBody>
          <a:bodyPr>
            <a:normAutofit fontScale="90000"/>
          </a:bodyPr>
          <a:lstStyle/>
          <a:p>
            <a:r>
              <a:rPr lang="en-AU" dirty="0"/>
              <a:t>Insights for Evaluation of Strategic Litigation’s Impact</a:t>
            </a:r>
          </a:p>
        </p:txBody>
      </p:sp>
      <p:sp>
        <p:nvSpPr>
          <p:cNvPr id="3" name="Content Placeholder 2">
            <a:extLst>
              <a:ext uri="{FF2B5EF4-FFF2-40B4-BE49-F238E27FC236}">
                <a16:creationId xmlns:a16="http://schemas.microsoft.com/office/drawing/2014/main" id="{C5E376E0-C5BC-47C6-A413-8D285944AE0A}"/>
              </a:ext>
            </a:extLst>
          </p:cNvPr>
          <p:cNvSpPr>
            <a:spLocks noGrp="1"/>
          </p:cNvSpPr>
          <p:nvPr>
            <p:ph sz="half" idx="1"/>
          </p:nvPr>
        </p:nvSpPr>
        <p:spPr>
          <a:xfrm>
            <a:off x="457199" y="1819072"/>
            <a:ext cx="4038600" cy="4525963"/>
          </a:xfrm>
        </p:spPr>
        <p:txBody>
          <a:bodyPr>
            <a:normAutofit fontScale="77500" lnSpcReduction="20000"/>
          </a:bodyPr>
          <a:lstStyle/>
          <a:p>
            <a:pPr marL="0" indent="0">
              <a:buNone/>
            </a:pPr>
            <a:r>
              <a:rPr lang="en-AU" sz="3600" b="1" dirty="0">
                <a:solidFill>
                  <a:srgbClr val="FF0000"/>
                </a:solidFill>
              </a:rPr>
              <a:t>Program design</a:t>
            </a:r>
          </a:p>
          <a:p>
            <a:r>
              <a:rPr lang="en-AU" sz="3600" dirty="0"/>
              <a:t>Value of Theory of Change</a:t>
            </a:r>
          </a:p>
          <a:p>
            <a:r>
              <a:rPr lang="en-AU" sz="3600" dirty="0"/>
              <a:t>Combine </a:t>
            </a:r>
            <a:r>
              <a:rPr lang="en-AU" sz="3600" dirty="0" err="1"/>
              <a:t>showpony</a:t>
            </a:r>
            <a:r>
              <a:rPr lang="en-AU" sz="3600" dirty="0"/>
              <a:t> and  workhorse cases</a:t>
            </a:r>
          </a:p>
          <a:p>
            <a:r>
              <a:rPr lang="en-GB" sz="3600" dirty="0"/>
              <a:t>Funding  to support foundational work </a:t>
            </a:r>
          </a:p>
          <a:p>
            <a:r>
              <a:rPr lang="en-GB" sz="3600" dirty="0"/>
              <a:t>Flexibility to adapt strategy </a:t>
            </a:r>
          </a:p>
          <a:p>
            <a:r>
              <a:rPr lang="en-GB" sz="3600" dirty="0"/>
              <a:t>Longer-term funding commitment</a:t>
            </a:r>
            <a:endParaRPr lang="en-US" sz="3600" dirty="0"/>
          </a:p>
          <a:p>
            <a:endParaRPr lang="en-AU" sz="3600" dirty="0"/>
          </a:p>
        </p:txBody>
      </p:sp>
      <p:sp>
        <p:nvSpPr>
          <p:cNvPr id="4" name="Content Placeholder 3">
            <a:extLst>
              <a:ext uri="{FF2B5EF4-FFF2-40B4-BE49-F238E27FC236}">
                <a16:creationId xmlns:a16="http://schemas.microsoft.com/office/drawing/2014/main" id="{70C1737A-A817-074C-A698-F355B60309E0}"/>
              </a:ext>
            </a:extLst>
          </p:cNvPr>
          <p:cNvSpPr>
            <a:spLocks noGrp="1"/>
          </p:cNvSpPr>
          <p:nvPr>
            <p:ph sz="half" idx="2"/>
          </p:nvPr>
        </p:nvSpPr>
        <p:spPr>
          <a:xfrm>
            <a:off x="4648203" y="1819072"/>
            <a:ext cx="4038600" cy="4525963"/>
          </a:xfrm>
        </p:spPr>
        <p:txBody>
          <a:bodyPr>
            <a:normAutofit fontScale="77500" lnSpcReduction="20000"/>
          </a:bodyPr>
          <a:lstStyle/>
          <a:p>
            <a:pPr marL="0" indent="0">
              <a:buNone/>
            </a:pPr>
            <a:r>
              <a:rPr lang="en-GB" sz="3600" b="1" dirty="0">
                <a:solidFill>
                  <a:srgbClr val="FF0000"/>
                </a:solidFill>
              </a:rPr>
              <a:t>Evaluation Approach</a:t>
            </a:r>
          </a:p>
          <a:p>
            <a:r>
              <a:rPr lang="en-GB" sz="3600" dirty="0">
                <a:solidFill>
                  <a:prstClr val="white"/>
                </a:solidFill>
              </a:rPr>
              <a:t>Quantification difficult, often inappropriate</a:t>
            </a:r>
          </a:p>
          <a:p>
            <a:r>
              <a:rPr lang="en-GB" sz="3600" dirty="0"/>
              <a:t>Holistic evaluation useful</a:t>
            </a:r>
          </a:p>
          <a:p>
            <a:r>
              <a:rPr lang="en-GB" sz="3600" dirty="0"/>
              <a:t>Longer-term evaluation for clearer assessment of impact</a:t>
            </a:r>
          </a:p>
          <a:p>
            <a:r>
              <a:rPr lang="en-AU" sz="3600" dirty="0">
                <a:solidFill>
                  <a:prstClr val="white"/>
                </a:solidFill>
              </a:rPr>
              <a:t>Value of iterative and adaptive approaches</a:t>
            </a:r>
            <a:endParaRPr lang="en-AU" sz="3600" dirty="0"/>
          </a:p>
          <a:p>
            <a:endParaRPr lang="en-US" dirty="0"/>
          </a:p>
        </p:txBody>
      </p:sp>
    </p:spTree>
    <p:extLst>
      <p:ext uri="{BB962C8B-B14F-4D97-AF65-F5344CB8AC3E}">
        <p14:creationId xmlns:p14="http://schemas.microsoft.com/office/powerpoint/2010/main" val="289638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BCFA-50DD-4F6C-BFA0-16F58106E9F2}"/>
              </a:ext>
            </a:extLst>
          </p:cNvPr>
          <p:cNvSpPr>
            <a:spLocks noGrp="1"/>
          </p:cNvSpPr>
          <p:nvPr>
            <p:ph type="title"/>
          </p:nvPr>
        </p:nvSpPr>
        <p:spPr/>
        <p:txBody>
          <a:bodyPr>
            <a:normAutofit fontScale="90000"/>
          </a:bodyPr>
          <a:lstStyle/>
          <a:p>
            <a:r>
              <a:rPr lang="en-AU" dirty="0"/>
              <a:t>Implications for Speaking Truth to Power in Next Evaluation Phase</a:t>
            </a:r>
          </a:p>
        </p:txBody>
      </p:sp>
      <p:sp>
        <p:nvSpPr>
          <p:cNvPr id="3" name="Content Placeholder 2">
            <a:extLst>
              <a:ext uri="{FF2B5EF4-FFF2-40B4-BE49-F238E27FC236}">
                <a16:creationId xmlns:a16="http://schemas.microsoft.com/office/drawing/2014/main" id="{1296653A-00BF-4B3F-94A1-CA0421E4912B}"/>
              </a:ext>
            </a:extLst>
          </p:cNvPr>
          <p:cNvSpPr>
            <a:spLocks noGrp="1"/>
          </p:cNvSpPr>
          <p:nvPr>
            <p:ph sz="half" idx="1"/>
          </p:nvPr>
        </p:nvSpPr>
        <p:spPr/>
        <p:txBody>
          <a:bodyPr>
            <a:normAutofit fontScale="92500" lnSpcReduction="20000"/>
          </a:bodyPr>
          <a:lstStyle/>
          <a:p>
            <a:pPr>
              <a:spcAft>
                <a:spcPts val="300"/>
              </a:spcAft>
            </a:pPr>
            <a:r>
              <a:rPr lang="en-AU" dirty="0"/>
              <a:t>Consolidation and expansion of legal interventions and geographies</a:t>
            </a:r>
          </a:p>
          <a:p>
            <a:pPr>
              <a:spcAft>
                <a:spcPts val="300"/>
              </a:spcAft>
            </a:pPr>
            <a:r>
              <a:rPr lang="en-AU" dirty="0"/>
              <a:t>Capture long-term impacts through longitudinal approach building on Phase 1</a:t>
            </a:r>
          </a:p>
          <a:p>
            <a:pPr>
              <a:spcAft>
                <a:spcPts val="300"/>
              </a:spcAft>
            </a:pPr>
            <a:r>
              <a:rPr lang="en-AU" dirty="0"/>
              <a:t>More adaptive, iterative method + strategic input</a:t>
            </a:r>
          </a:p>
          <a:p>
            <a:pPr>
              <a:spcAft>
                <a:spcPts val="300"/>
              </a:spcAft>
            </a:pPr>
            <a:r>
              <a:rPr lang="en-AU" dirty="0"/>
              <a:t>Regular strategy testing sessions</a:t>
            </a:r>
          </a:p>
        </p:txBody>
      </p:sp>
      <p:pic>
        <p:nvPicPr>
          <p:cNvPr id="5" name="Content Placeholder 5" descr="climate justice.jpg">
            <a:extLst>
              <a:ext uri="{FF2B5EF4-FFF2-40B4-BE49-F238E27FC236}">
                <a16:creationId xmlns:a16="http://schemas.microsoft.com/office/drawing/2014/main" id="{3F3ECC34-DA67-7A47-8412-0EE0CD960AC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24712" b="-24712"/>
          <a:stretch>
            <a:fillRect/>
          </a:stretch>
        </p:blipFill>
        <p:spPr/>
      </p:pic>
    </p:spTree>
    <p:extLst>
      <p:ext uri="{BB962C8B-B14F-4D97-AF65-F5344CB8AC3E}">
        <p14:creationId xmlns:p14="http://schemas.microsoft.com/office/powerpoint/2010/main" val="300275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9491" y="402720"/>
            <a:ext cx="8594577" cy="3026280"/>
          </a:xfrm>
        </p:spPr>
        <p:txBody>
          <a:bodyPr>
            <a:noAutofit/>
          </a:bodyPr>
          <a:lstStyle/>
          <a:p>
            <a:r>
              <a:rPr lang="en-US" sz="3600" dirty="0">
                <a:solidFill>
                  <a:srgbClr val="FFFF00"/>
                </a:solidFill>
              </a:rPr>
              <a:t>Q&amp;A</a:t>
            </a:r>
            <a:endParaRPr lang="en-AU" sz="3600" dirty="0">
              <a:solidFill>
                <a:srgbClr val="FFFF00"/>
              </a:solidFill>
            </a:endParaRPr>
          </a:p>
        </p:txBody>
      </p:sp>
      <p:sp>
        <p:nvSpPr>
          <p:cNvPr id="3" name="Rectangle 2">
            <a:extLst>
              <a:ext uri="{FF2B5EF4-FFF2-40B4-BE49-F238E27FC236}">
                <a16:creationId xmlns:a16="http://schemas.microsoft.com/office/drawing/2014/main" id="{92154513-3CE1-0A4C-B034-6A843D181C4B}"/>
              </a:ext>
            </a:extLst>
          </p:cNvPr>
          <p:cNvSpPr/>
          <p:nvPr/>
        </p:nvSpPr>
        <p:spPr>
          <a:xfrm>
            <a:off x="289932" y="3288853"/>
            <a:ext cx="8625018" cy="3046988"/>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err="1">
                <a:ln>
                  <a:noFill/>
                </a:ln>
                <a:solidFill>
                  <a:prstClr val="white"/>
                </a:solidFill>
                <a:effectLst/>
                <a:uLnTx/>
                <a:uFillTx/>
                <a:latin typeface="Calibri"/>
                <a:ea typeface="+mn-ea"/>
                <a:cs typeface="+mn-cs"/>
              </a:rPr>
              <a:t>Prof.</a:t>
            </a:r>
            <a:r>
              <a:rPr kumimoji="0" lang="en-AU" sz="2400" b="0" i="0" u="none" strike="noStrike" kern="1200" cap="none" spc="0" normalizeH="0" baseline="0" noProof="0" dirty="0">
                <a:ln>
                  <a:noFill/>
                </a:ln>
                <a:solidFill>
                  <a:prstClr val="white"/>
                </a:solidFill>
                <a:effectLst/>
                <a:uLnTx/>
                <a:uFillTx/>
                <a:latin typeface="Calibri"/>
                <a:ea typeface="+mn-ea"/>
                <a:cs typeface="+mn-cs"/>
              </a:rPr>
              <a:t> Jacqueline Peel (team leader), Melbourne Law School, </a:t>
            </a:r>
            <a:r>
              <a:rPr kumimoji="0" lang="en-AU" sz="2400" b="0" i="0" u="none" strike="noStrike" kern="1200" cap="none" spc="0" normalizeH="0" baseline="0" noProof="0" dirty="0" err="1">
                <a:ln>
                  <a:noFill/>
                </a:ln>
                <a:solidFill>
                  <a:prstClr val="white"/>
                </a:solidFill>
                <a:effectLst/>
                <a:uLnTx/>
                <a:uFillTx/>
                <a:latin typeface="Calibri"/>
                <a:ea typeface="+mn-ea"/>
                <a:cs typeface="+mn-cs"/>
              </a:rPr>
              <a:t>j.peel@unimelb.edu.au</a:t>
            </a:r>
            <a:endParaRPr kumimoji="0" lang="en-AU" sz="2400" b="0" i="0" u="none" strike="noStrike" kern="1200" cap="none" spc="0" normalizeH="0" baseline="0" noProof="0" dirty="0">
              <a:ln>
                <a:noFill/>
              </a:ln>
              <a:solidFill>
                <a:prstClr val="white"/>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prstClr val="white"/>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uLnTx/>
                <a:uFillTx/>
                <a:latin typeface="Calibri"/>
                <a:ea typeface="+mn-ea"/>
                <a:cs typeface="+mn-cs"/>
              </a:rPr>
              <a:t>Dean Hari Osofsky (co-team leader), Penn State Law and School of International Affairs, hmo8@psu.edu</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prstClr val="white"/>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uLnTx/>
                <a:uFillTx/>
                <a:latin typeface="Calibri"/>
                <a:ea typeface="+mn-ea"/>
                <a:cs typeface="+mn-cs"/>
              </a:rPr>
              <a:t>Dr Anita Foerster (researcher), Melbourne Law School, </a:t>
            </a:r>
            <a:r>
              <a:rPr kumimoji="0" lang="en-AU" sz="2400" b="0" i="0" u="none" strike="noStrike" kern="1200" cap="none" spc="0" normalizeH="0" baseline="0" noProof="0" dirty="0" err="1">
                <a:ln>
                  <a:noFill/>
                </a:ln>
                <a:solidFill>
                  <a:prstClr val="white"/>
                </a:solidFill>
                <a:effectLst/>
                <a:uLnTx/>
                <a:uFillTx/>
                <a:latin typeface="Calibri"/>
                <a:ea typeface="+mn-ea"/>
                <a:cs typeface="+mn-cs"/>
              </a:rPr>
              <a:t>anitacf@unimelb.edu.au</a:t>
            </a:r>
            <a:endParaRPr kumimoji="0" lang="en-AU"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25333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44892" y="1768594"/>
            <a:ext cx="5810244" cy="1411577"/>
          </a:xfrm>
        </p:spPr>
        <p:txBody>
          <a:bodyPr>
            <a:normAutofit/>
          </a:bodyPr>
          <a:lstStyle/>
          <a:p>
            <a:r>
              <a:rPr lang="en-US" dirty="0"/>
              <a:t>Holding Cities Accountable for Meeting Greenhouse Gas Emission Reduction Targets</a:t>
            </a:r>
          </a:p>
        </p:txBody>
      </p:sp>
      <p:sp>
        <p:nvSpPr>
          <p:cNvPr id="3" name="Subtitle 2"/>
          <p:cNvSpPr>
            <a:spLocks noGrp="1"/>
          </p:cNvSpPr>
          <p:nvPr>
            <p:ph type="subTitle" idx="1"/>
          </p:nvPr>
        </p:nvSpPr>
        <p:spPr>
          <a:xfrm>
            <a:off x="2950948" y="3795962"/>
            <a:ext cx="5738213" cy="660179"/>
          </a:xfrm>
        </p:spPr>
        <p:txBody>
          <a:bodyPr>
            <a:normAutofit/>
          </a:bodyPr>
          <a:lstStyle/>
          <a:p>
            <a:r>
              <a:rPr lang="en-US" sz="1900" dirty="0"/>
              <a:t>American Evaluation Association Meeting</a:t>
            </a:r>
          </a:p>
          <a:p>
            <a:r>
              <a:rPr lang="en-US" dirty="0"/>
              <a:t>Cleveland, Ohio</a:t>
            </a:r>
          </a:p>
        </p:txBody>
      </p:sp>
      <p:sp>
        <p:nvSpPr>
          <p:cNvPr id="5" name="Text Placeholder 4"/>
          <p:cNvSpPr>
            <a:spLocks noGrp="1"/>
          </p:cNvSpPr>
          <p:nvPr>
            <p:ph type="body" sz="quarter" idx="11"/>
          </p:nvPr>
        </p:nvSpPr>
        <p:spPr>
          <a:xfrm>
            <a:off x="2916574" y="5169944"/>
            <a:ext cx="5806963" cy="914400"/>
          </a:xfrm>
        </p:spPr>
        <p:txBody>
          <a:bodyPr/>
          <a:lstStyle/>
          <a:p>
            <a:pPr lvl="0"/>
            <a:r>
              <a:rPr lang="en-US" dirty="0"/>
              <a:t>Craig Thornton, Eva Ward, Matthew Ribar</a:t>
            </a:r>
          </a:p>
          <a:p>
            <a:endParaRPr lang="en-US" dirty="0"/>
          </a:p>
        </p:txBody>
      </p:sp>
      <p:sp>
        <p:nvSpPr>
          <p:cNvPr id="6" name="Text Placeholder 5"/>
          <p:cNvSpPr>
            <a:spLocks noGrp="1"/>
          </p:cNvSpPr>
          <p:nvPr>
            <p:ph type="body" sz="quarter" idx="12"/>
          </p:nvPr>
        </p:nvSpPr>
        <p:spPr>
          <a:xfrm>
            <a:off x="2916574" y="4500495"/>
            <a:ext cx="5334480" cy="335598"/>
          </a:xfrm>
        </p:spPr>
        <p:txBody>
          <a:bodyPr/>
          <a:lstStyle/>
          <a:p>
            <a:r>
              <a:rPr lang="en-US" dirty="0"/>
              <a:t>November 1, 2018</a:t>
            </a:r>
          </a:p>
        </p:txBody>
      </p:sp>
      <p:sp>
        <p:nvSpPr>
          <p:cNvPr id="8" name="Text Placeholder 7"/>
          <p:cNvSpPr>
            <a:spLocks noGrp="1"/>
          </p:cNvSpPr>
          <p:nvPr>
            <p:ph type="body" sz="quarter" idx="10"/>
          </p:nvPr>
        </p:nvSpPr>
        <p:spPr>
          <a:xfrm>
            <a:off x="1748173" y="2351887"/>
            <a:ext cx="5806963" cy="926295"/>
          </a:xfrm>
        </p:spPr>
        <p:txBody>
          <a:bodyPr/>
          <a:lstStyle/>
          <a:p>
            <a:r>
              <a:rPr lang="en-US" dirty="0"/>
              <a:t> </a:t>
            </a:r>
          </a:p>
        </p:txBody>
      </p:sp>
    </p:spTree>
    <p:extLst>
      <p:ext uri="{BB962C8B-B14F-4D97-AF65-F5344CB8AC3E}">
        <p14:creationId xmlns:p14="http://schemas.microsoft.com/office/powerpoint/2010/main" val="820753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global warming, cities are …</a:t>
            </a:r>
          </a:p>
        </p:txBody>
      </p:sp>
      <p:sp>
        <p:nvSpPr>
          <p:cNvPr id="3" name="Text Placeholder 2"/>
          <p:cNvSpPr>
            <a:spLocks noGrp="1"/>
          </p:cNvSpPr>
          <p:nvPr>
            <p:ph type="body" sz="quarter" idx="11"/>
          </p:nvPr>
        </p:nvSpPr>
        <p:spPr/>
        <p:txBody>
          <a:bodyPr/>
          <a:lstStyle/>
          <a:p>
            <a:r>
              <a:rPr lang="en-US" dirty="0">
                <a:latin typeface="+mn-lt"/>
              </a:rPr>
              <a:t>Causes: </a:t>
            </a:r>
            <a:r>
              <a:rPr lang="en-US" b="0" dirty="0">
                <a:latin typeface="+mn-lt"/>
              </a:rPr>
              <a:t>Cities produce 70 percent of greenhouse gas emissions</a:t>
            </a:r>
          </a:p>
          <a:p>
            <a:endParaRPr lang="en-US" b="0" dirty="0">
              <a:latin typeface="+mn-lt"/>
            </a:endParaRPr>
          </a:p>
          <a:p>
            <a:r>
              <a:rPr lang="en-US" dirty="0">
                <a:latin typeface="+mn-lt"/>
              </a:rPr>
              <a:t>Victims: </a:t>
            </a:r>
            <a:r>
              <a:rPr lang="en-US" b="0" dirty="0">
                <a:latin typeface="+mn-lt"/>
              </a:rPr>
              <a:t>Cities face dire consequences of global warming</a:t>
            </a:r>
          </a:p>
          <a:p>
            <a:endParaRPr lang="en-US" b="0" dirty="0">
              <a:latin typeface="+mn-lt"/>
            </a:endParaRPr>
          </a:p>
          <a:p>
            <a:r>
              <a:rPr lang="en-US" dirty="0">
                <a:latin typeface="+mn-lt"/>
              </a:rPr>
              <a:t>Part of the solution: </a:t>
            </a:r>
            <a:r>
              <a:rPr lang="en-US" b="0" dirty="0">
                <a:latin typeface="+mn-lt"/>
              </a:rPr>
              <a:t>Cities’ decisions can mitigate or exacerbate global warming</a:t>
            </a:r>
          </a:p>
        </p:txBody>
      </p:sp>
    </p:spTree>
    <p:extLst>
      <p:ext uri="{BB962C8B-B14F-4D97-AF65-F5344CB8AC3E}">
        <p14:creationId xmlns:p14="http://schemas.microsoft.com/office/powerpoint/2010/main" val="1500233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Continued Urbanization</a:t>
            </a:r>
          </a:p>
        </p:txBody>
      </p:sp>
      <p:sp>
        <p:nvSpPr>
          <p:cNvPr id="5" name="TextBox 4"/>
          <p:cNvSpPr txBox="1"/>
          <p:nvPr/>
        </p:nvSpPr>
        <p:spPr>
          <a:xfrm>
            <a:off x="2525551" y="6351690"/>
            <a:ext cx="455334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Source: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https://www.mathematicampr.com/dataviz/urbanization</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pic>
        <p:nvPicPr>
          <p:cNvPr id="6" name="Picture 5"/>
          <p:cNvPicPr>
            <a:picLocks noChangeAspect="1"/>
          </p:cNvPicPr>
          <p:nvPr/>
        </p:nvPicPr>
        <p:blipFill>
          <a:blip r:embed="rId4"/>
          <a:stretch>
            <a:fillRect/>
          </a:stretch>
        </p:blipFill>
        <p:spPr>
          <a:xfrm>
            <a:off x="800471" y="1033190"/>
            <a:ext cx="7538110" cy="5069671"/>
          </a:xfrm>
          <a:prstGeom prst="rect">
            <a:avLst/>
          </a:prstGeom>
        </p:spPr>
      </p:pic>
    </p:spTree>
    <p:extLst>
      <p:ext uri="{BB962C8B-B14F-4D97-AF65-F5344CB8AC3E}">
        <p14:creationId xmlns:p14="http://schemas.microsoft.com/office/powerpoint/2010/main" val="574281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2120" y="118994"/>
            <a:ext cx="8454680" cy="648223"/>
          </a:xfrm>
        </p:spPr>
        <p:txBody>
          <a:bodyPr>
            <a:normAutofit fontScale="90000"/>
          </a:bodyPr>
          <a:lstStyle/>
          <a:p>
            <a:r>
              <a:rPr lang="en-US" dirty="0"/>
              <a:t>City-Level Emissions Data </a:t>
            </a:r>
            <a:br>
              <a:rPr lang="en-US" dirty="0"/>
            </a:br>
            <a:r>
              <a:rPr lang="en-US" dirty="0"/>
              <a:t>Becoming Available </a:t>
            </a:r>
          </a:p>
        </p:txBody>
      </p:sp>
      <p:pic>
        <p:nvPicPr>
          <p:cNvPr id="5" name="Picture 4"/>
          <p:cNvPicPr>
            <a:picLocks noChangeAspect="1"/>
          </p:cNvPicPr>
          <p:nvPr/>
        </p:nvPicPr>
        <p:blipFill>
          <a:blip r:embed="rId3"/>
          <a:stretch>
            <a:fillRect/>
          </a:stretch>
        </p:blipFill>
        <p:spPr>
          <a:xfrm>
            <a:off x="1071655" y="1657392"/>
            <a:ext cx="2954582" cy="1262568"/>
          </a:xfrm>
          <a:prstGeom prst="rect">
            <a:avLst/>
          </a:prstGeom>
        </p:spPr>
      </p:pic>
      <p:pic>
        <p:nvPicPr>
          <p:cNvPr id="6" name="Picture 5"/>
          <p:cNvPicPr>
            <a:picLocks noChangeAspect="1"/>
          </p:cNvPicPr>
          <p:nvPr/>
        </p:nvPicPr>
        <p:blipFill>
          <a:blip r:embed="rId4"/>
          <a:stretch>
            <a:fillRect/>
          </a:stretch>
        </p:blipFill>
        <p:spPr>
          <a:xfrm>
            <a:off x="5323360" y="1657392"/>
            <a:ext cx="2636251" cy="111308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7468" y="3560555"/>
            <a:ext cx="3463984" cy="2048149"/>
          </a:xfrm>
          <a:prstGeom prst="rect">
            <a:avLst/>
          </a:prstGeom>
        </p:spPr>
      </p:pic>
    </p:spTree>
    <p:extLst>
      <p:ext uri="{BB962C8B-B14F-4D97-AF65-F5344CB8AC3E}">
        <p14:creationId xmlns:p14="http://schemas.microsoft.com/office/powerpoint/2010/main" val="4252984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5" name="Chart Placeholder 4"/>
          <p:cNvGraphicFramePr>
            <a:graphicFrameLocks noGrp="1"/>
          </p:cNvGraphicFramePr>
          <p:nvPr>
            <p:ph type="chart" sz="quarter" idx="11"/>
            <p:extLst/>
          </p:nvPr>
        </p:nvGraphicFramePr>
        <p:xfrm>
          <a:off x="355600" y="1415973"/>
          <a:ext cx="8443913" cy="4124325"/>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2"/>
          <p:cNvSpPr>
            <a:spLocks noGrp="1"/>
          </p:cNvSpPr>
          <p:nvPr>
            <p:ph type="title"/>
          </p:nvPr>
        </p:nvSpPr>
        <p:spPr>
          <a:xfrm>
            <a:off x="232120" y="274638"/>
            <a:ext cx="8674812" cy="648223"/>
          </a:xfrm>
        </p:spPr>
        <p:txBody>
          <a:bodyPr>
            <a:normAutofit fontScale="90000"/>
          </a:bodyPr>
          <a:lstStyle/>
          <a:p>
            <a:r>
              <a:rPr lang="en-US" dirty="0"/>
              <a:t>Most Cities Have Not Reported Their Emissions</a:t>
            </a:r>
          </a:p>
        </p:txBody>
      </p:sp>
      <p:sp>
        <p:nvSpPr>
          <p:cNvPr id="6" name="Text Placeholder 10"/>
          <p:cNvSpPr>
            <a:spLocks noGrp="1"/>
          </p:cNvSpPr>
          <p:nvPr>
            <p:ph type="body" sz="quarter" idx="10"/>
          </p:nvPr>
        </p:nvSpPr>
        <p:spPr>
          <a:xfrm>
            <a:off x="354983" y="5272161"/>
            <a:ext cx="8443782" cy="798439"/>
          </a:xfrm>
          <a:prstGeom prst="rect">
            <a:avLst/>
          </a:prstGeom>
        </p:spPr>
        <p:txBody>
          <a:bodyPr anchor="b">
            <a:normAutofit/>
          </a:bodyPr>
          <a:lstStyle/>
          <a:p>
            <a:pPr marL="0" indent="0">
              <a:buNone/>
            </a:pPr>
            <a:r>
              <a:rPr lang="en-US" sz="1400" dirty="0">
                <a:solidFill>
                  <a:srgbClr val="10335A"/>
                </a:solidFill>
              </a:rPr>
              <a:t>Note: Aggregation of data reported to CDP and carbon</a:t>
            </a:r>
            <a:r>
              <a:rPr lang="en-US" sz="1400" i="1" dirty="0">
                <a:solidFill>
                  <a:srgbClr val="10335A"/>
                </a:solidFill>
              </a:rPr>
              <a:t>n</a:t>
            </a:r>
            <a:r>
              <a:rPr lang="en-US" sz="1400" dirty="0">
                <a:solidFill>
                  <a:srgbClr val="10335A"/>
                </a:solidFill>
              </a:rPr>
              <a:t> through 2017.</a:t>
            </a:r>
          </a:p>
        </p:txBody>
      </p:sp>
    </p:spTree>
    <p:extLst>
      <p:ext uri="{BB962C8B-B14F-4D97-AF65-F5344CB8AC3E}">
        <p14:creationId xmlns:p14="http://schemas.microsoft.com/office/powerpoint/2010/main" val="1745620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Few Cities Have Longitudinal Data</a:t>
            </a:r>
          </a:p>
        </p:txBody>
      </p:sp>
      <p:sp>
        <p:nvSpPr>
          <p:cNvPr id="6" name="Text Placeholder 10"/>
          <p:cNvSpPr>
            <a:spLocks noGrp="1"/>
          </p:cNvSpPr>
          <p:nvPr>
            <p:ph type="body" sz="quarter" idx="10"/>
          </p:nvPr>
        </p:nvSpPr>
        <p:spPr>
          <a:xfrm>
            <a:off x="1131597" y="5719108"/>
            <a:ext cx="8443782" cy="798439"/>
          </a:xfrm>
          <a:prstGeom prst="rect">
            <a:avLst/>
          </a:prstGeom>
        </p:spPr>
        <p:txBody>
          <a:bodyPr anchor="b">
            <a:normAutofit/>
          </a:bodyPr>
          <a:lstStyle/>
          <a:p>
            <a:pPr marL="0" indent="0">
              <a:buNone/>
            </a:pPr>
            <a:r>
              <a:rPr lang="en-US" sz="1400" dirty="0">
                <a:solidFill>
                  <a:srgbClr val="10335A"/>
                </a:solidFill>
              </a:rPr>
              <a:t>Note: Aggregation of data reported to CDP and carbon</a:t>
            </a:r>
            <a:r>
              <a:rPr lang="en-US" sz="1400" i="1" dirty="0">
                <a:solidFill>
                  <a:srgbClr val="10335A"/>
                </a:solidFill>
              </a:rPr>
              <a:t>n</a:t>
            </a:r>
            <a:r>
              <a:rPr lang="en-US" sz="1400" dirty="0">
                <a:solidFill>
                  <a:srgbClr val="10335A"/>
                </a:solidFill>
              </a:rPr>
              <a:t> through 2017.</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092" y="1009929"/>
            <a:ext cx="7255564" cy="4709179"/>
          </a:xfrm>
          <a:prstGeom prst="rect">
            <a:avLst/>
          </a:prstGeom>
        </p:spPr>
      </p:pic>
      <p:sp>
        <p:nvSpPr>
          <p:cNvPr id="2" name="Rectangle 1"/>
          <p:cNvSpPr/>
          <p:nvPr/>
        </p:nvSpPr>
        <p:spPr>
          <a:xfrm>
            <a:off x="2036064" y="5494680"/>
            <a:ext cx="5547360" cy="197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0" name="Group 9"/>
          <p:cNvGrpSpPr/>
          <p:nvPr/>
        </p:nvGrpSpPr>
        <p:grpSpPr>
          <a:xfrm>
            <a:off x="1468643" y="5433129"/>
            <a:ext cx="6789509" cy="338554"/>
            <a:chOff x="1468643" y="5433129"/>
            <a:chExt cx="6789509" cy="338554"/>
          </a:xfrm>
        </p:grpSpPr>
        <p:sp>
          <p:nvSpPr>
            <p:cNvPr id="11" name="TextBox 10"/>
            <p:cNvSpPr txBox="1"/>
            <p:nvPr/>
          </p:nvSpPr>
          <p:spPr>
            <a:xfrm>
              <a:off x="1468643" y="5433129"/>
              <a:ext cx="2308645"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2 or fewer inventories</a:t>
              </a:r>
            </a:p>
          </p:txBody>
        </p:sp>
        <p:sp>
          <p:nvSpPr>
            <p:cNvPr id="12" name="TextBox 11"/>
            <p:cNvSpPr txBox="1"/>
            <p:nvPr/>
          </p:nvSpPr>
          <p:spPr>
            <a:xfrm>
              <a:off x="3845334" y="5433129"/>
              <a:ext cx="1874231"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3 to 5 inventories</a:t>
              </a:r>
            </a:p>
          </p:txBody>
        </p:sp>
        <p:sp>
          <p:nvSpPr>
            <p:cNvPr id="13" name="TextBox 12"/>
            <p:cNvSpPr txBox="1"/>
            <p:nvPr/>
          </p:nvSpPr>
          <p:spPr>
            <a:xfrm>
              <a:off x="5768368" y="5433129"/>
              <a:ext cx="248978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More than 5 inventories</a:t>
              </a:r>
            </a:p>
          </p:txBody>
        </p:sp>
      </p:grpSp>
    </p:spTree>
    <p:extLst>
      <p:ext uri="{BB962C8B-B14F-4D97-AF65-F5344CB8AC3E}">
        <p14:creationId xmlns:p14="http://schemas.microsoft.com/office/powerpoint/2010/main" val="4296882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thematica">
  <a:themeElements>
    <a:clrScheme name="Mathematica Red">
      <a:dk1>
        <a:sysClr val="windowText" lastClr="000000"/>
      </a:dk1>
      <a:lt1>
        <a:sysClr val="window" lastClr="FFFFFF"/>
      </a:lt1>
      <a:dk2>
        <a:srgbClr val="10335A"/>
      </a:dk2>
      <a:lt2>
        <a:srgbClr val="EEECE1"/>
      </a:lt2>
      <a:accent1>
        <a:srgbClr val="E61D35"/>
      </a:accent1>
      <a:accent2>
        <a:srgbClr val="F59A29"/>
      </a:accent2>
      <a:accent3>
        <a:srgbClr val="EA5534"/>
      </a:accent3>
      <a:accent4>
        <a:srgbClr val="F08442"/>
      </a:accent4>
      <a:accent5>
        <a:srgbClr val="FDBC18"/>
      </a:accent5>
      <a:accent6>
        <a:srgbClr val="F2955C"/>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urrency">
      <a:fillStyleLst>
        <a:solidFill>
          <a:schemeClr val="phClr"/>
        </a:solidFill>
        <a:gradFill rotWithShape="1">
          <a:gsLst>
            <a:gs pos="0">
              <a:schemeClr val="phClr">
                <a:tint val="80000"/>
                <a:satMod val="110000"/>
              </a:schemeClr>
            </a:gs>
            <a:gs pos="47500">
              <a:schemeClr val="phClr">
                <a:tint val="35000"/>
                <a:satMod val="110000"/>
              </a:schemeClr>
            </a:gs>
            <a:gs pos="58500">
              <a:schemeClr val="phClr">
                <a:tint val="35000"/>
                <a:satMod val="110000"/>
              </a:schemeClr>
            </a:gs>
            <a:gs pos="100000">
              <a:schemeClr val="phClr">
                <a:tint val="80000"/>
                <a:satMod val="110000"/>
              </a:schemeClr>
            </a:gs>
          </a:gsLst>
          <a:lin ang="3600000" scaled="1"/>
        </a:gradFill>
        <a:gradFill rotWithShape="1">
          <a:gsLst>
            <a:gs pos="0">
              <a:schemeClr val="phClr">
                <a:shade val="52000"/>
                <a:satMod val="105000"/>
              </a:schemeClr>
            </a:gs>
            <a:gs pos="47500">
              <a:schemeClr val="phClr">
                <a:shade val="89000"/>
                <a:satMod val="105000"/>
              </a:schemeClr>
            </a:gs>
            <a:gs pos="58500">
              <a:schemeClr val="phClr">
                <a:shade val="89000"/>
                <a:satMod val="105000"/>
              </a:schemeClr>
            </a:gs>
            <a:gs pos="100000">
              <a:schemeClr val="phClr">
                <a:shade val="52000"/>
                <a:satMod val="105000"/>
              </a:schemeClr>
            </a:gs>
          </a:gsLst>
          <a:lin ang="3600000" scaled="1"/>
        </a:gradFill>
      </a:fillStyleLst>
      <a:lnStyleLst>
        <a:ln w="10000" cap="flat" cmpd="sng" algn="ctr">
          <a:solidFill>
            <a:schemeClr val="phClr"/>
          </a:solidFill>
          <a:prstDash val="solid"/>
        </a:ln>
        <a:ln w="60000" cap="flat" cmpd="thickThin" algn="ctr">
          <a:solidFill>
            <a:schemeClr val="phClr"/>
          </a:solidFill>
          <a:prstDash val="solid"/>
        </a:ln>
        <a:ln w="25400" cap="flat" cmpd="sng" algn="ctr">
          <a:solidFill>
            <a:schemeClr val="phClr"/>
          </a:solidFill>
          <a:prstDash val="solid"/>
        </a:ln>
      </a:lnStyleLst>
      <a:effectStyleLst>
        <a:effectStyle>
          <a:effectLst>
            <a:outerShdw blurRad="38100" dist="38100" dir="5400000" algn="r" rotWithShape="0">
              <a:srgbClr val="000000">
                <a:alpha val="60000"/>
              </a:srgbClr>
            </a:outerShdw>
          </a:effectLst>
        </a:effectStyle>
        <a:effectStyle>
          <a:effectLst>
            <a:outerShdw blurRad="38100" dist="38100" dir="5400000" algn="r" rotWithShape="0">
              <a:srgbClr val="000000">
                <a:alpha val="60000"/>
              </a:srgbClr>
            </a:outerShdw>
          </a:effectLst>
          <a:scene3d>
            <a:camera prst="orthographicFront">
              <a:rot lat="0" lon="0" rev="0"/>
            </a:camera>
            <a:lightRig rig="harsh" dir="tl">
              <a:rot lat="0" lon="0" rev="8400000"/>
            </a:lightRig>
          </a:scene3d>
          <a:sp3d prstMaterial="flat">
            <a:bevelT w="38100" h="50800" prst="softRound"/>
          </a:sp3d>
        </a:effectStyle>
        <a:effectStyle>
          <a:effectLst>
            <a:outerShdw blurRad="50800" dist="63500" dir="5400000" algn="r" rotWithShape="0">
              <a:srgbClr val="000000">
                <a:alpha val="65000"/>
              </a:srgbClr>
            </a:outerShdw>
          </a:effectLst>
          <a:scene3d>
            <a:camera prst="orthographicFront">
              <a:rot lat="0" lon="0" rev="0"/>
            </a:camera>
            <a:lightRig rig="harsh" dir="tl">
              <a:rot lat="0" lon="0" rev="840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80000"/>
                <a:satMod val="300000"/>
              </a:schemeClr>
            </a:gs>
            <a:gs pos="100000">
              <a:schemeClr val="phClr">
                <a:shade val="20000"/>
                <a:satMod val="350000"/>
              </a:schemeClr>
            </a:gs>
          </a:gsLst>
          <a:path path="circle">
            <a:fillToRect l="50000" t="50000" r="50000" b="50000"/>
          </a:path>
        </a:gradFill>
        <a:blipFill>
          <a:blip xmlns:r="http://schemas.openxmlformats.org/officeDocument/2006/relationships">
            <a:duotone>
              <a:schemeClr val="phClr">
                <a:tint val="98000"/>
                <a:shade val="98000"/>
                <a:satMod val="120000"/>
              </a:schemeClr>
              <a:schemeClr val="phClr">
                <a:tint val="86000"/>
                <a:shade val="92000"/>
                <a:satMod val="150000"/>
              </a:schemeClr>
            </a:duotone>
          </a:blip>
          <a:tile tx="0" ty="0" sx="90000" sy="90000" flip="none" algn="tl"/>
        </a:blipFill>
      </a:bgFillStyleLst>
    </a:fmtScheme>
  </a:themeElements>
  <a:objectDefaults/>
  <a:extraClrSchemeLst>
    <a:extraClrScheme>
      <a:clrScheme name="Mathematica Blue">
        <a:dk1>
          <a:sysClr val="windowText" lastClr="000000"/>
        </a:dk1>
        <a:lt1>
          <a:sysClr val="window" lastClr="FFFFFF"/>
        </a:lt1>
        <a:dk2>
          <a:srgbClr val="10335A"/>
        </a:dk2>
        <a:lt2>
          <a:srgbClr val="EEECE1"/>
        </a:lt2>
        <a:accent1>
          <a:srgbClr val="184E8A"/>
        </a:accent1>
        <a:accent2>
          <a:srgbClr val="79B4E1"/>
        </a:accent2>
        <a:accent3>
          <a:srgbClr val="2067B6"/>
        </a:accent3>
        <a:accent4>
          <a:srgbClr val="4D9CD7"/>
        </a:accent4>
        <a:accent5>
          <a:srgbClr val="A2CAE8"/>
        </a:accent5>
        <a:accent6>
          <a:srgbClr val="2067B6"/>
        </a:accent6>
        <a:hlink>
          <a:srgbClr val="0000FF"/>
        </a:hlink>
        <a:folHlink>
          <a:srgbClr val="800080"/>
        </a:folHlink>
      </a:clrScheme>
    </a:extraClrScheme>
    <a:extraClrScheme>
      <a:clrScheme name="Mathematica Red">
        <a:dk1>
          <a:sysClr val="windowText" lastClr="000000"/>
        </a:dk1>
        <a:lt1>
          <a:sysClr val="window" lastClr="FFFFFF"/>
        </a:lt1>
        <a:dk2>
          <a:srgbClr val="10335A"/>
        </a:dk2>
        <a:lt2>
          <a:srgbClr val="EEECE1"/>
        </a:lt2>
        <a:accent1>
          <a:srgbClr val="E61D35"/>
        </a:accent1>
        <a:accent2>
          <a:srgbClr val="F59A29"/>
        </a:accent2>
        <a:accent3>
          <a:srgbClr val="EA5534"/>
        </a:accent3>
        <a:accent4>
          <a:srgbClr val="F08442"/>
        </a:accent4>
        <a:accent5>
          <a:srgbClr val="FDBC18"/>
        </a:accent5>
        <a:accent6>
          <a:srgbClr val="F2955C"/>
        </a:accent6>
        <a:hlink>
          <a:srgbClr val="0000FF"/>
        </a:hlink>
        <a:folHlink>
          <a:srgbClr val="800080"/>
        </a:folHlink>
      </a:clrScheme>
    </a:extraClrScheme>
    <a:extraClrScheme>
      <a:clrScheme name="Mathematica Green">
        <a:dk1>
          <a:sysClr val="windowText" lastClr="000000"/>
        </a:dk1>
        <a:lt1>
          <a:sysClr val="window" lastClr="FFFFFF"/>
        </a:lt1>
        <a:dk2>
          <a:srgbClr val="10335A"/>
        </a:dk2>
        <a:lt2>
          <a:srgbClr val="EEECE1"/>
        </a:lt2>
        <a:accent1>
          <a:srgbClr val="006A4F"/>
        </a:accent1>
        <a:accent2>
          <a:srgbClr val="8DC765"/>
        </a:accent2>
        <a:accent3>
          <a:srgbClr val="4C8A3E"/>
        </a:accent3>
        <a:accent4>
          <a:srgbClr val="5CA84A"/>
        </a:accent4>
        <a:accent5>
          <a:srgbClr val="B2DE82"/>
        </a:accent5>
        <a:accent6>
          <a:srgbClr val="5FAD4D"/>
        </a:accent6>
        <a:hlink>
          <a:srgbClr val="0000FF"/>
        </a:hlink>
        <a:folHlink>
          <a:srgbClr val="800080"/>
        </a:folHlink>
      </a:clrScheme>
    </a:extraClrScheme>
  </a:extraClrSchemeLst>
  <a:extLst>
    <a:ext uri="{05A4C25C-085E-4340-85A3-A5531E510DB2}">
      <thm15:themeFamily xmlns:thm15="http://schemas.microsoft.com/office/thememl/2012/main" name="Mathematica Presentation light_50th.pptx [Read-Only]" id="{C9F5CD8D-4179-4B50-AD61-966BE179A315}" vid="{B66D31A7-7966-4DF1-8133-18EC8ACDCAD7}"/>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581</TotalTime>
  <Words>1595</Words>
  <Application>Microsoft Office PowerPoint</Application>
  <PresentationFormat>On-screen Show (4:3)</PresentationFormat>
  <Paragraphs>241</Paragraphs>
  <Slides>33</Slides>
  <Notes>20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33</vt:i4>
      </vt:variant>
    </vt:vector>
  </HeadingPairs>
  <TitlesOfParts>
    <vt:vector size="46" baseType="lpstr">
      <vt:lpstr>MS Mincho</vt:lpstr>
      <vt:lpstr>Arial</vt:lpstr>
      <vt:lpstr>Arial Black</vt:lpstr>
      <vt:lpstr>Arial Bold</vt:lpstr>
      <vt:lpstr>Britannic Bold</vt:lpstr>
      <vt:lpstr>Calibri</vt:lpstr>
      <vt:lpstr>Calibri Light</vt:lpstr>
      <vt:lpstr>Times New Roman</vt:lpstr>
      <vt:lpstr>Wingdings</vt:lpstr>
      <vt:lpstr>Office Theme</vt:lpstr>
      <vt:lpstr>Mathematica</vt:lpstr>
      <vt:lpstr>1_Office Theme</vt:lpstr>
      <vt:lpstr> Black </vt:lpstr>
      <vt:lpstr>Evaluation, Truth and Accountability  the Case of Climate Change Mitigation</vt:lpstr>
      <vt:lpstr>PowerPoint Presentation</vt:lpstr>
      <vt:lpstr>PowerPoint Presentation</vt:lpstr>
      <vt:lpstr>Holding Cities Accountable for Meeting Greenhouse Gas Emission Reduction Targets</vt:lpstr>
      <vt:lpstr>For global warming, cities are …</vt:lpstr>
      <vt:lpstr>Continued Urbanization</vt:lpstr>
      <vt:lpstr>City-Level Emissions Data  Becoming Available </vt:lpstr>
      <vt:lpstr>Most Cities Have Not Reported Their Emissions</vt:lpstr>
      <vt:lpstr>Few Cities Have Longitudinal Data</vt:lpstr>
      <vt:lpstr>Targets Reported to CDP by the Largest Cities</vt:lpstr>
      <vt:lpstr>Target Data Needed to Assess Ambition</vt:lpstr>
      <vt:lpstr>Ambition Based on Targeted Reduction</vt:lpstr>
      <vt:lpstr>Target-Reporting Cities in CDP with Adequate Data</vt:lpstr>
      <vt:lpstr>Target-Reporting Cities in CDP with Adequate Data</vt:lpstr>
      <vt:lpstr>Truth to Power</vt:lpstr>
      <vt:lpstr>There Is Still Hope</vt:lpstr>
      <vt:lpstr>Thank You!</vt:lpstr>
      <vt:lpstr>Useful references about city emissions</vt:lpstr>
      <vt:lpstr>Evaluation of CIFF’s Support to Curbing Brazil’s Transport Emissions Trajectory by Transforming City Mobility</vt:lpstr>
      <vt:lpstr>Evaluation Background </vt:lpstr>
      <vt:lpstr>Evaluation Context</vt:lpstr>
      <vt:lpstr>Evaluation Findings</vt:lpstr>
      <vt:lpstr>Key Grantee Shifts during Work Program</vt:lpstr>
      <vt:lpstr>Insights for Evaluation</vt:lpstr>
      <vt:lpstr>Speaking Truth to Power</vt:lpstr>
      <vt:lpstr>Evaluating Strategic Litigation as a Tool for Climate Change Mitigation</vt:lpstr>
      <vt:lpstr>Strategic Climate Litigation Speaking Truth to--and Changing--Power</vt:lpstr>
      <vt:lpstr>CIFF Climate Program Phase I, 2014-2017</vt:lpstr>
      <vt:lpstr>Approach to Evaluation for Project Aimed at Speaking Truth to Power</vt:lpstr>
      <vt:lpstr>Evaluation Challenges</vt:lpstr>
      <vt:lpstr>Insights for Evaluation of Strategic Litigation’s Impact</vt:lpstr>
      <vt:lpstr>Implications for Speaking Truth to Power in Next Evaluation Phase</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Abigail Knell</dc:creator>
  <cp:lastModifiedBy>Scott Chaplowe</cp:lastModifiedBy>
  <cp:revision>39</cp:revision>
  <dcterms:created xsi:type="dcterms:W3CDTF">2018-10-26T14:32:07Z</dcterms:created>
  <dcterms:modified xsi:type="dcterms:W3CDTF">2018-11-16T15:56:43Z</dcterms:modified>
</cp:coreProperties>
</file>