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9.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15" r:id="rId1"/>
    <p:sldMasterId id="2147484875" r:id="rId2"/>
    <p:sldMasterId id="2147484923" r:id="rId3"/>
    <p:sldMasterId id="2147484935" r:id="rId4"/>
    <p:sldMasterId id="2147485085" r:id="rId5"/>
    <p:sldMasterId id="2147485097" r:id="rId6"/>
    <p:sldMasterId id="2147485109" r:id="rId7"/>
    <p:sldMasterId id="2147485127" r:id="rId8"/>
    <p:sldMasterId id="2147485199" r:id="rId9"/>
    <p:sldMasterId id="2147485217" r:id="rId10"/>
  </p:sldMasterIdLst>
  <p:notesMasterIdLst>
    <p:notesMasterId r:id="rId62"/>
  </p:notesMasterIdLst>
  <p:handoutMasterIdLst>
    <p:handoutMasterId r:id="rId63"/>
  </p:handoutMasterIdLst>
  <p:sldIdLst>
    <p:sldId id="256" r:id="rId11"/>
    <p:sldId id="388" r:id="rId12"/>
    <p:sldId id="274" r:id="rId13"/>
    <p:sldId id="406" r:id="rId14"/>
    <p:sldId id="405" r:id="rId15"/>
    <p:sldId id="312" r:id="rId16"/>
    <p:sldId id="391" r:id="rId17"/>
    <p:sldId id="392" r:id="rId18"/>
    <p:sldId id="447" r:id="rId19"/>
    <p:sldId id="348" r:id="rId20"/>
    <p:sldId id="489" r:id="rId21"/>
    <p:sldId id="493" r:id="rId22"/>
    <p:sldId id="491" r:id="rId23"/>
    <p:sldId id="417" r:id="rId24"/>
    <p:sldId id="421" r:id="rId25"/>
    <p:sldId id="449" r:id="rId26"/>
    <p:sldId id="419" r:id="rId27"/>
    <p:sldId id="416" r:id="rId28"/>
    <p:sldId id="450" r:id="rId29"/>
    <p:sldId id="427" r:id="rId30"/>
    <p:sldId id="457" r:id="rId31"/>
    <p:sldId id="438" r:id="rId32"/>
    <p:sldId id="433" r:id="rId33"/>
    <p:sldId id="458" r:id="rId34"/>
    <p:sldId id="428" r:id="rId35"/>
    <p:sldId id="355" r:id="rId36"/>
    <p:sldId id="356" r:id="rId37"/>
    <p:sldId id="357" r:id="rId38"/>
    <p:sldId id="361" r:id="rId39"/>
    <p:sldId id="363" r:id="rId40"/>
    <p:sldId id="441" r:id="rId41"/>
    <p:sldId id="470" r:id="rId42"/>
    <p:sldId id="469" r:id="rId43"/>
    <p:sldId id="474" r:id="rId44"/>
    <p:sldId id="473" r:id="rId45"/>
    <p:sldId id="468" r:id="rId46"/>
    <p:sldId id="495" r:id="rId47"/>
    <p:sldId id="494" r:id="rId48"/>
    <p:sldId id="475" r:id="rId49"/>
    <p:sldId id="497" r:id="rId50"/>
    <p:sldId id="478" r:id="rId51"/>
    <p:sldId id="464" r:id="rId52"/>
    <p:sldId id="498" r:id="rId53"/>
    <p:sldId id="500" r:id="rId54"/>
    <p:sldId id="499" r:id="rId55"/>
    <p:sldId id="484" r:id="rId56"/>
    <p:sldId id="483" r:id="rId57"/>
    <p:sldId id="486" r:id="rId58"/>
    <p:sldId id="340" r:id="rId59"/>
    <p:sldId id="488" r:id="rId60"/>
    <p:sldId id="341" r:id="rId61"/>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4FC9"/>
    <a:srgbClr val="2D3FE7"/>
    <a:srgbClr val="4011B5"/>
    <a:srgbClr val="480765"/>
    <a:srgbClr val="3BC3E3"/>
    <a:srgbClr val="0060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354" autoAdjust="0"/>
    <p:restoredTop sz="95280" autoAdjust="0"/>
  </p:normalViewPr>
  <p:slideViewPr>
    <p:cSldViewPr>
      <p:cViewPr varScale="1">
        <p:scale>
          <a:sx n="87" d="100"/>
          <a:sy n="87" d="100"/>
        </p:scale>
        <p:origin x="974" y="62"/>
      </p:cViewPr>
      <p:guideLst>
        <p:guide orient="horz" pos="2160"/>
        <p:guide pos="2880"/>
      </p:guideLst>
    </p:cSldViewPr>
  </p:slideViewPr>
  <p:outlineViewPr>
    <p:cViewPr>
      <p:scale>
        <a:sx n="33" d="100"/>
        <a:sy n="33" d="100"/>
      </p:scale>
      <p:origin x="0" y="0"/>
    </p:cViewPr>
  </p:outlineViewPr>
  <p:notesTextViewPr>
    <p:cViewPr>
      <p:scale>
        <a:sx n="25" d="100"/>
        <a:sy n="25" d="100"/>
      </p:scale>
      <p:origin x="0" y="0"/>
    </p:cViewPr>
  </p:notesTextViewPr>
  <p:notesViewPr>
    <p:cSldViewPr>
      <p:cViewPr varScale="1">
        <p:scale>
          <a:sx n="52" d="100"/>
          <a:sy n="52" d="100"/>
        </p:scale>
        <p:origin x="2838"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3177" tIns="46589" rIns="93177" bIns="46589" rtlCol="0"/>
          <a:lstStyle>
            <a:lvl1pPr algn="l" eaLnBrk="1" hangingPunct="1">
              <a:defRPr sz="1200">
                <a:latin typeface="Arial" panose="020B0604020202020204" pitchFamily="34" charset="0"/>
                <a:cs typeface="Arial" panose="020B0604020202020204" pitchFamily="34" charset="0"/>
              </a:defRPr>
            </a:lvl1pPr>
          </a:lstStyle>
          <a:p>
            <a:pPr>
              <a:defRPr/>
            </a:pPr>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3177" tIns="46589" rIns="93177" bIns="46589" rtlCol="0"/>
          <a:lstStyle>
            <a:lvl1pPr algn="r" eaLnBrk="1" hangingPunct="1">
              <a:defRPr sz="1200">
                <a:latin typeface="Arial" panose="020B0604020202020204" pitchFamily="34" charset="0"/>
                <a:cs typeface="Arial" panose="020B0604020202020204" pitchFamily="34" charset="0"/>
              </a:defRPr>
            </a:lvl1pPr>
          </a:lstStyle>
          <a:p>
            <a:pPr>
              <a:defRPr/>
            </a:pPr>
            <a:fld id="{EF21273C-6B2B-4B30-91AC-8D6FB3357068}" type="datetimeFigureOut">
              <a:rPr lang="en-US"/>
              <a:pPr>
                <a:defRPr/>
              </a:pPr>
              <a:t>10/28/2016</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3177" tIns="46589" rIns="93177" bIns="46589" rtlCol="0" anchor="b"/>
          <a:lstStyle>
            <a:lvl1pPr algn="l" eaLnBrk="1" hangingPunct="1">
              <a:defRPr sz="1200">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fld id="{90EDEDA6-8260-4D33-A749-E8C01E0C961C}"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eaLnBrk="1" fontAlgn="auto" hangingPunct="1">
              <a:spcBef>
                <a:spcPts val="0"/>
              </a:spcBef>
              <a:spcAft>
                <a:spcPts val="0"/>
              </a:spcAft>
              <a:defRPr sz="1200">
                <a:latin typeface="+mn-lt"/>
                <a:cs typeface="+mn-cs"/>
              </a:defRPr>
            </a:lvl1pPr>
          </a:lstStyle>
          <a:p>
            <a:pPr>
              <a:defRPr/>
            </a:pPr>
            <a:fld id="{49366B66-4E44-40C7-8160-2AD4DC46EE1A}" type="datetimeFigureOut">
              <a:rPr lang="en-US"/>
              <a:pPr>
                <a:defRPr/>
              </a:pPr>
              <a:t>10/28/2016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anose="020F0502020204030204" pitchFamily="34" charset="0"/>
              </a:defRPr>
            </a:lvl1pPr>
          </a:lstStyle>
          <a:p>
            <a:fld id="{1A596EAE-1FAA-4461-8CCF-1E0203E67278}"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cmp-openstandards.or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edocs.unep.org/rest/bitstreams/9783/retriev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edocs.unep.org/rest/bitstreams/9783/retriev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ru-RU" sz="8000" dirty="0">
                <a:solidFill>
                  <a:srgbClr val="FF0000"/>
                </a:solidFill>
              </a:rPr>
              <a:t>Может быть, анкеты или плакат на</a:t>
            </a:r>
            <a:r>
              <a:rPr lang="ru-RU" sz="8000" baseline="0" dirty="0">
                <a:solidFill>
                  <a:srgbClr val="FF0000"/>
                </a:solidFill>
              </a:rPr>
              <a:t> стену</a:t>
            </a:r>
            <a:r>
              <a:rPr lang="ru-RU" sz="8000" dirty="0">
                <a:solidFill>
                  <a:srgbClr val="FF0000"/>
                </a:solidFill>
              </a:rPr>
              <a:t>??? </a:t>
            </a:r>
            <a:r>
              <a:rPr lang="en-US" sz="8000" dirty="0">
                <a:solidFill>
                  <a:srgbClr val="FF0000"/>
                </a:solidFill>
              </a:rPr>
              <a:t>Who are you? Why does this topic matters to you 1 sentence?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mn-lt"/>
                <a:ea typeface="+mn-ea"/>
                <a:cs typeface="+mn-cs"/>
              </a:rPr>
              <a:t>Welcome. We’re here today to talk about how to [CLICK] craft your presentation message. We’re aiming specifically for the conference presentations so that you all have fantastic experiences as presenters and audience members, but we’re also hoping you’ll carry these ideas over into the presenting you do as part of your regular evaluation dissemination. I’m going to lead you through what research says about structuring a great presentation, what our top AEA presenters do, and what you said you needed as an audience.</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8000" dirty="0">
              <a:solidFill>
                <a:srgbClr val="FF0000"/>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8000" dirty="0">
              <a:solidFill>
                <a:srgbClr val="FF0000"/>
              </a:solidFill>
            </a:endParaRPr>
          </a:p>
          <a:p>
            <a:pPr eaLnBrk="1" hangingPunct="1">
              <a:spcBef>
                <a:spcPct val="0"/>
              </a:spcBef>
            </a:pPr>
            <a:r>
              <a:rPr lang="en-US" altLang="en-US" dirty="0" err="1"/>
              <a:t>ll</a:t>
            </a:r>
            <a:endParaRPr lang="ru-RU" altLang="en-US" dirty="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D90168B-C7F4-42B6-B4F2-817E1E5AA9F7}" type="slidenum">
              <a:rPr lang="en-US" altLang="en-US">
                <a:latin typeface="Calibri" panose="020F0502020204030204" pitchFamily="34" charset="0"/>
              </a:rPr>
              <a:pPr/>
              <a:t>1</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A596EAE-1FAA-4461-8CCF-1E0203E67278}" type="slidenum">
              <a:rPr kumimoji="0" lang="en-US"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US"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223950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4800" kern="1200" baseline="0" dirty="0" err="1">
                <a:solidFill>
                  <a:schemeClr val="tx1"/>
                </a:solidFill>
                <a:latin typeface="+mn-lt"/>
                <a:ea typeface="+mn-ea"/>
                <a:cs typeface="+mn-cs"/>
              </a:rPr>
              <a:t>Miradi</a:t>
            </a:r>
            <a:r>
              <a:rPr lang="en-US" sz="4800" kern="1200" baseline="0" dirty="0">
                <a:solidFill>
                  <a:schemeClr val="tx1"/>
                </a:solidFill>
                <a:latin typeface="+mn-lt"/>
                <a:ea typeface="+mn-ea"/>
                <a:cs typeface="+mn-cs"/>
              </a:rPr>
              <a:t> is a user-friendly program that allows nature conservation practitioners to design, manage, monitor, and learn from their projects to more effectively meet their conservation goals, following a process laid out in the </a:t>
            </a:r>
            <a:r>
              <a:rPr lang="en-US" sz="4800" kern="1200" baseline="0" dirty="0">
                <a:solidFill>
                  <a:schemeClr val="tx1"/>
                </a:solidFill>
                <a:latin typeface="+mn-lt"/>
                <a:ea typeface="+mn-ea"/>
                <a:cs typeface="+mn-cs"/>
                <a:hlinkClick r:id="rId3"/>
              </a:rPr>
              <a:t>Open Standards for the Practice of Conservation</a:t>
            </a:r>
            <a:r>
              <a:rPr lang="en-US" sz="4800" kern="1200" baseline="0" dirty="0">
                <a:solidFill>
                  <a:schemeClr val="tx1"/>
                </a:solidFill>
                <a:latin typeface="+mn-lt"/>
                <a:ea typeface="+mn-ea"/>
                <a:cs typeface="+mn-cs"/>
              </a:rPr>
              <a:t>. Open standards adapt the Results-Based Management Approach to the conservation field.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4800" kern="1200" baseline="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4800" kern="1200" baseline="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50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596EAE-1FAA-4461-8CCF-1E0203E67278}" type="slidenum">
              <a:rPr lang="en-US" altLang="en-US" smtClean="0"/>
              <a:pPr/>
              <a:t>14</a:t>
            </a:fld>
            <a:endParaRPr lang="en-US" altLang="en-US"/>
          </a:p>
        </p:txBody>
      </p:sp>
    </p:spTree>
    <p:extLst>
      <p:ext uri="{BB962C8B-B14F-4D97-AF65-F5344CB8AC3E}">
        <p14:creationId xmlns:p14="http://schemas.microsoft.com/office/powerpoint/2010/main" val="1331570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0" fontAlgn="base" latinLnBrk="0" hangingPunct="0">
              <a:lnSpc>
                <a:spcPct val="100000"/>
              </a:lnSpc>
              <a:spcBef>
                <a:spcPct val="30000"/>
              </a:spcBef>
              <a:spcAft>
                <a:spcPct val="0"/>
              </a:spcAft>
              <a:buClrTx/>
              <a:buSzTx/>
              <a:buFontTx/>
              <a:buNone/>
              <a:tabLst/>
              <a:defRPr/>
            </a:pPr>
            <a:r>
              <a:rPr lang="ru-RU" sz="5400" dirty="0">
                <a:solidFill>
                  <a:srgbClr val="FF0000"/>
                </a:solidFill>
                <a:latin typeface="Futura Std Book" pitchFamily="34" charset="0"/>
              </a:rPr>
              <a:t>(</a:t>
            </a:r>
            <a:r>
              <a:rPr lang="en-US" sz="5400" dirty="0">
                <a:solidFill>
                  <a:srgbClr val="FF0000"/>
                </a:solidFill>
                <a:latin typeface="Futura Std Book" pitchFamily="34" charset="0"/>
              </a:rPr>
              <a:t>2 min)</a:t>
            </a:r>
            <a:endParaRPr lang="en-US" sz="5000" dirty="0"/>
          </a:p>
          <a:p>
            <a:pPr eaLnBrk="1" hangingPunct="1">
              <a:defRPr/>
            </a:pPr>
            <a:r>
              <a:rPr lang="en-US" altLang="en-US" sz="4600" i="1" dirty="0"/>
              <a:t>You will learn</a:t>
            </a:r>
            <a:r>
              <a:rPr lang="en-US" altLang="en-US" sz="4600" i="1" baseline="0" dirty="0"/>
              <a:t> from this Demonstration why</a:t>
            </a:r>
            <a:r>
              <a:rPr lang="ru-RU" altLang="en-US" sz="4600" i="1" baseline="0" dirty="0"/>
              <a:t> </a:t>
            </a:r>
            <a:r>
              <a:rPr lang="en-US" altLang="en-US" sz="4600" i="1" dirty="0"/>
              <a:t>Miradi is appropriate tool to review the project logic through designing:</a:t>
            </a:r>
          </a:p>
          <a:p>
            <a:pPr eaLnBrk="1" hangingPunct="1">
              <a:defRPr/>
            </a:pPr>
            <a:endParaRPr lang="en-US" altLang="en-US" sz="4600" i="1" dirty="0"/>
          </a:p>
          <a:p>
            <a:pPr marL="1020763" indent="-571500" eaLnBrk="1" hangingPunct="1">
              <a:buFont typeface="Arial" panose="020B0604020202020204" pitchFamily="34" charset="0"/>
              <a:buChar char="•"/>
              <a:defRPr/>
            </a:pPr>
            <a:r>
              <a:rPr lang="en-US" altLang="en-US" sz="4600" i="1" dirty="0"/>
              <a:t>Project Conceptual Model</a:t>
            </a:r>
          </a:p>
          <a:p>
            <a:pPr marL="1020763" indent="-571500" eaLnBrk="1" hangingPunct="1">
              <a:buFont typeface="Arial" panose="020B0604020202020204" pitchFamily="34" charset="0"/>
              <a:buChar char="•"/>
              <a:defRPr/>
            </a:pPr>
            <a:r>
              <a:rPr lang="en-US" altLang="en-US" sz="4600" i="1" dirty="0"/>
              <a:t>Results Chain (Outputs, Outcomes, Impacts, Assumptions/Impact drivers)</a:t>
            </a:r>
          </a:p>
          <a:p>
            <a:endParaRPr lang="en-US" dirty="0"/>
          </a:p>
        </p:txBody>
      </p:sp>
      <p:sp>
        <p:nvSpPr>
          <p:cNvPr id="4" name="Slide Number Placeholder 3"/>
          <p:cNvSpPr>
            <a:spLocks noGrp="1"/>
          </p:cNvSpPr>
          <p:nvPr>
            <p:ph type="sldNum" sz="quarter" idx="10"/>
          </p:nvPr>
        </p:nvSpPr>
        <p:spPr/>
        <p:txBody>
          <a:bodyPr/>
          <a:lstStyle/>
          <a:p>
            <a:fld id="{1A596EAE-1FAA-4461-8CCF-1E0203E67278}" type="slidenum">
              <a:rPr lang="en-US" altLang="en-US" smtClean="0"/>
              <a:pPr/>
              <a:t>15</a:t>
            </a:fld>
            <a:endParaRPr lang="en-US" altLang="en-US"/>
          </a:p>
        </p:txBody>
      </p:sp>
    </p:spTree>
    <p:extLst>
      <p:ext uri="{BB962C8B-B14F-4D97-AF65-F5344CB8AC3E}">
        <p14:creationId xmlns:p14="http://schemas.microsoft.com/office/powerpoint/2010/main" val="381185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0" fontAlgn="base" latinLnBrk="0" hangingPunct="0">
              <a:lnSpc>
                <a:spcPct val="100000"/>
              </a:lnSpc>
              <a:spcBef>
                <a:spcPct val="30000"/>
              </a:spcBef>
              <a:spcAft>
                <a:spcPct val="0"/>
              </a:spcAft>
              <a:buClrTx/>
              <a:buSzTx/>
              <a:buFontTx/>
              <a:buNone/>
              <a:tabLst/>
              <a:defRPr/>
            </a:pPr>
            <a:r>
              <a:rPr lang="ru-RU" sz="5400" dirty="0">
                <a:solidFill>
                  <a:srgbClr val="FF0000"/>
                </a:solidFill>
                <a:latin typeface="Futura Std Book" pitchFamily="34" charset="0"/>
              </a:rPr>
              <a:t>(</a:t>
            </a:r>
            <a:r>
              <a:rPr lang="en-US" sz="5400" dirty="0">
                <a:solidFill>
                  <a:srgbClr val="FF0000"/>
                </a:solidFill>
                <a:latin typeface="Futura Std Book" pitchFamily="34" charset="0"/>
              </a:rPr>
              <a:t>2 min)</a:t>
            </a:r>
            <a:endParaRPr lang="en-US" sz="5000" dirty="0"/>
          </a:p>
          <a:p>
            <a:pPr eaLnBrk="1" hangingPunct="1">
              <a:defRPr/>
            </a:pPr>
            <a:r>
              <a:rPr lang="en-US" altLang="en-US" sz="4600" i="1" dirty="0"/>
              <a:t>You will learn</a:t>
            </a:r>
            <a:r>
              <a:rPr lang="en-US" altLang="en-US" sz="4600" i="1" baseline="0" dirty="0"/>
              <a:t> from this Demonstration why</a:t>
            </a:r>
            <a:r>
              <a:rPr lang="ru-RU" altLang="en-US" sz="4600" i="1" baseline="0" dirty="0"/>
              <a:t> </a:t>
            </a:r>
            <a:r>
              <a:rPr lang="en-US" altLang="en-US" sz="4600" i="1" dirty="0"/>
              <a:t>Miradi is appropriate tool to review the project logic through designing:</a:t>
            </a:r>
          </a:p>
          <a:p>
            <a:pPr eaLnBrk="1" hangingPunct="1">
              <a:defRPr/>
            </a:pPr>
            <a:endParaRPr lang="en-US" altLang="en-US" sz="4600" i="1" dirty="0"/>
          </a:p>
          <a:p>
            <a:pPr marL="1020763" indent="-571500" eaLnBrk="1" hangingPunct="1">
              <a:buFont typeface="Arial" panose="020B0604020202020204" pitchFamily="34" charset="0"/>
              <a:buChar char="•"/>
              <a:defRPr/>
            </a:pPr>
            <a:r>
              <a:rPr lang="en-US" altLang="en-US" sz="4600" i="1" dirty="0"/>
              <a:t>Project Conceptual Model</a:t>
            </a:r>
          </a:p>
          <a:p>
            <a:pPr marL="1020763" indent="-571500" eaLnBrk="1" hangingPunct="1">
              <a:buFont typeface="Arial" panose="020B0604020202020204" pitchFamily="34" charset="0"/>
              <a:buChar char="•"/>
              <a:defRPr/>
            </a:pPr>
            <a:r>
              <a:rPr lang="en-US" altLang="en-US" sz="4600" i="1" dirty="0"/>
              <a:t>Results Chain (Outputs, Outcomes, Impacts, Assumptions/Impact drivers)</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A596EAE-1FAA-4461-8CCF-1E0203E67278}" type="slidenum">
              <a:rPr kumimoji="0" lang="en-US"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17940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5000" dirty="0"/>
              <a:t>From the very beginning</a:t>
            </a:r>
            <a:r>
              <a:rPr lang="en-US" sz="5000" baseline="0" dirty="0"/>
              <a:t> in all our planning and evaluation work we involved stakeholders. We called on skype and discussed with key managers and program partners all chains. We checked with them targets, threats and cause-effect links. This is a very interesting exercise for which all our clients gratitude us. They said it cleared up their mind and helped to understand the logic of the program.</a:t>
            </a:r>
            <a:endParaRPr lang="en-US" sz="5000" dirty="0"/>
          </a:p>
          <a:p>
            <a:endParaRPr lang="en-US" dirty="0"/>
          </a:p>
        </p:txBody>
      </p:sp>
      <p:sp>
        <p:nvSpPr>
          <p:cNvPr id="4" name="Slide Number Placeholder 3"/>
          <p:cNvSpPr>
            <a:spLocks noGrp="1"/>
          </p:cNvSpPr>
          <p:nvPr>
            <p:ph type="sldNum" sz="quarter" idx="10"/>
          </p:nvPr>
        </p:nvSpPr>
        <p:spPr/>
        <p:txBody>
          <a:bodyPr/>
          <a:lstStyle/>
          <a:p>
            <a:fld id="{1A596EAE-1FAA-4461-8CCF-1E0203E67278}" type="slidenum">
              <a:rPr lang="en-US" altLang="en-US" smtClean="0"/>
              <a:pPr/>
              <a:t>17</a:t>
            </a:fld>
            <a:endParaRPr lang="en-US" altLang="en-US"/>
          </a:p>
        </p:txBody>
      </p:sp>
    </p:spTree>
    <p:extLst>
      <p:ext uri="{BB962C8B-B14F-4D97-AF65-F5344CB8AC3E}">
        <p14:creationId xmlns:p14="http://schemas.microsoft.com/office/powerpoint/2010/main" val="3574440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0" fontAlgn="base" latinLnBrk="0" hangingPunct="0">
              <a:lnSpc>
                <a:spcPct val="100000"/>
              </a:lnSpc>
              <a:spcBef>
                <a:spcPct val="30000"/>
              </a:spcBef>
              <a:spcAft>
                <a:spcPct val="0"/>
              </a:spcAft>
              <a:buClrTx/>
              <a:buSzTx/>
              <a:buFontTx/>
              <a:buNone/>
              <a:tabLst/>
              <a:defRPr/>
            </a:pPr>
            <a:r>
              <a:rPr lang="en-US" sz="5000" b="1" dirty="0">
                <a:solidFill>
                  <a:srgbClr val="FF0000"/>
                </a:solidFill>
                <a:highlight>
                  <a:srgbClr val="FFFF00"/>
                </a:highlight>
              </a:rPr>
              <a:t>23 min.</a:t>
            </a:r>
          </a:p>
          <a:p>
            <a:pPr marL="0" marR="0" lvl="0" indent="0" algn="ctr" defTabSz="914400" rtl="0" eaLnBrk="0" fontAlgn="base" latinLnBrk="0" hangingPunct="0">
              <a:lnSpc>
                <a:spcPct val="100000"/>
              </a:lnSpc>
              <a:spcBef>
                <a:spcPct val="30000"/>
              </a:spcBef>
              <a:spcAft>
                <a:spcPct val="0"/>
              </a:spcAft>
              <a:buClrTx/>
              <a:buSzTx/>
              <a:buFontTx/>
              <a:buNone/>
              <a:tabLst/>
              <a:defRPr/>
            </a:pPr>
            <a:endParaRPr lang="en-US" sz="5000" b="1" dirty="0">
              <a:solidFill>
                <a:srgbClr val="FF0000"/>
              </a:solidFill>
              <a:highlight>
                <a:srgbClr val="FFFF00"/>
              </a:highligh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5000" b="0" i="0" u="none" strike="noStrike" kern="1200" baseline="0" dirty="0">
                <a:solidFill>
                  <a:schemeClr val="tx1"/>
                </a:solidFill>
                <a:effectLst/>
                <a:latin typeface="+mn-lt"/>
                <a:ea typeface="+mn-ea"/>
                <a:cs typeface="+mn-cs"/>
              </a:rPr>
              <a:t>In this presentation we will speak about how to prepare rigorous, scientific, and credible Theory of Change by using </a:t>
            </a:r>
            <a:r>
              <a:rPr lang="en-US" sz="5000" b="0" i="0" u="none" strike="noStrike" kern="1200" baseline="0" dirty="0" err="1">
                <a:solidFill>
                  <a:schemeClr val="tx1"/>
                </a:solidFill>
                <a:effectLst/>
                <a:latin typeface="+mn-lt"/>
                <a:ea typeface="+mn-ea"/>
                <a:cs typeface="+mn-cs"/>
              </a:rPr>
              <a:t>Miradi</a:t>
            </a:r>
            <a:r>
              <a:rPr lang="en-US" sz="5000" b="0" i="0" u="none" strike="noStrike" kern="1200" baseline="0" dirty="0">
                <a:solidFill>
                  <a:schemeClr val="tx1"/>
                </a:solidFill>
                <a:effectLst/>
                <a:latin typeface="+mn-lt"/>
                <a:ea typeface="+mn-ea"/>
                <a:cs typeface="+mn-cs"/>
              </a:rPr>
              <a:t> software and use it to re-construct the project logic and conduct the evaluation.  </a:t>
            </a:r>
          </a:p>
          <a:p>
            <a:pPr marL="0" marR="0" lvl="0" indent="0" algn="ctr" defTabSz="914400" rtl="0" eaLnBrk="0" fontAlgn="base" latinLnBrk="0" hangingPunct="0">
              <a:lnSpc>
                <a:spcPct val="100000"/>
              </a:lnSpc>
              <a:spcBef>
                <a:spcPct val="30000"/>
              </a:spcBef>
              <a:spcAft>
                <a:spcPct val="0"/>
              </a:spcAft>
              <a:buClrTx/>
              <a:buSzTx/>
              <a:buFontTx/>
              <a:buNone/>
              <a:tabLst/>
              <a:defRPr/>
            </a:pPr>
            <a:endParaRPr lang="en-US" sz="5000" b="1" dirty="0">
              <a:highlight>
                <a:srgbClr val="FFFF00"/>
              </a:highlight>
            </a:endParaRPr>
          </a:p>
          <a:p>
            <a:pPr algn="ctr"/>
            <a:endParaRPr lang="en-US" dirty="0"/>
          </a:p>
        </p:txBody>
      </p:sp>
      <p:sp>
        <p:nvSpPr>
          <p:cNvPr id="4" name="Slide Number Placeholder 3"/>
          <p:cNvSpPr>
            <a:spLocks noGrp="1"/>
          </p:cNvSpPr>
          <p:nvPr>
            <p:ph type="sldNum" sz="quarter" idx="10"/>
          </p:nvPr>
        </p:nvSpPr>
        <p:spPr/>
        <p:txBody>
          <a:bodyPr/>
          <a:lstStyle/>
          <a:p>
            <a:fld id="{1A596EAE-1FAA-4461-8CCF-1E0203E67278}" type="slidenum">
              <a:rPr lang="en-US" altLang="en-US" smtClean="0"/>
              <a:pPr/>
              <a:t>18</a:t>
            </a:fld>
            <a:endParaRPr lang="en-US" altLang="en-US"/>
          </a:p>
        </p:txBody>
      </p:sp>
    </p:spTree>
    <p:extLst>
      <p:ext uri="{BB962C8B-B14F-4D97-AF65-F5344CB8AC3E}">
        <p14:creationId xmlns:p14="http://schemas.microsoft.com/office/powerpoint/2010/main" val="1670925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defTabSz="914400">
              <a:spcBef>
                <a:spcPts val="0"/>
              </a:spcBef>
              <a:buClrTx/>
              <a:buNone/>
              <a:defRPr/>
            </a:pPr>
            <a:r>
              <a:rPr lang="ru-RU" sz="5400" dirty="0">
                <a:solidFill>
                  <a:srgbClr val="FF0000"/>
                </a:solidFill>
                <a:latin typeface="Futura Std Book" pitchFamily="34" charset="0"/>
              </a:rPr>
              <a:t>(</a:t>
            </a:r>
            <a:r>
              <a:rPr lang="en-US" sz="5400" dirty="0">
                <a:solidFill>
                  <a:srgbClr val="FF0000"/>
                </a:solidFill>
                <a:latin typeface="Futura Std Book" pitchFamily="34" charset="0"/>
              </a:rPr>
              <a:t>3 min)</a:t>
            </a:r>
            <a:endParaRPr lang="en-US" sz="5000" dirty="0">
              <a:highlight>
                <a:srgbClr val="FFFF00"/>
              </a:highlight>
            </a:endParaRPr>
          </a:p>
          <a:p>
            <a:pPr marL="0" indent="0" defTabSz="914400">
              <a:spcBef>
                <a:spcPts val="0"/>
              </a:spcBef>
              <a:buClrTx/>
              <a:buNone/>
              <a:defRPr/>
            </a:pPr>
            <a:r>
              <a:rPr lang="en-US" sz="5000" dirty="0">
                <a:highlight>
                  <a:srgbClr val="FFFF00"/>
                </a:highlight>
              </a:rPr>
              <a:t>I’m going to tell you the </a:t>
            </a:r>
            <a:r>
              <a:rPr lang="en-US" sz="5000" b="1" dirty="0">
                <a:highlight>
                  <a:srgbClr val="FFFF00"/>
                </a:highlight>
              </a:rPr>
              <a:t>3 key things we learned </a:t>
            </a:r>
            <a:r>
              <a:rPr lang="en-US" sz="5000" dirty="0">
                <a:highlight>
                  <a:srgbClr val="FFFF00"/>
                </a:highlight>
              </a:rPr>
              <a:t>about Theory of Change analysis in evaluation of environmental programs:</a:t>
            </a:r>
          </a:p>
          <a:p>
            <a:r>
              <a:rPr lang="en-US" sz="5000" dirty="0">
                <a:solidFill>
                  <a:schemeClr val="tx1"/>
                </a:solidFill>
              </a:rPr>
              <a:t>“This year we were conducting evaluation of the </a:t>
            </a:r>
            <a:r>
              <a:rPr lang="en-US" sz="5000" b="1" dirty="0">
                <a:solidFill>
                  <a:schemeClr val="tx1"/>
                </a:solidFill>
              </a:rPr>
              <a:t>WWF-Russia Barents Sea Ecoregion </a:t>
            </a:r>
            <a:r>
              <a:rPr lang="en-US" sz="5000" b="1" dirty="0" err="1">
                <a:solidFill>
                  <a:schemeClr val="tx1"/>
                </a:solidFill>
              </a:rPr>
              <a:t>Programme</a:t>
            </a:r>
            <a:r>
              <a:rPr lang="en-US" sz="5000" b="1" dirty="0">
                <a:solidFill>
                  <a:schemeClr val="tx1"/>
                </a:solidFill>
              </a:rPr>
              <a:t>.</a:t>
            </a:r>
            <a:r>
              <a:rPr lang="en-US" sz="5000" b="1" baseline="0" dirty="0">
                <a:solidFill>
                  <a:schemeClr val="tx1"/>
                </a:solidFill>
              </a:rPr>
              <a:t> </a:t>
            </a:r>
            <a:r>
              <a:rPr lang="en-US" sz="5000" dirty="0">
                <a:solidFill>
                  <a:schemeClr val="tx1"/>
                </a:solidFill>
              </a:rPr>
              <a:t>The program had 2 strategies</a:t>
            </a:r>
            <a:r>
              <a:rPr lang="en-US" sz="5000" baseline="0" dirty="0">
                <a:solidFill>
                  <a:schemeClr val="tx1"/>
                </a:solidFill>
              </a:rPr>
              <a:t>: Barents Sea Ecoregion Action Plan with focus on the marine biodiversity and endangered species and Barents Region Boreal Zone Strategy with a focus on conservation of the Intact Forest Landscapes. </a:t>
            </a:r>
            <a:r>
              <a:rPr lang="en-US" sz="5000" b="1" dirty="0">
                <a:latin typeface="Cambria" panose="02040503050406030204" pitchFamily="18" charset="0"/>
              </a:rPr>
              <a:t>The problem</a:t>
            </a:r>
            <a:r>
              <a:rPr lang="en-US" sz="5000" b="1" baseline="0" dirty="0">
                <a:latin typeface="Cambria" panose="02040503050406030204" pitchFamily="18" charset="0"/>
              </a:rPr>
              <a:t> was </a:t>
            </a:r>
            <a:r>
              <a:rPr lang="en-US" sz="5000" b="1" dirty="0">
                <a:solidFill>
                  <a:srgbClr val="0070C0"/>
                </a:solidFill>
                <a:latin typeface="Cambria" panose="02040503050406030204" pitchFamily="18" charset="0"/>
              </a:rPr>
              <a:t>too many conservation targets (12) and objectives (14). So, we wondered</a:t>
            </a:r>
            <a:r>
              <a:rPr lang="en-US" sz="5000" b="1" baseline="0" dirty="0">
                <a:solidFill>
                  <a:srgbClr val="0070C0"/>
                </a:solidFill>
                <a:latin typeface="Cambria" panose="02040503050406030204" pitchFamily="18" charset="0"/>
              </a:rPr>
              <a:t> if we needed to construct 12 Conceptual Models and 14 Results Chains? </a:t>
            </a:r>
            <a:endParaRPr lang="en-US" sz="5000" b="1" dirty="0">
              <a:solidFill>
                <a:srgbClr val="0070C0"/>
              </a:solidFill>
              <a:latin typeface="Cambria" panose="02040503050406030204" pitchFamily="18" charset="0"/>
            </a:endParaRPr>
          </a:p>
          <a:p>
            <a:r>
              <a:rPr lang="en-US" sz="5000" b="1" baseline="0" dirty="0">
                <a:solidFill>
                  <a:schemeClr val="tx1"/>
                </a:solidFill>
              </a:rPr>
              <a:t>First lesson </a:t>
            </a:r>
            <a:r>
              <a:rPr lang="en-US" sz="5000" baseline="0" dirty="0">
                <a:solidFill>
                  <a:schemeClr val="tx1"/>
                </a:solidFill>
              </a:rPr>
              <a:t>that we learned was that one Ecoregion should has 1 strategy with conservation 3-5 conservation targets and objectives.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5000" b="1" baseline="0" dirty="0">
                <a:solidFill>
                  <a:schemeClr val="tx1"/>
                </a:solidFill>
              </a:rPr>
              <a:t>Second lesson </a:t>
            </a:r>
            <a:r>
              <a:rPr lang="en-US" sz="5000" baseline="0" dirty="0">
                <a:solidFill>
                  <a:schemeClr val="tx1"/>
                </a:solidFill>
              </a:rPr>
              <a:t>was that g</a:t>
            </a:r>
            <a:r>
              <a:rPr lang="en-US" sz="5000" u="none" strike="noStrike" kern="1200" dirty="0">
                <a:solidFill>
                  <a:schemeClr val="tx1"/>
                </a:solidFill>
                <a:effectLst/>
                <a:latin typeface="+mn-lt"/>
                <a:ea typeface="+mn-ea"/>
                <a:cs typeface="+mn-cs"/>
              </a:rPr>
              <a:t>oals for</a:t>
            </a:r>
            <a:r>
              <a:rPr lang="en-US" sz="5000" u="none" strike="noStrike" kern="1200" baseline="0" dirty="0">
                <a:solidFill>
                  <a:schemeClr val="tx1"/>
                </a:solidFill>
                <a:effectLst/>
                <a:latin typeface="+mn-lt"/>
                <a:ea typeface="+mn-ea"/>
                <a:cs typeface="+mn-cs"/>
              </a:rPr>
              <a:t> both strategies had confused formulations and were </a:t>
            </a:r>
            <a:r>
              <a:rPr lang="en-US" sz="5000" b="1" u="none" strike="noStrike" kern="1200" dirty="0">
                <a:solidFill>
                  <a:schemeClr val="tx1"/>
                </a:solidFill>
                <a:effectLst/>
                <a:latin typeface="+mn-lt"/>
                <a:ea typeface="+mn-ea"/>
                <a:cs typeface="+mn-cs"/>
              </a:rPr>
              <a:t>outcome oriented instead of being impact oriented</a:t>
            </a:r>
            <a:r>
              <a:rPr lang="en-US" sz="5000" u="none" strike="noStrike" kern="1200" dirty="0">
                <a:solidFill>
                  <a:schemeClr val="tx1"/>
                </a:solidFill>
                <a:effectLst/>
                <a:latin typeface="+mn-lt"/>
                <a:ea typeface="+mn-ea"/>
                <a:cs typeface="+mn-cs"/>
              </a:rPr>
              <a:t> (consider reduced environmental threats and improved status of a conservation targets).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5000" b="1" baseline="0" dirty="0">
                <a:solidFill>
                  <a:schemeClr val="tx1"/>
                </a:solidFill>
              </a:rPr>
              <a:t>And third lesson </a:t>
            </a:r>
            <a:r>
              <a:rPr lang="en-US" sz="5000" baseline="0" dirty="0">
                <a:solidFill>
                  <a:schemeClr val="tx1"/>
                </a:solidFill>
              </a:rPr>
              <a:t>was there was no </a:t>
            </a:r>
            <a:r>
              <a:rPr lang="en-US" sz="5000" b="1" kern="1200" dirty="0">
                <a:solidFill>
                  <a:schemeClr val="tx1"/>
                </a:solidFill>
                <a:effectLst/>
                <a:latin typeface="+mn-lt"/>
                <a:ea typeface="+mn-ea"/>
                <a:cs typeface="+mn-cs"/>
              </a:rPr>
              <a:t>baseline data</a:t>
            </a:r>
            <a:r>
              <a:rPr lang="en-US" sz="5000" kern="1200" dirty="0">
                <a:solidFill>
                  <a:schemeClr val="tx1"/>
                </a:solidFill>
                <a:effectLst/>
                <a:latin typeface="+mn-lt"/>
                <a:ea typeface="+mn-ea"/>
                <a:cs typeface="+mn-cs"/>
              </a:rPr>
              <a:t> for the conservation targets and threats</a:t>
            </a:r>
            <a:r>
              <a:rPr lang="en-US" sz="5000" kern="1200" baseline="0" dirty="0">
                <a:solidFill>
                  <a:schemeClr val="tx1"/>
                </a:solidFill>
                <a:effectLst/>
                <a:latin typeface="+mn-lt"/>
                <a:ea typeface="+mn-ea"/>
                <a:cs typeface="+mn-cs"/>
              </a:rPr>
              <a:t> as well as monitoring indicators.</a:t>
            </a:r>
            <a:endParaRPr lang="en-US" sz="50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50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5000" b="1" kern="1200" dirty="0">
                <a:solidFill>
                  <a:schemeClr val="tx1"/>
                </a:solidFill>
                <a:effectLst/>
                <a:latin typeface="+mn-lt"/>
                <a:ea typeface="+mn-ea"/>
                <a:cs typeface="+mn-cs"/>
              </a:rPr>
              <a:t>So, the main outcome</a:t>
            </a:r>
            <a:r>
              <a:rPr lang="en-US" sz="5000" b="1" kern="1200" baseline="0" dirty="0">
                <a:solidFill>
                  <a:schemeClr val="tx1"/>
                </a:solidFill>
                <a:effectLst/>
                <a:latin typeface="+mn-lt"/>
                <a:ea typeface="+mn-ea"/>
                <a:cs typeface="+mn-cs"/>
              </a:rPr>
              <a:t> of </a:t>
            </a:r>
            <a:r>
              <a:rPr lang="en-US" sz="5000" b="1" kern="1200" dirty="0">
                <a:solidFill>
                  <a:schemeClr val="tx1"/>
                </a:solidFill>
                <a:effectLst/>
                <a:latin typeface="+mn-lt"/>
                <a:ea typeface="+mn-ea"/>
                <a:cs typeface="+mn-cs"/>
              </a:rPr>
              <a:t>this Demonstration is that</a:t>
            </a:r>
            <a:r>
              <a:rPr lang="en-US" sz="5000" b="1" kern="1200" baseline="0" dirty="0">
                <a:solidFill>
                  <a:schemeClr val="tx1"/>
                </a:solidFill>
                <a:effectLst/>
                <a:latin typeface="+mn-lt"/>
                <a:ea typeface="+mn-ea"/>
                <a:cs typeface="+mn-cs"/>
              </a:rPr>
              <a:t> you learn lessons on how to perform a Theory of Change analysis for multiple objectives with poorly formulated and misplaced outputs, outcomes, and impacts.</a:t>
            </a:r>
            <a:endParaRPr lang="en-US" sz="5000" b="1" dirty="0">
              <a:solidFill>
                <a:srgbClr val="0070C0"/>
              </a:solidFill>
            </a:endParaRP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A596EAE-1FAA-4461-8CCF-1E0203E67278}" type="slidenum">
              <a:rPr kumimoji="0" lang="en-US"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64810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400" dirty="0"/>
              <a:t>This is the </a:t>
            </a:r>
            <a:r>
              <a:rPr lang="en-US" sz="5400" kern="1200" dirty="0">
                <a:solidFill>
                  <a:schemeClr val="tx1"/>
                </a:solidFill>
                <a:latin typeface="+mn-lt"/>
                <a:ea typeface="+mn-ea"/>
                <a:cs typeface="+mn-cs"/>
              </a:rPr>
              <a:t>Conceptual Model for THE BARENTS SEA ECOREGION STRATEGIC ACTION PLAN. The</a:t>
            </a:r>
            <a:r>
              <a:rPr lang="en-US" sz="5400" kern="1200" baseline="0" dirty="0">
                <a:solidFill>
                  <a:schemeClr val="tx1"/>
                </a:solidFill>
                <a:latin typeface="+mn-lt"/>
                <a:ea typeface="+mn-ea"/>
                <a:cs typeface="+mn-cs"/>
              </a:rPr>
              <a:t> Conceptual model has 6 species targets and 4 ecosystems </a:t>
            </a:r>
            <a:r>
              <a:rPr lang="en-US" sz="5400" kern="1200" dirty="0">
                <a:solidFill>
                  <a:schemeClr val="tx1"/>
                </a:solidFill>
                <a:latin typeface="+mn-lt"/>
                <a:ea typeface="+mn-ea"/>
                <a:cs typeface="+mn-cs"/>
              </a:rPr>
              <a:t>targets.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5400" kern="1200" dirty="0">
                <a:solidFill>
                  <a:schemeClr val="tx1"/>
                </a:solidFill>
                <a:latin typeface="+mn-lt"/>
                <a:ea typeface="+mn-ea"/>
                <a:cs typeface="+mn-cs"/>
              </a:rPr>
              <a:t>Conceptual Model is very basic and do not provide necessary details for planning, because________________________ (Please, write it down, </a:t>
            </a:r>
            <a:r>
              <a:rPr lang="en-US" sz="5400" kern="1200" dirty="0" err="1">
                <a:solidFill>
                  <a:schemeClr val="tx1"/>
                </a:solidFill>
                <a:latin typeface="+mn-lt"/>
                <a:ea typeface="+mn-ea"/>
                <a:cs typeface="+mn-cs"/>
              </a:rPr>
              <a:t>Mishel</a:t>
            </a:r>
            <a:r>
              <a:rPr lang="en-US" sz="5400" kern="1200" dirty="0">
                <a:solidFill>
                  <a:schemeClr val="tx1"/>
                </a:solidFill>
                <a:latin typeface="+mn-lt"/>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5400" kern="1200" dirty="0">
                <a:solidFill>
                  <a:schemeClr val="tx1"/>
                </a:solidFill>
                <a:latin typeface="+mn-lt"/>
                <a:ea typeface="+mn-ea"/>
                <a:cs typeface="+mn-cs"/>
              </a:rPr>
              <a:t>Direct and Indirect Threats for selected conservation targets were identified, but their Formulations are too</a:t>
            </a:r>
            <a:r>
              <a:rPr lang="en-US" sz="5400" kern="1200" baseline="0" dirty="0">
                <a:solidFill>
                  <a:schemeClr val="tx1"/>
                </a:solidFill>
                <a:latin typeface="+mn-lt"/>
                <a:ea typeface="+mn-ea"/>
                <a:cs typeface="+mn-cs"/>
              </a:rPr>
              <a:t> broad that could be relevant for any Program, </a:t>
            </a:r>
            <a:r>
              <a:rPr lang="en-US" sz="5400" kern="1200" dirty="0">
                <a:solidFill>
                  <a:schemeClr val="tx1"/>
                </a:solidFill>
                <a:latin typeface="+mn-lt"/>
                <a:ea typeface="+mn-ea"/>
                <a:cs typeface="+mn-cs"/>
              </a:rPr>
              <a:t>basic levels for threats and</a:t>
            </a:r>
            <a:r>
              <a:rPr lang="en-US" sz="5400" kern="1200" baseline="0" dirty="0">
                <a:solidFill>
                  <a:schemeClr val="tx1"/>
                </a:solidFill>
                <a:latin typeface="+mn-lt"/>
                <a:ea typeface="+mn-ea"/>
                <a:cs typeface="+mn-cs"/>
              </a:rPr>
              <a:t> targets (BASELINE DATA) </a:t>
            </a:r>
            <a:r>
              <a:rPr lang="en-US" sz="5400" kern="1200" dirty="0">
                <a:solidFill>
                  <a:schemeClr val="tx1"/>
                </a:solidFill>
                <a:latin typeface="+mn-lt"/>
                <a:ea typeface="+mn-ea"/>
                <a:cs typeface="+mn-cs"/>
              </a:rPr>
              <a:t>were not assessed,</a:t>
            </a:r>
            <a:r>
              <a:rPr lang="en-US" sz="5400" kern="1200" baseline="0" dirty="0">
                <a:solidFill>
                  <a:schemeClr val="tx1"/>
                </a:solidFill>
                <a:latin typeface="+mn-lt"/>
                <a:ea typeface="+mn-ea"/>
                <a:cs typeface="+mn-cs"/>
              </a:rPr>
              <a:t> so it was impossible to monitor and assess the Impact which was the condition of the Conservation targets and Environmental Threats.</a:t>
            </a:r>
            <a:endParaRPr lang="en-US" sz="5400" kern="1200" dirty="0">
              <a:solidFill>
                <a:schemeClr val="tx1"/>
              </a:solidFill>
              <a:latin typeface="+mn-lt"/>
              <a:ea typeface="+mn-ea"/>
              <a:cs typeface="+mn-cs"/>
            </a:endParaRPr>
          </a:p>
          <a:p>
            <a:endParaRPr lang="en-US" sz="5400" baseline="0" dirty="0"/>
          </a:p>
          <a:p>
            <a:r>
              <a:rPr lang="en-US" sz="5400" baseline="0" dirty="0"/>
              <a:t>Let’s discuss another example.</a:t>
            </a:r>
            <a:endParaRPr lang="en-US" sz="54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A596EAE-1FAA-4461-8CCF-1E0203E67278}" type="slidenum">
              <a:rPr lang="en-US" altLang="en-US" smtClean="0"/>
              <a:pPr/>
              <a:t>20</a:t>
            </a:fld>
            <a:endParaRPr lang="en-US" altLang="en-US"/>
          </a:p>
        </p:txBody>
      </p:sp>
    </p:spTree>
    <p:extLst>
      <p:ext uri="{BB962C8B-B14F-4D97-AF65-F5344CB8AC3E}">
        <p14:creationId xmlns:p14="http://schemas.microsoft.com/office/powerpoint/2010/main" val="3600240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5000" dirty="0"/>
              <a:t>This</a:t>
            </a:r>
            <a:r>
              <a:rPr lang="en-US" sz="5000" baseline="0" dirty="0"/>
              <a:t> is the brainstorming question to interact with the audience. </a:t>
            </a:r>
            <a:r>
              <a:rPr lang="en-US" sz="5000" baseline="0" dirty="0">
                <a:highlight>
                  <a:srgbClr val="00FF00"/>
                </a:highlight>
              </a:rPr>
              <a:t>Also, Misha, think about how to address and comment on this question by yourself.</a:t>
            </a:r>
            <a:endParaRPr lang="en-US" sz="5000" dirty="0">
              <a:highlight>
                <a:srgbClr val="00FF00"/>
              </a:highlight>
            </a:endParaRPr>
          </a:p>
          <a:p>
            <a:endParaRPr lang="en-US" dirty="0"/>
          </a:p>
        </p:txBody>
      </p:sp>
      <p:sp>
        <p:nvSpPr>
          <p:cNvPr id="4" name="Slide Number Placeholder 3"/>
          <p:cNvSpPr>
            <a:spLocks noGrp="1"/>
          </p:cNvSpPr>
          <p:nvPr>
            <p:ph type="sldNum" sz="quarter" idx="10"/>
          </p:nvPr>
        </p:nvSpPr>
        <p:spPr/>
        <p:txBody>
          <a:bodyPr/>
          <a:lstStyle/>
          <a:p>
            <a:fld id="{1A596EAE-1FAA-4461-8CCF-1E0203E67278}" type="slidenum">
              <a:rPr lang="en-US" altLang="en-US" smtClean="0"/>
              <a:pPr/>
              <a:t>22</a:t>
            </a:fld>
            <a:endParaRPr lang="en-US" altLang="en-US"/>
          </a:p>
        </p:txBody>
      </p:sp>
    </p:spTree>
    <p:extLst>
      <p:ext uri="{BB962C8B-B14F-4D97-AF65-F5344CB8AC3E}">
        <p14:creationId xmlns:p14="http://schemas.microsoft.com/office/powerpoint/2010/main" val="12008476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5000" dirty="0"/>
              <a:t>Ищу угрозы, есть ли они?</a:t>
            </a:r>
          </a:p>
          <a:p>
            <a:r>
              <a:rPr lang="ru-RU" sz="5000" dirty="0"/>
              <a:t>А есть ли стратегии? А стратегий нету.</a:t>
            </a:r>
          </a:p>
          <a:p>
            <a:r>
              <a:rPr lang="ru-RU" sz="5000" dirty="0"/>
              <a:t>А логичны ли цепочки, нет.</a:t>
            </a:r>
          </a:p>
          <a:p>
            <a:pPr marL="0" indent="0">
              <a:buNone/>
            </a:pPr>
            <a:r>
              <a:rPr lang="ru-RU" sz="5000" dirty="0"/>
              <a:t>Вывод – делаем конц. Модель.</a:t>
            </a:r>
          </a:p>
          <a:p>
            <a:endParaRPr lang="en-US" dirty="0"/>
          </a:p>
        </p:txBody>
      </p:sp>
      <p:sp>
        <p:nvSpPr>
          <p:cNvPr id="4" name="Slide Number Placeholder 3"/>
          <p:cNvSpPr>
            <a:spLocks noGrp="1"/>
          </p:cNvSpPr>
          <p:nvPr>
            <p:ph type="sldNum" sz="quarter" idx="10"/>
          </p:nvPr>
        </p:nvSpPr>
        <p:spPr/>
        <p:txBody>
          <a:bodyPr/>
          <a:lstStyle/>
          <a:p>
            <a:fld id="{1A596EAE-1FAA-4461-8CCF-1E0203E67278}" type="slidenum">
              <a:rPr lang="en-US" altLang="en-US" smtClean="0"/>
              <a:pPr/>
              <a:t>23</a:t>
            </a:fld>
            <a:endParaRPr lang="en-US" altLang="en-US"/>
          </a:p>
        </p:txBody>
      </p:sp>
    </p:spTree>
    <p:extLst>
      <p:ext uri="{BB962C8B-B14F-4D97-AF65-F5344CB8AC3E}">
        <p14:creationId xmlns:p14="http://schemas.microsoft.com/office/powerpoint/2010/main" val="3087428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ru-RU" sz="5200" dirty="0">
                <a:solidFill>
                  <a:srgbClr val="FF0000"/>
                </a:solidFill>
              </a:rPr>
              <a:t>Может быть, анкеты или плакат на</a:t>
            </a:r>
            <a:r>
              <a:rPr lang="ru-RU" sz="5200" baseline="0" dirty="0">
                <a:solidFill>
                  <a:srgbClr val="FF0000"/>
                </a:solidFill>
              </a:rPr>
              <a:t> стену</a:t>
            </a:r>
            <a:r>
              <a:rPr lang="ru-RU" sz="5200" dirty="0">
                <a:solidFill>
                  <a:srgbClr val="FF0000"/>
                </a:solidFill>
              </a:rPr>
              <a:t>??? </a:t>
            </a:r>
            <a:r>
              <a:rPr lang="en-US" sz="5200" dirty="0">
                <a:solidFill>
                  <a:srgbClr val="FF0000"/>
                </a:solidFill>
              </a:rPr>
              <a:t>Who are you? Why does this topic matters to you 1 sentence?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black"/>
                </a:solidFill>
                <a:effectLst/>
                <a:uLnTx/>
                <a:uFillTx/>
                <a:latin typeface="+mn-lt"/>
                <a:ea typeface="+mn-ea"/>
                <a:cs typeface="+mn-cs"/>
              </a:rPr>
              <a:t>Welcome. We’re here today to talk about how to [CLICK] craft your presentation message. We’re aiming specifically for the conference presentations so that you all have fantastic experiences as presenters and audience members, but we’re also hoping you’ll carry these ideas over into the presenting you do as part of your regular evaluation dissemination. I’m going to lead you through what research says about structuring a great presentation, what our top AEA presenters do, and what you said you needed as an audience.</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4000" dirty="0">
              <a:solidFill>
                <a:srgbClr val="FF0000"/>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4000" dirty="0">
              <a:solidFill>
                <a:srgbClr val="FF0000"/>
              </a:solidFill>
            </a:endParaRPr>
          </a:p>
          <a:p>
            <a:pPr eaLnBrk="1" hangingPunct="1">
              <a:spcBef>
                <a:spcPct val="0"/>
              </a:spcBef>
            </a:pPr>
            <a:endParaRPr lang="ru-RU" altLang="en-US" dirty="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D90168B-C7F4-42B6-B4F2-817E1E5AA9F7}" type="slidenum">
              <a:rPr lang="en-US" altLang="en-US">
                <a:latin typeface="Calibri" panose="020F0502020204030204" pitchFamily="34" charset="0"/>
              </a:rPr>
              <a:pPr/>
              <a:t>2</a:t>
            </a:fld>
            <a:endParaRPr lang="en-US" altLang="en-US">
              <a:latin typeface="Calibri" panose="020F0502020204030204" pitchFamily="34" charset="0"/>
            </a:endParaRPr>
          </a:p>
        </p:txBody>
      </p:sp>
    </p:spTree>
    <p:extLst>
      <p:ext uri="{BB962C8B-B14F-4D97-AF65-F5344CB8AC3E}">
        <p14:creationId xmlns:p14="http://schemas.microsoft.com/office/powerpoint/2010/main" val="3066029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5000" dirty="0"/>
              <a:t>we look at the Conceptual Model.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50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5000" dirty="0">
                <a:solidFill>
                  <a:srgbClr val="FF0000"/>
                </a:solidFill>
              </a:rPr>
              <a:t>Original Conceptual Model</a:t>
            </a:r>
            <a:r>
              <a:rPr lang="ru-RU" sz="5000" dirty="0">
                <a:solidFill>
                  <a:srgbClr val="FF0000"/>
                </a:solidFill>
              </a:rPr>
              <a:t> – неполная модель: 1. не определены четко угрозы, которые влияют на медведя. 2. Не понятно, какие стратегии были использованы и на сколько они релевант, чтобы снизить угрозы для медведя.</a:t>
            </a:r>
            <a:endParaRPr lang="en-US" sz="5000" dirty="0">
              <a:solidFill>
                <a:srgbClr val="FF0000"/>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5000" dirty="0">
              <a:solidFill>
                <a:srgbClr val="FF0000"/>
              </a:solidFill>
            </a:endParaRPr>
          </a:p>
          <a:p>
            <a:r>
              <a:rPr lang="ru-RU" sz="5400" dirty="0"/>
              <a:t>Мы строим кон. Модель, чтобы</a:t>
            </a:r>
          </a:p>
          <a:p>
            <a:pPr marL="457200" indent="-457200">
              <a:buAutoNum type="arabicPeriod"/>
            </a:pPr>
            <a:r>
              <a:rPr lang="ru-RU" sz="5400" dirty="0"/>
              <a:t>понять, какие угрозы ключевые для медведя. Когда мы строим на оргинальную модель,у грозы неопнятные, что они значат.</a:t>
            </a:r>
          </a:p>
          <a:p>
            <a:pPr marL="457200" indent="-457200">
              <a:buAutoNum type="arabicPeriod"/>
            </a:pPr>
            <a:r>
              <a:rPr lang="ru-RU" sz="5400" dirty="0"/>
              <a:t>А какие непрямые угрозы ведут к угрозам медведя?</a:t>
            </a:r>
          </a:p>
          <a:p>
            <a:pPr marL="457200" indent="-457200">
              <a:buFont typeface="Wingdings" pitchFamily="2" charset="2"/>
              <a:buAutoNum type="arabicPeriod"/>
            </a:pPr>
            <a:r>
              <a:rPr lang="ru-RU" sz="5400" dirty="0"/>
              <a:t>А правильно ли выбраны стратегии, чтобы снизить угрозы.</a:t>
            </a:r>
          </a:p>
          <a:p>
            <a:pPr marL="457200" indent="-457200">
              <a:buFont typeface="Wingdings" pitchFamily="2" charset="2"/>
              <a:buAutoNum type="arabicPeriod"/>
            </a:pPr>
            <a:r>
              <a:rPr lang="ru-RU" sz="5400" dirty="0"/>
              <a:t>А охватывают ли эти стратегии все ключевые угрозы для меведя?</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5000"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1A596EAE-1FAA-4461-8CCF-1E0203E67278}" type="slidenum">
              <a:rPr lang="en-US" altLang="en-US" smtClean="0"/>
              <a:pPr/>
              <a:t>24</a:t>
            </a:fld>
            <a:endParaRPr lang="en-US" altLang="en-US"/>
          </a:p>
        </p:txBody>
      </p:sp>
    </p:spTree>
    <p:extLst>
      <p:ext uri="{BB962C8B-B14F-4D97-AF65-F5344CB8AC3E}">
        <p14:creationId xmlns:p14="http://schemas.microsoft.com/office/powerpoint/2010/main" val="2706744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Miradi</a:t>
            </a:r>
            <a:r>
              <a:rPr lang="en-US" dirty="0"/>
              <a:t> includes </a:t>
            </a:r>
          </a:p>
        </p:txBody>
      </p:sp>
      <p:sp>
        <p:nvSpPr>
          <p:cNvPr id="4" name="Slide Number Placeholder 3"/>
          <p:cNvSpPr>
            <a:spLocks noGrp="1"/>
          </p:cNvSpPr>
          <p:nvPr>
            <p:ph type="sldNum" sz="quarter" idx="10"/>
          </p:nvPr>
        </p:nvSpPr>
        <p:spPr/>
        <p:txBody>
          <a:bodyPr/>
          <a:lstStyle/>
          <a:p>
            <a:fld id="{1A596EAE-1FAA-4461-8CCF-1E0203E67278}" type="slidenum">
              <a:rPr lang="en-US" altLang="en-US" smtClean="0"/>
              <a:pPr/>
              <a:t>25</a:t>
            </a:fld>
            <a:endParaRPr lang="en-US" altLang="en-US"/>
          </a:p>
        </p:txBody>
      </p:sp>
    </p:spTree>
    <p:extLst>
      <p:ext uri="{BB962C8B-B14F-4D97-AF65-F5344CB8AC3E}">
        <p14:creationId xmlns:p14="http://schemas.microsoft.com/office/powerpoint/2010/main" val="23196717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400" dirty="0"/>
              <a:t>Targets - A limited suite of species, communities, and ecological systems that are chosen to represent and encompass the full array of biodiversity found in a project area. They are the basis for setting goals, carrying out conservation actions, and measuring conservation effectiveness. In theory - and hopefully in practice - conservation of the focal targets will ensure the conservation of all native biodiversity within functional landscapes. In Miradi, a target is represented by a large </a:t>
            </a:r>
            <a:r>
              <a:rPr lang="en-US" sz="5400" b="1" dirty="0"/>
              <a:t>green oval. Conservation targets could be Species, Ecosystems,</a:t>
            </a:r>
            <a:r>
              <a:rPr lang="en-US" sz="5400" b="1" baseline="0" dirty="0"/>
              <a:t> and Human Wellbeing Targets</a:t>
            </a:r>
            <a:r>
              <a:rPr lang="ru-RU" sz="5400" b="1" baseline="0" dirty="0"/>
              <a:t>.</a:t>
            </a:r>
            <a:endParaRPr lang="en-US" sz="5200" b="1" dirty="0"/>
          </a:p>
        </p:txBody>
      </p:sp>
      <p:sp>
        <p:nvSpPr>
          <p:cNvPr id="4" name="Slide Number Placeholder 3"/>
          <p:cNvSpPr>
            <a:spLocks noGrp="1"/>
          </p:cNvSpPr>
          <p:nvPr>
            <p:ph type="sldNum" sz="quarter" idx="10"/>
          </p:nvPr>
        </p:nvSpPr>
        <p:spPr/>
        <p:txBody>
          <a:bodyPr/>
          <a:lstStyle/>
          <a:p>
            <a:fld id="{1A596EAE-1FAA-4461-8CCF-1E0203E67278}" type="slidenum">
              <a:rPr lang="en-US" altLang="en-US" smtClean="0"/>
              <a:pPr/>
              <a:t>26</a:t>
            </a:fld>
            <a:endParaRPr lang="en-US" altLang="en-US"/>
          </a:p>
        </p:txBody>
      </p:sp>
    </p:spTree>
    <p:extLst>
      <p:ext uri="{BB962C8B-B14F-4D97-AF65-F5344CB8AC3E}">
        <p14:creationId xmlns:p14="http://schemas.microsoft.com/office/powerpoint/2010/main" val="508959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400" dirty="0"/>
              <a:t>Direct threat - A proximate agent or factor that </a:t>
            </a:r>
            <a:r>
              <a:rPr lang="en-US" sz="5400" u="sng" dirty="0"/>
              <a:t>directly degrades </a:t>
            </a:r>
            <a:r>
              <a:rPr lang="en-US" sz="5400" dirty="0"/>
              <a:t>one or more conservation targets. </a:t>
            </a:r>
            <a:endParaRPr lang="ru-RU" sz="5400" dirty="0"/>
          </a:p>
          <a:p>
            <a:r>
              <a:rPr lang="en-US" sz="5400" dirty="0"/>
              <a:t>In Miradi, a direct threat is represented </a:t>
            </a:r>
            <a:r>
              <a:rPr lang="en-US" sz="5400" b="1" dirty="0"/>
              <a:t>by a pink rectangle. </a:t>
            </a:r>
            <a:endParaRPr lang="en-US" sz="5200" b="1" dirty="0"/>
          </a:p>
        </p:txBody>
      </p:sp>
      <p:sp>
        <p:nvSpPr>
          <p:cNvPr id="4" name="Slide Number Placeholder 3"/>
          <p:cNvSpPr>
            <a:spLocks noGrp="1"/>
          </p:cNvSpPr>
          <p:nvPr>
            <p:ph type="sldNum" sz="quarter" idx="10"/>
          </p:nvPr>
        </p:nvSpPr>
        <p:spPr/>
        <p:txBody>
          <a:bodyPr/>
          <a:lstStyle/>
          <a:p>
            <a:fld id="{1A596EAE-1FAA-4461-8CCF-1E0203E67278}" type="slidenum">
              <a:rPr lang="en-US" altLang="en-US" smtClean="0"/>
              <a:pPr/>
              <a:t>27</a:t>
            </a:fld>
            <a:endParaRPr lang="en-US" altLang="en-US"/>
          </a:p>
        </p:txBody>
      </p:sp>
    </p:spTree>
    <p:extLst>
      <p:ext uri="{BB962C8B-B14F-4D97-AF65-F5344CB8AC3E}">
        <p14:creationId xmlns:p14="http://schemas.microsoft.com/office/powerpoint/2010/main" val="1810141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400" dirty="0"/>
              <a:t>Contributing factor (Indirect threats and Opportunities) - </a:t>
            </a:r>
            <a:r>
              <a:rPr lang="en-US" sz="5400" b="1" dirty="0"/>
              <a:t>A human-induced action </a:t>
            </a:r>
            <a:r>
              <a:rPr lang="en-US" sz="5400" dirty="0"/>
              <a:t>or </a:t>
            </a:r>
            <a:r>
              <a:rPr lang="en-US" sz="5400" b="1" dirty="0"/>
              <a:t>event</a:t>
            </a:r>
            <a:r>
              <a:rPr lang="en-US" sz="5400" dirty="0"/>
              <a:t> that </a:t>
            </a:r>
            <a:r>
              <a:rPr lang="en-US" sz="5400" b="0" u="sng" dirty="0"/>
              <a:t>underlies or leads </a:t>
            </a:r>
            <a:r>
              <a:rPr lang="en-US" sz="5400" dirty="0"/>
              <a:t>to one or more direct threats. In Miradi, a contributing factor is represented </a:t>
            </a:r>
            <a:r>
              <a:rPr lang="en-US" sz="5400" b="1" dirty="0"/>
              <a:t>by an orange rectangle. </a:t>
            </a:r>
            <a:endParaRPr lang="en-US" sz="5200" b="1" dirty="0"/>
          </a:p>
        </p:txBody>
      </p:sp>
      <p:sp>
        <p:nvSpPr>
          <p:cNvPr id="4" name="Slide Number Placeholder 3"/>
          <p:cNvSpPr>
            <a:spLocks noGrp="1"/>
          </p:cNvSpPr>
          <p:nvPr>
            <p:ph type="sldNum" sz="quarter" idx="10"/>
          </p:nvPr>
        </p:nvSpPr>
        <p:spPr/>
        <p:txBody>
          <a:bodyPr/>
          <a:lstStyle/>
          <a:p>
            <a:fld id="{1A596EAE-1FAA-4461-8CCF-1E0203E67278}" type="slidenum">
              <a:rPr lang="en-US" altLang="en-US" smtClean="0"/>
              <a:pPr/>
              <a:t>28</a:t>
            </a:fld>
            <a:endParaRPr lang="en-US" altLang="en-US"/>
          </a:p>
        </p:txBody>
      </p:sp>
    </p:spTree>
    <p:extLst>
      <p:ext uri="{BB962C8B-B14F-4D97-AF65-F5344CB8AC3E}">
        <p14:creationId xmlns:p14="http://schemas.microsoft.com/office/powerpoint/2010/main" val="27682169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400" dirty="0"/>
              <a:t>Contributing factor (Indirect threats and Opportunities) - </a:t>
            </a:r>
            <a:r>
              <a:rPr lang="en-US" sz="5400" b="1" dirty="0"/>
              <a:t>A human-induced action </a:t>
            </a:r>
            <a:r>
              <a:rPr lang="en-US" sz="5400" dirty="0"/>
              <a:t>or </a:t>
            </a:r>
            <a:r>
              <a:rPr lang="en-US" sz="5400" b="1" dirty="0"/>
              <a:t>event</a:t>
            </a:r>
            <a:r>
              <a:rPr lang="en-US" sz="5400" dirty="0"/>
              <a:t> that </a:t>
            </a:r>
            <a:r>
              <a:rPr lang="en-US" sz="5400" b="0" u="sng" dirty="0"/>
              <a:t>underlies or leads </a:t>
            </a:r>
            <a:r>
              <a:rPr lang="en-US" sz="5400" dirty="0"/>
              <a:t>to one or more direct threats. In Miradi, a contributing factor is represented </a:t>
            </a:r>
            <a:r>
              <a:rPr lang="en-US" sz="5400" b="1" dirty="0"/>
              <a:t>by an orange rectangle. </a:t>
            </a:r>
            <a:endParaRPr lang="en-US" sz="5200" b="1" dirty="0"/>
          </a:p>
        </p:txBody>
      </p:sp>
      <p:sp>
        <p:nvSpPr>
          <p:cNvPr id="4" name="Slide Number Placeholder 3"/>
          <p:cNvSpPr>
            <a:spLocks noGrp="1"/>
          </p:cNvSpPr>
          <p:nvPr>
            <p:ph type="sldNum" sz="quarter" idx="10"/>
          </p:nvPr>
        </p:nvSpPr>
        <p:spPr/>
        <p:txBody>
          <a:bodyPr/>
          <a:lstStyle/>
          <a:p>
            <a:fld id="{1A596EAE-1FAA-4461-8CCF-1E0203E67278}" type="slidenum">
              <a:rPr lang="en-US" altLang="en-US" smtClean="0"/>
              <a:pPr/>
              <a:t>29</a:t>
            </a:fld>
            <a:endParaRPr lang="en-US" altLang="en-US"/>
          </a:p>
        </p:txBody>
      </p:sp>
    </p:spTree>
    <p:extLst>
      <p:ext uri="{BB962C8B-B14F-4D97-AF65-F5344CB8AC3E}">
        <p14:creationId xmlns:p14="http://schemas.microsoft.com/office/powerpoint/2010/main" val="3523160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5000" kern="1200" baseline="0" dirty="0">
                <a:solidFill>
                  <a:schemeClr val="tx1"/>
                </a:solidFill>
                <a:latin typeface="+mn-lt"/>
                <a:ea typeface="+mn-ea"/>
                <a:cs typeface="+mn-cs"/>
              </a:rPr>
              <a:t>We can conclude that Conceptual Model is a useful tool to check if the Program describes the Project Impacts correctly (Conservation targets and level of Environmental Threats). Also, we can assess if the program assumptions about contributing factors are correct or not. I mean casual links between indirect and direct threats and targets.</a:t>
            </a:r>
          </a:p>
        </p:txBody>
      </p:sp>
      <p:sp>
        <p:nvSpPr>
          <p:cNvPr id="4" name="Slide Number Placeholder 3"/>
          <p:cNvSpPr>
            <a:spLocks noGrp="1"/>
          </p:cNvSpPr>
          <p:nvPr>
            <p:ph type="sldNum" sz="quarter" idx="10"/>
          </p:nvPr>
        </p:nvSpPr>
        <p:spPr/>
        <p:txBody>
          <a:bodyPr/>
          <a:lstStyle/>
          <a:p>
            <a:fld id="{1A596EAE-1FAA-4461-8CCF-1E0203E67278}" type="slidenum">
              <a:rPr lang="en-US" altLang="en-US" smtClean="0"/>
              <a:pPr/>
              <a:t>30</a:t>
            </a:fld>
            <a:endParaRPr lang="en-US" altLang="en-US"/>
          </a:p>
        </p:txBody>
      </p:sp>
    </p:spTree>
    <p:extLst>
      <p:ext uri="{BB962C8B-B14F-4D97-AF65-F5344CB8AC3E}">
        <p14:creationId xmlns:p14="http://schemas.microsoft.com/office/powerpoint/2010/main" val="11719787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5000" dirty="0">
                <a:solidFill>
                  <a:srgbClr val="2D2D2D"/>
                </a:solidFill>
                <a:latin typeface="Open Sans"/>
              </a:rPr>
              <a:t>UN Environment evaluations are structured around a project or </a:t>
            </a:r>
            <a:r>
              <a:rPr lang="en-US" sz="5000" dirty="0" err="1">
                <a:solidFill>
                  <a:srgbClr val="2D2D2D"/>
                </a:solidFill>
                <a:latin typeface="Open Sans"/>
              </a:rPr>
              <a:t>programme’s</a:t>
            </a:r>
            <a:r>
              <a:rPr lang="en-US" sz="5000" dirty="0">
                <a:solidFill>
                  <a:srgbClr val="2D2D2D"/>
                </a:solidFill>
                <a:latin typeface="Open Sans"/>
              </a:rPr>
              <a:t> Theory of Change </a:t>
            </a:r>
            <a:r>
              <a:rPr lang="en-US" sz="5000" b="1" dirty="0">
                <a:solidFill>
                  <a:srgbClr val="2D2D2D"/>
                </a:solidFill>
                <a:latin typeface="Open Sans"/>
              </a:rPr>
              <a:t>to assess the causal logic </a:t>
            </a:r>
            <a:r>
              <a:rPr lang="en-US" sz="5000" dirty="0">
                <a:solidFill>
                  <a:srgbClr val="2D2D2D"/>
                </a:solidFill>
                <a:latin typeface="Open Sans"/>
              </a:rPr>
              <a:t>of the intervention and determine whether all external factors affecting outcomes, impact, sustainability and up-scaling have been carefully considered.</a:t>
            </a:r>
            <a:endParaRPr lang="en-US" sz="5000" dirty="0"/>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A596EAE-1FAA-4461-8CCF-1E0203E67278}" type="slidenum">
              <a:rPr kumimoji="0" lang="en-US"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31</a:t>
            </a:fld>
            <a:endParaRPr kumimoji="0" lang="en-US"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398208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400" dirty="0"/>
              <a:t>This is the </a:t>
            </a:r>
            <a:r>
              <a:rPr lang="en-US" sz="5400" kern="1200" dirty="0">
                <a:solidFill>
                  <a:schemeClr val="tx1"/>
                </a:solidFill>
                <a:latin typeface="+mn-lt"/>
                <a:ea typeface="+mn-ea"/>
                <a:cs typeface="+mn-cs"/>
              </a:rPr>
              <a:t>Conceptual Model for THE BARENTS SEA ECOREGION STRATEGIC ACTION PLAN. The</a:t>
            </a:r>
            <a:r>
              <a:rPr lang="en-US" sz="5400" kern="1200" baseline="0" dirty="0">
                <a:solidFill>
                  <a:schemeClr val="tx1"/>
                </a:solidFill>
                <a:latin typeface="+mn-lt"/>
                <a:ea typeface="+mn-ea"/>
                <a:cs typeface="+mn-cs"/>
              </a:rPr>
              <a:t> Conceptual model has 6 species targets and 4 ecosystems </a:t>
            </a:r>
            <a:r>
              <a:rPr lang="en-US" sz="5400" kern="1200" dirty="0">
                <a:solidFill>
                  <a:schemeClr val="tx1"/>
                </a:solidFill>
                <a:latin typeface="+mn-lt"/>
                <a:ea typeface="+mn-ea"/>
                <a:cs typeface="+mn-cs"/>
              </a:rPr>
              <a:t>targets.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5400" kern="1200" dirty="0">
                <a:solidFill>
                  <a:schemeClr val="tx1"/>
                </a:solidFill>
                <a:latin typeface="+mn-lt"/>
                <a:ea typeface="+mn-ea"/>
                <a:cs typeface="+mn-cs"/>
              </a:rPr>
              <a:t>Conceptual Model is very basic and do not provide necessary details for planning, because________________________ (Please, write it down, </a:t>
            </a:r>
            <a:r>
              <a:rPr lang="en-US" sz="5400" kern="1200" dirty="0" err="1">
                <a:solidFill>
                  <a:schemeClr val="tx1"/>
                </a:solidFill>
                <a:latin typeface="+mn-lt"/>
                <a:ea typeface="+mn-ea"/>
                <a:cs typeface="+mn-cs"/>
              </a:rPr>
              <a:t>Mishel</a:t>
            </a:r>
            <a:r>
              <a:rPr lang="en-US" sz="5400" kern="1200" dirty="0">
                <a:solidFill>
                  <a:schemeClr val="tx1"/>
                </a:solidFill>
                <a:latin typeface="+mn-lt"/>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5400" kern="1200" dirty="0">
                <a:solidFill>
                  <a:schemeClr val="tx1"/>
                </a:solidFill>
                <a:latin typeface="+mn-lt"/>
                <a:ea typeface="+mn-ea"/>
                <a:cs typeface="+mn-cs"/>
              </a:rPr>
              <a:t>Direct and Indirect Threats for selected conservation targets were identified, but their Formulations are too</a:t>
            </a:r>
            <a:r>
              <a:rPr lang="en-US" sz="5400" kern="1200" baseline="0" dirty="0">
                <a:solidFill>
                  <a:schemeClr val="tx1"/>
                </a:solidFill>
                <a:latin typeface="+mn-lt"/>
                <a:ea typeface="+mn-ea"/>
                <a:cs typeface="+mn-cs"/>
              </a:rPr>
              <a:t> broad that could be relevant for any Program, </a:t>
            </a:r>
            <a:r>
              <a:rPr lang="en-US" sz="5400" kern="1200" dirty="0">
                <a:solidFill>
                  <a:schemeClr val="tx1"/>
                </a:solidFill>
                <a:latin typeface="+mn-lt"/>
                <a:ea typeface="+mn-ea"/>
                <a:cs typeface="+mn-cs"/>
              </a:rPr>
              <a:t>basic levels for threats and</a:t>
            </a:r>
            <a:r>
              <a:rPr lang="en-US" sz="5400" kern="1200" baseline="0" dirty="0">
                <a:solidFill>
                  <a:schemeClr val="tx1"/>
                </a:solidFill>
                <a:latin typeface="+mn-lt"/>
                <a:ea typeface="+mn-ea"/>
                <a:cs typeface="+mn-cs"/>
              </a:rPr>
              <a:t> targets (BASELINE DATA) </a:t>
            </a:r>
            <a:r>
              <a:rPr lang="en-US" sz="5400" kern="1200" dirty="0">
                <a:solidFill>
                  <a:schemeClr val="tx1"/>
                </a:solidFill>
                <a:latin typeface="+mn-lt"/>
                <a:ea typeface="+mn-ea"/>
                <a:cs typeface="+mn-cs"/>
              </a:rPr>
              <a:t>were not assessed,</a:t>
            </a:r>
            <a:r>
              <a:rPr lang="en-US" sz="5400" kern="1200" baseline="0" dirty="0">
                <a:solidFill>
                  <a:schemeClr val="tx1"/>
                </a:solidFill>
                <a:latin typeface="+mn-lt"/>
                <a:ea typeface="+mn-ea"/>
                <a:cs typeface="+mn-cs"/>
              </a:rPr>
              <a:t> so it was impossible to monitor and assess the Impact which was the condition of the Conservation targets and Environmental Threats.</a:t>
            </a:r>
            <a:endParaRPr lang="en-US" sz="5400" kern="1200" dirty="0">
              <a:solidFill>
                <a:schemeClr val="tx1"/>
              </a:solidFill>
              <a:latin typeface="+mn-lt"/>
              <a:ea typeface="+mn-ea"/>
              <a:cs typeface="+mn-cs"/>
            </a:endParaRPr>
          </a:p>
          <a:p>
            <a:endParaRPr lang="en-US" sz="5400" baseline="0" dirty="0"/>
          </a:p>
          <a:p>
            <a:r>
              <a:rPr lang="en-US" sz="5400" baseline="0" dirty="0"/>
              <a:t>Let’s discuss another example.</a:t>
            </a:r>
            <a:endParaRPr lang="en-US" sz="54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A596EAE-1FAA-4461-8CCF-1E0203E67278}" type="slidenum">
              <a:rPr kumimoji="0" lang="en-US"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a:t>
            </a:fld>
            <a:endParaRPr kumimoji="0" lang="en-US"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7237229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5000" b="1" dirty="0">
                <a:solidFill>
                  <a:schemeClr val="accent6"/>
                </a:solidFill>
              </a:rPr>
              <a:t>1. If the Objective really represent the Outcome with lead to direct threats reduction?</a:t>
            </a:r>
            <a:endParaRPr lang="en-US" sz="50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5000" dirty="0"/>
          </a:p>
          <a:p>
            <a:endParaRPr lang="en-US" dirty="0"/>
          </a:p>
        </p:txBody>
      </p:sp>
      <p:sp>
        <p:nvSpPr>
          <p:cNvPr id="4" name="Slide Number Placeholder 3"/>
          <p:cNvSpPr>
            <a:spLocks noGrp="1"/>
          </p:cNvSpPr>
          <p:nvPr>
            <p:ph type="sldNum" sz="quarter" idx="10"/>
          </p:nvPr>
        </p:nvSpPr>
        <p:spPr/>
        <p:txBody>
          <a:bodyPr/>
          <a:lstStyle/>
          <a:p>
            <a:fld id="{1A596EAE-1FAA-4461-8CCF-1E0203E67278}" type="slidenum">
              <a:rPr lang="en-US" altLang="en-US" smtClean="0"/>
              <a:pPr/>
              <a:t>33</a:t>
            </a:fld>
            <a:endParaRPr lang="en-US" altLang="en-US"/>
          </a:p>
        </p:txBody>
      </p:sp>
    </p:spTree>
    <p:extLst>
      <p:ext uri="{BB962C8B-B14F-4D97-AF65-F5344CB8AC3E}">
        <p14:creationId xmlns:p14="http://schemas.microsoft.com/office/powerpoint/2010/main" val="1109916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r>
              <a:rPr lang="en-US" sz="6000" dirty="0">
                <a:latin typeface="Futura Std Book" pitchFamily="34" charset="0"/>
              </a:rPr>
              <a:t>Introduction – 1 min.</a:t>
            </a:r>
          </a:p>
          <a:p>
            <a:pPr fontAlgn="auto"/>
            <a:endParaRPr lang="en-US" sz="6000" dirty="0">
              <a:latin typeface="Futura Std Book" pitchFamily="34" charset="0"/>
            </a:endParaRPr>
          </a:p>
          <a:p>
            <a:pPr fontAlgn="auto"/>
            <a:r>
              <a:rPr lang="en-US" sz="6000" dirty="0">
                <a:latin typeface="Futura Std Book" pitchFamily="34" charset="0"/>
              </a:rPr>
              <a:t>Background -</a:t>
            </a:r>
            <a:r>
              <a:rPr lang="en-US" altLang="en-US" sz="6000" dirty="0"/>
              <a:t> </a:t>
            </a:r>
            <a:r>
              <a:rPr lang="en-US" sz="6000" dirty="0">
                <a:latin typeface="Futura Std Book" pitchFamily="34" charset="0"/>
              </a:rPr>
              <a:t>5% </a:t>
            </a:r>
            <a:r>
              <a:rPr lang="en-US" sz="6000" dirty="0">
                <a:solidFill>
                  <a:srgbClr val="FF0000"/>
                </a:solidFill>
                <a:latin typeface="Futura Std Book" pitchFamily="34" charset="0"/>
              </a:rPr>
              <a:t>(3 min)</a:t>
            </a:r>
          </a:p>
          <a:p>
            <a:pPr fontAlgn="auto"/>
            <a:endParaRPr lang="en-US" sz="6000" dirty="0">
              <a:solidFill>
                <a:srgbClr val="FF0000"/>
              </a:solidFill>
              <a:latin typeface="Futura Std Book" pitchFamily="34" charset="0"/>
            </a:endParaRPr>
          </a:p>
          <a:p>
            <a:pPr fontAlgn="auto"/>
            <a:r>
              <a:rPr lang="en-US" sz="6000" dirty="0">
                <a:latin typeface="Futura Std Book" pitchFamily="34" charset="0"/>
              </a:rPr>
              <a:t>Bottom Line (Findings and Conclusions) - 20% </a:t>
            </a:r>
            <a:r>
              <a:rPr lang="ru-RU" sz="6000" dirty="0">
                <a:solidFill>
                  <a:srgbClr val="FF0000"/>
                </a:solidFill>
                <a:latin typeface="Futura Std Book" pitchFamily="34" charset="0"/>
              </a:rPr>
              <a:t>(</a:t>
            </a:r>
            <a:r>
              <a:rPr lang="en-US" sz="6000" dirty="0">
                <a:solidFill>
                  <a:srgbClr val="FF0000"/>
                </a:solidFill>
                <a:latin typeface="Futura Std Book" pitchFamily="34" charset="0"/>
              </a:rPr>
              <a:t>7 min)</a:t>
            </a:r>
            <a:endParaRPr lang="en-US" sz="6000" dirty="0">
              <a:latin typeface="Futura Std Book" pitchFamily="34" charset="0"/>
            </a:endParaRPr>
          </a:p>
          <a:p>
            <a:pPr fontAlgn="auto"/>
            <a:r>
              <a:rPr lang="en-US" sz="6000" dirty="0">
                <a:latin typeface="Futura Std Book" pitchFamily="34" charset="0"/>
              </a:rPr>
              <a:t>Explanation  (discussion) - 50% </a:t>
            </a:r>
            <a:r>
              <a:rPr lang="ru-RU" sz="6000" dirty="0">
                <a:solidFill>
                  <a:srgbClr val="FF0000"/>
                </a:solidFill>
                <a:latin typeface="Futura Std Book" pitchFamily="34" charset="0"/>
              </a:rPr>
              <a:t>(23 </a:t>
            </a:r>
            <a:r>
              <a:rPr lang="en-US" sz="6000" dirty="0">
                <a:solidFill>
                  <a:srgbClr val="FF0000"/>
                </a:solidFill>
                <a:latin typeface="Futura Std Book" pitchFamily="34" charset="0"/>
              </a:rPr>
              <a:t>min</a:t>
            </a:r>
            <a:r>
              <a:rPr lang="ru-RU" sz="6000" dirty="0">
                <a:solidFill>
                  <a:srgbClr val="FF0000"/>
                </a:solidFill>
                <a:latin typeface="Futura Std Book" pitchFamily="34" charset="0"/>
              </a:rPr>
              <a:t>)</a:t>
            </a:r>
            <a:endParaRPr lang="en-US" sz="6000" dirty="0">
              <a:solidFill>
                <a:srgbClr val="FF0000"/>
              </a:solidFill>
              <a:latin typeface="Futura Std Book" pitchFamily="34" charset="0"/>
            </a:endParaRPr>
          </a:p>
          <a:p>
            <a:pPr fontAlgn="auto"/>
            <a:r>
              <a:rPr lang="en-US" sz="6000" dirty="0">
                <a:latin typeface="Futura Std Book" pitchFamily="34" charset="0"/>
              </a:rPr>
              <a:t>Literature Review (So What) – 15% </a:t>
            </a:r>
            <a:r>
              <a:rPr lang="en-US" sz="6000" dirty="0">
                <a:solidFill>
                  <a:srgbClr val="FF0000"/>
                </a:solidFill>
                <a:latin typeface="Futura Std Book" pitchFamily="34" charset="0"/>
              </a:rPr>
              <a:t>(7 min)</a:t>
            </a:r>
          </a:p>
          <a:p>
            <a:pPr fontAlgn="auto"/>
            <a:r>
              <a:rPr lang="en-US" sz="6000" dirty="0">
                <a:latin typeface="Futura Std Book" pitchFamily="34" charset="0"/>
              </a:rPr>
              <a:t>Call to Action - 10% (</a:t>
            </a:r>
            <a:r>
              <a:rPr lang="en-US" sz="6000" dirty="0">
                <a:solidFill>
                  <a:srgbClr val="FF0000"/>
                </a:solidFill>
                <a:latin typeface="Futura Std Book" pitchFamily="34" charset="0"/>
              </a:rPr>
              <a:t>5 min.)</a:t>
            </a:r>
          </a:p>
          <a:p>
            <a:endParaRPr lang="en-US" dirty="0"/>
          </a:p>
        </p:txBody>
      </p:sp>
      <p:sp>
        <p:nvSpPr>
          <p:cNvPr id="4" name="Slide Number Placeholder 3"/>
          <p:cNvSpPr>
            <a:spLocks noGrp="1"/>
          </p:cNvSpPr>
          <p:nvPr>
            <p:ph type="sldNum" sz="quarter" idx="10"/>
          </p:nvPr>
        </p:nvSpPr>
        <p:spPr/>
        <p:txBody>
          <a:bodyPr/>
          <a:lstStyle/>
          <a:p>
            <a:fld id="{1A596EAE-1FAA-4461-8CCF-1E0203E67278}" type="slidenum">
              <a:rPr lang="en-US" altLang="en-US" smtClean="0"/>
              <a:pPr/>
              <a:t>3</a:t>
            </a:fld>
            <a:endParaRPr lang="en-US" altLang="en-US"/>
          </a:p>
        </p:txBody>
      </p:sp>
    </p:spTree>
    <p:extLst>
      <p:ext uri="{BB962C8B-B14F-4D97-AF65-F5344CB8AC3E}">
        <p14:creationId xmlns:p14="http://schemas.microsoft.com/office/powerpoint/2010/main" val="18072548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000" dirty="0"/>
              <a:t>We</a:t>
            </a:r>
            <a:r>
              <a:rPr lang="en-US" sz="5000" baseline="0" dirty="0"/>
              <a:t> FORMULATE:</a:t>
            </a:r>
          </a:p>
          <a:p>
            <a:pPr marL="914400" indent="-914400">
              <a:buAutoNum type="arabicPeriod"/>
            </a:pPr>
            <a:r>
              <a:rPr lang="en-US" sz="5000" baseline="0" dirty="0"/>
              <a:t>Goals for conservation targets (one goal)</a:t>
            </a:r>
          </a:p>
          <a:p>
            <a:pPr marL="914400" indent="-914400">
              <a:buAutoNum type="arabicPeriod"/>
            </a:pPr>
            <a:r>
              <a:rPr lang="en-US" sz="5000" baseline="0" dirty="0"/>
              <a:t>Objectives for key Outcomes – decreased Direct or Indirect Threats (maximum 1-3)</a:t>
            </a:r>
          </a:p>
          <a:p>
            <a:pPr marL="914400" indent="-914400">
              <a:buAutoNum type="arabicPeriod"/>
            </a:pPr>
            <a:r>
              <a:rPr lang="en-US" sz="5000" baseline="0" dirty="0"/>
              <a:t>Outcomes – fulfilled opportunity or decreased Indirect threat (not under the Program control)</a:t>
            </a:r>
          </a:p>
          <a:p>
            <a:pPr marL="914400" indent="-914400">
              <a:buAutoNum type="arabicPeriod"/>
            </a:pPr>
            <a:r>
              <a:rPr lang="en-US" sz="5000" baseline="0" dirty="0"/>
              <a:t>Outputs for the products and services which will lead to the Outcomes happen (Outputs are under the Program control)</a:t>
            </a:r>
          </a:p>
          <a:p>
            <a:pPr marL="914400" indent="-914400">
              <a:buAutoNum type="arabicPeriod"/>
            </a:pPr>
            <a:endParaRPr lang="en-US" sz="5000" baseline="0" dirty="0"/>
          </a:p>
          <a:p>
            <a:pPr marL="914400" indent="-914400">
              <a:buAutoNum type="arabicPeriod"/>
            </a:pPr>
            <a:endParaRPr lang="en-US" sz="5000" dirty="0"/>
          </a:p>
        </p:txBody>
      </p:sp>
      <p:sp>
        <p:nvSpPr>
          <p:cNvPr id="4" name="Slide Number Placeholder 3"/>
          <p:cNvSpPr>
            <a:spLocks noGrp="1"/>
          </p:cNvSpPr>
          <p:nvPr>
            <p:ph type="sldNum" sz="quarter" idx="10"/>
          </p:nvPr>
        </p:nvSpPr>
        <p:spPr/>
        <p:txBody>
          <a:bodyPr/>
          <a:lstStyle/>
          <a:p>
            <a:fld id="{1A596EAE-1FAA-4461-8CCF-1E0203E67278}" type="slidenum">
              <a:rPr lang="en-US" altLang="en-US" smtClean="0"/>
              <a:pPr/>
              <a:t>35</a:t>
            </a:fld>
            <a:endParaRPr lang="en-US" altLang="en-US"/>
          </a:p>
        </p:txBody>
      </p:sp>
    </p:spTree>
    <p:extLst>
      <p:ext uri="{BB962C8B-B14F-4D97-AF65-F5344CB8AC3E}">
        <p14:creationId xmlns:p14="http://schemas.microsoft.com/office/powerpoint/2010/main" val="822403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5000" b="1" dirty="0">
                <a:solidFill>
                  <a:schemeClr val="accent6"/>
                </a:solidFill>
              </a:rPr>
              <a:t>1. If these are true direct threats </a:t>
            </a:r>
            <a:r>
              <a:rPr lang="en-US" sz="5000" u="sng" dirty="0"/>
              <a:t>directly degrades </a:t>
            </a:r>
            <a:r>
              <a:rPr lang="en-US" sz="5000" dirty="0"/>
              <a:t>a conservation target? If no, change them with</a:t>
            </a:r>
            <a:r>
              <a:rPr lang="en-US" sz="5000" baseline="0" dirty="0"/>
              <a:t> the program managers</a:t>
            </a:r>
            <a:endParaRPr lang="en-US" sz="50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5000" dirty="0"/>
              <a:t>2.</a:t>
            </a:r>
            <a:r>
              <a:rPr lang="en-US" sz="5000" baseline="0" dirty="0"/>
              <a:t> </a:t>
            </a:r>
            <a:endParaRPr lang="en-US" sz="5000" dirty="0"/>
          </a:p>
          <a:p>
            <a:endParaRPr lang="en-US" dirty="0"/>
          </a:p>
        </p:txBody>
      </p:sp>
      <p:sp>
        <p:nvSpPr>
          <p:cNvPr id="4" name="Slide Number Placeholder 3"/>
          <p:cNvSpPr>
            <a:spLocks noGrp="1"/>
          </p:cNvSpPr>
          <p:nvPr>
            <p:ph type="sldNum" sz="quarter" idx="10"/>
          </p:nvPr>
        </p:nvSpPr>
        <p:spPr/>
        <p:txBody>
          <a:bodyPr/>
          <a:lstStyle/>
          <a:p>
            <a:fld id="{1A596EAE-1FAA-4461-8CCF-1E0203E67278}" type="slidenum">
              <a:rPr lang="en-US" altLang="en-US" smtClean="0"/>
              <a:pPr/>
              <a:t>36</a:t>
            </a:fld>
            <a:endParaRPr lang="en-US" altLang="en-US"/>
          </a:p>
        </p:txBody>
      </p:sp>
    </p:spTree>
    <p:extLst>
      <p:ext uri="{BB962C8B-B14F-4D97-AF65-F5344CB8AC3E}">
        <p14:creationId xmlns:p14="http://schemas.microsoft.com/office/powerpoint/2010/main" val="3724155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5000" b="1" dirty="0">
                <a:solidFill>
                  <a:schemeClr val="accent6"/>
                </a:solidFill>
              </a:rPr>
              <a:t>1. If these are true direct threats </a:t>
            </a:r>
            <a:r>
              <a:rPr lang="en-US" sz="5000" u="sng" dirty="0"/>
              <a:t>directly degrades </a:t>
            </a:r>
            <a:r>
              <a:rPr lang="en-US" sz="5000" dirty="0"/>
              <a:t>a conservation target? If no, change them with</a:t>
            </a:r>
            <a:r>
              <a:rPr lang="en-US" sz="5000" baseline="0" dirty="0"/>
              <a:t> the program managers</a:t>
            </a:r>
            <a:endParaRPr lang="en-US" sz="50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5000" dirty="0"/>
              <a:t>2.</a:t>
            </a:r>
            <a:r>
              <a:rPr lang="en-US" sz="5000" baseline="0" dirty="0"/>
              <a:t> </a:t>
            </a:r>
            <a:endParaRPr lang="en-US" sz="5000" dirty="0"/>
          </a:p>
          <a:p>
            <a:endParaRPr lang="en-US" dirty="0"/>
          </a:p>
        </p:txBody>
      </p:sp>
      <p:sp>
        <p:nvSpPr>
          <p:cNvPr id="4" name="Slide Number Placeholder 3"/>
          <p:cNvSpPr>
            <a:spLocks noGrp="1"/>
          </p:cNvSpPr>
          <p:nvPr>
            <p:ph type="sldNum" sz="quarter" idx="10"/>
          </p:nvPr>
        </p:nvSpPr>
        <p:spPr/>
        <p:txBody>
          <a:bodyPr/>
          <a:lstStyle/>
          <a:p>
            <a:fld id="{1A596EAE-1FAA-4461-8CCF-1E0203E67278}" type="slidenum">
              <a:rPr lang="en-US" altLang="en-US" smtClean="0"/>
              <a:pPr/>
              <a:t>37</a:t>
            </a:fld>
            <a:endParaRPr lang="en-US" altLang="en-US"/>
          </a:p>
        </p:txBody>
      </p:sp>
    </p:spTree>
    <p:extLst>
      <p:ext uri="{BB962C8B-B14F-4D97-AF65-F5344CB8AC3E}">
        <p14:creationId xmlns:p14="http://schemas.microsoft.com/office/powerpoint/2010/main" val="27555512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5000" b="1" dirty="0">
                <a:solidFill>
                  <a:schemeClr val="accent6"/>
                </a:solidFill>
              </a:rPr>
              <a:t>1. If these are true direct threats </a:t>
            </a:r>
            <a:r>
              <a:rPr lang="en-US" sz="5000" u="sng" dirty="0"/>
              <a:t>directly degrades </a:t>
            </a:r>
            <a:r>
              <a:rPr lang="en-US" sz="5000" dirty="0"/>
              <a:t>a conservation target? If no, change them with</a:t>
            </a:r>
            <a:r>
              <a:rPr lang="en-US" sz="5000" baseline="0" dirty="0"/>
              <a:t> the program managers</a:t>
            </a:r>
            <a:endParaRPr lang="en-US" sz="50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5000" dirty="0"/>
              <a:t>2.</a:t>
            </a:r>
            <a:r>
              <a:rPr lang="en-US" sz="5000" baseline="0" dirty="0"/>
              <a:t> </a:t>
            </a:r>
            <a:endParaRPr lang="en-US" sz="5000" dirty="0"/>
          </a:p>
          <a:p>
            <a:endParaRPr lang="en-US" dirty="0"/>
          </a:p>
        </p:txBody>
      </p:sp>
      <p:sp>
        <p:nvSpPr>
          <p:cNvPr id="4" name="Slide Number Placeholder 3"/>
          <p:cNvSpPr>
            <a:spLocks noGrp="1"/>
          </p:cNvSpPr>
          <p:nvPr>
            <p:ph type="sldNum" sz="quarter" idx="10"/>
          </p:nvPr>
        </p:nvSpPr>
        <p:spPr/>
        <p:txBody>
          <a:bodyPr/>
          <a:lstStyle/>
          <a:p>
            <a:fld id="{1A596EAE-1FAA-4461-8CCF-1E0203E67278}" type="slidenum">
              <a:rPr lang="en-US" altLang="en-US" smtClean="0"/>
              <a:pPr/>
              <a:t>38</a:t>
            </a:fld>
            <a:endParaRPr lang="en-US" altLang="en-US"/>
          </a:p>
        </p:txBody>
      </p:sp>
    </p:spTree>
    <p:extLst>
      <p:ext uri="{BB962C8B-B14F-4D97-AF65-F5344CB8AC3E}">
        <p14:creationId xmlns:p14="http://schemas.microsoft.com/office/powerpoint/2010/main" val="17470954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5000" b="1" dirty="0">
                <a:solidFill>
                  <a:schemeClr val="accent6"/>
                </a:solidFill>
              </a:rPr>
              <a:t>1. If the Objective really represent the Outcome with lead to direct threats reduction?</a:t>
            </a:r>
            <a:endParaRPr lang="en-US" sz="50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5000" dirty="0"/>
          </a:p>
          <a:p>
            <a:endParaRPr lang="en-US" dirty="0"/>
          </a:p>
        </p:txBody>
      </p:sp>
      <p:sp>
        <p:nvSpPr>
          <p:cNvPr id="4" name="Slide Number Placeholder 3"/>
          <p:cNvSpPr>
            <a:spLocks noGrp="1"/>
          </p:cNvSpPr>
          <p:nvPr>
            <p:ph type="sldNum" sz="quarter" idx="10"/>
          </p:nvPr>
        </p:nvSpPr>
        <p:spPr/>
        <p:txBody>
          <a:bodyPr/>
          <a:lstStyle/>
          <a:p>
            <a:fld id="{1A596EAE-1FAA-4461-8CCF-1E0203E67278}" type="slidenum">
              <a:rPr lang="en-US" altLang="en-US" smtClean="0"/>
              <a:pPr/>
              <a:t>39</a:t>
            </a:fld>
            <a:endParaRPr lang="en-US" altLang="en-US"/>
          </a:p>
        </p:txBody>
      </p:sp>
    </p:spTree>
    <p:extLst>
      <p:ext uri="{BB962C8B-B14F-4D97-AF65-F5344CB8AC3E}">
        <p14:creationId xmlns:p14="http://schemas.microsoft.com/office/powerpoint/2010/main" val="9761757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5000" b="1" dirty="0">
                <a:solidFill>
                  <a:schemeClr val="accent6"/>
                </a:solidFill>
              </a:rPr>
              <a:t>1. If the Objective really represent the Outcome with lead to direct threats reduction?</a:t>
            </a:r>
            <a:endParaRPr lang="en-US" sz="50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5000" dirty="0"/>
          </a:p>
          <a:p>
            <a:endParaRPr lang="en-US" dirty="0"/>
          </a:p>
        </p:txBody>
      </p:sp>
      <p:sp>
        <p:nvSpPr>
          <p:cNvPr id="4" name="Slide Number Placeholder 3"/>
          <p:cNvSpPr>
            <a:spLocks noGrp="1"/>
          </p:cNvSpPr>
          <p:nvPr>
            <p:ph type="sldNum" sz="quarter" idx="10"/>
          </p:nvPr>
        </p:nvSpPr>
        <p:spPr/>
        <p:txBody>
          <a:bodyPr/>
          <a:lstStyle/>
          <a:p>
            <a:fld id="{1A596EAE-1FAA-4461-8CCF-1E0203E67278}" type="slidenum">
              <a:rPr lang="en-US" altLang="en-US" smtClean="0"/>
              <a:pPr/>
              <a:t>40</a:t>
            </a:fld>
            <a:endParaRPr lang="en-US" altLang="en-US"/>
          </a:p>
        </p:txBody>
      </p:sp>
    </p:spTree>
    <p:extLst>
      <p:ext uri="{BB962C8B-B14F-4D97-AF65-F5344CB8AC3E}">
        <p14:creationId xmlns:p14="http://schemas.microsoft.com/office/powerpoint/2010/main" val="21580700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500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A596EAE-1FAA-4461-8CCF-1E0203E67278}" type="slidenum">
              <a:rPr kumimoji="0" lang="en-US"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42</a:t>
            </a:fld>
            <a:endParaRPr kumimoji="0" lang="en-US"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2834090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5000" dirty="0">
                <a:solidFill>
                  <a:srgbClr val="2D2D2D"/>
                </a:solidFill>
                <a:latin typeface="Open Sans"/>
              </a:rPr>
              <a:t>UN Environment evaluations are structured around a project or </a:t>
            </a:r>
            <a:r>
              <a:rPr lang="en-US" sz="5000" dirty="0" err="1">
                <a:solidFill>
                  <a:srgbClr val="2D2D2D"/>
                </a:solidFill>
                <a:latin typeface="Open Sans"/>
              </a:rPr>
              <a:t>programme’s</a:t>
            </a:r>
            <a:r>
              <a:rPr lang="en-US" sz="5000" dirty="0">
                <a:solidFill>
                  <a:srgbClr val="2D2D2D"/>
                </a:solidFill>
                <a:latin typeface="Open Sans"/>
              </a:rPr>
              <a:t> Theory of Change </a:t>
            </a:r>
            <a:r>
              <a:rPr lang="en-US" sz="5000" b="1" dirty="0">
                <a:solidFill>
                  <a:srgbClr val="2D2D2D"/>
                </a:solidFill>
                <a:latin typeface="Open Sans"/>
              </a:rPr>
              <a:t>to assess the causal logic </a:t>
            </a:r>
            <a:r>
              <a:rPr lang="en-US" sz="5000" dirty="0">
                <a:solidFill>
                  <a:srgbClr val="2D2D2D"/>
                </a:solidFill>
                <a:latin typeface="Open Sans"/>
              </a:rPr>
              <a:t>of the intervention and determine whether all external factors affecting outcomes, impact, sustainability and up-scaling have been carefully considered.</a:t>
            </a:r>
            <a:endParaRPr lang="en-US" sz="5000" dirty="0"/>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A596EAE-1FAA-4461-8CCF-1E0203E67278}" type="slidenum">
              <a:rPr kumimoji="0" lang="en-US"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43</a:t>
            </a:fld>
            <a:endParaRPr kumimoji="0" lang="en-US"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657984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5000" dirty="0">
                <a:solidFill>
                  <a:srgbClr val="2D2D2D"/>
                </a:solidFill>
                <a:latin typeface="Open Sans"/>
              </a:rPr>
              <a:t>UN Environment evaluations are structured around a project or </a:t>
            </a:r>
            <a:r>
              <a:rPr lang="en-US" sz="5000" dirty="0" err="1">
                <a:solidFill>
                  <a:srgbClr val="2D2D2D"/>
                </a:solidFill>
                <a:latin typeface="Open Sans"/>
              </a:rPr>
              <a:t>programme’s</a:t>
            </a:r>
            <a:r>
              <a:rPr lang="en-US" sz="5000" dirty="0">
                <a:solidFill>
                  <a:srgbClr val="2D2D2D"/>
                </a:solidFill>
                <a:latin typeface="Open Sans"/>
              </a:rPr>
              <a:t> Theory of Change </a:t>
            </a:r>
            <a:r>
              <a:rPr lang="en-US" sz="5000" b="1" dirty="0">
                <a:solidFill>
                  <a:srgbClr val="2D2D2D"/>
                </a:solidFill>
                <a:latin typeface="Open Sans"/>
              </a:rPr>
              <a:t>to assess the causal logic </a:t>
            </a:r>
            <a:r>
              <a:rPr lang="en-US" sz="5000" dirty="0">
                <a:solidFill>
                  <a:srgbClr val="2D2D2D"/>
                </a:solidFill>
                <a:latin typeface="Open Sans"/>
              </a:rPr>
              <a:t>of the intervention and determine whether all external factors affecting outcomes, impact, sustainability and up-scaling have been carefully considered.</a:t>
            </a:r>
            <a:endParaRPr lang="en-US" sz="5000" dirty="0"/>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A596EAE-1FAA-4461-8CCF-1E0203E67278}" type="slidenum">
              <a:rPr kumimoji="0" lang="en-US"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44</a:t>
            </a:fld>
            <a:endParaRPr kumimoji="0" lang="en-US"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317676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000" dirty="0">
                <a:highlight>
                  <a:srgbClr val="FFFF00"/>
                </a:highlight>
              </a:rPr>
              <a:t>John, could you please prepare</a:t>
            </a:r>
            <a:r>
              <a:rPr lang="en-US" sz="5000" baseline="0" dirty="0">
                <a:highlight>
                  <a:srgbClr val="FFFF00"/>
                </a:highlight>
              </a:rPr>
              <a:t> these 3 slides for your part of the presentation?</a:t>
            </a:r>
            <a:endParaRPr lang="en-US" sz="5000" dirty="0">
              <a:highlight>
                <a:srgbClr val="FFFF00"/>
              </a:highlight>
            </a:endParaRPr>
          </a:p>
        </p:txBody>
      </p:sp>
      <p:sp>
        <p:nvSpPr>
          <p:cNvPr id="4" name="Slide Number Placeholder 3"/>
          <p:cNvSpPr>
            <a:spLocks noGrp="1"/>
          </p:cNvSpPr>
          <p:nvPr>
            <p:ph type="sldNum" sz="quarter" idx="10"/>
          </p:nvPr>
        </p:nvSpPr>
        <p:spPr/>
        <p:txBody>
          <a:bodyPr/>
          <a:lstStyle/>
          <a:p>
            <a:fld id="{1A596EAE-1FAA-4461-8CCF-1E0203E67278}" type="slidenum">
              <a:rPr lang="en-US" altLang="en-US" smtClean="0"/>
              <a:pPr/>
              <a:t>45</a:t>
            </a:fld>
            <a:endParaRPr lang="en-US" altLang="en-US"/>
          </a:p>
        </p:txBody>
      </p:sp>
    </p:spTree>
    <p:extLst>
      <p:ext uri="{BB962C8B-B14F-4D97-AF65-F5344CB8AC3E}">
        <p14:creationId xmlns:p14="http://schemas.microsoft.com/office/powerpoint/2010/main" val="3666950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0" fontAlgn="base" latinLnBrk="0" hangingPunct="0">
              <a:lnSpc>
                <a:spcPct val="100000"/>
              </a:lnSpc>
              <a:spcBef>
                <a:spcPct val="30000"/>
              </a:spcBef>
              <a:spcAft>
                <a:spcPct val="0"/>
              </a:spcAft>
              <a:buClrTx/>
              <a:buSzTx/>
              <a:buFontTx/>
              <a:buNone/>
              <a:tabLst/>
              <a:defRPr/>
            </a:pPr>
            <a:r>
              <a:rPr lang="ru-RU" sz="5400" dirty="0">
                <a:solidFill>
                  <a:srgbClr val="FF0000"/>
                </a:solidFill>
                <a:latin typeface="Futura Std Book" pitchFamily="34" charset="0"/>
              </a:rPr>
              <a:t>(</a:t>
            </a:r>
            <a:r>
              <a:rPr lang="en-US" sz="5400" dirty="0">
                <a:solidFill>
                  <a:srgbClr val="FF0000"/>
                </a:solidFill>
                <a:latin typeface="Futura Std Book" pitchFamily="34" charset="0"/>
              </a:rPr>
              <a:t>1 min)</a:t>
            </a:r>
            <a:endParaRPr lang="en-US" sz="5200" dirty="0">
              <a:solidFill>
                <a:schemeClr val="tx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5200" dirty="0">
                <a:solidFill>
                  <a:schemeClr val="tx1"/>
                </a:solidFill>
              </a:rPr>
              <a:t>This talk is actually going </a:t>
            </a:r>
            <a:r>
              <a:rPr lang="en-US" sz="5200" dirty="0">
                <a:solidFill>
                  <a:schemeClr val="accent2"/>
                </a:solidFill>
              </a:rPr>
              <a:t>to be </a:t>
            </a:r>
            <a:r>
              <a:rPr lang="en-US" sz="5200" u="sng" dirty="0">
                <a:solidFill>
                  <a:schemeClr val="accent2"/>
                </a:solidFill>
              </a:rPr>
              <a:t>relevant to your needs if you:</a:t>
            </a:r>
          </a:p>
          <a:p>
            <a:pPr marL="914400" marR="0" lvl="0" indent="-914400" algn="l" defTabSz="914400" rtl="0" eaLnBrk="0" fontAlgn="base" latinLnBrk="0" hangingPunct="0">
              <a:lnSpc>
                <a:spcPct val="100000"/>
              </a:lnSpc>
              <a:spcBef>
                <a:spcPct val="30000"/>
              </a:spcBef>
              <a:spcAft>
                <a:spcPct val="0"/>
              </a:spcAft>
              <a:buClrTx/>
              <a:buSzTx/>
              <a:buFontTx/>
              <a:buAutoNum type="arabicPeriod"/>
              <a:tabLst/>
              <a:defRPr/>
            </a:pPr>
            <a:r>
              <a:rPr lang="en-US" sz="5200" u="none" baseline="0" dirty="0">
                <a:solidFill>
                  <a:schemeClr val="accent2"/>
                </a:solidFill>
              </a:rPr>
              <a:t>Have issues in assessing SMART-ness of formulation Outputs, Outcomes, and Impacts.</a:t>
            </a:r>
            <a:endParaRPr lang="en-US" sz="1200" u="none" baseline="0" dirty="0">
              <a:solidFill>
                <a:schemeClr val="tx1"/>
              </a:solidFill>
            </a:endParaRPr>
          </a:p>
          <a:p>
            <a:pPr marL="914400" marR="0" lvl="0" indent="-914400" algn="l" defTabSz="914400" rtl="0" eaLnBrk="0" fontAlgn="base" latinLnBrk="0" hangingPunct="0">
              <a:lnSpc>
                <a:spcPct val="100000"/>
              </a:lnSpc>
              <a:spcBef>
                <a:spcPct val="30000"/>
              </a:spcBef>
              <a:spcAft>
                <a:spcPct val="0"/>
              </a:spcAft>
              <a:buClrTx/>
              <a:buSzTx/>
              <a:buFontTx/>
              <a:buAutoNum type="arabicPeriod"/>
              <a:tabLst/>
              <a:defRPr/>
            </a:pPr>
            <a:r>
              <a:rPr lang="en-US" sz="5200" u="none" kern="1200" baseline="0" dirty="0">
                <a:solidFill>
                  <a:schemeClr val="accent2"/>
                </a:solidFill>
                <a:latin typeface="+mn-lt"/>
                <a:ea typeface="+mn-ea"/>
                <a:cs typeface="+mn-cs"/>
              </a:rPr>
              <a:t>If you want to learn how to review a </a:t>
            </a:r>
            <a:r>
              <a:rPr lang="en-US" sz="5200" u="none" kern="1200" baseline="0" dirty="0" err="1">
                <a:solidFill>
                  <a:schemeClr val="accent2"/>
                </a:solidFill>
                <a:latin typeface="+mn-lt"/>
                <a:ea typeface="+mn-ea"/>
                <a:cs typeface="+mn-cs"/>
              </a:rPr>
              <a:t>Logframe</a:t>
            </a:r>
            <a:r>
              <a:rPr lang="en-US" sz="5200" u="none" kern="1200" baseline="0" dirty="0">
                <a:solidFill>
                  <a:schemeClr val="accent2"/>
                </a:solidFill>
                <a:latin typeface="+mn-lt"/>
                <a:ea typeface="+mn-ea"/>
                <a:cs typeface="+mn-cs"/>
              </a:rPr>
              <a:t>  easily and restore the Program Theory of Change according to the Global Environmental Facility standards.</a:t>
            </a:r>
          </a:p>
          <a:p>
            <a:pPr marL="914400" marR="0" lvl="0" indent="-914400" algn="l" defTabSz="914400" rtl="0" eaLnBrk="0" fontAlgn="base" latinLnBrk="0" hangingPunct="0">
              <a:lnSpc>
                <a:spcPct val="100000"/>
              </a:lnSpc>
              <a:spcBef>
                <a:spcPct val="30000"/>
              </a:spcBef>
              <a:spcAft>
                <a:spcPct val="0"/>
              </a:spcAft>
              <a:buClrTx/>
              <a:buSzTx/>
              <a:buFontTx/>
              <a:buAutoNum type="arabicPeriod"/>
              <a:tabLst/>
              <a:defRPr/>
            </a:pPr>
            <a:r>
              <a:rPr lang="en-US" sz="5200" u="none" kern="1200" baseline="0" dirty="0">
                <a:solidFill>
                  <a:schemeClr val="accent2"/>
                </a:solidFill>
                <a:latin typeface="+mn-lt"/>
                <a:ea typeface="+mn-ea"/>
                <a:cs typeface="+mn-cs"/>
              </a:rPr>
              <a:t>If you want to know how to use Program planning and conservation software </a:t>
            </a:r>
            <a:r>
              <a:rPr lang="en-US" sz="5200" u="none" kern="1200" baseline="0" dirty="0" err="1">
                <a:solidFill>
                  <a:schemeClr val="accent2"/>
                </a:solidFill>
                <a:latin typeface="+mn-lt"/>
                <a:ea typeface="+mn-ea"/>
                <a:cs typeface="+mn-cs"/>
              </a:rPr>
              <a:t>Miradi</a:t>
            </a:r>
            <a:r>
              <a:rPr lang="en-US" sz="5200" u="none" kern="1200" baseline="0" dirty="0">
                <a:solidFill>
                  <a:schemeClr val="accent2"/>
                </a:solidFill>
                <a:latin typeface="+mn-lt"/>
                <a:ea typeface="+mn-ea"/>
                <a:cs typeface="+mn-cs"/>
              </a:rPr>
              <a:t> in your evaluation work.</a:t>
            </a:r>
          </a:p>
          <a:p>
            <a:pPr marL="914400" marR="0" lvl="0" indent="-914400" algn="l" defTabSz="914400" rtl="0" eaLnBrk="0" fontAlgn="base" latinLnBrk="0" hangingPunct="0">
              <a:lnSpc>
                <a:spcPct val="100000"/>
              </a:lnSpc>
              <a:spcBef>
                <a:spcPct val="30000"/>
              </a:spcBef>
              <a:spcAft>
                <a:spcPct val="0"/>
              </a:spcAft>
              <a:buClrTx/>
              <a:buSzTx/>
              <a:buFontTx/>
              <a:buAutoNum type="arabicPeriod"/>
              <a:tabLst/>
              <a:defRPr/>
            </a:pPr>
            <a:r>
              <a:rPr lang="en-US" sz="5200" u="none" kern="1200" baseline="0" dirty="0">
                <a:solidFill>
                  <a:schemeClr val="accent2"/>
                </a:solidFill>
                <a:latin typeface="+mn-lt"/>
                <a:ea typeface="+mn-ea"/>
                <a:cs typeface="+mn-cs"/>
              </a:rPr>
              <a:t>If you want to ask questions about the Results-Based Evaluation to the UN expert with 20 years working experience.</a:t>
            </a:r>
          </a:p>
          <a:p>
            <a:pPr marL="914400" marR="0" lvl="0" indent="-914400" algn="l" defTabSz="914400" rtl="0" eaLnBrk="0" fontAlgn="base" latinLnBrk="0" hangingPunct="0">
              <a:lnSpc>
                <a:spcPct val="100000"/>
              </a:lnSpc>
              <a:spcBef>
                <a:spcPct val="30000"/>
              </a:spcBef>
              <a:spcAft>
                <a:spcPct val="0"/>
              </a:spcAft>
              <a:buClrTx/>
              <a:buSzTx/>
              <a:buFontTx/>
              <a:buAutoNum type="arabicPeriod"/>
              <a:tabLst/>
              <a:defRPr/>
            </a:pPr>
            <a:endParaRPr lang="en-US" sz="5200" u="none" kern="1200" baseline="0" dirty="0">
              <a:solidFill>
                <a:schemeClr val="accent2"/>
              </a:solidFill>
              <a:latin typeface="+mn-lt"/>
              <a:ea typeface="+mn-ea"/>
              <a:cs typeface="+mn-cs"/>
            </a:endParaRPr>
          </a:p>
          <a:p>
            <a:pPr marL="914400" marR="0" lvl="0" indent="-914400" algn="l" defTabSz="914400" rtl="0" eaLnBrk="0" fontAlgn="base" latinLnBrk="0" hangingPunct="0">
              <a:lnSpc>
                <a:spcPct val="100000"/>
              </a:lnSpc>
              <a:spcBef>
                <a:spcPct val="30000"/>
              </a:spcBef>
              <a:spcAft>
                <a:spcPct val="0"/>
              </a:spcAft>
              <a:buClrTx/>
              <a:buSzTx/>
              <a:buFontTx/>
              <a:buAutoNum type="arabicPeriod"/>
              <a:tabLst/>
              <a:defRPr/>
            </a:pPr>
            <a:endParaRPr lang="en-US" sz="5200" u="none" kern="1200" baseline="0" dirty="0">
              <a:solidFill>
                <a:schemeClr val="accent2"/>
              </a:solidFill>
              <a:latin typeface="+mn-lt"/>
              <a:ea typeface="+mn-ea"/>
              <a:cs typeface="+mn-cs"/>
            </a:endParaRPr>
          </a:p>
        </p:txBody>
      </p:sp>
      <p:sp>
        <p:nvSpPr>
          <p:cNvPr id="4" name="Slide Number Placeholder 3"/>
          <p:cNvSpPr>
            <a:spLocks noGrp="1"/>
          </p:cNvSpPr>
          <p:nvPr>
            <p:ph type="sldNum" sz="quarter" idx="10"/>
          </p:nvPr>
        </p:nvSpPr>
        <p:spPr/>
        <p:txBody>
          <a:bodyPr/>
          <a:lstStyle/>
          <a:p>
            <a:fld id="{1A596EAE-1FAA-4461-8CCF-1E0203E67278}" type="slidenum">
              <a:rPr lang="en-US" altLang="en-US" smtClean="0"/>
              <a:pPr/>
              <a:t>5</a:t>
            </a:fld>
            <a:endParaRPr lang="en-US" altLang="en-US"/>
          </a:p>
        </p:txBody>
      </p:sp>
    </p:spTree>
    <p:extLst>
      <p:ext uri="{BB962C8B-B14F-4D97-AF65-F5344CB8AC3E}">
        <p14:creationId xmlns:p14="http://schemas.microsoft.com/office/powerpoint/2010/main" val="27530943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5000" kern="1200" baseline="0" dirty="0">
                <a:solidFill>
                  <a:schemeClr val="tx1"/>
                </a:solidFill>
                <a:latin typeface="+mn-lt"/>
                <a:ea typeface="+mn-ea"/>
                <a:cs typeface="+mn-cs"/>
              </a:rPr>
              <a:t>We can conclude that Conceptual Model is a useful tool to check if the Program describes the Project Impacts correctly (Conservation targets and level of Environmental Threats). Also, we can assess if the program assumptions about contributing factors are correct or not. I mean casual links between indirect and direct threats and targets.</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A596EAE-1FAA-4461-8CCF-1E0203E67278}" type="slidenum">
              <a:rPr kumimoji="0" lang="en-US"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46</a:t>
            </a:fld>
            <a:endParaRPr kumimoji="0" lang="en-US"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9271846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7000" dirty="0">
                <a:solidFill>
                  <a:prstClr val="black"/>
                </a:solidFill>
                <a:latin typeface="+mn-lt"/>
              </a:rPr>
              <a:t>Meta-evaluation shows almost every 2d report does not meet RBM standards </a:t>
            </a:r>
            <a:endParaRPr lang="en-US" sz="7000" dirty="0"/>
          </a:p>
          <a:p>
            <a:br>
              <a:rPr lang="en-US" sz="6000" kern="1200" dirty="0">
                <a:solidFill>
                  <a:schemeClr val="tx1"/>
                </a:solidFill>
                <a:effectLst/>
                <a:latin typeface="+mn-lt"/>
                <a:ea typeface="+mn-ea"/>
                <a:cs typeface="+mn-cs"/>
              </a:rPr>
            </a:br>
            <a:endParaRPr lang="en-US" sz="6000" dirty="0"/>
          </a:p>
        </p:txBody>
      </p:sp>
      <p:sp>
        <p:nvSpPr>
          <p:cNvPr id="4" name="Slide Number Placeholder 3"/>
          <p:cNvSpPr>
            <a:spLocks noGrp="1"/>
          </p:cNvSpPr>
          <p:nvPr>
            <p:ph type="sldNum" sz="quarter" idx="10"/>
          </p:nvPr>
        </p:nvSpPr>
        <p:spPr/>
        <p:txBody>
          <a:bodyPr/>
          <a:lstStyle/>
          <a:p>
            <a:fld id="{1A596EAE-1FAA-4461-8CCF-1E0203E67278}" type="slidenum">
              <a:rPr lang="en-US" altLang="en-US" smtClean="0"/>
              <a:pPr/>
              <a:t>47</a:t>
            </a:fld>
            <a:endParaRPr lang="en-US" altLang="en-US"/>
          </a:p>
        </p:txBody>
      </p:sp>
    </p:spTree>
    <p:extLst>
      <p:ext uri="{BB962C8B-B14F-4D97-AF65-F5344CB8AC3E}">
        <p14:creationId xmlns:p14="http://schemas.microsoft.com/office/powerpoint/2010/main" val="33844797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also probably want to encourage people to connect afterward.</a:t>
            </a:r>
          </a:p>
          <a:p>
            <a:r>
              <a:rPr lang="en-US" dirty="0"/>
              <a:t>“Contact me in all of these ways</a:t>
            </a:r>
            <a:br>
              <a:rPr lang="en-US" dirty="0"/>
            </a:br>
            <a:r>
              <a:rPr lang="en-US" dirty="0"/>
              <a:t>Look for our forthcoming journal article in Evaluation</a:t>
            </a:r>
            <a:r>
              <a:rPr lang="en-US" baseline="0" dirty="0"/>
              <a:t> and Program Planning…”</a:t>
            </a:r>
          </a:p>
          <a:p>
            <a:endParaRPr lang="en-US" dirty="0"/>
          </a:p>
          <a:p>
            <a:r>
              <a:rPr lang="en-US" dirty="0"/>
              <a:t>The main idea here is that we hope to have poked at our audience’s brain and heart to stir them up a bit about this topic. Let’s give</a:t>
            </a:r>
            <a:r>
              <a:rPr lang="en-US" baseline="0" dirty="0"/>
              <a:t> them methods to extend that energy.</a:t>
            </a:r>
            <a:endParaRPr lang="en-US" dirty="0"/>
          </a:p>
          <a:p>
            <a:endParaRPr lang="en-US" dirty="0"/>
          </a:p>
          <a:p>
            <a:r>
              <a:rPr lang="en-US" dirty="0"/>
              <a:t>Take a moment to jot down</a:t>
            </a:r>
            <a:r>
              <a:rPr lang="en-US" baseline="0" dirty="0"/>
              <a:t> the next steps you want your audience to take after they hear from you. </a:t>
            </a:r>
          </a:p>
        </p:txBody>
      </p:sp>
      <p:sp>
        <p:nvSpPr>
          <p:cNvPr id="4" name="Slide Number Placeholder 3"/>
          <p:cNvSpPr>
            <a:spLocks noGrp="1"/>
          </p:cNvSpPr>
          <p:nvPr>
            <p:ph type="sldNum" sz="quarter" idx="10"/>
          </p:nvPr>
        </p:nvSpPr>
        <p:spPr/>
        <p:txBody>
          <a:bodyPr/>
          <a:lstStyle/>
          <a:p>
            <a:fld id="{1576A8D0-4A5E-408F-84F5-5906D28BC11D}" type="slidenum">
              <a:rPr lang="en-US" smtClean="0"/>
              <a:t>49</a:t>
            </a:fld>
            <a:endParaRPr lang="en-US"/>
          </a:p>
        </p:txBody>
      </p:sp>
    </p:spTree>
    <p:extLst>
      <p:ext uri="{BB962C8B-B14F-4D97-AF65-F5344CB8AC3E}">
        <p14:creationId xmlns:p14="http://schemas.microsoft.com/office/powerpoint/2010/main" val="12364641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We’ll take a break here to answer some of your questions.</a:t>
            </a:r>
            <a:endParaRPr lang="en-US" dirty="0"/>
          </a:p>
        </p:txBody>
      </p:sp>
      <p:sp>
        <p:nvSpPr>
          <p:cNvPr id="4" name="Slide Number Placeholder 3"/>
          <p:cNvSpPr>
            <a:spLocks noGrp="1"/>
          </p:cNvSpPr>
          <p:nvPr>
            <p:ph type="sldNum" sz="quarter" idx="10"/>
          </p:nvPr>
        </p:nvSpPr>
        <p:spPr/>
        <p:txBody>
          <a:bodyPr/>
          <a:lstStyle/>
          <a:p>
            <a:fld id="{1576A8D0-4A5E-408F-84F5-5906D28BC11D}" type="slidenum">
              <a:rPr lang="en-US" smtClean="0"/>
              <a:t>51</a:t>
            </a:fld>
            <a:endParaRPr lang="en-US"/>
          </a:p>
        </p:txBody>
      </p:sp>
    </p:spTree>
    <p:extLst>
      <p:ext uri="{BB962C8B-B14F-4D97-AF65-F5344CB8AC3E}">
        <p14:creationId xmlns:p14="http://schemas.microsoft.com/office/powerpoint/2010/main" val="3698046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ru-RU" sz="5000" b="1" dirty="0">
                <a:solidFill>
                  <a:schemeClr val="accent6">
                    <a:lumMod val="75000"/>
                  </a:schemeClr>
                </a:solidFill>
              </a:rPr>
              <a:t>1.</a:t>
            </a:r>
            <a:r>
              <a:rPr lang="ru-RU" sz="5000" b="1" baseline="0" dirty="0">
                <a:solidFill>
                  <a:schemeClr val="accent6">
                    <a:lumMod val="75000"/>
                  </a:schemeClr>
                </a:solidFill>
              </a:rPr>
              <a:t> </a:t>
            </a:r>
            <a:r>
              <a:rPr lang="en-US" sz="5000" b="1" dirty="0">
                <a:solidFill>
                  <a:schemeClr val="accent6">
                    <a:lumMod val="75000"/>
                  </a:schemeClr>
                </a:solidFill>
              </a:rPr>
              <a:t>Background </a:t>
            </a:r>
            <a:r>
              <a:rPr lang="en-US" sz="5000" u="sng" dirty="0">
                <a:solidFill>
                  <a:srgbClr val="FF0000"/>
                </a:solidFill>
              </a:rPr>
              <a:t>– 3 min.</a:t>
            </a:r>
          </a:p>
          <a:p>
            <a:pPr marL="0" indent="0">
              <a:buFont typeface="Arial" panose="020B0604020202020204" pitchFamily="34" charset="0"/>
              <a:buNone/>
            </a:pPr>
            <a:r>
              <a:rPr lang="ru-RU" sz="5000" b="1" dirty="0">
                <a:solidFill>
                  <a:schemeClr val="tx1"/>
                </a:solidFill>
              </a:rPr>
              <a:t>А) </a:t>
            </a:r>
            <a:r>
              <a:rPr lang="en-US" sz="5000" b="1" dirty="0">
                <a:solidFill>
                  <a:schemeClr val="tx1"/>
                </a:solidFill>
              </a:rPr>
              <a:t>the parts you have to state </a:t>
            </a:r>
            <a:r>
              <a:rPr lang="en-US" sz="5000" b="1" dirty="0">
                <a:solidFill>
                  <a:srgbClr val="FF0000"/>
                </a:solidFill>
              </a:rPr>
              <a:t>at the start </a:t>
            </a:r>
            <a:r>
              <a:rPr lang="en-US" sz="5000" b="1" dirty="0">
                <a:solidFill>
                  <a:schemeClr val="tx1"/>
                </a:solidFill>
              </a:rPr>
              <a:t>of your presentation</a:t>
            </a:r>
            <a:r>
              <a:rPr lang="ru-RU" sz="5000" b="1" dirty="0">
                <a:solidFill>
                  <a:schemeClr val="tx1"/>
                </a:solidFill>
              </a:rPr>
              <a:t>:</a:t>
            </a:r>
            <a:r>
              <a:rPr lang="ru-RU" sz="5000" b="1" baseline="0" dirty="0">
                <a:solidFill>
                  <a:schemeClr val="tx1"/>
                </a:solidFill>
              </a:rPr>
              <a:t> </a:t>
            </a:r>
          </a:p>
          <a:p>
            <a:r>
              <a:rPr lang="en-US" sz="5000" b="0" i="0" u="sng" strike="noStrike" kern="1200" dirty="0">
                <a:solidFill>
                  <a:schemeClr val="tx1"/>
                </a:solidFill>
                <a:effectLst/>
                <a:latin typeface="+mn-lt"/>
                <a:ea typeface="+mn-ea"/>
                <a:cs typeface="+mn-cs"/>
              </a:rPr>
              <a:t>UNEP</a:t>
            </a:r>
            <a:r>
              <a:rPr lang="en-US" sz="5000" b="0" i="0" u="sng" strike="noStrike" kern="1200" baseline="0" dirty="0">
                <a:solidFill>
                  <a:schemeClr val="tx1"/>
                </a:solidFill>
                <a:effectLst/>
                <a:latin typeface="+mn-lt"/>
                <a:ea typeface="+mn-ea"/>
                <a:cs typeface="+mn-cs"/>
              </a:rPr>
              <a:t> </a:t>
            </a:r>
            <a:r>
              <a:rPr lang="en-US" sz="5000" b="0" i="0" u="none" strike="noStrike" kern="1200" dirty="0">
                <a:solidFill>
                  <a:schemeClr val="tx1"/>
                </a:solidFill>
                <a:effectLst/>
                <a:latin typeface="+mn-lt"/>
                <a:ea typeface="+mn-ea"/>
                <a:cs typeface="+mn-cs"/>
                <a:hlinkClick r:id="rId3"/>
              </a:rPr>
              <a:t>guidance on creating a reconstructed Theory of Change </a:t>
            </a:r>
            <a:r>
              <a:rPr lang="en-US" sz="5000" b="0" i="0" u="none" strike="noStrike" kern="1200" dirty="0">
                <a:solidFill>
                  <a:schemeClr val="tx1"/>
                </a:solidFill>
                <a:effectLst/>
                <a:latin typeface="+mn-lt"/>
                <a:ea typeface="+mn-ea"/>
                <a:cs typeface="+mn-cs"/>
              </a:rPr>
              <a:t> basically</a:t>
            </a:r>
            <a:r>
              <a:rPr lang="en-US" sz="5000" b="0" i="0" u="none" strike="noStrike" kern="1200" baseline="0" dirty="0">
                <a:solidFill>
                  <a:schemeClr val="tx1"/>
                </a:solidFill>
                <a:effectLst/>
                <a:latin typeface="+mn-lt"/>
                <a:ea typeface="+mn-ea"/>
                <a:cs typeface="+mn-cs"/>
              </a:rPr>
              <a:t> says we can use Theory of change to assess the achievement of the project’s outcomes and impacts  through review of project progress along the pathways from outcome to impact as a graphical representation of causal linkages and factors.</a:t>
            </a:r>
            <a:endParaRPr lang="ru-RU" sz="5000" baseline="0" dirty="0">
              <a:solidFill>
                <a:schemeClr val="tx1"/>
              </a:solidFill>
            </a:endParaRPr>
          </a:p>
          <a:p>
            <a:pPr marL="0" indent="0">
              <a:buFont typeface="Arial" panose="020B0604020202020204" pitchFamily="34" charset="0"/>
              <a:buNone/>
            </a:pPr>
            <a:r>
              <a:rPr lang="en-US" sz="5000" b="1" dirty="0">
                <a:solidFill>
                  <a:schemeClr val="tx1"/>
                </a:solidFill>
              </a:rPr>
              <a:t>B) and the part of your topic you’ll include in the Background </a:t>
            </a:r>
            <a:r>
              <a:rPr lang="en-US" sz="5000" b="1" dirty="0">
                <a:solidFill>
                  <a:srgbClr val="FF0000"/>
                </a:solidFill>
              </a:rPr>
              <a:t>to set the stage:</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5000" b="0" i="0" u="none" strike="noStrike" kern="1200" baseline="0" dirty="0">
                <a:solidFill>
                  <a:schemeClr val="tx1"/>
                </a:solidFill>
                <a:effectLst/>
                <a:latin typeface="+mn-lt"/>
                <a:ea typeface="+mn-ea"/>
                <a:cs typeface="+mn-cs"/>
              </a:rPr>
              <a:t>It’s overspread that the evaluation consultants miss the opportunity to reconstruct the project logic using Theory of Change. They tend to think that the project </a:t>
            </a:r>
            <a:r>
              <a:rPr lang="en-US" sz="5000" b="0" i="0" u="none" strike="noStrike" kern="1200" baseline="0" dirty="0" err="1">
                <a:solidFill>
                  <a:schemeClr val="tx1"/>
                </a:solidFill>
                <a:effectLst/>
                <a:latin typeface="+mn-lt"/>
                <a:ea typeface="+mn-ea"/>
                <a:cs typeface="+mn-cs"/>
              </a:rPr>
              <a:t>Logframe</a:t>
            </a:r>
            <a:r>
              <a:rPr lang="en-US" sz="5000" b="0" i="0" u="none" strike="noStrike" kern="1200" baseline="0" dirty="0">
                <a:solidFill>
                  <a:schemeClr val="tx1"/>
                </a:solidFill>
                <a:effectLst/>
                <a:latin typeface="+mn-lt"/>
                <a:ea typeface="+mn-ea"/>
                <a:cs typeface="+mn-cs"/>
              </a:rPr>
              <a:t> could be used for the purpose of the evaluation and take it for granted. </a:t>
            </a:r>
            <a:endParaRPr lang="en-US" dirty="0"/>
          </a:p>
        </p:txBody>
      </p:sp>
      <p:sp>
        <p:nvSpPr>
          <p:cNvPr id="4" name="Slide Number Placeholder 3"/>
          <p:cNvSpPr>
            <a:spLocks noGrp="1"/>
          </p:cNvSpPr>
          <p:nvPr>
            <p:ph type="sldNum" sz="quarter" idx="10"/>
          </p:nvPr>
        </p:nvSpPr>
        <p:spPr/>
        <p:txBody>
          <a:bodyPr/>
          <a:lstStyle/>
          <a:p>
            <a:fld id="{1A596EAE-1FAA-4461-8CCF-1E0203E67278}" type="slidenum">
              <a:rPr lang="en-US" altLang="en-US" smtClean="0"/>
              <a:pPr/>
              <a:t>6</a:t>
            </a:fld>
            <a:endParaRPr lang="en-US" altLang="en-US"/>
          </a:p>
        </p:txBody>
      </p:sp>
    </p:spTree>
    <p:extLst>
      <p:ext uri="{BB962C8B-B14F-4D97-AF65-F5344CB8AC3E}">
        <p14:creationId xmlns:p14="http://schemas.microsoft.com/office/powerpoint/2010/main" val="3779884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ru-RU" sz="5000" b="1" dirty="0">
                <a:solidFill>
                  <a:schemeClr val="accent6">
                    <a:lumMod val="75000"/>
                  </a:schemeClr>
                </a:solidFill>
              </a:rPr>
              <a:t>1.</a:t>
            </a:r>
            <a:r>
              <a:rPr lang="ru-RU" sz="5000" b="1" baseline="0" dirty="0">
                <a:solidFill>
                  <a:schemeClr val="accent6">
                    <a:lumMod val="75000"/>
                  </a:schemeClr>
                </a:solidFill>
              </a:rPr>
              <a:t> </a:t>
            </a:r>
            <a:r>
              <a:rPr lang="en-US" sz="5000" b="1" dirty="0">
                <a:solidFill>
                  <a:schemeClr val="accent6">
                    <a:lumMod val="75000"/>
                  </a:schemeClr>
                </a:solidFill>
              </a:rPr>
              <a:t>Background </a:t>
            </a:r>
            <a:r>
              <a:rPr lang="en-US" sz="5000" u="sng" dirty="0">
                <a:solidFill>
                  <a:srgbClr val="FF0000"/>
                </a:solidFill>
              </a:rPr>
              <a:t>– 3 min.</a:t>
            </a:r>
          </a:p>
          <a:p>
            <a:pPr marL="0" indent="0">
              <a:buFont typeface="Arial" panose="020B0604020202020204" pitchFamily="34" charset="0"/>
              <a:buNone/>
            </a:pPr>
            <a:r>
              <a:rPr lang="ru-RU" sz="5000" b="1" dirty="0">
                <a:solidFill>
                  <a:schemeClr val="tx1"/>
                </a:solidFill>
              </a:rPr>
              <a:t>А) </a:t>
            </a:r>
            <a:r>
              <a:rPr lang="en-US" sz="5000" b="1" dirty="0">
                <a:solidFill>
                  <a:schemeClr val="tx1"/>
                </a:solidFill>
              </a:rPr>
              <a:t>the parts you have to state </a:t>
            </a:r>
            <a:r>
              <a:rPr lang="en-US" sz="5000" b="1" dirty="0">
                <a:solidFill>
                  <a:srgbClr val="FF0000"/>
                </a:solidFill>
              </a:rPr>
              <a:t>at the start </a:t>
            </a:r>
            <a:r>
              <a:rPr lang="en-US" sz="5000" b="1" dirty="0">
                <a:solidFill>
                  <a:schemeClr val="tx1"/>
                </a:solidFill>
              </a:rPr>
              <a:t>of your presentation</a:t>
            </a:r>
            <a:r>
              <a:rPr lang="ru-RU" sz="5000" b="1" dirty="0">
                <a:solidFill>
                  <a:schemeClr val="tx1"/>
                </a:solidFill>
              </a:rPr>
              <a:t>:</a:t>
            </a:r>
            <a:r>
              <a:rPr lang="ru-RU" sz="5000" b="1" baseline="0" dirty="0">
                <a:solidFill>
                  <a:schemeClr val="tx1"/>
                </a:solidFill>
              </a:rPr>
              <a:t> </a:t>
            </a:r>
          </a:p>
          <a:p>
            <a:r>
              <a:rPr lang="en-US" sz="5000" b="0" i="0" u="sng" strike="noStrike" kern="1200" dirty="0">
                <a:solidFill>
                  <a:schemeClr val="tx1"/>
                </a:solidFill>
                <a:effectLst/>
                <a:latin typeface="+mn-lt"/>
                <a:ea typeface="+mn-ea"/>
                <a:cs typeface="+mn-cs"/>
              </a:rPr>
              <a:t>UNEP</a:t>
            </a:r>
            <a:r>
              <a:rPr lang="en-US" sz="5000" b="0" i="0" u="sng" strike="noStrike" kern="1200" baseline="0" dirty="0">
                <a:solidFill>
                  <a:schemeClr val="tx1"/>
                </a:solidFill>
                <a:effectLst/>
                <a:latin typeface="+mn-lt"/>
                <a:ea typeface="+mn-ea"/>
                <a:cs typeface="+mn-cs"/>
              </a:rPr>
              <a:t> </a:t>
            </a:r>
            <a:r>
              <a:rPr lang="en-US" sz="5000" b="0" i="0" u="none" strike="noStrike" kern="1200" dirty="0">
                <a:solidFill>
                  <a:schemeClr val="tx1"/>
                </a:solidFill>
                <a:effectLst/>
                <a:latin typeface="+mn-lt"/>
                <a:ea typeface="+mn-ea"/>
                <a:cs typeface="+mn-cs"/>
                <a:hlinkClick r:id="rId3"/>
              </a:rPr>
              <a:t>guidance on creating a reconstructed Theory of Change </a:t>
            </a:r>
            <a:r>
              <a:rPr lang="en-US" sz="5000" b="0" i="0" u="none" strike="noStrike" kern="1200" dirty="0">
                <a:solidFill>
                  <a:schemeClr val="tx1"/>
                </a:solidFill>
                <a:effectLst/>
                <a:latin typeface="+mn-lt"/>
                <a:ea typeface="+mn-ea"/>
                <a:cs typeface="+mn-cs"/>
              </a:rPr>
              <a:t> basically</a:t>
            </a:r>
            <a:r>
              <a:rPr lang="en-US" sz="5000" b="0" i="0" u="none" strike="noStrike" kern="1200" baseline="0" dirty="0">
                <a:solidFill>
                  <a:schemeClr val="tx1"/>
                </a:solidFill>
                <a:effectLst/>
                <a:latin typeface="+mn-lt"/>
                <a:ea typeface="+mn-ea"/>
                <a:cs typeface="+mn-cs"/>
              </a:rPr>
              <a:t> says we can use Theory of change to assess the achievement of the project’s outcomes and impacts  through review of project progress along the pathways from outcome to impact as a graphical representation of causal linkages and factors.</a:t>
            </a:r>
            <a:endParaRPr lang="ru-RU" sz="5000" baseline="0" dirty="0">
              <a:solidFill>
                <a:schemeClr val="tx1"/>
              </a:solidFill>
            </a:endParaRPr>
          </a:p>
          <a:p>
            <a:pPr marL="0" indent="0">
              <a:buFont typeface="Arial" panose="020B0604020202020204" pitchFamily="34" charset="0"/>
              <a:buNone/>
            </a:pPr>
            <a:r>
              <a:rPr lang="en-US" sz="5000" b="1" dirty="0">
                <a:solidFill>
                  <a:schemeClr val="tx1"/>
                </a:solidFill>
              </a:rPr>
              <a:t>B) and the part of your topic you’ll include in the Background </a:t>
            </a:r>
            <a:r>
              <a:rPr lang="en-US" sz="5000" b="1" dirty="0">
                <a:solidFill>
                  <a:srgbClr val="FF0000"/>
                </a:solidFill>
              </a:rPr>
              <a:t>to set the stage:</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5000" b="0" i="0" u="none" strike="noStrike" kern="1200" baseline="0" dirty="0">
                <a:solidFill>
                  <a:schemeClr val="tx1"/>
                </a:solidFill>
                <a:effectLst/>
                <a:latin typeface="+mn-lt"/>
                <a:ea typeface="+mn-ea"/>
                <a:cs typeface="+mn-cs"/>
              </a:rPr>
              <a:t>It’s overspread that the evaluation consultants miss the opportunity to reconstruct the project logic using Theory of Change. They tend to think that the project </a:t>
            </a:r>
            <a:r>
              <a:rPr lang="en-US" sz="5000" b="0" i="0" u="none" strike="noStrike" kern="1200" baseline="0" dirty="0" err="1">
                <a:solidFill>
                  <a:schemeClr val="tx1"/>
                </a:solidFill>
                <a:effectLst/>
                <a:latin typeface="+mn-lt"/>
                <a:ea typeface="+mn-ea"/>
                <a:cs typeface="+mn-cs"/>
              </a:rPr>
              <a:t>Logframe</a:t>
            </a:r>
            <a:r>
              <a:rPr lang="en-US" sz="5000" b="0" i="0" u="none" strike="noStrike" kern="1200" baseline="0" dirty="0">
                <a:solidFill>
                  <a:schemeClr val="tx1"/>
                </a:solidFill>
                <a:effectLst/>
                <a:latin typeface="+mn-lt"/>
                <a:ea typeface="+mn-ea"/>
                <a:cs typeface="+mn-cs"/>
              </a:rPr>
              <a:t> could be used for the purpose of the evaluation and take it for granted. </a:t>
            </a:r>
            <a:endParaRPr lang="en-US" dirty="0"/>
          </a:p>
        </p:txBody>
      </p:sp>
      <p:sp>
        <p:nvSpPr>
          <p:cNvPr id="4" name="Slide Number Placeholder 3"/>
          <p:cNvSpPr>
            <a:spLocks noGrp="1"/>
          </p:cNvSpPr>
          <p:nvPr>
            <p:ph type="sldNum" sz="quarter" idx="10"/>
          </p:nvPr>
        </p:nvSpPr>
        <p:spPr/>
        <p:txBody>
          <a:bodyPr/>
          <a:lstStyle/>
          <a:p>
            <a:fld id="{1A596EAE-1FAA-4461-8CCF-1E0203E67278}" type="slidenum">
              <a:rPr lang="en-US" altLang="en-US" smtClean="0"/>
              <a:pPr/>
              <a:t>7</a:t>
            </a:fld>
            <a:endParaRPr lang="en-US" altLang="en-US"/>
          </a:p>
        </p:txBody>
      </p:sp>
    </p:spTree>
    <p:extLst>
      <p:ext uri="{BB962C8B-B14F-4D97-AF65-F5344CB8AC3E}">
        <p14:creationId xmlns:p14="http://schemas.microsoft.com/office/powerpoint/2010/main" val="467716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000" b="0" i="0" u="none" strike="noStrike" kern="1200" baseline="0" dirty="0">
                <a:solidFill>
                  <a:schemeClr val="tx1"/>
                </a:solidFill>
                <a:effectLst/>
                <a:latin typeface="+mn-lt"/>
                <a:ea typeface="+mn-ea"/>
                <a:cs typeface="+mn-cs"/>
              </a:rPr>
              <a:t>“We’ve completed more than 50 meta-evaluations during the last 3 years for UN agencies and we found out that most of the evaluation reports missed comprehensive Theory of Change analysis.” Also, we performed evaluations for UNEP, Oxfam, and the World Wild Fund where we developed tactics how to implement effective Theory of Change analysis in case of poor program design.</a:t>
            </a:r>
          </a:p>
        </p:txBody>
      </p:sp>
      <p:sp>
        <p:nvSpPr>
          <p:cNvPr id="4" name="Slide Number Placeholder 3"/>
          <p:cNvSpPr>
            <a:spLocks noGrp="1"/>
          </p:cNvSpPr>
          <p:nvPr>
            <p:ph type="sldNum" sz="quarter" idx="10"/>
          </p:nvPr>
        </p:nvSpPr>
        <p:spPr/>
        <p:txBody>
          <a:bodyPr/>
          <a:lstStyle/>
          <a:p>
            <a:fld id="{1576A8D0-4A5E-408F-84F5-5906D28BC11D}" type="slidenum">
              <a:rPr lang="en-US" smtClean="0"/>
              <a:t>8</a:t>
            </a:fld>
            <a:endParaRPr lang="en-US"/>
          </a:p>
        </p:txBody>
      </p:sp>
    </p:spTree>
    <p:extLst>
      <p:ext uri="{BB962C8B-B14F-4D97-AF65-F5344CB8AC3E}">
        <p14:creationId xmlns:p14="http://schemas.microsoft.com/office/powerpoint/2010/main" val="1072238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50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576A8D0-4A5E-408F-84F5-5906D28BC11D}" type="slidenum">
              <a:rPr lang="en-US" smtClean="0"/>
              <a:t>9</a:t>
            </a:fld>
            <a:endParaRPr lang="en-US"/>
          </a:p>
        </p:txBody>
      </p:sp>
    </p:spTree>
    <p:extLst>
      <p:ext uri="{BB962C8B-B14F-4D97-AF65-F5344CB8AC3E}">
        <p14:creationId xmlns:p14="http://schemas.microsoft.com/office/powerpoint/2010/main" val="2148604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5000" b="0" i="0" u="none" strike="noStrike" kern="1200" baseline="0" dirty="0">
                <a:solidFill>
                  <a:schemeClr val="tx1"/>
                </a:solidFill>
                <a:effectLst/>
                <a:latin typeface="+mn-lt"/>
                <a:ea typeface="+mn-ea"/>
                <a:cs typeface="+mn-cs"/>
              </a:rPr>
              <a:t>In this presentation we will speak about how to prepare rigorous, scientific, and credible Theory of Change by using </a:t>
            </a:r>
            <a:r>
              <a:rPr lang="en-US" sz="5000" b="1" i="0" u="none" strike="noStrike" kern="1200" baseline="0" dirty="0" err="1">
                <a:solidFill>
                  <a:schemeClr val="tx1"/>
                </a:solidFill>
                <a:effectLst/>
                <a:latin typeface="+mn-lt"/>
                <a:ea typeface="+mn-ea"/>
                <a:cs typeface="+mn-cs"/>
              </a:rPr>
              <a:t>Miradi</a:t>
            </a:r>
            <a:r>
              <a:rPr lang="en-US" sz="5000" b="1" i="0" u="none" strike="noStrike" kern="1200" baseline="0" dirty="0">
                <a:solidFill>
                  <a:schemeClr val="tx1"/>
                </a:solidFill>
                <a:effectLst/>
                <a:latin typeface="+mn-lt"/>
                <a:ea typeface="+mn-ea"/>
                <a:cs typeface="+mn-cs"/>
              </a:rPr>
              <a:t> software.</a:t>
            </a:r>
            <a:endParaRPr lang="en-US" sz="5000" b="0" i="0" u="none" strike="noStrike" kern="1200" baseline="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5000" b="0" i="0" u="none" strike="noStrike" kern="1200" baseline="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5000" b="0" i="0" u="none" strike="noStrike" kern="1200" baseline="0" dirty="0">
                <a:solidFill>
                  <a:schemeClr val="tx1"/>
                </a:solidFill>
                <a:effectLst/>
                <a:latin typeface="+mn-lt"/>
                <a:ea typeface="+mn-ea"/>
                <a:cs typeface="+mn-cs"/>
              </a:rPr>
              <a:t>In addition, we will discuss how to use such scientific tool as </a:t>
            </a:r>
            <a:r>
              <a:rPr lang="en-US" sz="5000" b="1" i="0" u="none" strike="noStrike" kern="1200" baseline="0" dirty="0">
                <a:solidFill>
                  <a:schemeClr val="tx1"/>
                </a:solidFill>
                <a:effectLst/>
                <a:latin typeface="+mn-lt"/>
                <a:ea typeface="+mn-ea"/>
                <a:cs typeface="+mn-cs"/>
              </a:rPr>
              <a:t>Process Tracing </a:t>
            </a:r>
            <a:r>
              <a:rPr lang="en-US" sz="5000" b="0" i="0" u="none" strike="noStrike" kern="1200" baseline="0" dirty="0">
                <a:solidFill>
                  <a:schemeClr val="tx1"/>
                </a:solidFill>
                <a:effectLst/>
                <a:latin typeface="+mn-lt"/>
                <a:ea typeface="+mn-ea"/>
                <a:cs typeface="+mn-cs"/>
              </a:rPr>
              <a:t>to design hypotheses to assess the contribution of the project’s outputs to the outcomes and impacts along with other international and national initiatives.</a:t>
            </a:r>
            <a:endParaRPr lang="en-US" sz="5000" baseline="0" dirty="0"/>
          </a:p>
        </p:txBody>
      </p:sp>
      <p:sp>
        <p:nvSpPr>
          <p:cNvPr id="4" name="Slide Number Placeholder 3"/>
          <p:cNvSpPr>
            <a:spLocks noGrp="1"/>
          </p:cNvSpPr>
          <p:nvPr>
            <p:ph type="sldNum" sz="quarter" idx="10"/>
          </p:nvPr>
        </p:nvSpPr>
        <p:spPr/>
        <p:txBody>
          <a:bodyPr/>
          <a:lstStyle/>
          <a:p>
            <a:fld id="{1A596EAE-1FAA-4461-8CCF-1E0203E67278}" type="slidenum">
              <a:rPr lang="en-US" altLang="en-US" smtClean="0"/>
              <a:pPr/>
              <a:t>10</a:t>
            </a:fld>
            <a:endParaRPr lang="en-US" altLang="en-US"/>
          </a:p>
        </p:txBody>
      </p:sp>
    </p:spTree>
    <p:extLst>
      <p:ext uri="{BB962C8B-B14F-4D97-AF65-F5344CB8AC3E}">
        <p14:creationId xmlns:p14="http://schemas.microsoft.com/office/powerpoint/2010/main" val="277602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61A0B02B-DDFC-450B-8856-D5AAB61E1E1C}" type="datetime1">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44E858D-017E-444C-BED0-D039B6E934BC}" type="slidenum">
              <a:rPr lang="en-US" altLang="en-US" smtClean="0"/>
              <a:pPr/>
              <a:t>‹#›</a:t>
            </a:fld>
            <a:endParaRPr lang="en-US" altLang="en-US"/>
          </a:p>
        </p:txBody>
      </p:sp>
    </p:spTree>
    <p:extLst>
      <p:ext uri="{BB962C8B-B14F-4D97-AF65-F5344CB8AC3E}">
        <p14:creationId xmlns:p14="http://schemas.microsoft.com/office/powerpoint/2010/main" val="2707149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E9A7C16-FAF2-2C41-B697-563997C522AD}" type="datetimeFigureOut">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B6D5885-42A9-4F29-91A3-17F0EF9172CA}" type="slidenum">
              <a:rPr lang="en-US" altLang="en-US" smtClean="0"/>
              <a:pPr/>
              <a:t>‹#›</a:t>
            </a:fld>
            <a:endParaRPr lang="en-US" altLang="en-US"/>
          </a:p>
        </p:txBody>
      </p:sp>
    </p:spTree>
    <p:extLst>
      <p:ext uri="{BB962C8B-B14F-4D97-AF65-F5344CB8AC3E}">
        <p14:creationId xmlns:p14="http://schemas.microsoft.com/office/powerpoint/2010/main" val="2061377664"/>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3" y="609602"/>
            <a:ext cx="7772399"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457202" y="4343400"/>
            <a:ext cx="7772399"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BB5E740A-1340-4BB7-BC9E-A50D484604A7}" type="datetime1">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96554CF-7F63-47AF-98C7-95FD88560FE0}" type="slidenum">
              <a:rPr lang="en-US" altLang="en-US" smtClean="0"/>
              <a:pPr/>
              <a:t>‹#›</a:t>
            </a:fld>
            <a:endParaRPr lang="en-US" altLang="en-US"/>
          </a:p>
        </p:txBody>
      </p:sp>
    </p:spTree>
    <p:extLst>
      <p:ext uri="{BB962C8B-B14F-4D97-AF65-F5344CB8AC3E}">
        <p14:creationId xmlns:p14="http://schemas.microsoft.com/office/powerpoint/2010/main" val="2827234424"/>
      </p:ext>
    </p:extLst>
  </p:cSld>
  <p:clrMapOvr>
    <a:masterClrMapping/>
  </p:clrMapOvr>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7" name="Picture 1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1" name="TextBox 10"/>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2" name="TextBox 11"/>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3"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6" name="Text Placeholder 9"/>
          <p:cNvSpPr>
            <a:spLocks noGrp="1"/>
          </p:cNvSpPr>
          <p:nvPr>
            <p:ph type="body" sz="quarter" idx="13"/>
          </p:nvPr>
        </p:nvSpPr>
        <p:spPr>
          <a:xfrm>
            <a:off x="988671" y="3352800"/>
            <a:ext cx="6876133" cy="381000"/>
          </a:xfrm>
        </p:spPr>
        <p:txBody>
          <a:bodyPr anchor="ct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462266" y="4343400"/>
            <a:ext cx="77724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BB5E740A-1340-4BB7-BC9E-A50D484604A7}" type="datetime1">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96554CF-7F63-47AF-98C7-95FD88560FE0}" type="slidenum">
              <a:rPr lang="en-US" altLang="en-US" smtClean="0"/>
              <a:pPr/>
              <a:t>‹#›</a:t>
            </a:fld>
            <a:endParaRPr lang="en-US" altLang="en-US"/>
          </a:p>
        </p:txBody>
      </p:sp>
    </p:spTree>
    <p:extLst>
      <p:ext uri="{BB962C8B-B14F-4D97-AF65-F5344CB8AC3E}">
        <p14:creationId xmlns:p14="http://schemas.microsoft.com/office/powerpoint/2010/main" val="2576555914"/>
      </p:ext>
    </p:extLst>
  </p:cSld>
  <p:clrMapOvr>
    <a:masterClrMapping/>
  </p:clrMapOvr>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3291648"/>
            <a:ext cx="7772401" cy="1468800"/>
          </a:xfrm>
        </p:spPr>
        <p:txBody>
          <a:bodyPr anchor="b">
            <a:normAutofit/>
          </a:bodyPr>
          <a:lstStyle>
            <a:lvl1pPr algn="l">
              <a:defRPr sz="2800" b="0" cap="none"/>
            </a:lvl1pPr>
          </a:lstStyle>
          <a:p>
            <a:r>
              <a:rPr lang="en-US"/>
              <a:t>Click to edit Master title style</a:t>
            </a:r>
            <a:endParaRPr lang="en-US" dirty="0"/>
          </a:p>
        </p:txBody>
      </p:sp>
      <p:sp>
        <p:nvSpPr>
          <p:cNvPr id="3" name="Text Placeholder 2"/>
          <p:cNvSpPr>
            <a:spLocks noGrp="1"/>
          </p:cNvSpPr>
          <p:nvPr>
            <p:ph type="body" idx="1"/>
          </p:nvPr>
        </p:nvSpPr>
        <p:spPr>
          <a:xfrm>
            <a:off x="457200" y="4760448"/>
            <a:ext cx="7772402"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BB5E740A-1340-4BB7-BC9E-A50D484604A7}" type="datetime1">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96554CF-7F63-47AF-98C7-95FD88560FE0}" type="slidenum">
              <a:rPr lang="en-US" altLang="en-US" smtClean="0"/>
              <a:pPr/>
              <a:t>‹#›</a:t>
            </a:fld>
            <a:endParaRPr lang="en-US" altLang="en-US"/>
          </a:p>
        </p:txBody>
      </p:sp>
    </p:spTree>
    <p:extLst>
      <p:ext uri="{BB962C8B-B14F-4D97-AF65-F5344CB8AC3E}">
        <p14:creationId xmlns:p14="http://schemas.microsoft.com/office/powerpoint/2010/main" val="738482570"/>
      </p:ext>
    </p:extLst>
  </p:cSld>
  <p:clrMapOvr>
    <a:masterClrMapping/>
  </p:clrMapOvr>
  <p:hf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1" name="TextBox 10"/>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2" name="TextBox 11"/>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457200" y="3886200"/>
            <a:ext cx="7772401" cy="8890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457200" y="4775200"/>
            <a:ext cx="7772401" cy="10160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BB5E740A-1340-4BB7-BC9E-A50D484604A7}" type="datetime1">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96554CF-7F63-47AF-98C7-95FD88560FE0}" type="slidenum">
              <a:rPr lang="en-US" altLang="en-US" smtClean="0"/>
              <a:pPr/>
              <a:t>‹#›</a:t>
            </a:fld>
            <a:endParaRPr lang="en-US" altLang="en-US"/>
          </a:p>
        </p:txBody>
      </p:sp>
    </p:spTree>
    <p:extLst>
      <p:ext uri="{BB962C8B-B14F-4D97-AF65-F5344CB8AC3E}">
        <p14:creationId xmlns:p14="http://schemas.microsoft.com/office/powerpoint/2010/main" val="2806879174"/>
      </p:ext>
    </p:extLst>
  </p:cSld>
  <p:clrMapOvr>
    <a:masterClrMapping/>
  </p:clrMapOvr>
  <p:hf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4440" y="609602"/>
            <a:ext cx="7772401" cy="2743199"/>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464440" y="3505200"/>
            <a:ext cx="7772401" cy="8382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464439" y="4343400"/>
            <a:ext cx="7772401" cy="14478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BB5E740A-1340-4BB7-BC9E-A50D484604A7}" type="datetime1">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96554CF-7F63-47AF-98C7-95FD88560FE0}" type="slidenum">
              <a:rPr lang="en-US" altLang="en-US" smtClean="0"/>
              <a:pPr/>
              <a:t>‹#›</a:t>
            </a:fld>
            <a:endParaRPr lang="en-US" altLang="en-US"/>
          </a:p>
        </p:txBody>
      </p:sp>
    </p:spTree>
    <p:extLst>
      <p:ext uri="{BB962C8B-B14F-4D97-AF65-F5344CB8AC3E}">
        <p14:creationId xmlns:p14="http://schemas.microsoft.com/office/powerpoint/2010/main" val="854326054"/>
      </p:ext>
    </p:extLst>
  </p:cSld>
  <p:clrMapOvr>
    <a:masterClrMapping/>
  </p:clrMapOvr>
  <p:hf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8" name="Title 1"/>
          <p:cNvSpPr>
            <a:spLocks noGrp="1"/>
          </p:cNvSpPr>
          <p:nvPr>
            <p:ph type="title"/>
          </p:nvPr>
        </p:nvSpPr>
        <p:spPr>
          <a:xfrm>
            <a:off x="457200" y="609601"/>
            <a:ext cx="7772400" cy="1456267"/>
          </a:xfrm>
        </p:spPr>
        <p:txBody>
          <a:bodyPr>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4380AFF-3FF7-487C-93F8-7D0F778374AC}" type="datetime1">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86B4E42D-C8E0-4D78-9037-235DF085DC11}" type="slidenum">
              <a:rPr lang="en-US" altLang="en-US" smtClean="0"/>
              <a:pPr/>
              <a:t>‹#›</a:t>
            </a:fld>
            <a:endParaRPr lang="en-US" altLang="en-US"/>
          </a:p>
        </p:txBody>
      </p:sp>
    </p:spTree>
    <p:extLst>
      <p:ext uri="{BB962C8B-B14F-4D97-AF65-F5344CB8AC3E}">
        <p14:creationId xmlns:p14="http://schemas.microsoft.com/office/powerpoint/2010/main" val="32968064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Vertical Title 1"/>
          <p:cNvSpPr>
            <a:spLocks noGrp="1"/>
          </p:cNvSpPr>
          <p:nvPr>
            <p:ph type="title" orient="vert"/>
          </p:nvPr>
        </p:nvSpPr>
        <p:spPr>
          <a:xfrm>
            <a:off x="6552978" y="609600"/>
            <a:ext cx="1676621" cy="5181601"/>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5990184"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8BD540D-D133-415A-9DD0-20856064CF63}" type="datetime1">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66E35709-7DB5-44FC-8BB8-366663EA44E8}" type="slidenum">
              <a:rPr lang="en-US" altLang="en-US" smtClean="0"/>
              <a:pPr/>
              <a:t>‹#›</a:t>
            </a:fld>
            <a:endParaRPr lang="en-US" altLang="en-US"/>
          </a:p>
        </p:txBody>
      </p:sp>
    </p:spTree>
    <p:extLst>
      <p:ext uri="{BB962C8B-B14F-4D97-AF65-F5344CB8AC3E}">
        <p14:creationId xmlns:p14="http://schemas.microsoft.com/office/powerpoint/2010/main" val="35333863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9316BB7A-57A7-4015-98AC-6D24EEABDC46}" type="datetime1">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685CD55-7172-4A9E-B7E6-DE12E922113B}" type="slidenum">
              <a:rPr lang="en-US" altLang="en-US" smtClean="0"/>
              <a:pPr/>
              <a:t>‹#›</a:t>
            </a:fld>
            <a:endParaRPr lang="en-US" altLang="en-US"/>
          </a:p>
        </p:txBody>
      </p:sp>
    </p:spTree>
    <p:extLst>
      <p:ext uri="{BB962C8B-B14F-4D97-AF65-F5344CB8AC3E}">
        <p14:creationId xmlns:p14="http://schemas.microsoft.com/office/powerpoint/2010/main" val="24424645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66ED8A7-0E26-46B6-A84A-022B62D53F26}" type="datetime1">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2A07FB0-1946-4679-85B2-D81D07F66141}" type="slidenum">
              <a:rPr lang="en-US" altLang="en-US" smtClean="0"/>
              <a:pPr/>
              <a:t>‹#›</a:t>
            </a:fld>
            <a:endParaRPr lang="en-US" altLang="en-US"/>
          </a:p>
        </p:txBody>
      </p:sp>
    </p:spTree>
    <p:extLst>
      <p:ext uri="{BB962C8B-B14F-4D97-AF65-F5344CB8AC3E}">
        <p14:creationId xmlns:p14="http://schemas.microsoft.com/office/powerpoint/2010/main" val="35811166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9C1953C8-6E9A-4810-9AF4-A40669A30469}" type="datetime1">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13D41E07-33F5-4A9A-AA3A-7414010E49F6}" type="slidenum">
              <a:rPr lang="en-US" altLang="en-US" smtClean="0"/>
              <a:pPr/>
              <a:t>‹#›</a:t>
            </a:fld>
            <a:endParaRPr lang="en-US" altLang="en-US"/>
          </a:p>
        </p:txBody>
      </p:sp>
    </p:spTree>
    <p:extLst>
      <p:ext uri="{BB962C8B-B14F-4D97-AF65-F5344CB8AC3E}">
        <p14:creationId xmlns:p14="http://schemas.microsoft.com/office/powerpoint/2010/main" val="3995596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0A19D9EA-0687-604F-B97A-763B6765DF9F}" type="datetimeFigureOut">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56C0FB6-9F8C-474A-A20D-B6761177B142}" type="slidenum">
              <a:rPr lang="en-US" altLang="en-US" smtClean="0"/>
              <a:pPr/>
              <a:t>‹#›</a:t>
            </a:fld>
            <a:endParaRPr lang="en-US" altLang="en-US"/>
          </a:p>
        </p:txBody>
      </p:sp>
    </p:spTree>
    <p:extLst>
      <p:ext uri="{BB962C8B-B14F-4D97-AF65-F5344CB8AC3E}">
        <p14:creationId xmlns:p14="http://schemas.microsoft.com/office/powerpoint/2010/main" val="3569333297"/>
      </p:ext>
    </p:extLst>
  </p:cSld>
  <p:clrMapOvr>
    <a:masterClrMapping/>
  </p:clrMapOvr>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6DF5F8C-19FF-4F5D-9929-2BC1E8A62F22}" type="datetime1">
              <a:rPr lang="en-US" smtClean="0"/>
              <a:pPr>
                <a:defRPr/>
              </a:pPr>
              <a:t>10/28/2016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B134A241-1863-43E7-89B6-4F40BF23DD3C}" type="slidenum">
              <a:rPr lang="en-US" altLang="en-US" smtClean="0"/>
              <a:pPr/>
              <a:t>‹#›</a:t>
            </a:fld>
            <a:endParaRPr lang="en-US" altLang="en-US"/>
          </a:p>
        </p:txBody>
      </p:sp>
    </p:spTree>
    <p:extLst>
      <p:ext uri="{BB962C8B-B14F-4D97-AF65-F5344CB8AC3E}">
        <p14:creationId xmlns:p14="http://schemas.microsoft.com/office/powerpoint/2010/main" val="42756116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856FA703-D2EE-491D-9DF5-8473D71A3F2B}" type="datetime1">
              <a:rPr lang="en-US" smtClean="0"/>
              <a:pPr>
                <a:defRPr/>
              </a:pPr>
              <a:t>10/28/2016</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4B211895-AEB6-4B44-A433-E3003E2E120B}" type="slidenum">
              <a:rPr lang="en-US" altLang="en-US" smtClean="0"/>
              <a:pPr/>
              <a:t>‹#›</a:t>
            </a:fld>
            <a:endParaRPr lang="en-US" altLang="en-US"/>
          </a:p>
        </p:txBody>
      </p:sp>
    </p:spTree>
    <p:extLst>
      <p:ext uri="{BB962C8B-B14F-4D97-AF65-F5344CB8AC3E}">
        <p14:creationId xmlns:p14="http://schemas.microsoft.com/office/powerpoint/2010/main" val="9011884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AB744206-9C04-4B6B-B277-82F9BAEEF016}" type="datetime1">
              <a:rPr lang="en-US" smtClean="0"/>
              <a:pPr>
                <a:defRPr/>
              </a:pPr>
              <a:t>10/28/2016</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C6F8B87C-657F-42F7-9D53-38EC93FE10AB}" type="slidenum">
              <a:rPr lang="en-US" altLang="en-US" smtClean="0"/>
              <a:pPr/>
              <a:t>‹#›</a:t>
            </a:fld>
            <a:endParaRPr lang="en-US" altLang="en-US"/>
          </a:p>
        </p:txBody>
      </p:sp>
    </p:spTree>
    <p:extLst>
      <p:ext uri="{BB962C8B-B14F-4D97-AF65-F5344CB8AC3E}">
        <p14:creationId xmlns:p14="http://schemas.microsoft.com/office/powerpoint/2010/main" val="27230347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pPr>
              <a:defRPr/>
            </a:pPr>
            <a:fld id="{113070DA-F923-41F1-A6FC-9C1A9562D120}" type="datetime1">
              <a:rPr lang="en-US" smtClean="0"/>
              <a:pPr>
                <a:defRPr/>
              </a:pPr>
              <a:t>10/28/2016</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4EA81266-C716-4979-923A-54876F09F25C}" type="slidenum">
              <a:rPr lang="en-US" altLang="en-US" smtClean="0"/>
              <a:pPr/>
              <a:t>‹#›</a:t>
            </a:fld>
            <a:endParaRPr lang="en-US" altLang="en-US"/>
          </a:p>
        </p:txBody>
      </p:sp>
    </p:spTree>
    <p:extLst>
      <p:ext uri="{BB962C8B-B14F-4D97-AF65-F5344CB8AC3E}">
        <p14:creationId xmlns:p14="http://schemas.microsoft.com/office/powerpoint/2010/main" val="5249779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FE35AF0C-5831-4BA8-99E7-30C8F90A7B2F}" type="datetime1">
              <a:rPr lang="en-US" smtClean="0"/>
              <a:pPr>
                <a:defRPr/>
              </a:pPr>
              <a:t>10/28/2016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E831AEC8-72C6-479B-9EAD-F57232DF1FAD}" type="slidenum">
              <a:rPr lang="en-US" altLang="en-US" smtClean="0"/>
              <a:pPr/>
              <a:t>‹#›</a:t>
            </a:fld>
            <a:endParaRPr lang="en-US" altLang="en-US"/>
          </a:p>
        </p:txBody>
      </p:sp>
    </p:spTree>
    <p:extLst>
      <p:ext uri="{BB962C8B-B14F-4D97-AF65-F5344CB8AC3E}">
        <p14:creationId xmlns:p14="http://schemas.microsoft.com/office/powerpoint/2010/main" val="38034185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5ED13A3B-503F-4196-AB0B-7C4B5CBD20E0}" type="datetime1">
              <a:rPr lang="en-US" smtClean="0"/>
              <a:pPr>
                <a:defRPr/>
              </a:pPr>
              <a:t>10/28/2016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BB66D2B9-ADC3-4A82-8EA2-F83FBE573676}" type="slidenum">
              <a:rPr lang="en-US" altLang="en-US" smtClean="0"/>
              <a:pPr/>
              <a:t>‹#›</a:t>
            </a:fld>
            <a:endParaRPr lang="en-US" altLang="en-US"/>
          </a:p>
        </p:txBody>
      </p:sp>
    </p:spTree>
    <p:extLst>
      <p:ext uri="{BB962C8B-B14F-4D97-AF65-F5344CB8AC3E}">
        <p14:creationId xmlns:p14="http://schemas.microsoft.com/office/powerpoint/2010/main" val="39015147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BB5E740A-1340-4BB7-BC9E-A50D484604A7}" type="datetime1">
              <a:rPr lang="en-US" smtClean="0"/>
              <a:pPr>
                <a:defRPr/>
              </a:pPr>
              <a:t>10/28/2016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296554CF-7F63-47AF-98C7-95FD88560FE0}" type="slidenum">
              <a:rPr lang="en-US" altLang="en-US" smtClean="0"/>
              <a:pPr/>
              <a:t>‹#›</a:t>
            </a:fld>
            <a:endParaRPr lang="en-US" altLang="en-US"/>
          </a:p>
        </p:txBody>
      </p:sp>
    </p:spTree>
    <p:extLst>
      <p:ext uri="{BB962C8B-B14F-4D97-AF65-F5344CB8AC3E}">
        <p14:creationId xmlns:p14="http://schemas.microsoft.com/office/powerpoint/2010/main" val="3379698940"/>
      </p:ext>
    </p:extLst>
  </p:cSld>
  <p:clrMapOvr>
    <a:masterClrMapping/>
  </p:clrMapOvr>
  <p:hf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BB5E740A-1340-4BB7-BC9E-A50D484604A7}" type="datetime1">
              <a:rPr lang="en-US" smtClean="0"/>
              <a:pPr>
                <a:defRPr/>
              </a:pPr>
              <a:t>10/28/2016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296554CF-7F63-47AF-98C7-95FD88560FE0}" type="slidenum">
              <a:rPr lang="en-US" altLang="en-US" smtClean="0"/>
              <a:pPr/>
              <a:t>‹#›</a:t>
            </a:fld>
            <a:endParaRPr lang="en-US" altLang="en-US"/>
          </a:p>
        </p:txBody>
      </p:sp>
    </p:spTree>
    <p:extLst>
      <p:ext uri="{BB962C8B-B14F-4D97-AF65-F5344CB8AC3E}">
        <p14:creationId xmlns:p14="http://schemas.microsoft.com/office/powerpoint/2010/main" val="3956862160"/>
      </p:ext>
    </p:extLst>
  </p:cSld>
  <p:clrMapOvr>
    <a:masterClrMapping/>
  </p:clrMapOvr>
  <p:hf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BB5E740A-1340-4BB7-BC9E-A50D484604A7}" type="datetime1">
              <a:rPr lang="en-US" smtClean="0"/>
              <a:pPr>
                <a:defRPr/>
              </a:pPr>
              <a:t>10/28/2016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296554CF-7F63-47AF-98C7-95FD88560FE0}" type="slidenum">
              <a:rPr lang="en-US" altLang="en-US" smtClean="0"/>
              <a:pPr/>
              <a:t>‹#›</a:t>
            </a:fld>
            <a:endParaRPr lang="en-US" altLang="en-US"/>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193877350"/>
      </p:ext>
    </p:extLst>
  </p:cSld>
  <p:clrMapOvr>
    <a:masterClrMapping/>
  </p:clrMapOvr>
  <p:hf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BB5E740A-1340-4BB7-BC9E-A50D484604A7}" type="datetime1">
              <a:rPr lang="en-US" smtClean="0"/>
              <a:pPr>
                <a:defRPr/>
              </a:pPr>
              <a:t>10/28/2016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296554CF-7F63-47AF-98C7-95FD88560FE0}" type="slidenum">
              <a:rPr lang="en-US" altLang="en-US" smtClean="0"/>
              <a:pPr/>
              <a:t>‹#›</a:t>
            </a:fld>
            <a:endParaRPr lang="en-US" altLang="en-US"/>
          </a:p>
        </p:txBody>
      </p:sp>
    </p:spTree>
    <p:extLst>
      <p:ext uri="{BB962C8B-B14F-4D97-AF65-F5344CB8AC3E}">
        <p14:creationId xmlns:p14="http://schemas.microsoft.com/office/powerpoint/2010/main" val="20244572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61A0B02B-DDFC-450B-8856-D5AAB61E1E1C}" type="datetime1">
              <a:rPr lang="en-US" smtClean="0"/>
              <a:pPr>
                <a:defRPr/>
              </a:pPr>
              <a:t>10/28/2016</a:t>
            </a:fld>
            <a:endParaRPr lang="en-US"/>
          </a:p>
        </p:txBody>
      </p:sp>
      <p:sp>
        <p:nvSpPr>
          <p:cNvPr id="5" name="Footer Placeholder 4"/>
          <p:cNvSpPr>
            <a:spLocks noGrp="1"/>
          </p:cNvSpPr>
          <p:nvPr>
            <p:ph type="ftr" sz="quarter" idx="11"/>
          </p:nvPr>
        </p:nvSpPr>
        <p:spPr>
          <a:xfrm>
            <a:off x="2396319" y="329308"/>
            <a:ext cx="3086292" cy="309201"/>
          </a:xfrm>
        </p:spPr>
        <p:txBody>
          <a:bodyPr/>
          <a:lstStyle/>
          <a:p>
            <a:pPr>
              <a:defRPr/>
            </a:pPr>
            <a:endParaRPr lang="en-US"/>
          </a:p>
        </p:txBody>
      </p:sp>
      <p:sp>
        <p:nvSpPr>
          <p:cNvPr id="6" name="Slide Number Placeholder 5"/>
          <p:cNvSpPr>
            <a:spLocks noGrp="1"/>
          </p:cNvSpPr>
          <p:nvPr>
            <p:ph type="sldNum" sz="quarter" idx="12"/>
          </p:nvPr>
        </p:nvSpPr>
        <p:spPr>
          <a:xfrm>
            <a:off x="1434703" y="798973"/>
            <a:ext cx="802005" cy="503578"/>
          </a:xfrm>
        </p:spPr>
        <p:txBody>
          <a:bodyPr/>
          <a:lstStyle/>
          <a:p>
            <a:fld id="{244E858D-017E-444C-BED0-D039B6E934BC}" type="slidenum">
              <a:rPr lang="en-US" altLang="en-US" smtClean="0"/>
              <a:pPr/>
              <a:t>‹#›</a:t>
            </a:fld>
            <a:endParaRPr lang="en-US" altLang="en-US"/>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308526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pPr>
              <a:defRPr/>
            </a:pPr>
            <a:fld id="{BB5E740A-1340-4BB7-BC9E-A50D484604A7}" type="datetime1">
              <a:rPr lang="en-US" smtClean="0"/>
              <a:pPr>
                <a:defRPr/>
              </a:pPr>
              <a:t>10/28/2016</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296554CF-7F63-47AF-98C7-95FD88560FE0}" type="slidenum">
              <a:rPr lang="en-US" altLang="en-US" smtClean="0"/>
              <a:pPr/>
              <a:t>‹#›</a:t>
            </a:fld>
            <a:endParaRPr lang="en-US" altLang="en-US"/>
          </a:p>
        </p:txBody>
      </p:sp>
    </p:spTree>
    <p:extLst>
      <p:ext uri="{BB962C8B-B14F-4D97-AF65-F5344CB8AC3E}">
        <p14:creationId xmlns:p14="http://schemas.microsoft.com/office/powerpoint/2010/main" val="97066828"/>
      </p:ext>
    </p:extLst>
  </p:cSld>
  <p:clrMapOvr>
    <a:masterClrMapping/>
  </p:clrMapOvr>
  <p:hf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pPr>
              <a:defRPr/>
            </a:pPr>
            <a:fld id="{BB5E740A-1340-4BB7-BC9E-A50D484604A7}" type="datetime1">
              <a:rPr lang="en-US" smtClean="0"/>
              <a:pPr>
                <a:defRPr/>
              </a:pPr>
              <a:t>10/28/2016</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296554CF-7F63-47AF-98C7-95FD88560FE0}" type="slidenum">
              <a:rPr lang="en-US" altLang="en-US" smtClean="0"/>
              <a:pPr/>
              <a:t>‹#›</a:t>
            </a:fld>
            <a:endParaRPr lang="en-US" altLang="en-US"/>
          </a:p>
        </p:txBody>
      </p:sp>
    </p:spTree>
    <p:extLst>
      <p:ext uri="{BB962C8B-B14F-4D97-AF65-F5344CB8AC3E}">
        <p14:creationId xmlns:p14="http://schemas.microsoft.com/office/powerpoint/2010/main" val="1243216593"/>
      </p:ext>
    </p:extLst>
  </p:cSld>
  <p:clrMapOvr>
    <a:masterClrMapping/>
  </p:clrMapOvr>
  <p:hf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4380AFF-3FF7-487C-93F8-7D0F778374AC}" type="datetime1">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86B4E42D-C8E0-4D78-9037-235DF085DC11}" type="slidenum">
              <a:rPr lang="en-US" altLang="en-US" smtClean="0"/>
              <a:pPr/>
              <a:t>‹#›</a:t>
            </a:fld>
            <a:endParaRPr lang="en-US" altLang="en-US"/>
          </a:p>
        </p:txBody>
      </p:sp>
    </p:spTree>
    <p:extLst>
      <p:ext uri="{BB962C8B-B14F-4D97-AF65-F5344CB8AC3E}">
        <p14:creationId xmlns:p14="http://schemas.microsoft.com/office/powerpoint/2010/main" val="278214791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8BD540D-D133-415A-9DD0-20856064CF63}" type="datetime1">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66E35709-7DB5-44FC-8BB8-366663EA44E8}" type="slidenum">
              <a:rPr lang="en-US" altLang="en-US" smtClean="0"/>
              <a:pPr/>
              <a:t>‹#›</a:t>
            </a:fld>
            <a:endParaRPr lang="en-US" altLang="en-US"/>
          </a:p>
        </p:txBody>
      </p:sp>
    </p:spTree>
    <p:extLst>
      <p:ext uri="{BB962C8B-B14F-4D97-AF65-F5344CB8AC3E}">
        <p14:creationId xmlns:p14="http://schemas.microsoft.com/office/powerpoint/2010/main" val="41641609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New Chapter">
    <p:spTree>
      <p:nvGrpSpPr>
        <p:cNvPr id="1" name=""/>
        <p:cNvGrpSpPr/>
        <p:nvPr/>
      </p:nvGrpSpPr>
      <p:grpSpPr>
        <a:xfrm>
          <a:off x="0" y="0"/>
          <a:ext cx="0" cy="0"/>
          <a:chOff x="0" y="0"/>
          <a:chExt cx="0" cy="0"/>
        </a:xfrm>
      </p:grpSpPr>
      <p:sp>
        <p:nvSpPr>
          <p:cNvPr id="4" name="Picture Placeholder 2"/>
          <p:cNvSpPr>
            <a:spLocks noGrp="1"/>
          </p:cNvSpPr>
          <p:nvPr>
            <p:ph type="pic" idx="1"/>
          </p:nvPr>
        </p:nvSpPr>
        <p:spPr>
          <a:xfrm>
            <a:off x="0" y="0"/>
            <a:ext cx="9144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hasCustomPrompt="1"/>
          </p:nvPr>
        </p:nvSpPr>
        <p:spPr>
          <a:xfrm>
            <a:off x="2488074" y="3511606"/>
            <a:ext cx="6655925" cy="2202854"/>
          </a:xfrm>
          <a:prstGeom prst="rect">
            <a:avLst/>
          </a:prstGeom>
          <a:solidFill>
            <a:srgbClr val="8E1A22"/>
          </a:solidFill>
          <a:effectLst/>
        </p:spPr>
        <p:txBody>
          <a:bodyPr vert="horz" anchor="ctr" anchorCtr="0"/>
          <a:lstStyle>
            <a:lvl1pPr marL="109538" indent="0">
              <a:defRPr sz="6000">
                <a:solidFill>
                  <a:srgbClr val="FFFFFF"/>
                </a:solidFill>
                <a:latin typeface="Futura Std Book" pitchFamily="34" charset="0"/>
              </a:defRPr>
            </a:lvl1pPr>
          </a:lstStyle>
          <a:p>
            <a:r>
              <a:rPr lang="en-US" dirty="0"/>
              <a:t>Click to edit new chapter title</a:t>
            </a:r>
          </a:p>
        </p:txBody>
      </p:sp>
    </p:spTree>
    <p:extLst>
      <p:ext uri="{BB962C8B-B14F-4D97-AF65-F5344CB8AC3E}">
        <p14:creationId xmlns:p14="http://schemas.microsoft.com/office/powerpoint/2010/main" val="17064299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61A0B02B-DDFC-450B-8856-D5AAB61E1E1C}" type="datetime1">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44E858D-017E-444C-BED0-D039B6E934BC}" type="slidenum">
              <a:rPr lang="en-US" altLang="en-US" smtClean="0"/>
              <a:pPr/>
              <a:t>‹#›</a:t>
            </a:fld>
            <a:endParaRPr lang="en-US"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294171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2B9A02F-357D-AF42-B110-A7740AFDCA1B}" type="datetimeFigureOut">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4099327-5F8D-4C1F-86CD-C74256DC83C8}" type="slidenum">
              <a:rPr lang="en-US" altLang="en-US" smtClean="0"/>
              <a:pPr/>
              <a:t>‹#›</a:t>
            </a:fld>
            <a:endParaRPr lang="en-US" altLang="en-US"/>
          </a:p>
        </p:txBody>
      </p:sp>
    </p:spTree>
    <p:extLst>
      <p:ext uri="{BB962C8B-B14F-4D97-AF65-F5344CB8AC3E}">
        <p14:creationId xmlns:p14="http://schemas.microsoft.com/office/powerpoint/2010/main" val="1081603667"/>
      </p:ext>
    </p:extLst>
  </p:cSld>
  <p:clrMapOvr>
    <a:masterClrMapping/>
  </p:clrMapOvr>
  <p:hf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FBFA792C-EFD7-4874-A8BA-82EB972EF842}" type="datetime1">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C183AAEE-95EF-43A0-ADED-0CA808C8A765}" type="slidenum">
              <a:rPr lang="en-US" altLang="en-US" smtClean="0"/>
              <a:pPr/>
              <a:t>‹#›</a:t>
            </a:fld>
            <a:endParaRPr lang="en-US"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887180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04CF7878-2C98-7449-BB8F-764A5EA8E558}" type="datetimeFigureOut">
              <a:rPr lang="en-US" smtClean="0"/>
              <a:pPr>
                <a:defRPr/>
              </a:pPr>
              <a:t>10/28/2016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D1CB87C2-02AB-40FB-BE8F-F494C8FA617A}" type="slidenum">
              <a:rPr lang="en-US" altLang="en-US" smtClean="0"/>
              <a:pPr/>
              <a:t>‹#›</a:t>
            </a:fld>
            <a:endParaRPr lang="en-US" altLang="en-US"/>
          </a:p>
        </p:txBody>
      </p:sp>
    </p:spTree>
    <p:extLst>
      <p:ext uri="{BB962C8B-B14F-4D97-AF65-F5344CB8AC3E}">
        <p14:creationId xmlns:p14="http://schemas.microsoft.com/office/powerpoint/2010/main" val="3978431627"/>
      </p:ext>
    </p:extLst>
  </p:cSld>
  <p:clrMapOvr>
    <a:masterClrMapping/>
  </p:clrMapOvr>
  <p:hf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E6D2F403-9584-1749-B6AB-5E1C5F94527C}" type="datetimeFigureOut">
              <a:rPr lang="en-US" smtClean="0"/>
              <a:pPr>
                <a:defRPr/>
              </a:pPr>
              <a:t>10/28/2016</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D3478343-C3BF-494B-BC67-B6273EA2BEF7}" type="slidenum">
              <a:rPr lang="en-US" altLang="en-US" smtClean="0"/>
              <a:pPr/>
              <a:t>‹#›</a:t>
            </a:fld>
            <a:endParaRPr lang="en-US" altLang="en-US"/>
          </a:p>
        </p:txBody>
      </p:sp>
    </p:spTree>
    <p:extLst>
      <p:ext uri="{BB962C8B-B14F-4D97-AF65-F5344CB8AC3E}">
        <p14:creationId xmlns:p14="http://schemas.microsoft.com/office/powerpoint/2010/main" val="191649592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2B9A02F-357D-AF42-B110-A7740AFDCA1B}" type="datetimeFigureOut">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4099327-5F8D-4C1F-86CD-C74256DC83C8}" type="slidenum">
              <a:rPr lang="en-US" altLang="en-US" smtClean="0"/>
              <a:pPr/>
              <a:t>‹#›</a:t>
            </a:fld>
            <a:endParaRPr lang="en-US" alt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65168633"/>
      </p:ext>
    </p:extLst>
  </p:cSld>
  <p:clrMapOvr>
    <a:masterClrMapping/>
  </p:clrMapOvr>
  <p:hf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A58C0351-EB03-5444-BA93-B7E778374E24}" type="datetimeFigureOut">
              <a:rPr lang="en-US" smtClean="0"/>
              <a:pPr>
                <a:defRPr/>
              </a:pPr>
              <a:t>10/28/2016</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A8DB838D-CB7E-4B33-AD57-70A91D175DDA}" type="slidenum">
              <a:rPr lang="en-US" altLang="en-US" smtClean="0"/>
              <a:pPr/>
              <a:t>‹#›</a:t>
            </a:fld>
            <a:endParaRPr lang="en-US" altLang="en-US"/>
          </a:p>
        </p:txBody>
      </p:sp>
    </p:spTree>
    <p:extLst>
      <p:ext uri="{BB962C8B-B14F-4D97-AF65-F5344CB8AC3E}">
        <p14:creationId xmlns:p14="http://schemas.microsoft.com/office/powerpoint/2010/main" val="1723849769"/>
      </p:ext>
    </p:extLst>
  </p:cSld>
  <p:clrMapOvr>
    <a:masterClrMapping/>
  </p:clrMapOvr>
  <p:hf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fld id="{A7EADB90-FF7E-5041-AB9F-1BC0957AB829}" type="datetimeFigureOut">
              <a:rPr lang="en-US" smtClean="0"/>
              <a:pPr>
                <a:defRPr/>
              </a:pPr>
              <a:t>10/28/2016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a:p>
        </p:txBody>
      </p:sp>
      <p:sp>
        <p:nvSpPr>
          <p:cNvPr id="9" name="Slide Number Placeholder 8"/>
          <p:cNvSpPr>
            <a:spLocks noGrp="1"/>
          </p:cNvSpPr>
          <p:nvPr>
            <p:ph type="sldNum" sz="quarter" idx="12"/>
          </p:nvPr>
        </p:nvSpPr>
        <p:spPr/>
        <p:txBody>
          <a:bodyPr/>
          <a:lstStyle/>
          <a:p>
            <a:fld id="{113E360F-13A4-415B-BC98-03162FC27C89}" type="slidenum">
              <a:rPr lang="en-US" altLang="en-US" smtClean="0"/>
              <a:pPr/>
              <a:t>‹#›</a:t>
            </a:fld>
            <a:endParaRPr lang="en-US" altLang="en-US"/>
          </a:p>
        </p:txBody>
      </p:sp>
    </p:spTree>
    <p:extLst>
      <p:ext uri="{BB962C8B-B14F-4D97-AF65-F5344CB8AC3E}">
        <p14:creationId xmlns:p14="http://schemas.microsoft.com/office/powerpoint/2010/main" val="504209127"/>
      </p:ext>
    </p:extLst>
  </p:cSld>
  <p:clrMapOvr>
    <a:masterClrMapping/>
  </p:clrMapOvr>
  <p:hf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fld id="{71308952-96D3-4E18-B830-106A3D9F70F6}" type="datetime1">
              <a:rPr lang="en-US" smtClean="0"/>
              <a:pPr>
                <a:defRPr/>
              </a:pPr>
              <a:t>10/28/2016</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682DF76-2830-428C-867D-790C343C5B12}" type="slidenum">
              <a:rPr lang="en-US" altLang="en-US" smtClean="0"/>
              <a:pPr/>
              <a:t>‹#›</a:t>
            </a:fld>
            <a:endParaRPr lang="en-US" altLang="en-US"/>
          </a:p>
        </p:txBody>
      </p:sp>
    </p:spTree>
    <p:extLst>
      <p:ext uri="{BB962C8B-B14F-4D97-AF65-F5344CB8AC3E}">
        <p14:creationId xmlns:p14="http://schemas.microsoft.com/office/powerpoint/2010/main" val="620169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6B1F836-8DEB-4346-9971-7427D6543BA8}" type="datetime1">
              <a:rPr lang="en-US" smtClean="0"/>
              <a:pPr>
                <a:defRPr/>
              </a:pPr>
              <a:t>10/28/2016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04BA55A2-7DF3-42C0-B463-39493EC6CD01}" type="slidenum">
              <a:rPr lang="en-US" altLang="en-US" smtClean="0"/>
              <a:pPr/>
              <a:t>‹#›</a:t>
            </a:fld>
            <a:endParaRPr lang="en-US" altLang="en-US"/>
          </a:p>
        </p:txBody>
      </p:sp>
    </p:spTree>
    <p:extLst>
      <p:ext uri="{BB962C8B-B14F-4D97-AF65-F5344CB8AC3E}">
        <p14:creationId xmlns:p14="http://schemas.microsoft.com/office/powerpoint/2010/main" val="275974099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E9A7C16-FAF2-2C41-B697-563997C522AD}" type="datetimeFigureOut">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B6D5885-42A9-4F29-91A3-17F0EF9172CA}" type="slidenum">
              <a:rPr lang="en-US" altLang="en-US" smtClean="0"/>
              <a:pPr/>
              <a:t>‹#›</a:t>
            </a:fld>
            <a:endParaRPr lang="en-US" altLang="en-US"/>
          </a:p>
        </p:txBody>
      </p:sp>
    </p:spTree>
    <p:extLst>
      <p:ext uri="{BB962C8B-B14F-4D97-AF65-F5344CB8AC3E}">
        <p14:creationId xmlns:p14="http://schemas.microsoft.com/office/powerpoint/2010/main" val="3287758812"/>
      </p:ext>
    </p:extLst>
  </p:cSld>
  <p:clrMapOvr>
    <a:masterClrMapping/>
  </p:clrMapOvr>
  <p:hf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0A19D9EA-0687-604F-B97A-763B6765DF9F}" type="datetimeFigureOut">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56C0FB6-9F8C-474A-A20D-B6761177B142}" type="slidenum">
              <a:rPr lang="en-US" altLang="en-US" smtClean="0"/>
              <a:pPr/>
              <a:t>‹#›</a:t>
            </a:fld>
            <a:endParaRPr lang="en-US" altLang="en-US"/>
          </a:p>
        </p:txBody>
      </p:sp>
    </p:spTree>
    <p:extLst>
      <p:ext uri="{BB962C8B-B14F-4D97-AF65-F5344CB8AC3E}">
        <p14:creationId xmlns:p14="http://schemas.microsoft.com/office/powerpoint/2010/main" val="202010170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FBFA792C-EFD7-4874-A8BA-82EB972EF842}" type="datetime1">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C183AAEE-95EF-43A0-ADED-0CA808C8A765}" type="slidenum">
              <a:rPr lang="en-US" altLang="en-US" smtClean="0"/>
              <a:pPr/>
              <a:t>‹#›</a:t>
            </a:fld>
            <a:endParaRPr lang="en-US" altLang="en-US"/>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00443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04CF7878-2C98-7449-BB8F-764A5EA8E558}" type="datetimeFigureOut">
              <a:rPr lang="en-US" smtClean="0"/>
              <a:pPr>
                <a:defRPr/>
              </a:pPr>
              <a:t>10/28/2016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D1CB87C2-02AB-40FB-BE8F-F494C8FA617A}" type="slidenum">
              <a:rPr lang="en-US" altLang="en-US" smtClean="0"/>
              <a:pPr/>
              <a:t>‹#›</a:t>
            </a:fld>
            <a:endParaRPr lang="en-US" alt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67447612"/>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E6D2F403-9584-1749-B6AB-5E1C5F94527C}" type="datetimeFigureOut">
              <a:rPr lang="en-US" smtClean="0"/>
              <a:pPr>
                <a:defRPr/>
              </a:pPr>
              <a:t>10/28/2016</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D3478343-C3BF-494B-BC67-B6273EA2BEF7}" type="slidenum">
              <a:rPr lang="en-US" altLang="en-US" smtClean="0"/>
              <a:pPr/>
              <a:t>‹#›</a:t>
            </a:fld>
            <a:endParaRPr lang="en-US" altLang="en-US"/>
          </a:p>
        </p:txBody>
      </p:sp>
    </p:spTree>
    <p:extLst>
      <p:ext uri="{BB962C8B-B14F-4D97-AF65-F5344CB8AC3E}">
        <p14:creationId xmlns:p14="http://schemas.microsoft.com/office/powerpoint/2010/main" val="3469499057"/>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A58C0351-EB03-5444-BA93-B7E778374E24}" type="datetimeFigureOut">
              <a:rPr lang="en-US" smtClean="0"/>
              <a:pPr>
                <a:defRPr/>
              </a:pPr>
              <a:t>10/28/2016</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A8DB838D-CB7E-4B33-AD57-70A91D175DDA}" type="slidenum">
              <a:rPr lang="en-US" altLang="en-US" smtClean="0"/>
              <a:pPr/>
              <a:t>‹#›</a:t>
            </a:fld>
            <a:endParaRPr lang="en-US" altLang="en-US"/>
          </a:p>
        </p:txBody>
      </p:sp>
    </p:spTree>
    <p:extLst>
      <p:ext uri="{BB962C8B-B14F-4D97-AF65-F5344CB8AC3E}">
        <p14:creationId xmlns:p14="http://schemas.microsoft.com/office/powerpoint/2010/main" val="2528761339"/>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7EADB90-FF7E-5041-AB9F-1BC0957AB829}" type="datetimeFigureOut">
              <a:rPr lang="en-US" smtClean="0"/>
              <a:pPr>
                <a:defRPr/>
              </a:pPr>
              <a:t>10/28/2016</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113E360F-13A4-415B-BC98-03162FC27C89}" type="slidenum">
              <a:rPr lang="en-US" altLang="en-US" smtClean="0"/>
              <a:pPr/>
              <a:t>‹#›</a:t>
            </a:fld>
            <a:endParaRPr lang="en-US" altLang="en-US"/>
          </a:p>
        </p:txBody>
      </p:sp>
    </p:spTree>
    <p:extLst>
      <p:ext uri="{BB962C8B-B14F-4D97-AF65-F5344CB8AC3E}">
        <p14:creationId xmlns:p14="http://schemas.microsoft.com/office/powerpoint/2010/main" val="265035227"/>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71308952-96D3-4E18-B830-106A3D9F70F6}" type="datetime1">
              <a:rPr lang="en-US" smtClean="0"/>
              <a:pPr>
                <a:defRPr/>
              </a:pPr>
              <a:t>10/28/2016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9682DF76-2830-428C-867D-790C343C5B12}" type="slidenum">
              <a:rPr lang="en-US" altLang="en-US" smtClean="0"/>
              <a:pPr/>
              <a:t>‹#›</a:t>
            </a:fld>
            <a:endParaRPr lang="en-US" altLang="en-US"/>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66465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2B9A02F-357D-AF42-B110-A7740AFDCA1B}" type="datetimeFigureOut">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4099327-5F8D-4C1F-86CD-C74256DC83C8}" type="slidenum">
              <a:rPr lang="en-US" altLang="en-US" smtClean="0"/>
              <a:pPr/>
              <a:t>‹#›</a:t>
            </a:fld>
            <a:endParaRPr lang="en-US" altLang="en-US"/>
          </a:p>
        </p:txBody>
      </p:sp>
    </p:spTree>
    <p:extLst>
      <p:ext uri="{BB962C8B-B14F-4D97-AF65-F5344CB8AC3E}">
        <p14:creationId xmlns:p14="http://schemas.microsoft.com/office/powerpoint/2010/main" val="479670262"/>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pPr>
              <a:defRPr/>
            </a:pPr>
            <a:fld id="{D6B1F836-8DEB-4346-9971-7427D6543BA8}" type="datetime1">
              <a:rPr lang="en-US" smtClean="0"/>
              <a:pPr>
                <a:defRPr/>
              </a:pPr>
              <a:t>10/28/2016</a:t>
            </a:fld>
            <a:endParaRPr lang="en-US"/>
          </a:p>
        </p:txBody>
      </p:sp>
      <p:sp>
        <p:nvSpPr>
          <p:cNvPr id="6" name="Footer Placeholder 5"/>
          <p:cNvSpPr>
            <a:spLocks noGrp="1"/>
          </p:cNvSpPr>
          <p:nvPr>
            <p:ph type="ftr" sz="quarter" idx="11"/>
          </p:nvPr>
        </p:nvSpPr>
        <p:spPr>
          <a:xfrm>
            <a:off x="1437530" y="318641"/>
            <a:ext cx="3251553" cy="320931"/>
          </a:xfrm>
        </p:spPr>
        <p:txBody>
          <a:bodyPr/>
          <a:lstStyle/>
          <a:p>
            <a:pPr>
              <a:defRPr/>
            </a:pPr>
            <a:endParaRPr lang="en-US"/>
          </a:p>
        </p:txBody>
      </p:sp>
      <p:sp>
        <p:nvSpPr>
          <p:cNvPr id="7" name="Slide Number Placeholder 6"/>
          <p:cNvSpPr>
            <a:spLocks noGrp="1"/>
          </p:cNvSpPr>
          <p:nvPr>
            <p:ph type="sldNum" sz="quarter" idx="12"/>
          </p:nvPr>
        </p:nvSpPr>
        <p:spPr/>
        <p:txBody>
          <a:bodyPr/>
          <a:lstStyle/>
          <a:p>
            <a:fld id="{04BA55A2-7DF3-42C0-B463-39493EC6CD01}" type="slidenum">
              <a:rPr lang="en-US" altLang="en-US" smtClean="0"/>
              <a:pPr/>
              <a:t>‹#›</a:t>
            </a:fld>
            <a:endParaRPr lang="en-US" altLang="en-US"/>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992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E9A7C16-FAF2-2C41-B697-563997C522AD}" type="datetimeFigureOut">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B6D5885-42A9-4F29-91A3-17F0EF9172CA}" type="slidenum">
              <a:rPr lang="en-US" altLang="en-US" smtClean="0"/>
              <a:pPr/>
              <a:t>‹#›</a:t>
            </a:fld>
            <a:endParaRPr lang="en-US" altLang="en-US"/>
          </a:p>
        </p:txBody>
      </p:sp>
    </p:spTree>
    <p:extLst>
      <p:ext uri="{BB962C8B-B14F-4D97-AF65-F5344CB8AC3E}">
        <p14:creationId xmlns:p14="http://schemas.microsoft.com/office/powerpoint/2010/main" val="179049360"/>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0A19D9EA-0687-604F-B97A-763B6765DF9F}" type="datetimeFigureOut">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56C0FB6-9F8C-474A-A20D-B6761177B142}" type="slidenum">
              <a:rPr lang="en-US" altLang="en-US" smtClean="0"/>
              <a:pPr/>
              <a:t>‹#›</a:t>
            </a:fld>
            <a:endParaRPr lang="en-US" altLang="en-US"/>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16618584"/>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74319" y="2166365"/>
            <a:ext cx="8603674" cy="1739347"/>
          </a:xfrm>
        </p:spPr>
        <p:txBody>
          <a:bodyPr tIns="45720" bIns="45720" anchor="ctr">
            <a:normAutofit/>
          </a:bodyPr>
          <a:lstStyle>
            <a:lvl1pPr algn="ctr">
              <a:lnSpc>
                <a:spcPct val="80000"/>
              </a:lnSpc>
              <a:defRPr sz="6000" spc="0" baseline="0"/>
            </a:lvl1pPr>
          </a:lstStyle>
          <a:p>
            <a:r>
              <a:rPr lang="en-US"/>
              <a:t>Click to edit Master title style</a:t>
            </a:r>
            <a:endParaRPr lang="en-US" dirty="0"/>
          </a:p>
        </p:txBody>
      </p:sp>
      <p:sp>
        <p:nvSpPr>
          <p:cNvPr id="3" name="Subtitle 2"/>
          <p:cNvSpPr>
            <a:spLocks noGrp="1"/>
          </p:cNvSpPr>
          <p:nvPr>
            <p:ph type="subTitle" idx="1"/>
          </p:nvPr>
        </p:nvSpPr>
        <p:spPr>
          <a:xfrm>
            <a:off x="1143000" y="3970315"/>
            <a:ext cx="6858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9316BB7A-57A7-4015-98AC-6D24EEABDC46}" type="datetime1">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685CD55-7172-4A9E-B7E6-DE12E922113B}" type="slidenum">
              <a:rPr lang="en-US" altLang="en-US" smtClean="0"/>
              <a:pPr/>
              <a:t>‹#›</a:t>
            </a:fld>
            <a:endParaRPr lang="en-US" altLang="en-US"/>
          </a:p>
        </p:txBody>
      </p:sp>
    </p:spTree>
    <p:extLst>
      <p:ext uri="{BB962C8B-B14F-4D97-AF65-F5344CB8AC3E}">
        <p14:creationId xmlns:p14="http://schemas.microsoft.com/office/powerpoint/2010/main" val="808104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66ED8A7-0E26-46B6-A84A-022B62D53F26}" type="datetime1">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2A07FB0-1946-4679-85B2-D81D07F66141}" type="slidenum">
              <a:rPr lang="en-US" altLang="en-US" smtClean="0"/>
              <a:pPr/>
              <a:t>‹#›</a:t>
            </a:fld>
            <a:endParaRPr lang="en-US" altLang="en-US"/>
          </a:p>
        </p:txBody>
      </p:sp>
    </p:spTree>
    <p:extLst>
      <p:ext uri="{BB962C8B-B14F-4D97-AF65-F5344CB8AC3E}">
        <p14:creationId xmlns:p14="http://schemas.microsoft.com/office/powerpoint/2010/main" val="3197522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4893" y="2208879"/>
            <a:ext cx="7886700" cy="1676400"/>
          </a:xfrm>
        </p:spPr>
        <p:txBody>
          <a:bodyPr anchor="ctr">
            <a:noAutofit/>
          </a:bodyPr>
          <a:lstStyle>
            <a:lvl1pPr algn="ctr">
              <a:lnSpc>
                <a:spcPct val="80000"/>
              </a:lnSpc>
              <a:defRPr sz="6000" b="0" spc="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4893" y="3984400"/>
            <a:ext cx="78867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pPr>
              <a:defRPr/>
            </a:pPr>
            <a:fld id="{9C1953C8-6E9A-4810-9AF4-A40669A30469}" type="datetime1">
              <a:rPr lang="en-US" smtClean="0"/>
              <a:pPr>
                <a:defRPr/>
              </a:pPr>
              <a:t>10/28/2016</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13D41E07-33F5-4A9A-AA3A-7414010E49F6}" type="slidenum">
              <a:rPr lang="en-US" altLang="en-US" smtClean="0"/>
              <a:pPr/>
              <a:t>‹#›</a:t>
            </a:fld>
            <a:endParaRPr lang="en-US" altLang="en-US"/>
          </a:p>
        </p:txBody>
      </p:sp>
    </p:spTree>
    <p:extLst>
      <p:ext uri="{BB962C8B-B14F-4D97-AF65-F5344CB8AC3E}">
        <p14:creationId xmlns:p14="http://schemas.microsoft.com/office/powerpoint/2010/main" val="232133841"/>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797"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00600"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6DF5F8C-19FF-4F5D-9929-2BC1E8A62F22}" type="datetime1">
              <a:rPr lang="en-US" smtClean="0"/>
              <a:pPr>
                <a:defRPr/>
              </a:pPr>
              <a:t>10/28/2016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B134A241-1863-43E7-89B6-4F40BF23DD3C}" type="slidenum">
              <a:rPr lang="en-US" altLang="en-US" smtClean="0"/>
              <a:pPr/>
              <a:t>‹#›</a:t>
            </a:fld>
            <a:endParaRPr lang="en-US" altLang="en-US"/>
          </a:p>
        </p:txBody>
      </p:sp>
    </p:spTree>
    <p:extLst>
      <p:ext uri="{BB962C8B-B14F-4D97-AF65-F5344CB8AC3E}">
        <p14:creationId xmlns:p14="http://schemas.microsoft.com/office/powerpoint/2010/main" val="30740388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85800"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2656566"/>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0428"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800428" y="2656564"/>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856FA703-D2EE-491D-9DF5-8473D71A3F2B}" type="datetime1">
              <a:rPr lang="en-US" smtClean="0"/>
              <a:pPr>
                <a:defRPr/>
              </a:pPr>
              <a:t>10/28/2016</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4B211895-AEB6-4B44-A433-E3003E2E120B}" type="slidenum">
              <a:rPr lang="en-US" altLang="en-US" smtClean="0"/>
              <a:pPr/>
              <a:t>‹#›</a:t>
            </a:fld>
            <a:endParaRPr lang="en-US" altLang="en-US"/>
          </a:p>
        </p:txBody>
      </p:sp>
    </p:spTree>
    <p:extLst>
      <p:ext uri="{BB962C8B-B14F-4D97-AF65-F5344CB8AC3E}">
        <p14:creationId xmlns:p14="http://schemas.microsoft.com/office/powerpoint/2010/main" val="1510156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AB744206-9C04-4B6B-B277-82F9BAEEF016}" type="datetime1">
              <a:rPr lang="en-US" smtClean="0"/>
              <a:pPr>
                <a:defRPr/>
              </a:pPr>
              <a:t>10/28/2016</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C6F8B87C-657F-42F7-9D53-38EC93FE10AB}" type="slidenum">
              <a:rPr lang="en-US" altLang="en-US" smtClean="0"/>
              <a:pPr/>
              <a:t>‹#›</a:t>
            </a:fld>
            <a:endParaRPr lang="en-US" altLang="en-US"/>
          </a:p>
        </p:txBody>
      </p:sp>
    </p:spTree>
    <p:extLst>
      <p:ext uri="{BB962C8B-B14F-4D97-AF65-F5344CB8AC3E}">
        <p14:creationId xmlns:p14="http://schemas.microsoft.com/office/powerpoint/2010/main" val="5999307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13070DA-F923-41F1-A6FC-9C1A9562D120}" type="datetime1">
              <a:rPr lang="en-US" smtClean="0"/>
              <a:pPr>
                <a:defRPr/>
              </a:pPr>
              <a:t>10/28/2016</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4EA81266-C716-4979-923A-54876F09F25C}" type="slidenum">
              <a:rPr lang="en-US" altLang="en-US" smtClean="0"/>
              <a:pPr/>
              <a:t>‹#›</a:t>
            </a:fld>
            <a:endParaRPr lang="en-US" altLang="en-US"/>
          </a:p>
        </p:txBody>
      </p:sp>
    </p:spTree>
    <p:extLst>
      <p:ext uri="{BB962C8B-B14F-4D97-AF65-F5344CB8AC3E}">
        <p14:creationId xmlns:p14="http://schemas.microsoft.com/office/powerpoint/2010/main" val="2430289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FBFA792C-EFD7-4874-A8BA-82EB972EF842}" type="datetime1">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C183AAEE-95EF-43A0-ADED-0CA808C8A765}" type="slidenum">
              <a:rPr lang="en-US" altLang="en-US" smtClean="0"/>
              <a:pPr/>
              <a:t>‹#›</a:t>
            </a:fld>
            <a:endParaRPr lang="en-US" altLang="en-US"/>
          </a:p>
        </p:txBody>
      </p:sp>
    </p:spTree>
    <p:extLst>
      <p:ext uri="{BB962C8B-B14F-4D97-AF65-F5344CB8AC3E}">
        <p14:creationId xmlns:p14="http://schemas.microsoft.com/office/powerpoint/2010/main" val="33936324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85800" y="2148840"/>
            <a:ext cx="4572000" cy="38404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892568" y="2147487"/>
            <a:ext cx="2560320" cy="3432319"/>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FE35AF0C-5831-4BA8-99E7-30C8F90A7B2F}" type="datetime1">
              <a:rPr lang="en-US" smtClean="0"/>
              <a:pPr>
                <a:defRPr/>
              </a:pPr>
              <a:t>10/28/2016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E831AEC8-72C6-479B-9EAD-F57232DF1FAD}" type="slidenum">
              <a:rPr lang="en-US" altLang="en-US" smtClean="0"/>
              <a:pPr/>
              <a:t>‹#›</a:t>
            </a:fld>
            <a:endParaRPr lang="en-US" altLang="en-US"/>
          </a:p>
        </p:txBody>
      </p:sp>
    </p:spTree>
    <p:extLst>
      <p:ext uri="{BB962C8B-B14F-4D97-AF65-F5344CB8AC3E}">
        <p14:creationId xmlns:p14="http://schemas.microsoft.com/office/powerpoint/2010/main" val="24363437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685800" y="2211494"/>
            <a:ext cx="4754880" cy="384048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885351" y="2150621"/>
            <a:ext cx="2560320" cy="3429000"/>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5ED13A3B-503F-4196-AB0B-7C4B5CBD20E0}" type="datetime1">
              <a:rPr lang="en-US" smtClean="0"/>
              <a:pPr>
                <a:defRPr/>
              </a:pPr>
              <a:t>10/28/2016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BB66D2B9-ADC3-4A82-8EA2-F83FBE573676}" type="slidenum">
              <a:rPr lang="en-US" altLang="en-US" smtClean="0"/>
              <a:pPr/>
              <a:t>‹#›</a:t>
            </a:fld>
            <a:endParaRPr lang="en-US" altLang="en-US"/>
          </a:p>
        </p:txBody>
      </p:sp>
    </p:spTree>
    <p:extLst>
      <p:ext uri="{BB962C8B-B14F-4D97-AF65-F5344CB8AC3E}">
        <p14:creationId xmlns:p14="http://schemas.microsoft.com/office/powerpoint/2010/main" val="39487485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4380AFF-3FF7-487C-93F8-7D0F778374AC}" type="datetime1">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86B4E42D-C8E0-4D78-9037-235DF085DC11}" type="slidenum">
              <a:rPr lang="en-US" altLang="en-US" smtClean="0"/>
              <a:pPr/>
              <a:t>‹#›</a:t>
            </a:fld>
            <a:endParaRPr lang="en-US" altLang="en-US"/>
          </a:p>
        </p:txBody>
      </p:sp>
    </p:spTree>
    <p:extLst>
      <p:ext uri="{BB962C8B-B14F-4D97-AF65-F5344CB8AC3E}">
        <p14:creationId xmlns:p14="http://schemas.microsoft.com/office/powerpoint/2010/main" val="14238019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764484" y="0"/>
            <a:ext cx="2057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870468" y="609600"/>
            <a:ext cx="1801785"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609600"/>
            <a:ext cx="5979968"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422855"/>
            <a:ext cx="2057397" cy="365125"/>
          </a:xfrm>
        </p:spPr>
        <p:txBody>
          <a:bodyPr/>
          <a:lstStyle/>
          <a:p>
            <a:pPr>
              <a:defRPr/>
            </a:pPr>
            <a:fld id="{D8BD540D-D133-415A-9DD0-20856064CF63}" type="datetime1">
              <a:rPr lang="en-US" smtClean="0"/>
              <a:pPr>
                <a:defRPr/>
              </a:pPr>
              <a:t>10/28/2016</a:t>
            </a:fld>
            <a:endParaRPr lang="en-US"/>
          </a:p>
        </p:txBody>
      </p:sp>
      <p:sp>
        <p:nvSpPr>
          <p:cNvPr id="5" name="Footer Placeholder 4"/>
          <p:cNvSpPr>
            <a:spLocks noGrp="1"/>
          </p:cNvSpPr>
          <p:nvPr>
            <p:ph type="ftr" sz="quarter" idx="11"/>
          </p:nvPr>
        </p:nvSpPr>
        <p:spPr>
          <a:xfrm>
            <a:off x="2832102" y="6422855"/>
            <a:ext cx="3209752" cy="365125"/>
          </a:xfrm>
        </p:spPr>
        <p:txBody>
          <a:bodyPr/>
          <a:lstStyle/>
          <a:p>
            <a:pPr>
              <a:defRPr/>
            </a:pPr>
            <a:endParaRPr lang="en-US"/>
          </a:p>
        </p:txBody>
      </p:sp>
      <p:sp>
        <p:nvSpPr>
          <p:cNvPr id="6" name="Slide Number Placeholder 5"/>
          <p:cNvSpPr>
            <a:spLocks noGrp="1"/>
          </p:cNvSpPr>
          <p:nvPr>
            <p:ph type="sldNum" sz="quarter" idx="12"/>
          </p:nvPr>
        </p:nvSpPr>
        <p:spPr>
          <a:xfrm>
            <a:off x="6054787" y="6422855"/>
            <a:ext cx="659819" cy="365125"/>
          </a:xfrm>
        </p:spPr>
        <p:txBody>
          <a:bodyPr/>
          <a:lstStyle/>
          <a:p>
            <a:fld id="{66E35709-7DB5-44FC-8BB8-366663EA44E8}" type="slidenum">
              <a:rPr lang="en-US" altLang="en-US" smtClean="0"/>
              <a:pPr/>
              <a:t>‹#›</a:t>
            </a:fld>
            <a:endParaRPr lang="en-US" altLang="en-US"/>
          </a:p>
        </p:txBody>
      </p:sp>
    </p:spTree>
    <p:extLst>
      <p:ext uri="{BB962C8B-B14F-4D97-AF65-F5344CB8AC3E}">
        <p14:creationId xmlns:p14="http://schemas.microsoft.com/office/powerpoint/2010/main" val="19338226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cstate="screen">
              <a:extLst>
                <a:ext uri="{28A0092B-C50C-407E-A947-70E740481C1C}">
                  <a14:useLocalDpi xmlns:a14="http://schemas.microsoft.com/office/drawing/2010/main"/>
                </a:ext>
              </a:extLst>
            </a:blip>
            <a:srcRect l="-4"/>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cstate="screen">
              <a:extLst>
                <a:ext uri="{28A0092B-C50C-407E-A947-70E740481C1C}">
                  <a14:useLocalDpi xmlns:a14="http://schemas.microsoft.com/office/drawing/2010/main"/>
                </a:ext>
              </a:extLst>
            </a:blip>
            <a:srcRect l="-4"/>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pPr>
              <a:defRPr/>
            </a:pPr>
            <a:fld id="{61A0B02B-DDFC-450B-8856-D5AAB61E1E1C}" type="datetime1">
              <a:rPr lang="en-US" smtClean="0"/>
              <a:pPr>
                <a:defRPr/>
              </a:pPr>
              <a:t>10/28/2016</a:t>
            </a:fld>
            <a:endParaRPr lang="en-US"/>
          </a:p>
        </p:txBody>
      </p:sp>
      <p:sp>
        <p:nvSpPr>
          <p:cNvPr id="5" name="Footer Placeholder 4"/>
          <p:cNvSpPr>
            <a:spLocks noGrp="1"/>
          </p:cNvSpPr>
          <p:nvPr>
            <p:ph type="ftr" sz="quarter" idx="11"/>
          </p:nvPr>
        </p:nvSpPr>
        <p:spPr>
          <a:xfrm>
            <a:off x="1921934" y="5054602"/>
            <a:ext cx="4064860" cy="279400"/>
          </a:xfrm>
        </p:spPr>
        <p:txBody>
          <a:bodyPr/>
          <a:lstStyle/>
          <a:p>
            <a:pPr>
              <a:defRPr/>
            </a:pPr>
            <a:endParaRPr lang="en-US"/>
          </a:p>
        </p:txBody>
      </p:sp>
      <p:sp>
        <p:nvSpPr>
          <p:cNvPr id="6" name="Slide Number Placeholder 5"/>
          <p:cNvSpPr>
            <a:spLocks noGrp="1"/>
          </p:cNvSpPr>
          <p:nvPr>
            <p:ph type="sldNum" sz="quarter" idx="12"/>
          </p:nvPr>
        </p:nvSpPr>
        <p:spPr>
          <a:xfrm>
            <a:off x="6817317" y="5054602"/>
            <a:ext cx="413483" cy="279400"/>
          </a:xfrm>
        </p:spPr>
        <p:txBody>
          <a:bodyPr/>
          <a:lstStyle/>
          <a:p>
            <a:fld id="{244E858D-017E-444C-BED0-D039B6E934BC}" type="slidenum">
              <a:rPr lang="en-US" altLang="en-US" smtClean="0"/>
              <a:pPr/>
              <a:t>‹#›</a:t>
            </a:fld>
            <a:endParaRPr lang="en-US" altLang="en-US"/>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57435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2B9A02F-357D-AF42-B110-A7740AFDCA1B}" type="datetimeFigureOut">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4099327-5F8D-4C1F-86CD-C74256DC83C8}" type="slidenum">
              <a:rPr lang="en-US" altLang="en-US" smtClean="0"/>
              <a:pPr/>
              <a:t>‹#›</a:t>
            </a:fld>
            <a:endParaRPr lang="en-US" altLang="en-US"/>
          </a:p>
        </p:txBody>
      </p:sp>
    </p:spTree>
    <p:extLst>
      <p:ext uri="{BB962C8B-B14F-4D97-AF65-F5344CB8AC3E}">
        <p14:creationId xmlns:p14="http://schemas.microsoft.com/office/powerpoint/2010/main" val="2110459405"/>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FBFA792C-EFD7-4874-A8BA-82EB972EF842}" type="datetime1">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C183AAEE-95EF-43A0-ADED-0CA808C8A765}" type="slidenum">
              <a:rPr lang="en-US" altLang="en-US" smtClean="0"/>
              <a:pPr/>
              <a:t>‹#›</a:t>
            </a:fld>
            <a:endParaRPr lang="en-US" alt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7961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04CF7878-2C98-7449-BB8F-764A5EA8E558}" type="datetimeFigureOut">
              <a:rPr lang="en-US" smtClean="0"/>
              <a:pPr>
                <a:defRPr/>
              </a:pPr>
              <a:t>10/28/2016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D1CB87C2-02AB-40FB-BE8F-F494C8FA617A}" type="slidenum">
              <a:rPr lang="en-US" altLang="en-US" smtClean="0"/>
              <a:pPr/>
              <a:t>‹#›</a:t>
            </a:fld>
            <a:endParaRPr lang="en-US" altLang="en-US"/>
          </a:p>
        </p:txBody>
      </p:sp>
    </p:spTree>
    <p:extLst>
      <p:ext uri="{BB962C8B-B14F-4D97-AF65-F5344CB8AC3E}">
        <p14:creationId xmlns:p14="http://schemas.microsoft.com/office/powerpoint/2010/main" val="3562204211"/>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E6D2F403-9584-1749-B6AB-5E1C5F94527C}" type="datetimeFigureOut">
              <a:rPr lang="en-US" smtClean="0"/>
              <a:pPr>
                <a:defRPr/>
              </a:pPr>
              <a:t>10/28/2016</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D3478343-C3BF-494B-BC67-B6273EA2BEF7}" type="slidenum">
              <a:rPr lang="en-US" altLang="en-US" smtClean="0"/>
              <a:pPr/>
              <a:t>‹#›</a:t>
            </a:fld>
            <a:endParaRPr lang="en-US" alt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8186285"/>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A58C0351-EB03-5444-BA93-B7E778374E24}" type="datetimeFigureOut">
              <a:rPr lang="en-US" smtClean="0"/>
              <a:pPr>
                <a:defRPr/>
              </a:pPr>
              <a:t>10/28/2016</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A8DB838D-CB7E-4B33-AD57-70A91D175DDA}" type="slidenum">
              <a:rPr lang="en-US" altLang="en-US" smtClean="0"/>
              <a:pPr/>
              <a:t>‹#›</a:t>
            </a:fld>
            <a:endParaRPr lang="en-US" alt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7816582"/>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04CF7878-2C98-7449-BB8F-764A5EA8E558}" type="datetimeFigureOut">
              <a:rPr lang="en-US" smtClean="0"/>
              <a:pPr>
                <a:defRPr/>
              </a:pPr>
              <a:t>10/28/2016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D1CB87C2-02AB-40FB-BE8F-F494C8FA617A}" type="slidenum">
              <a:rPr lang="en-US" altLang="en-US" smtClean="0"/>
              <a:pPr/>
              <a:t>‹#›</a:t>
            </a:fld>
            <a:endParaRPr lang="en-US" altLang="en-US"/>
          </a:p>
        </p:txBody>
      </p:sp>
    </p:spTree>
    <p:extLst>
      <p:ext uri="{BB962C8B-B14F-4D97-AF65-F5344CB8AC3E}">
        <p14:creationId xmlns:p14="http://schemas.microsoft.com/office/powerpoint/2010/main" val="3176296034"/>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7EADB90-FF7E-5041-AB9F-1BC0957AB829}" type="datetimeFigureOut">
              <a:rPr lang="en-US" smtClean="0"/>
              <a:pPr>
                <a:defRPr/>
              </a:pPr>
              <a:t>10/28/2016</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113E360F-13A4-415B-BC98-03162FC27C89}" type="slidenum">
              <a:rPr lang="en-US" altLang="en-US" smtClean="0"/>
              <a:pPr/>
              <a:t>‹#›</a:t>
            </a:fld>
            <a:endParaRPr lang="en-US" altLang="en-US"/>
          </a:p>
        </p:txBody>
      </p:sp>
    </p:spTree>
    <p:extLst>
      <p:ext uri="{BB962C8B-B14F-4D97-AF65-F5344CB8AC3E}">
        <p14:creationId xmlns:p14="http://schemas.microsoft.com/office/powerpoint/2010/main" val="1831305774"/>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71308952-96D3-4E18-B830-106A3D9F70F6}" type="datetime1">
              <a:rPr lang="en-US" smtClean="0"/>
              <a:pPr>
                <a:defRPr/>
              </a:pPr>
              <a:t>10/28/2016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9682DF76-2830-428C-867D-790C343C5B12}" type="slidenum">
              <a:rPr lang="en-US" altLang="en-US" smtClean="0"/>
              <a:pPr/>
              <a:t>‹#›</a:t>
            </a:fld>
            <a:endParaRPr lang="en-US" alt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51093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6B1F836-8DEB-4346-9971-7427D6543BA8}" type="datetime1">
              <a:rPr lang="en-US" smtClean="0"/>
              <a:pPr>
                <a:defRPr/>
              </a:pPr>
              <a:t>10/28/2016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04BA55A2-7DF3-42C0-B463-39493EC6CD01}" type="slidenum">
              <a:rPr lang="en-US" altLang="en-US" smtClean="0"/>
              <a:pPr/>
              <a:t>‹#›</a:t>
            </a:fld>
            <a:endParaRPr lang="en-US" altLang="en-US"/>
          </a:p>
        </p:txBody>
      </p:sp>
    </p:spTree>
    <p:extLst>
      <p:ext uri="{BB962C8B-B14F-4D97-AF65-F5344CB8AC3E}">
        <p14:creationId xmlns:p14="http://schemas.microsoft.com/office/powerpoint/2010/main" val="29981460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BB5E740A-1340-4BB7-BC9E-A50D484604A7}" type="datetime1">
              <a:rPr lang="en-US" smtClean="0"/>
              <a:pPr>
                <a:defRPr/>
              </a:pPr>
              <a:t>10/28/2016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296554CF-7F63-47AF-98C7-95FD88560FE0}" type="slidenum">
              <a:rPr lang="en-US" altLang="en-US" smtClean="0"/>
              <a:pPr/>
              <a:t>‹#›</a:t>
            </a:fld>
            <a:endParaRPr lang="en-US" altLang="en-US"/>
          </a:p>
        </p:txBody>
      </p:sp>
    </p:spTree>
    <p:extLst>
      <p:ext uri="{BB962C8B-B14F-4D97-AF65-F5344CB8AC3E}">
        <p14:creationId xmlns:p14="http://schemas.microsoft.com/office/powerpoint/2010/main" val="3782551917"/>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BB5E740A-1340-4BB7-BC9E-A50D484604A7}" type="datetime1">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96554CF-7F63-47AF-98C7-95FD88560FE0}" type="slidenum">
              <a:rPr lang="en-US" altLang="en-US" smtClean="0"/>
              <a:pPr/>
              <a:t>‹#›</a:t>
            </a:fld>
            <a:endParaRPr lang="en-US" alt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5936429"/>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BB5E740A-1340-4BB7-BC9E-A50D484604A7}" type="datetime1">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96554CF-7F63-47AF-98C7-95FD88560FE0}" type="slidenum">
              <a:rPr lang="en-US" altLang="en-US" smtClean="0"/>
              <a:pPr/>
              <a:t>‹#›</a:t>
            </a:fld>
            <a:endParaRPr lang="en-US" alt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749221"/>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BB5E740A-1340-4BB7-BC9E-A50D484604A7}" type="datetime1">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96554CF-7F63-47AF-98C7-95FD88560FE0}" type="slidenum">
              <a:rPr lang="en-US" altLang="en-US" smtClean="0"/>
              <a:pPr/>
              <a:t>‹#›</a:t>
            </a:fld>
            <a:endParaRPr lang="en-US" altLang="en-US"/>
          </a:p>
        </p:txBody>
      </p:sp>
    </p:spTree>
    <p:extLst>
      <p:ext uri="{BB962C8B-B14F-4D97-AF65-F5344CB8AC3E}">
        <p14:creationId xmlns:p14="http://schemas.microsoft.com/office/powerpoint/2010/main" val="1152893794"/>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BB5E740A-1340-4BB7-BC9E-A50D484604A7}" type="datetime1">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96554CF-7F63-47AF-98C7-95FD88560FE0}" type="slidenum">
              <a:rPr lang="en-US" altLang="en-US" smtClean="0"/>
              <a:pPr/>
              <a:t>‹#›</a:t>
            </a:fld>
            <a:endParaRPr lang="en-US" alt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8409330"/>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BB5E740A-1340-4BB7-BC9E-A50D484604A7}" type="datetime1">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96554CF-7F63-47AF-98C7-95FD88560FE0}" type="slidenum">
              <a:rPr lang="en-US" altLang="en-US" smtClean="0"/>
              <a:pPr/>
              <a:t>‹#›</a:t>
            </a:fld>
            <a:endParaRPr lang="en-US" alt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7543621"/>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E9A7C16-FAF2-2C41-B697-563997C522AD}" type="datetimeFigureOut">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B6D5885-42A9-4F29-91A3-17F0EF9172CA}" type="slidenum">
              <a:rPr lang="en-US" altLang="en-US" smtClean="0"/>
              <a:pPr/>
              <a:t>‹#›</a:t>
            </a:fld>
            <a:endParaRPr lang="en-US" alt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629065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E6D2F403-9584-1749-B6AB-5E1C5F94527C}" type="datetimeFigureOut">
              <a:rPr lang="en-US" smtClean="0"/>
              <a:pPr>
                <a:defRPr/>
              </a:pPr>
              <a:t>10/28/2016</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D3478343-C3BF-494B-BC67-B6273EA2BEF7}" type="slidenum">
              <a:rPr lang="en-US" altLang="en-US" smtClean="0"/>
              <a:pPr/>
              <a:t>‹#›</a:t>
            </a:fld>
            <a:endParaRPr lang="en-US" altLang="en-US"/>
          </a:p>
        </p:txBody>
      </p:sp>
    </p:spTree>
    <p:extLst>
      <p:ext uri="{BB962C8B-B14F-4D97-AF65-F5344CB8AC3E}">
        <p14:creationId xmlns:p14="http://schemas.microsoft.com/office/powerpoint/2010/main" val="1187476258"/>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0A19D9EA-0687-604F-B97A-763B6765DF9F}" type="datetimeFigureOut">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56C0FB6-9F8C-474A-A20D-B6761177B142}" type="slidenum">
              <a:rPr lang="en-US" altLang="en-US" smtClean="0"/>
              <a:pPr/>
              <a:t>‹#›</a:t>
            </a:fld>
            <a:endParaRPr lang="en-US" alt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987093"/>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pPr>
              <a:defRPr/>
            </a:pPr>
            <a:fld id="{61A0B02B-DDFC-450B-8856-D5AAB61E1E1C}" type="datetime1">
              <a:rPr lang="en-US" smtClean="0"/>
              <a:pPr>
                <a:defRPr/>
              </a:pPr>
              <a:t>10/28/2016</a:t>
            </a:fld>
            <a:endParaRPr lang="en-US"/>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pPr>
              <a:defRPr/>
            </a:pPr>
            <a:endParaRPr lang="en-US"/>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244E858D-017E-444C-BED0-D039B6E934BC}" type="slidenum">
              <a:rPr lang="en-US" altLang="en-US" smtClean="0"/>
              <a:pPr/>
              <a:t>‹#›</a:t>
            </a:fld>
            <a:endParaRPr lang="en-US" altLang="en-US"/>
          </a:p>
        </p:txBody>
      </p:sp>
    </p:spTree>
    <p:extLst>
      <p:ext uri="{BB962C8B-B14F-4D97-AF65-F5344CB8AC3E}">
        <p14:creationId xmlns:p14="http://schemas.microsoft.com/office/powerpoint/2010/main" val="628042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2B9A02F-357D-AF42-B110-A7740AFDCA1B}" type="datetimeFigureOut">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4099327-5F8D-4C1F-86CD-C74256DC83C8}" type="slidenum">
              <a:rPr lang="en-US" altLang="en-US" smtClean="0"/>
              <a:pPr/>
              <a:t>‹#›</a:t>
            </a:fld>
            <a:endParaRPr lang="en-US" altLang="en-US"/>
          </a:p>
        </p:txBody>
      </p:sp>
    </p:spTree>
    <p:extLst>
      <p:ext uri="{BB962C8B-B14F-4D97-AF65-F5344CB8AC3E}">
        <p14:creationId xmlns:p14="http://schemas.microsoft.com/office/powerpoint/2010/main" val="4120498801"/>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FBFA792C-EFD7-4874-A8BA-82EB972EF842}" type="datetime1">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C183AAEE-95EF-43A0-ADED-0CA808C8A765}" type="slidenum">
              <a:rPr lang="en-US" altLang="en-US" smtClean="0"/>
              <a:pPr/>
              <a:t>‹#›</a:t>
            </a:fld>
            <a:endParaRPr lang="en-US" altLang="en-US"/>
          </a:p>
        </p:txBody>
      </p:sp>
    </p:spTree>
    <p:extLst>
      <p:ext uri="{BB962C8B-B14F-4D97-AF65-F5344CB8AC3E}">
        <p14:creationId xmlns:p14="http://schemas.microsoft.com/office/powerpoint/2010/main" val="24732400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04CF7878-2C98-7449-BB8F-764A5EA8E558}" type="datetimeFigureOut">
              <a:rPr lang="en-US" smtClean="0"/>
              <a:pPr>
                <a:defRPr/>
              </a:pPr>
              <a:t>10/28/2016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D1CB87C2-02AB-40FB-BE8F-F494C8FA617A}" type="slidenum">
              <a:rPr lang="en-US" altLang="en-US" smtClean="0"/>
              <a:pPr/>
              <a:t>‹#›</a:t>
            </a:fld>
            <a:endParaRPr lang="en-US" altLang="en-US"/>
          </a:p>
        </p:txBody>
      </p:sp>
    </p:spTree>
    <p:extLst>
      <p:ext uri="{BB962C8B-B14F-4D97-AF65-F5344CB8AC3E}">
        <p14:creationId xmlns:p14="http://schemas.microsoft.com/office/powerpoint/2010/main" val="1870001376"/>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E6D2F403-9584-1749-B6AB-5E1C5F94527C}" type="datetimeFigureOut">
              <a:rPr lang="en-US" smtClean="0"/>
              <a:pPr>
                <a:defRPr/>
              </a:pPr>
              <a:t>10/28/2016</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D3478343-C3BF-494B-BC67-B6273EA2BEF7}" type="slidenum">
              <a:rPr lang="en-US" altLang="en-US" smtClean="0"/>
              <a:pPr/>
              <a:t>‹#›</a:t>
            </a:fld>
            <a:endParaRPr lang="en-US" altLang="en-US"/>
          </a:p>
        </p:txBody>
      </p:sp>
    </p:spTree>
    <p:extLst>
      <p:ext uri="{BB962C8B-B14F-4D97-AF65-F5344CB8AC3E}">
        <p14:creationId xmlns:p14="http://schemas.microsoft.com/office/powerpoint/2010/main" val="1718739276"/>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A58C0351-EB03-5444-BA93-B7E778374E24}" type="datetimeFigureOut">
              <a:rPr lang="en-US" smtClean="0"/>
              <a:pPr>
                <a:defRPr/>
              </a:pPr>
              <a:t>10/28/2016</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A8DB838D-CB7E-4B33-AD57-70A91D175DDA}" type="slidenum">
              <a:rPr lang="en-US" altLang="en-US" smtClean="0"/>
              <a:pPr/>
              <a:t>‹#›</a:t>
            </a:fld>
            <a:endParaRPr lang="en-US" altLang="en-US"/>
          </a:p>
        </p:txBody>
      </p:sp>
    </p:spTree>
    <p:extLst>
      <p:ext uri="{BB962C8B-B14F-4D97-AF65-F5344CB8AC3E}">
        <p14:creationId xmlns:p14="http://schemas.microsoft.com/office/powerpoint/2010/main" val="1096238552"/>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7EADB90-FF7E-5041-AB9F-1BC0957AB829}" type="datetimeFigureOut">
              <a:rPr lang="en-US" smtClean="0"/>
              <a:pPr>
                <a:defRPr/>
              </a:pPr>
              <a:t>10/28/2016</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113E360F-13A4-415B-BC98-03162FC27C89}" type="slidenum">
              <a:rPr lang="en-US" altLang="en-US" smtClean="0"/>
              <a:pPr/>
              <a:t>‹#›</a:t>
            </a:fld>
            <a:endParaRPr lang="en-US" altLang="en-US"/>
          </a:p>
        </p:txBody>
      </p:sp>
    </p:spTree>
    <p:extLst>
      <p:ext uri="{BB962C8B-B14F-4D97-AF65-F5344CB8AC3E}">
        <p14:creationId xmlns:p14="http://schemas.microsoft.com/office/powerpoint/2010/main" val="916686402"/>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5" name="Date Placeholder 4"/>
          <p:cNvSpPr>
            <a:spLocks noGrp="1"/>
          </p:cNvSpPr>
          <p:nvPr>
            <p:ph type="dt" sz="half" idx="10"/>
          </p:nvPr>
        </p:nvSpPr>
        <p:spPr/>
        <p:txBody>
          <a:bodyPr/>
          <a:lstStyle/>
          <a:p>
            <a:pPr>
              <a:defRPr/>
            </a:pPr>
            <a:fld id="{71308952-96D3-4E18-B830-106A3D9F70F6}" type="datetime1">
              <a:rPr lang="en-US" smtClean="0"/>
              <a:pPr>
                <a:defRPr/>
              </a:pPr>
              <a:t>10/28/2016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9682DF76-2830-428C-867D-790C343C5B12}" type="slidenum">
              <a:rPr lang="en-US" altLang="en-US" smtClean="0"/>
              <a:pPr/>
              <a:t>‹#›</a:t>
            </a:fld>
            <a:endParaRPr lang="en-US" altLang="en-US"/>
          </a:p>
        </p:txBody>
      </p:sp>
    </p:spTree>
    <p:extLst>
      <p:ext uri="{BB962C8B-B14F-4D97-AF65-F5344CB8AC3E}">
        <p14:creationId xmlns:p14="http://schemas.microsoft.com/office/powerpoint/2010/main" val="5080581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pPr>
              <a:defRPr/>
            </a:pPr>
            <a:fld id="{D6B1F836-8DEB-4346-9971-7427D6543BA8}" type="datetime1">
              <a:rPr lang="en-US" smtClean="0"/>
              <a:pPr>
                <a:defRPr/>
              </a:pPr>
              <a:t>10/28/2016</a:t>
            </a:fld>
            <a:endParaRPr lang="en-US"/>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04BA55A2-7DF3-42C0-B463-39493EC6CD01}" type="slidenum">
              <a:rPr lang="en-US" altLang="en-US" smtClean="0"/>
              <a:pPr/>
              <a:t>‹#›</a:t>
            </a:fld>
            <a:endParaRPr lang="en-US" altLang="en-US"/>
          </a:p>
        </p:txBody>
      </p:sp>
    </p:spTree>
    <p:extLst>
      <p:ext uri="{BB962C8B-B14F-4D97-AF65-F5344CB8AC3E}">
        <p14:creationId xmlns:p14="http://schemas.microsoft.com/office/powerpoint/2010/main" val="117355773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A58C0351-EB03-5444-BA93-B7E778374E24}" type="datetimeFigureOut">
              <a:rPr lang="en-US" smtClean="0"/>
              <a:pPr>
                <a:defRPr/>
              </a:pPr>
              <a:t>10/28/2016</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A8DB838D-CB7E-4B33-AD57-70A91D175DDA}" type="slidenum">
              <a:rPr lang="en-US" altLang="en-US" smtClean="0"/>
              <a:pPr/>
              <a:t>‹#›</a:t>
            </a:fld>
            <a:endParaRPr lang="en-US" altLang="en-US"/>
          </a:p>
        </p:txBody>
      </p:sp>
    </p:spTree>
    <p:extLst>
      <p:ext uri="{BB962C8B-B14F-4D97-AF65-F5344CB8AC3E}">
        <p14:creationId xmlns:p14="http://schemas.microsoft.com/office/powerpoint/2010/main" val="1729260557"/>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E9A7C16-FAF2-2C41-B697-563997C522AD}" type="datetimeFigureOut">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B6D5885-42A9-4F29-91A3-17F0EF9172CA}" type="slidenum">
              <a:rPr lang="en-US" altLang="en-US" smtClean="0"/>
              <a:pPr/>
              <a:t>‹#›</a:t>
            </a:fld>
            <a:endParaRPr lang="en-US" altLang="en-US"/>
          </a:p>
        </p:txBody>
      </p:sp>
    </p:spTree>
    <p:extLst>
      <p:ext uri="{BB962C8B-B14F-4D97-AF65-F5344CB8AC3E}">
        <p14:creationId xmlns:p14="http://schemas.microsoft.com/office/powerpoint/2010/main" val="2680232795"/>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0A19D9EA-0687-604F-B97A-763B6765DF9F}" type="datetimeFigureOut">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56C0FB6-9F8C-474A-A20D-B6761177B142}" type="slidenum">
              <a:rPr lang="en-US" altLang="en-US" smtClean="0"/>
              <a:pPr/>
              <a:t>‹#›</a:t>
            </a:fld>
            <a:endParaRPr lang="en-US" altLang="en-US"/>
          </a:p>
        </p:txBody>
      </p:sp>
    </p:spTree>
    <p:extLst>
      <p:ext uri="{BB962C8B-B14F-4D97-AF65-F5344CB8AC3E}">
        <p14:creationId xmlns:p14="http://schemas.microsoft.com/office/powerpoint/2010/main" val="2912747041"/>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9316BB7A-57A7-4015-98AC-6D24EEABDC46}" type="datetime1">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685CD55-7172-4A9E-B7E6-DE12E922113B}" type="slidenum">
              <a:rPr lang="en-US" altLang="en-US" smtClean="0"/>
              <a:pPr/>
              <a:t>‹#›</a:t>
            </a:fld>
            <a:endParaRPr lang="en-US"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28233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66ED8A7-0E26-46B6-A84A-022B62D53F26}" type="datetime1">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2A07FB0-1946-4679-85B2-D81D07F66141}" type="slidenum">
              <a:rPr lang="en-US" altLang="en-US" smtClean="0"/>
              <a:pPr/>
              <a:t>‹#›</a:t>
            </a:fld>
            <a:endParaRPr lang="en-US" altLang="en-US"/>
          </a:p>
        </p:txBody>
      </p:sp>
    </p:spTree>
    <p:extLst>
      <p:ext uri="{BB962C8B-B14F-4D97-AF65-F5344CB8AC3E}">
        <p14:creationId xmlns:p14="http://schemas.microsoft.com/office/powerpoint/2010/main" val="29029403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9C1953C8-6E9A-4810-9AF4-A40669A30469}" type="datetime1">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13D41E07-33F5-4A9A-AA3A-7414010E49F6}" type="slidenum">
              <a:rPr lang="en-US" altLang="en-US" smtClean="0"/>
              <a:pPr/>
              <a:t>‹#›</a:t>
            </a:fld>
            <a:endParaRPr lang="en-US"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68040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6DF5F8C-19FF-4F5D-9929-2BC1E8A62F22}" type="datetime1">
              <a:rPr lang="en-US" smtClean="0"/>
              <a:pPr>
                <a:defRPr/>
              </a:pPr>
              <a:t>10/28/2016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B134A241-1863-43E7-89B6-4F40BF23DD3C}" type="slidenum">
              <a:rPr lang="en-US" altLang="en-US" smtClean="0"/>
              <a:pPr/>
              <a:t>‹#›</a:t>
            </a:fld>
            <a:endParaRPr lang="en-US" altLang="en-US"/>
          </a:p>
        </p:txBody>
      </p:sp>
    </p:spTree>
    <p:extLst>
      <p:ext uri="{BB962C8B-B14F-4D97-AF65-F5344CB8AC3E}">
        <p14:creationId xmlns:p14="http://schemas.microsoft.com/office/powerpoint/2010/main" val="21452067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856FA703-D2EE-491D-9DF5-8473D71A3F2B}" type="datetime1">
              <a:rPr lang="en-US" smtClean="0"/>
              <a:pPr>
                <a:defRPr/>
              </a:pPr>
              <a:t>10/28/2016</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4B211895-AEB6-4B44-A433-E3003E2E120B}" type="slidenum">
              <a:rPr lang="en-US" altLang="en-US" smtClean="0"/>
              <a:pPr/>
              <a:t>‹#›</a:t>
            </a:fld>
            <a:endParaRPr lang="en-US" altLang="en-US"/>
          </a:p>
        </p:txBody>
      </p:sp>
    </p:spTree>
    <p:extLst>
      <p:ext uri="{BB962C8B-B14F-4D97-AF65-F5344CB8AC3E}">
        <p14:creationId xmlns:p14="http://schemas.microsoft.com/office/powerpoint/2010/main" val="7249692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AB744206-9C04-4B6B-B277-82F9BAEEF016}" type="datetime1">
              <a:rPr lang="en-US" smtClean="0"/>
              <a:pPr>
                <a:defRPr/>
              </a:pPr>
              <a:t>10/28/2016</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C6F8B87C-657F-42F7-9D53-38EC93FE10AB}" type="slidenum">
              <a:rPr lang="en-US" altLang="en-US" smtClean="0"/>
              <a:pPr/>
              <a:t>‹#›</a:t>
            </a:fld>
            <a:endParaRPr lang="en-US" altLang="en-US"/>
          </a:p>
        </p:txBody>
      </p:sp>
    </p:spTree>
    <p:extLst>
      <p:ext uri="{BB962C8B-B14F-4D97-AF65-F5344CB8AC3E}">
        <p14:creationId xmlns:p14="http://schemas.microsoft.com/office/powerpoint/2010/main" val="36726512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fld id="{113070DA-F923-41F1-A6FC-9C1A9562D120}" type="datetime1">
              <a:rPr lang="en-US" smtClean="0"/>
              <a:pPr>
                <a:defRPr/>
              </a:pPr>
              <a:t>10/28/2016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a:p>
        </p:txBody>
      </p:sp>
      <p:sp>
        <p:nvSpPr>
          <p:cNvPr id="9" name="Slide Number Placeholder 8"/>
          <p:cNvSpPr>
            <a:spLocks noGrp="1"/>
          </p:cNvSpPr>
          <p:nvPr>
            <p:ph type="sldNum" sz="quarter" idx="12"/>
          </p:nvPr>
        </p:nvSpPr>
        <p:spPr/>
        <p:txBody>
          <a:bodyPr/>
          <a:lstStyle/>
          <a:p>
            <a:fld id="{4EA81266-C716-4979-923A-54876F09F25C}" type="slidenum">
              <a:rPr lang="en-US" altLang="en-US" smtClean="0"/>
              <a:pPr/>
              <a:t>‹#›</a:t>
            </a:fld>
            <a:endParaRPr lang="en-US" altLang="en-US"/>
          </a:p>
        </p:txBody>
      </p:sp>
    </p:spTree>
    <p:extLst>
      <p:ext uri="{BB962C8B-B14F-4D97-AF65-F5344CB8AC3E}">
        <p14:creationId xmlns:p14="http://schemas.microsoft.com/office/powerpoint/2010/main" val="10966484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fld id="{FE35AF0C-5831-4BA8-99E7-30C8F90A7B2F}" type="datetime1">
              <a:rPr lang="en-US" smtClean="0"/>
              <a:pPr>
                <a:defRPr/>
              </a:pPr>
              <a:t>10/28/2016</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831AEC8-72C6-479B-9EAD-F57232DF1FAD}" type="slidenum">
              <a:rPr lang="en-US" altLang="en-US" smtClean="0"/>
              <a:pPr/>
              <a:t>‹#›</a:t>
            </a:fld>
            <a:endParaRPr lang="en-US" altLang="en-US"/>
          </a:p>
        </p:txBody>
      </p:sp>
    </p:spTree>
    <p:extLst>
      <p:ext uri="{BB962C8B-B14F-4D97-AF65-F5344CB8AC3E}">
        <p14:creationId xmlns:p14="http://schemas.microsoft.com/office/powerpoint/2010/main" val="1131104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7EADB90-FF7E-5041-AB9F-1BC0957AB829}" type="datetimeFigureOut">
              <a:rPr lang="en-US" smtClean="0"/>
              <a:pPr>
                <a:defRPr/>
              </a:pPr>
              <a:t>10/28/2016</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113E360F-13A4-415B-BC98-03162FC27C89}" type="slidenum">
              <a:rPr lang="en-US" altLang="en-US" smtClean="0"/>
              <a:pPr/>
              <a:t>‹#›</a:t>
            </a:fld>
            <a:endParaRPr lang="en-US" altLang="en-US"/>
          </a:p>
        </p:txBody>
      </p:sp>
    </p:spTree>
    <p:extLst>
      <p:ext uri="{BB962C8B-B14F-4D97-AF65-F5344CB8AC3E}">
        <p14:creationId xmlns:p14="http://schemas.microsoft.com/office/powerpoint/2010/main" val="4196988328"/>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5ED13A3B-503F-4196-AB0B-7C4B5CBD20E0}" type="datetime1">
              <a:rPr lang="en-US" smtClean="0"/>
              <a:pPr>
                <a:defRPr/>
              </a:pPr>
              <a:t>10/28/2016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BB66D2B9-ADC3-4A82-8EA2-F83FBE573676}" type="slidenum">
              <a:rPr lang="en-US" altLang="en-US" smtClean="0"/>
              <a:pPr/>
              <a:t>‹#›</a:t>
            </a:fld>
            <a:endParaRPr lang="en-US" altLang="en-US"/>
          </a:p>
        </p:txBody>
      </p:sp>
    </p:spTree>
    <p:extLst>
      <p:ext uri="{BB962C8B-B14F-4D97-AF65-F5344CB8AC3E}">
        <p14:creationId xmlns:p14="http://schemas.microsoft.com/office/powerpoint/2010/main" val="33599561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4380AFF-3FF7-487C-93F8-7D0F778374AC}" type="datetime1">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86B4E42D-C8E0-4D78-9037-235DF085DC11}" type="slidenum">
              <a:rPr lang="en-US" altLang="en-US" smtClean="0"/>
              <a:pPr/>
              <a:t>‹#›</a:t>
            </a:fld>
            <a:endParaRPr lang="en-US" altLang="en-US"/>
          </a:p>
        </p:txBody>
      </p:sp>
    </p:spTree>
    <p:extLst>
      <p:ext uri="{BB962C8B-B14F-4D97-AF65-F5344CB8AC3E}">
        <p14:creationId xmlns:p14="http://schemas.microsoft.com/office/powerpoint/2010/main" val="5974517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8BD540D-D133-415A-9DD0-20856064CF63}" type="datetime1">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66E35709-7DB5-44FC-8BB8-366663EA44E8}" type="slidenum">
              <a:rPr lang="en-US" altLang="en-US" smtClean="0"/>
              <a:pPr/>
              <a:t>‹#›</a:t>
            </a:fld>
            <a:endParaRPr lang="en-US" altLang="en-US"/>
          </a:p>
        </p:txBody>
      </p:sp>
    </p:spTree>
    <p:extLst>
      <p:ext uri="{BB962C8B-B14F-4D97-AF65-F5344CB8AC3E}">
        <p14:creationId xmlns:p14="http://schemas.microsoft.com/office/powerpoint/2010/main" val="35516192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9" name="Rectangle 8"/>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866440" y="2226503"/>
            <a:ext cx="5917679" cy="2550877"/>
          </a:xfrm>
        </p:spPr>
        <p:txBody>
          <a:bodyPr anchor="b"/>
          <a:lstStyle>
            <a:lvl1pPr>
              <a:defRPr sz="4800"/>
            </a:lvl1pPr>
          </a:lstStyle>
          <a:p>
            <a:r>
              <a:rPr lang="en-US"/>
              <a:t>Click to edit Master title style</a:t>
            </a:r>
            <a:endParaRPr lang="en-US" dirty="0"/>
          </a:p>
        </p:txBody>
      </p:sp>
      <p:sp>
        <p:nvSpPr>
          <p:cNvPr id="3" name="Subtitle 2"/>
          <p:cNvSpPr>
            <a:spLocks noGrp="1"/>
          </p:cNvSpPr>
          <p:nvPr>
            <p:ph type="subTitle" idx="1"/>
          </p:nvPr>
        </p:nvSpPr>
        <p:spPr>
          <a:xfrm>
            <a:off x="866440" y="4777380"/>
            <a:ext cx="591767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7498080" y="1828800"/>
            <a:ext cx="990599" cy="228659"/>
          </a:xfrm>
        </p:spPr>
        <p:txBody>
          <a:bodyPr anchor="t"/>
          <a:lstStyle>
            <a:lvl1pPr algn="l">
              <a:defRPr b="0" i="0">
                <a:solidFill>
                  <a:schemeClr val="bg1">
                    <a:alpha val="60000"/>
                  </a:schemeClr>
                </a:solidFill>
              </a:defRPr>
            </a:lvl1pPr>
          </a:lstStyle>
          <a:p>
            <a:pPr>
              <a:defRPr/>
            </a:pPr>
            <a:fld id="{61A0B02B-DDFC-450B-8856-D5AAB61E1E1C}" type="datetime1">
              <a:rPr lang="en-US" smtClean="0"/>
              <a:pPr>
                <a:defRPr/>
              </a:pPr>
              <a:t>10/28/2016</a:t>
            </a:fld>
            <a:endParaRPr lang="en-US"/>
          </a:p>
        </p:txBody>
      </p:sp>
      <p:sp>
        <p:nvSpPr>
          <p:cNvPr id="5" name="Footer Placeholder 4"/>
          <p:cNvSpPr>
            <a:spLocks noGrp="1"/>
          </p:cNvSpPr>
          <p:nvPr>
            <p:ph type="ftr" sz="quarter" idx="11"/>
          </p:nvPr>
        </p:nvSpPr>
        <p:spPr bwMode="gray">
          <a:xfrm rot="5400000">
            <a:off x="6236208" y="3264408"/>
            <a:ext cx="3859795" cy="228660"/>
          </a:xfrm>
        </p:spPr>
        <p:txBody>
          <a:bodyPr/>
          <a:lstStyle>
            <a:lvl1pPr>
              <a:defRPr b="0" i="0">
                <a:solidFill>
                  <a:schemeClr val="bg1">
                    <a:alpha val="60000"/>
                  </a:schemeClr>
                </a:solidFill>
              </a:defRPr>
            </a:lvl1pPr>
          </a:lstStyle>
          <a:p>
            <a:pPr>
              <a:defRPr/>
            </a:pPr>
            <a:endParaRPr lang="en-US"/>
          </a:p>
        </p:txBody>
      </p:sp>
      <p:sp>
        <p:nvSpPr>
          <p:cNvPr id="11" name="Rectangle 10"/>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244E858D-017E-444C-BED0-D039B6E934BC}" type="slidenum">
              <a:rPr lang="en-US" altLang="en-US" smtClean="0"/>
              <a:pPr/>
              <a:t>‹#›</a:t>
            </a:fld>
            <a:endParaRPr lang="en-US" altLang="en-US"/>
          </a:p>
        </p:txBody>
      </p:sp>
    </p:spTree>
    <p:extLst>
      <p:ext uri="{BB962C8B-B14F-4D97-AF65-F5344CB8AC3E}">
        <p14:creationId xmlns:p14="http://schemas.microsoft.com/office/powerpoint/2010/main" val="33214278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5970" y="927098"/>
            <a:ext cx="6343672" cy="709865"/>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2B9A02F-357D-AF42-B110-A7740AFDCA1B}" type="datetimeFigureOut">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34099327-5F8D-4C1F-86CD-C74256DC83C8}" type="slidenum">
              <a:rPr lang="en-US" altLang="en-US" smtClean="0"/>
              <a:pPr/>
              <a:t>‹#›</a:t>
            </a:fld>
            <a:endParaRPr lang="en-US" altLang="en-US"/>
          </a:p>
        </p:txBody>
      </p:sp>
    </p:spTree>
    <p:extLst>
      <p:ext uri="{BB962C8B-B14F-4D97-AF65-F5344CB8AC3E}">
        <p14:creationId xmlns:p14="http://schemas.microsoft.com/office/powerpoint/2010/main" val="1560013307"/>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77534" y="2257588"/>
            <a:ext cx="3090672" cy="3020344"/>
          </a:xfrm>
        </p:spPr>
        <p:txBody>
          <a:bodyPr anchor="ct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5119261" y="2257588"/>
            <a:ext cx="3082516"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FBFA792C-EFD7-4874-A8BA-82EB972EF842}" type="datetime1">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C183AAEE-95EF-43A0-ADED-0CA808C8A765}" type="slidenum">
              <a:rPr lang="en-US" altLang="en-US" smtClean="0"/>
              <a:pPr/>
              <a:t>‹#›</a:t>
            </a:fld>
            <a:endParaRPr lang="en-US" altLang="en-US"/>
          </a:p>
        </p:txBody>
      </p:sp>
    </p:spTree>
    <p:extLst>
      <p:ext uri="{BB962C8B-B14F-4D97-AF65-F5344CB8AC3E}">
        <p14:creationId xmlns:p14="http://schemas.microsoft.com/office/powerpoint/2010/main" val="10061944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866440" y="2489200"/>
            <a:ext cx="3636980" cy="35306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1" y="2489203"/>
            <a:ext cx="3636980" cy="3530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04CF7878-2C98-7449-BB8F-764A5EA8E558}" type="datetimeFigureOut">
              <a:rPr lang="en-US" smtClean="0"/>
              <a:pPr>
                <a:defRPr/>
              </a:pPr>
              <a:t>10/28/2016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1CB87C2-02AB-40FB-BE8F-F494C8FA617A}" type="slidenum">
              <a:rPr lang="en-US" altLang="en-US" smtClean="0"/>
              <a:pPr/>
              <a:t>‹#›</a:t>
            </a:fld>
            <a:endParaRPr lang="en-US" altLang="en-US"/>
          </a:p>
        </p:txBody>
      </p:sp>
    </p:spTree>
    <p:extLst>
      <p:ext uri="{BB962C8B-B14F-4D97-AF65-F5344CB8AC3E}">
        <p14:creationId xmlns:p14="http://schemas.microsoft.com/office/powerpoint/2010/main" val="550752863"/>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9918" y="2489200"/>
            <a:ext cx="3633502"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66440" y="3248490"/>
            <a:ext cx="3636980" cy="277131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81" y="2489200"/>
            <a:ext cx="3636979"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0581" y="3245835"/>
            <a:ext cx="3636980" cy="27739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E6D2F403-9584-1749-B6AB-5E1C5F94527C}" type="datetimeFigureOut">
              <a:rPr lang="en-US" smtClean="0"/>
              <a:pPr>
                <a:defRPr/>
              </a:pPr>
              <a:t>10/28/2016</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3478343-C3BF-494B-BC67-B6273EA2BEF7}" type="slidenum">
              <a:rPr lang="en-US" altLang="en-US" smtClean="0"/>
              <a:pPr/>
              <a:t>‹#›</a:t>
            </a:fld>
            <a:endParaRPr lang="en-US" altLang="en-US"/>
          </a:p>
        </p:txBody>
      </p:sp>
    </p:spTree>
    <p:extLst>
      <p:ext uri="{BB962C8B-B14F-4D97-AF65-F5344CB8AC3E}">
        <p14:creationId xmlns:p14="http://schemas.microsoft.com/office/powerpoint/2010/main" val="1792317364"/>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A58C0351-EB03-5444-BA93-B7E778374E24}" type="datetimeFigureOut">
              <a:rPr lang="en-US" smtClean="0"/>
              <a:pPr>
                <a:defRPr/>
              </a:pPr>
              <a:t>10/28/2016</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A8DB838D-CB7E-4B33-AD57-70A91D175DDA}" type="slidenum">
              <a:rPr lang="en-US" altLang="en-US" smtClean="0"/>
              <a:pPr/>
              <a:t>‹#›</a:t>
            </a:fld>
            <a:endParaRPr lang="en-US" altLang="en-US"/>
          </a:p>
        </p:txBody>
      </p:sp>
    </p:spTree>
    <p:extLst>
      <p:ext uri="{BB962C8B-B14F-4D97-AF65-F5344CB8AC3E}">
        <p14:creationId xmlns:p14="http://schemas.microsoft.com/office/powerpoint/2010/main" val="1298409875"/>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Date Placeholder 1"/>
          <p:cNvSpPr>
            <a:spLocks noGrp="1"/>
          </p:cNvSpPr>
          <p:nvPr>
            <p:ph type="dt" sz="half" idx="10"/>
          </p:nvPr>
        </p:nvSpPr>
        <p:spPr/>
        <p:txBody>
          <a:bodyPr/>
          <a:lstStyle/>
          <a:p>
            <a:pPr>
              <a:defRPr/>
            </a:pPr>
            <a:fld id="{A7EADB90-FF7E-5041-AB9F-1BC0957AB829}" type="datetimeFigureOut">
              <a:rPr lang="en-US" smtClean="0"/>
              <a:pPr>
                <a:defRPr/>
              </a:pPr>
              <a:t>10/28/2016</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a:xfrm>
            <a:off x="7678616" y="295730"/>
            <a:ext cx="791308" cy="767687"/>
          </a:xfrm>
          <a:prstGeom prst="rect">
            <a:avLst/>
          </a:prstGeom>
        </p:spPr>
        <p:txBody>
          <a:bodyPr/>
          <a:lstStyle>
            <a:lvl1pPr algn="ctr">
              <a:defRPr sz="2800"/>
            </a:lvl1pPr>
          </a:lstStyle>
          <a:p>
            <a:fld id="{113E360F-13A4-415B-BC98-03162FC27C89}" type="slidenum">
              <a:rPr lang="en-US" altLang="en-US" smtClean="0"/>
              <a:pPr/>
              <a:t>‹#›</a:t>
            </a:fld>
            <a:endParaRPr lang="en-US" altLang="en-US"/>
          </a:p>
        </p:txBody>
      </p:sp>
    </p:spTree>
    <p:extLst>
      <p:ext uri="{BB962C8B-B14F-4D97-AF65-F5344CB8AC3E}">
        <p14:creationId xmlns:p14="http://schemas.microsoft.com/office/powerpoint/2010/main" val="76450806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71308952-96D3-4E18-B830-106A3D9F70F6}" type="datetime1">
              <a:rPr lang="en-US" smtClean="0"/>
              <a:pPr>
                <a:defRPr/>
              </a:pPr>
              <a:t>10/28/2016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9682DF76-2830-428C-867D-790C343C5B12}" type="slidenum">
              <a:rPr lang="en-US" altLang="en-US" smtClean="0"/>
              <a:pPr/>
              <a:t>‹#›</a:t>
            </a:fld>
            <a:endParaRPr lang="en-US" altLang="en-US"/>
          </a:p>
        </p:txBody>
      </p:sp>
    </p:spTree>
    <p:extLst>
      <p:ext uri="{BB962C8B-B14F-4D97-AF65-F5344CB8AC3E}">
        <p14:creationId xmlns:p14="http://schemas.microsoft.com/office/powerpoint/2010/main" val="5721848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2"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447800"/>
            <a:ext cx="2712590" cy="1495588"/>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568927" y="1447800"/>
            <a:ext cx="3632850"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441" y="3086845"/>
            <a:ext cx="2712589"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71308952-96D3-4E18-B830-106A3D9F70F6}" type="datetime1">
              <a:rPr lang="en-US" smtClean="0"/>
              <a:pPr>
                <a:defRPr/>
              </a:pPr>
              <a:t>10/28/2016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9682DF76-2830-428C-867D-790C343C5B12}" type="slidenum">
              <a:rPr lang="en-US" altLang="en-US" smtClean="0"/>
              <a:pPr/>
              <a:t>‹#›</a:t>
            </a:fld>
            <a:endParaRPr lang="en-US" altLang="en-US"/>
          </a:p>
        </p:txBody>
      </p:sp>
    </p:spTree>
    <p:extLst>
      <p:ext uri="{BB962C8B-B14F-4D97-AF65-F5344CB8AC3E}">
        <p14:creationId xmlns:p14="http://schemas.microsoft.com/office/powerpoint/2010/main" val="35969544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381390"/>
            <a:ext cx="2987089" cy="157480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0" y="3086100"/>
            <a:ext cx="2987089"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6B1F836-8DEB-4346-9971-7427D6543BA8}" type="datetime1">
              <a:rPr lang="en-US" smtClean="0"/>
              <a:pPr>
                <a:defRPr/>
              </a:pPr>
              <a:t>10/28/2016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04BA55A2-7DF3-42C0-B463-39493EC6CD01}" type="slidenum">
              <a:rPr lang="en-US" altLang="en-US" smtClean="0"/>
              <a:pPr/>
              <a:t>‹#›</a:t>
            </a:fld>
            <a:endParaRPr lang="en-US" altLang="en-US"/>
          </a:p>
        </p:txBody>
      </p:sp>
    </p:spTree>
    <p:extLst>
      <p:ext uri="{BB962C8B-B14F-4D97-AF65-F5344CB8AC3E}">
        <p14:creationId xmlns:p14="http://schemas.microsoft.com/office/powerpoint/2010/main" val="11316376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Rectangle 15"/>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4961454"/>
            <a:ext cx="642200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866440" y="5528192"/>
            <a:ext cx="6422004"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BB5E740A-1340-4BB7-BC9E-A50D484604A7}" type="datetime1">
              <a:rPr lang="en-US" smtClean="0"/>
              <a:pPr>
                <a:defRPr/>
              </a:pPr>
              <a:t>10/28/2016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296554CF-7F63-47AF-98C7-95FD88560FE0}" type="slidenum">
              <a:rPr lang="en-US" altLang="en-US" smtClean="0"/>
              <a:pPr/>
              <a:t>‹#›</a:t>
            </a:fld>
            <a:endParaRPr lang="en-US" altLang="en-US"/>
          </a:p>
        </p:txBody>
      </p:sp>
    </p:spTree>
    <p:extLst>
      <p:ext uri="{BB962C8B-B14F-4D97-AF65-F5344CB8AC3E}">
        <p14:creationId xmlns:p14="http://schemas.microsoft.com/office/powerpoint/2010/main" val="3810093403"/>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927100"/>
            <a:ext cx="6422005" cy="1692720"/>
          </a:xfrm>
        </p:spPr>
        <p:txBody>
          <a:bodyPr/>
          <a:lstStyle>
            <a:lvl1pPr>
              <a:defRPr sz="3600"/>
            </a:lvl1pPr>
          </a:lstStyle>
          <a:p>
            <a:r>
              <a:rPr lang="en-US"/>
              <a:t>Click to edit Master title style</a:t>
            </a:r>
            <a:endParaRPr lang="en-US" dirty="0"/>
          </a:p>
        </p:txBody>
      </p:sp>
      <p:sp>
        <p:nvSpPr>
          <p:cNvPr id="13" name="Text Placeholder 3"/>
          <p:cNvSpPr>
            <a:spLocks noGrp="1"/>
          </p:cNvSpPr>
          <p:nvPr>
            <p:ph type="body" sz="half" idx="2"/>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944F351F-53B1-3B4C-8CD4-15B0457E8E3F}" type="datetimeFigureOut">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1B5F7523-BD35-43E1-BC0D-8C39C3C07DCE}" type="slidenum">
              <a:rPr lang="en-US" altLang="en-US" smtClean="0"/>
              <a:pPr/>
              <a:t>‹#›</a:t>
            </a:fld>
            <a:endParaRPr lang="en-US" altLang="en-US"/>
          </a:p>
        </p:txBody>
      </p:sp>
    </p:spTree>
    <p:extLst>
      <p:ext uri="{BB962C8B-B14F-4D97-AF65-F5344CB8AC3E}">
        <p14:creationId xmlns:p14="http://schemas.microsoft.com/office/powerpoint/2010/main" val="3434031877"/>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10"/>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4"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3" name="TextBox 22"/>
          <p:cNvSpPr txBox="1"/>
          <p:nvPr/>
        </p:nvSpPr>
        <p:spPr bwMode="gray">
          <a:xfrm>
            <a:off x="647430" y="651690"/>
            <a:ext cx="601591"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14" name="TextBox 13"/>
          <p:cNvSpPr txBox="1"/>
          <p:nvPr/>
        </p:nvSpPr>
        <p:spPr bwMode="gray">
          <a:xfrm>
            <a:off x="7069418" y="2900292"/>
            <a:ext cx="619063"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28060" y="927099"/>
            <a:ext cx="6160385" cy="2882179"/>
          </a:xfrm>
        </p:spPr>
        <p:txBody>
          <a:bodyPr anchor="ctr"/>
          <a:lstStyle>
            <a:lvl1pPr>
              <a:defRPr sz="3600"/>
            </a:lvl1pPr>
          </a:lstStyle>
          <a:p>
            <a:r>
              <a:rPr lang="en-US"/>
              <a:t>Click to edit Master title style</a:t>
            </a:r>
            <a:endParaRPr lang="en-US" dirty="0"/>
          </a:p>
        </p:txBody>
      </p:sp>
      <p:sp>
        <p:nvSpPr>
          <p:cNvPr id="17" name="Text Placeholder 3"/>
          <p:cNvSpPr>
            <a:spLocks noGrp="1"/>
          </p:cNvSpPr>
          <p:nvPr>
            <p:ph type="body" sz="half" idx="13"/>
          </p:nvPr>
        </p:nvSpPr>
        <p:spPr bwMode="gray">
          <a:xfrm>
            <a:off x="1387278" y="3809278"/>
            <a:ext cx="5646143"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6" name="Text Placeholder 3"/>
          <p:cNvSpPr>
            <a:spLocks noGrp="1"/>
          </p:cNvSpPr>
          <p:nvPr>
            <p:ph type="body" sz="half" idx="2"/>
          </p:nvPr>
        </p:nvSpPr>
        <p:spPr>
          <a:xfrm>
            <a:off x="866440" y="5000816"/>
            <a:ext cx="6343673"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BAB1E8F6-4F69-E448-82E4-3FF8C30628E4}" type="datetimeFigureOut">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D4AAD560-C263-4E0A-89E2-571175C702B9}" type="slidenum">
              <a:rPr lang="en-US" altLang="en-US" smtClean="0"/>
              <a:pPr/>
              <a:t>‹#›</a:t>
            </a:fld>
            <a:endParaRPr lang="en-US" altLang="en-US"/>
          </a:p>
        </p:txBody>
      </p:sp>
    </p:spTree>
    <p:extLst>
      <p:ext uri="{BB962C8B-B14F-4D97-AF65-F5344CB8AC3E}">
        <p14:creationId xmlns:p14="http://schemas.microsoft.com/office/powerpoint/2010/main" val="3625322841"/>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1588" y="0"/>
            <a:ext cx="9145588" cy="6860798"/>
            <a:chOff x="-1588" y="0"/>
            <a:chExt cx="9145588" cy="6860798"/>
          </a:xfrm>
        </p:grpSpPr>
        <p:sp>
          <p:nvSpPr>
            <p:cNvPr id="10" name="Rectangle 9"/>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2057400"/>
            <a:ext cx="6422005" cy="20955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1" y="5024908"/>
            <a:ext cx="6422004" cy="994891"/>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F790BAD4-EC93-8B4C-97AE-9AB5F3271B19}" type="datetimeFigureOut">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7" name="Rectangle 6"/>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D109023A-D006-4002-93FA-E727B884817E}" type="slidenum">
              <a:rPr lang="en-US" altLang="en-US" smtClean="0"/>
              <a:pPr/>
              <a:t>‹#›</a:t>
            </a:fld>
            <a:endParaRPr lang="en-US" altLang="en-US"/>
          </a:p>
        </p:txBody>
      </p:sp>
    </p:spTree>
    <p:extLst>
      <p:ext uri="{BB962C8B-B14F-4D97-AF65-F5344CB8AC3E}">
        <p14:creationId xmlns:p14="http://schemas.microsoft.com/office/powerpoint/2010/main" val="3403902202"/>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423593"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2489200"/>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Text Placeholder 3"/>
          <p:cNvSpPr>
            <a:spLocks noGrp="1"/>
          </p:cNvSpPr>
          <p:nvPr>
            <p:ph type="body" sz="half" idx="15"/>
          </p:nvPr>
        </p:nvSpPr>
        <p:spPr>
          <a:xfrm>
            <a:off x="866440" y="3147164"/>
            <a:ext cx="2313432"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405614"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Text Placeholder 3"/>
          <p:cNvSpPr>
            <a:spLocks noGrp="1"/>
          </p:cNvSpPr>
          <p:nvPr>
            <p:ph type="body" sz="half" idx="16"/>
          </p:nvPr>
        </p:nvSpPr>
        <p:spPr>
          <a:xfrm>
            <a:off x="3408471" y="3147164"/>
            <a:ext cx="2318918"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958642"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4" name="Text Placeholder 3"/>
          <p:cNvSpPr>
            <a:spLocks noGrp="1"/>
          </p:cNvSpPr>
          <p:nvPr>
            <p:ph type="body" sz="half" idx="17"/>
          </p:nvPr>
        </p:nvSpPr>
        <p:spPr>
          <a:xfrm>
            <a:off x="5960935" y="3147164"/>
            <a:ext cx="2316625"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pPr>
              <a:defRPr/>
            </a:pPr>
            <a:fld id="{BB5E740A-1340-4BB7-BC9E-A50D484604A7}" type="datetime1">
              <a:rPr lang="en-US" smtClean="0"/>
              <a:pPr>
                <a:defRPr/>
              </a:pPr>
              <a:t>10/28/2016</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296554CF-7F63-47AF-98C7-95FD88560FE0}" type="slidenum">
              <a:rPr lang="en-US" altLang="en-US" smtClean="0"/>
              <a:pPr/>
              <a:t>‹#›</a:t>
            </a:fld>
            <a:endParaRPr lang="en-US" altLang="en-US"/>
          </a:p>
        </p:txBody>
      </p:sp>
    </p:spTree>
    <p:extLst>
      <p:ext uri="{BB962C8B-B14F-4D97-AF65-F5344CB8AC3E}">
        <p14:creationId xmlns:p14="http://schemas.microsoft.com/office/powerpoint/2010/main" val="918212588"/>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345260"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4179596"/>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Picture Placeholder 2"/>
          <p:cNvSpPr>
            <a:spLocks noGrp="1" noChangeAspect="1"/>
          </p:cNvSpPr>
          <p:nvPr>
            <p:ph type="pic" idx="15"/>
          </p:nvPr>
        </p:nvSpPr>
        <p:spPr>
          <a:xfrm>
            <a:off x="1019055"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8"/>
          </p:nvPr>
        </p:nvSpPr>
        <p:spPr>
          <a:xfrm>
            <a:off x="866439" y="4837558"/>
            <a:ext cx="231343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411125" y="4179595"/>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8" name="Picture Placeholder 2"/>
          <p:cNvSpPr>
            <a:spLocks noGrp="1" noChangeAspect="1"/>
          </p:cNvSpPr>
          <p:nvPr>
            <p:ph type="pic" idx="21"/>
          </p:nvPr>
        </p:nvSpPr>
        <p:spPr>
          <a:xfrm>
            <a:off x="3553189"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411125" y="484820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958642" y="4179596"/>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9" name="Picture Placeholder 2"/>
          <p:cNvSpPr>
            <a:spLocks noGrp="1" noChangeAspect="1"/>
          </p:cNvSpPr>
          <p:nvPr>
            <p:ph type="pic" idx="22"/>
          </p:nvPr>
        </p:nvSpPr>
        <p:spPr>
          <a:xfrm>
            <a:off x="6108641"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58642" y="483755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0" name="Straight Connector 39"/>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pPr>
              <a:defRPr/>
            </a:pPr>
            <a:fld id="{BB5E740A-1340-4BB7-BC9E-A50D484604A7}" type="datetime1">
              <a:rPr lang="en-US" smtClean="0"/>
              <a:pPr>
                <a:defRPr/>
              </a:pPr>
              <a:t>10/28/2016</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296554CF-7F63-47AF-98C7-95FD88560FE0}" type="slidenum">
              <a:rPr lang="en-US" altLang="en-US" smtClean="0"/>
              <a:pPr/>
              <a:t>‹#›</a:t>
            </a:fld>
            <a:endParaRPr lang="en-US" altLang="en-US"/>
          </a:p>
        </p:txBody>
      </p:sp>
    </p:spTree>
    <p:extLst>
      <p:ext uri="{BB962C8B-B14F-4D97-AF65-F5344CB8AC3E}">
        <p14:creationId xmlns:p14="http://schemas.microsoft.com/office/powerpoint/2010/main" val="1783363990"/>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21301" y="6387910"/>
            <a:ext cx="990599" cy="228659"/>
          </a:xfrm>
        </p:spPr>
        <p:txBody>
          <a:bodyPr/>
          <a:lstStyle/>
          <a:p>
            <a:pPr>
              <a:defRPr/>
            </a:pPr>
            <a:fld id="{DE9A7C16-FAF2-2C41-B697-563997C522AD}" type="datetimeFigureOut">
              <a:rPr lang="en-US" smtClean="0"/>
              <a:pPr>
                <a:defRPr/>
              </a:pPr>
              <a:t>10/28/2016</a:t>
            </a:fld>
            <a:endParaRPr lang="en-US"/>
          </a:p>
        </p:txBody>
      </p:sp>
      <p:sp>
        <p:nvSpPr>
          <p:cNvPr id="5" name="Footer Placeholder 4"/>
          <p:cNvSpPr>
            <a:spLocks noGrp="1"/>
          </p:cNvSpPr>
          <p:nvPr>
            <p:ph type="ftr" sz="quarter" idx="11"/>
          </p:nvPr>
        </p:nvSpPr>
        <p:spPr>
          <a:xfrm>
            <a:off x="516133" y="6387910"/>
            <a:ext cx="3859795" cy="228660"/>
          </a:xfrm>
        </p:spPr>
        <p:txBody>
          <a:bodyPr/>
          <a:lstStyle/>
          <a:p>
            <a:pPr>
              <a:defRPr/>
            </a:pPr>
            <a:endParaRPr lang="en-US"/>
          </a:p>
        </p:txBody>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2B6D5885-42A9-4F29-91A3-17F0EF9172CA}" type="slidenum">
              <a:rPr lang="en-US" altLang="en-US" smtClean="0"/>
              <a:pPr/>
              <a:t>‹#›</a:t>
            </a:fld>
            <a:endParaRPr lang="en-US" altLang="en-US"/>
          </a:p>
        </p:txBody>
      </p:sp>
    </p:spTree>
    <p:extLst>
      <p:ext uri="{BB962C8B-B14F-4D97-AF65-F5344CB8AC3E}">
        <p14:creationId xmlns:p14="http://schemas.microsoft.com/office/powerpoint/2010/main" val="383049100"/>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1588" y="0"/>
            <a:ext cx="9120420" cy="6860798"/>
            <a:chOff x="-1588" y="0"/>
            <a:chExt cx="9120420" cy="6860798"/>
          </a:xfrm>
        </p:grpSpPr>
        <p:sp>
          <p:nvSpPr>
            <p:cNvPr id="11" name="Rectangle 10"/>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17" name="Rectangle 1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2" name="Vertical Title 1"/>
          <p:cNvSpPr>
            <a:spLocks noGrp="1"/>
          </p:cNvSpPr>
          <p:nvPr>
            <p:ph type="title" orient="vert"/>
          </p:nvPr>
        </p:nvSpPr>
        <p:spPr>
          <a:xfrm>
            <a:off x="6174928" y="1447799"/>
            <a:ext cx="1113516" cy="4572001"/>
          </a:xfrm>
        </p:spPr>
        <p:txBody>
          <a:bodyPr vert="eaVert" anchor="ctr"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866738" y="1447799"/>
            <a:ext cx="4416936" cy="45720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0A19D9EA-0687-604F-B97A-763B6765DF9F}" type="datetimeFigureOut">
              <a:rPr lang="en-US" smtClean="0"/>
              <a:pPr>
                <a:defRPr/>
              </a:pPr>
              <a:t>10/28/2016</a:t>
            </a:fld>
            <a:endParaRPr lang="en-US"/>
          </a:p>
        </p:txBody>
      </p:sp>
      <p:sp>
        <p:nvSpPr>
          <p:cNvPr id="5" name="Footer Placeholder 4"/>
          <p:cNvSpPr>
            <a:spLocks noGrp="1"/>
          </p:cNvSpPr>
          <p:nvPr>
            <p:ph type="ftr" sz="quarter" idx="11"/>
          </p:nvPr>
        </p:nvSpPr>
        <p:spPr>
          <a:xfrm>
            <a:off x="538546" y="6365498"/>
            <a:ext cx="3859795" cy="228660"/>
          </a:xfrm>
        </p:spPr>
        <p:txBody>
          <a:bodyPr/>
          <a:lstStyle/>
          <a:p>
            <a:pPr>
              <a:defRPr/>
            </a:pPr>
            <a:endParaRPr 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D56C0FB6-9F8C-474A-A20D-B6761177B142}" type="slidenum">
              <a:rPr lang="en-US" altLang="en-US" smtClean="0"/>
              <a:pPr/>
              <a:t>‹#›</a:t>
            </a:fld>
            <a:endParaRPr lang="en-US" altLang="en-US"/>
          </a:p>
        </p:txBody>
      </p:sp>
    </p:spTree>
    <p:extLst>
      <p:ext uri="{BB962C8B-B14F-4D97-AF65-F5344CB8AC3E}">
        <p14:creationId xmlns:p14="http://schemas.microsoft.com/office/powerpoint/2010/main" val="305027030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6B1F836-8DEB-4346-9971-7427D6543BA8}" type="datetime1">
              <a:rPr lang="en-US" smtClean="0"/>
              <a:pPr>
                <a:defRPr/>
              </a:pPr>
              <a:t>10/28/2016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04BA55A2-7DF3-42C0-B463-39493EC6CD01}" type="slidenum">
              <a:rPr lang="en-US" altLang="en-US" smtClean="0"/>
              <a:pPr/>
              <a:t>‹#›</a:t>
            </a:fld>
            <a:endParaRPr lang="en-US" altLang="en-US"/>
          </a:p>
        </p:txBody>
      </p:sp>
    </p:spTree>
    <p:extLst>
      <p:ext uri="{BB962C8B-B14F-4D97-AF65-F5344CB8AC3E}">
        <p14:creationId xmlns:p14="http://schemas.microsoft.com/office/powerpoint/2010/main" val="2855280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Celestia-R1---OverlayTitle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397750" cy="6858000"/>
          </a:xfrm>
          <a:prstGeom prst="rect">
            <a:avLst/>
          </a:prstGeom>
        </p:spPr>
      </p:pic>
      <p:sp>
        <p:nvSpPr>
          <p:cNvPr id="2" name="Title 1"/>
          <p:cNvSpPr>
            <a:spLocks noGrp="1"/>
          </p:cNvSpPr>
          <p:nvPr>
            <p:ph type="ctrTitle"/>
          </p:nvPr>
        </p:nvSpPr>
        <p:spPr>
          <a:xfrm>
            <a:off x="2743973" y="1964267"/>
            <a:ext cx="5714228" cy="2421464"/>
          </a:xfrm>
        </p:spPr>
        <p:txBody>
          <a:bodyPr anchor="b">
            <a:normAutofit/>
          </a:bodyPr>
          <a:lstStyle>
            <a:lvl1pPr algn="r">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2743973" y="4385733"/>
            <a:ext cx="5714228"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752311" y="5870576"/>
            <a:ext cx="1212173" cy="377825"/>
          </a:xfrm>
        </p:spPr>
        <p:txBody>
          <a:bodyPr/>
          <a:lstStyle/>
          <a:p>
            <a:pPr>
              <a:defRPr/>
            </a:pPr>
            <a:fld id="{9316BB7A-57A7-4015-98AC-6D24EEABDC46}" type="datetime1">
              <a:rPr lang="en-US" smtClean="0"/>
              <a:pPr>
                <a:defRPr/>
              </a:pPr>
              <a:t>10/28/2016</a:t>
            </a:fld>
            <a:endParaRPr lang="en-US"/>
          </a:p>
        </p:txBody>
      </p:sp>
      <p:sp>
        <p:nvSpPr>
          <p:cNvPr id="5" name="Footer Placeholder 4"/>
          <p:cNvSpPr>
            <a:spLocks noGrp="1"/>
          </p:cNvSpPr>
          <p:nvPr>
            <p:ph type="ftr" sz="quarter" idx="11"/>
          </p:nvPr>
        </p:nvSpPr>
        <p:spPr>
          <a:xfrm>
            <a:off x="2743973" y="5870576"/>
            <a:ext cx="3932137" cy="377825"/>
          </a:xfrm>
        </p:spPr>
        <p:txBody>
          <a:bodyPr/>
          <a:lstStyle/>
          <a:p>
            <a:pPr>
              <a:defRPr/>
            </a:pPr>
            <a:endParaRPr lang="en-US"/>
          </a:p>
        </p:txBody>
      </p:sp>
      <p:sp>
        <p:nvSpPr>
          <p:cNvPr id="6" name="Slide Number Placeholder 5"/>
          <p:cNvSpPr>
            <a:spLocks noGrp="1"/>
          </p:cNvSpPr>
          <p:nvPr>
            <p:ph type="sldNum" sz="quarter" idx="12"/>
          </p:nvPr>
        </p:nvSpPr>
        <p:spPr>
          <a:xfrm>
            <a:off x="8040685" y="5870576"/>
            <a:ext cx="417516" cy="377825"/>
          </a:xfrm>
        </p:spPr>
        <p:txBody>
          <a:bodyPr/>
          <a:lstStyle/>
          <a:p>
            <a:fld id="{D685CD55-7172-4A9E-B7E6-DE12E922113B}" type="slidenum">
              <a:rPr lang="en-US" altLang="en-US" smtClean="0"/>
              <a:pPr/>
              <a:t>‹#›</a:t>
            </a:fld>
            <a:endParaRPr lang="en-US" altLang="en-US"/>
          </a:p>
        </p:txBody>
      </p:sp>
    </p:spTree>
    <p:extLst>
      <p:ext uri="{BB962C8B-B14F-4D97-AF65-F5344CB8AC3E}">
        <p14:creationId xmlns:p14="http://schemas.microsoft.com/office/powerpoint/2010/main" val="34624336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66ED8A7-0E26-46B6-A84A-022B62D53F26}" type="datetime1">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2A07FB0-1946-4679-85B2-D81D07F66141}" type="slidenum">
              <a:rPr lang="en-US" altLang="en-US" smtClean="0"/>
              <a:pPr/>
              <a:t>‹#›</a:t>
            </a:fld>
            <a:endParaRPr lang="en-US" altLang="en-US"/>
          </a:p>
        </p:txBody>
      </p:sp>
    </p:spTree>
    <p:extLst>
      <p:ext uri="{BB962C8B-B14F-4D97-AF65-F5344CB8AC3E}">
        <p14:creationId xmlns:p14="http://schemas.microsoft.com/office/powerpoint/2010/main" val="38362814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2" y="3308581"/>
            <a:ext cx="77724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457201" y="4777381"/>
            <a:ext cx="77724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9C1953C8-6E9A-4810-9AF4-A40669A30469}" type="datetime1">
              <a:rPr lang="en-US" smtClean="0"/>
              <a:pPr>
                <a:defRPr/>
              </a:pPr>
              <a:t>10/28/2016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13D41E07-33F5-4A9A-AA3A-7414010E49F6}" type="slidenum">
              <a:rPr lang="en-US" altLang="en-US" smtClean="0"/>
              <a:pPr/>
              <a:t>‹#›</a:t>
            </a:fld>
            <a:endParaRPr lang="en-US" altLang="en-US"/>
          </a:p>
        </p:txBody>
      </p:sp>
    </p:spTree>
    <p:extLst>
      <p:ext uri="{BB962C8B-B14F-4D97-AF65-F5344CB8AC3E}">
        <p14:creationId xmlns:p14="http://schemas.microsoft.com/office/powerpoint/2010/main" val="32748016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1" y="2142068"/>
            <a:ext cx="3813048"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6553" y="2142068"/>
            <a:ext cx="3813048"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6DF5F8C-19FF-4F5D-9929-2BC1E8A62F22}" type="datetime1">
              <a:rPr lang="en-US" smtClean="0"/>
              <a:pPr>
                <a:defRPr/>
              </a:pPr>
              <a:t>10/28/2016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B134A241-1863-43E7-89B6-4F40BF23DD3C}" type="slidenum">
              <a:rPr lang="en-US" altLang="en-US" smtClean="0"/>
              <a:pPr/>
              <a:t>‹#›</a:t>
            </a:fld>
            <a:endParaRPr lang="en-US" altLang="en-US"/>
          </a:p>
        </p:txBody>
      </p:sp>
    </p:spTree>
    <p:extLst>
      <p:ext uri="{BB962C8B-B14F-4D97-AF65-F5344CB8AC3E}">
        <p14:creationId xmlns:p14="http://schemas.microsoft.com/office/powerpoint/2010/main" val="13567885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743480" y="2218267"/>
            <a:ext cx="354060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870201"/>
            <a:ext cx="3813048"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11120" y="2218267"/>
            <a:ext cx="351848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416552" y="2870201"/>
            <a:ext cx="3813048"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856FA703-D2EE-491D-9DF5-8473D71A3F2B}" type="datetime1">
              <a:rPr lang="en-US" smtClean="0"/>
              <a:pPr>
                <a:defRPr/>
              </a:pPr>
              <a:t>10/28/2016</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4B211895-AEB6-4B44-A433-E3003E2E120B}" type="slidenum">
              <a:rPr lang="en-US" altLang="en-US" smtClean="0"/>
              <a:pPr/>
              <a:t>‹#›</a:t>
            </a:fld>
            <a:endParaRPr lang="en-US" altLang="en-US"/>
          </a:p>
        </p:txBody>
      </p:sp>
    </p:spTree>
    <p:extLst>
      <p:ext uri="{BB962C8B-B14F-4D97-AF65-F5344CB8AC3E}">
        <p14:creationId xmlns:p14="http://schemas.microsoft.com/office/powerpoint/2010/main" val="14183391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609601"/>
            <a:ext cx="7772400" cy="1456267"/>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AB744206-9C04-4B6B-B277-82F9BAEEF016}" type="datetime1">
              <a:rPr lang="en-US" smtClean="0"/>
              <a:pPr>
                <a:defRPr/>
              </a:pPr>
              <a:t>10/28/2016</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C6F8B87C-657F-42F7-9D53-38EC93FE10AB}" type="slidenum">
              <a:rPr lang="en-US" altLang="en-US" smtClean="0"/>
              <a:pPr/>
              <a:t>‹#›</a:t>
            </a:fld>
            <a:endParaRPr lang="en-US" altLang="en-US"/>
          </a:p>
        </p:txBody>
      </p:sp>
    </p:spTree>
    <p:extLst>
      <p:ext uri="{BB962C8B-B14F-4D97-AF65-F5344CB8AC3E}">
        <p14:creationId xmlns:p14="http://schemas.microsoft.com/office/powerpoint/2010/main" val="21230042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Date Placeholder 1"/>
          <p:cNvSpPr>
            <a:spLocks noGrp="1"/>
          </p:cNvSpPr>
          <p:nvPr>
            <p:ph type="dt" sz="half" idx="10"/>
          </p:nvPr>
        </p:nvSpPr>
        <p:spPr/>
        <p:txBody>
          <a:bodyPr/>
          <a:lstStyle/>
          <a:p>
            <a:pPr>
              <a:defRPr/>
            </a:pPr>
            <a:fld id="{113070DA-F923-41F1-A6FC-9C1A9562D120}" type="datetime1">
              <a:rPr lang="en-US" smtClean="0"/>
              <a:pPr>
                <a:defRPr/>
              </a:pPr>
              <a:t>10/28/2016</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4EA81266-C716-4979-923A-54876F09F25C}" type="slidenum">
              <a:rPr lang="en-US" altLang="en-US" smtClean="0"/>
              <a:pPr/>
              <a:t>‹#›</a:t>
            </a:fld>
            <a:endParaRPr lang="en-US" altLang="en-US"/>
          </a:p>
        </p:txBody>
      </p:sp>
    </p:spTree>
    <p:extLst>
      <p:ext uri="{BB962C8B-B14F-4D97-AF65-F5344CB8AC3E}">
        <p14:creationId xmlns:p14="http://schemas.microsoft.com/office/powerpoint/2010/main" val="21547398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2" name="Picture 11"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1718" y="1557868"/>
            <a:ext cx="2862910" cy="1439332"/>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606144" y="609601"/>
            <a:ext cx="4627975" cy="5181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61718" y="2997200"/>
            <a:ext cx="2862910" cy="184573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FE35AF0C-5831-4BA8-99E7-30C8F90A7B2F}" type="datetime1">
              <a:rPr lang="en-US" smtClean="0"/>
              <a:pPr>
                <a:defRPr/>
              </a:pPr>
              <a:t>10/28/2016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E831AEC8-72C6-479B-9EAD-F57232DF1FAD}" type="slidenum">
              <a:rPr lang="en-US" altLang="en-US" smtClean="0"/>
              <a:pPr/>
              <a:t>‹#›</a:t>
            </a:fld>
            <a:endParaRPr lang="en-US" altLang="en-US"/>
          </a:p>
        </p:txBody>
      </p:sp>
    </p:spTree>
    <p:extLst>
      <p:ext uri="{BB962C8B-B14F-4D97-AF65-F5344CB8AC3E}">
        <p14:creationId xmlns:p14="http://schemas.microsoft.com/office/powerpoint/2010/main" val="36270514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2128" y="1735672"/>
            <a:ext cx="4097204" cy="1371600"/>
          </a:xfrm>
        </p:spPr>
        <p:txBody>
          <a:bodyPr anchor="b">
            <a:normAutofit/>
          </a:bodyPr>
          <a:lstStyle>
            <a:lvl1pPr algn="l">
              <a:defRPr sz="24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029200" y="914400"/>
            <a:ext cx="3200400"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dirty="0"/>
            </a:lvl1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a:xfrm>
            <a:off x="462128" y="3107272"/>
            <a:ext cx="4097204"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5ED13A3B-503F-4196-AB0B-7C4B5CBD20E0}" type="datetime1">
              <a:rPr lang="en-US" smtClean="0"/>
              <a:pPr>
                <a:defRPr/>
              </a:pPr>
              <a:t>10/28/2016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BB66D2B9-ADC3-4A82-8EA2-F83FBE573676}" type="slidenum">
              <a:rPr lang="en-US" altLang="en-US" smtClean="0"/>
              <a:pPr/>
              <a:t>‹#›</a:t>
            </a:fld>
            <a:endParaRPr lang="en-US" altLang="en-US"/>
          </a:p>
        </p:txBody>
      </p:sp>
    </p:spTree>
    <p:extLst>
      <p:ext uri="{BB962C8B-B14F-4D97-AF65-F5344CB8AC3E}">
        <p14:creationId xmlns:p14="http://schemas.microsoft.com/office/powerpoint/2010/main" val="28243487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4732865"/>
            <a:ext cx="7772400" cy="566738"/>
          </a:xfrm>
        </p:spPr>
        <p:txBody>
          <a:bodyPr anchor="b">
            <a:normAutofit/>
          </a:bodyPr>
          <a:lstStyle>
            <a:lvl1pPr algn="l">
              <a:defRPr sz="2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4401" y="932112"/>
            <a:ext cx="685800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a:lvl1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a:xfrm>
            <a:off x="457201" y="5299603"/>
            <a:ext cx="77724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BB5E740A-1340-4BB7-BC9E-A50D484604A7}" type="datetime1">
              <a:rPr lang="en-US" smtClean="0"/>
              <a:pPr>
                <a:defRPr/>
              </a:pPr>
              <a:t>10/28/2016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296554CF-7F63-47AF-98C7-95FD88560FE0}" type="slidenum">
              <a:rPr lang="en-US" altLang="en-US" smtClean="0"/>
              <a:pPr/>
              <a:t>‹#›</a:t>
            </a:fld>
            <a:endParaRPr lang="en-US" altLang="en-US"/>
          </a:p>
        </p:txBody>
      </p:sp>
    </p:spTree>
    <p:extLst>
      <p:ext uri="{BB962C8B-B14F-4D97-AF65-F5344CB8AC3E}">
        <p14:creationId xmlns:p14="http://schemas.microsoft.com/office/powerpoint/2010/main" val="3078042056"/>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0.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image" Target="../media/image6.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image" Target="../media/image5.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image" Target="../media/image10.jpeg"/><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theme" Target="../theme/theme8.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image" Target="../media/image14.png"/><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10" Type="http://schemas.openxmlformats.org/officeDocument/2006/relationships/slideLayout" Target="../slideLayouts/slideLayout116.xml"/><Relationship Id="rId19" Type="http://schemas.openxmlformats.org/officeDocument/2006/relationships/theme" Target="../theme/theme9.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BB5E740A-1340-4BB7-BC9E-A50D484604A7}" type="datetime1">
              <a:rPr lang="en-US" smtClean="0"/>
              <a:pPr>
                <a:defRPr/>
              </a:pPr>
              <a:t>10/28/2016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96554CF-7F63-47AF-98C7-95FD88560FE0}" type="slidenum">
              <a:rPr lang="en-US" altLang="en-US" smtClean="0"/>
              <a:pPr/>
              <a:t>‹#›</a:t>
            </a:fld>
            <a:endParaRPr lang="en-US" altLang="en-US"/>
          </a:p>
        </p:txBody>
      </p:sp>
    </p:spTree>
    <p:extLst>
      <p:ext uri="{BB962C8B-B14F-4D97-AF65-F5344CB8AC3E}">
        <p14:creationId xmlns:p14="http://schemas.microsoft.com/office/powerpoint/2010/main" val="90582339"/>
      </p:ext>
    </p:extLst>
  </p:cSld>
  <p:clrMap bg1="lt1" tx1="dk1" bg2="lt2" tx2="dk2" accent1="accent1" accent2="accent2" accent3="accent3" accent4="accent4" accent5="accent5" accent6="accent6" hlink="hlink" folHlink="folHlink"/>
  <p:sldLayoutIdLst>
    <p:sldLayoutId id="2147484816" r:id="rId1"/>
    <p:sldLayoutId id="2147484817" r:id="rId2"/>
    <p:sldLayoutId id="2147484818" r:id="rId3"/>
    <p:sldLayoutId id="2147484819" r:id="rId4"/>
    <p:sldLayoutId id="2147484820" r:id="rId5"/>
    <p:sldLayoutId id="2147484821" r:id="rId6"/>
    <p:sldLayoutId id="2147484822" r:id="rId7"/>
    <p:sldLayoutId id="2147484823" r:id="rId8"/>
    <p:sldLayoutId id="2147484824" r:id="rId9"/>
    <p:sldLayoutId id="2147484825" r:id="rId10"/>
    <p:sldLayoutId id="2147484826"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fld id="{BB5E740A-1340-4BB7-BC9E-A50D484604A7}" type="datetime1">
              <a:rPr lang="en-US" smtClean="0"/>
              <a:pPr>
                <a:defRPr/>
              </a:pPr>
              <a:t>10/28/2016</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296554CF-7F63-47AF-98C7-95FD88560FE0}" type="slidenum">
              <a:rPr lang="en-US" altLang="en-US" smtClean="0"/>
              <a:pPr/>
              <a:t>‹#›</a:t>
            </a:fld>
            <a:endParaRPr lang="en-US" alt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5477365"/>
      </p:ext>
    </p:extLst>
  </p:cSld>
  <p:clrMap bg1="lt1" tx1="dk1" bg2="lt2" tx2="dk2" accent1="accent1" accent2="accent2" accent3="accent3" accent4="accent4" accent5="accent5" accent6="accent6" hlink="hlink" folHlink="folHlink"/>
  <p:sldLayoutIdLst>
    <p:sldLayoutId id="2147485218" r:id="rId1"/>
    <p:sldLayoutId id="2147485219" r:id="rId2"/>
    <p:sldLayoutId id="2147485220" r:id="rId3"/>
    <p:sldLayoutId id="2147485221" r:id="rId4"/>
    <p:sldLayoutId id="2147485222" r:id="rId5"/>
    <p:sldLayoutId id="2147485223" r:id="rId6"/>
    <p:sldLayoutId id="2147485224" r:id="rId7"/>
    <p:sldLayoutId id="2147485225" r:id="rId8"/>
    <p:sldLayoutId id="2147485226" r:id="rId9"/>
    <p:sldLayoutId id="2147485227" r:id="rId10"/>
    <p:sldLayoutId id="2147485228"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3" cstate="screen">
            <a:extLst>
              <a:ext uri="{28A0092B-C50C-407E-A947-70E740481C1C}">
                <a14:useLocalDpi xmlns:a14="http://schemas.microsoft.com/office/drawing/2010/main"/>
              </a:ext>
            </a:extLst>
          </a:blip>
          <a:srcRect b="-1562"/>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fld id="{BB5E740A-1340-4BB7-BC9E-A50D484604A7}" type="datetime1">
              <a:rPr lang="en-US" smtClean="0"/>
              <a:pPr>
                <a:defRPr/>
              </a:pPr>
              <a:t>10/28/2016</a:t>
            </a:fld>
            <a:endParaRPr lang="en-US"/>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296554CF-7F63-47AF-98C7-95FD88560FE0}" type="slidenum">
              <a:rPr lang="en-US" altLang="en-US" smtClean="0"/>
              <a:pPr/>
              <a:t>‹#›</a:t>
            </a:fld>
            <a:endParaRPr lang="en-US" altLang="en-US"/>
          </a:p>
        </p:txBody>
      </p:sp>
    </p:spTree>
    <p:extLst>
      <p:ext uri="{BB962C8B-B14F-4D97-AF65-F5344CB8AC3E}">
        <p14:creationId xmlns:p14="http://schemas.microsoft.com/office/powerpoint/2010/main" val="3411584965"/>
      </p:ext>
    </p:extLst>
  </p:cSld>
  <p:clrMap bg1="lt1" tx1="dk1" bg2="lt2" tx2="dk2" accent1="accent1" accent2="accent2" accent3="accent3" accent4="accent4" accent5="accent5" accent6="accent6" hlink="hlink" folHlink="folHlink"/>
  <p:sldLayoutIdLst>
    <p:sldLayoutId id="2147484876" r:id="rId1"/>
    <p:sldLayoutId id="2147484877" r:id="rId2"/>
    <p:sldLayoutId id="2147484878" r:id="rId3"/>
    <p:sldLayoutId id="2147484879" r:id="rId4"/>
    <p:sldLayoutId id="2147484880" r:id="rId5"/>
    <p:sldLayoutId id="2147484881" r:id="rId6"/>
    <p:sldLayoutId id="2147484882" r:id="rId7"/>
    <p:sldLayoutId id="2147484883" r:id="rId8"/>
    <p:sldLayoutId id="2147484884" r:id="rId9"/>
    <p:sldLayoutId id="2147484885" r:id="rId10"/>
    <p:sldLayoutId id="2147484886" r:id="rId11"/>
  </p:sldLayoutIdLst>
  <p:hf hdr="0" ftr="0" dt="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362" y="176109"/>
            <a:ext cx="9141714"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85019" y="284176"/>
            <a:ext cx="777240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019" y="2011680"/>
            <a:ext cx="7772400" cy="42062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557" y="6422855"/>
            <a:ext cx="2595043" cy="365125"/>
          </a:xfrm>
          <a:prstGeom prst="rect">
            <a:avLst/>
          </a:prstGeom>
        </p:spPr>
        <p:txBody>
          <a:bodyPr vert="horz" lIns="91440" tIns="45720" rIns="45720" bIns="45720" rtlCol="0" anchor="ctr"/>
          <a:lstStyle>
            <a:lvl1pPr algn="l">
              <a:defRPr sz="1050">
                <a:solidFill>
                  <a:schemeClr val="tx1"/>
                </a:solidFill>
              </a:defRPr>
            </a:lvl1pPr>
          </a:lstStyle>
          <a:p>
            <a:pPr>
              <a:defRPr/>
            </a:pPr>
            <a:fld id="{BB5E740A-1340-4BB7-BC9E-A50D484604A7}" type="datetime1">
              <a:rPr lang="en-US" smtClean="0"/>
              <a:pPr>
                <a:defRPr/>
              </a:pPr>
              <a:t>10/28/2016</a:t>
            </a:fld>
            <a:endParaRPr lang="en-US"/>
          </a:p>
        </p:txBody>
      </p:sp>
      <p:sp>
        <p:nvSpPr>
          <p:cNvPr id="5" name="Footer Placeholder 4"/>
          <p:cNvSpPr>
            <a:spLocks noGrp="1"/>
          </p:cNvSpPr>
          <p:nvPr>
            <p:ph type="ftr" sz="quarter" idx="3"/>
          </p:nvPr>
        </p:nvSpPr>
        <p:spPr>
          <a:xfrm>
            <a:off x="4191000" y="6422855"/>
            <a:ext cx="4060627" cy="365125"/>
          </a:xfrm>
          <a:prstGeom prst="rect">
            <a:avLst/>
          </a:prstGeom>
        </p:spPr>
        <p:txBody>
          <a:bodyPr vert="horz" lIns="91440" tIns="45720" rIns="91440" bIns="45720" rtlCol="0" anchor="ctr"/>
          <a:lstStyle>
            <a:lvl1pPr algn="r">
              <a:defRPr sz="1050">
                <a:solidFill>
                  <a:schemeClr val="tx1"/>
                </a:solidFill>
              </a:defRPr>
            </a:lvl1pPr>
          </a:lstStyle>
          <a:p>
            <a:pPr>
              <a:defRPr/>
            </a:pPr>
            <a:endParaRPr lang="en-US"/>
          </a:p>
        </p:txBody>
      </p:sp>
      <p:sp>
        <p:nvSpPr>
          <p:cNvPr id="6" name="Slide Number Placeholder 5"/>
          <p:cNvSpPr>
            <a:spLocks noGrp="1"/>
          </p:cNvSpPr>
          <p:nvPr>
            <p:ph type="sldNum" sz="quarter" idx="4"/>
          </p:nvPr>
        </p:nvSpPr>
        <p:spPr>
          <a:xfrm>
            <a:off x="8265139" y="6422855"/>
            <a:ext cx="709698" cy="365125"/>
          </a:xfrm>
          <a:prstGeom prst="rect">
            <a:avLst/>
          </a:prstGeom>
        </p:spPr>
        <p:txBody>
          <a:bodyPr vert="horz" lIns="45720" tIns="45720" rIns="91440" bIns="45720" rtlCol="0" anchor="ctr"/>
          <a:lstStyle>
            <a:lvl1pPr algn="l">
              <a:defRPr sz="1200" b="0">
                <a:solidFill>
                  <a:schemeClr val="tx1"/>
                </a:solidFill>
              </a:defRPr>
            </a:lvl1pPr>
          </a:lstStyle>
          <a:p>
            <a:fld id="{296554CF-7F63-47AF-98C7-95FD88560FE0}" type="slidenum">
              <a:rPr lang="en-US" altLang="en-US" smtClean="0"/>
              <a:pPr/>
              <a:t>‹#›</a:t>
            </a:fld>
            <a:endParaRPr lang="en-US" altLang="en-US"/>
          </a:p>
        </p:txBody>
      </p:sp>
    </p:spTree>
    <p:extLst>
      <p:ext uri="{BB962C8B-B14F-4D97-AF65-F5344CB8AC3E}">
        <p14:creationId xmlns:p14="http://schemas.microsoft.com/office/powerpoint/2010/main" val="3416918596"/>
      </p:ext>
    </p:extLst>
  </p:cSld>
  <p:clrMap bg1="dk1" tx1="lt1" bg2="dk2" tx2="lt2" accent1="accent1" accent2="accent2" accent3="accent3" accent4="accent4" accent5="accent5" accent6="accent6" hlink="hlink" folHlink="folHlink"/>
  <p:sldLayoutIdLst>
    <p:sldLayoutId id="2147484924" r:id="rId1"/>
    <p:sldLayoutId id="2147484925" r:id="rId2"/>
    <p:sldLayoutId id="2147484926" r:id="rId3"/>
    <p:sldLayoutId id="2147484927" r:id="rId4"/>
    <p:sldLayoutId id="2147484928" r:id="rId5"/>
    <p:sldLayoutId id="2147484929" r:id="rId6"/>
    <p:sldLayoutId id="2147484930" r:id="rId7"/>
    <p:sldLayoutId id="2147484931" r:id="rId8"/>
    <p:sldLayoutId id="2147484932" r:id="rId9"/>
    <p:sldLayoutId id="2147484933" r:id="rId10"/>
    <p:sldLayoutId id="2147484934" r:id="rId11"/>
  </p:sldLayoutIdLst>
  <p:hf hdr="0" ftr="0" dt="0"/>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BB5E740A-1340-4BB7-BC9E-A50D484604A7}" type="datetime1">
              <a:rPr lang="en-US" smtClean="0"/>
              <a:pPr>
                <a:defRPr/>
              </a:pPr>
              <a:t>10/28/2016</a:t>
            </a:fld>
            <a:endParaRPr 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96554CF-7F63-47AF-98C7-95FD88560FE0}" type="slidenum">
              <a:rPr lang="en-US" altLang="en-US" smtClean="0"/>
              <a:pPr/>
              <a:t>‹#›</a:t>
            </a:fld>
            <a:endParaRPr lang="en-US" altLang="en-US"/>
          </a:p>
        </p:txBody>
      </p:sp>
    </p:spTree>
    <p:extLst>
      <p:ext uri="{BB962C8B-B14F-4D97-AF65-F5344CB8AC3E}">
        <p14:creationId xmlns:p14="http://schemas.microsoft.com/office/powerpoint/2010/main" val="2913656532"/>
      </p:ext>
    </p:extLst>
  </p:cSld>
  <p:clrMap bg1="lt1" tx1="dk1" bg2="lt2" tx2="dk2" accent1="accent1" accent2="accent2" accent3="accent3" accent4="accent4" accent5="accent5" accent6="accent6" hlink="hlink" folHlink="folHlink"/>
  <p:sldLayoutIdLst>
    <p:sldLayoutId id="2147484936" r:id="rId1"/>
    <p:sldLayoutId id="2147484937" r:id="rId2"/>
    <p:sldLayoutId id="2147484938" r:id="rId3"/>
    <p:sldLayoutId id="2147484939" r:id="rId4"/>
    <p:sldLayoutId id="2147484940" r:id="rId5"/>
    <p:sldLayoutId id="2147484941" r:id="rId6"/>
    <p:sldLayoutId id="2147484942" r:id="rId7"/>
    <p:sldLayoutId id="2147484943" r:id="rId8"/>
    <p:sldLayoutId id="2147484944" r:id="rId9"/>
    <p:sldLayoutId id="2147484945" r:id="rId10"/>
    <p:sldLayoutId id="2147484946" r:id="rId11"/>
    <p:sldLayoutId id="2147484947" r:id="rId12"/>
    <p:sldLayoutId id="2147484948" r:id="rId13"/>
    <p:sldLayoutId id="2147484949" r:id="rId14"/>
    <p:sldLayoutId id="2147484950" r:id="rId15"/>
    <p:sldLayoutId id="2147484951" r:id="rId16"/>
    <p:sldLayoutId id="2147484952" r:id="rId17"/>
  </p:sldLayoutIdLst>
  <p:hf hdr="0" ftr="0" dt="0"/>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pPr>
              <a:defRPr/>
            </a:pPr>
            <a:fld id="{BB5E740A-1340-4BB7-BC9E-A50D484604A7}" type="datetime1">
              <a:rPr lang="en-US" smtClean="0"/>
              <a:pPr>
                <a:defRPr/>
              </a:pPr>
              <a:t>10/28/2016</a:t>
            </a:fld>
            <a:endParaRPr lang="en-US"/>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pPr>
              <a:defRPr/>
            </a:pPr>
            <a:endParaRPr lang="en-US"/>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fld id="{296554CF-7F63-47AF-98C7-95FD88560FE0}" type="slidenum">
              <a:rPr lang="en-US" altLang="en-US" smtClean="0"/>
              <a:pPr/>
              <a:t>‹#›</a:t>
            </a:fld>
            <a:endParaRPr lang="en-US" altLang="en-US"/>
          </a:p>
        </p:txBody>
      </p:sp>
    </p:spTree>
    <p:extLst>
      <p:ext uri="{BB962C8B-B14F-4D97-AF65-F5344CB8AC3E}">
        <p14:creationId xmlns:p14="http://schemas.microsoft.com/office/powerpoint/2010/main" val="199020068"/>
      </p:ext>
    </p:extLst>
  </p:cSld>
  <p:clrMap bg1="lt1" tx1="dk1" bg2="lt2" tx2="dk2" accent1="accent1" accent2="accent2" accent3="accent3" accent4="accent4" accent5="accent5" accent6="accent6" hlink="hlink" folHlink="folHlink"/>
  <p:sldLayoutIdLst>
    <p:sldLayoutId id="2147485086" r:id="rId1"/>
    <p:sldLayoutId id="2147485087" r:id="rId2"/>
    <p:sldLayoutId id="2147485088" r:id="rId3"/>
    <p:sldLayoutId id="2147485089" r:id="rId4"/>
    <p:sldLayoutId id="2147485090" r:id="rId5"/>
    <p:sldLayoutId id="2147485091" r:id="rId6"/>
    <p:sldLayoutId id="2147485092" r:id="rId7"/>
    <p:sldLayoutId id="2147485093" r:id="rId8"/>
    <p:sldLayoutId id="2147485094" r:id="rId9"/>
    <p:sldLayoutId id="2147485095" r:id="rId10"/>
    <p:sldLayoutId id="2147485096" r:id="rId11"/>
  </p:sldLayoutIdLst>
  <p:hf hdr="0" ftr="0" dt="0"/>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fld id="{BB5E740A-1340-4BB7-BC9E-A50D484604A7}" type="datetime1">
              <a:rPr lang="en-US" smtClean="0"/>
              <a:pPr>
                <a:defRPr/>
              </a:pPr>
              <a:t>10/28/2016</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296554CF-7F63-47AF-98C7-95FD88560FE0}" type="slidenum">
              <a:rPr lang="en-US" altLang="en-US" smtClean="0"/>
              <a:pPr/>
              <a:t>‹#›</a:t>
            </a:fld>
            <a:endParaRPr lang="en-US" alt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7978076"/>
      </p:ext>
    </p:extLst>
  </p:cSld>
  <p:clrMap bg1="lt1" tx1="dk1" bg2="lt2" tx2="dk2" accent1="accent1" accent2="accent2" accent3="accent3" accent4="accent4" accent5="accent5" accent6="accent6" hlink="hlink" folHlink="folHlink"/>
  <p:sldLayoutIdLst>
    <p:sldLayoutId id="2147485098" r:id="rId1"/>
    <p:sldLayoutId id="2147485099" r:id="rId2"/>
    <p:sldLayoutId id="2147485100" r:id="rId3"/>
    <p:sldLayoutId id="2147485101" r:id="rId4"/>
    <p:sldLayoutId id="2147485102" r:id="rId5"/>
    <p:sldLayoutId id="2147485103" r:id="rId6"/>
    <p:sldLayoutId id="2147485104" r:id="rId7"/>
    <p:sldLayoutId id="2147485105" r:id="rId8"/>
    <p:sldLayoutId id="2147485106" r:id="rId9"/>
    <p:sldLayoutId id="2147485107" r:id="rId10"/>
    <p:sldLayoutId id="2147485108"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14" name="Rectangle 13"/>
            <p:cNvSpPr/>
            <p:nvPr/>
          </p:nvSpPr>
          <p:spPr>
            <a:xfrm>
              <a:off x="0" y="0"/>
              <a:ext cx="9118832"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Freeform 24"/>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Placeholder 1"/>
          <p:cNvSpPr>
            <a:spLocks noGrp="1"/>
          </p:cNvSpPr>
          <p:nvPr>
            <p:ph type="title"/>
          </p:nvPr>
        </p:nvSpPr>
        <p:spPr bwMode="gray">
          <a:xfrm>
            <a:off x="866440" y="927099"/>
            <a:ext cx="6345260" cy="70986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64382" y="2489200"/>
            <a:ext cx="6345260" cy="3530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74443" y="6365498"/>
            <a:ext cx="990599" cy="228659"/>
          </a:xfrm>
          <a:prstGeom prst="rect">
            <a:avLst/>
          </a:prstGeom>
        </p:spPr>
        <p:txBody>
          <a:bodyPr vert="horz" lIns="91440" tIns="45720" rIns="91440" bIns="45720" rtlCol="0" anchor="b"/>
          <a:lstStyle>
            <a:lvl1pPr algn="r">
              <a:defRPr sz="900" b="1" i="0">
                <a:solidFill>
                  <a:schemeClr val="accent1"/>
                </a:solidFill>
              </a:defRPr>
            </a:lvl1pPr>
          </a:lstStyle>
          <a:p>
            <a:pPr>
              <a:defRPr/>
            </a:pPr>
            <a:fld id="{BB5E740A-1340-4BB7-BC9E-A50D484604A7}" type="datetime1">
              <a:rPr lang="en-US" smtClean="0"/>
              <a:pPr>
                <a:defRPr/>
              </a:pPr>
              <a:t>10/28/2016</a:t>
            </a:fld>
            <a:endParaRPr lang="en-US"/>
          </a:p>
        </p:txBody>
      </p:sp>
      <p:sp>
        <p:nvSpPr>
          <p:cNvPr id="5" name="Footer Placeholder 4"/>
          <p:cNvSpPr>
            <a:spLocks noGrp="1"/>
          </p:cNvSpPr>
          <p:nvPr>
            <p:ph type="ftr" sz="quarter" idx="3"/>
          </p:nvPr>
        </p:nvSpPr>
        <p:spPr>
          <a:xfrm>
            <a:off x="590843" y="6365497"/>
            <a:ext cx="3859795" cy="228660"/>
          </a:xfrm>
          <a:prstGeom prst="rect">
            <a:avLst/>
          </a:prstGeom>
        </p:spPr>
        <p:txBody>
          <a:bodyPr vert="horz" lIns="91440" tIns="45720" rIns="91440" bIns="45720" rtlCol="0" anchor="b"/>
          <a:lstStyle>
            <a:lvl1pPr algn="l">
              <a:defRPr sz="900" b="1" i="0">
                <a:solidFill>
                  <a:schemeClr val="accent1"/>
                </a:solidFill>
              </a:defRPr>
            </a:lvl1pPr>
          </a:lstStyle>
          <a:p>
            <a:pPr>
              <a:defRPr/>
            </a:pPr>
            <a:endParaRPr lang="en-US"/>
          </a:p>
        </p:txBody>
      </p:sp>
      <p:sp>
        <p:nvSpPr>
          <p:cNvPr id="26" name="Rectangle 2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fld id="{296554CF-7F63-47AF-98C7-95FD88560FE0}" type="slidenum">
              <a:rPr lang="en-US" altLang="en-US" smtClean="0"/>
              <a:pPr/>
              <a:t>‹#›</a:t>
            </a:fld>
            <a:endParaRPr lang="en-US" altLang="en-US"/>
          </a:p>
        </p:txBody>
      </p:sp>
    </p:spTree>
    <p:extLst>
      <p:ext uri="{BB962C8B-B14F-4D97-AF65-F5344CB8AC3E}">
        <p14:creationId xmlns:p14="http://schemas.microsoft.com/office/powerpoint/2010/main" val="483090505"/>
      </p:ext>
    </p:extLst>
  </p:cSld>
  <p:clrMap bg1="lt1" tx1="dk1" bg2="lt2" tx2="dk2" accent1="accent1" accent2="accent2" accent3="accent3" accent4="accent4" accent5="accent5" accent6="accent6" hlink="hlink" folHlink="folHlink"/>
  <p:sldLayoutIdLst>
    <p:sldLayoutId id="2147485110" r:id="rId1"/>
    <p:sldLayoutId id="2147485111" r:id="rId2"/>
    <p:sldLayoutId id="2147485112" r:id="rId3"/>
    <p:sldLayoutId id="2147485113" r:id="rId4"/>
    <p:sldLayoutId id="2147485114" r:id="rId5"/>
    <p:sldLayoutId id="2147485115" r:id="rId6"/>
    <p:sldLayoutId id="2147485116" r:id="rId7"/>
    <p:sldLayoutId id="2147485117" r:id="rId8"/>
    <p:sldLayoutId id="2147485118" r:id="rId9"/>
    <p:sldLayoutId id="2147485119" r:id="rId10"/>
    <p:sldLayoutId id="2147485120" r:id="rId11"/>
    <p:sldLayoutId id="2147485121" r:id="rId12"/>
    <p:sldLayoutId id="2147485122" r:id="rId13"/>
    <p:sldLayoutId id="2147485123" r:id="rId14"/>
    <p:sldLayoutId id="2147485124" r:id="rId15"/>
    <p:sldLayoutId id="2147485125" r:id="rId16"/>
    <p:sldLayoutId id="2147485126" r:id="rId17"/>
  </p:sldLayoutIdLst>
  <p:hf hdr="0" ftr="0" dt="0"/>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09601"/>
            <a:ext cx="7772400"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2142068"/>
            <a:ext cx="7772400"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23712" y="5870576"/>
            <a:ext cx="1212173"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BB5E740A-1340-4BB7-BC9E-A50D484604A7}" type="datetime1">
              <a:rPr lang="en-US" smtClean="0"/>
              <a:pPr>
                <a:defRPr/>
              </a:pPr>
              <a:t>10/28/2016</a:t>
            </a:fld>
            <a:endParaRPr lang="en-US"/>
          </a:p>
        </p:txBody>
      </p:sp>
      <p:sp>
        <p:nvSpPr>
          <p:cNvPr id="5" name="Footer Placeholder 4"/>
          <p:cNvSpPr>
            <a:spLocks noGrp="1"/>
          </p:cNvSpPr>
          <p:nvPr>
            <p:ph type="ftr" sz="quarter" idx="3"/>
          </p:nvPr>
        </p:nvSpPr>
        <p:spPr>
          <a:xfrm>
            <a:off x="457200" y="5870576"/>
            <a:ext cx="5990311"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en-US"/>
          </a:p>
        </p:txBody>
      </p:sp>
      <p:sp>
        <p:nvSpPr>
          <p:cNvPr id="6" name="Slide Number Placeholder 5"/>
          <p:cNvSpPr>
            <a:spLocks noGrp="1"/>
          </p:cNvSpPr>
          <p:nvPr>
            <p:ph type="sldNum" sz="quarter" idx="4"/>
          </p:nvPr>
        </p:nvSpPr>
        <p:spPr>
          <a:xfrm>
            <a:off x="7812085" y="5870576"/>
            <a:ext cx="417516"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96554CF-7F63-47AF-98C7-95FD88560FE0}" type="slidenum">
              <a:rPr lang="en-US" altLang="en-US" smtClean="0"/>
              <a:pPr/>
              <a:t>‹#›</a:t>
            </a:fld>
            <a:endParaRPr lang="en-US" altLang="en-US"/>
          </a:p>
        </p:txBody>
      </p:sp>
    </p:spTree>
    <p:extLst>
      <p:ext uri="{BB962C8B-B14F-4D97-AF65-F5344CB8AC3E}">
        <p14:creationId xmlns:p14="http://schemas.microsoft.com/office/powerpoint/2010/main" val="2189013904"/>
      </p:ext>
    </p:extLst>
  </p:cSld>
  <p:clrMap bg1="dk1" tx1="lt1" bg2="dk2" tx2="lt2" accent1="accent1" accent2="accent2" accent3="accent3" accent4="accent4" accent5="accent5" accent6="accent6" hlink="hlink" folHlink="folHlink"/>
  <p:sldLayoutIdLst>
    <p:sldLayoutId id="2147485128" r:id="rId1"/>
    <p:sldLayoutId id="2147485129" r:id="rId2"/>
    <p:sldLayoutId id="2147485130" r:id="rId3"/>
    <p:sldLayoutId id="2147485131" r:id="rId4"/>
    <p:sldLayoutId id="2147485132" r:id="rId5"/>
    <p:sldLayoutId id="2147485133" r:id="rId6"/>
    <p:sldLayoutId id="2147485134" r:id="rId7"/>
    <p:sldLayoutId id="2147485135" r:id="rId8"/>
    <p:sldLayoutId id="2147485136" r:id="rId9"/>
    <p:sldLayoutId id="2147485137" r:id="rId10"/>
    <p:sldLayoutId id="2147485138" r:id="rId11"/>
    <p:sldLayoutId id="2147485139" r:id="rId12"/>
    <p:sldLayoutId id="2147485140" r:id="rId13"/>
    <p:sldLayoutId id="2147485141" r:id="rId14"/>
    <p:sldLayoutId id="2147485142" r:id="rId15"/>
    <p:sldLayoutId id="2147485143" r:id="rId16"/>
    <p:sldLayoutId id="2147485144" r:id="rId17"/>
  </p:sldLayoutIdLst>
  <p:hf hdr="0" ftr="0" dt="0"/>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pPr>
              <a:defRPr/>
            </a:pPr>
            <a:fld id="{BB5E740A-1340-4BB7-BC9E-A50D484604A7}" type="datetime1">
              <a:rPr lang="en-US" smtClean="0"/>
              <a:pPr>
                <a:defRPr/>
              </a:pPr>
              <a:t>10/28/2016</a:t>
            </a:fld>
            <a:endParaRPr lang="en-US"/>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pPr>
              <a:defRPr/>
            </a:pPr>
            <a:endParaRPr lang="en-US"/>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296554CF-7F63-47AF-98C7-95FD88560FE0}" type="slidenum">
              <a:rPr lang="en-US" altLang="en-US" smtClean="0"/>
              <a:pPr/>
              <a:t>‹#›</a:t>
            </a:fld>
            <a:endParaRPr lang="en-US" altLang="en-US"/>
          </a:p>
        </p:txBody>
      </p:sp>
    </p:spTree>
    <p:extLst>
      <p:ext uri="{BB962C8B-B14F-4D97-AF65-F5344CB8AC3E}">
        <p14:creationId xmlns:p14="http://schemas.microsoft.com/office/powerpoint/2010/main" val="381502280"/>
      </p:ext>
    </p:extLst>
  </p:cSld>
  <p:clrMap bg1="lt1" tx1="dk1" bg2="lt2" tx2="dk2" accent1="accent1" accent2="accent2" accent3="accent3" accent4="accent4" accent5="accent5" accent6="accent6" hlink="hlink" folHlink="folHlink"/>
  <p:sldLayoutIdLst>
    <p:sldLayoutId id="2147485200" r:id="rId1"/>
    <p:sldLayoutId id="2147485201" r:id="rId2"/>
    <p:sldLayoutId id="2147485202" r:id="rId3"/>
    <p:sldLayoutId id="2147485203" r:id="rId4"/>
    <p:sldLayoutId id="2147485204" r:id="rId5"/>
    <p:sldLayoutId id="2147485205" r:id="rId6"/>
    <p:sldLayoutId id="2147485206" r:id="rId7"/>
    <p:sldLayoutId id="2147485207" r:id="rId8"/>
    <p:sldLayoutId id="2147485208" r:id="rId9"/>
    <p:sldLayoutId id="2147485209" r:id="rId10"/>
    <p:sldLayoutId id="2147485210" r:id="rId11"/>
    <p:sldLayoutId id="2147485211" r:id="rId12"/>
    <p:sldLayoutId id="2147485212" r:id="rId13"/>
    <p:sldLayoutId id="2147485213" r:id="rId14"/>
    <p:sldLayoutId id="2147485214" r:id="rId15"/>
    <p:sldLayoutId id="2147485215" r:id="rId16"/>
    <p:sldLayoutId id="2147485216" r:id="rId17"/>
    <p:sldLayoutId id="2147485229" r:id="rId18"/>
  </p:sldLayoutIdLst>
  <p:hf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1.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9.png"/><Relationship Id="rId2"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25.gif"/><Relationship Id="rId4" Type="http://schemas.openxmlformats.org/officeDocument/2006/relationships/image" Target="../media/image37.jp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yandex.ru/clck/jsredir?from=yandex.ru;images/search;images;;&amp;text=&amp;etext=1213.djR3tsKVT_ql01XsBSPx62NC5meNYx55-32zsOqt9AbQP9xqcHj_v_OzdMmcVIUO7z9YX_0KR8-DfAwIDq_I3pItLhxhmvcyuak211MzW2rVI6k--ehb-4Glf-dPxm8yGQHVABLtSwm4QTvqd171zg.e3fdec9f36142b9de23691515335aefcca98b0db&amp;uuid=&amp;state=tid_Wvm4RM28ca_MiO4Ne9osTPtpHS9wicjEF5X7fRziVPIHCd9FyQ&amp;data=UlNrNmk5WktYejY4cHFySjRXSWhXT0h3WEI4VDNhQnF6STA1X0ZHMnlCSllCMC1MMVo2MHNBdkVycU1HbFdISmY5ZV9wTGNRTk8zT2dWZzJEcDNHLWhZYnhteXhBWXJkZkFLakpuLXAzejNLZHhvekMwa01RQzRqQWc5bHN0c2NhdWsweUNMaE9Tbw&amp;b64e=2&amp;sign=3f50f28f1ae88d2e399a8a4e372e5811&amp;keyno=0&amp;l10n=ru" TargetMode="External"/><Relationship Id="rId5" Type="http://schemas.openxmlformats.org/officeDocument/2006/relationships/image" Target="../media/image42.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6.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52.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63.xml"/><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9.xml"/><Relationship Id="rId5" Type="http://schemas.openxmlformats.org/officeDocument/2006/relationships/image" Target="../media/image53.png"/><Relationship Id="rId4" Type="http://schemas.openxmlformats.org/officeDocument/2006/relationships/hyperlink" Target="http://www.conservationmeasures.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4.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24.xml"/><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4.xml"/></Relationships>
</file>

<file path=ppt/slides/_rels/slide4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1.xml"/><Relationship Id="rId1" Type="http://schemas.openxmlformats.org/officeDocument/2006/relationships/slideLayout" Target="../slideLayouts/slideLayout96.xml"/></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6.xml"/></Relationships>
</file>

<file path=ppt/slides/_rels/slide49.xml.rels><?xml version="1.0" encoding="UTF-8" standalone="yes"?>
<Relationships xmlns="http://schemas.openxmlformats.org/package/2006/relationships"><Relationship Id="rId3" Type="http://schemas.openxmlformats.org/officeDocument/2006/relationships/hyperlink" Target="mailto:mypaltsy@syr.edu"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hyperlink" Target="mailto:sveta2404@gmail.com" TargetMode="External"/><Relationship Id="rId4" Type="http://schemas.openxmlformats.org/officeDocument/2006/relationships/hyperlink" Target="mailto:jrm@intlmgt.com"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4.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gif"/><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jpe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60000"/>
              </a:lnSpc>
            </a:pPr>
            <a:fld id="{9E9C19EF-8BF8-46A2-8A58-D84A9777BCCC}" type="slidenum">
              <a:rPr lang="en-US" altLang="en-US" sz="100">
                <a:solidFill>
                  <a:srgbClr val="FFFFFF"/>
                </a:solidFill>
              </a:rPr>
              <a:pPr>
                <a:lnSpc>
                  <a:spcPct val="60000"/>
                </a:lnSpc>
              </a:pPr>
              <a:t>1</a:t>
            </a:fld>
            <a:endParaRPr lang="en-US" altLang="en-US" sz="100">
              <a:solidFill>
                <a:srgbClr val="FFFFFF"/>
              </a:solidFill>
            </a:endParaRPr>
          </a:p>
        </p:txBody>
      </p:sp>
      <p:sp>
        <p:nvSpPr>
          <p:cNvPr id="3" name="Title 1"/>
          <p:cNvSpPr txBox="1">
            <a:spLocks/>
          </p:cNvSpPr>
          <p:nvPr/>
        </p:nvSpPr>
        <p:spPr>
          <a:xfrm>
            <a:off x="1219200" y="4056751"/>
            <a:ext cx="6762750" cy="1998456"/>
          </a:xfrm>
          <a:prstGeom prst="rect">
            <a:avLst/>
          </a:prstGeom>
        </p:spPr>
        <p:txBody>
          <a:bodyPr anchor="ctr">
            <a:normAutofit/>
          </a:bodyPr>
          <a:lstStyle>
            <a:lvl1pPr algn="l" eaLnBrk="0" hangingPunct="0">
              <a:defRPr>
                <a:solidFill>
                  <a:schemeClr val="tx1"/>
                </a:solidFill>
                <a:latin typeface="Arial" panose="020B0604020202020204" pitchFamily="34" charset="0"/>
                <a:cs typeface="Arial" panose="020B0604020202020204" pitchFamily="34" charset="0"/>
              </a:defRPr>
            </a:lvl1pPr>
            <a:lvl2pPr marL="742950" indent="-285750" algn="l" eaLnBrk="0" hangingPunct="0">
              <a:defRPr>
                <a:solidFill>
                  <a:schemeClr val="tx1"/>
                </a:solidFill>
                <a:latin typeface="Arial" panose="020B0604020202020204" pitchFamily="34" charset="0"/>
                <a:cs typeface="Arial" panose="020B0604020202020204" pitchFamily="34" charset="0"/>
              </a:defRPr>
            </a:lvl2pPr>
            <a:lvl3pPr marL="1143000" indent="-228600" algn="l" eaLnBrk="0" hangingPunct="0">
              <a:defRPr>
                <a:solidFill>
                  <a:schemeClr val="tx1"/>
                </a:solidFill>
                <a:latin typeface="Arial" panose="020B0604020202020204" pitchFamily="34" charset="0"/>
                <a:cs typeface="Arial" panose="020B0604020202020204" pitchFamily="34" charset="0"/>
              </a:defRPr>
            </a:lvl3pPr>
            <a:lvl4pPr marL="1600200" indent="-228600" algn="l" eaLnBrk="0" hangingPunct="0">
              <a:defRPr>
                <a:solidFill>
                  <a:schemeClr val="tx1"/>
                </a:solidFill>
                <a:latin typeface="Arial" panose="020B0604020202020204" pitchFamily="34" charset="0"/>
                <a:cs typeface="Arial" panose="020B0604020202020204" pitchFamily="34" charset="0"/>
              </a:defRPr>
            </a:lvl4pPr>
            <a:lvl5pPr marL="2057400" indent="-228600" algn="l"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defRPr/>
            </a:pPr>
            <a:endParaRPr lang="en-US" altLang="en-US" sz="2000" dirty="0"/>
          </a:p>
          <a:p>
            <a:pPr algn="ctr" eaLnBrk="1" hangingPunct="1">
              <a:lnSpc>
                <a:spcPct val="80000"/>
              </a:lnSpc>
              <a:defRPr/>
            </a:pPr>
            <a:r>
              <a:rPr lang="en-US" altLang="en-US" sz="2000" dirty="0"/>
              <a:t>Svetlana Kozlova, MPS, AIMS</a:t>
            </a:r>
          </a:p>
          <a:p>
            <a:pPr algn="ctr" eaLnBrk="1" hangingPunct="1">
              <a:lnSpc>
                <a:spcPct val="80000"/>
              </a:lnSpc>
              <a:defRPr/>
            </a:pPr>
            <a:endParaRPr lang="en-US" altLang="en-US" sz="2000" dirty="0"/>
          </a:p>
          <a:p>
            <a:pPr algn="ctr" eaLnBrk="1" hangingPunct="1">
              <a:lnSpc>
                <a:spcPct val="80000"/>
              </a:lnSpc>
              <a:defRPr/>
            </a:pPr>
            <a:r>
              <a:rPr lang="en-US" altLang="en-US" sz="2000" dirty="0"/>
              <a:t>Mikhail Paltsyn, PhD Candidate, SUNY-ESF</a:t>
            </a:r>
          </a:p>
          <a:p>
            <a:pPr algn="ctr" eaLnBrk="1" hangingPunct="1">
              <a:lnSpc>
                <a:spcPct val="80000"/>
              </a:lnSpc>
              <a:defRPr/>
            </a:pPr>
            <a:endParaRPr lang="en-US" altLang="en-US" sz="2000" dirty="0"/>
          </a:p>
          <a:p>
            <a:pPr algn="ctr" eaLnBrk="1" hangingPunct="1">
              <a:lnSpc>
                <a:spcPct val="80000"/>
              </a:lnSpc>
              <a:defRPr/>
            </a:pPr>
            <a:r>
              <a:rPr lang="en-US" sz="2000" dirty="0"/>
              <a:t>John Mathiason, PhD, AIMS</a:t>
            </a:r>
            <a:r>
              <a:rPr lang="en-US" altLang="en-US" sz="2000" b="1" dirty="0">
                <a:solidFill>
                  <a:srgbClr val="2D3FE7"/>
                </a:solidFill>
                <a:latin typeface="Cambria" panose="02040503050406030204" pitchFamily="18" charset="0"/>
              </a:rPr>
              <a:t> </a:t>
            </a:r>
          </a:p>
        </p:txBody>
      </p:sp>
      <p:sp>
        <p:nvSpPr>
          <p:cNvPr id="7" name="Rectangle 6"/>
          <p:cNvSpPr/>
          <p:nvPr/>
        </p:nvSpPr>
        <p:spPr>
          <a:xfrm>
            <a:off x="1647632" y="6306449"/>
            <a:ext cx="5597110" cy="350865"/>
          </a:xfrm>
          <a:prstGeom prst="rect">
            <a:avLst/>
          </a:prstGeom>
        </p:spPr>
        <p:txBody>
          <a:bodyPr wrap="none">
            <a:spAutoFit/>
          </a:bodyPr>
          <a:lstStyle/>
          <a:p>
            <a:pPr algn="ctr" eaLnBrk="1" hangingPunct="1">
              <a:lnSpc>
                <a:spcPct val="80000"/>
              </a:lnSpc>
              <a:defRPr/>
            </a:pPr>
            <a:r>
              <a:rPr lang="en-US" sz="2100" b="1" dirty="0">
                <a:solidFill>
                  <a:schemeClr val="bg1"/>
                </a:solidFill>
                <a:latin typeface="Cambria" panose="02040503050406030204" pitchFamily="18" charset="0"/>
              </a:rPr>
              <a:t>Evaluation 2016, October 24-29, Atlanta, GA</a:t>
            </a:r>
          </a:p>
        </p:txBody>
      </p:sp>
      <p:sp>
        <p:nvSpPr>
          <p:cNvPr id="5" name="Rectangle 4"/>
          <p:cNvSpPr/>
          <p:nvPr/>
        </p:nvSpPr>
        <p:spPr>
          <a:xfrm>
            <a:off x="0" y="0"/>
            <a:ext cx="9144000" cy="225944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ctr" eaLnBrk="1" hangingPunct="1">
              <a:defRPr/>
            </a:pPr>
            <a:r>
              <a:rPr lang="en-US" sz="4600" dirty="0">
                <a:solidFill>
                  <a:srgbClr val="2D3FE7"/>
                </a:solidFill>
              </a:rPr>
              <a:t>Tools for </a:t>
            </a:r>
          </a:p>
          <a:p>
            <a:pPr lvl="0" algn="ctr" eaLnBrk="1" hangingPunct="1">
              <a:defRPr/>
            </a:pPr>
            <a:r>
              <a:rPr lang="en-US" sz="4600" b="1" dirty="0">
                <a:solidFill>
                  <a:srgbClr val="2D3FE7"/>
                </a:solidFill>
              </a:rPr>
              <a:t>Theory of Change Analysis </a:t>
            </a:r>
          </a:p>
          <a:p>
            <a:pPr lvl="0" algn="ctr" eaLnBrk="1" hangingPunct="1">
              <a:defRPr/>
            </a:pPr>
            <a:r>
              <a:rPr lang="en-US" sz="4600" dirty="0">
                <a:solidFill>
                  <a:srgbClr val="2D3FE7"/>
                </a:solidFill>
              </a:rPr>
              <a:t>of Environmental Programs</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597727"/>
            <a:ext cx="9144000" cy="166254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sveta2404\Desktop\Заказы 2013\AEA conference Oct.16-19, 2013_DC\Miradi.PNG"/>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11578" y="2080014"/>
            <a:ext cx="4467685" cy="1428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a:xfrm>
            <a:off x="6688539" y="5460961"/>
            <a:ext cx="2194560" cy="1397039"/>
          </a:xfrm>
        </p:spPr>
        <p:txBody>
          <a:bodyPr/>
          <a:lstStyle/>
          <a:p>
            <a:fld id="{34099327-5F8D-4C1F-86CD-C74256DC83C8}" type="slidenum">
              <a:rPr lang="en-US" altLang="en-US" sz="2600" smtClean="0">
                <a:solidFill>
                  <a:schemeClr val="tx1">
                    <a:alpha val="20000"/>
                  </a:schemeClr>
                </a:solidFill>
              </a:rPr>
              <a:pPr/>
              <a:t>10</a:t>
            </a:fld>
            <a:endParaRPr lang="en-US" altLang="en-US" sz="2600" dirty="0">
              <a:solidFill>
                <a:schemeClr val="tx1">
                  <a:alpha val="20000"/>
                </a:schemeClr>
              </a:solidFill>
            </a:endParaRPr>
          </a:p>
        </p:txBody>
      </p:sp>
      <p:sp>
        <p:nvSpPr>
          <p:cNvPr id="6" name="Rectangle 5"/>
          <p:cNvSpPr/>
          <p:nvPr/>
        </p:nvSpPr>
        <p:spPr>
          <a:xfrm>
            <a:off x="2209800" y="292778"/>
            <a:ext cx="5171287" cy="646331"/>
          </a:xfrm>
          <a:prstGeom prst="rect">
            <a:avLst/>
          </a:prstGeom>
        </p:spPr>
        <p:txBody>
          <a:bodyPr wrap="none">
            <a:spAutoFit/>
          </a:bodyPr>
          <a:lstStyle/>
          <a:p>
            <a:r>
              <a:rPr lang="en-US" sz="3600" b="1" spc="-120" dirty="0">
                <a:solidFill>
                  <a:srgbClr val="00B050"/>
                </a:solidFill>
                <a:latin typeface="Cambria" panose="02040503050406030204" pitchFamily="18" charset="0"/>
              </a:rPr>
              <a:t>5. Tools for TOC Analysis?</a:t>
            </a:r>
            <a:endParaRPr lang="en-US" sz="3600" dirty="0"/>
          </a:p>
        </p:txBody>
      </p:sp>
      <p:pic>
        <p:nvPicPr>
          <p:cNvPr id="9" name="Picture 2" descr="Image result for wwf 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 y="381000"/>
            <a:ext cx="1294385" cy="19189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860106" y="1418889"/>
            <a:ext cx="4148187" cy="1354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endParaRPr lang="en-US" sz="2000" dirty="0"/>
          </a:p>
          <a:p>
            <a:r>
              <a:rPr lang="en-US" sz="5000" dirty="0"/>
              <a:t>Process Tracing</a:t>
            </a:r>
          </a:p>
          <a:p>
            <a:r>
              <a:rPr lang="en-US" sz="1200" dirty="0"/>
              <a:t> </a:t>
            </a:r>
          </a:p>
        </p:txBody>
      </p:sp>
      <p:sp>
        <p:nvSpPr>
          <p:cNvPr id="12" name="Rectangle 11"/>
          <p:cNvSpPr/>
          <p:nvPr/>
        </p:nvSpPr>
        <p:spPr>
          <a:xfrm>
            <a:off x="2590800" y="3751183"/>
            <a:ext cx="3562065" cy="135421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endParaRPr lang="en-US" sz="2000" dirty="0"/>
          </a:p>
          <a:p>
            <a:r>
              <a:rPr lang="en-US" sz="5000" dirty="0" err="1">
                <a:solidFill>
                  <a:schemeClr val="tx1"/>
                </a:solidFill>
              </a:rPr>
              <a:t>ROtI</a:t>
            </a:r>
            <a:r>
              <a:rPr lang="en-US" sz="5000" dirty="0">
                <a:solidFill>
                  <a:schemeClr val="tx1"/>
                </a:solidFill>
              </a:rPr>
              <a:t> Method</a:t>
            </a:r>
          </a:p>
          <a:p>
            <a:r>
              <a:rPr lang="en-US" sz="1200" dirty="0"/>
              <a:t> </a:t>
            </a:r>
          </a:p>
        </p:txBody>
      </p:sp>
      <p:pic>
        <p:nvPicPr>
          <p:cNvPr id="11" name="Picture 10" descr="Image result for oxfam 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00283" y="2066326"/>
            <a:ext cx="2711527" cy="20336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undp logo"/>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77594" y="4340571"/>
            <a:ext cx="953338" cy="21528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UNEP"/>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77263" y="4800600"/>
            <a:ext cx="1801123" cy="1801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023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50" y="0"/>
            <a:ext cx="7886700" cy="973141"/>
          </a:xfrm>
        </p:spPr>
        <p:txBody>
          <a:bodyPr>
            <a:normAutofit fontScale="90000"/>
          </a:bodyPr>
          <a:lstStyle/>
          <a:p>
            <a:pPr algn="ctr"/>
            <a:r>
              <a:rPr lang="en-US" sz="3600" b="1" spc="-120" dirty="0">
                <a:solidFill>
                  <a:srgbClr val="00B050"/>
                </a:solidFill>
                <a:latin typeface="Cambria" panose="02040503050406030204" pitchFamily="18" charset="0"/>
                <a:ea typeface="+mn-ea"/>
                <a:cs typeface="Arial" panose="020B0604020202020204" pitchFamily="34" charset="0"/>
              </a:rPr>
              <a:t>6. Outputs, Outcomes, Impacts? </a:t>
            </a:r>
            <a:br>
              <a:rPr lang="en-US" sz="3600" b="1" spc="-120" dirty="0">
                <a:solidFill>
                  <a:srgbClr val="FF0000"/>
                </a:solidFill>
                <a:latin typeface="Cambria" panose="02040503050406030204" pitchFamily="18" charset="0"/>
                <a:ea typeface="+mn-ea"/>
                <a:cs typeface="Arial" panose="020B0604020202020204" pitchFamily="34" charset="0"/>
              </a:rPr>
            </a:br>
            <a:r>
              <a:rPr lang="en-US" sz="3600" b="1" spc="-120" dirty="0">
                <a:latin typeface="Cambria" panose="02040503050406030204" pitchFamily="18" charset="0"/>
                <a:ea typeface="+mn-ea"/>
                <a:cs typeface="Arial" panose="020B0604020202020204" pitchFamily="34" charset="0"/>
              </a:rPr>
              <a:t>Result-Based Management</a:t>
            </a:r>
          </a:p>
        </p:txBody>
      </p:sp>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4099327-5F8D-4C1F-86CD-C74256DC83C8}" type="slidenum">
              <a:rPr kumimoji="0" lang="en-US"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altLang="en-US" sz="1800" b="0" i="0" u="none" strike="noStrike" kern="0" cap="none" spc="0" normalizeH="0" baseline="0" noProof="0">
              <a:ln>
                <a:noFill/>
              </a:ln>
              <a:solidFill>
                <a:sysClr val="windowText" lastClr="000000"/>
              </a:solidFill>
              <a:effectLst/>
              <a:uLnTx/>
              <a:uFillTx/>
            </a:endParaRPr>
          </a:p>
        </p:txBody>
      </p:sp>
      <p:sp>
        <p:nvSpPr>
          <p:cNvPr id="16" name="Rectangle 15"/>
          <p:cNvSpPr/>
          <p:nvPr/>
        </p:nvSpPr>
        <p:spPr>
          <a:xfrm>
            <a:off x="643304" y="2209800"/>
            <a:ext cx="8077200" cy="3046988"/>
          </a:xfrm>
          <a:prstGeom prst="rect">
            <a:avLst/>
          </a:prstGeom>
        </p:spPr>
        <p:txBody>
          <a:bodyPr wrap="square">
            <a:spAutoFit/>
          </a:bodyPr>
          <a:lstStyle/>
          <a:p>
            <a:pPr marL="285750" indent="-285750">
              <a:buFont typeface="Arial" panose="020B0604020202020204" pitchFamily="34" charset="0"/>
              <a:buChar char="•"/>
            </a:pPr>
            <a:r>
              <a:rPr lang="en-US" sz="3200" b="1" dirty="0">
                <a:solidFill>
                  <a:srgbClr val="2D3FE7"/>
                </a:solidFill>
                <a:latin typeface="Cambria" panose="02040503050406030204" pitchFamily="18" charset="0"/>
              </a:rPr>
              <a:t>Understanding of Impacts, Outcomes, and Outputs by International Donors </a:t>
            </a:r>
            <a:r>
              <a:rPr lang="en-US" sz="3200" b="1" dirty="0">
                <a:solidFill>
                  <a:srgbClr val="FF0000"/>
                </a:solidFill>
                <a:latin typeface="Cambria" panose="02040503050406030204" pitchFamily="18" charset="0"/>
              </a:rPr>
              <a:t>is different</a:t>
            </a:r>
          </a:p>
          <a:p>
            <a:pPr marL="285750" indent="-285750">
              <a:buFont typeface="Arial" panose="020B0604020202020204" pitchFamily="34" charset="0"/>
              <a:buChar char="•"/>
            </a:pPr>
            <a:endParaRPr lang="en-US" sz="3200" b="1" dirty="0">
              <a:solidFill>
                <a:srgbClr val="2D3FE7"/>
              </a:solidFill>
              <a:latin typeface="Cambria" panose="02040503050406030204" pitchFamily="18" charset="0"/>
            </a:endParaRPr>
          </a:p>
          <a:p>
            <a:endParaRPr lang="en-US" sz="3200" dirty="0">
              <a:latin typeface="Cambria" panose="02040503050406030204" pitchFamily="18" charset="0"/>
            </a:endParaRPr>
          </a:p>
          <a:p>
            <a:pPr marL="285750" indent="-285750">
              <a:buFont typeface="Arial" panose="020B0604020202020204" pitchFamily="34" charset="0"/>
              <a:buChar char="•"/>
            </a:pPr>
            <a:r>
              <a:rPr lang="en-US" sz="3200" dirty="0">
                <a:latin typeface="Cambria" panose="02040503050406030204" pitchFamily="18" charset="0"/>
              </a:rPr>
              <a:t> </a:t>
            </a:r>
            <a:r>
              <a:rPr lang="en-US" sz="3200" b="1" dirty="0">
                <a:solidFill>
                  <a:srgbClr val="FF0000"/>
                </a:solidFill>
                <a:latin typeface="Cambria" panose="02040503050406030204" pitchFamily="18" charset="0"/>
              </a:rPr>
              <a:t>Confusing use </a:t>
            </a:r>
            <a:r>
              <a:rPr lang="en-US" sz="3200" b="1" dirty="0">
                <a:solidFill>
                  <a:srgbClr val="2D3FE7"/>
                </a:solidFill>
                <a:latin typeface="Cambria" panose="02040503050406030204" pitchFamily="18" charset="0"/>
              </a:rPr>
              <a:t>of Outcomes and Outputs</a:t>
            </a:r>
            <a:endParaRPr lang="en-US" b="1" dirty="0">
              <a:solidFill>
                <a:srgbClr val="2D3FE7"/>
              </a:solidFill>
            </a:endParaRPr>
          </a:p>
        </p:txBody>
      </p:sp>
    </p:spTree>
    <p:extLst>
      <p:ext uri="{BB962C8B-B14F-4D97-AF65-F5344CB8AC3E}">
        <p14:creationId xmlns:p14="http://schemas.microsoft.com/office/powerpoint/2010/main" val="2001382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50" y="0"/>
            <a:ext cx="7886700" cy="973141"/>
          </a:xfrm>
        </p:spPr>
        <p:txBody>
          <a:bodyPr>
            <a:normAutofit/>
          </a:bodyPr>
          <a:lstStyle/>
          <a:p>
            <a:pPr algn="ctr"/>
            <a:r>
              <a:rPr lang="en-US" sz="3600" b="1" spc="-120" dirty="0">
                <a:latin typeface="Cambria" panose="02040503050406030204" pitchFamily="18" charset="0"/>
                <a:ea typeface="+mn-ea"/>
                <a:cs typeface="Arial" panose="020B0604020202020204" pitchFamily="34" charset="0"/>
              </a:rPr>
              <a:t>Result-Based Management</a:t>
            </a:r>
          </a:p>
        </p:txBody>
      </p:sp>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4099327-5F8D-4C1F-86CD-C74256DC83C8}" type="slidenum">
              <a:rPr kumimoji="0" lang="en-US"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altLang="en-US" sz="1800" b="0" i="0" u="none" strike="noStrike" kern="0" cap="none" spc="0" normalizeH="0" baseline="0" noProof="0">
              <a:ln>
                <a:noFill/>
              </a:ln>
              <a:solidFill>
                <a:sysClr val="windowText" lastClr="000000"/>
              </a:solidFill>
              <a:effectLst/>
              <a:uLnTx/>
              <a:uFillTx/>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13238"/>
            <a:ext cx="9144000" cy="1335899"/>
          </a:xfrm>
          <a:prstGeom prst="rect">
            <a:avLst/>
          </a:prstGeom>
        </p:spPr>
      </p:pic>
      <p:pic>
        <p:nvPicPr>
          <p:cNvPr id="9" name="Picture 2" descr="Image result for wwf 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789456"/>
            <a:ext cx="752476" cy="11155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 y="3900622"/>
            <a:ext cx="9144000" cy="1020122"/>
          </a:xfrm>
          <a:prstGeom prst="rect">
            <a:avLst/>
          </a:prstGeom>
        </p:spPr>
      </p:pic>
      <p:pic>
        <p:nvPicPr>
          <p:cNvPr id="11" name="Picture 4" descr="Image result for UNEP"/>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4300" y="3009900"/>
            <a:ext cx="1104900" cy="11049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175" y="5636795"/>
            <a:ext cx="6400800" cy="1221205"/>
          </a:xfrm>
          <a:prstGeom prst="rect">
            <a:avLst/>
          </a:prstGeom>
        </p:spPr>
      </p:pic>
      <p:sp>
        <p:nvSpPr>
          <p:cNvPr id="13" name="Rectangle 12"/>
          <p:cNvSpPr/>
          <p:nvPr/>
        </p:nvSpPr>
        <p:spPr>
          <a:xfrm>
            <a:off x="1219200" y="3181561"/>
            <a:ext cx="1107996" cy="369332"/>
          </a:xfrm>
          <a:prstGeom prst="rect">
            <a:avLst/>
          </a:prstGeom>
        </p:spPr>
        <p:txBody>
          <a:bodyPr wrap="none">
            <a:spAutoFit/>
          </a:bodyPr>
          <a:lstStyle/>
          <a:p>
            <a:r>
              <a:rPr lang="en-US" b="1" dirty="0" err="1">
                <a:solidFill>
                  <a:srgbClr val="000000"/>
                </a:solidFill>
                <a:latin typeface="Optima LT Std DemiBold"/>
              </a:rPr>
              <a:t>ROtI</a:t>
            </a:r>
            <a:r>
              <a:rPr lang="en-US" dirty="0">
                <a:solidFill>
                  <a:srgbClr val="000000"/>
                </a:solidFill>
                <a:latin typeface="Optima LT Std DemiBold"/>
              </a:rPr>
              <a:t>	</a:t>
            </a:r>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162" y="4940301"/>
            <a:ext cx="2623038" cy="700598"/>
          </a:xfrm>
          <a:prstGeom prst="rect">
            <a:avLst/>
          </a:prstGeom>
        </p:spPr>
      </p:pic>
    </p:spTree>
    <p:extLst>
      <p:ext uri="{BB962C8B-B14F-4D97-AF65-F5344CB8AC3E}">
        <p14:creationId xmlns:p14="http://schemas.microsoft.com/office/powerpoint/2010/main" val="3719517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4012" y="649446"/>
            <a:ext cx="1521283" cy="461665"/>
          </a:xfrm>
          <a:prstGeom prst="rect">
            <a:avLst/>
          </a:prstGeom>
          <a:ln/>
        </p:spPr>
        <p:style>
          <a:lnRef idx="1">
            <a:schemeClr val="accent2"/>
          </a:lnRef>
          <a:fillRef idx="3">
            <a:schemeClr val="accent2"/>
          </a:fillRef>
          <a:effectRef idx="2">
            <a:schemeClr val="accent2"/>
          </a:effectRef>
          <a:fontRef idx="minor">
            <a:schemeClr val="lt1"/>
          </a:fontRef>
        </p:style>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1"/>
                </a:solidFill>
                <a:effectLst/>
                <a:uLnTx/>
                <a:uFillTx/>
              </a:rPr>
              <a:t>Output</a:t>
            </a:r>
            <a:r>
              <a:rPr kumimoji="0" lang="en-US" sz="2400" b="1" i="0" u="none" strike="noStrike" kern="0" cap="none" spc="0" normalizeH="0" baseline="0" noProof="0" dirty="0">
                <a:ln>
                  <a:noFill/>
                </a:ln>
                <a:solidFill>
                  <a:sysClr val="windowText" lastClr="000000"/>
                </a:solidFill>
                <a:effectLst/>
                <a:uLnTx/>
                <a:uFillTx/>
              </a:rPr>
              <a:t> </a:t>
            </a:r>
          </a:p>
        </p:txBody>
      </p:sp>
      <p:sp>
        <p:nvSpPr>
          <p:cNvPr id="16" name="Rectangle 15"/>
          <p:cNvSpPr/>
          <p:nvPr/>
        </p:nvSpPr>
        <p:spPr>
          <a:xfrm>
            <a:off x="69355" y="2217732"/>
            <a:ext cx="1845082" cy="800219"/>
          </a:xfrm>
          <a:prstGeom prst="rect">
            <a:avLst/>
          </a:prstGeom>
          <a:solidFill>
            <a:srgbClr val="FFFF00"/>
          </a:solidFill>
          <a:ln/>
        </p:spPr>
        <p:style>
          <a:lnRef idx="1">
            <a:schemeClr val="accent2"/>
          </a:lnRef>
          <a:fillRef idx="3">
            <a:schemeClr val="accent2"/>
          </a:fillRef>
          <a:effectRef idx="2">
            <a:schemeClr val="accent2"/>
          </a:effectRef>
          <a:fontRef idx="minor">
            <a:schemeClr val="lt1"/>
          </a:fontRef>
        </p:style>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300" b="1" kern="0" dirty="0">
                <a:solidFill>
                  <a:schemeClr val="tx1"/>
                </a:solidFill>
              </a:rPr>
              <a:t>Intermediate Outcome</a:t>
            </a:r>
          </a:p>
        </p:txBody>
      </p:sp>
      <p:pic>
        <p:nvPicPr>
          <p:cNvPr id="1040" name="Picture 16" descr="https://im0-tub-ru.yandex.net/i?id=1ebd789268edc1d01dd59522faa56bef&amp;n=33&amp;h=215&amp;w=31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19797" y="4889073"/>
            <a:ext cx="2595391" cy="195457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pro-writing.ru/wp-content/uploads/2015/06/%D0%BF%D0%BB%D0%B0%D0%BD-%D0%B4%D0%B5%D0%B9%D1%81%D1%82%D0%B2%D0%B8%D0%B9.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60712" y="514982"/>
            <a:ext cx="1961677" cy="1412407"/>
          </a:xfrm>
          <a:prstGeom prst="rect">
            <a:avLst/>
          </a:prstGeom>
          <a:noFill/>
          <a:extLst>
            <a:ext uri="{909E8E84-426E-40DD-AFC4-6F175D3DCCD1}">
              <a14:hiddenFill xmlns:a14="http://schemas.microsoft.com/office/drawing/2010/main">
                <a:solidFill>
                  <a:srgbClr val="FFFFFF"/>
                </a:solidFill>
              </a14:hiddenFill>
            </a:ext>
          </a:extLst>
        </p:spPr>
      </p:pic>
      <p:sp>
        <p:nvSpPr>
          <p:cNvPr id="28" name="Arrow: Right 27"/>
          <p:cNvSpPr/>
          <p:nvPr/>
        </p:nvSpPr>
        <p:spPr>
          <a:xfrm rot="5400000">
            <a:off x="2025042" y="2407994"/>
            <a:ext cx="398854" cy="18556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044" name="Picture 20" descr="https://cdn2.img.ria.ru/images/97796/87/97796870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6142"/>
          <a:stretch/>
        </p:blipFill>
        <p:spPr bwMode="auto">
          <a:xfrm>
            <a:off x="6603417" y="625330"/>
            <a:ext cx="2551896" cy="200488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9" name="Rectangle 28"/>
          <p:cNvSpPr/>
          <p:nvPr/>
        </p:nvSpPr>
        <p:spPr>
          <a:xfrm>
            <a:off x="6603417" y="2248510"/>
            <a:ext cx="710451"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CC0000"/>
                </a:solidFill>
                <a:effectLst/>
                <a:uLnTx/>
                <a:uFillTx/>
                <a:latin typeface="Helvetica Neue"/>
                <a:hlinkClick r:id="rId6"/>
              </a:rPr>
              <a:t>ria.ru</a:t>
            </a:r>
            <a:endParaRPr kumimoji="0" lang="en-US" sz="1800" b="0" i="0" u="none" strike="noStrike" kern="0" cap="none" spc="0" normalizeH="0" baseline="0" noProof="0" dirty="0">
              <a:ln>
                <a:noFill/>
              </a:ln>
              <a:solidFill>
                <a:sysClr val="windowText" lastClr="000000"/>
              </a:solidFill>
              <a:effectLst/>
              <a:uLnTx/>
              <a:uFillTx/>
            </a:endParaRPr>
          </a:p>
        </p:txBody>
      </p:sp>
      <p:sp>
        <p:nvSpPr>
          <p:cNvPr id="44" name="Rectangle 43"/>
          <p:cNvSpPr/>
          <p:nvPr/>
        </p:nvSpPr>
        <p:spPr>
          <a:xfrm>
            <a:off x="6166973" y="5524330"/>
            <a:ext cx="1986427" cy="1107996"/>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eaLnBrk="1" fontAlgn="auto" hangingPunct="1">
              <a:spcBef>
                <a:spcPts val="0"/>
              </a:spcBef>
              <a:spcAft>
                <a:spcPts val="0"/>
              </a:spcAft>
              <a:defRPr/>
            </a:pPr>
            <a:r>
              <a:rPr kumimoji="0" lang="en-US" sz="2200" b="1" i="0" u="none" strike="noStrike" kern="0" cap="none" spc="0" normalizeH="0" baseline="0" noProof="0" dirty="0">
                <a:ln>
                  <a:noFill/>
                </a:ln>
                <a:solidFill>
                  <a:srgbClr val="FF0000"/>
                </a:solidFill>
                <a:effectLst/>
                <a:uLnTx/>
                <a:uFillTx/>
              </a:rPr>
              <a:t>Human-Bear </a:t>
            </a:r>
          </a:p>
          <a:p>
            <a:pPr algn="ctr" eaLnBrk="1" fontAlgn="auto" hangingPunct="1">
              <a:spcBef>
                <a:spcPts val="0"/>
              </a:spcBef>
              <a:spcAft>
                <a:spcPts val="0"/>
              </a:spcAft>
              <a:defRPr/>
            </a:pPr>
            <a:r>
              <a:rPr lang="en-US" sz="2200" b="1" kern="0" dirty="0">
                <a:solidFill>
                  <a:srgbClr val="FF0000"/>
                </a:solidFill>
              </a:rPr>
              <a:t>Conflicts</a:t>
            </a:r>
          </a:p>
          <a:p>
            <a:pPr algn="ctr" eaLnBrk="1" fontAlgn="auto" hangingPunct="1">
              <a:spcBef>
                <a:spcPts val="0"/>
              </a:spcBef>
              <a:spcAft>
                <a:spcPts val="0"/>
              </a:spcAft>
              <a:defRPr/>
            </a:pPr>
            <a:r>
              <a:rPr kumimoji="0" lang="en-US" sz="2200" b="1" i="0" u="none" strike="noStrike" kern="0" cap="none" spc="0" normalizeH="0" baseline="0" noProof="0" dirty="0">
                <a:ln>
                  <a:noFill/>
                </a:ln>
                <a:solidFill>
                  <a:srgbClr val="FF0000"/>
                </a:solidFill>
                <a:effectLst/>
                <a:uLnTx/>
                <a:uFillTx/>
              </a:rPr>
              <a:t>Reduced </a:t>
            </a:r>
          </a:p>
        </p:txBody>
      </p:sp>
      <p:sp>
        <p:nvSpPr>
          <p:cNvPr id="48" name="Rectangle 47"/>
          <p:cNvSpPr/>
          <p:nvPr/>
        </p:nvSpPr>
        <p:spPr>
          <a:xfrm>
            <a:off x="6958642" y="680224"/>
            <a:ext cx="1858477" cy="430887"/>
          </a:xfrm>
          <a:prstGeom prst="rect">
            <a:avLst/>
          </a:prstGeom>
          <a:solidFill>
            <a:srgbClr val="CF4FC9"/>
          </a:solidFill>
          <a:ln>
            <a:solidFill>
              <a:srgbClr val="CF4FC9"/>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chemeClr val="tx1"/>
                </a:solidFill>
                <a:effectLst/>
                <a:uLnTx/>
                <a:uFillTx/>
              </a:rPr>
              <a:t>Impact</a:t>
            </a:r>
            <a:r>
              <a:rPr kumimoji="0" lang="en-US" sz="2200" b="0" i="0" u="none" strike="noStrike" kern="0" cap="none" spc="0" normalizeH="0" baseline="0" noProof="0" dirty="0">
                <a:ln>
                  <a:noFill/>
                </a:ln>
                <a:solidFill>
                  <a:schemeClr val="tx1"/>
                </a:solidFill>
                <a:effectLst/>
                <a:uLnTx/>
                <a:uFillTx/>
              </a:rPr>
              <a:t> </a:t>
            </a:r>
          </a:p>
        </p:txBody>
      </p:sp>
      <p:sp>
        <p:nvSpPr>
          <p:cNvPr id="31" name="Arrow: Right 30"/>
          <p:cNvSpPr/>
          <p:nvPr/>
        </p:nvSpPr>
        <p:spPr>
          <a:xfrm rot="2366647">
            <a:off x="2847108" y="4497734"/>
            <a:ext cx="566974" cy="290478"/>
          </a:xfrm>
          <a:prstGeom prst="rightArrow">
            <a:avLst/>
          </a:prstGeom>
          <a:solidFill>
            <a:srgbClr val="FFC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 name="Scroll: Vertical 1"/>
          <p:cNvSpPr/>
          <p:nvPr/>
        </p:nvSpPr>
        <p:spPr>
          <a:xfrm>
            <a:off x="1111794" y="2930982"/>
            <a:ext cx="2417105" cy="1209109"/>
          </a:xfrm>
          <a:prstGeom prst="verticalScroll">
            <a:avLst/>
          </a:prstGeom>
          <a:solidFill>
            <a:schemeClr val="accent3"/>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FF0000"/>
                </a:solidFill>
                <a:effectLst/>
                <a:uLnTx/>
                <a:uFillTx/>
              </a:rPr>
              <a:t>Approved</a:t>
            </a:r>
          </a:p>
          <a:p>
            <a:pPr marL="0" marR="0" lvl="0" indent="0" algn="ctr" defTabSz="914400" eaLnBrk="1" fontAlgn="auto" latinLnBrk="0" hangingPunct="1">
              <a:lnSpc>
                <a:spcPct val="100000"/>
              </a:lnSpc>
              <a:spcBef>
                <a:spcPts val="0"/>
              </a:spcBef>
              <a:spcAft>
                <a:spcPts val="0"/>
              </a:spcAft>
              <a:buClrTx/>
              <a:buSzTx/>
              <a:buFontTx/>
              <a:buNone/>
              <a:tabLst/>
              <a:defRPr/>
            </a:pPr>
            <a:r>
              <a:rPr lang="en-US" sz="2500" b="1" kern="0" dirty="0">
                <a:solidFill>
                  <a:srgbClr val="FF0000"/>
                </a:solidFill>
              </a:rPr>
              <a:t>&amp;</a:t>
            </a:r>
            <a:endParaRPr kumimoji="0" lang="en-US" sz="2500" b="1" i="0" u="none" strike="noStrike" kern="0" cap="none" spc="0" normalizeH="0" baseline="0" noProof="0" dirty="0">
              <a:ln>
                <a:noFill/>
              </a:ln>
              <a:solidFill>
                <a:srgbClr val="FF000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chemeClr val="tx1"/>
                </a:solidFill>
                <a:effectLst/>
                <a:uLnTx/>
                <a:uFillTx/>
              </a:rPr>
              <a:t> </a:t>
            </a:r>
            <a:r>
              <a:rPr kumimoji="0" lang="en-US" sz="2500" b="1" i="0" u="none" strike="noStrike" kern="0" cap="none" spc="0" normalizeH="0" baseline="0" noProof="0" dirty="0">
                <a:ln>
                  <a:noFill/>
                </a:ln>
                <a:solidFill>
                  <a:srgbClr val="FF0000"/>
                </a:solidFill>
                <a:effectLst/>
                <a:uLnTx/>
                <a:uFillTx/>
              </a:rPr>
              <a:t>Implemented</a:t>
            </a:r>
          </a:p>
        </p:txBody>
      </p:sp>
      <p:sp>
        <p:nvSpPr>
          <p:cNvPr id="32" name="Title 1"/>
          <p:cNvSpPr txBox="1">
            <a:spLocks/>
          </p:cNvSpPr>
          <p:nvPr/>
        </p:nvSpPr>
        <p:spPr>
          <a:xfrm>
            <a:off x="838200" y="9822"/>
            <a:ext cx="7886700" cy="45422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en-US" b="1" dirty="0"/>
              <a:t>We will use WWF definitions:</a:t>
            </a:r>
          </a:p>
        </p:txBody>
      </p:sp>
      <p:sp>
        <p:nvSpPr>
          <p:cNvPr id="10" name="Rectangle 9"/>
          <p:cNvSpPr/>
          <p:nvPr/>
        </p:nvSpPr>
        <p:spPr>
          <a:xfrm>
            <a:off x="3230872" y="874223"/>
            <a:ext cx="1212756"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0" dirty="0">
                <a:solidFill>
                  <a:srgbClr val="FF0000"/>
                </a:solidFill>
                <a:latin typeface="arial" panose="020B0604020202020204" pitchFamily="34" charset="0"/>
              </a:rPr>
              <a:t>developed</a:t>
            </a:r>
            <a:endParaRPr kumimoji="0" lang="en-US" sz="1600" b="1" i="0" u="none" strike="noStrike" kern="0" cap="none" spc="0" normalizeH="0" baseline="0" noProof="0" dirty="0">
              <a:ln>
                <a:noFill/>
              </a:ln>
              <a:solidFill>
                <a:srgbClr val="FF0000"/>
              </a:solidFill>
              <a:effectLst/>
              <a:uLnTx/>
              <a:uFillTx/>
            </a:endParaRPr>
          </a:p>
        </p:txBody>
      </p:sp>
      <p:sp>
        <p:nvSpPr>
          <p:cNvPr id="25" name="Rectangle 24"/>
          <p:cNvSpPr/>
          <p:nvPr/>
        </p:nvSpPr>
        <p:spPr>
          <a:xfrm>
            <a:off x="7154642" y="2463953"/>
            <a:ext cx="1986427" cy="1107996"/>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eaLnBrk="1" fontAlgn="auto" hangingPunct="1">
              <a:spcBef>
                <a:spcPts val="0"/>
              </a:spcBef>
              <a:spcAft>
                <a:spcPts val="0"/>
              </a:spcAft>
              <a:defRPr/>
            </a:pPr>
            <a:r>
              <a:rPr kumimoji="0" lang="en-US" sz="2200" b="1" i="0" u="none" strike="noStrike" kern="0" cap="none" spc="0" normalizeH="0" baseline="0" noProof="0" dirty="0">
                <a:ln>
                  <a:noFill/>
                </a:ln>
                <a:solidFill>
                  <a:srgbClr val="FF0000"/>
                </a:solidFill>
                <a:effectLst/>
                <a:uLnTx/>
                <a:uFillTx/>
              </a:rPr>
              <a:t>Population</a:t>
            </a:r>
          </a:p>
          <a:p>
            <a:pPr algn="ctr" eaLnBrk="1" fontAlgn="auto" hangingPunct="1">
              <a:spcBef>
                <a:spcPts val="0"/>
              </a:spcBef>
              <a:spcAft>
                <a:spcPts val="0"/>
              </a:spcAft>
              <a:defRPr/>
            </a:pPr>
            <a:r>
              <a:rPr lang="en-US" sz="2200" b="1" kern="0" dirty="0">
                <a:solidFill>
                  <a:srgbClr val="FF0000"/>
                </a:solidFill>
              </a:rPr>
              <a:t>Is</a:t>
            </a:r>
          </a:p>
          <a:p>
            <a:pPr algn="ctr" eaLnBrk="1" fontAlgn="auto" hangingPunct="1">
              <a:spcBef>
                <a:spcPts val="0"/>
              </a:spcBef>
              <a:spcAft>
                <a:spcPts val="0"/>
              </a:spcAft>
              <a:defRPr/>
            </a:pPr>
            <a:r>
              <a:rPr kumimoji="0" lang="en-US" sz="2200" b="1" i="0" u="none" strike="noStrike" kern="0" cap="none" spc="0" normalizeH="0" baseline="0" noProof="0" dirty="0">
                <a:ln>
                  <a:noFill/>
                </a:ln>
                <a:solidFill>
                  <a:srgbClr val="FF0000"/>
                </a:solidFill>
                <a:effectLst/>
                <a:uLnTx/>
                <a:uFillTx/>
              </a:rPr>
              <a:t>Stable </a:t>
            </a:r>
          </a:p>
        </p:txBody>
      </p:sp>
      <p:sp>
        <p:nvSpPr>
          <p:cNvPr id="15" name="Rectangle 14"/>
          <p:cNvSpPr/>
          <p:nvPr/>
        </p:nvSpPr>
        <p:spPr>
          <a:xfrm>
            <a:off x="3719797" y="4920300"/>
            <a:ext cx="1476970" cy="446767"/>
          </a:xfrm>
          <a:prstGeom prst="rect">
            <a:avLst/>
          </a:prstGeom>
          <a:solidFill>
            <a:srgbClr val="FFC000"/>
          </a:solidFill>
          <a:ln/>
        </p:spPr>
        <p:style>
          <a:lnRef idx="1">
            <a:schemeClr val="accent2"/>
          </a:lnRef>
          <a:fillRef idx="3">
            <a:schemeClr val="accent2"/>
          </a:fillRef>
          <a:effectRef idx="2">
            <a:schemeClr val="accent2"/>
          </a:effectRef>
          <a:fontRef idx="minor">
            <a:schemeClr val="lt1"/>
          </a:fontRef>
        </p:style>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300" b="1" i="0" u="none" strike="noStrike" kern="0" cap="none" spc="0" normalizeH="0" baseline="0" noProof="0" dirty="0">
                <a:ln>
                  <a:noFill/>
                </a:ln>
                <a:solidFill>
                  <a:schemeClr val="tx1"/>
                </a:solidFill>
                <a:effectLst/>
                <a:uLnTx/>
                <a:uFillTx/>
              </a:rPr>
              <a:t>Outcome </a:t>
            </a:r>
          </a:p>
        </p:txBody>
      </p:sp>
      <p:sp>
        <p:nvSpPr>
          <p:cNvPr id="26" name="Arrow: Right 25"/>
          <p:cNvSpPr/>
          <p:nvPr/>
        </p:nvSpPr>
        <p:spPr>
          <a:xfrm rot="17764227">
            <a:off x="6319930" y="3994852"/>
            <a:ext cx="566974" cy="290478"/>
          </a:xfrm>
          <a:prstGeom prst="rightArrow">
            <a:avLst>
              <a:gd name="adj1" fmla="val 50000"/>
              <a:gd name="adj2" fmla="val 52507"/>
            </a:avLst>
          </a:prstGeom>
          <a:solidFill>
            <a:srgbClr val="FFC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 name="Rectangle 2"/>
          <p:cNvSpPr/>
          <p:nvPr/>
        </p:nvSpPr>
        <p:spPr>
          <a:xfrm>
            <a:off x="2725558" y="1826711"/>
            <a:ext cx="4572000" cy="2308324"/>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800" b="1" kern="0" dirty="0">
                <a:solidFill>
                  <a:schemeClr val="bg1">
                    <a:lumMod val="65000"/>
                  </a:schemeClr>
                </a:solidFill>
              </a:rPr>
              <a:t>THEORY</a:t>
            </a:r>
          </a:p>
          <a:p>
            <a:pPr marL="0" marR="0" lvl="0" indent="0" algn="ctr" defTabSz="914400" eaLnBrk="1" fontAlgn="auto" latinLnBrk="0" hangingPunct="1">
              <a:lnSpc>
                <a:spcPct val="100000"/>
              </a:lnSpc>
              <a:spcBef>
                <a:spcPts val="0"/>
              </a:spcBef>
              <a:spcAft>
                <a:spcPts val="0"/>
              </a:spcAft>
              <a:buClrTx/>
              <a:buSzTx/>
              <a:buFontTx/>
              <a:buNone/>
              <a:tabLst/>
              <a:defRPr/>
            </a:pPr>
            <a:r>
              <a:rPr lang="en-US" sz="4800" b="1" kern="0" dirty="0">
                <a:solidFill>
                  <a:schemeClr val="bg1">
                    <a:lumMod val="65000"/>
                  </a:schemeClr>
                </a:solidFill>
              </a:rPr>
              <a:t>OF</a:t>
            </a:r>
          </a:p>
          <a:p>
            <a:pPr marL="0" marR="0" lvl="0" indent="0" algn="ctr" defTabSz="914400" eaLnBrk="1" fontAlgn="auto" latinLnBrk="0" hangingPunct="1">
              <a:lnSpc>
                <a:spcPct val="100000"/>
              </a:lnSpc>
              <a:spcBef>
                <a:spcPts val="0"/>
              </a:spcBef>
              <a:spcAft>
                <a:spcPts val="0"/>
              </a:spcAft>
              <a:buClrTx/>
              <a:buSzTx/>
              <a:buFontTx/>
              <a:buNone/>
              <a:tabLst/>
              <a:defRPr/>
            </a:pPr>
            <a:r>
              <a:rPr lang="en-US" sz="4800" b="1" kern="0" dirty="0">
                <a:solidFill>
                  <a:schemeClr val="bg1">
                    <a:lumMod val="65000"/>
                  </a:schemeClr>
                </a:solidFill>
              </a:rPr>
              <a:t>CHANGE</a:t>
            </a:r>
          </a:p>
        </p:txBody>
      </p:sp>
    </p:spTree>
    <p:extLst>
      <p:ext uri="{BB962C8B-B14F-4D97-AF65-F5344CB8AC3E}">
        <p14:creationId xmlns:p14="http://schemas.microsoft.com/office/powerpoint/2010/main" val="875463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688539" y="5460961"/>
            <a:ext cx="2194560" cy="1397039"/>
          </a:xfrm>
        </p:spPr>
        <p:txBody>
          <a:bodyPr/>
          <a:lstStyle/>
          <a:p>
            <a:fld id="{34099327-5F8D-4C1F-86CD-C74256DC83C8}" type="slidenum">
              <a:rPr lang="en-US" altLang="en-US" sz="2600" smtClean="0">
                <a:solidFill>
                  <a:schemeClr val="tx1">
                    <a:alpha val="20000"/>
                  </a:schemeClr>
                </a:solidFill>
              </a:rPr>
              <a:pPr/>
              <a:t>14</a:t>
            </a:fld>
            <a:endParaRPr lang="en-US" altLang="en-US" sz="2600" dirty="0">
              <a:solidFill>
                <a:schemeClr val="tx1">
                  <a:alpha val="20000"/>
                </a:schemeClr>
              </a:solidFill>
            </a:endParaRPr>
          </a:p>
        </p:txBody>
      </p:sp>
      <p:sp>
        <p:nvSpPr>
          <p:cNvPr id="6" name="Rectangle 5"/>
          <p:cNvSpPr/>
          <p:nvPr/>
        </p:nvSpPr>
        <p:spPr>
          <a:xfrm>
            <a:off x="3127308" y="85432"/>
            <a:ext cx="3122201" cy="646331"/>
          </a:xfrm>
          <a:prstGeom prst="rect">
            <a:avLst/>
          </a:prstGeom>
        </p:spPr>
        <p:txBody>
          <a:bodyPr wrap="none">
            <a:spAutoFit/>
          </a:bodyPr>
          <a:lstStyle/>
          <a:p>
            <a:r>
              <a:rPr lang="en-US" sz="3600" b="1" spc="-120" dirty="0">
                <a:solidFill>
                  <a:srgbClr val="00B050"/>
                </a:solidFill>
                <a:latin typeface="Cambria" panose="02040503050406030204" pitchFamily="18" charset="0"/>
              </a:rPr>
              <a:t>7. Why </a:t>
            </a:r>
            <a:r>
              <a:rPr lang="en-US" sz="3600" b="1" spc="-120" dirty="0" err="1">
                <a:solidFill>
                  <a:srgbClr val="00B050"/>
                </a:solidFill>
                <a:latin typeface="Cambria" panose="02040503050406030204" pitchFamily="18" charset="0"/>
              </a:rPr>
              <a:t>Miradi</a:t>
            </a:r>
            <a:r>
              <a:rPr lang="en-US" sz="3600" b="1" spc="-120" dirty="0">
                <a:solidFill>
                  <a:srgbClr val="00B050"/>
                </a:solidFill>
                <a:latin typeface="Cambria" panose="02040503050406030204" pitchFamily="18" charset="0"/>
              </a:rPr>
              <a:t>?</a:t>
            </a:r>
          </a:p>
        </p:txBody>
      </p:sp>
      <p:pic>
        <p:nvPicPr>
          <p:cNvPr id="5124" name="Picture 4" descr="Image result for clarity pictur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26826" y="1143000"/>
            <a:ext cx="7026574" cy="467267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684816" y="3657600"/>
            <a:ext cx="4007187" cy="830997"/>
          </a:xfrm>
          <a:prstGeom prst="rect">
            <a:avLst/>
          </a:prstGeom>
        </p:spPr>
        <p:txBody>
          <a:bodyPr wrap="none">
            <a:spAutoFit/>
          </a:bodyPr>
          <a:lstStyle/>
          <a:p>
            <a:r>
              <a:rPr lang="en-US" sz="4800" b="1" spc="-120" dirty="0">
                <a:solidFill>
                  <a:srgbClr val="FFFF00"/>
                </a:solidFill>
                <a:latin typeface="Cambria" panose="02040503050406030204" pitchFamily="18" charset="0"/>
              </a:rPr>
              <a:t>C  L  A  R  I  T  Y</a:t>
            </a:r>
            <a:endParaRPr lang="en-US" sz="4800" dirty="0">
              <a:solidFill>
                <a:srgbClr val="FFFF00"/>
              </a:solidFill>
            </a:endParaRPr>
          </a:p>
        </p:txBody>
      </p:sp>
    </p:spTree>
    <p:extLst>
      <p:ext uri="{BB962C8B-B14F-4D97-AF65-F5344CB8AC3E}">
        <p14:creationId xmlns:p14="http://schemas.microsoft.com/office/powerpoint/2010/main" val="448000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751320" y="5460961"/>
            <a:ext cx="2194560" cy="1397039"/>
          </a:xfrm>
        </p:spPr>
        <p:txBody>
          <a:bodyPr/>
          <a:lstStyle/>
          <a:p>
            <a:fld id="{34099327-5F8D-4C1F-86CD-C74256DC83C8}" type="slidenum">
              <a:rPr lang="en-US" altLang="en-US" sz="2600" smtClean="0"/>
              <a:pPr/>
              <a:t>15</a:t>
            </a:fld>
            <a:endParaRPr lang="en-US" altLang="en-US" sz="2600" dirty="0"/>
          </a:p>
        </p:txBody>
      </p:sp>
      <p:sp>
        <p:nvSpPr>
          <p:cNvPr id="8" name="Rectangle 7"/>
          <p:cNvSpPr/>
          <p:nvPr/>
        </p:nvSpPr>
        <p:spPr>
          <a:xfrm>
            <a:off x="990600" y="76200"/>
            <a:ext cx="8497280" cy="600164"/>
          </a:xfrm>
          <a:prstGeom prst="rect">
            <a:avLst/>
          </a:prstGeom>
        </p:spPr>
        <p:txBody>
          <a:bodyPr wrap="square">
            <a:spAutoFit/>
          </a:bodyPr>
          <a:lstStyle/>
          <a:p>
            <a:r>
              <a:rPr lang="en-US" sz="3300" b="1" spc="-120" dirty="0">
                <a:latin typeface="Cambria" panose="02040503050406030204" pitchFamily="18" charset="0"/>
              </a:rPr>
              <a:t>Conceptual Model = Situation Analysis</a:t>
            </a:r>
            <a:endParaRPr lang="en-US" sz="3300" dirty="0">
              <a:highlight>
                <a:srgbClr val="FFFF00"/>
              </a:highligh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1170"/>
            <a:ext cx="9144000" cy="4735659"/>
          </a:xfrm>
          <a:prstGeom prst="rect">
            <a:avLst/>
          </a:prstGeom>
        </p:spPr>
      </p:pic>
    </p:spTree>
    <p:extLst>
      <p:ext uri="{BB962C8B-B14F-4D97-AF65-F5344CB8AC3E}">
        <p14:creationId xmlns:p14="http://schemas.microsoft.com/office/powerpoint/2010/main" val="3214018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751320" y="5460961"/>
            <a:ext cx="2194560" cy="1397039"/>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4099327-5F8D-4C1F-86CD-C74256DC83C8}" type="slidenum">
              <a:rPr kumimoji="0" lang="en-US" altLang="en-US" sz="26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altLang="en-US" sz="2600" b="0" i="0" u="none" strike="noStrike" kern="0" cap="none" spc="0" normalizeH="0" baseline="0" noProof="0" dirty="0">
              <a:ln>
                <a:noFill/>
              </a:ln>
              <a:solidFill>
                <a:sysClr val="windowText" lastClr="000000"/>
              </a:solidFill>
              <a:effectLst/>
              <a:uLnTx/>
              <a:uFillTx/>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0"/>
            <a:ext cx="6208295" cy="6858000"/>
          </a:xfrm>
          <a:prstGeom prst="rect">
            <a:avLst/>
          </a:prstGeom>
        </p:spPr>
      </p:pic>
      <p:sp>
        <p:nvSpPr>
          <p:cNvPr id="8" name="Rectangle 7"/>
          <p:cNvSpPr/>
          <p:nvPr/>
        </p:nvSpPr>
        <p:spPr>
          <a:xfrm>
            <a:off x="5029200" y="838200"/>
            <a:ext cx="3723927" cy="110799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300" b="1" i="0" u="none" strike="noStrike" kern="0" cap="none" spc="-120" normalizeH="0" baseline="0" noProof="0" dirty="0">
                <a:ln>
                  <a:noFill/>
                </a:ln>
                <a:solidFill>
                  <a:sysClr val="windowText" lastClr="000000"/>
                </a:solidFill>
                <a:effectLst/>
                <a:uLnTx/>
                <a:uFillTx/>
                <a:latin typeface="Cambria" panose="02040503050406030204" pitchFamily="18" charset="0"/>
              </a:rPr>
              <a:t>Results</a:t>
            </a:r>
            <a:r>
              <a:rPr kumimoji="0" lang="en-US" sz="3300" b="1" i="0" u="none" strike="noStrike" kern="0" cap="none" spc="-120" normalizeH="0" noProof="0" dirty="0">
                <a:ln>
                  <a:noFill/>
                </a:ln>
                <a:solidFill>
                  <a:sysClr val="windowText" lastClr="000000"/>
                </a:solidFill>
                <a:effectLst/>
                <a:uLnTx/>
                <a:uFillTx/>
                <a:latin typeface="Cambria" panose="02040503050406030204" pitchFamily="18" charset="0"/>
              </a:rPr>
              <a:t> Chain = Theory of Change</a:t>
            </a:r>
            <a:endParaRPr kumimoji="0" lang="en-US" sz="3300" b="0" i="0" u="none" strike="noStrike" kern="0" cap="none" spc="0" normalizeH="0" baseline="0" noProof="0" dirty="0">
              <a:ln>
                <a:noFill/>
              </a:ln>
              <a:solidFill>
                <a:sysClr val="windowText" lastClr="000000"/>
              </a:solidFill>
              <a:effectLst/>
              <a:highlight>
                <a:srgbClr val="FFFF00"/>
              </a:highlight>
              <a:uLnTx/>
              <a:uFillTx/>
            </a:endParaRPr>
          </a:p>
        </p:txBody>
      </p:sp>
    </p:spTree>
    <p:extLst>
      <p:ext uri="{BB962C8B-B14F-4D97-AF65-F5344CB8AC3E}">
        <p14:creationId xmlns:p14="http://schemas.microsoft.com/office/powerpoint/2010/main" val="3599748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4099327-5F8D-4C1F-86CD-C74256DC83C8}" type="slidenum">
              <a:rPr lang="en-US" altLang="en-US" smtClean="0"/>
              <a:pPr/>
              <a:t>17</a:t>
            </a:fld>
            <a:endParaRPr lang="en-US" altLang="en-US"/>
          </a:p>
        </p:txBody>
      </p:sp>
      <p:sp>
        <p:nvSpPr>
          <p:cNvPr id="7" name="Rectangle 6"/>
          <p:cNvSpPr/>
          <p:nvPr/>
        </p:nvSpPr>
        <p:spPr>
          <a:xfrm>
            <a:off x="5334000" y="6413699"/>
            <a:ext cx="1373646" cy="276999"/>
          </a:xfrm>
          <a:prstGeom prst="rect">
            <a:avLst/>
          </a:prstGeom>
        </p:spPr>
        <p:txBody>
          <a:bodyPr wrap="none">
            <a:spAutoFit/>
          </a:bodyPr>
          <a:lstStyle/>
          <a:p>
            <a:r>
              <a:rPr lang="en-US" sz="1200" dirty="0">
                <a:solidFill>
                  <a:schemeClr val="bg1"/>
                </a:solidFill>
              </a:rPr>
              <a:t>http://www.rbc.ru/</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699" y="795517"/>
            <a:ext cx="7848600" cy="5232400"/>
          </a:xfrm>
          <a:prstGeom prst="rect">
            <a:avLst/>
          </a:prstGeom>
        </p:spPr>
      </p:pic>
      <p:sp>
        <p:nvSpPr>
          <p:cNvPr id="12" name="Rectangle 11"/>
          <p:cNvSpPr/>
          <p:nvPr/>
        </p:nvSpPr>
        <p:spPr>
          <a:xfrm>
            <a:off x="2092281" y="6023656"/>
            <a:ext cx="4959435" cy="646331"/>
          </a:xfrm>
          <a:prstGeom prst="rect">
            <a:avLst/>
          </a:prstGeom>
        </p:spPr>
        <p:txBody>
          <a:bodyPr wrap="none">
            <a:spAutoFit/>
          </a:bodyPr>
          <a:lstStyle/>
          <a:p>
            <a:r>
              <a:rPr lang="en-US" sz="3600" b="1" spc="-120" dirty="0">
                <a:solidFill>
                  <a:srgbClr val="2D3FE7"/>
                </a:solidFill>
                <a:latin typeface="Cambria" panose="02040503050406030204" pitchFamily="18" charset="0"/>
              </a:rPr>
              <a:t>Participatory Approach!</a:t>
            </a:r>
            <a:endParaRPr lang="en-US" sz="3600" dirty="0">
              <a:solidFill>
                <a:srgbClr val="2D3FE7"/>
              </a:solidFill>
            </a:endParaRPr>
          </a:p>
        </p:txBody>
      </p:sp>
    </p:spTree>
    <p:extLst>
      <p:ext uri="{BB962C8B-B14F-4D97-AF65-F5344CB8AC3E}">
        <p14:creationId xmlns:p14="http://schemas.microsoft.com/office/powerpoint/2010/main" val="1987771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3E360F-13A4-415B-BC98-03162FC27C89}" type="slidenum">
              <a:rPr lang="en-US" altLang="en-US" smtClean="0"/>
              <a:pPr/>
              <a:t>18</a:t>
            </a:fld>
            <a:endParaRPr lang="en-US" altLang="en-US"/>
          </a:p>
        </p:txBody>
      </p:sp>
      <p:sp>
        <p:nvSpPr>
          <p:cNvPr id="3" name="Rectangle 2"/>
          <p:cNvSpPr/>
          <p:nvPr/>
        </p:nvSpPr>
        <p:spPr>
          <a:xfrm>
            <a:off x="120162" y="2057400"/>
            <a:ext cx="8991600" cy="332398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eaLnBrk="1" hangingPunct="1"/>
            <a:r>
              <a:rPr lang="en-US" sz="5000" b="1" dirty="0">
                <a:latin typeface="+mj-lt"/>
              </a:rPr>
              <a:t>Explanation:</a:t>
            </a:r>
            <a:endParaRPr lang="en-US" sz="3400" b="1" spc="-120" dirty="0">
              <a:latin typeface="Cambria" panose="02040503050406030204" pitchFamily="18" charset="0"/>
            </a:endParaRPr>
          </a:p>
          <a:p>
            <a:pPr eaLnBrk="1" hangingPunct="1"/>
            <a:endParaRPr lang="en-US" sz="1200" b="1" spc="-120" dirty="0">
              <a:latin typeface="Cambria" panose="02040503050406030204" pitchFamily="18" charset="0"/>
            </a:endParaRPr>
          </a:p>
          <a:p>
            <a:pPr eaLnBrk="1" hangingPunct="1"/>
            <a:r>
              <a:rPr lang="en-US" sz="3400" b="1" spc="-120" dirty="0">
                <a:latin typeface="Cambria" panose="02040503050406030204" pitchFamily="18" charset="0"/>
              </a:rPr>
              <a:t>1. Re-c</a:t>
            </a:r>
            <a:r>
              <a:rPr lang="en-US" sz="3200" b="1" spc="-120" dirty="0">
                <a:latin typeface="Cambria" panose="02040503050406030204" pitchFamily="18" charset="0"/>
              </a:rPr>
              <a:t>onstruction of  Conceptual Model</a:t>
            </a:r>
          </a:p>
          <a:p>
            <a:pPr eaLnBrk="1" hangingPunct="1"/>
            <a:endParaRPr lang="en-US" sz="1200" b="1" spc="-120" dirty="0">
              <a:latin typeface="Cambria" panose="02040503050406030204" pitchFamily="18" charset="0"/>
            </a:endParaRPr>
          </a:p>
          <a:p>
            <a:pPr marL="514350" indent="-514350" eaLnBrk="1" hangingPunct="1">
              <a:buAutoNum type="arabicPeriod" startAt="2"/>
            </a:pPr>
            <a:r>
              <a:rPr lang="en-US" sz="3200" b="1" spc="-120" dirty="0">
                <a:latin typeface="Cambria" panose="02040503050406030204" pitchFamily="18" charset="0"/>
              </a:rPr>
              <a:t>Re-construction of  Theory of Change</a:t>
            </a:r>
          </a:p>
          <a:p>
            <a:pPr eaLnBrk="1" hangingPunct="1"/>
            <a:endParaRPr lang="en-US" b="1" spc="-120" dirty="0">
              <a:latin typeface="Cambria" panose="02040503050406030204" pitchFamily="18" charset="0"/>
            </a:endParaRPr>
          </a:p>
          <a:p>
            <a:pPr eaLnBrk="1" hangingPunct="1"/>
            <a:r>
              <a:rPr lang="en-US" sz="3200" b="1" kern="0" spc="-120" dirty="0">
                <a:solidFill>
                  <a:sysClr val="windowText" lastClr="000000"/>
                </a:solidFill>
                <a:latin typeface="Cambria" panose="02040503050406030204" pitchFamily="18" charset="0"/>
              </a:rPr>
              <a:t>3. Re-construction of Logical Framework</a:t>
            </a:r>
          </a:p>
          <a:p>
            <a:pPr eaLnBrk="1" hangingPunct="1"/>
            <a:endParaRPr lang="en-US" sz="2000" kern="0" dirty="0">
              <a:solidFill>
                <a:sysClr val="windowText" lastClr="000000"/>
              </a:solidFill>
            </a:endParaRPr>
          </a:p>
        </p:txBody>
      </p:sp>
    </p:spTree>
    <p:extLst>
      <p:ext uri="{BB962C8B-B14F-4D97-AF65-F5344CB8AC3E}">
        <p14:creationId xmlns:p14="http://schemas.microsoft.com/office/powerpoint/2010/main" val="66339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4099327-5F8D-4C1F-86CD-C74256DC83C8}" type="slidenum">
              <a:rPr kumimoji="0" lang="en-US"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altLang="en-US" sz="1800" b="0" i="0" u="none" strike="noStrike" kern="0" cap="none" spc="0" normalizeH="0" baseline="0" noProof="0">
              <a:ln>
                <a:noFill/>
              </a:ln>
              <a:solidFill>
                <a:sysClr val="windowText" lastClr="000000"/>
              </a:solidFill>
              <a:effectLst/>
              <a:uLnTx/>
              <a:uFillTx/>
            </a:endParaRPr>
          </a:p>
        </p:txBody>
      </p:sp>
      <p:pic>
        <p:nvPicPr>
          <p:cNvPr id="9" name="Рисунок 1"/>
          <p:cNvPicPr/>
          <p:nvPr/>
        </p:nvPicPr>
        <p:blipFill>
          <a:blip r:embed="rId3">
            <a:extLst>
              <a:ext uri="{28A0092B-C50C-407E-A947-70E740481C1C}">
                <a14:useLocalDpi xmlns:a14="http://schemas.microsoft.com/office/drawing/2010/main"/>
              </a:ext>
            </a:extLst>
          </a:blip>
          <a:srcRect/>
          <a:stretch>
            <a:fillRect/>
          </a:stretch>
        </p:blipFill>
        <p:spPr bwMode="auto">
          <a:xfrm>
            <a:off x="190498" y="1184196"/>
            <a:ext cx="5067301" cy="4376095"/>
          </a:xfrm>
          <a:prstGeom prst="rect">
            <a:avLst/>
          </a:prstGeom>
          <a:noFill/>
        </p:spPr>
      </p:pic>
      <p:pic>
        <p:nvPicPr>
          <p:cNvPr id="8194" name="Picture 2" descr="Image result for polar bear picture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6250"/>
          <a:stretch/>
        </p:blipFill>
        <p:spPr bwMode="auto">
          <a:xfrm>
            <a:off x="4495800" y="4290291"/>
            <a:ext cx="4572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76200"/>
            <a:ext cx="9372599" cy="110799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dirty="0">
                <a:solidFill>
                  <a:srgbClr val="00B050"/>
                </a:solidFill>
                <a:latin typeface="Cambria" panose="02040503050406030204" pitchFamily="18" charset="0"/>
              </a:rPr>
              <a:t>1. Re-construction of Conceptual Model</a:t>
            </a:r>
          </a:p>
          <a:p>
            <a:pPr marL="0" marR="0" lvl="0" indent="0" algn="ctr" defTabSz="914400" eaLnBrk="1" fontAlgn="auto" latinLnBrk="0" hangingPunct="1">
              <a:lnSpc>
                <a:spcPct val="100000"/>
              </a:lnSpc>
              <a:spcBef>
                <a:spcPts val="0"/>
              </a:spcBef>
              <a:spcAft>
                <a:spcPts val="0"/>
              </a:spcAft>
              <a:buClrTx/>
              <a:buSzTx/>
              <a:buFontTx/>
              <a:buNone/>
              <a:tabLst/>
              <a:defRPr/>
            </a:pPr>
            <a:r>
              <a:rPr lang="en-US" sz="3200" b="1" dirty="0">
                <a:solidFill>
                  <a:srgbClr val="00B050"/>
                </a:solidFill>
                <a:latin typeface="Cambria" panose="02040503050406030204" pitchFamily="18" charset="0"/>
              </a:rPr>
              <a:t>WWF Barents Sea </a:t>
            </a:r>
            <a:r>
              <a:rPr lang="en-US" sz="3200" b="1" dirty="0" err="1">
                <a:solidFill>
                  <a:srgbClr val="00B050"/>
                </a:solidFill>
                <a:latin typeface="Cambria" panose="02040503050406030204" pitchFamily="18" charset="0"/>
              </a:rPr>
              <a:t>Ecoregional</a:t>
            </a:r>
            <a:r>
              <a:rPr lang="en-US" sz="3200" b="1" dirty="0">
                <a:solidFill>
                  <a:srgbClr val="00B050"/>
                </a:solidFill>
                <a:latin typeface="Cambria" panose="02040503050406030204" pitchFamily="18" charset="0"/>
              </a:rPr>
              <a:t> Strategy</a:t>
            </a:r>
            <a:r>
              <a:rPr kumimoji="0" lang="en-US" sz="3300" b="1" i="0" u="none" strike="noStrike" kern="0" cap="none" spc="0" normalizeH="0" noProof="0" dirty="0">
                <a:ln>
                  <a:noFill/>
                </a:ln>
                <a:solidFill>
                  <a:prstClr val="black"/>
                </a:solidFill>
                <a:effectLst/>
                <a:uLnTx/>
                <a:uFillTx/>
                <a:latin typeface="Calibri Light" panose="020F0302020204030204"/>
                <a:ea typeface="+mj-ea"/>
                <a:cs typeface="+mj-cs"/>
              </a:rPr>
              <a:t> </a:t>
            </a:r>
            <a:endParaRPr kumimoji="0" lang="en-US" sz="1800" b="0" i="0" u="none" strike="noStrike" kern="0" cap="none" spc="0" normalizeH="0" baseline="0" noProof="0" dirty="0">
              <a:ln>
                <a:noFill/>
              </a:ln>
              <a:solidFill>
                <a:sysClr val="windowText" lastClr="000000"/>
              </a:solidFill>
              <a:effectLst/>
              <a:uLnTx/>
              <a:uFillTx/>
            </a:endParaRPr>
          </a:p>
        </p:txBody>
      </p:sp>
      <p:sp>
        <p:nvSpPr>
          <p:cNvPr id="2" name="TextBox 1"/>
          <p:cNvSpPr txBox="1"/>
          <p:nvPr/>
        </p:nvSpPr>
        <p:spPr>
          <a:xfrm>
            <a:off x="6079713" y="3505200"/>
            <a:ext cx="2236510" cy="584775"/>
          </a:xfrm>
          <a:prstGeom prst="rect">
            <a:avLst/>
          </a:prstGeom>
          <a:noFill/>
        </p:spPr>
        <p:txBody>
          <a:bodyPr wrap="none" rtlCol="0">
            <a:spAutoFit/>
          </a:bodyPr>
          <a:lstStyle/>
          <a:p>
            <a:r>
              <a:rPr lang="en-US" sz="3200" b="1" dirty="0"/>
              <a:t>Polar Bear</a:t>
            </a:r>
          </a:p>
        </p:txBody>
      </p:sp>
    </p:spTree>
    <p:extLst>
      <p:ext uri="{BB962C8B-B14F-4D97-AF65-F5344CB8AC3E}">
        <p14:creationId xmlns:p14="http://schemas.microsoft.com/office/powerpoint/2010/main" val="1127162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60000"/>
              </a:lnSpc>
            </a:pPr>
            <a:fld id="{9E9C19EF-8BF8-46A2-8A58-D84A9777BCCC}" type="slidenum">
              <a:rPr lang="en-US" altLang="en-US" sz="100">
                <a:solidFill>
                  <a:srgbClr val="FFFFFF"/>
                </a:solidFill>
              </a:rPr>
              <a:pPr>
                <a:lnSpc>
                  <a:spcPct val="60000"/>
                </a:lnSpc>
              </a:pPr>
              <a:t>2</a:t>
            </a:fld>
            <a:endParaRPr lang="en-US" altLang="en-US" sz="100">
              <a:solidFill>
                <a:srgbClr val="FFFFFF"/>
              </a:solidFill>
            </a:endParaRPr>
          </a:p>
        </p:txBody>
      </p:sp>
      <p:sp>
        <p:nvSpPr>
          <p:cNvPr id="9" name="Title 1"/>
          <p:cNvSpPr txBox="1">
            <a:spLocks/>
          </p:cNvSpPr>
          <p:nvPr/>
        </p:nvSpPr>
        <p:spPr>
          <a:xfrm>
            <a:off x="1371600" y="157956"/>
            <a:ext cx="6750486" cy="725488"/>
          </a:xfrm>
          <a:prstGeom prst="rect">
            <a:avLst/>
          </a:prstGeom>
        </p:spPr>
        <p:txBody>
          <a:bodyPr vert="horz" lIns="91440" tIns="45720" rIns="91440" bIns="0" rtlCol="0" anchor="b">
            <a:normAutofit/>
          </a:bodyPr>
          <a:lstStyle>
            <a:lvl1pPr algn="l" defTabSz="685800" rtl="0" eaLnBrk="1" latinLnBrk="0" hangingPunct="1">
              <a:lnSpc>
                <a:spcPct val="90000"/>
              </a:lnSpc>
              <a:spcBef>
                <a:spcPct val="0"/>
              </a:spcBef>
              <a:buNone/>
              <a:defRPr sz="5400" b="0" i="0" kern="1200" cap="all">
                <a:solidFill>
                  <a:schemeClr val="tx1"/>
                </a:solidFill>
                <a:effectLst/>
                <a:latin typeface="+mj-lt"/>
                <a:ea typeface="+mj-ea"/>
                <a:cs typeface="+mj-cs"/>
              </a:defRPr>
            </a:lvl1pPr>
          </a:lstStyle>
          <a:p>
            <a:pPr algn="ctr" fontAlgn="auto">
              <a:spcAft>
                <a:spcPts val="0"/>
              </a:spcAft>
              <a:defRPr/>
            </a:pPr>
            <a:r>
              <a:rPr lang="en-US" altLang="en-US" sz="4000" b="1" dirty="0">
                <a:latin typeface="Cambria" panose="02040503050406030204" pitchFamily="18" charset="0"/>
              </a:rPr>
              <a:t>Introduction</a:t>
            </a:r>
            <a:endParaRPr lang="en-US" altLang="en-US" sz="2400" b="1" dirty="0">
              <a:latin typeface="Cambria" panose="02040503050406030204" pitchFamily="18" charset="0"/>
            </a:endParaRP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245" y="1110809"/>
            <a:ext cx="6221637" cy="353176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76999" y="1110809"/>
            <a:ext cx="2610153" cy="3484688"/>
          </a:xfrm>
          <a:prstGeom prst="rect">
            <a:avLst/>
          </a:prstGeom>
        </p:spPr>
      </p:pic>
      <p:sp>
        <p:nvSpPr>
          <p:cNvPr id="12" name="Rectangle 11"/>
          <p:cNvSpPr/>
          <p:nvPr/>
        </p:nvSpPr>
        <p:spPr>
          <a:xfrm>
            <a:off x="1143000" y="4800600"/>
            <a:ext cx="1239442" cy="400110"/>
          </a:xfrm>
          <a:prstGeom prst="rect">
            <a:avLst/>
          </a:prstGeom>
        </p:spPr>
        <p:txBody>
          <a:bodyPr wrap="none">
            <a:spAutoFit/>
          </a:bodyPr>
          <a:lstStyle/>
          <a:p>
            <a:r>
              <a:rPr lang="en-US" sz="2000" b="1" dirty="0"/>
              <a:t>Svetlana</a:t>
            </a:r>
          </a:p>
        </p:txBody>
      </p:sp>
      <p:sp>
        <p:nvSpPr>
          <p:cNvPr id="13" name="Rectangle 12"/>
          <p:cNvSpPr/>
          <p:nvPr/>
        </p:nvSpPr>
        <p:spPr>
          <a:xfrm>
            <a:off x="4632802" y="4859779"/>
            <a:ext cx="1051891" cy="400110"/>
          </a:xfrm>
          <a:prstGeom prst="rect">
            <a:avLst/>
          </a:prstGeom>
        </p:spPr>
        <p:txBody>
          <a:bodyPr wrap="none">
            <a:spAutoFit/>
          </a:bodyPr>
          <a:lstStyle/>
          <a:p>
            <a:r>
              <a:rPr lang="en-US" sz="2000" b="1" dirty="0"/>
              <a:t>Mikhail</a:t>
            </a:r>
          </a:p>
        </p:txBody>
      </p:sp>
      <p:sp>
        <p:nvSpPr>
          <p:cNvPr id="14" name="Rectangle 13"/>
          <p:cNvSpPr/>
          <p:nvPr/>
        </p:nvSpPr>
        <p:spPr>
          <a:xfrm>
            <a:off x="7049983" y="4876800"/>
            <a:ext cx="798617" cy="400110"/>
          </a:xfrm>
          <a:prstGeom prst="rect">
            <a:avLst/>
          </a:prstGeom>
        </p:spPr>
        <p:txBody>
          <a:bodyPr wrap="none">
            <a:spAutoFit/>
          </a:bodyPr>
          <a:lstStyle/>
          <a:p>
            <a:r>
              <a:rPr lang="en-US" sz="2000" b="1" dirty="0"/>
              <a:t>John</a:t>
            </a:r>
          </a:p>
        </p:txBody>
      </p:sp>
      <p:pic>
        <p:nvPicPr>
          <p:cNvPr id="15" name="Picture 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8600" y="5319313"/>
            <a:ext cx="2742814" cy="1343981"/>
          </a:xfrm>
          <a:prstGeom prst="rect">
            <a:avLst/>
          </a:prstGeom>
        </p:spPr>
        <p:style>
          <a:lnRef idx="2">
            <a:schemeClr val="dk1"/>
          </a:lnRef>
          <a:fillRef idx="1">
            <a:schemeClr val="lt1"/>
          </a:fillRef>
          <a:effectRef idx="0">
            <a:schemeClr val="dk1"/>
          </a:effectRef>
          <a:fontRef idx="minor">
            <a:schemeClr val="dk1"/>
          </a:fontRef>
        </p:style>
      </p:pic>
      <p:pic>
        <p:nvPicPr>
          <p:cNvPr id="16" name="Picture 1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24600" y="5353598"/>
            <a:ext cx="2672846" cy="1309696"/>
          </a:xfrm>
          <a:prstGeom prst="rect">
            <a:avLst/>
          </a:prstGeom>
        </p:spPr>
        <p:style>
          <a:lnRef idx="2">
            <a:schemeClr val="dk1"/>
          </a:lnRef>
          <a:fillRef idx="1">
            <a:schemeClr val="lt1"/>
          </a:fillRef>
          <a:effectRef idx="0">
            <a:schemeClr val="dk1"/>
          </a:effectRef>
          <a:fontRef idx="minor">
            <a:schemeClr val="dk1"/>
          </a:fontRef>
        </p:style>
      </p:pic>
      <p:pic>
        <p:nvPicPr>
          <p:cNvPr id="1026" name="Picture 2" descr="http://www.esf.edu/default/images/homebanner.pn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5264" b="-3906"/>
          <a:stretch/>
        </p:blipFill>
        <p:spPr bwMode="auto">
          <a:xfrm>
            <a:off x="3886199" y="5326825"/>
            <a:ext cx="1922999" cy="1502343"/>
          </a:xfrm>
          <a:prstGeom prst="rect">
            <a:avLst/>
          </a:prstGeom>
          <a:extLst/>
        </p:spPr>
        <p:style>
          <a:lnRef idx="1">
            <a:schemeClr val="accent6"/>
          </a:lnRef>
          <a:fillRef idx="3">
            <a:schemeClr val="accent6"/>
          </a:fillRef>
          <a:effectRef idx="2">
            <a:schemeClr val="accent6"/>
          </a:effectRef>
          <a:fontRef idx="minor">
            <a:schemeClr val="lt1"/>
          </a:fontRef>
        </p:style>
      </p:pic>
    </p:spTree>
    <p:extLst>
      <p:ext uri="{BB962C8B-B14F-4D97-AF65-F5344CB8AC3E}">
        <p14:creationId xmlns:p14="http://schemas.microsoft.com/office/powerpoint/2010/main" val="23357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40373" y="76200"/>
            <a:ext cx="8515350" cy="854074"/>
          </a:xfrm>
        </p:spPr>
        <p:txBody>
          <a:bodyPr>
            <a:noAutofit/>
          </a:bodyPr>
          <a:lstStyle/>
          <a:p>
            <a:pPr lvl="0" defTabSz="914400" eaLnBrk="0" fontAlgn="base" hangingPunct="0">
              <a:lnSpc>
                <a:spcPct val="100000"/>
              </a:lnSpc>
              <a:spcAft>
                <a:spcPct val="0"/>
              </a:spcAft>
            </a:pPr>
            <a:r>
              <a:rPr lang="en-US" sz="4400" b="1" kern="0" dirty="0">
                <a:solidFill>
                  <a:srgbClr val="4011B5"/>
                </a:solidFill>
                <a:latin typeface="Arial" panose="020B0604020202020204" pitchFamily="34" charset="0"/>
                <a:ea typeface="+mn-ea"/>
                <a:cs typeface="Arial" panose="020B0604020202020204" pitchFamily="34" charset="0"/>
              </a:rPr>
              <a:t>Impact is not defined!</a:t>
            </a:r>
          </a:p>
        </p:txBody>
      </p:sp>
      <p:sp>
        <p:nvSpPr>
          <p:cNvPr id="4" name="Slide Number Placeholder 3"/>
          <p:cNvSpPr>
            <a:spLocks noGrp="1"/>
          </p:cNvSpPr>
          <p:nvPr>
            <p:ph type="sldNum" sz="quarter" idx="12"/>
          </p:nvPr>
        </p:nvSpPr>
        <p:spPr/>
        <p:txBody>
          <a:bodyPr vert="horz" lIns="91440" tIns="45720" rIns="91440" bIns="45720" rtlCol="0" anchor="ctr">
            <a:normAutofit/>
          </a:bodyPr>
          <a:lstStyle/>
          <a:p>
            <a:pPr eaLnBrk="1" hangingPunct="1"/>
            <a:fld id="{34099327-5F8D-4C1F-86CD-C74256DC83C8}" type="slidenum">
              <a:rPr lang="en-US" altLang="en-US" sz="1200" smtClean="0">
                <a:solidFill>
                  <a:schemeClr val="tx1">
                    <a:lumMod val="50000"/>
                    <a:lumOff val="50000"/>
                  </a:schemeClr>
                </a:solidFill>
                <a:latin typeface="+mn-lt"/>
                <a:cs typeface="+mn-cs"/>
              </a:rPr>
              <a:pPr eaLnBrk="1" hangingPunct="1"/>
              <a:t>20</a:t>
            </a:fld>
            <a:endParaRPr lang="en-US" altLang="en-US" sz="1200" dirty="0">
              <a:solidFill>
                <a:schemeClr val="tx1">
                  <a:lumMod val="50000"/>
                  <a:lumOff val="50000"/>
                </a:schemeClr>
              </a:solidFill>
              <a:latin typeface="+mn-lt"/>
              <a:cs typeface="+mn-cs"/>
            </a:endParaRPr>
          </a:p>
        </p:txBody>
      </p:sp>
      <p:sp>
        <p:nvSpPr>
          <p:cNvPr id="2" name="Rectangle 1"/>
          <p:cNvSpPr/>
          <p:nvPr/>
        </p:nvSpPr>
        <p:spPr>
          <a:xfrm>
            <a:off x="259373" y="1219200"/>
            <a:ext cx="8896350" cy="5124480"/>
          </a:xfrm>
          <a:prstGeom prst="rect">
            <a:avLst/>
          </a:prstGeom>
        </p:spPr>
        <p:txBody>
          <a:bodyPr wrap="square">
            <a:spAutoFit/>
          </a:bodyPr>
          <a:lstStyle/>
          <a:p>
            <a:r>
              <a:rPr lang="en-US" sz="3600" b="1" spc="-120" dirty="0">
                <a:solidFill>
                  <a:srgbClr val="2D3FE7"/>
                </a:solidFill>
                <a:latin typeface="Cambria" panose="02040503050406030204" pitchFamily="18" charset="0"/>
              </a:rPr>
              <a:t>Original Goal = Intended Impact for Polar Bear: </a:t>
            </a:r>
            <a:r>
              <a:rPr lang="en-US" sz="3600" b="1" dirty="0">
                <a:latin typeface="Times New Roman" panose="02020603050405020304" pitchFamily="18" charset="0"/>
              </a:rPr>
              <a:t>By 2020, threats for Polar Bear reduced by </a:t>
            </a:r>
            <a:r>
              <a:rPr lang="en-US" sz="4800" b="1" dirty="0">
                <a:highlight>
                  <a:srgbClr val="FFFF00"/>
                </a:highlight>
                <a:latin typeface="Times New Roman" panose="02020603050405020304" pitchFamily="18" charset="0"/>
              </a:rPr>
              <a:t>60% </a:t>
            </a:r>
            <a:r>
              <a:rPr lang="en-US" sz="4800" b="1" dirty="0">
                <a:solidFill>
                  <a:srgbClr val="FF0000"/>
                </a:solidFill>
                <a:latin typeface="Times New Roman" panose="02020603050405020304" pitchFamily="18" charset="0"/>
              </a:rPr>
              <a:t>(What is 100% threats level?) </a:t>
            </a:r>
          </a:p>
          <a:p>
            <a:endParaRPr lang="en-US" sz="1500" b="1" dirty="0">
              <a:solidFill>
                <a:srgbClr val="FF0000"/>
              </a:solidFill>
              <a:latin typeface="Times New Roman" panose="02020603050405020304" pitchFamily="18" charset="0"/>
            </a:endParaRPr>
          </a:p>
          <a:p>
            <a:endParaRPr lang="en-US" sz="1200" b="1" dirty="0">
              <a:solidFill>
                <a:srgbClr val="FFC000"/>
              </a:solidFill>
              <a:latin typeface="Times New Roman" panose="02020603050405020304" pitchFamily="18" charset="0"/>
            </a:endParaRPr>
          </a:p>
          <a:p>
            <a:r>
              <a:rPr lang="en-US" sz="4400" b="1" dirty="0">
                <a:latin typeface="Times New Roman" panose="02020603050405020304" pitchFamily="18" charset="0"/>
              </a:rPr>
              <a:t>Impact should be </a:t>
            </a:r>
            <a:r>
              <a:rPr lang="en-US" sz="4400" b="1" dirty="0">
                <a:solidFill>
                  <a:srgbClr val="00B050"/>
                </a:solidFill>
                <a:latin typeface="Times New Roman" panose="02020603050405020304" pitchFamily="18" charset="0"/>
              </a:rPr>
              <a:t>a population status</a:t>
            </a:r>
            <a:r>
              <a:rPr lang="en-US" sz="4400" b="1" dirty="0">
                <a:latin typeface="Times New Roman" panose="02020603050405020304" pitchFamily="18" charset="0"/>
              </a:rPr>
              <a:t>, not </a:t>
            </a:r>
            <a:r>
              <a:rPr lang="en-US" sz="4400" b="1" dirty="0">
                <a:solidFill>
                  <a:srgbClr val="CF4FC9"/>
                </a:solidFill>
                <a:latin typeface="Times New Roman" panose="02020603050405020304" pitchFamily="18" charset="0"/>
              </a:rPr>
              <a:t>threat reduction (Outcome)</a:t>
            </a:r>
          </a:p>
        </p:txBody>
      </p:sp>
    </p:spTree>
    <p:extLst>
      <p:ext uri="{BB962C8B-B14F-4D97-AF65-F5344CB8AC3E}">
        <p14:creationId xmlns:p14="http://schemas.microsoft.com/office/powerpoint/2010/main" val="2620368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440" y="-155357"/>
            <a:ext cx="8534399" cy="1450757"/>
          </a:xfrm>
        </p:spPr>
        <p:txBody>
          <a:bodyPr>
            <a:normAutofit/>
          </a:bodyPr>
          <a:lstStyle/>
          <a:p>
            <a:r>
              <a:rPr lang="en-US" b="1" dirty="0">
                <a:solidFill>
                  <a:srgbClr val="4011B5"/>
                </a:solidFill>
              </a:rPr>
              <a:t>Threats and Strategies are unclear</a:t>
            </a:r>
            <a:br>
              <a:rPr lang="en-US" dirty="0"/>
            </a:br>
            <a:endParaRPr lang="en-US" dirty="0"/>
          </a:p>
        </p:txBody>
      </p:sp>
      <p:sp>
        <p:nvSpPr>
          <p:cNvPr id="4" name="Slide Number Placeholder 3"/>
          <p:cNvSpPr>
            <a:spLocks noGrp="1"/>
          </p:cNvSpPr>
          <p:nvPr>
            <p:ph type="sldNum" sz="quarter" idx="12"/>
          </p:nvPr>
        </p:nvSpPr>
        <p:spPr>
          <a:xfrm>
            <a:off x="7425344" y="6459786"/>
            <a:ext cx="984019" cy="365125"/>
          </a:xfrm>
        </p:spPr>
        <p:txBody>
          <a:bodyPr/>
          <a:lstStyle/>
          <a:p>
            <a:fld id="{22A07FB0-1946-4679-85B2-D81D07F66141}" type="slidenum">
              <a:rPr lang="en-US" altLang="en-US" smtClean="0"/>
              <a:pPr/>
              <a:t>21</a:t>
            </a:fld>
            <a:endParaRPr lang="en-US" altLang="en-US"/>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8600" y="1213348"/>
            <a:ext cx="8497280" cy="5530739"/>
          </a:xfrm>
          <a:prstGeom prst="rect">
            <a:avLst/>
          </a:prstGeom>
        </p:spPr>
      </p:pic>
      <p:sp>
        <p:nvSpPr>
          <p:cNvPr id="6" name="Arrow: Down 5"/>
          <p:cNvSpPr/>
          <p:nvPr/>
        </p:nvSpPr>
        <p:spPr>
          <a:xfrm>
            <a:off x="4477240" y="457201"/>
            <a:ext cx="2300902" cy="12954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Threats for Bear?</a:t>
            </a:r>
          </a:p>
        </p:txBody>
      </p:sp>
      <p:sp>
        <p:nvSpPr>
          <p:cNvPr id="7" name="Arrow: Down 6"/>
          <p:cNvSpPr/>
          <p:nvPr/>
        </p:nvSpPr>
        <p:spPr>
          <a:xfrm>
            <a:off x="0" y="1295400"/>
            <a:ext cx="2605702" cy="12954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Strategy for Bear?</a:t>
            </a:r>
          </a:p>
        </p:txBody>
      </p:sp>
      <p:sp>
        <p:nvSpPr>
          <p:cNvPr id="8" name="Rectangle 7"/>
          <p:cNvSpPr/>
          <p:nvPr/>
        </p:nvSpPr>
        <p:spPr>
          <a:xfrm>
            <a:off x="7011380" y="1960685"/>
            <a:ext cx="1676400" cy="5715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7996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949440" y="5486743"/>
            <a:ext cx="2194560" cy="1397039"/>
          </a:xfrm>
        </p:spPr>
        <p:txBody>
          <a:bodyPr/>
          <a:lstStyle/>
          <a:p>
            <a:fld id="{113E360F-13A4-415B-BC98-03162FC27C89}" type="slidenum">
              <a:rPr lang="en-US" altLang="en-US" sz="2600" smtClean="0"/>
              <a:pPr/>
              <a:t>22</a:t>
            </a:fld>
            <a:endParaRPr lang="en-US" altLang="en-US" sz="2600" dirty="0"/>
          </a:p>
        </p:txBody>
      </p:sp>
      <p:sp>
        <p:nvSpPr>
          <p:cNvPr id="4" name="Rectangle 3"/>
          <p:cNvSpPr/>
          <p:nvPr/>
        </p:nvSpPr>
        <p:spPr>
          <a:xfrm>
            <a:off x="363248" y="298847"/>
            <a:ext cx="8742652" cy="61555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3400" b="1" dirty="0">
                <a:solidFill>
                  <a:srgbClr val="4011B5"/>
                </a:solidFill>
              </a:rPr>
              <a:t>Threats are unclear from Threats Ranking</a:t>
            </a:r>
            <a:endParaRPr lang="en-US" sz="3400" dirty="0">
              <a:solidFill>
                <a:srgbClr val="4011B5"/>
              </a:solidFill>
            </a:endParaRPr>
          </a:p>
        </p:txBody>
      </p:sp>
      <p:pic>
        <p:nvPicPr>
          <p:cNvPr id="3" name="Picture 2"/>
          <p:cNvPicPr>
            <a:picLocks noChangeAspect="1"/>
          </p:cNvPicPr>
          <p:nvPr/>
        </p:nvPicPr>
        <p:blipFill rotWithShape="1">
          <a:blip r:embed="rId3"/>
          <a:srcRect l="21042" t="24417" r="23638" b="14550"/>
          <a:stretch/>
        </p:blipFill>
        <p:spPr>
          <a:xfrm>
            <a:off x="228600" y="1010656"/>
            <a:ext cx="8534400" cy="5293888"/>
          </a:xfrm>
          <a:prstGeom prst="rect">
            <a:avLst/>
          </a:prstGeom>
        </p:spPr>
      </p:pic>
      <p:sp>
        <p:nvSpPr>
          <p:cNvPr id="5" name="Rectangle 4"/>
          <p:cNvSpPr/>
          <p:nvPr/>
        </p:nvSpPr>
        <p:spPr>
          <a:xfrm>
            <a:off x="2971800" y="1600200"/>
            <a:ext cx="762000" cy="2895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57200" y="2696308"/>
            <a:ext cx="1524000" cy="1828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992315" y="5206664"/>
            <a:ext cx="762000" cy="5601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23496" y="5181600"/>
            <a:ext cx="1557704" cy="5198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Left 10"/>
          <p:cNvSpPr/>
          <p:nvPr/>
        </p:nvSpPr>
        <p:spPr>
          <a:xfrm>
            <a:off x="1922584" y="3173564"/>
            <a:ext cx="668216" cy="4840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
            </a:r>
          </a:p>
        </p:txBody>
      </p:sp>
      <p:sp>
        <p:nvSpPr>
          <p:cNvPr id="12" name="Arrow: Left 11"/>
          <p:cNvSpPr/>
          <p:nvPr/>
        </p:nvSpPr>
        <p:spPr>
          <a:xfrm>
            <a:off x="1905000" y="3581400"/>
            <a:ext cx="668216" cy="4840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
            </a:r>
          </a:p>
        </p:txBody>
      </p:sp>
      <p:sp>
        <p:nvSpPr>
          <p:cNvPr id="13" name="Arrow: Left 12"/>
          <p:cNvSpPr/>
          <p:nvPr/>
        </p:nvSpPr>
        <p:spPr>
          <a:xfrm>
            <a:off x="1905000" y="4011764"/>
            <a:ext cx="668216" cy="4840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
            </a:r>
          </a:p>
        </p:txBody>
      </p:sp>
      <p:sp>
        <p:nvSpPr>
          <p:cNvPr id="14" name="Arrow: Left 13"/>
          <p:cNvSpPr/>
          <p:nvPr/>
        </p:nvSpPr>
        <p:spPr>
          <a:xfrm>
            <a:off x="1905000" y="5230964"/>
            <a:ext cx="668216" cy="4840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
            </a:r>
          </a:p>
        </p:txBody>
      </p:sp>
    </p:spTree>
    <p:extLst>
      <p:ext uri="{BB962C8B-B14F-4D97-AF65-F5344CB8AC3E}">
        <p14:creationId xmlns:p14="http://schemas.microsoft.com/office/powerpoint/2010/main" val="789000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2A07FB0-1946-4679-85B2-D81D07F66141}" type="slidenum">
              <a:rPr lang="en-US" altLang="en-US" smtClean="0"/>
              <a:pPr/>
              <a:t>23</a:t>
            </a:fld>
            <a:endParaRPr lang="en-US" altLang="en-US"/>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391886"/>
            <a:ext cx="9220200" cy="3420397"/>
          </a:xfrm>
          <a:prstGeom prst="rect">
            <a:avLst/>
          </a:prstGeom>
        </p:spPr>
      </p:pic>
      <p:sp>
        <p:nvSpPr>
          <p:cNvPr id="6" name="Rectangle 5"/>
          <p:cNvSpPr/>
          <p:nvPr/>
        </p:nvSpPr>
        <p:spPr>
          <a:xfrm>
            <a:off x="152400" y="253316"/>
            <a:ext cx="8839200" cy="615553"/>
          </a:xfrm>
          <a:prstGeom prst="rect">
            <a:avLst/>
          </a:prstGeom>
        </p:spPr>
        <p:txBody>
          <a:bodyPr wrap="square">
            <a:spAutoFit/>
          </a:bodyPr>
          <a:lstStyle/>
          <a:p>
            <a:r>
              <a:rPr lang="en-US" sz="3400" b="1" dirty="0">
                <a:solidFill>
                  <a:srgbClr val="4011B5"/>
                </a:solidFill>
                <a:latin typeface="+mn-lt"/>
                <a:cs typeface="+mn-cs"/>
              </a:rPr>
              <a:t>No clear Strategies in the TOC:</a:t>
            </a:r>
          </a:p>
        </p:txBody>
      </p:sp>
      <p:sp>
        <p:nvSpPr>
          <p:cNvPr id="7" name="Action Button: Sound 6">
            <a:hlinkClick r:id="" action="ppaction://noaction" highlightClick="1">
              <a:snd r:embed="rId4" name="applause.wav"/>
            </a:hlinkClick>
          </p:cNvPr>
          <p:cNvSpPr/>
          <p:nvPr/>
        </p:nvSpPr>
        <p:spPr>
          <a:xfrm>
            <a:off x="8153400" y="1011089"/>
            <a:ext cx="838200" cy="762000"/>
          </a:xfrm>
          <a:prstGeom prst="actionButtonSound">
            <a:avLst/>
          </a:prstGeom>
          <a:solidFill>
            <a:srgbClr val="FFFF00"/>
          </a:solidFill>
          <a:ln w="12700" cap="flat" cmpd="sng" algn="ctr">
            <a:solidFill>
              <a:srgbClr val="FFC00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rbel" panose="020B0503020204020204"/>
              <a:ea typeface="+mn-ea"/>
              <a:cs typeface="+mn-cs"/>
            </a:endParaRPr>
          </a:p>
        </p:txBody>
      </p:sp>
      <p:sp>
        <p:nvSpPr>
          <p:cNvPr id="9" name="Title 1"/>
          <p:cNvSpPr txBox="1">
            <a:spLocks/>
          </p:cNvSpPr>
          <p:nvPr/>
        </p:nvSpPr>
        <p:spPr>
          <a:xfrm>
            <a:off x="152400" y="6286360"/>
            <a:ext cx="8534400" cy="601157"/>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en-US" sz="4000" b="1" dirty="0"/>
              <a:t>Do we have adequate strategies?  </a:t>
            </a:r>
          </a:p>
        </p:txBody>
      </p:sp>
      <p:sp>
        <p:nvSpPr>
          <p:cNvPr id="3" name="Arrow: Left 2"/>
          <p:cNvSpPr/>
          <p:nvPr/>
        </p:nvSpPr>
        <p:spPr>
          <a:xfrm>
            <a:off x="2362200" y="2286000"/>
            <a:ext cx="2438400" cy="5434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Adaptation?</a:t>
            </a:r>
          </a:p>
        </p:txBody>
      </p:sp>
      <p:sp>
        <p:nvSpPr>
          <p:cNvPr id="10" name="Arrow: Left 9"/>
          <p:cNvSpPr/>
          <p:nvPr/>
        </p:nvSpPr>
        <p:spPr>
          <a:xfrm rot="19152338">
            <a:off x="-23445" y="1781283"/>
            <a:ext cx="2438400" cy="10094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Spatial Planning?</a:t>
            </a:r>
          </a:p>
        </p:txBody>
      </p:sp>
      <p:sp>
        <p:nvSpPr>
          <p:cNvPr id="11" name="Arrow: Left 10"/>
          <p:cNvSpPr/>
          <p:nvPr/>
        </p:nvSpPr>
        <p:spPr>
          <a:xfrm rot="1305590">
            <a:off x="1004461" y="5244663"/>
            <a:ext cx="2438400" cy="5434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Anti-poaching?</a:t>
            </a:r>
          </a:p>
        </p:txBody>
      </p:sp>
      <p:sp>
        <p:nvSpPr>
          <p:cNvPr id="12" name="Arrow: Left 11"/>
          <p:cNvSpPr/>
          <p:nvPr/>
        </p:nvSpPr>
        <p:spPr>
          <a:xfrm rot="18856514">
            <a:off x="4046589" y="2708718"/>
            <a:ext cx="2438400" cy="5434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Or Action Plan?</a:t>
            </a:r>
          </a:p>
        </p:txBody>
      </p:sp>
    </p:spTree>
    <p:extLst>
      <p:ext uri="{BB962C8B-B14F-4D97-AF65-F5344CB8AC3E}">
        <p14:creationId xmlns:p14="http://schemas.microsoft.com/office/powerpoint/2010/main" val="3912730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69032"/>
            <a:ext cx="8598477" cy="986010"/>
          </a:xfrm>
        </p:spPr>
        <p:txBody>
          <a:bodyPr>
            <a:normAutofit fontScale="90000"/>
          </a:bodyPr>
          <a:lstStyle/>
          <a:p>
            <a:r>
              <a:rPr lang="en-US" sz="4400" b="1" kern="0" dirty="0">
                <a:solidFill>
                  <a:srgbClr val="00B050"/>
                </a:solidFill>
                <a:latin typeface="Arial" panose="020B0604020202020204" pitchFamily="34" charset="0"/>
                <a:ea typeface="+mn-ea"/>
                <a:cs typeface="Arial" panose="020B0604020202020204" pitchFamily="34" charset="0"/>
              </a:rPr>
              <a:t>Conclusion:</a:t>
            </a:r>
            <a:r>
              <a:rPr lang="en-US" sz="4400" kern="0" dirty="0">
                <a:solidFill>
                  <a:srgbClr val="4011B5"/>
                </a:solidFill>
                <a:latin typeface="Arial" panose="020B0604020202020204" pitchFamily="34" charset="0"/>
                <a:ea typeface="+mn-ea"/>
                <a:cs typeface="Arial" panose="020B0604020202020204" pitchFamily="34" charset="0"/>
              </a:rPr>
              <a:t> Reconstruction of  Conceptual Model!</a:t>
            </a:r>
          </a:p>
        </p:txBody>
      </p:sp>
      <p:sp>
        <p:nvSpPr>
          <p:cNvPr id="3" name="Content Placeholder 2"/>
          <p:cNvSpPr>
            <a:spLocks noGrp="1"/>
          </p:cNvSpPr>
          <p:nvPr>
            <p:ph idx="1"/>
          </p:nvPr>
        </p:nvSpPr>
        <p:spPr/>
        <p:txBody>
          <a:bodyPr>
            <a:normAutofit/>
          </a:bodyPr>
          <a:lstStyle/>
          <a:p>
            <a:pPr marL="0" indent="0">
              <a:buNone/>
            </a:pPr>
            <a:r>
              <a:rPr lang="en-US" sz="4400" dirty="0">
                <a:solidFill>
                  <a:schemeClr val="tx1"/>
                </a:solidFill>
              </a:rPr>
              <a:t>1. Intended Impact</a:t>
            </a:r>
          </a:p>
          <a:p>
            <a:pPr marL="0" indent="0">
              <a:buNone/>
            </a:pPr>
            <a:r>
              <a:rPr lang="en-US" sz="4400" dirty="0"/>
              <a:t>2. Threats</a:t>
            </a:r>
            <a:endParaRPr lang="en-US" sz="4400" dirty="0">
              <a:solidFill>
                <a:schemeClr val="tx1"/>
              </a:solidFill>
            </a:endParaRPr>
          </a:p>
          <a:p>
            <a:pPr marL="0" indent="0">
              <a:buNone/>
            </a:pPr>
            <a:r>
              <a:rPr lang="en-US" sz="4400" dirty="0">
                <a:solidFill>
                  <a:schemeClr val="tx1"/>
                </a:solidFill>
              </a:rPr>
              <a:t>3. Strategies</a:t>
            </a:r>
          </a:p>
          <a:p>
            <a:pPr marL="0" indent="0">
              <a:buNone/>
            </a:pPr>
            <a:r>
              <a:rPr lang="en-US" sz="4400" dirty="0">
                <a:solidFill>
                  <a:schemeClr val="tx1"/>
                </a:solidFill>
              </a:rPr>
              <a:t>4. Relevance of strategies to mitigate threats </a:t>
            </a:r>
          </a:p>
        </p:txBody>
      </p:sp>
      <p:sp>
        <p:nvSpPr>
          <p:cNvPr id="4" name="Slide Number Placeholder 3"/>
          <p:cNvSpPr>
            <a:spLocks noGrp="1"/>
          </p:cNvSpPr>
          <p:nvPr>
            <p:ph type="sldNum" sz="quarter" idx="12"/>
          </p:nvPr>
        </p:nvSpPr>
        <p:spPr/>
        <p:txBody>
          <a:bodyPr/>
          <a:lstStyle/>
          <a:p>
            <a:fld id="{22A07FB0-1946-4679-85B2-D81D07F66141}" type="slidenum">
              <a:rPr lang="en-US" altLang="en-US" smtClean="0"/>
              <a:pPr/>
              <a:t>24</a:t>
            </a:fld>
            <a:endParaRPr lang="en-US" altLang="en-US"/>
          </a:p>
        </p:txBody>
      </p:sp>
      <p:sp>
        <p:nvSpPr>
          <p:cNvPr id="5" name="Rectangle 4"/>
          <p:cNvSpPr/>
          <p:nvPr/>
        </p:nvSpPr>
        <p:spPr>
          <a:xfrm>
            <a:off x="5543199" y="2895600"/>
            <a:ext cx="2374154" cy="769441"/>
          </a:xfrm>
          <a:prstGeom prst="rect">
            <a:avLst/>
          </a:prstGeom>
        </p:spPr>
        <p:txBody>
          <a:bodyPr wrap="square">
            <a:spAutoFit/>
          </a:bodyPr>
          <a:lstStyle/>
          <a:p>
            <a:r>
              <a:rPr lang="en-US" sz="4400" b="1" dirty="0">
                <a:solidFill>
                  <a:srgbClr val="FF0000"/>
                </a:solidFill>
              </a:rPr>
              <a:t>Unclear</a:t>
            </a:r>
          </a:p>
        </p:txBody>
      </p:sp>
      <p:cxnSp>
        <p:nvCxnSpPr>
          <p:cNvPr id="7" name="Straight Arrow Connector 6"/>
          <p:cNvCxnSpPr/>
          <p:nvPr/>
        </p:nvCxnSpPr>
        <p:spPr>
          <a:xfrm>
            <a:off x="5257800" y="2438400"/>
            <a:ext cx="609600" cy="5334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352800" y="2971800"/>
            <a:ext cx="2209800" cy="3085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683977" y="3562492"/>
            <a:ext cx="1954823" cy="2268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562600" y="3665041"/>
            <a:ext cx="304800" cy="5906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7824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EA81266-C716-4979-923A-54876F09F25C}" type="slidenum">
              <a:rPr lang="en-US" altLang="en-US" smtClean="0"/>
              <a:pPr/>
              <a:t>25</a:t>
            </a:fld>
            <a:endParaRPr lang="en-US" altLang="en-US" dirty="0"/>
          </a:p>
        </p:txBody>
      </p:sp>
      <p:sp>
        <p:nvSpPr>
          <p:cNvPr id="4" name="Title 1"/>
          <p:cNvSpPr txBox="1">
            <a:spLocks/>
          </p:cNvSpPr>
          <p:nvPr/>
        </p:nvSpPr>
        <p:spPr>
          <a:xfrm>
            <a:off x="192787" y="154433"/>
            <a:ext cx="8743950" cy="624817"/>
          </a:xfrm>
          <a:prstGeom prst="rect">
            <a:avLst/>
          </a:prstGeom>
          <a:solidFill>
            <a:sysClr val="window" lastClr="FFFFFF"/>
          </a:solidFill>
          <a:ln w="12700" cap="flat" cmpd="sng" algn="ctr">
            <a:solidFill>
              <a:srgbClr val="F04304"/>
            </a:solidFill>
            <a:prstDash val="solid"/>
          </a:ln>
          <a:effectLst/>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spc="-120"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120" normalizeH="0" baseline="0" noProof="0" dirty="0">
                <a:ln>
                  <a:noFill/>
                </a:ln>
                <a:solidFill>
                  <a:srgbClr val="00B050"/>
                </a:solidFill>
                <a:effectLst/>
                <a:uLnTx/>
                <a:uFillTx/>
                <a:latin typeface="Calibri Light" panose="020F0302020204030204"/>
                <a:ea typeface="+mn-ea"/>
                <a:cs typeface="+mn-cs"/>
              </a:rPr>
              <a:t>Re-constructing Conceptual model</a:t>
            </a:r>
          </a:p>
        </p:txBody>
      </p:sp>
      <p:pic>
        <p:nvPicPr>
          <p:cNvPr id="6" name="Picture 5"/>
          <p:cNvPicPr/>
          <p:nvPr/>
        </p:nvPicPr>
        <p:blipFill>
          <a:blip r:embed="rId3"/>
          <a:stretch>
            <a:fillRect/>
          </a:stretch>
        </p:blipFill>
        <p:spPr>
          <a:xfrm>
            <a:off x="1174158" y="1977716"/>
            <a:ext cx="6908111" cy="4690067"/>
          </a:xfrm>
          <a:prstGeom prst="rect">
            <a:avLst/>
          </a:prstGeom>
        </p:spPr>
      </p:pic>
      <p:sp>
        <p:nvSpPr>
          <p:cNvPr id="7" name="Rectangle 6"/>
          <p:cNvSpPr/>
          <p:nvPr/>
        </p:nvSpPr>
        <p:spPr>
          <a:xfrm>
            <a:off x="5644686" y="6515279"/>
            <a:ext cx="3570273" cy="369332"/>
          </a:xfrm>
          <a:prstGeom prst="rect">
            <a:avLst/>
          </a:prstGeom>
        </p:spPr>
        <p:txBody>
          <a:bodyPr wrap="none">
            <a:spAutoFit/>
          </a:bodyPr>
          <a:lstStyle/>
          <a:p>
            <a:r>
              <a:rPr lang="en-US" dirty="0">
                <a:hlinkClick r:id="rId4"/>
              </a:rPr>
              <a:t>www.ConservationMeasures.org</a:t>
            </a:r>
            <a:r>
              <a:rPr lang="en-US" dirty="0"/>
              <a:t> </a:t>
            </a:r>
          </a:p>
        </p:txBody>
      </p:sp>
      <p:sp>
        <p:nvSpPr>
          <p:cNvPr id="3" name="Arrow: Down 2"/>
          <p:cNvSpPr/>
          <p:nvPr/>
        </p:nvSpPr>
        <p:spPr>
          <a:xfrm rot="2804056">
            <a:off x="7489707" y="3267335"/>
            <a:ext cx="1534376" cy="1150982"/>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1 step</a:t>
            </a:r>
          </a:p>
        </p:txBody>
      </p:sp>
      <p:sp>
        <p:nvSpPr>
          <p:cNvPr id="9" name="Rectangle 8"/>
          <p:cNvSpPr/>
          <p:nvPr/>
        </p:nvSpPr>
        <p:spPr>
          <a:xfrm>
            <a:off x="6099874" y="887542"/>
            <a:ext cx="2796476"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5000" b="1" dirty="0">
                <a:solidFill>
                  <a:schemeClr val="tx1"/>
                </a:solidFill>
                <a:latin typeface="Futura Std Book" pitchFamily="34" charset="0"/>
              </a:rPr>
              <a:t> </a:t>
            </a:r>
            <a:r>
              <a:rPr lang="en-US" sz="5400" b="1" dirty="0">
                <a:solidFill>
                  <a:schemeClr val="bg1"/>
                </a:solidFill>
                <a:latin typeface="Futura Std Book" pitchFamily="34" charset="0"/>
              </a:rPr>
              <a:t>4 steps</a:t>
            </a:r>
            <a:endParaRPr lang="en-US" sz="5000" dirty="0">
              <a:solidFill>
                <a:schemeClr val="bg1"/>
              </a:solidFill>
            </a:endParaRPr>
          </a:p>
        </p:txBody>
      </p:sp>
      <p:sp>
        <p:nvSpPr>
          <p:cNvPr id="10" name="Arrow: Down 9"/>
          <p:cNvSpPr/>
          <p:nvPr/>
        </p:nvSpPr>
        <p:spPr>
          <a:xfrm>
            <a:off x="4938098" y="1992633"/>
            <a:ext cx="1534376" cy="1150982"/>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2</a:t>
            </a:r>
          </a:p>
          <a:p>
            <a:pPr algn="ctr"/>
            <a:r>
              <a:rPr lang="en-US" sz="2400" dirty="0">
                <a:solidFill>
                  <a:schemeClr val="bg1"/>
                </a:solidFill>
              </a:rPr>
              <a:t>step</a:t>
            </a:r>
          </a:p>
        </p:txBody>
      </p:sp>
      <p:sp>
        <p:nvSpPr>
          <p:cNvPr id="11" name="Arrow: Down 10"/>
          <p:cNvSpPr/>
          <p:nvPr/>
        </p:nvSpPr>
        <p:spPr>
          <a:xfrm>
            <a:off x="3315491" y="1558508"/>
            <a:ext cx="1534376" cy="1150982"/>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3</a:t>
            </a:r>
          </a:p>
          <a:p>
            <a:pPr algn="ctr"/>
            <a:r>
              <a:rPr lang="en-US" sz="2400" dirty="0">
                <a:solidFill>
                  <a:schemeClr val="bg1"/>
                </a:solidFill>
              </a:rPr>
              <a:t>step</a:t>
            </a:r>
          </a:p>
        </p:txBody>
      </p:sp>
      <p:pic>
        <p:nvPicPr>
          <p:cNvPr id="13" name="Picture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2400" y="4001024"/>
            <a:ext cx="1600200" cy="643450"/>
          </a:xfrm>
          <a:prstGeom prst="rect">
            <a:avLst/>
          </a:prstGeom>
        </p:spPr>
      </p:pic>
      <p:sp>
        <p:nvSpPr>
          <p:cNvPr id="14" name="Arrow: Down 13"/>
          <p:cNvSpPr/>
          <p:nvPr/>
        </p:nvSpPr>
        <p:spPr>
          <a:xfrm>
            <a:off x="41468" y="2850042"/>
            <a:ext cx="1534376" cy="1150982"/>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4</a:t>
            </a:r>
          </a:p>
          <a:p>
            <a:pPr algn="ctr"/>
            <a:r>
              <a:rPr lang="en-US" sz="2400" dirty="0">
                <a:solidFill>
                  <a:schemeClr val="bg1"/>
                </a:solidFill>
              </a:rPr>
              <a:t>step</a:t>
            </a:r>
          </a:p>
        </p:txBody>
      </p:sp>
    </p:spTree>
    <p:extLst>
      <p:ext uri="{BB962C8B-B14F-4D97-AF65-F5344CB8AC3E}">
        <p14:creationId xmlns:p14="http://schemas.microsoft.com/office/powerpoint/2010/main" val="2964521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292" y="6019800"/>
            <a:ext cx="8074058" cy="782082"/>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rmAutofit/>
          </a:bodyPr>
          <a:lstStyle/>
          <a:p>
            <a:pPr algn="ctr" defTabSz="914400"/>
            <a:r>
              <a:rPr lang="en-US" sz="3500" dirty="0">
                <a:solidFill>
                  <a:schemeClr val="tx1"/>
                </a:solidFill>
                <a:latin typeface="+mj-lt"/>
                <a:ea typeface="+mj-ea"/>
                <a:cs typeface="+mj-cs"/>
              </a:rPr>
              <a:t>Step </a:t>
            </a:r>
            <a:r>
              <a:rPr lang="ru-RU" sz="3500" dirty="0">
                <a:solidFill>
                  <a:schemeClr val="tx1"/>
                </a:solidFill>
                <a:latin typeface="+mj-lt"/>
                <a:ea typeface="+mj-ea"/>
                <a:cs typeface="+mj-cs"/>
              </a:rPr>
              <a:t>1.</a:t>
            </a:r>
            <a:r>
              <a:rPr lang="en-US" sz="3500" dirty="0">
                <a:solidFill>
                  <a:schemeClr val="tx1"/>
                </a:solidFill>
                <a:latin typeface="+mj-lt"/>
                <a:ea typeface="+mj-ea"/>
                <a:cs typeface="+mj-cs"/>
              </a:rPr>
              <a:t> Scope and Conservation targets</a:t>
            </a:r>
          </a:p>
        </p:txBody>
      </p:sp>
      <p:sp>
        <p:nvSpPr>
          <p:cNvPr id="4" name="Slide Number Placeholder 3"/>
          <p:cNvSpPr>
            <a:spLocks noGrp="1"/>
          </p:cNvSpPr>
          <p:nvPr>
            <p:ph type="sldNum" sz="quarter" idx="12"/>
          </p:nvPr>
        </p:nvSpPr>
        <p:spPr/>
        <p:txBody>
          <a:bodyPr vert="horz" lIns="91440" tIns="45720" rIns="91440" bIns="45720" rtlCol="0" anchor="ctr">
            <a:normAutofit/>
          </a:bodyPr>
          <a:lstStyle/>
          <a:p>
            <a:pPr eaLnBrk="1" hangingPunct="1"/>
            <a:fld id="{34099327-5F8D-4C1F-86CD-C74256DC83C8}" type="slidenum">
              <a:rPr lang="en-US" altLang="en-US" sz="1200" smtClean="0">
                <a:solidFill>
                  <a:schemeClr val="tx1">
                    <a:lumMod val="50000"/>
                    <a:lumOff val="50000"/>
                  </a:schemeClr>
                </a:solidFill>
                <a:latin typeface="+mn-lt"/>
                <a:cs typeface="+mn-cs"/>
              </a:rPr>
              <a:pPr eaLnBrk="1" hangingPunct="1"/>
              <a:t>26</a:t>
            </a:fld>
            <a:endParaRPr lang="en-US" altLang="en-US" sz="1200">
              <a:solidFill>
                <a:schemeClr val="tx1">
                  <a:lumMod val="50000"/>
                  <a:lumOff val="50000"/>
                </a:schemeClr>
              </a:solidFill>
              <a:latin typeface="+mn-lt"/>
              <a:cs typeface="+mn-cs"/>
            </a:endParaRP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41067"/>
            <a:ext cx="9144000" cy="4775865"/>
          </a:xfrm>
          <a:prstGeom prst="rect">
            <a:avLst/>
          </a:prstGeom>
        </p:spPr>
      </p:pic>
      <p:pic>
        <p:nvPicPr>
          <p:cNvPr id="10" name="Picture 6" descr="Картинки по запросу переговоры по скайп"/>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00" y="-1"/>
            <a:ext cx="1524000" cy="1219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05000" y="5337991"/>
            <a:ext cx="6750566" cy="369332"/>
          </a:xfrm>
          <a:prstGeom prst="rect">
            <a:avLst/>
          </a:prstGeom>
        </p:spPr>
        <p:txBody>
          <a:bodyPr wrap="none">
            <a:spAutoFit/>
          </a:bodyPr>
          <a:lstStyle/>
          <a:p>
            <a:r>
              <a:rPr lang="en-US" b="1" dirty="0"/>
              <a:t>Baseline population: </a:t>
            </a:r>
            <a:r>
              <a:rPr lang="en-US" dirty="0"/>
              <a:t>5,800 individuals (95%CI: 4,600 – 7,100) </a:t>
            </a:r>
          </a:p>
        </p:txBody>
      </p:sp>
    </p:spTree>
    <p:extLst>
      <p:ext uri="{BB962C8B-B14F-4D97-AF65-F5344CB8AC3E}">
        <p14:creationId xmlns:p14="http://schemas.microsoft.com/office/powerpoint/2010/main" val="2110187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292" y="6019800"/>
            <a:ext cx="8074058" cy="782082"/>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rmAutofit/>
          </a:bodyPr>
          <a:lstStyle/>
          <a:p>
            <a:pPr algn="ctr" defTabSz="914400"/>
            <a:r>
              <a:rPr lang="en-US" sz="3500" dirty="0">
                <a:solidFill>
                  <a:schemeClr val="tx1"/>
                </a:solidFill>
                <a:latin typeface="+mj-lt"/>
                <a:ea typeface="+mj-ea"/>
                <a:cs typeface="+mj-cs"/>
              </a:rPr>
              <a:t>Step 2</a:t>
            </a:r>
            <a:r>
              <a:rPr lang="ru-RU" sz="3500" dirty="0">
                <a:solidFill>
                  <a:schemeClr val="tx1"/>
                </a:solidFill>
                <a:latin typeface="+mj-lt"/>
                <a:ea typeface="+mj-ea"/>
                <a:cs typeface="+mj-cs"/>
              </a:rPr>
              <a:t>.</a:t>
            </a:r>
            <a:r>
              <a:rPr lang="en-US" sz="3500" dirty="0">
                <a:solidFill>
                  <a:schemeClr val="tx1"/>
                </a:solidFill>
                <a:latin typeface="+mj-lt"/>
                <a:ea typeface="+mj-ea"/>
                <a:cs typeface="+mj-cs"/>
              </a:rPr>
              <a:t> Direct Threats</a:t>
            </a:r>
          </a:p>
        </p:txBody>
      </p:sp>
      <p:sp>
        <p:nvSpPr>
          <p:cNvPr id="4" name="Slide Number Placeholder 3"/>
          <p:cNvSpPr>
            <a:spLocks noGrp="1"/>
          </p:cNvSpPr>
          <p:nvPr>
            <p:ph type="sldNum" sz="quarter" idx="12"/>
          </p:nvPr>
        </p:nvSpPr>
        <p:spPr/>
        <p:txBody>
          <a:bodyPr vert="horz" lIns="91440" tIns="45720" rIns="91440" bIns="45720" rtlCol="0" anchor="ctr">
            <a:normAutofit/>
          </a:bodyPr>
          <a:lstStyle/>
          <a:p>
            <a:pPr eaLnBrk="1" hangingPunct="1"/>
            <a:fld id="{34099327-5F8D-4C1F-86CD-C74256DC83C8}" type="slidenum">
              <a:rPr lang="en-US" altLang="en-US" sz="1200" smtClean="0">
                <a:solidFill>
                  <a:schemeClr val="tx1">
                    <a:lumMod val="50000"/>
                    <a:lumOff val="50000"/>
                  </a:schemeClr>
                </a:solidFill>
                <a:latin typeface="+mn-lt"/>
                <a:cs typeface="+mn-cs"/>
              </a:rPr>
              <a:pPr eaLnBrk="1" hangingPunct="1"/>
              <a:t>27</a:t>
            </a:fld>
            <a:endParaRPr lang="en-US" altLang="en-US" sz="1200" dirty="0">
              <a:solidFill>
                <a:schemeClr val="tx1">
                  <a:lumMod val="50000"/>
                  <a:lumOff val="50000"/>
                </a:schemeClr>
              </a:solidFill>
              <a:latin typeface="+mn-lt"/>
              <a:cs typeface="+mn-cs"/>
            </a:endParaRPr>
          </a:p>
        </p:txBody>
      </p:sp>
      <p:pic>
        <p:nvPicPr>
          <p:cNvPr id="10" name="Picture 6" descr="Картинки по запросу переговоры по скайп"/>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0" y="-1"/>
            <a:ext cx="15240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0" y="857250"/>
            <a:ext cx="9144000" cy="5143500"/>
          </a:xfrm>
          <a:prstGeom prst="rect">
            <a:avLst/>
          </a:prstGeom>
        </p:spPr>
      </p:pic>
      <p:sp>
        <p:nvSpPr>
          <p:cNvPr id="5" name="Rectangle 4"/>
          <p:cNvSpPr/>
          <p:nvPr/>
        </p:nvSpPr>
        <p:spPr>
          <a:xfrm>
            <a:off x="2362200" y="5257800"/>
            <a:ext cx="3685624" cy="369332"/>
          </a:xfrm>
          <a:prstGeom prst="rect">
            <a:avLst/>
          </a:prstGeom>
        </p:spPr>
        <p:txBody>
          <a:bodyPr wrap="none">
            <a:spAutoFit/>
          </a:bodyPr>
          <a:lstStyle/>
          <a:p>
            <a:r>
              <a:rPr lang="en-US" b="1" dirty="0"/>
              <a:t>Baseline level of Direct Threats:</a:t>
            </a:r>
            <a:endParaRPr lang="en-US" dirty="0"/>
          </a:p>
        </p:txBody>
      </p:sp>
    </p:spTree>
    <p:extLst>
      <p:ext uri="{BB962C8B-B14F-4D97-AF65-F5344CB8AC3E}">
        <p14:creationId xmlns:p14="http://schemas.microsoft.com/office/powerpoint/2010/main" val="15080677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292" y="6096000"/>
            <a:ext cx="8074058" cy="705882"/>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rmAutofit/>
          </a:bodyPr>
          <a:lstStyle/>
          <a:p>
            <a:pPr algn="ctr" defTabSz="914400"/>
            <a:r>
              <a:rPr lang="en-US" sz="3500" dirty="0">
                <a:solidFill>
                  <a:schemeClr val="tx1"/>
                </a:solidFill>
                <a:latin typeface="+mj-lt"/>
                <a:ea typeface="+mj-ea"/>
                <a:cs typeface="+mj-cs"/>
              </a:rPr>
              <a:t>Step 3</a:t>
            </a:r>
            <a:r>
              <a:rPr lang="ru-RU" sz="3500" dirty="0">
                <a:solidFill>
                  <a:schemeClr val="tx1"/>
                </a:solidFill>
                <a:latin typeface="+mj-lt"/>
                <a:ea typeface="+mj-ea"/>
                <a:cs typeface="+mj-cs"/>
              </a:rPr>
              <a:t>.</a:t>
            </a:r>
            <a:r>
              <a:rPr lang="en-US" sz="3500" dirty="0">
                <a:solidFill>
                  <a:schemeClr val="tx1"/>
                </a:solidFill>
                <a:latin typeface="+mj-lt"/>
                <a:ea typeface="+mj-ea"/>
                <a:cs typeface="+mj-cs"/>
              </a:rPr>
              <a:t> Indirect Threats &amp; Opportunities </a:t>
            </a:r>
          </a:p>
        </p:txBody>
      </p:sp>
      <p:sp>
        <p:nvSpPr>
          <p:cNvPr id="4" name="Slide Number Placeholder 3"/>
          <p:cNvSpPr>
            <a:spLocks noGrp="1"/>
          </p:cNvSpPr>
          <p:nvPr>
            <p:ph type="sldNum" sz="quarter" idx="12"/>
          </p:nvPr>
        </p:nvSpPr>
        <p:spPr/>
        <p:txBody>
          <a:bodyPr vert="horz" lIns="91440" tIns="45720" rIns="91440" bIns="45720" rtlCol="0" anchor="ctr">
            <a:normAutofit/>
          </a:bodyPr>
          <a:lstStyle/>
          <a:p>
            <a:pPr eaLnBrk="1" hangingPunct="1"/>
            <a:fld id="{34099327-5F8D-4C1F-86CD-C74256DC83C8}" type="slidenum">
              <a:rPr lang="en-US" altLang="en-US" sz="1200" smtClean="0">
                <a:solidFill>
                  <a:schemeClr val="tx1">
                    <a:lumMod val="50000"/>
                    <a:lumOff val="50000"/>
                  </a:schemeClr>
                </a:solidFill>
                <a:latin typeface="+mn-lt"/>
                <a:cs typeface="+mn-cs"/>
              </a:rPr>
              <a:pPr eaLnBrk="1" hangingPunct="1"/>
              <a:t>28</a:t>
            </a:fld>
            <a:endParaRPr lang="en-US" altLang="en-US" sz="1200" dirty="0">
              <a:solidFill>
                <a:schemeClr val="tx1">
                  <a:lumMod val="50000"/>
                  <a:lumOff val="50000"/>
                </a:schemeClr>
              </a:solidFill>
              <a:latin typeface="+mn-lt"/>
              <a:cs typeface="+mn-cs"/>
            </a:endParaRPr>
          </a:p>
        </p:txBody>
      </p:sp>
      <p:pic>
        <p:nvPicPr>
          <p:cNvPr id="10" name="Picture 6" descr="Картинки по запросу переговоры по скайп"/>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81900" y="27543"/>
            <a:ext cx="15240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2192805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292" y="5867400"/>
            <a:ext cx="8074058" cy="934482"/>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rmAutofit/>
          </a:bodyPr>
          <a:lstStyle/>
          <a:p>
            <a:pPr algn="ctr" defTabSz="914400"/>
            <a:r>
              <a:rPr lang="en-US" sz="3500" dirty="0">
                <a:solidFill>
                  <a:schemeClr val="tx1"/>
                </a:solidFill>
                <a:latin typeface="+mj-lt"/>
                <a:ea typeface="+mj-ea"/>
                <a:cs typeface="+mj-cs"/>
              </a:rPr>
              <a:t>Step 4</a:t>
            </a:r>
            <a:r>
              <a:rPr lang="ru-RU" sz="3500" dirty="0">
                <a:solidFill>
                  <a:schemeClr val="tx1"/>
                </a:solidFill>
                <a:latin typeface="+mj-lt"/>
                <a:ea typeface="+mj-ea"/>
                <a:cs typeface="+mj-cs"/>
              </a:rPr>
              <a:t>.</a:t>
            </a:r>
            <a:r>
              <a:rPr lang="en-US" sz="3500" dirty="0">
                <a:solidFill>
                  <a:schemeClr val="tx1"/>
                </a:solidFill>
                <a:latin typeface="+mj-lt"/>
                <a:ea typeface="+mj-ea"/>
                <a:cs typeface="+mj-cs"/>
              </a:rPr>
              <a:t> Strategies</a:t>
            </a:r>
          </a:p>
        </p:txBody>
      </p:sp>
      <p:sp>
        <p:nvSpPr>
          <p:cNvPr id="4" name="Slide Number Placeholder 3"/>
          <p:cNvSpPr>
            <a:spLocks noGrp="1"/>
          </p:cNvSpPr>
          <p:nvPr>
            <p:ph type="sldNum" sz="quarter" idx="12"/>
          </p:nvPr>
        </p:nvSpPr>
        <p:spPr/>
        <p:txBody>
          <a:bodyPr vert="horz" lIns="91440" tIns="45720" rIns="91440" bIns="45720" rtlCol="0" anchor="ctr">
            <a:normAutofit/>
          </a:bodyPr>
          <a:lstStyle/>
          <a:p>
            <a:pPr eaLnBrk="1" hangingPunct="1"/>
            <a:fld id="{34099327-5F8D-4C1F-86CD-C74256DC83C8}" type="slidenum">
              <a:rPr lang="en-US" altLang="en-US" sz="1200" smtClean="0">
                <a:solidFill>
                  <a:schemeClr val="tx1">
                    <a:lumMod val="50000"/>
                    <a:lumOff val="50000"/>
                  </a:schemeClr>
                </a:solidFill>
                <a:latin typeface="+mn-lt"/>
                <a:cs typeface="+mn-cs"/>
              </a:rPr>
              <a:pPr eaLnBrk="1" hangingPunct="1"/>
              <a:t>29</a:t>
            </a:fld>
            <a:endParaRPr lang="en-US" altLang="en-US" sz="1200" dirty="0">
              <a:solidFill>
                <a:schemeClr val="tx1">
                  <a:lumMod val="50000"/>
                  <a:lumOff val="50000"/>
                </a:schemeClr>
              </a:solidFill>
              <a:latin typeface="+mn-lt"/>
              <a:cs typeface="+mn-cs"/>
            </a:endParaRPr>
          </a:p>
        </p:txBody>
      </p:sp>
      <p:pic>
        <p:nvPicPr>
          <p:cNvPr id="10" name="Picture 6" descr="Картинки по запросу переговоры по скайп"/>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0" y="-1"/>
            <a:ext cx="15240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2066361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089914" y="457200"/>
            <a:ext cx="5867400" cy="725488"/>
          </a:xfrm>
        </p:spPr>
        <p:txBody>
          <a:bodyPr rtlCol="0">
            <a:normAutofit/>
          </a:bodyPr>
          <a:lstStyle/>
          <a:p>
            <a:pPr algn="ctr" eaLnBrk="1" fontAlgn="auto" hangingPunct="1">
              <a:spcAft>
                <a:spcPts val="0"/>
              </a:spcAft>
              <a:defRPr/>
            </a:pPr>
            <a:r>
              <a:rPr lang="en-US" altLang="en-US" sz="4000" b="1" dirty="0">
                <a:latin typeface="Cambria" panose="02040503050406030204" pitchFamily="18" charset="0"/>
              </a:rPr>
              <a:t>Agenda: 11.00-11.45 am</a:t>
            </a:r>
          </a:p>
        </p:txBody>
      </p:sp>
      <p:sp>
        <p:nvSpPr>
          <p:cNvPr id="49155" name="Rectangle 5"/>
          <p:cNvSpPr>
            <a:spLocks noGrp="1"/>
          </p:cNvSpPr>
          <p:nvPr>
            <p:ph type="body" sz="half" idx="2"/>
          </p:nvPr>
        </p:nvSpPr>
        <p:spPr>
          <a:xfrm>
            <a:off x="838200" y="918633"/>
            <a:ext cx="7394783" cy="5181600"/>
          </a:xfrm>
        </p:spPr>
        <p:txBody>
          <a:bodyPr>
            <a:normAutofit fontScale="92500" lnSpcReduction="20000"/>
          </a:bodyPr>
          <a:lstStyle/>
          <a:p>
            <a:pPr eaLnBrk="1" hangingPunct="1"/>
            <a:endParaRPr lang="en-US" sz="4000" dirty="0">
              <a:latin typeface="Futura Std Book" pitchFamily="34" charset="0"/>
            </a:endParaRPr>
          </a:p>
          <a:p>
            <a:pPr marL="742950" indent="-742950" algn="l" eaLnBrk="1" hangingPunct="1">
              <a:buAutoNum type="arabicPeriod"/>
            </a:pPr>
            <a:r>
              <a:rPr lang="en-US" sz="4000" dirty="0">
                <a:latin typeface="Futura Std Book" pitchFamily="34" charset="0"/>
              </a:rPr>
              <a:t>Introduction</a:t>
            </a:r>
          </a:p>
          <a:p>
            <a:pPr marL="742950" indent="-742950" algn="l" eaLnBrk="1" hangingPunct="1">
              <a:buAutoNum type="arabicPeriod"/>
            </a:pPr>
            <a:endParaRPr lang="en-US" sz="4000" dirty="0">
              <a:latin typeface="Futura Std Book" pitchFamily="34" charset="0"/>
            </a:endParaRPr>
          </a:p>
          <a:p>
            <a:pPr marL="742950" indent="-742950" algn="l" eaLnBrk="1" hangingPunct="1">
              <a:buAutoNum type="arabicPeriod"/>
            </a:pPr>
            <a:r>
              <a:rPr lang="en-US" sz="4000" dirty="0">
                <a:latin typeface="Futura Std Book" pitchFamily="34" charset="0"/>
              </a:rPr>
              <a:t>Explanation</a:t>
            </a:r>
          </a:p>
          <a:p>
            <a:pPr marL="742950" indent="-742950" algn="l" eaLnBrk="1" hangingPunct="1">
              <a:buAutoNum type="arabicPeriod"/>
            </a:pPr>
            <a:endParaRPr lang="en-US" sz="4000" dirty="0">
              <a:latin typeface="Futura Std Book" pitchFamily="34" charset="0"/>
            </a:endParaRPr>
          </a:p>
          <a:p>
            <a:pPr marL="742950" indent="-742950" algn="l" eaLnBrk="1" hangingPunct="1">
              <a:buAutoNum type="arabicPeriod"/>
            </a:pPr>
            <a:r>
              <a:rPr lang="en-US" sz="4000" dirty="0">
                <a:latin typeface="Futura Std Book" pitchFamily="34" charset="0"/>
              </a:rPr>
              <a:t>So what?</a:t>
            </a:r>
          </a:p>
          <a:p>
            <a:pPr algn="l" eaLnBrk="1" hangingPunct="1"/>
            <a:endParaRPr lang="en-US" sz="4000" dirty="0">
              <a:latin typeface="Futura Std Book" pitchFamily="34" charset="0"/>
            </a:endParaRPr>
          </a:p>
          <a:p>
            <a:pPr algn="l" eaLnBrk="1" hangingPunct="1"/>
            <a:r>
              <a:rPr lang="en-US" sz="4000" dirty="0">
                <a:solidFill>
                  <a:schemeClr val="accent1"/>
                </a:solidFill>
                <a:latin typeface="Futura Std Book" pitchFamily="34" charset="0"/>
              </a:rPr>
              <a:t>4.</a:t>
            </a:r>
            <a:r>
              <a:rPr lang="en-US" sz="4000" dirty="0">
                <a:solidFill>
                  <a:srgbClr val="92D050"/>
                </a:solidFill>
                <a:latin typeface="Futura Std Book" pitchFamily="34" charset="0"/>
              </a:rPr>
              <a:t>    </a:t>
            </a:r>
            <a:r>
              <a:rPr lang="en-US" sz="4000" dirty="0">
                <a:latin typeface="Futura Std Book" pitchFamily="34" charset="0"/>
              </a:rPr>
              <a:t>Questions</a:t>
            </a:r>
          </a:p>
          <a:p>
            <a:pPr eaLnBrk="1" hangingPunct="1"/>
            <a:endParaRPr lang="en-US" sz="4000" dirty="0">
              <a:latin typeface="Futura Std Book" pitchFamily="34" charset="0"/>
            </a:endParaRPr>
          </a:p>
          <a:p>
            <a:pPr eaLnBrk="1" hangingPunct="1"/>
            <a:endParaRPr lang="en-US" sz="4000" dirty="0">
              <a:latin typeface="Futura Std Book" pitchFamily="34" charset="0"/>
            </a:endParaRPr>
          </a:p>
          <a:p>
            <a:pPr eaLnBrk="1" hangingPunct="1"/>
            <a:endParaRPr lang="en-US" sz="4000" dirty="0">
              <a:latin typeface="Futura Std Book" pitchFamily="34" charset="0"/>
            </a:endParaRPr>
          </a:p>
          <a:p>
            <a:pPr eaLnBrk="1" hangingPunct="1"/>
            <a:endParaRPr lang="ru-RU" altLang="en-US" sz="3900" dirty="0"/>
          </a:p>
        </p:txBody>
      </p:sp>
      <p:sp>
        <p:nvSpPr>
          <p:cNvPr id="49156"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pPr>
            <a:fld id="{BDD03360-33A1-4F1B-8F29-D9C502B08C87}" type="slidenum">
              <a:rPr lang="en-US" altLang="en-US" sz="1900">
                <a:solidFill>
                  <a:srgbClr val="FEFFFF"/>
                </a:solidFill>
              </a:rPr>
              <a:pPr>
                <a:lnSpc>
                  <a:spcPct val="90000"/>
                </a:lnSpc>
              </a:pPr>
              <a:t>3</a:t>
            </a:fld>
            <a:endParaRPr lang="en-US" altLang="en-US" sz="1900" dirty="0">
              <a:solidFill>
                <a:srgbClr val="FE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79573"/>
            <a:ext cx="8158413" cy="1325563"/>
          </a:xfrm>
        </p:spPr>
        <p:txBody>
          <a:bodyPr>
            <a:normAutofit fontScale="90000"/>
          </a:bodyPr>
          <a:lstStyle/>
          <a:p>
            <a:pPr algn="ctr"/>
            <a:r>
              <a:rPr lang="en-US" sz="3600" b="1" dirty="0">
                <a:solidFill>
                  <a:srgbClr val="FF0000"/>
                </a:solidFill>
              </a:rPr>
              <a:t>Sum up! </a:t>
            </a:r>
            <a:br>
              <a:rPr lang="en-US" sz="3200" b="1" dirty="0"/>
            </a:br>
            <a:r>
              <a:rPr lang="en-US" sz="4400" dirty="0"/>
              <a:t>Re-constructed </a:t>
            </a:r>
            <a:br>
              <a:rPr lang="en-US" sz="4400" dirty="0"/>
            </a:br>
            <a:r>
              <a:rPr lang="en-US" sz="4400" dirty="0"/>
              <a:t>Conceptual Model  </a:t>
            </a:r>
            <a:br>
              <a:rPr lang="en-US" dirty="0"/>
            </a:br>
            <a:br>
              <a:rPr lang="en-US" dirty="0"/>
            </a:br>
            <a:endParaRPr lang="en-US" b="1" dirty="0"/>
          </a:p>
        </p:txBody>
      </p:sp>
      <p:sp>
        <p:nvSpPr>
          <p:cNvPr id="4" name="Slide Number Placeholder 3"/>
          <p:cNvSpPr>
            <a:spLocks noGrp="1"/>
          </p:cNvSpPr>
          <p:nvPr>
            <p:ph type="sldNum" sz="quarter" idx="12"/>
          </p:nvPr>
        </p:nvSpPr>
        <p:spPr/>
        <p:txBody>
          <a:bodyPr/>
          <a:lstStyle/>
          <a:p>
            <a:fld id="{34099327-5F8D-4C1F-86CD-C74256DC83C8}" type="slidenum">
              <a:rPr lang="en-US" altLang="en-US" smtClean="0"/>
              <a:pPr/>
              <a:t>30</a:t>
            </a:fld>
            <a:endParaRPr lang="en-US" altLang="en-US" dirty="0"/>
          </a:p>
        </p:txBody>
      </p:sp>
      <p:sp>
        <p:nvSpPr>
          <p:cNvPr id="3" name="Rectangle 2"/>
          <p:cNvSpPr/>
          <p:nvPr/>
        </p:nvSpPr>
        <p:spPr>
          <a:xfrm>
            <a:off x="228600" y="2209800"/>
            <a:ext cx="3124200" cy="172354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marL="514350" indent="-514350">
              <a:buAutoNum type="arabicPeriod"/>
            </a:pPr>
            <a:r>
              <a:rPr lang="en-US" sz="3600" dirty="0">
                <a:solidFill>
                  <a:schemeClr val="tx1"/>
                </a:solidFill>
              </a:rPr>
              <a:t>Clarified threats</a:t>
            </a:r>
          </a:p>
          <a:p>
            <a:endParaRPr lang="en-US" sz="3400" dirty="0"/>
          </a:p>
        </p:txBody>
      </p:sp>
      <p:sp>
        <p:nvSpPr>
          <p:cNvPr id="5" name="Rectangle 4"/>
          <p:cNvSpPr/>
          <p:nvPr/>
        </p:nvSpPr>
        <p:spPr>
          <a:xfrm>
            <a:off x="2971800" y="4214204"/>
            <a:ext cx="3048000" cy="223138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lvl="0"/>
            <a:r>
              <a:rPr lang="en-US" sz="3600" dirty="0">
                <a:solidFill>
                  <a:prstClr val="black"/>
                </a:solidFill>
              </a:rPr>
              <a:t>3. Basis for reviewing TOC</a:t>
            </a:r>
          </a:p>
          <a:p>
            <a:pPr lvl="0"/>
            <a:endParaRPr lang="en-US" sz="3100" dirty="0">
              <a:solidFill>
                <a:prstClr val="black"/>
              </a:solidFill>
            </a:endParaRPr>
          </a:p>
        </p:txBody>
      </p:sp>
      <p:sp>
        <p:nvSpPr>
          <p:cNvPr id="6" name="Rectangle 5"/>
          <p:cNvSpPr/>
          <p:nvPr/>
        </p:nvSpPr>
        <p:spPr>
          <a:xfrm>
            <a:off x="5105400" y="2285991"/>
            <a:ext cx="3048000" cy="16773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lvl="0"/>
            <a:r>
              <a:rPr lang="en-US" sz="3600" dirty="0">
                <a:solidFill>
                  <a:prstClr val="black"/>
                </a:solidFill>
              </a:rPr>
              <a:t>2. Clarified strategies</a:t>
            </a:r>
          </a:p>
          <a:p>
            <a:pPr lvl="0"/>
            <a:endParaRPr lang="en-US" sz="3100" dirty="0">
              <a:solidFill>
                <a:prstClr val="black"/>
              </a:solidFill>
            </a:endParaRPr>
          </a:p>
        </p:txBody>
      </p:sp>
    </p:spTree>
    <p:extLst>
      <p:ext uri="{BB962C8B-B14F-4D97-AF65-F5344CB8AC3E}">
        <p14:creationId xmlns:p14="http://schemas.microsoft.com/office/powerpoint/2010/main" val="4560825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314602" y="6175355"/>
            <a:ext cx="2497286" cy="635599"/>
          </a:xfrm>
        </p:spPr>
        <p:style>
          <a:lnRef idx="2">
            <a:schemeClr val="accent1"/>
          </a:lnRef>
          <a:fillRef idx="1">
            <a:schemeClr val="lt1"/>
          </a:fillRef>
          <a:effectRef idx="0">
            <a:schemeClr val="accent1"/>
          </a:effectRef>
          <a:fontRef idx="minor">
            <a:schemeClr val="dk1"/>
          </a:fontRef>
        </p:style>
        <p:txBody>
          <a:bodyPr/>
          <a:lstStyle/>
          <a:p>
            <a:pPr algn="ctr"/>
            <a:r>
              <a:rPr lang="en-US" sz="2400" b="1" dirty="0">
                <a:solidFill>
                  <a:srgbClr val="4011B5"/>
                </a:solidFill>
              </a:rPr>
              <a:t>Process Tracing</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559897"/>
            <a:ext cx="9144000" cy="1662545"/>
          </a:xfrm>
          <a:prstGeom prst="rect">
            <a:avLst/>
          </a:prstGeom>
        </p:spPr>
      </p:pic>
      <p:sp>
        <p:nvSpPr>
          <p:cNvPr id="11" name="Arrow: Right 10"/>
          <p:cNvSpPr/>
          <p:nvPr/>
        </p:nvSpPr>
        <p:spPr>
          <a:xfrm rot="3353777">
            <a:off x="1793923" y="2186748"/>
            <a:ext cx="1711201" cy="5120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Casual links</a:t>
            </a:r>
          </a:p>
        </p:txBody>
      </p:sp>
      <p:sp>
        <p:nvSpPr>
          <p:cNvPr id="13" name="Rectangle 12"/>
          <p:cNvSpPr/>
          <p:nvPr/>
        </p:nvSpPr>
        <p:spPr>
          <a:xfrm>
            <a:off x="228600" y="4466272"/>
            <a:ext cx="2514600" cy="1477328"/>
          </a:xfrm>
          <a:prstGeom prst="rect">
            <a:avLst/>
          </a:prstGeom>
          <a:solidFill>
            <a:srgbClr val="3BC3E3"/>
          </a:solidFill>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2D2D2D"/>
                </a:solidFill>
                <a:effectLst/>
                <a:uLnTx/>
                <a:uFillTx/>
                <a:latin typeface="Open Sans"/>
              </a:rPr>
              <a:t>Other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2D2D2D"/>
                </a:solidFill>
                <a:effectLst/>
                <a:uLnTx/>
                <a:uFillTx/>
                <a:latin typeface="Open Sans"/>
              </a:rPr>
              <a:t>Programs’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2D2D2D"/>
                </a:solidFill>
                <a:effectLst/>
                <a:uLnTx/>
                <a:uFillTx/>
                <a:latin typeface="Open Sans"/>
              </a:rPr>
              <a:t>outputs</a:t>
            </a:r>
            <a:endParaRPr kumimoji="0" lang="en-US" sz="3000" b="0" i="0" u="none" strike="noStrike" kern="0" cap="none" spc="0" normalizeH="0" baseline="0" noProof="0" dirty="0">
              <a:ln>
                <a:noFill/>
              </a:ln>
              <a:solidFill>
                <a:sysClr val="windowText" lastClr="000000"/>
              </a:solidFill>
              <a:effectLst/>
              <a:uLnTx/>
              <a:uFillTx/>
            </a:endParaRPr>
          </a:p>
        </p:txBody>
      </p:sp>
      <p:sp>
        <p:nvSpPr>
          <p:cNvPr id="15" name="Rectangle 14"/>
          <p:cNvSpPr/>
          <p:nvPr/>
        </p:nvSpPr>
        <p:spPr>
          <a:xfrm>
            <a:off x="3341240" y="4466272"/>
            <a:ext cx="2635679" cy="1477328"/>
          </a:xfrm>
          <a:prstGeom prst="rect">
            <a:avLst/>
          </a:prstGeom>
          <a:solidFill>
            <a:srgbClr val="CF4FC9"/>
          </a:solidFill>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2D2D2D"/>
                </a:solidFill>
                <a:effectLst/>
                <a:uLnTx/>
                <a:uFillTx/>
                <a:latin typeface="Open Sans"/>
              </a:rPr>
              <a:t>Other Programs’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2D2D2D"/>
                </a:solidFill>
                <a:effectLst/>
                <a:uLnTx/>
                <a:uFillTx/>
                <a:latin typeface="Open Sans"/>
              </a:rPr>
              <a:t>outcomes</a:t>
            </a:r>
            <a:endParaRPr kumimoji="0" lang="en-US" sz="3000" b="0" i="0" u="none" strike="noStrike" kern="0" cap="none" spc="0" normalizeH="0" baseline="0" noProof="0" dirty="0">
              <a:ln>
                <a:noFill/>
              </a:ln>
              <a:solidFill>
                <a:sysClr val="windowText" lastClr="000000"/>
              </a:solidFill>
              <a:effectLst/>
              <a:uLnTx/>
              <a:uFillTx/>
            </a:endParaRPr>
          </a:p>
        </p:txBody>
      </p:sp>
      <p:cxnSp>
        <p:nvCxnSpPr>
          <p:cNvPr id="6" name="Straight Arrow Connector 5"/>
          <p:cNvCxnSpPr/>
          <p:nvPr/>
        </p:nvCxnSpPr>
        <p:spPr>
          <a:xfrm flipV="1">
            <a:off x="2400605" y="3581400"/>
            <a:ext cx="940635" cy="754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5976919" y="3581400"/>
            <a:ext cx="728681" cy="8218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314602" y="5812960"/>
            <a:ext cx="437998" cy="3643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3341240" y="5812960"/>
            <a:ext cx="470648" cy="364393"/>
          </a:xfrm>
          <a:prstGeom prst="line">
            <a:avLst/>
          </a:prstGeom>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5319562" y="2148223"/>
            <a:ext cx="2483439"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en-US" sz="2400" b="1" dirty="0">
                <a:solidFill>
                  <a:schemeClr val="bg1"/>
                </a:solidFill>
                <a:latin typeface="Open Sans"/>
              </a:rPr>
              <a:t>Assumptions</a:t>
            </a:r>
            <a:endParaRPr lang="en-US" sz="2400" b="1" dirty="0">
              <a:solidFill>
                <a:schemeClr val="bg1"/>
              </a:solidFill>
            </a:endParaRPr>
          </a:p>
        </p:txBody>
      </p:sp>
      <p:sp>
        <p:nvSpPr>
          <p:cNvPr id="16" name="Rectangle 15"/>
          <p:cNvSpPr/>
          <p:nvPr/>
        </p:nvSpPr>
        <p:spPr>
          <a:xfrm>
            <a:off x="0" y="76200"/>
            <a:ext cx="9372599" cy="110799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dirty="0">
                <a:solidFill>
                  <a:srgbClr val="00B050"/>
                </a:solidFill>
                <a:latin typeface="Cambria" panose="02040503050406030204" pitchFamily="18" charset="0"/>
              </a:rPr>
              <a:t>2. Re-construction of Theory of Change</a:t>
            </a:r>
          </a:p>
          <a:p>
            <a:pPr marL="0" marR="0" lvl="0" indent="0" algn="ctr" defTabSz="914400" eaLnBrk="1" fontAlgn="auto" latinLnBrk="0" hangingPunct="1">
              <a:lnSpc>
                <a:spcPct val="100000"/>
              </a:lnSpc>
              <a:spcBef>
                <a:spcPts val="0"/>
              </a:spcBef>
              <a:spcAft>
                <a:spcPts val="0"/>
              </a:spcAft>
              <a:buClrTx/>
              <a:buSzTx/>
              <a:buFontTx/>
              <a:buNone/>
              <a:tabLst/>
              <a:defRPr/>
            </a:pPr>
            <a:r>
              <a:rPr lang="en-US" sz="3200" b="1" dirty="0">
                <a:solidFill>
                  <a:srgbClr val="00B050"/>
                </a:solidFill>
                <a:latin typeface="Cambria" panose="02040503050406030204" pitchFamily="18" charset="0"/>
              </a:rPr>
              <a:t>WWF Barents Sea Ecoregional Strategy</a:t>
            </a:r>
            <a:r>
              <a:rPr kumimoji="0" lang="en-US" sz="3300" b="1" i="0" u="none" strike="noStrike" kern="0" cap="none" spc="0" normalizeH="0" noProof="0" dirty="0">
                <a:ln>
                  <a:noFill/>
                </a:ln>
                <a:solidFill>
                  <a:prstClr val="black"/>
                </a:solidFill>
                <a:effectLst/>
                <a:uLnTx/>
                <a:uFillTx/>
                <a:latin typeface="Calibri Light" panose="020F0302020204030204"/>
                <a:ea typeface="+mj-ea"/>
                <a:cs typeface="+mj-cs"/>
              </a:rPr>
              <a:t> </a:t>
            </a:r>
            <a:endParaRPr kumimoji="0" lang="en-US" sz="1800" b="0" i="0" u="none" strike="noStrike" kern="0" cap="none" spc="0" normalizeH="0" baseline="0" noProof="0" dirty="0">
              <a:ln>
                <a:noFill/>
              </a:ln>
              <a:solidFill>
                <a:sysClr val="windowText" lastClr="000000"/>
              </a:solidFill>
              <a:effectLst/>
              <a:uLnTx/>
              <a:uFillTx/>
            </a:endParaRPr>
          </a:p>
        </p:txBody>
      </p:sp>
      <p:sp>
        <p:nvSpPr>
          <p:cNvPr id="3" name="Rectangle 2"/>
          <p:cNvSpPr/>
          <p:nvPr/>
        </p:nvSpPr>
        <p:spPr>
          <a:xfrm>
            <a:off x="358891" y="2106255"/>
            <a:ext cx="1558440" cy="369332"/>
          </a:xfrm>
          <a:prstGeom prst="rect">
            <a:avLst/>
          </a:prstGeom>
        </p:spPr>
        <p:txBody>
          <a:bodyPr wrap="none">
            <a:spAutoFit/>
          </a:bodyPr>
          <a:lstStyle/>
          <a:p>
            <a:r>
              <a:rPr lang="en-US" b="1" dirty="0">
                <a:solidFill>
                  <a:srgbClr val="FF0000"/>
                </a:solidFill>
                <a:latin typeface="Cambria" panose="02040503050406030204" pitchFamily="18" charset="0"/>
              </a:rPr>
              <a:t>Hypothesis 1</a:t>
            </a:r>
            <a:endParaRPr lang="en-US" dirty="0">
              <a:solidFill>
                <a:srgbClr val="FF0000"/>
              </a:solidFill>
            </a:endParaRPr>
          </a:p>
        </p:txBody>
      </p:sp>
      <p:sp>
        <p:nvSpPr>
          <p:cNvPr id="14" name="Rectangle 13"/>
          <p:cNvSpPr/>
          <p:nvPr/>
        </p:nvSpPr>
        <p:spPr>
          <a:xfrm>
            <a:off x="303546" y="4122086"/>
            <a:ext cx="1558440" cy="369332"/>
          </a:xfrm>
          <a:prstGeom prst="rect">
            <a:avLst/>
          </a:prstGeom>
        </p:spPr>
        <p:txBody>
          <a:bodyPr wrap="none">
            <a:spAutoFit/>
          </a:bodyPr>
          <a:lstStyle/>
          <a:p>
            <a:r>
              <a:rPr lang="en-US" b="1" dirty="0">
                <a:solidFill>
                  <a:srgbClr val="FF0000"/>
                </a:solidFill>
                <a:latin typeface="Cambria" panose="02040503050406030204" pitchFamily="18" charset="0"/>
              </a:rPr>
              <a:t>Hypothesis 2</a:t>
            </a:r>
            <a:endParaRPr lang="en-US" dirty="0">
              <a:solidFill>
                <a:srgbClr val="FF0000"/>
              </a:solidFill>
            </a:endParaRPr>
          </a:p>
        </p:txBody>
      </p:sp>
    </p:spTree>
    <p:extLst>
      <p:ext uri="{BB962C8B-B14F-4D97-AF65-F5344CB8AC3E}">
        <p14:creationId xmlns:p14="http://schemas.microsoft.com/office/powerpoint/2010/main" val="2686783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90500" y="265115"/>
            <a:ext cx="8839200" cy="1142067"/>
          </a:xfrm>
        </p:spPr>
        <p:txBody>
          <a:bodyPr>
            <a:normAutofit fontScale="90000"/>
          </a:bodyPr>
          <a:lstStyle/>
          <a:p>
            <a:pPr algn="ctr"/>
            <a:r>
              <a:rPr lang="en-US" sz="3600" b="1" kern="0" spc="-120" dirty="0">
                <a:solidFill>
                  <a:srgbClr val="00B050"/>
                </a:solidFill>
                <a:latin typeface="Cambria" panose="02040503050406030204" pitchFamily="18" charset="0"/>
              </a:rPr>
              <a:t>Original Theory of Change:</a:t>
            </a:r>
            <a:br>
              <a:rPr lang="en-US" sz="3600" kern="0" dirty="0">
                <a:solidFill>
                  <a:srgbClr val="00B050"/>
                </a:solidFill>
              </a:rPr>
            </a:br>
            <a:r>
              <a:rPr lang="en-US" sz="3600" b="1" dirty="0">
                <a:solidFill>
                  <a:srgbClr val="00B050"/>
                </a:solidFill>
                <a:latin typeface="Cambria" panose="02040503050406030204" pitchFamily="18" charset="0"/>
              </a:rPr>
              <a:t>WWF Barents Sea Ecoregional Strategy</a:t>
            </a:r>
            <a:endParaRPr lang="en-US" sz="3600" dirty="0">
              <a:solidFill>
                <a:srgbClr val="00B050"/>
              </a:solidFill>
            </a:endParaRPr>
          </a:p>
        </p:txBody>
      </p:sp>
      <p:sp>
        <p:nvSpPr>
          <p:cNvPr id="4" name="Slide Number Placeholder 3"/>
          <p:cNvSpPr>
            <a:spLocks noGrp="1"/>
          </p:cNvSpPr>
          <p:nvPr>
            <p:ph type="sldNum" sz="quarter" idx="12"/>
          </p:nvPr>
        </p:nvSpPr>
        <p:spPr/>
        <p:txBody>
          <a:bodyPr vert="horz" lIns="91440" tIns="45720" rIns="91440" bIns="45720" rtlCol="0" anchor="ctr">
            <a:normAutofit/>
          </a:bodyPr>
          <a:lstStyle/>
          <a:p>
            <a:pPr marL="0" marR="0" lvl="0" indent="0" defTabSz="914400" eaLnBrk="1" fontAlgn="auto" latinLnBrk="0" hangingPunct="1">
              <a:lnSpc>
                <a:spcPct val="100000"/>
              </a:lnSpc>
              <a:spcBef>
                <a:spcPts val="0"/>
              </a:spcBef>
              <a:spcAft>
                <a:spcPts val="0"/>
              </a:spcAft>
              <a:buClrTx/>
              <a:buSzTx/>
              <a:buFontTx/>
              <a:buNone/>
              <a:tabLst/>
              <a:defRPr/>
            </a:pPr>
            <a:fld id="{34099327-5F8D-4C1F-86CD-C74256DC83C8}" type="slidenum">
              <a:rPr kumimoji="0" lang="en-US" altLang="en-US" sz="1200" b="0" i="0" u="none" strike="noStrike" kern="0" cap="none" spc="0" normalizeH="0" baseline="0" noProof="0" smtClean="0">
                <a:ln>
                  <a:noFill/>
                </a:ln>
                <a:solidFill>
                  <a:schemeClr val="tx1">
                    <a:lumMod val="50000"/>
                    <a:lumOff val="50000"/>
                  </a:schemeClr>
                </a:solidFill>
                <a:effectLst/>
                <a:uLnTx/>
                <a:uFillTx/>
                <a:latin typeface="+mn-lt"/>
                <a:cs typeface="+mn-cs"/>
              </a:rPr>
              <a:pPr marL="0" marR="0" lvl="0" indent="0" defTabSz="914400" eaLnBrk="1" fontAlgn="auto" latinLnBrk="0" hangingPunct="1">
                <a:lnSpc>
                  <a:spcPct val="100000"/>
                </a:lnSpc>
                <a:spcBef>
                  <a:spcPts val="0"/>
                </a:spcBef>
                <a:spcAft>
                  <a:spcPts val="0"/>
                </a:spcAft>
                <a:buClrTx/>
                <a:buSzTx/>
                <a:buFontTx/>
                <a:buNone/>
                <a:tabLst/>
                <a:defRPr/>
              </a:pPr>
              <a:t>32</a:t>
            </a:fld>
            <a:endParaRPr kumimoji="0" lang="en-US" altLang="en-US" sz="1200" b="0" i="0" u="none" strike="noStrike" kern="0" cap="none" spc="0" normalizeH="0" baseline="0" noProof="0" dirty="0">
              <a:ln>
                <a:noFill/>
              </a:ln>
              <a:solidFill>
                <a:schemeClr val="tx1">
                  <a:lumMod val="50000"/>
                  <a:lumOff val="50000"/>
                </a:schemeClr>
              </a:solidFill>
              <a:effectLst/>
              <a:uLnTx/>
              <a:uFillTx/>
              <a:latin typeface="+mn-lt"/>
              <a:cs typeface="+mn-cs"/>
            </a:endParaRP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32935"/>
            <a:ext cx="9220200" cy="3420397"/>
          </a:xfrm>
          <a:prstGeom prst="rect">
            <a:avLst/>
          </a:prstGeom>
        </p:spPr>
      </p:pic>
      <p:sp>
        <p:nvSpPr>
          <p:cNvPr id="12" name="Rectangle 11"/>
          <p:cNvSpPr/>
          <p:nvPr/>
        </p:nvSpPr>
        <p:spPr>
          <a:xfrm>
            <a:off x="457200" y="5804838"/>
            <a:ext cx="2971800" cy="461665"/>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kumimoji="0" lang="en-US" sz="2400" b="1" i="0" u="none" strike="noStrike" kern="0" cap="none" spc="0" normalizeH="0" baseline="0" noProof="0" dirty="0">
                <a:ln>
                  <a:noFill/>
                </a:ln>
                <a:solidFill>
                  <a:srgbClr val="FF0000"/>
                </a:solidFill>
                <a:effectLst/>
                <a:uLnTx/>
                <a:uFillTx/>
              </a:rPr>
              <a:t>Unclear Logic…</a:t>
            </a:r>
          </a:p>
        </p:txBody>
      </p:sp>
    </p:spTree>
    <p:extLst>
      <p:ext uri="{BB962C8B-B14F-4D97-AF65-F5344CB8AC3E}">
        <p14:creationId xmlns:p14="http://schemas.microsoft.com/office/powerpoint/2010/main" val="3816058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4099327-5F8D-4C1F-86CD-C74256DC83C8}" type="slidenum">
              <a:rPr lang="en-US" altLang="en-US" smtClean="0"/>
              <a:pPr/>
              <a:t>33</a:t>
            </a:fld>
            <a:endParaRPr lang="en-US" altLang="en-US"/>
          </a:p>
        </p:txBody>
      </p:sp>
      <p:pic>
        <p:nvPicPr>
          <p:cNvPr id="7" name="Picture 6" descr="Картинки по запросу переговоры по скайп"/>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39100" y="200193"/>
            <a:ext cx="952500" cy="762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17804" y="5813230"/>
            <a:ext cx="5561173" cy="1015663"/>
          </a:xfrm>
          <a:prstGeom prst="rect">
            <a:avLst/>
          </a:prstGeom>
          <a:ln>
            <a:solidFill>
              <a:schemeClr val="tx1"/>
            </a:solidFill>
          </a:ln>
        </p:spPr>
        <p:style>
          <a:lnRef idx="3">
            <a:schemeClr val="lt1"/>
          </a:lnRef>
          <a:fillRef idx="1">
            <a:schemeClr val="accent3"/>
          </a:fillRef>
          <a:effectRef idx="1">
            <a:schemeClr val="accent3"/>
          </a:effectRef>
          <a:fontRef idx="minor">
            <a:schemeClr val="lt1"/>
          </a:fontRef>
        </p:style>
        <p:txBody>
          <a:bodyPr wrap="square">
            <a:spAutoFit/>
          </a:bodyPr>
          <a:lstStyle/>
          <a:p>
            <a:r>
              <a:rPr lang="en-US" sz="3000" b="1" dirty="0">
                <a:solidFill>
                  <a:srgbClr val="480765"/>
                </a:solidFill>
              </a:rPr>
              <a:t>Are Outputs </a:t>
            </a:r>
            <a:r>
              <a:rPr lang="en-US" sz="2200" dirty="0"/>
              <a:t>- products &amp; services? </a:t>
            </a:r>
            <a:r>
              <a:rPr lang="en-US" sz="3000" b="1" dirty="0">
                <a:solidFill>
                  <a:srgbClr val="480765"/>
                </a:solidFill>
              </a:rPr>
              <a:t> </a:t>
            </a:r>
          </a:p>
          <a:p>
            <a:r>
              <a:rPr lang="en-US" sz="3000" b="1" dirty="0">
                <a:solidFill>
                  <a:srgbClr val="480765"/>
                </a:solidFill>
              </a:rPr>
              <a:t>Are Outcomes </a:t>
            </a:r>
            <a:r>
              <a:rPr lang="en-US" sz="2200" dirty="0"/>
              <a:t>– linked to Outputs?    </a:t>
            </a:r>
            <a:endParaRPr lang="en-US" sz="3000" b="1" dirty="0">
              <a:solidFill>
                <a:srgbClr val="480765"/>
              </a:solidFill>
            </a:endParaRPr>
          </a:p>
        </p:txBody>
      </p:sp>
      <p:pic>
        <p:nvPicPr>
          <p:cNvPr id="10" name="Picture 9"/>
          <p:cNvPicPr>
            <a:picLocks noChangeAspect="1"/>
          </p:cNvPicPr>
          <p:nvPr/>
        </p:nvPicPr>
        <p:blipFill rotWithShape="1">
          <a:blip r:embed="rId4">
            <a:extLst>
              <a:ext uri="{28A0092B-C50C-407E-A947-70E740481C1C}">
                <a14:useLocalDpi xmlns:a14="http://schemas.microsoft.com/office/drawing/2010/main"/>
              </a:ext>
            </a:extLst>
          </a:blip>
          <a:srcRect l="66" t="-740" r="41666" b="22538"/>
          <a:stretch/>
        </p:blipFill>
        <p:spPr>
          <a:xfrm>
            <a:off x="55337" y="-23341"/>
            <a:ext cx="8199366" cy="4660240"/>
          </a:xfrm>
          <a:prstGeom prst="rect">
            <a:avLst/>
          </a:prstGeom>
        </p:spPr>
      </p:pic>
      <p:sp>
        <p:nvSpPr>
          <p:cNvPr id="13" name="Arrow: Right 12"/>
          <p:cNvSpPr/>
          <p:nvPr/>
        </p:nvSpPr>
        <p:spPr>
          <a:xfrm rot="3166050">
            <a:off x="-70660" y="606324"/>
            <a:ext cx="1394496" cy="514244"/>
          </a:xfrm>
          <a:prstGeom prst="rightArrow">
            <a:avLst>
              <a:gd name="adj1" fmla="val 75276"/>
              <a:gd name="adj2" fmla="val 50000"/>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Activity</a:t>
            </a:r>
          </a:p>
        </p:txBody>
      </p:sp>
      <p:sp>
        <p:nvSpPr>
          <p:cNvPr id="15" name="Rectangle 14"/>
          <p:cNvSpPr/>
          <p:nvPr/>
        </p:nvSpPr>
        <p:spPr>
          <a:xfrm>
            <a:off x="4065748" y="494114"/>
            <a:ext cx="1313180" cy="369332"/>
          </a:xfrm>
          <a:prstGeom prst="rect">
            <a:avLst/>
          </a:prstGeom>
          <a:solidFill>
            <a:srgbClr val="FFFF00"/>
          </a:solidFill>
        </p:spPr>
        <p:txBody>
          <a:bodyPr wrap="none">
            <a:spAutoFit/>
          </a:bodyPr>
          <a:lstStyle/>
          <a:p>
            <a:r>
              <a:rPr lang="en-US" b="1" dirty="0"/>
              <a:t>Outcomes</a:t>
            </a:r>
            <a:endParaRPr lang="en-US" dirty="0"/>
          </a:p>
        </p:txBody>
      </p:sp>
      <p:sp>
        <p:nvSpPr>
          <p:cNvPr id="18" name="Arrow: Right 17"/>
          <p:cNvSpPr/>
          <p:nvPr/>
        </p:nvSpPr>
        <p:spPr>
          <a:xfrm rot="7638534">
            <a:off x="3565493" y="1000233"/>
            <a:ext cx="533400" cy="18080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p:cNvSpPr/>
          <p:nvPr/>
        </p:nvSpPr>
        <p:spPr>
          <a:xfrm rot="2433833">
            <a:off x="5250881" y="1000232"/>
            <a:ext cx="533400" cy="18080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456235" y="4932813"/>
            <a:ext cx="1069524" cy="369332"/>
          </a:xfrm>
          <a:prstGeom prst="rect">
            <a:avLst/>
          </a:prstGeom>
          <a:solidFill>
            <a:schemeClr val="accent4"/>
          </a:solidFill>
        </p:spPr>
        <p:txBody>
          <a:bodyPr wrap="none">
            <a:spAutoFit/>
          </a:bodyPr>
          <a:lstStyle/>
          <a:p>
            <a:r>
              <a:rPr lang="en-US" b="1" dirty="0"/>
              <a:t>Outputs</a:t>
            </a:r>
            <a:endParaRPr lang="en-US" dirty="0"/>
          </a:p>
        </p:txBody>
      </p:sp>
      <p:sp>
        <p:nvSpPr>
          <p:cNvPr id="21" name="Arrow: Right 20"/>
          <p:cNvSpPr/>
          <p:nvPr/>
        </p:nvSpPr>
        <p:spPr>
          <a:xfrm rot="3723289" flipH="1">
            <a:off x="1321560" y="4109186"/>
            <a:ext cx="1585397" cy="19398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p:cNvSpPr/>
          <p:nvPr/>
        </p:nvSpPr>
        <p:spPr>
          <a:xfrm rot="7051961" flipH="1">
            <a:off x="3117374" y="4091465"/>
            <a:ext cx="1701128" cy="22807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594038" y="4899624"/>
            <a:ext cx="2428870" cy="369332"/>
          </a:xfrm>
          <a:prstGeom prst="rect">
            <a:avLst/>
          </a:prstGeom>
          <a:solidFill>
            <a:srgbClr val="FFFF00"/>
          </a:solidFill>
        </p:spPr>
        <p:txBody>
          <a:bodyPr wrap="none">
            <a:spAutoFit/>
          </a:bodyPr>
          <a:lstStyle/>
          <a:p>
            <a:r>
              <a:rPr lang="en-US" b="1" dirty="0"/>
              <a:t>Unrealistic Outcome</a:t>
            </a:r>
            <a:endParaRPr lang="en-US" dirty="0"/>
          </a:p>
        </p:txBody>
      </p:sp>
      <p:sp>
        <p:nvSpPr>
          <p:cNvPr id="26" name="Rectangle 25"/>
          <p:cNvSpPr/>
          <p:nvPr/>
        </p:nvSpPr>
        <p:spPr>
          <a:xfrm>
            <a:off x="323551" y="4799415"/>
            <a:ext cx="1184940" cy="369332"/>
          </a:xfrm>
          <a:prstGeom prst="rect">
            <a:avLst/>
          </a:prstGeom>
          <a:solidFill>
            <a:srgbClr val="FFFF00"/>
          </a:solidFill>
        </p:spPr>
        <p:txBody>
          <a:bodyPr wrap="none">
            <a:spAutoFit/>
          </a:bodyPr>
          <a:lstStyle/>
          <a:p>
            <a:r>
              <a:rPr lang="en-US" b="1" dirty="0"/>
              <a:t>Outcome</a:t>
            </a:r>
            <a:endParaRPr lang="en-US" dirty="0"/>
          </a:p>
        </p:txBody>
      </p:sp>
      <p:sp>
        <p:nvSpPr>
          <p:cNvPr id="27" name="Arrow: Right 26"/>
          <p:cNvSpPr/>
          <p:nvPr/>
        </p:nvSpPr>
        <p:spPr>
          <a:xfrm rot="16200000">
            <a:off x="745665" y="4465857"/>
            <a:ext cx="348392" cy="12262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p:cNvSpPr/>
          <p:nvPr/>
        </p:nvSpPr>
        <p:spPr>
          <a:xfrm rot="5400000" flipH="1">
            <a:off x="2698956" y="4571812"/>
            <a:ext cx="416627" cy="293109"/>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p:cNvSpPr/>
          <p:nvPr/>
        </p:nvSpPr>
        <p:spPr>
          <a:xfrm rot="16200000">
            <a:off x="4951002" y="4622939"/>
            <a:ext cx="348392" cy="12262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413990" y="3051318"/>
            <a:ext cx="954107" cy="369332"/>
          </a:xfrm>
          <a:prstGeom prst="rect">
            <a:avLst/>
          </a:prstGeom>
          <a:solidFill>
            <a:srgbClr val="FF0000"/>
          </a:solidFill>
        </p:spPr>
        <p:txBody>
          <a:bodyPr wrap="none">
            <a:spAutoFit/>
          </a:bodyPr>
          <a:lstStyle/>
          <a:p>
            <a:r>
              <a:rPr lang="en-US" b="1" dirty="0">
                <a:solidFill>
                  <a:srgbClr val="480765"/>
                </a:solidFill>
              </a:rPr>
              <a:t>No link</a:t>
            </a:r>
            <a:endParaRPr lang="en-US" dirty="0"/>
          </a:p>
        </p:txBody>
      </p:sp>
      <p:sp>
        <p:nvSpPr>
          <p:cNvPr id="32" name="Arrow: Right 31"/>
          <p:cNvSpPr/>
          <p:nvPr/>
        </p:nvSpPr>
        <p:spPr>
          <a:xfrm rot="3218822">
            <a:off x="1189737" y="3646541"/>
            <a:ext cx="776336" cy="23502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778977" y="5813230"/>
            <a:ext cx="2018501" cy="1015663"/>
          </a:xfrm>
          <a:prstGeom prst="rect">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endParaRPr lang="en-US" sz="800" b="1" dirty="0">
              <a:solidFill>
                <a:srgbClr val="FF0000"/>
              </a:solidFill>
            </a:endParaRPr>
          </a:p>
          <a:p>
            <a:r>
              <a:rPr lang="en-US" sz="2600" b="1" dirty="0">
                <a:solidFill>
                  <a:srgbClr val="FF0000"/>
                </a:solidFill>
              </a:rPr>
              <a:t>Casual links </a:t>
            </a:r>
          </a:p>
          <a:p>
            <a:r>
              <a:rPr lang="en-US" sz="2600" b="1" dirty="0">
                <a:solidFill>
                  <a:srgbClr val="FF0000"/>
                </a:solidFill>
              </a:rPr>
              <a:t>are checked! </a:t>
            </a:r>
            <a:endParaRPr lang="en-US" sz="2600" dirty="0">
              <a:solidFill>
                <a:srgbClr val="FF0000"/>
              </a:solidFill>
            </a:endParaRPr>
          </a:p>
        </p:txBody>
      </p:sp>
      <p:sp>
        <p:nvSpPr>
          <p:cNvPr id="23" name="Rectangle 22"/>
          <p:cNvSpPr/>
          <p:nvPr/>
        </p:nvSpPr>
        <p:spPr>
          <a:xfrm>
            <a:off x="6356943" y="1967789"/>
            <a:ext cx="954107" cy="369332"/>
          </a:xfrm>
          <a:prstGeom prst="rect">
            <a:avLst/>
          </a:prstGeom>
          <a:solidFill>
            <a:srgbClr val="FF0000"/>
          </a:solidFill>
        </p:spPr>
        <p:txBody>
          <a:bodyPr wrap="none">
            <a:spAutoFit/>
          </a:bodyPr>
          <a:lstStyle/>
          <a:p>
            <a:r>
              <a:rPr lang="en-US" b="1" dirty="0">
                <a:solidFill>
                  <a:srgbClr val="480765"/>
                </a:solidFill>
              </a:rPr>
              <a:t>No link</a:t>
            </a:r>
            <a:endParaRPr lang="en-US" dirty="0"/>
          </a:p>
        </p:txBody>
      </p:sp>
      <p:sp>
        <p:nvSpPr>
          <p:cNvPr id="25" name="Arrow: Right 24"/>
          <p:cNvSpPr/>
          <p:nvPr/>
        </p:nvSpPr>
        <p:spPr>
          <a:xfrm rot="8083398">
            <a:off x="5713142" y="2624056"/>
            <a:ext cx="776336" cy="23502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629400" y="1267502"/>
            <a:ext cx="2031325" cy="369332"/>
          </a:xfrm>
          <a:prstGeom prst="rect">
            <a:avLst/>
          </a:prstGeom>
          <a:solidFill>
            <a:srgbClr val="00B050"/>
          </a:solidFill>
        </p:spPr>
        <p:txBody>
          <a:bodyPr wrap="none">
            <a:spAutoFit/>
          </a:bodyPr>
          <a:lstStyle/>
          <a:p>
            <a:r>
              <a:rPr lang="en-US" b="1" dirty="0"/>
              <a:t>No assumptions </a:t>
            </a:r>
            <a:endParaRPr lang="en-US" dirty="0"/>
          </a:p>
        </p:txBody>
      </p:sp>
    </p:spTree>
    <p:extLst>
      <p:ext uri="{BB962C8B-B14F-4D97-AF65-F5344CB8AC3E}">
        <p14:creationId xmlns:p14="http://schemas.microsoft.com/office/powerpoint/2010/main" val="16347803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2A07FB0-1946-4679-85B2-D81D07F66141}" type="slidenum">
              <a:rPr lang="en-US" altLang="en-US" smtClean="0"/>
              <a:pPr/>
              <a:t>34</a:t>
            </a:fld>
            <a:endParaRPr lang="en-US" altLang="en-US"/>
          </a:p>
        </p:txBody>
      </p:sp>
      <p:sp>
        <p:nvSpPr>
          <p:cNvPr id="6" name="Rectangle 5"/>
          <p:cNvSpPr/>
          <p:nvPr/>
        </p:nvSpPr>
        <p:spPr>
          <a:xfrm>
            <a:off x="1676400" y="609600"/>
            <a:ext cx="6150658" cy="646331"/>
          </a:xfrm>
          <a:prstGeom prst="rect">
            <a:avLst/>
          </a:prstGeom>
        </p:spPr>
        <p:txBody>
          <a:bodyPr wrap="none">
            <a:spAutoFit/>
          </a:bodyPr>
          <a:lstStyle/>
          <a:p>
            <a:r>
              <a:rPr lang="en-US" sz="3600" b="1" dirty="0">
                <a:solidFill>
                  <a:srgbClr val="00B050"/>
                </a:solidFill>
                <a:latin typeface="Calibri Light" panose="020F0302020204030204"/>
              </a:rPr>
              <a:t>Theory of Change reconstruction</a:t>
            </a:r>
            <a:endParaRPr lang="en-US" sz="3600" dirty="0">
              <a:solidFill>
                <a:srgbClr val="00B050"/>
              </a:solidFill>
            </a:endParaRPr>
          </a:p>
        </p:txBody>
      </p:sp>
      <p:sp>
        <p:nvSpPr>
          <p:cNvPr id="7" name="Rectangle 6"/>
          <p:cNvSpPr/>
          <p:nvPr/>
        </p:nvSpPr>
        <p:spPr>
          <a:xfrm>
            <a:off x="152400" y="2015728"/>
            <a:ext cx="8991600" cy="4308872"/>
          </a:xfrm>
          <a:prstGeom prst="rect">
            <a:avLst/>
          </a:prstGeom>
        </p:spPr>
        <p:txBody>
          <a:bodyPr wrap="square">
            <a:spAutoFit/>
          </a:bodyPr>
          <a:lstStyle/>
          <a:p>
            <a:r>
              <a:rPr lang="en-US" sz="4000" b="1" dirty="0">
                <a:solidFill>
                  <a:srgbClr val="FFFF00"/>
                </a:solidFill>
                <a:latin typeface="Calibri Light" panose="020F0302020204030204"/>
              </a:rPr>
              <a:t>Step 1.</a:t>
            </a:r>
            <a:r>
              <a:rPr lang="en-US" sz="4000" b="1" dirty="0">
                <a:solidFill>
                  <a:schemeClr val="bg1"/>
                </a:solidFill>
                <a:latin typeface="Calibri Light" panose="020F0302020204030204"/>
              </a:rPr>
              <a:t> Convert Conceptual Model </a:t>
            </a:r>
          </a:p>
          <a:p>
            <a:r>
              <a:rPr lang="en-US" sz="4000" b="1" dirty="0">
                <a:solidFill>
                  <a:schemeClr val="bg1"/>
                </a:solidFill>
                <a:latin typeface="Calibri Light" panose="020F0302020204030204"/>
              </a:rPr>
              <a:t>to the Results Chain</a:t>
            </a:r>
          </a:p>
          <a:p>
            <a:endParaRPr lang="en-US" sz="1700" b="1" dirty="0">
              <a:solidFill>
                <a:schemeClr val="bg1"/>
              </a:solidFill>
              <a:latin typeface="Calibri Light" panose="020F0302020204030204"/>
            </a:endParaRPr>
          </a:p>
          <a:p>
            <a:r>
              <a:rPr lang="en-US" sz="4000" b="1" dirty="0">
                <a:solidFill>
                  <a:srgbClr val="FFFF00"/>
                </a:solidFill>
                <a:latin typeface="Calibri Light" panose="020F0302020204030204"/>
              </a:rPr>
              <a:t>Step 2.</a:t>
            </a:r>
            <a:r>
              <a:rPr lang="en-US" sz="4000" b="1" dirty="0">
                <a:solidFill>
                  <a:schemeClr val="bg1"/>
                </a:solidFill>
                <a:latin typeface="Calibri Light" panose="020F0302020204030204"/>
              </a:rPr>
              <a:t> Re-constructing the Results Chain</a:t>
            </a:r>
          </a:p>
          <a:p>
            <a:endParaRPr lang="en-US" sz="4000" b="1" dirty="0">
              <a:solidFill>
                <a:schemeClr val="bg1"/>
              </a:solidFill>
              <a:latin typeface="Calibri Light" panose="020F0302020204030204"/>
            </a:endParaRPr>
          </a:p>
          <a:p>
            <a:endParaRPr lang="en-US" sz="1700" b="1" dirty="0">
              <a:solidFill>
                <a:schemeClr val="bg1"/>
              </a:solidFill>
              <a:latin typeface="Calibri Light" panose="020F0302020204030204"/>
            </a:endParaRPr>
          </a:p>
          <a:p>
            <a:r>
              <a:rPr lang="en-US" sz="4000" b="1" dirty="0">
                <a:solidFill>
                  <a:srgbClr val="FFFF00"/>
                </a:solidFill>
                <a:latin typeface="Calibri Light" panose="020F0302020204030204"/>
              </a:rPr>
              <a:t>Step 3.</a:t>
            </a:r>
            <a:r>
              <a:rPr lang="en-US" sz="4000" b="1" dirty="0">
                <a:solidFill>
                  <a:schemeClr val="bg1"/>
                </a:solidFill>
                <a:latin typeface="Calibri Light" panose="020F0302020204030204"/>
              </a:rPr>
              <a:t> Checking alternative hypotheses (Process Tracing)</a:t>
            </a:r>
          </a:p>
        </p:txBody>
      </p:sp>
    </p:spTree>
    <p:extLst>
      <p:ext uri="{BB962C8B-B14F-4D97-AF65-F5344CB8AC3E}">
        <p14:creationId xmlns:p14="http://schemas.microsoft.com/office/powerpoint/2010/main" val="26176968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4099327-5F8D-4C1F-86CD-C74256DC83C8}" type="slidenum">
              <a:rPr lang="en-US" altLang="en-US" smtClean="0"/>
              <a:pPr/>
              <a:t>35</a:t>
            </a:fld>
            <a:endParaRPr lang="en-US" altLang="en-US"/>
          </a:p>
        </p:txBody>
      </p:sp>
      <p:pic>
        <p:nvPicPr>
          <p:cNvPr id="5" name="Picture 4"/>
          <p:cNvPicPr>
            <a:picLocks noChangeAspect="1"/>
          </p:cNvPicPr>
          <p:nvPr/>
        </p:nvPicPr>
        <p:blipFill rotWithShape="1">
          <a:blip r:embed="rId3"/>
          <a:srcRect l="15373" t="50077" r="34166" b="18874"/>
          <a:stretch/>
        </p:blipFill>
        <p:spPr>
          <a:xfrm>
            <a:off x="0" y="2125143"/>
            <a:ext cx="9182100" cy="3176533"/>
          </a:xfrm>
          <a:prstGeom prst="rect">
            <a:avLst/>
          </a:prstGeom>
        </p:spPr>
      </p:pic>
      <p:pic>
        <p:nvPicPr>
          <p:cNvPr id="6" name="Picture 6" descr="Картинки по запросу переговоры по скайп"/>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19850" y="5483226"/>
            <a:ext cx="1524000" cy="1219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082525" y="403799"/>
            <a:ext cx="6435801" cy="1169551"/>
          </a:xfrm>
          <a:prstGeom prst="rect">
            <a:avLst/>
          </a:prstGeom>
        </p:spPr>
        <p:txBody>
          <a:bodyPr wrap="none">
            <a:spAutoFit/>
          </a:bodyPr>
          <a:lstStyle/>
          <a:p>
            <a:r>
              <a:rPr lang="en-US" sz="3500" b="1" dirty="0">
                <a:solidFill>
                  <a:srgbClr val="4011B5"/>
                </a:solidFill>
                <a:latin typeface="Calibri Light" panose="020F0302020204030204"/>
                <a:ea typeface="+mj-ea"/>
                <a:cs typeface="+mj-cs"/>
              </a:rPr>
              <a:t>Step 1. Convert Conceptual Model </a:t>
            </a:r>
          </a:p>
          <a:p>
            <a:r>
              <a:rPr lang="en-US" sz="3500" b="1" dirty="0">
                <a:solidFill>
                  <a:srgbClr val="4011B5"/>
                </a:solidFill>
                <a:latin typeface="Calibri Light" panose="020F0302020204030204"/>
                <a:ea typeface="+mj-ea"/>
                <a:cs typeface="+mj-cs"/>
              </a:rPr>
              <a:t>to the Results Chain (automatically)</a:t>
            </a:r>
            <a:endParaRPr lang="en-US" sz="3500" dirty="0">
              <a:solidFill>
                <a:srgbClr val="4011B5"/>
              </a:solidFill>
            </a:endParaRPr>
          </a:p>
        </p:txBody>
      </p:sp>
    </p:spTree>
    <p:extLst>
      <p:ext uri="{BB962C8B-B14F-4D97-AF65-F5344CB8AC3E}">
        <p14:creationId xmlns:p14="http://schemas.microsoft.com/office/powerpoint/2010/main" val="16551936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4099327-5F8D-4C1F-86CD-C74256DC83C8}" type="slidenum">
              <a:rPr lang="en-US" altLang="en-US" smtClean="0"/>
              <a:pPr/>
              <a:t>36</a:t>
            </a:fld>
            <a:endParaRPr lang="en-US" altLang="en-US"/>
          </a:p>
        </p:txBody>
      </p:sp>
      <p:pic>
        <p:nvPicPr>
          <p:cNvPr id="7" name="Picture 6" descr="Картинки по запросу переговоры по скайп"/>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89096" y="182958"/>
            <a:ext cx="15240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0" y="1066800"/>
            <a:ext cx="9144000" cy="5143500"/>
          </a:xfrm>
          <a:prstGeom prst="rect">
            <a:avLst/>
          </a:prstGeom>
        </p:spPr>
      </p:pic>
    </p:spTree>
    <p:extLst>
      <p:ext uri="{BB962C8B-B14F-4D97-AF65-F5344CB8AC3E}">
        <p14:creationId xmlns:p14="http://schemas.microsoft.com/office/powerpoint/2010/main" val="3081416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4099327-5F8D-4C1F-86CD-C74256DC83C8}" type="slidenum">
              <a:rPr lang="en-US" altLang="en-US" smtClean="0"/>
              <a:pPr/>
              <a:t>37</a:t>
            </a:fld>
            <a:endParaRPr lang="en-US" altLang="en-US"/>
          </a:p>
        </p:txBody>
      </p:sp>
      <p:pic>
        <p:nvPicPr>
          <p:cNvPr id="7" name="Picture 6" descr="Картинки по запросу переговоры по скайп"/>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89096" y="182958"/>
            <a:ext cx="15240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39554793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496" y="148827"/>
            <a:ext cx="6784104" cy="662781"/>
          </a:xfrm>
        </p:spPr>
        <p:txBody>
          <a:bodyPr>
            <a:normAutofit fontScale="90000"/>
          </a:bodyPr>
          <a:lstStyle/>
          <a:p>
            <a:r>
              <a:rPr lang="en-US" sz="3600" b="1" dirty="0">
                <a:solidFill>
                  <a:srgbClr val="4011B5"/>
                </a:solidFill>
              </a:rPr>
              <a:t>Step 2. Re-constructing the Results Chain </a:t>
            </a:r>
            <a:r>
              <a:rPr lang="en-US" b="1" dirty="0">
                <a:solidFill>
                  <a:srgbClr val="4011B5"/>
                </a:solidFill>
              </a:rPr>
              <a:t> </a:t>
            </a:r>
          </a:p>
        </p:txBody>
      </p:sp>
      <p:sp>
        <p:nvSpPr>
          <p:cNvPr id="4" name="Slide Number Placeholder 3"/>
          <p:cNvSpPr>
            <a:spLocks noGrp="1"/>
          </p:cNvSpPr>
          <p:nvPr>
            <p:ph type="sldNum" sz="quarter" idx="12"/>
          </p:nvPr>
        </p:nvSpPr>
        <p:spPr/>
        <p:txBody>
          <a:bodyPr/>
          <a:lstStyle/>
          <a:p>
            <a:fld id="{34099327-5F8D-4C1F-86CD-C74256DC83C8}" type="slidenum">
              <a:rPr lang="en-US" altLang="en-US" smtClean="0"/>
              <a:pPr/>
              <a:t>38</a:t>
            </a:fld>
            <a:endParaRPr lang="en-US" altLang="en-US"/>
          </a:p>
        </p:txBody>
      </p:sp>
      <p:pic>
        <p:nvPicPr>
          <p:cNvPr id="7" name="Picture 6" descr="Картинки по запросу переговоры по скайп"/>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89096" y="182958"/>
            <a:ext cx="15240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0" y="857250"/>
            <a:ext cx="9144000" cy="5143500"/>
          </a:xfrm>
          <a:prstGeom prst="rect">
            <a:avLst/>
          </a:prstGeom>
        </p:spPr>
      </p:pic>
      <p:sp>
        <p:nvSpPr>
          <p:cNvPr id="6" name="Rectangle 5"/>
          <p:cNvSpPr/>
          <p:nvPr/>
        </p:nvSpPr>
        <p:spPr>
          <a:xfrm>
            <a:off x="6705600" y="2079381"/>
            <a:ext cx="2133600" cy="400110"/>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r>
              <a:rPr lang="en-US" sz="2000" b="1" dirty="0">
                <a:solidFill>
                  <a:srgbClr val="480765"/>
                </a:solidFill>
              </a:rPr>
              <a:t>Intended Impact? </a:t>
            </a:r>
            <a:endParaRPr lang="en-US" sz="2000" dirty="0">
              <a:solidFill>
                <a:srgbClr val="480765"/>
              </a:solidFill>
            </a:endParaRPr>
          </a:p>
        </p:txBody>
      </p:sp>
      <p:sp>
        <p:nvSpPr>
          <p:cNvPr id="9" name="Rectangle 8"/>
          <p:cNvSpPr/>
          <p:nvPr/>
        </p:nvSpPr>
        <p:spPr>
          <a:xfrm>
            <a:off x="4191000" y="2743200"/>
            <a:ext cx="2625131" cy="2554545"/>
          </a:xfrm>
          <a:prstGeom prst="rect">
            <a:avLst/>
          </a:prstGeom>
          <a:solidFill>
            <a:schemeClr val="bg1">
              <a:lumMod val="85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r>
              <a:rPr lang="en-US" sz="2000" b="1" dirty="0">
                <a:solidFill>
                  <a:srgbClr val="480765"/>
                </a:solidFill>
              </a:rPr>
              <a:t>Expected Outcomes? </a:t>
            </a:r>
          </a:p>
          <a:p>
            <a:endParaRPr lang="en-US" sz="2000" b="1" dirty="0">
              <a:solidFill>
                <a:srgbClr val="480765"/>
              </a:solidFill>
            </a:endParaRPr>
          </a:p>
          <a:p>
            <a:r>
              <a:rPr lang="en-US" sz="2000" b="1" dirty="0">
                <a:solidFill>
                  <a:srgbClr val="FF0000"/>
                </a:solidFill>
              </a:rPr>
              <a:t>Realistic level of direct threat reduction?</a:t>
            </a:r>
          </a:p>
          <a:p>
            <a:endParaRPr lang="en-US" sz="2000" b="1" dirty="0">
              <a:solidFill>
                <a:srgbClr val="FF0000"/>
              </a:solidFill>
            </a:endParaRPr>
          </a:p>
          <a:p>
            <a:r>
              <a:rPr lang="en-US" b="1" dirty="0">
                <a:solidFill>
                  <a:schemeClr val="tx1"/>
                </a:solidFill>
              </a:rPr>
              <a:t>Probably, we cannot do anything with shrinking Sea Ice…</a:t>
            </a:r>
            <a:endParaRPr lang="en-US" dirty="0">
              <a:solidFill>
                <a:schemeClr val="tx1"/>
              </a:solidFill>
            </a:endParaRPr>
          </a:p>
        </p:txBody>
      </p:sp>
    </p:spTree>
    <p:extLst>
      <p:ext uri="{BB962C8B-B14F-4D97-AF65-F5344CB8AC3E}">
        <p14:creationId xmlns:p14="http://schemas.microsoft.com/office/powerpoint/2010/main" val="27840018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4099327-5F8D-4C1F-86CD-C74256DC83C8}" type="slidenum">
              <a:rPr lang="en-US" altLang="en-US" smtClean="0"/>
              <a:pPr/>
              <a:t>39</a:t>
            </a:fld>
            <a:endParaRPr lang="en-US" altLang="en-US"/>
          </a:p>
        </p:txBody>
      </p:sp>
      <p:pic>
        <p:nvPicPr>
          <p:cNvPr id="7" name="Picture 6" descr="Картинки по запросу переговоры по скайп"/>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5200" y="381000"/>
            <a:ext cx="15240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806356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3E360F-13A4-415B-BC98-03162FC27C89}" type="slidenum">
              <a:rPr lang="en-US" altLang="en-US" smtClean="0"/>
              <a:pPr/>
              <a:t>4</a:t>
            </a:fld>
            <a:endParaRPr lang="en-US" altLang="en-US"/>
          </a:p>
        </p:txBody>
      </p:sp>
      <p:sp>
        <p:nvSpPr>
          <p:cNvPr id="3" name="Rectangle 2"/>
          <p:cNvSpPr/>
          <p:nvPr/>
        </p:nvSpPr>
        <p:spPr>
          <a:xfrm>
            <a:off x="581809" y="506879"/>
            <a:ext cx="7707238" cy="5893921"/>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eaLnBrk="1" hangingPunct="1"/>
            <a:r>
              <a:rPr lang="en-US" sz="5500" dirty="0">
                <a:latin typeface="Futura Std Book" pitchFamily="34" charset="0"/>
              </a:rPr>
              <a:t>Background</a:t>
            </a:r>
          </a:p>
          <a:p>
            <a:pPr algn="ctr" eaLnBrk="1" hangingPunct="1"/>
            <a:endParaRPr lang="en-US" sz="1200" dirty="0">
              <a:latin typeface="Futura Std Book" pitchFamily="34" charset="0"/>
            </a:endParaRPr>
          </a:p>
          <a:p>
            <a:pPr marL="514350" indent="-514350" eaLnBrk="1" hangingPunct="1">
              <a:buAutoNum type="arabicPeriod"/>
            </a:pPr>
            <a:r>
              <a:rPr lang="en-US" sz="3400" b="1" spc="-120" dirty="0">
                <a:latin typeface="Cambria" panose="02040503050406030204" pitchFamily="18" charset="0"/>
              </a:rPr>
              <a:t>Why this content matters to you?</a:t>
            </a:r>
          </a:p>
          <a:p>
            <a:pPr eaLnBrk="1" hangingPunct="1"/>
            <a:endParaRPr lang="en-US" sz="1200" b="1" spc="-120" dirty="0">
              <a:latin typeface="Cambria" panose="02040503050406030204" pitchFamily="18" charset="0"/>
            </a:endParaRPr>
          </a:p>
          <a:p>
            <a:pPr marL="514350" indent="-514350" eaLnBrk="1" hangingPunct="1">
              <a:buAutoNum type="arabicPeriod" startAt="2"/>
            </a:pPr>
            <a:r>
              <a:rPr lang="en-US" sz="3400" b="1" spc="-120" dirty="0">
                <a:latin typeface="Cambria" panose="02040503050406030204" pitchFamily="18" charset="0"/>
              </a:rPr>
              <a:t>What is TOC Analysis?</a:t>
            </a:r>
          </a:p>
          <a:p>
            <a:pPr eaLnBrk="1" hangingPunct="1"/>
            <a:endParaRPr lang="en-US" sz="1200" b="1" spc="-120" dirty="0">
              <a:latin typeface="Cambria" panose="02040503050406030204" pitchFamily="18" charset="0"/>
            </a:endParaRPr>
          </a:p>
          <a:p>
            <a:pPr eaLnBrk="1" hangingPunct="1"/>
            <a:r>
              <a:rPr lang="en-US" sz="3400" b="1" spc="-120" dirty="0">
                <a:latin typeface="Cambria" panose="02040503050406030204" pitchFamily="18" charset="0"/>
              </a:rPr>
              <a:t>3.  What organizations use TOC Analysis?</a:t>
            </a:r>
          </a:p>
          <a:p>
            <a:pPr eaLnBrk="1" hangingPunct="1"/>
            <a:endParaRPr lang="en-US" sz="1200" b="1" spc="-120" dirty="0">
              <a:latin typeface="Cambria" panose="02040503050406030204" pitchFamily="18" charset="0"/>
            </a:endParaRPr>
          </a:p>
          <a:p>
            <a:pPr eaLnBrk="1" hangingPunct="1"/>
            <a:r>
              <a:rPr lang="en-US" sz="3400" b="1" spc="-120" dirty="0">
                <a:latin typeface="Cambria" panose="02040503050406030204" pitchFamily="18" charset="0"/>
              </a:rPr>
              <a:t>4.  Why TOC Analysis?</a:t>
            </a:r>
            <a:r>
              <a:rPr lang="en-US" sz="3400" b="1" dirty="0">
                <a:latin typeface="Cambria" panose="02040503050406030204" pitchFamily="18" charset="0"/>
              </a:rPr>
              <a:t> </a:t>
            </a:r>
          </a:p>
          <a:p>
            <a:pPr eaLnBrk="1" hangingPunct="1"/>
            <a:endParaRPr lang="en-US" sz="1200" b="1" spc="-120" dirty="0">
              <a:latin typeface="Cambria" panose="02040503050406030204" pitchFamily="18" charset="0"/>
            </a:endParaRPr>
          </a:p>
          <a:p>
            <a:pPr eaLnBrk="1" hangingPunct="1"/>
            <a:r>
              <a:rPr lang="en-US" sz="3400" b="1" kern="0" spc="-120" dirty="0">
                <a:latin typeface="Cambria" panose="02040503050406030204" pitchFamily="18" charset="0"/>
              </a:rPr>
              <a:t>5.  T</a:t>
            </a:r>
            <a:r>
              <a:rPr lang="en-US" sz="3600" b="1" kern="0" spc="-120" dirty="0">
                <a:latin typeface="Cambria" panose="02040503050406030204" pitchFamily="18" charset="0"/>
              </a:rPr>
              <a:t>ools for TOC analysis?</a:t>
            </a:r>
          </a:p>
          <a:p>
            <a:pPr eaLnBrk="1" hangingPunct="1"/>
            <a:endParaRPr lang="en-US" sz="1200" b="1" kern="0" spc="-120" dirty="0">
              <a:latin typeface="Cambria" panose="02040503050406030204" pitchFamily="18" charset="0"/>
            </a:endParaRPr>
          </a:p>
          <a:p>
            <a:pPr eaLnBrk="1" hangingPunct="1"/>
            <a:r>
              <a:rPr lang="en-US" sz="3200" b="1" spc="-120" dirty="0">
                <a:solidFill>
                  <a:schemeClr val="bg1"/>
                </a:solidFill>
                <a:latin typeface="Cambria" panose="02040503050406030204" pitchFamily="18" charset="0"/>
                <a:cs typeface="Arial" panose="020B0604020202020204" pitchFamily="34" charset="0"/>
              </a:rPr>
              <a:t>6.  Outputs, Outcomes, Impacts?</a:t>
            </a:r>
          </a:p>
          <a:p>
            <a:pPr eaLnBrk="1" hangingPunct="1"/>
            <a:endParaRPr lang="en-US" sz="1400" b="1" spc="-120" dirty="0">
              <a:solidFill>
                <a:schemeClr val="bg1"/>
              </a:solidFill>
              <a:latin typeface="Cambria" panose="02040503050406030204" pitchFamily="18" charset="0"/>
              <a:cs typeface="Arial" panose="020B0604020202020204" pitchFamily="34" charset="0"/>
            </a:endParaRPr>
          </a:p>
          <a:p>
            <a:pPr eaLnBrk="1" hangingPunct="1"/>
            <a:r>
              <a:rPr lang="en-US" sz="3200" b="1" spc="-120" dirty="0">
                <a:solidFill>
                  <a:schemeClr val="bg1"/>
                </a:solidFill>
                <a:latin typeface="Cambria" panose="02040503050406030204" pitchFamily="18" charset="0"/>
                <a:cs typeface="Arial" panose="020B0604020202020204" pitchFamily="34" charset="0"/>
              </a:rPr>
              <a:t>7.  Why </a:t>
            </a:r>
            <a:r>
              <a:rPr lang="en-US" sz="3200" b="1" spc="-120" dirty="0" err="1">
                <a:solidFill>
                  <a:schemeClr val="bg1"/>
                </a:solidFill>
                <a:latin typeface="Cambria" panose="02040503050406030204" pitchFamily="18" charset="0"/>
                <a:cs typeface="Arial" panose="020B0604020202020204" pitchFamily="34" charset="0"/>
              </a:rPr>
              <a:t>Miradi</a:t>
            </a:r>
            <a:r>
              <a:rPr lang="en-US" sz="3200" b="1" spc="-120" dirty="0">
                <a:solidFill>
                  <a:schemeClr val="bg1"/>
                </a:solidFill>
                <a:latin typeface="Cambria" panose="02040503050406030204" pitchFamily="18" charset="0"/>
                <a:cs typeface="Arial" panose="020B0604020202020204" pitchFamily="34" charset="0"/>
              </a:rPr>
              <a:t>?</a:t>
            </a:r>
            <a:endParaRPr lang="en-US" sz="3400" b="1" dirty="0">
              <a:solidFill>
                <a:schemeClr val="bg1"/>
              </a:solidFill>
              <a:latin typeface="Cambria" panose="02040503050406030204" pitchFamily="18" charset="0"/>
            </a:endParaRPr>
          </a:p>
        </p:txBody>
      </p:sp>
    </p:spTree>
    <p:extLst>
      <p:ext uri="{BB962C8B-B14F-4D97-AF65-F5344CB8AC3E}">
        <p14:creationId xmlns:p14="http://schemas.microsoft.com/office/powerpoint/2010/main" val="14308393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4099327-5F8D-4C1F-86CD-C74256DC83C8}" type="slidenum">
              <a:rPr lang="en-US" altLang="en-US" smtClean="0"/>
              <a:pPr/>
              <a:t>40</a:t>
            </a:fld>
            <a:endParaRPr lang="en-US" altLang="en-US"/>
          </a:p>
        </p:txBody>
      </p:sp>
      <p:pic>
        <p:nvPicPr>
          <p:cNvPr id="7" name="Picture 6" descr="Картинки по запросу переговоры по скайп"/>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5200" y="381000"/>
            <a:ext cx="15240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8973271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1104900"/>
            <a:ext cx="9144000" cy="5143500"/>
          </a:xfrm>
          <a:prstGeom prst="rect">
            <a:avLst/>
          </a:prstGeom>
        </p:spPr>
      </p:pic>
      <p:sp>
        <p:nvSpPr>
          <p:cNvPr id="2" name="Title 1"/>
          <p:cNvSpPr>
            <a:spLocks noGrp="1"/>
          </p:cNvSpPr>
          <p:nvPr>
            <p:ph type="title"/>
          </p:nvPr>
        </p:nvSpPr>
        <p:spPr>
          <a:xfrm>
            <a:off x="304800" y="92243"/>
            <a:ext cx="8763000" cy="951589"/>
          </a:xfrm>
        </p:spPr>
        <p:txBody>
          <a:bodyPr>
            <a:noAutofit/>
          </a:bodyPr>
          <a:lstStyle/>
          <a:p>
            <a:r>
              <a:rPr lang="en-US" sz="3600" b="1" dirty="0">
                <a:solidFill>
                  <a:srgbClr val="4011B5"/>
                </a:solidFill>
              </a:rPr>
              <a:t>Step 3. Checking alternative hypotheses (Process Tracing)</a:t>
            </a:r>
          </a:p>
        </p:txBody>
      </p:sp>
      <p:sp>
        <p:nvSpPr>
          <p:cNvPr id="4" name="Slide Number Placeholder 3"/>
          <p:cNvSpPr>
            <a:spLocks noGrp="1"/>
          </p:cNvSpPr>
          <p:nvPr>
            <p:ph type="sldNum" sz="quarter" idx="12"/>
          </p:nvPr>
        </p:nvSpPr>
        <p:spPr/>
        <p:txBody>
          <a:bodyPr/>
          <a:lstStyle/>
          <a:p>
            <a:fld id="{34099327-5F8D-4C1F-86CD-C74256DC83C8}" type="slidenum">
              <a:rPr lang="en-US" altLang="en-US" smtClean="0"/>
              <a:pPr/>
              <a:t>41</a:t>
            </a:fld>
            <a:endParaRPr lang="en-US" altLang="en-US" dirty="0"/>
          </a:p>
        </p:txBody>
      </p:sp>
      <p:sp>
        <p:nvSpPr>
          <p:cNvPr id="6" name="Rectangle 5"/>
          <p:cNvSpPr/>
          <p:nvPr/>
        </p:nvSpPr>
        <p:spPr>
          <a:xfrm>
            <a:off x="457200" y="6258580"/>
            <a:ext cx="3316934" cy="523220"/>
          </a:xfrm>
          <a:prstGeom prst="rect">
            <a:avLst/>
          </a:prstGeom>
          <a:solidFill>
            <a:schemeClr val="accent2">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r>
              <a:rPr lang="en-US" sz="2800" b="1" dirty="0">
                <a:solidFill>
                  <a:schemeClr val="tx1"/>
                </a:solidFill>
              </a:rPr>
              <a:t>Actor 4: Government</a:t>
            </a:r>
          </a:p>
        </p:txBody>
      </p:sp>
      <p:sp>
        <p:nvSpPr>
          <p:cNvPr id="7" name="Rectangle 6"/>
          <p:cNvSpPr/>
          <p:nvPr/>
        </p:nvSpPr>
        <p:spPr>
          <a:xfrm>
            <a:off x="1453483" y="5542944"/>
            <a:ext cx="2329164" cy="523220"/>
          </a:xfrm>
          <a:prstGeom prst="rect">
            <a:avLst/>
          </a:prstGeom>
          <a:solidFill>
            <a:schemeClr val="accent6">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r>
              <a:rPr lang="en-US" sz="2800" b="1" dirty="0">
                <a:solidFill>
                  <a:schemeClr val="tx1"/>
                </a:solidFill>
              </a:rPr>
              <a:t>Actor 3: UNDP</a:t>
            </a:r>
          </a:p>
        </p:txBody>
      </p:sp>
      <p:sp>
        <p:nvSpPr>
          <p:cNvPr id="8" name="Rectangle 7"/>
          <p:cNvSpPr/>
          <p:nvPr/>
        </p:nvSpPr>
        <p:spPr>
          <a:xfrm>
            <a:off x="1453483" y="4810780"/>
            <a:ext cx="2277868" cy="523220"/>
          </a:xfrm>
          <a:prstGeom prst="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r>
              <a:rPr lang="en-US" sz="2800" b="1" dirty="0">
                <a:solidFill>
                  <a:schemeClr val="tx1"/>
                </a:solidFill>
              </a:rPr>
              <a:t>Actor 2: UNEP</a:t>
            </a:r>
          </a:p>
        </p:txBody>
      </p:sp>
      <p:sp>
        <p:nvSpPr>
          <p:cNvPr id="9" name="Rectangle 8"/>
          <p:cNvSpPr/>
          <p:nvPr/>
        </p:nvSpPr>
        <p:spPr>
          <a:xfrm>
            <a:off x="152400" y="1674726"/>
            <a:ext cx="2257028" cy="523220"/>
          </a:xfrm>
          <a:prstGeom prst="rect">
            <a:avLst/>
          </a:prstGeom>
          <a:solidFill>
            <a:schemeClr val="accent1">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r>
              <a:rPr lang="en-US" sz="2800" b="1" dirty="0">
                <a:solidFill>
                  <a:schemeClr val="tx1"/>
                </a:solidFill>
              </a:rPr>
              <a:t>Actor 1: WWF</a:t>
            </a:r>
          </a:p>
        </p:txBody>
      </p:sp>
      <p:sp>
        <p:nvSpPr>
          <p:cNvPr id="3" name="Arrow: Right 2"/>
          <p:cNvSpPr/>
          <p:nvPr/>
        </p:nvSpPr>
        <p:spPr>
          <a:xfrm>
            <a:off x="3962400" y="5029200"/>
            <a:ext cx="3657600" cy="1524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p:cNvSpPr/>
          <p:nvPr/>
        </p:nvSpPr>
        <p:spPr>
          <a:xfrm>
            <a:off x="4001965" y="5652154"/>
            <a:ext cx="3657600" cy="1524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p:cNvSpPr/>
          <p:nvPr/>
        </p:nvSpPr>
        <p:spPr>
          <a:xfrm>
            <a:off x="4001965" y="6407477"/>
            <a:ext cx="3657600" cy="152400"/>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46820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79573"/>
            <a:ext cx="8158413" cy="1325563"/>
          </a:xfrm>
        </p:spPr>
        <p:txBody>
          <a:bodyPr>
            <a:normAutofit fontScale="90000"/>
          </a:bodyPr>
          <a:lstStyle/>
          <a:p>
            <a:pPr algn="ctr"/>
            <a:r>
              <a:rPr lang="en-US" sz="3600" b="1" dirty="0">
                <a:solidFill>
                  <a:srgbClr val="FF0000"/>
                </a:solidFill>
              </a:rPr>
              <a:t>Sum up! </a:t>
            </a:r>
            <a:br>
              <a:rPr lang="en-US" sz="3200" b="1" dirty="0"/>
            </a:br>
            <a:r>
              <a:rPr lang="en-US" sz="4400" dirty="0"/>
              <a:t>Re-constructed </a:t>
            </a:r>
            <a:br>
              <a:rPr lang="en-US" sz="4400" dirty="0"/>
            </a:br>
            <a:r>
              <a:rPr lang="en-US" sz="4400" dirty="0"/>
              <a:t>Results Chain</a:t>
            </a:r>
            <a:br>
              <a:rPr lang="en-US" dirty="0"/>
            </a:br>
            <a:br>
              <a:rPr lang="en-US" dirty="0"/>
            </a:br>
            <a:endParaRPr lang="en-US" b="1" dirty="0"/>
          </a:p>
        </p:txBody>
      </p:sp>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4099327-5F8D-4C1F-86CD-C74256DC83C8}" type="slidenum">
              <a:rPr kumimoji="0" lang="en-US"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42</a:t>
            </a:fld>
            <a:endParaRPr kumimoji="0" lang="en-US" altLang="en-US" sz="1800" b="0" i="0" u="none" strike="noStrike" kern="0" cap="none" spc="0" normalizeH="0" baseline="0" noProof="0">
              <a:ln>
                <a:noFill/>
              </a:ln>
              <a:solidFill>
                <a:sysClr val="windowText" lastClr="000000"/>
              </a:solidFill>
              <a:effectLst/>
              <a:uLnTx/>
              <a:uFillTx/>
            </a:endParaRPr>
          </a:p>
        </p:txBody>
      </p:sp>
      <p:sp>
        <p:nvSpPr>
          <p:cNvPr id="3" name="Rectangle 2"/>
          <p:cNvSpPr/>
          <p:nvPr/>
        </p:nvSpPr>
        <p:spPr>
          <a:xfrm>
            <a:off x="524608" y="2353810"/>
            <a:ext cx="3581400" cy="150810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600" kern="0" dirty="0">
                <a:solidFill>
                  <a:prstClr val="black"/>
                </a:solidFill>
              </a:rPr>
              <a:t>1. </a:t>
            </a:r>
            <a:r>
              <a:rPr lang="en-US" sz="2800" b="1" kern="0" dirty="0">
                <a:solidFill>
                  <a:prstClr val="black"/>
                </a:solidFill>
              </a:rPr>
              <a:t>Clear Outputs, Outcomes, and Impacts</a:t>
            </a:r>
          </a:p>
        </p:txBody>
      </p:sp>
      <p:sp>
        <p:nvSpPr>
          <p:cNvPr id="5" name="Rectangle 4"/>
          <p:cNvSpPr/>
          <p:nvPr/>
        </p:nvSpPr>
        <p:spPr>
          <a:xfrm>
            <a:off x="4495800" y="2388979"/>
            <a:ext cx="3657600" cy="1508105"/>
          </a:xfrm>
          <a:prstGeom prst="rect">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chemeClr val="tx1"/>
                </a:solidFill>
                <a:effectLst/>
                <a:uLnTx/>
                <a:uFillTx/>
              </a:rPr>
              <a:t>2</a:t>
            </a:r>
            <a:r>
              <a:rPr kumimoji="0" lang="en-US" sz="2800" b="0" i="0" u="none" strike="noStrike" kern="0" cap="none" spc="0" normalizeH="0" baseline="0" noProof="0" dirty="0">
                <a:ln>
                  <a:noFill/>
                </a:ln>
                <a:solidFill>
                  <a:schemeClr val="tx1"/>
                </a:solidFill>
                <a:effectLst/>
                <a:uLnTx/>
                <a:uFillTx/>
              </a:rPr>
              <a:t>. </a:t>
            </a:r>
            <a:r>
              <a:rPr lang="en-US" sz="2800" b="1" kern="0" noProof="0" dirty="0">
                <a:solidFill>
                  <a:schemeClr val="tx1"/>
                </a:solidFill>
              </a:rPr>
              <a:t>Fixed</a:t>
            </a:r>
            <a:r>
              <a:rPr lang="en-US" sz="2800" b="1" kern="0" dirty="0">
                <a:solidFill>
                  <a:schemeClr val="tx1"/>
                </a:solidFill>
              </a:rPr>
              <a:t> casual links between Outputs - Impacts</a:t>
            </a:r>
          </a:p>
        </p:txBody>
      </p:sp>
      <p:sp>
        <p:nvSpPr>
          <p:cNvPr id="6" name="Rectangle 5"/>
          <p:cNvSpPr/>
          <p:nvPr/>
        </p:nvSpPr>
        <p:spPr>
          <a:xfrm>
            <a:off x="457200" y="4419600"/>
            <a:ext cx="5380892" cy="646331"/>
          </a:xfrm>
          <a:prstGeom prst="rect">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600" kern="0" dirty="0">
                <a:solidFill>
                  <a:schemeClr val="tx1"/>
                </a:solidFill>
              </a:rPr>
              <a:t>3</a:t>
            </a:r>
            <a:r>
              <a:rPr kumimoji="0" lang="en-US" sz="2800" b="0" i="0" u="none" strike="noStrike" kern="0" cap="none" spc="0" normalizeH="0" baseline="0" noProof="0" dirty="0">
                <a:ln>
                  <a:noFill/>
                </a:ln>
                <a:solidFill>
                  <a:schemeClr val="tx1"/>
                </a:solidFill>
                <a:effectLst/>
                <a:uLnTx/>
                <a:uFillTx/>
              </a:rPr>
              <a:t>. </a:t>
            </a:r>
            <a:r>
              <a:rPr lang="en-US" sz="2800" b="1" kern="0" noProof="0" dirty="0">
                <a:solidFill>
                  <a:schemeClr val="tx1"/>
                </a:solidFill>
              </a:rPr>
              <a:t>Clarified Assumptions</a:t>
            </a:r>
            <a:endParaRPr lang="en-US" sz="2800" b="1" kern="0" dirty="0">
              <a:solidFill>
                <a:schemeClr val="tx1"/>
              </a:solidFill>
            </a:endParaRPr>
          </a:p>
        </p:txBody>
      </p:sp>
      <p:sp>
        <p:nvSpPr>
          <p:cNvPr id="7" name="Rectangle 6"/>
          <p:cNvSpPr/>
          <p:nvPr/>
        </p:nvSpPr>
        <p:spPr>
          <a:xfrm>
            <a:off x="3316783" y="5486400"/>
            <a:ext cx="5380892" cy="1077218"/>
          </a:xfrm>
          <a:prstGeom prst="rect">
            <a:avLst/>
          </a:prstGeom>
          <a:solidFill>
            <a:srgbClr val="92D050"/>
          </a:solidFill>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600" kern="0" noProof="0" dirty="0">
                <a:solidFill>
                  <a:schemeClr val="tx1"/>
                </a:solidFill>
              </a:rPr>
              <a:t>4</a:t>
            </a:r>
            <a:r>
              <a:rPr kumimoji="0" lang="en-US" sz="2800" b="0" i="0" u="none" strike="noStrike" kern="0" cap="none" spc="0" normalizeH="0" baseline="0" noProof="0" dirty="0">
                <a:ln>
                  <a:noFill/>
                </a:ln>
                <a:solidFill>
                  <a:schemeClr val="tx1"/>
                </a:solidFill>
                <a:effectLst/>
                <a:uLnTx/>
                <a:uFillTx/>
              </a:rPr>
              <a:t>. </a:t>
            </a:r>
            <a:r>
              <a:rPr lang="en-US" sz="2800" b="1" kern="0" noProof="0" dirty="0">
                <a:solidFill>
                  <a:schemeClr val="tx1"/>
                </a:solidFill>
              </a:rPr>
              <a:t>Clarified contributions of different actors</a:t>
            </a:r>
            <a:endParaRPr lang="en-US" sz="2800" b="1" kern="0" dirty="0">
              <a:solidFill>
                <a:schemeClr val="tx1"/>
              </a:solidFill>
            </a:endParaRPr>
          </a:p>
        </p:txBody>
      </p:sp>
    </p:spTree>
    <p:extLst>
      <p:ext uri="{BB962C8B-B14F-4D97-AF65-F5344CB8AC3E}">
        <p14:creationId xmlns:p14="http://schemas.microsoft.com/office/powerpoint/2010/main" val="34352704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p:cNvGraphicFramePr>
            <a:graphicFrameLocks noGrp="1"/>
          </p:cNvGraphicFramePr>
          <p:nvPr>
            <p:extLst>
              <p:ext uri="{D42A27DB-BD31-4B8C-83A1-F6EECF244321}">
                <p14:modId xmlns:p14="http://schemas.microsoft.com/office/powerpoint/2010/main" val="2223817993"/>
              </p:ext>
            </p:extLst>
          </p:nvPr>
        </p:nvGraphicFramePr>
        <p:xfrm>
          <a:off x="0" y="609773"/>
          <a:ext cx="9144000" cy="6092768"/>
        </p:xfrm>
        <a:graphic>
          <a:graphicData uri="http://schemas.openxmlformats.org/drawingml/2006/table">
            <a:tbl>
              <a:tblPr>
                <a:tableStyleId>{5C22544A-7EE6-4342-B048-85BDC9FD1C3A}</a:tableStyleId>
              </a:tblPr>
              <a:tblGrid>
                <a:gridCol w="1275101">
                  <a:extLst>
                    <a:ext uri="{9D8B030D-6E8A-4147-A177-3AD203B41FA5}">
                      <a16:colId xmlns:a16="http://schemas.microsoft.com/office/drawing/2014/main" val="1680802785"/>
                    </a:ext>
                  </a:extLst>
                </a:gridCol>
                <a:gridCol w="2494404">
                  <a:extLst>
                    <a:ext uri="{9D8B030D-6E8A-4147-A177-3AD203B41FA5}">
                      <a16:colId xmlns:a16="http://schemas.microsoft.com/office/drawing/2014/main" val="429160736"/>
                    </a:ext>
                  </a:extLst>
                </a:gridCol>
                <a:gridCol w="1492890">
                  <a:extLst>
                    <a:ext uri="{9D8B030D-6E8A-4147-A177-3AD203B41FA5}">
                      <a16:colId xmlns:a16="http://schemas.microsoft.com/office/drawing/2014/main" val="1888295802"/>
                    </a:ext>
                  </a:extLst>
                </a:gridCol>
                <a:gridCol w="1816800">
                  <a:extLst>
                    <a:ext uri="{9D8B030D-6E8A-4147-A177-3AD203B41FA5}">
                      <a16:colId xmlns:a16="http://schemas.microsoft.com/office/drawing/2014/main" val="3040957424"/>
                    </a:ext>
                  </a:extLst>
                </a:gridCol>
                <a:gridCol w="2064805">
                  <a:extLst>
                    <a:ext uri="{9D8B030D-6E8A-4147-A177-3AD203B41FA5}">
                      <a16:colId xmlns:a16="http://schemas.microsoft.com/office/drawing/2014/main" val="167758660"/>
                    </a:ext>
                  </a:extLst>
                </a:gridCol>
              </a:tblGrid>
              <a:tr h="897407">
                <a:tc>
                  <a:txBody>
                    <a:bodyPr/>
                    <a:lstStyle/>
                    <a:p>
                      <a:pPr marL="0" marR="0" algn="ctr">
                        <a:spcBef>
                          <a:spcPts val="300"/>
                        </a:spcBef>
                        <a:spcAft>
                          <a:spcPts val="300"/>
                        </a:spcAft>
                        <a:tabLst>
                          <a:tab pos="360045" algn="l"/>
                        </a:tabLst>
                      </a:pPr>
                      <a:r>
                        <a:rPr lang="en-GB" sz="1100" dirty="0">
                          <a:effectLst/>
                        </a:rPr>
                        <a:t> </a:t>
                      </a:r>
                      <a:endParaRPr lang="en-US" sz="11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0544" marR="60544" marT="0" marB="0"/>
                </a:tc>
                <a:tc>
                  <a:txBody>
                    <a:bodyPr/>
                    <a:lstStyle/>
                    <a:p>
                      <a:pPr marL="0" marR="0" algn="ctr">
                        <a:spcBef>
                          <a:spcPts val="300"/>
                        </a:spcBef>
                        <a:spcAft>
                          <a:spcPts val="300"/>
                        </a:spcAft>
                        <a:tabLst>
                          <a:tab pos="360045" algn="l"/>
                        </a:tabLst>
                      </a:pPr>
                      <a:r>
                        <a:rPr lang="en-GB" sz="2000" b="1" dirty="0">
                          <a:effectLst/>
                        </a:rPr>
                        <a:t>Indicator</a:t>
                      </a:r>
                    </a:p>
                  </a:txBody>
                  <a:tcPr marL="60544" marR="60544" marT="0" marB="0"/>
                </a:tc>
                <a:tc>
                  <a:txBody>
                    <a:bodyPr/>
                    <a:lstStyle/>
                    <a:p>
                      <a:pPr marL="0" marR="0" algn="ctr">
                        <a:spcBef>
                          <a:spcPts val="300"/>
                        </a:spcBef>
                        <a:spcAft>
                          <a:spcPts val="300"/>
                        </a:spcAft>
                        <a:tabLst>
                          <a:tab pos="360045" algn="l"/>
                        </a:tabLst>
                      </a:pPr>
                      <a:r>
                        <a:rPr lang="en-GB" sz="2000" b="1" dirty="0">
                          <a:effectLst/>
                        </a:rPr>
                        <a:t>Baseline</a:t>
                      </a:r>
                    </a:p>
                    <a:p>
                      <a:pPr marL="0" marR="0" algn="ctr">
                        <a:spcBef>
                          <a:spcPts val="300"/>
                        </a:spcBef>
                        <a:spcAft>
                          <a:spcPts val="300"/>
                        </a:spcAft>
                        <a:tabLst>
                          <a:tab pos="360045" algn="l"/>
                        </a:tabLst>
                      </a:pPr>
                      <a:r>
                        <a:rPr lang="en-GB" sz="2000" b="1" dirty="0">
                          <a:effectLst/>
                          <a:latin typeface="Tahoma" panose="020B0604030504040204" pitchFamily="34" charset="0"/>
                          <a:ea typeface="Times New Roman" panose="02020603050405020304" pitchFamily="18" charset="0"/>
                          <a:cs typeface="Times New Roman" panose="02020603050405020304" pitchFamily="18" charset="0"/>
                        </a:rPr>
                        <a:t>2010</a:t>
                      </a:r>
                      <a:endParaRPr lang="en-US" sz="2000" b="1"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0544" marR="60544" marT="0" marB="0"/>
                </a:tc>
                <a:tc>
                  <a:txBody>
                    <a:bodyPr/>
                    <a:lstStyle/>
                    <a:p>
                      <a:pPr marL="0" marR="0" algn="ctr">
                        <a:spcBef>
                          <a:spcPts val="300"/>
                        </a:spcBef>
                        <a:spcAft>
                          <a:spcPts val="300"/>
                        </a:spcAft>
                        <a:tabLst>
                          <a:tab pos="360045" algn="l"/>
                        </a:tabLst>
                      </a:pPr>
                      <a:r>
                        <a:rPr lang="en-GB" sz="2000" b="1" dirty="0">
                          <a:effectLst/>
                        </a:rPr>
                        <a:t>Target</a:t>
                      </a:r>
                      <a:r>
                        <a:rPr lang="en-GB" sz="2000" b="1" baseline="0" dirty="0">
                          <a:effectLst/>
                        </a:rPr>
                        <a:t> </a:t>
                      </a:r>
                    </a:p>
                    <a:p>
                      <a:pPr marL="0" marR="0" algn="ctr">
                        <a:spcBef>
                          <a:spcPts val="300"/>
                        </a:spcBef>
                        <a:spcAft>
                          <a:spcPts val="300"/>
                        </a:spcAft>
                        <a:tabLst>
                          <a:tab pos="360045" algn="l"/>
                        </a:tabLst>
                      </a:pPr>
                      <a:r>
                        <a:rPr lang="en-GB" sz="2000" b="1" baseline="0" dirty="0">
                          <a:effectLst/>
                        </a:rPr>
                        <a:t>2020</a:t>
                      </a:r>
                      <a:endParaRPr lang="en-GB" sz="2000" b="1" dirty="0">
                        <a:effectLst/>
                      </a:endParaRPr>
                    </a:p>
                  </a:txBody>
                  <a:tcPr marL="60544" marR="60544" marT="0" marB="0"/>
                </a:tc>
                <a:tc>
                  <a:txBody>
                    <a:bodyPr/>
                    <a:lstStyle/>
                    <a:p>
                      <a:pPr marL="0" marR="0" algn="ctr">
                        <a:spcBef>
                          <a:spcPts val="300"/>
                        </a:spcBef>
                        <a:spcAft>
                          <a:spcPts val="300"/>
                        </a:spcAft>
                        <a:tabLst>
                          <a:tab pos="360045" algn="l"/>
                        </a:tabLst>
                      </a:pPr>
                      <a:r>
                        <a:rPr lang="en-GB" sz="2000" b="1" dirty="0">
                          <a:effectLst/>
                        </a:rPr>
                        <a:t>Assumptions</a:t>
                      </a:r>
                      <a:endParaRPr lang="en-US" sz="2000" b="1"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0544" marR="60544" marT="0" marB="0"/>
                </a:tc>
                <a:extLst>
                  <a:ext uri="{0D108BD9-81ED-4DB2-BD59-A6C34878D82A}">
                    <a16:rowId xmlns:a16="http://schemas.microsoft.com/office/drawing/2014/main" val="1567226298"/>
                  </a:ext>
                </a:extLst>
              </a:tr>
              <a:tr h="586441">
                <a:tc>
                  <a:txBody>
                    <a:bodyPr/>
                    <a:lstStyle/>
                    <a:p>
                      <a:pPr marL="0" marR="0" algn="ctr">
                        <a:spcBef>
                          <a:spcPts val="300"/>
                        </a:spcBef>
                        <a:spcAft>
                          <a:spcPts val="300"/>
                        </a:spcAft>
                        <a:tabLst>
                          <a:tab pos="360045" algn="l"/>
                        </a:tabLst>
                      </a:pPr>
                      <a:r>
                        <a:rPr lang="en-GB" sz="2200" b="1" dirty="0">
                          <a:effectLst/>
                        </a:rPr>
                        <a:t>Impact:</a:t>
                      </a:r>
                      <a:endParaRPr lang="en-US" sz="2200" b="1"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0544" marR="60544" marT="0" marB="0"/>
                </a:tc>
                <a:tc>
                  <a:txBody>
                    <a:bodyPr/>
                    <a:lstStyle/>
                    <a:p>
                      <a:pPr marL="0" marR="0" algn="l">
                        <a:spcBef>
                          <a:spcPts val="300"/>
                        </a:spcBef>
                        <a:spcAft>
                          <a:spcPts val="300"/>
                        </a:spcAft>
                        <a:tabLst>
                          <a:tab pos="360045" algn="l"/>
                        </a:tabLst>
                      </a:pPr>
                      <a:r>
                        <a:rPr lang="en-GB" sz="1800" dirty="0">
                          <a:effectLst/>
                        </a:rPr>
                        <a:t>Polar Bear population</a:t>
                      </a:r>
                      <a:endParaRPr lang="en-US" sz="18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0544" marR="60544" marT="0" marB="0" anchor="ctr"/>
                </a:tc>
                <a:tc>
                  <a:txBody>
                    <a:bodyPr/>
                    <a:lstStyle/>
                    <a:p>
                      <a:pPr marL="0" marR="0" algn="just">
                        <a:spcBef>
                          <a:spcPts val="300"/>
                        </a:spcBef>
                        <a:spcAft>
                          <a:spcPts val="300"/>
                        </a:spcAft>
                        <a:tabLst>
                          <a:tab pos="360045" algn="l"/>
                        </a:tabLst>
                      </a:pPr>
                      <a:r>
                        <a:rPr lang="en-GB" sz="1000" dirty="0">
                          <a:effectLst/>
                        </a:rPr>
                        <a:t> </a:t>
                      </a:r>
                      <a:r>
                        <a:rPr lang="en-GB" sz="2000" dirty="0">
                          <a:effectLst/>
                        </a:rPr>
                        <a:t>5,800</a:t>
                      </a:r>
                      <a:endParaRPr lang="en-US" sz="2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0544" marR="60544" marT="0" marB="0"/>
                </a:tc>
                <a:tc>
                  <a:txBody>
                    <a:bodyPr/>
                    <a:lstStyle/>
                    <a:p>
                      <a:pPr marL="0" marR="0" algn="just">
                        <a:spcBef>
                          <a:spcPts val="300"/>
                        </a:spcBef>
                        <a:spcAft>
                          <a:spcPts val="300"/>
                        </a:spcAft>
                        <a:tabLst>
                          <a:tab pos="360045" algn="l"/>
                        </a:tabLst>
                      </a:pPr>
                      <a:r>
                        <a:rPr lang="en-GB" sz="1000" dirty="0">
                          <a:effectLst/>
                        </a:rPr>
                        <a:t> </a:t>
                      </a:r>
                      <a:r>
                        <a:rPr lang="en-GB" sz="2000" dirty="0">
                          <a:effectLst/>
                        </a:rPr>
                        <a:t>5,800</a:t>
                      </a:r>
                      <a:endParaRPr lang="en-US" sz="2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0544" marR="60544" marT="0" marB="0"/>
                </a:tc>
                <a:tc>
                  <a:txBody>
                    <a:bodyPr/>
                    <a:lstStyle/>
                    <a:p>
                      <a:pPr marL="0" marR="0" algn="just">
                        <a:spcBef>
                          <a:spcPts val="300"/>
                        </a:spcBef>
                        <a:spcAft>
                          <a:spcPts val="300"/>
                        </a:spcAft>
                        <a:tabLst>
                          <a:tab pos="360045" algn="l"/>
                        </a:tabLst>
                      </a:pPr>
                      <a:r>
                        <a:rPr lang="en-GB" sz="1000" dirty="0">
                          <a:effectLst/>
                        </a:rPr>
                        <a:t> </a:t>
                      </a:r>
                      <a:r>
                        <a:rPr lang="en-GB" sz="2000" dirty="0">
                          <a:effectLst/>
                        </a:rPr>
                        <a:t>Assumption 1</a:t>
                      </a:r>
                      <a:endParaRPr lang="en-US" sz="2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0544" marR="60544" marT="0" marB="0"/>
                </a:tc>
                <a:extLst>
                  <a:ext uri="{0D108BD9-81ED-4DB2-BD59-A6C34878D82A}">
                    <a16:rowId xmlns:a16="http://schemas.microsoft.com/office/drawing/2014/main" val="136928681"/>
                  </a:ext>
                </a:extLst>
              </a:tr>
              <a:tr h="586441">
                <a:tc>
                  <a:txBody>
                    <a:bodyPr/>
                    <a:lstStyle/>
                    <a:p>
                      <a:pPr marL="0" marR="0" algn="ctr">
                        <a:spcBef>
                          <a:spcPts val="300"/>
                        </a:spcBef>
                        <a:spcAft>
                          <a:spcPts val="300"/>
                        </a:spcAft>
                        <a:tabLst>
                          <a:tab pos="360045" algn="l"/>
                        </a:tabLst>
                      </a:pPr>
                      <a:r>
                        <a:rPr lang="en-GB" sz="2000" b="1" dirty="0">
                          <a:effectLst/>
                        </a:rPr>
                        <a:t>Outcome 1:</a:t>
                      </a:r>
                      <a:endParaRPr lang="en-US" sz="2000" b="1"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0544" marR="60544" marT="0" marB="0"/>
                </a:tc>
                <a:tc>
                  <a:txBody>
                    <a:bodyPr/>
                    <a:lstStyle/>
                    <a:p>
                      <a:pPr marL="0" marR="0" algn="l">
                        <a:spcBef>
                          <a:spcPts val="300"/>
                        </a:spcBef>
                        <a:spcAft>
                          <a:spcPts val="300"/>
                        </a:spcAft>
                        <a:tabLst>
                          <a:tab pos="360045" algn="l"/>
                        </a:tabLst>
                      </a:pPr>
                      <a:r>
                        <a:rPr lang="en-US" sz="1800" dirty="0">
                          <a:effectLst/>
                          <a:latin typeface="+mn-lt"/>
                          <a:ea typeface="Times New Roman" panose="02020603050405020304" pitchFamily="18" charset="0"/>
                          <a:cs typeface="Times New Roman" panose="02020603050405020304" pitchFamily="18" charset="0"/>
                        </a:rPr>
                        <a:t>Reduced Poaching (</a:t>
                      </a:r>
                      <a:r>
                        <a:rPr lang="en-GB" sz="1800" dirty="0">
                          <a:effectLst/>
                        </a:rPr>
                        <a:t>bears killed annually)</a:t>
                      </a:r>
                      <a:endParaRPr lang="en-US" sz="1800" dirty="0">
                        <a:effectLst/>
                        <a:latin typeface="+mn-lt"/>
                        <a:ea typeface="Times New Roman" panose="02020603050405020304" pitchFamily="18" charset="0"/>
                        <a:cs typeface="Times New Roman" panose="02020603050405020304" pitchFamily="18" charset="0"/>
                      </a:endParaRPr>
                    </a:p>
                  </a:txBody>
                  <a:tcPr marL="60544" marR="60544" marT="0" marB="0" anchor="ctr"/>
                </a:tc>
                <a:tc>
                  <a:txBody>
                    <a:bodyPr/>
                    <a:lstStyle/>
                    <a:p>
                      <a:pPr marL="0" marR="0" algn="just">
                        <a:spcBef>
                          <a:spcPts val="300"/>
                        </a:spcBef>
                        <a:spcAft>
                          <a:spcPts val="300"/>
                        </a:spcAft>
                        <a:tabLst>
                          <a:tab pos="360045" algn="l"/>
                        </a:tabLst>
                      </a:pPr>
                      <a:r>
                        <a:rPr lang="en-GB" sz="1000" dirty="0">
                          <a:effectLst/>
                        </a:rPr>
                        <a:t> </a:t>
                      </a:r>
                      <a:r>
                        <a:rPr lang="en-GB" sz="2000" dirty="0">
                          <a:effectLst/>
                        </a:rPr>
                        <a:t>1,000</a:t>
                      </a:r>
                      <a:endParaRPr lang="en-US" sz="2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0544" marR="60544" marT="0" marB="0"/>
                </a:tc>
                <a:tc>
                  <a:txBody>
                    <a:bodyPr/>
                    <a:lstStyle/>
                    <a:p>
                      <a:pPr marL="0" marR="0" algn="just">
                        <a:spcBef>
                          <a:spcPts val="300"/>
                        </a:spcBef>
                        <a:spcAft>
                          <a:spcPts val="300"/>
                        </a:spcAft>
                        <a:tabLst>
                          <a:tab pos="360045" algn="l"/>
                        </a:tabLst>
                      </a:pPr>
                      <a:r>
                        <a:rPr lang="en-GB" sz="1000" dirty="0">
                          <a:effectLst/>
                        </a:rPr>
                        <a:t> </a:t>
                      </a:r>
                      <a:r>
                        <a:rPr lang="en-GB" sz="2000" dirty="0">
                          <a:effectLst/>
                        </a:rPr>
                        <a:t>&lt; 100</a:t>
                      </a:r>
                      <a:endParaRPr lang="en-US" sz="2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0544" marR="60544" marT="0" marB="0"/>
                </a:tc>
                <a:tc>
                  <a:txBody>
                    <a:bodyPr/>
                    <a:lstStyle/>
                    <a:p>
                      <a:pPr marL="0" marR="0" algn="just">
                        <a:spcBef>
                          <a:spcPts val="300"/>
                        </a:spcBef>
                        <a:spcAft>
                          <a:spcPts val="300"/>
                        </a:spcAft>
                        <a:tabLst>
                          <a:tab pos="360045" algn="l"/>
                        </a:tabLst>
                      </a:pPr>
                      <a:r>
                        <a:rPr lang="en-GB" sz="1000" dirty="0">
                          <a:effectLst/>
                        </a:rPr>
                        <a:t> </a:t>
                      </a:r>
                      <a:r>
                        <a:rPr lang="en-GB" sz="2000" dirty="0">
                          <a:effectLst/>
                        </a:rPr>
                        <a:t>Assumption 2</a:t>
                      </a:r>
                      <a:endParaRPr lang="en-US" sz="2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0544" marR="60544" marT="0" marB="0"/>
                </a:tc>
                <a:extLst>
                  <a:ext uri="{0D108BD9-81ED-4DB2-BD59-A6C34878D82A}">
                    <a16:rowId xmlns:a16="http://schemas.microsoft.com/office/drawing/2014/main" val="2811027971"/>
                  </a:ext>
                </a:extLst>
              </a:tr>
              <a:tr h="879661">
                <a:tc>
                  <a:txBody>
                    <a:bodyPr/>
                    <a:lstStyle/>
                    <a:p>
                      <a:pPr marL="0" marR="0" algn="ctr">
                        <a:spcBef>
                          <a:spcPts val="300"/>
                        </a:spcBef>
                        <a:spcAft>
                          <a:spcPts val="300"/>
                        </a:spcAft>
                        <a:tabLst>
                          <a:tab pos="360045" algn="l"/>
                        </a:tabLst>
                      </a:pPr>
                      <a:r>
                        <a:rPr lang="en-GB" sz="1600" b="1" dirty="0">
                          <a:effectLst/>
                        </a:rPr>
                        <a:t>Intermediate Outcome:</a:t>
                      </a:r>
                      <a:endParaRPr lang="en-US" sz="1600" b="1"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0544" marR="60544" marT="0" marB="0"/>
                </a:tc>
                <a:tc>
                  <a:txBody>
                    <a:bodyPr/>
                    <a:lstStyle/>
                    <a:p>
                      <a:pPr marL="0" marR="0" algn="l">
                        <a:spcBef>
                          <a:spcPts val="300"/>
                        </a:spcBef>
                        <a:spcAft>
                          <a:spcPts val="300"/>
                        </a:spcAft>
                        <a:tabLst>
                          <a:tab pos="360045" algn="l"/>
                        </a:tabLst>
                      </a:pPr>
                      <a:r>
                        <a:rPr lang="en-US" sz="1800" dirty="0">
                          <a:effectLst/>
                          <a:latin typeface="+mn-lt"/>
                          <a:ea typeface="Times New Roman" panose="02020603050405020304" pitchFamily="18" charset="0"/>
                          <a:cs typeface="Times New Roman" panose="02020603050405020304" pitchFamily="18" charset="0"/>
                        </a:rPr>
                        <a:t>Decreased trade (number of ads</a:t>
                      </a:r>
                      <a:r>
                        <a:rPr lang="en-US" sz="1800" baseline="0" dirty="0">
                          <a:effectLst/>
                          <a:latin typeface="+mn-lt"/>
                          <a:ea typeface="Times New Roman" panose="02020603050405020304" pitchFamily="18" charset="0"/>
                          <a:cs typeface="Times New Roman" panose="02020603050405020304" pitchFamily="18" charset="0"/>
                        </a:rPr>
                        <a:t> in the Internet)</a:t>
                      </a:r>
                      <a:endParaRPr lang="en-US" sz="1800" dirty="0">
                        <a:effectLst/>
                        <a:latin typeface="+mn-lt"/>
                        <a:ea typeface="Times New Roman" panose="02020603050405020304" pitchFamily="18" charset="0"/>
                        <a:cs typeface="Times New Roman" panose="02020603050405020304" pitchFamily="18" charset="0"/>
                      </a:endParaRPr>
                    </a:p>
                  </a:txBody>
                  <a:tcPr marL="60544" marR="60544" marT="0" marB="0" anchor="ctr"/>
                </a:tc>
                <a:tc>
                  <a:txBody>
                    <a:bodyPr/>
                    <a:lstStyle/>
                    <a:p>
                      <a:pPr marL="0" marR="0" algn="just">
                        <a:spcBef>
                          <a:spcPts val="300"/>
                        </a:spcBef>
                        <a:spcAft>
                          <a:spcPts val="300"/>
                        </a:spcAft>
                        <a:tabLst>
                          <a:tab pos="360045" algn="l"/>
                        </a:tabLst>
                      </a:pPr>
                      <a:r>
                        <a:rPr lang="en-GB" sz="2000" dirty="0">
                          <a:effectLst/>
                        </a:rPr>
                        <a:t> 200</a:t>
                      </a:r>
                      <a:endParaRPr lang="en-US" sz="2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0544" marR="60544" marT="0" marB="0"/>
                </a:tc>
                <a:tc>
                  <a:txBody>
                    <a:bodyPr/>
                    <a:lstStyle/>
                    <a:p>
                      <a:pPr marL="0" marR="0" algn="just">
                        <a:spcBef>
                          <a:spcPts val="300"/>
                        </a:spcBef>
                        <a:spcAft>
                          <a:spcPts val="300"/>
                        </a:spcAft>
                        <a:tabLst>
                          <a:tab pos="360045" algn="l"/>
                        </a:tabLst>
                      </a:pPr>
                      <a:r>
                        <a:rPr lang="en-GB" sz="2000" dirty="0">
                          <a:effectLst/>
                        </a:rPr>
                        <a:t> &lt;10</a:t>
                      </a:r>
                      <a:endParaRPr lang="en-US" sz="2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0544" marR="60544" marT="0" marB="0"/>
                </a:tc>
                <a:tc>
                  <a:txBody>
                    <a:bodyPr/>
                    <a:lstStyle/>
                    <a:p>
                      <a:pPr marL="0" marR="0" algn="l">
                        <a:spcBef>
                          <a:spcPts val="300"/>
                        </a:spcBef>
                        <a:spcAft>
                          <a:spcPts val="300"/>
                        </a:spcAft>
                        <a:tabLst>
                          <a:tab pos="360045" algn="l"/>
                        </a:tabLst>
                      </a:pPr>
                      <a:r>
                        <a:rPr lang="en-GB" sz="2000" dirty="0">
                          <a:effectLst/>
                        </a:rPr>
                        <a:t>Assumption 3</a:t>
                      </a:r>
                      <a:endParaRPr lang="en-US" sz="2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0544" marR="60544" marT="0" marB="0"/>
                </a:tc>
                <a:extLst>
                  <a:ext uri="{0D108BD9-81ED-4DB2-BD59-A6C34878D82A}">
                    <a16:rowId xmlns:a16="http://schemas.microsoft.com/office/drawing/2014/main" val="3565334335"/>
                  </a:ext>
                </a:extLst>
              </a:tr>
              <a:tr h="1280596">
                <a:tc>
                  <a:txBody>
                    <a:bodyPr/>
                    <a:lstStyle/>
                    <a:p>
                      <a:pPr marL="0" marR="0" algn="ctr">
                        <a:spcBef>
                          <a:spcPts val="300"/>
                        </a:spcBef>
                        <a:spcAft>
                          <a:spcPts val="300"/>
                        </a:spcAft>
                        <a:tabLst>
                          <a:tab pos="360045" algn="l"/>
                        </a:tabLst>
                      </a:pPr>
                      <a:r>
                        <a:rPr lang="en-GB" sz="2200" b="1" dirty="0">
                          <a:effectLst/>
                        </a:rPr>
                        <a:t>Outputs:</a:t>
                      </a:r>
                      <a:endParaRPr lang="en-US" sz="2200" b="1"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0544" marR="60544" marT="0" marB="0"/>
                </a:tc>
                <a:tc gridSpan="4">
                  <a:txBody>
                    <a:bodyPr/>
                    <a:lstStyle/>
                    <a:p>
                      <a:pPr marL="0" marR="0" algn="just">
                        <a:spcBef>
                          <a:spcPts val="300"/>
                        </a:spcBef>
                        <a:spcAft>
                          <a:spcPts val="300"/>
                        </a:spcAft>
                        <a:tabLst>
                          <a:tab pos="360045" algn="l"/>
                        </a:tabLst>
                      </a:pPr>
                      <a:r>
                        <a:rPr lang="en-GB" sz="2000" b="1" dirty="0">
                          <a:effectLst/>
                          <a:latin typeface="+mn-lt"/>
                        </a:rPr>
                        <a:t>Output 1.1. </a:t>
                      </a:r>
                      <a:r>
                        <a:rPr lang="en-US" sz="2000" dirty="0">
                          <a:latin typeface="+mn-lt"/>
                        </a:rPr>
                        <a:t>CBNRM and sustainable livelihood program is developed and implemented</a:t>
                      </a:r>
                    </a:p>
                    <a:p>
                      <a:pPr marL="0" marR="0" algn="just">
                        <a:spcBef>
                          <a:spcPts val="300"/>
                        </a:spcBef>
                        <a:spcAft>
                          <a:spcPts val="300"/>
                        </a:spcAft>
                        <a:tabLst>
                          <a:tab pos="360045" algn="l"/>
                        </a:tabLst>
                      </a:pPr>
                      <a:r>
                        <a:rPr lang="en-US" sz="2000" b="1" dirty="0">
                          <a:effectLst/>
                          <a:latin typeface="+mn-lt"/>
                          <a:ea typeface="Times New Roman" panose="02020603050405020304" pitchFamily="18" charset="0"/>
                          <a:cs typeface="Times New Roman" panose="02020603050405020304" pitchFamily="18" charset="0"/>
                        </a:rPr>
                        <a:t>Output 1.2. </a:t>
                      </a:r>
                      <a:r>
                        <a:rPr lang="en-US" sz="2000" dirty="0">
                          <a:latin typeface="+mn-lt"/>
                        </a:rPr>
                        <a:t>National awareness campaign is developed and implemented</a:t>
                      </a:r>
                    </a:p>
                    <a:p>
                      <a:pPr marL="0" marR="0" algn="just">
                        <a:spcBef>
                          <a:spcPts val="300"/>
                        </a:spcBef>
                        <a:spcAft>
                          <a:spcPts val="300"/>
                        </a:spcAft>
                        <a:tabLst>
                          <a:tab pos="360045" algn="l"/>
                        </a:tabLst>
                      </a:pPr>
                      <a:r>
                        <a:rPr lang="en-US" sz="2000" b="1" dirty="0">
                          <a:latin typeface="+mn-lt"/>
                        </a:rPr>
                        <a:t>Output 1.3.</a:t>
                      </a:r>
                      <a:r>
                        <a:rPr lang="en-US" sz="2000" b="1" baseline="0" dirty="0">
                          <a:latin typeface="+mn-lt"/>
                        </a:rPr>
                        <a:t> </a:t>
                      </a:r>
                      <a:r>
                        <a:rPr lang="en-US" sz="2000" dirty="0">
                          <a:latin typeface="+mn-lt"/>
                        </a:rPr>
                        <a:t>Proposals for legislation improvement are prepared and submitted to the RF Government</a:t>
                      </a:r>
                      <a:endParaRPr lang="en-US" sz="2000" dirty="0">
                        <a:effectLst/>
                        <a:latin typeface="+mn-lt"/>
                        <a:ea typeface="Times New Roman" panose="02020603050405020304" pitchFamily="18" charset="0"/>
                        <a:cs typeface="Times New Roman" panose="02020603050405020304" pitchFamily="18" charset="0"/>
                      </a:endParaRPr>
                    </a:p>
                  </a:txBody>
                  <a:tcPr marL="60544" marR="60544" marT="0" marB="0"/>
                </a:tc>
                <a:tc hMerge="1">
                  <a:txBody>
                    <a:bodyPr/>
                    <a:lstStyle/>
                    <a:p>
                      <a:pPr marL="0" marR="0" algn="just">
                        <a:spcBef>
                          <a:spcPts val="300"/>
                        </a:spcBef>
                        <a:spcAft>
                          <a:spcPts val="300"/>
                        </a:spcAft>
                        <a:tabLst>
                          <a:tab pos="360045" algn="l"/>
                        </a:tabLst>
                      </a:pPr>
                      <a:endParaRPr lang="en-US" sz="2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0544" marR="60544" marT="0" marB="0"/>
                </a:tc>
                <a:tc hMerge="1">
                  <a:txBody>
                    <a:bodyPr/>
                    <a:lstStyle/>
                    <a:p>
                      <a:pPr marL="0" marR="0" algn="just">
                        <a:spcBef>
                          <a:spcPts val="300"/>
                        </a:spcBef>
                        <a:spcAft>
                          <a:spcPts val="300"/>
                        </a:spcAft>
                        <a:tabLst>
                          <a:tab pos="360045" algn="l"/>
                        </a:tabLst>
                      </a:pPr>
                      <a:endParaRPr lang="en-US" sz="2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0544" marR="60544" marT="0" marB="0"/>
                </a:tc>
                <a:tc hMerge="1">
                  <a:txBody>
                    <a:bodyPr/>
                    <a:lstStyle/>
                    <a:p>
                      <a:pPr marL="0" marR="0" algn="just">
                        <a:spcBef>
                          <a:spcPts val="300"/>
                        </a:spcBef>
                        <a:spcAft>
                          <a:spcPts val="300"/>
                        </a:spcAft>
                        <a:tabLst>
                          <a:tab pos="360045" algn="l"/>
                        </a:tabLst>
                      </a:pPr>
                      <a:endParaRPr lang="en-US" sz="2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0544" marR="60544" marT="0" marB="0"/>
                </a:tc>
                <a:extLst>
                  <a:ext uri="{0D108BD9-81ED-4DB2-BD59-A6C34878D82A}">
                    <a16:rowId xmlns:a16="http://schemas.microsoft.com/office/drawing/2014/main" val="2592615000"/>
                  </a:ext>
                </a:extLst>
              </a:tr>
              <a:tr h="387666">
                <a:tc>
                  <a:txBody>
                    <a:bodyPr/>
                    <a:lstStyle/>
                    <a:p>
                      <a:pPr marL="0" marR="0" algn="ctr">
                        <a:spcBef>
                          <a:spcPts val="300"/>
                        </a:spcBef>
                        <a:spcAft>
                          <a:spcPts val="300"/>
                        </a:spcAft>
                        <a:tabLst>
                          <a:tab pos="360045" algn="l"/>
                        </a:tabLst>
                      </a:pPr>
                      <a:r>
                        <a:rPr lang="en-GB" sz="2200" b="1" dirty="0">
                          <a:effectLst/>
                        </a:rPr>
                        <a:t>Activities:</a:t>
                      </a:r>
                      <a:endParaRPr lang="en-US" sz="2200" b="1"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0544" marR="60544" marT="0" marB="0"/>
                </a:tc>
                <a:tc>
                  <a:txBody>
                    <a:bodyPr/>
                    <a:lstStyle/>
                    <a:p>
                      <a:pPr marL="0" marR="0" algn="l">
                        <a:spcBef>
                          <a:spcPts val="300"/>
                        </a:spcBef>
                        <a:spcAft>
                          <a:spcPts val="300"/>
                        </a:spcAft>
                        <a:tabLst>
                          <a:tab pos="360045" algn="l"/>
                        </a:tabLst>
                      </a:pPr>
                      <a:r>
                        <a:rPr lang="en-GB" sz="1000">
                          <a:effectLst/>
                        </a:rPr>
                        <a:t> </a:t>
                      </a:r>
                      <a:endParaRPr lang="en-US" sz="1100">
                        <a:effectLst/>
                        <a:latin typeface="Tahoma" panose="020B0604030504040204" pitchFamily="34" charset="0"/>
                        <a:ea typeface="Times New Roman" panose="02020603050405020304" pitchFamily="18" charset="0"/>
                        <a:cs typeface="Times New Roman" panose="02020603050405020304" pitchFamily="18" charset="0"/>
                      </a:endParaRPr>
                    </a:p>
                  </a:txBody>
                  <a:tcPr marL="60544" marR="60544" marT="0" marB="0" anchor="ctr"/>
                </a:tc>
                <a:tc>
                  <a:txBody>
                    <a:bodyPr/>
                    <a:lstStyle/>
                    <a:p>
                      <a:pPr marL="0" marR="0" algn="ctr">
                        <a:spcBef>
                          <a:spcPts val="300"/>
                        </a:spcBef>
                        <a:spcAft>
                          <a:spcPts val="300"/>
                        </a:spcAft>
                        <a:tabLst>
                          <a:tab pos="360045" algn="l"/>
                        </a:tabLst>
                      </a:pPr>
                      <a:endParaRPr lang="en-US" sz="2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0544" marR="60544" marT="0" marB="0" anchor="ctr"/>
                </a:tc>
                <a:tc>
                  <a:txBody>
                    <a:bodyPr/>
                    <a:lstStyle/>
                    <a:p>
                      <a:pPr marL="0" marR="0" algn="ctr">
                        <a:spcBef>
                          <a:spcPts val="300"/>
                        </a:spcBef>
                        <a:spcAft>
                          <a:spcPts val="300"/>
                        </a:spcAft>
                        <a:tabLst>
                          <a:tab pos="360045" algn="l"/>
                        </a:tabLst>
                      </a:pPr>
                      <a:endParaRPr lang="en-US" sz="2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0544" marR="60544" marT="0" marB="0" anchor="ctr"/>
                </a:tc>
                <a:tc>
                  <a:txBody>
                    <a:bodyPr/>
                    <a:lstStyle/>
                    <a:p>
                      <a:pPr marL="0" marR="0" algn="ctr">
                        <a:spcBef>
                          <a:spcPts val="300"/>
                        </a:spcBef>
                        <a:spcAft>
                          <a:spcPts val="300"/>
                        </a:spcAft>
                        <a:tabLst>
                          <a:tab pos="360045" algn="l"/>
                        </a:tabLst>
                      </a:pPr>
                      <a:r>
                        <a:rPr lang="en-GB" sz="2000" dirty="0">
                          <a:effectLst/>
                        </a:rPr>
                        <a:t> </a:t>
                      </a:r>
                      <a:endParaRPr lang="en-US" sz="2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0544" marR="60544" marT="0" marB="0" anchor="ctr"/>
                </a:tc>
                <a:extLst>
                  <a:ext uri="{0D108BD9-81ED-4DB2-BD59-A6C34878D82A}">
                    <a16:rowId xmlns:a16="http://schemas.microsoft.com/office/drawing/2014/main" val="3854620321"/>
                  </a:ext>
                </a:extLst>
              </a:tr>
              <a:tr h="1055593">
                <a:tc>
                  <a:txBody>
                    <a:bodyPr/>
                    <a:lstStyle/>
                    <a:p>
                      <a:pPr marL="0" marR="0" algn="ctr">
                        <a:spcBef>
                          <a:spcPts val="300"/>
                        </a:spcBef>
                        <a:spcAft>
                          <a:spcPts val="300"/>
                        </a:spcAft>
                        <a:tabLst>
                          <a:tab pos="360045" algn="l"/>
                        </a:tabLst>
                      </a:pPr>
                      <a:r>
                        <a:rPr lang="en-GB" sz="1100" dirty="0">
                          <a:effectLst/>
                        </a:rPr>
                        <a:t> </a:t>
                      </a:r>
                      <a:endParaRPr lang="en-US" sz="11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0544" marR="60544" marT="0" marB="0"/>
                </a:tc>
                <a:tc>
                  <a:txBody>
                    <a:bodyPr/>
                    <a:lstStyle/>
                    <a:p>
                      <a:pPr marL="0" marR="0" algn="ctr">
                        <a:spcBef>
                          <a:spcPts val="300"/>
                        </a:spcBef>
                        <a:spcAft>
                          <a:spcPts val="300"/>
                        </a:spcAft>
                        <a:tabLst>
                          <a:tab pos="360045" algn="l"/>
                        </a:tabLst>
                      </a:pPr>
                      <a:r>
                        <a:rPr lang="en-GB" sz="2000" b="1" dirty="0">
                          <a:effectLst/>
                        </a:rPr>
                        <a:t>Means</a:t>
                      </a:r>
                      <a:r>
                        <a:rPr lang="en-GB" sz="2000" b="1" baseline="0" dirty="0">
                          <a:effectLst/>
                        </a:rPr>
                        <a:t> of verification</a:t>
                      </a:r>
                      <a:r>
                        <a:rPr lang="en-GB" sz="1000" dirty="0">
                          <a:effectLst/>
                        </a:rPr>
                        <a:t> </a:t>
                      </a:r>
                      <a:endParaRPr lang="en-US" sz="11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0544" marR="60544" marT="0" marB="0" anchor="ctr"/>
                </a:tc>
                <a:tc>
                  <a:txBody>
                    <a:bodyPr/>
                    <a:lstStyle/>
                    <a:p>
                      <a:pPr marL="0" marR="0" algn="just">
                        <a:spcBef>
                          <a:spcPts val="300"/>
                        </a:spcBef>
                        <a:spcAft>
                          <a:spcPts val="300"/>
                        </a:spcAft>
                        <a:tabLst>
                          <a:tab pos="360045" algn="l"/>
                        </a:tabLst>
                      </a:pPr>
                      <a:r>
                        <a:rPr lang="en-GB" sz="2000" dirty="0">
                          <a:effectLst/>
                        </a:rPr>
                        <a:t> </a:t>
                      </a:r>
                      <a:endParaRPr lang="en-US" sz="2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0544" marR="60544" marT="0" marB="0"/>
                </a:tc>
                <a:tc>
                  <a:txBody>
                    <a:bodyPr/>
                    <a:lstStyle/>
                    <a:p>
                      <a:pPr marL="0" marR="0" algn="ctr">
                        <a:spcBef>
                          <a:spcPts val="300"/>
                        </a:spcBef>
                        <a:spcAft>
                          <a:spcPts val="300"/>
                        </a:spcAft>
                        <a:tabLst>
                          <a:tab pos="360045" algn="l"/>
                        </a:tabLst>
                      </a:pPr>
                      <a:endParaRPr lang="en-US" sz="20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0544" marR="60544" marT="0" marB="0" anchor="ctr"/>
                </a:tc>
                <a:tc>
                  <a:txBody>
                    <a:bodyPr/>
                    <a:lstStyle/>
                    <a:p>
                      <a:pPr marL="0" marR="0" algn="l">
                        <a:spcBef>
                          <a:spcPts val="300"/>
                        </a:spcBef>
                        <a:spcAft>
                          <a:spcPts val="300"/>
                        </a:spcAft>
                        <a:tabLst>
                          <a:tab pos="360045" algn="l"/>
                        </a:tabLst>
                      </a:pPr>
                      <a:endParaRPr lang="en-US" sz="1800" dirty="0">
                        <a:effectLst/>
                        <a:latin typeface="Tahoma" panose="020B0604030504040204" pitchFamily="34" charset="0"/>
                        <a:ea typeface="Times New Roman" panose="02020603050405020304" pitchFamily="18" charset="0"/>
                        <a:cs typeface="Times New Roman" panose="02020603050405020304" pitchFamily="18" charset="0"/>
                      </a:endParaRPr>
                    </a:p>
                  </a:txBody>
                  <a:tcPr marL="60544" marR="60544" marT="0" marB="0"/>
                </a:tc>
                <a:extLst>
                  <a:ext uri="{0D108BD9-81ED-4DB2-BD59-A6C34878D82A}">
                    <a16:rowId xmlns:a16="http://schemas.microsoft.com/office/drawing/2014/main" val="3946567860"/>
                  </a:ext>
                </a:extLst>
              </a:tr>
            </a:tbl>
          </a:graphicData>
        </a:graphic>
      </p:graphicFrame>
      <p:sp>
        <p:nvSpPr>
          <p:cNvPr id="16" name="Rectangle 15"/>
          <p:cNvSpPr/>
          <p:nvPr/>
        </p:nvSpPr>
        <p:spPr>
          <a:xfrm>
            <a:off x="0" y="76200"/>
            <a:ext cx="9372599"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dirty="0">
                <a:solidFill>
                  <a:srgbClr val="00B050"/>
                </a:solidFill>
                <a:latin typeface="Cambria" panose="02040503050406030204" pitchFamily="18" charset="0"/>
              </a:rPr>
              <a:t>2. Re-construction of Logical Framework</a:t>
            </a:r>
          </a:p>
        </p:txBody>
      </p:sp>
    </p:spTree>
    <p:extLst>
      <p:ext uri="{BB962C8B-B14F-4D97-AF65-F5344CB8AC3E}">
        <p14:creationId xmlns:p14="http://schemas.microsoft.com/office/powerpoint/2010/main" val="28335863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76200"/>
            <a:ext cx="9372599"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dirty="0">
                <a:solidFill>
                  <a:srgbClr val="00B050"/>
                </a:solidFill>
                <a:latin typeface="Cambria" panose="02040503050406030204" pitchFamily="18" charset="0"/>
              </a:rPr>
              <a:t>Another example of Logical Framework</a:t>
            </a:r>
          </a:p>
        </p:txBody>
      </p:sp>
      <p:graphicFrame>
        <p:nvGraphicFramePr>
          <p:cNvPr id="5" name="Table 4"/>
          <p:cNvGraphicFramePr>
            <a:graphicFrameLocks noGrp="1"/>
          </p:cNvGraphicFramePr>
          <p:nvPr>
            <p:extLst>
              <p:ext uri="{D42A27DB-BD31-4B8C-83A1-F6EECF244321}">
                <p14:modId xmlns:p14="http://schemas.microsoft.com/office/powerpoint/2010/main" val="1509240078"/>
              </p:ext>
            </p:extLst>
          </p:nvPr>
        </p:nvGraphicFramePr>
        <p:xfrm>
          <a:off x="152400" y="660975"/>
          <a:ext cx="8839200" cy="647700"/>
        </p:xfrm>
        <a:graphic>
          <a:graphicData uri="http://schemas.openxmlformats.org/drawingml/2006/table">
            <a:tbl>
              <a:tblPr firstRow="1" firstCol="1" bandRow="1" bandCol="1">
                <a:tableStyleId>{5C22544A-7EE6-4342-B048-85BDC9FD1C3A}</a:tableStyleId>
              </a:tblPr>
              <a:tblGrid>
                <a:gridCol w="8839200">
                  <a:extLst>
                    <a:ext uri="{9D8B030D-6E8A-4147-A177-3AD203B41FA5}">
                      <a16:colId xmlns:a16="http://schemas.microsoft.com/office/drawing/2014/main" val="2568377257"/>
                    </a:ext>
                  </a:extLst>
                </a:gridCol>
              </a:tblGrid>
              <a:tr h="626804">
                <a:tc>
                  <a:txBody>
                    <a:bodyPr/>
                    <a:lstStyle/>
                    <a:p>
                      <a:pPr marL="0" marR="0" algn="ctr">
                        <a:spcBef>
                          <a:spcPts val="1200"/>
                        </a:spcBef>
                        <a:spcAft>
                          <a:spcPts val="300"/>
                        </a:spcAft>
                      </a:pPr>
                      <a:r>
                        <a:rPr lang="en-US" sz="1500" kern="1400" dirty="0">
                          <a:effectLst/>
                        </a:rPr>
                        <a:t>[Program or Project Name}</a:t>
                      </a:r>
                    </a:p>
                    <a:p>
                      <a:pPr marL="0" marR="0" algn="ctr">
                        <a:spcBef>
                          <a:spcPts val="1200"/>
                        </a:spcBef>
                        <a:spcAft>
                          <a:spcPts val="300"/>
                        </a:spcAft>
                      </a:pPr>
                      <a:r>
                        <a:rPr lang="en-US" sz="1500" kern="1200" dirty="0">
                          <a:effectLst/>
                        </a:rPr>
                        <a:t>Logical Framework:  [years covered]</a:t>
                      </a:r>
                      <a:endParaRPr lang="en-US" sz="1500" b="1" kern="1400" dirty="0">
                        <a:effectLst/>
                        <a:latin typeface="Helvetica" panose="020B0604020202020204" pitchFamily="34" charset="0"/>
                        <a:ea typeface="Cambria" panose="02040503050406030204" pitchFamily="18" charset="0"/>
                        <a:cs typeface="Times New Roman" panose="02020603050405020304" pitchFamily="18" charset="0"/>
                      </a:endParaRPr>
                    </a:p>
                  </a:txBody>
                  <a:tcPr marL="63385" marR="63385" marT="0" marB="0"/>
                </a:tc>
                <a:extLst>
                  <a:ext uri="{0D108BD9-81ED-4DB2-BD59-A6C34878D82A}">
                    <a16:rowId xmlns:a16="http://schemas.microsoft.com/office/drawing/2014/main" val="3565698459"/>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159067433"/>
              </p:ext>
            </p:extLst>
          </p:nvPr>
        </p:nvGraphicFramePr>
        <p:xfrm>
          <a:off x="152400" y="1600200"/>
          <a:ext cx="8839200" cy="5364511"/>
        </p:xfrm>
        <a:graphic>
          <a:graphicData uri="http://schemas.openxmlformats.org/drawingml/2006/table">
            <a:tbl>
              <a:tblPr firstRow="1" firstCol="1" bandRow="1" bandCol="1">
                <a:tableStyleId>{5C22544A-7EE6-4342-B048-85BDC9FD1C3A}</a:tableStyleId>
              </a:tblPr>
              <a:tblGrid>
                <a:gridCol w="1473200">
                  <a:extLst>
                    <a:ext uri="{9D8B030D-6E8A-4147-A177-3AD203B41FA5}">
                      <a16:colId xmlns:a16="http://schemas.microsoft.com/office/drawing/2014/main" val="208840090"/>
                    </a:ext>
                  </a:extLst>
                </a:gridCol>
                <a:gridCol w="1473200">
                  <a:extLst>
                    <a:ext uri="{9D8B030D-6E8A-4147-A177-3AD203B41FA5}">
                      <a16:colId xmlns:a16="http://schemas.microsoft.com/office/drawing/2014/main" val="627658748"/>
                    </a:ext>
                  </a:extLst>
                </a:gridCol>
                <a:gridCol w="1473200">
                  <a:extLst>
                    <a:ext uri="{9D8B030D-6E8A-4147-A177-3AD203B41FA5}">
                      <a16:colId xmlns:a16="http://schemas.microsoft.com/office/drawing/2014/main" val="3391752513"/>
                    </a:ext>
                  </a:extLst>
                </a:gridCol>
                <a:gridCol w="1473200">
                  <a:extLst>
                    <a:ext uri="{9D8B030D-6E8A-4147-A177-3AD203B41FA5}">
                      <a16:colId xmlns:a16="http://schemas.microsoft.com/office/drawing/2014/main" val="2562482402"/>
                    </a:ext>
                  </a:extLst>
                </a:gridCol>
                <a:gridCol w="1473200">
                  <a:extLst>
                    <a:ext uri="{9D8B030D-6E8A-4147-A177-3AD203B41FA5}">
                      <a16:colId xmlns:a16="http://schemas.microsoft.com/office/drawing/2014/main" val="338237837"/>
                    </a:ext>
                  </a:extLst>
                </a:gridCol>
                <a:gridCol w="1473200">
                  <a:extLst>
                    <a:ext uri="{9D8B030D-6E8A-4147-A177-3AD203B41FA5}">
                      <a16:colId xmlns:a16="http://schemas.microsoft.com/office/drawing/2014/main" val="3735481787"/>
                    </a:ext>
                  </a:extLst>
                </a:gridCol>
              </a:tblGrid>
              <a:tr h="411636">
                <a:tc>
                  <a:txBody>
                    <a:bodyPr/>
                    <a:lstStyle/>
                    <a:p>
                      <a:pPr marL="0" marR="0" algn="ctr" fontAlgn="t">
                        <a:spcBef>
                          <a:spcPts val="0"/>
                        </a:spcBef>
                        <a:spcAft>
                          <a:spcPts val="0"/>
                        </a:spcAft>
                      </a:pPr>
                      <a:r>
                        <a:rPr lang="en-US" sz="1600" kern="1200" dirty="0">
                          <a:effectLst/>
                        </a:rPr>
                        <a:t>Outputs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9343" marR="9343" marT="9343" marB="0"/>
                </a:tc>
                <a:tc>
                  <a:txBody>
                    <a:bodyPr/>
                    <a:lstStyle/>
                    <a:p>
                      <a:pPr marL="0" marR="0" algn="ctr" fontAlgn="t">
                        <a:spcBef>
                          <a:spcPts val="0"/>
                        </a:spcBef>
                        <a:spcAft>
                          <a:spcPts val="0"/>
                        </a:spcAft>
                      </a:pPr>
                      <a:r>
                        <a:rPr lang="en-US" sz="1800" kern="1200" dirty="0">
                          <a:effectLst/>
                        </a:rPr>
                        <a:t>Outcomes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9343" marR="9343" marT="9343" marB="0"/>
                </a:tc>
                <a:tc>
                  <a:txBody>
                    <a:bodyPr/>
                    <a:lstStyle/>
                    <a:p>
                      <a:pPr marL="0" marR="0" algn="ctr" fontAlgn="t">
                        <a:spcBef>
                          <a:spcPts val="0"/>
                        </a:spcBef>
                        <a:spcAft>
                          <a:spcPts val="0"/>
                        </a:spcAft>
                      </a:pPr>
                      <a:r>
                        <a:rPr lang="en-US" sz="1200" kern="1200" dirty="0">
                          <a:effectLst/>
                        </a:rPr>
                        <a:t>Performance Indicator </a:t>
                      </a:r>
                      <a:endParaRPr lang="en-US" sz="1200" dirty="0">
                        <a:effectLst/>
                      </a:endParaRPr>
                    </a:p>
                    <a:p>
                      <a:pPr marL="0" marR="0" algn="ctr" fontAlgn="t">
                        <a:spcBef>
                          <a:spcPts val="0"/>
                        </a:spcBef>
                        <a:spcAft>
                          <a:spcPts val="0"/>
                        </a:spcAft>
                      </a:pPr>
                      <a:r>
                        <a:rPr lang="en-US" sz="1200" kern="1200" dirty="0">
                          <a:effectLst/>
                        </a:rPr>
                        <a:t>of Outcome</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9343" marR="9343" marT="9343" marB="0"/>
                </a:tc>
                <a:tc>
                  <a:txBody>
                    <a:bodyPr/>
                    <a:lstStyle/>
                    <a:p>
                      <a:pPr marL="0" marR="0" algn="ctr" fontAlgn="t">
                        <a:spcBef>
                          <a:spcPts val="0"/>
                        </a:spcBef>
                        <a:spcAft>
                          <a:spcPts val="0"/>
                        </a:spcAft>
                      </a:pPr>
                      <a:r>
                        <a:rPr lang="en-US" sz="1800" kern="1200" dirty="0">
                          <a:effectLst/>
                        </a:rPr>
                        <a:t>Baseline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tc>
                <a:tc>
                  <a:txBody>
                    <a:bodyPr/>
                    <a:lstStyle/>
                    <a:p>
                      <a:pPr marL="0" marR="0" algn="ctr" fontAlgn="t">
                        <a:spcBef>
                          <a:spcPts val="0"/>
                        </a:spcBef>
                        <a:spcAft>
                          <a:spcPts val="0"/>
                        </a:spcAft>
                      </a:pPr>
                      <a:r>
                        <a:rPr lang="en-US" sz="1800" kern="1200" dirty="0">
                          <a:effectLst/>
                        </a:rPr>
                        <a:t>Data Source</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tc>
                <a:tc>
                  <a:txBody>
                    <a:bodyPr/>
                    <a:lstStyle/>
                    <a:p>
                      <a:pPr marL="0" marR="0" algn="ctr" fontAlgn="t">
                        <a:spcBef>
                          <a:spcPts val="0"/>
                        </a:spcBef>
                        <a:spcAft>
                          <a:spcPts val="0"/>
                        </a:spcAft>
                      </a:pPr>
                      <a:r>
                        <a:rPr lang="en-US" sz="1600" kern="1200" dirty="0">
                          <a:effectLst/>
                        </a:rPr>
                        <a:t>Data Collection Strategy</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9343" marR="9343" marT="9343" marB="0"/>
                </a:tc>
                <a:extLst>
                  <a:ext uri="{0D108BD9-81ED-4DB2-BD59-A6C34878D82A}">
                    <a16:rowId xmlns:a16="http://schemas.microsoft.com/office/drawing/2014/main" val="4150634380"/>
                  </a:ext>
                </a:extLst>
              </a:tr>
              <a:tr h="417377">
                <a:tc gridSpan="6">
                  <a:txBody>
                    <a:bodyPr/>
                    <a:lstStyle/>
                    <a:p>
                      <a:pPr marL="0" marR="0">
                        <a:spcBef>
                          <a:spcPts val="0"/>
                        </a:spcBef>
                        <a:spcAft>
                          <a:spcPts val="0"/>
                        </a:spcAft>
                      </a:pPr>
                      <a:r>
                        <a:rPr lang="en-US" sz="1800" kern="1200" dirty="0">
                          <a:effectLst/>
                        </a:rPr>
                        <a:t>Specific Objective 1: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9343" marR="9343" marT="9343"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70081446"/>
                  </a:ext>
                </a:extLst>
              </a:tr>
              <a:tr h="510650">
                <a:tc>
                  <a:txBody>
                    <a:bodyPr/>
                    <a:lstStyle/>
                    <a:p>
                      <a:pPr marL="0" marR="0" fontAlgn="t">
                        <a:spcBef>
                          <a:spcPts val="0"/>
                        </a:spcBef>
                        <a:spcAft>
                          <a:spcPts val="0"/>
                        </a:spcAft>
                      </a:pPr>
                      <a:r>
                        <a:rPr lang="en-US" sz="900" kern="1200">
                          <a:effectLst/>
                        </a:rPr>
                        <a:t> </a:t>
                      </a:r>
                      <a:endParaRPr lang="en-US" sz="900">
                        <a:effectLst/>
                        <a:latin typeface="Cambria" panose="02040503050406030204" pitchFamily="18" charset="0"/>
                        <a:ea typeface="Cambria" panose="02040503050406030204" pitchFamily="18" charset="0"/>
                        <a:cs typeface="Times New Roman" panose="02020603050405020304" pitchFamily="18" charset="0"/>
                      </a:endParaRPr>
                    </a:p>
                  </a:txBody>
                  <a:tcPr marL="9343" marR="9343" marT="9343" marB="0"/>
                </a:tc>
                <a:tc>
                  <a:txBody>
                    <a:bodyPr/>
                    <a:lstStyle/>
                    <a:p>
                      <a:pPr marL="0" marR="0">
                        <a:spcBef>
                          <a:spcPts val="0"/>
                        </a:spcBef>
                        <a:spcAft>
                          <a:spcPts val="0"/>
                        </a:spcAft>
                      </a:pPr>
                      <a:r>
                        <a:rPr lang="en-US" sz="1800" kern="1200" dirty="0">
                          <a:effectLst/>
                        </a:rPr>
                        <a:t>1.1</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9343" marR="9343" marT="9343" marB="0"/>
                </a:tc>
                <a:tc>
                  <a:txBody>
                    <a:bodyPr/>
                    <a:lstStyle/>
                    <a:p>
                      <a:pPr marL="0" marR="0">
                        <a:spcBef>
                          <a:spcPts val="0"/>
                        </a:spcBef>
                        <a:spcAft>
                          <a:spcPts val="0"/>
                        </a:spcAft>
                      </a:pPr>
                      <a:r>
                        <a:rPr lang="en-US" sz="900" kern="1200">
                          <a:effectLst/>
                        </a:rPr>
                        <a:t> </a:t>
                      </a:r>
                      <a:endParaRPr lang="en-US" sz="900">
                        <a:effectLst/>
                        <a:latin typeface="Cambria" panose="02040503050406030204" pitchFamily="18" charset="0"/>
                        <a:ea typeface="Cambria" panose="02040503050406030204" pitchFamily="18" charset="0"/>
                        <a:cs typeface="Times New Roman" panose="02020603050405020304" pitchFamily="18" charset="0"/>
                      </a:endParaRPr>
                    </a:p>
                  </a:txBody>
                  <a:tcPr marL="9343" marR="9343" marT="9343" marB="0"/>
                </a:tc>
                <a:tc>
                  <a:txBody>
                    <a:bodyPr/>
                    <a:lstStyle/>
                    <a:p>
                      <a:pPr marL="0" marR="0">
                        <a:spcBef>
                          <a:spcPts val="0"/>
                        </a:spcBef>
                        <a:spcAft>
                          <a:spcPts val="0"/>
                        </a:spcAft>
                      </a:pPr>
                      <a:r>
                        <a:rPr lang="en-US" sz="900" kern="1200">
                          <a:effectLst/>
                        </a:rPr>
                        <a:t> </a:t>
                      </a:r>
                      <a:endParaRPr lang="en-US" sz="90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tc>
                <a:tc>
                  <a:txBody>
                    <a:bodyPr/>
                    <a:lstStyle/>
                    <a:p>
                      <a:pPr marL="0" marR="0">
                        <a:spcBef>
                          <a:spcPts val="0"/>
                        </a:spcBef>
                        <a:spcAft>
                          <a:spcPts val="0"/>
                        </a:spcAft>
                      </a:pPr>
                      <a:r>
                        <a:rPr lang="en-US" sz="900" kern="1200">
                          <a:effectLst/>
                        </a:rPr>
                        <a:t> </a:t>
                      </a:r>
                      <a:endParaRPr lang="en-US" sz="90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tc>
                <a:tc>
                  <a:txBody>
                    <a:bodyPr/>
                    <a:lstStyle/>
                    <a:p>
                      <a:pPr marL="0" marR="0">
                        <a:spcBef>
                          <a:spcPts val="0"/>
                        </a:spcBef>
                        <a:spcAft>
                          <a:spcPts val="0"/>
                        </a:spcAft>
                      </a:pPr>
                      <a:r>
                        <a:rPr lang="en-US" sz="900" kern="1200">
                          <a:effectLst/>
                        </a:rPr>
                        <a:t> </a:t>
                      </a:r>
                      <a:endParaRPr lang="en-US" sz="900">
                        <a:effectLst/>
                        <a:latin typeface="Cambria" panose="02040503050406030204" pitchFamily="18" charset="0"/>
                        <a:ea typeface="Cambria" panose="02040503050406030204" pitchFamily="18" charset="0"/>
                        <a:cs typeface="Times New Roman" panose="02020603050405020304" pitchFamily="18" charset="0"/>
                      </a:endParaRPr>
                    </a:p>
                  </a:txBody>
                  <a:tcPr marL="9343" marR="9343" marT="9343" marB="0"/>
                </a:tc>
                <a:extLst>
                  <a:ext uri="{0D108BD9-81ED-4DB2-BD59-A6C34878D82A}">
                    <a16:rowId xmlns:a16="http://schemas.microsoft.com/office/drawing/2014/main" val="62606878"/>
                  </a:ext>
                </a:extLst>
              </a:tr>
              <a:tr h="510650">
                <a:tc>
                  <a:txBody>
                    <a:bodyPr/>
                    <a:lstStyle/>
                    <a:p>
                      <a:pPr marL="0" marR="0" fontAlgn="t">
                        <a:spcBef>
                          <a:spcPts val="0"/>
                        </a:spcBef>
                        <a:spcAft>
                          <a:spcPts val="0"/>
                        </a:spcAft>
                      </a:pPr>
                      <a:r>
                        <a:rPr lang="en-US" sz="900" kern="1200">
                          <a:effectLst/>
                        </a:rPr>
                        <a:t> </a:t>
                      </a:r>
                      <a:endParaRPr lang="en-US" sz="900">
                        <a:effectLst/>
                        <a:latin typeface="Cambria" panose="02040503050406030204" pitchFamily="18" charset="0"/>
                        <a:ea typeface="Cambria" panose="02040503050406030204" pitchFamily="18" charset="0"/>
                        <a:cs typeface="Times New Roman" panose="02020603050405020304" pitchFamily="18" charset="0"/>
                      </a:endParaRPr>
                    </a:p>
                  </a:txBody>
                  <a:tcPr marL="9343" marR="9343" marT="9343" marB="0"/>
                </a:tc>
                <a:tc>
                  <a:txBody>
                    <a:bodyPr/>
                    <a:lstStyle/>
                    <a:p>
                      <a:pPr marL="0" marR="0">
                        <a:spcBef>
                          <a:spcPts val="0"/>
                        </a:spcBef>
                        <a:spcAft>
                          <a:spcPts val="0"/>
                        </a:spcAft>
                      </a:pPr>
                      <a:r>
                        <a:rPr lang="en-US" sz="1800" kern="1200" dirty="0">
                          <a:effectLst/>
                        </a:rPr>
                        <a:t>1.2</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9343" marR="9343" marT="9343" marB="0"/>
                </a:tc>
                <a:tc>
                  <a:txBody>
                    <a:bodyPr/>
                    <a:lstStyle/>
                    <a:p>
                      <a:pPr marL="0" marR="0">
                        <a:spcBef>
                          <a:spcPts val="0"/>
                        </a:spcBef>
                        <a:spcAft>
                          <a:spcPts val="0"/>
                        </a:spcAft>
                      </a:pPr>
                      <a:r>
                        <a:rPr lang="en-US" sz="900" kern="1200">
                          <a:effectLst/>
                        </a:rPr>
                        <a:t> </a:t>
                      </a:r>
                      <a:endParaRPr lang="en-US" sz="900">
                        <a:effectLst/>
                        <a:latin typeface="Cambria" panose="02040503050406030204" pitchFamily="18" charset="0"/>
                        <a:ea typeface="Cambria" panose="02040503050406030204" pitchFamily="18" charset="0"/>
                        <a:cs typeface="Times New Roman" panose="02020603050405020304" pitchFamily="18" charset="0"/>
                      </a:endParaRPr>
                    </a:p>
                  </a:txBody>
                  <a:tcPr marL="9343" marR="9343" marT="9343" marB="0"/>
                </a:tc>
                <a:tc>
                  <a:txBody>
                    <a:bodyPr/>
                    <a:lstStyle/>
                    <a:p>
                      <a:pPr marL="0" marR="0">
                        <a:spcBef>
                          <a:spcPts val="0"/>
                        </a:spcBef>
                        <a:spcAft>
                          <a:spcPts val="0"/>
                        </a:spcAft>
                      </a:pPr>
                      <a:r>
                        <a:rPr lang="en-US" sz="900" kern="1200">
                          <a:effectLst/>
                        </a:rPr>
                        <a:t> </a:t>
                      </a:r>
                      <a:endParaRPr lang="en-US" sz="90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tc>
                <a:tc>
                  <a:txBody>
                    <a:bodyPr/>
                    <a:lstStyle/>
                    <a:p>
                      <a:pPr marL="0" marR="0">
                        <a:spcBef>
                          <a:spcPts val="0"/>
                        </a:spcBef>
                        <a:spcAft>
                          <a:spcPts val="0"/>
                        </a:spcAft>
                      </a:pPr>
                      <a:r>
                        <a:rPr lang="en-US" sz="900" kern="1200">
                          <a:effectLst/>
                        </a:rPr>
                        <a:t> </a:t>
                      </a:r>
                      <a:endParaRPr lang="en-US" sz="90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tc>
                <a:tc>
                  <a:txBody>
                    <a:bodyPr/>
                    <a:lstStyle/>
                    <a:p>
                      <a:pPr marL="0" marR="0">
                        <a:spcBef>
                          <a:spcPts val="0"/>
                        </a:spcBef>
                        <a:spcAft>
                          <a:spcPts val="0"/>
                        </a:spcAft>
                      </a:pPr>
                      <a:r>
                        <a:rPr lang="en-US" sz="900" kern="1200">
                          <a:effectLst/>
                        </a:rPr>
                        <a:t> </a:t>
                      </a:r>
                      <a:endParaRPr lang="en-US" sz="900">
                        <a:effectLst/>
                        <a:latin typeface="Cambria" panose="02040503050406030204" pitchFamily="18" charset="0"/>
                        <a:ea typeface="Cambria" panose="02040503050406030204" pitchFamily="18" charset="0"/>
                        <a:cs typeface="Times New Roman" panose="02020603050405020304" pitchFamily="18" charset="0"/>
                      </a:endParaRPr>
                    </a:p>
                  </a:txBody>
                  <a:tcPr marL="9343" marR="9343" marT="9343" marB="0"/>
                </a:tc>
                <a:extLst>
                  <a:ext uri="{0D108BD9-81ED-4DB2-BD59-A6C34878D82A}">
                    <a16:rowId xmlns:a16="http://schemas.microsoft.com/office/drawing/2014/main" val="3507815375"/>
                  </a:ext>
                </a:extLst>
              </a:tr>
              <a:tr h="510650">
                <a:tc>
                  <a:txBody>
                    <a:bodyPr/>
                    <a:lstStyle/>
                    <a:p>
                      <a:pPr marL="0" marR="0" fontAlgn="t">
                        <a:spcBef>
                          <a:spcPts val="0"/>
                        </a:spcBef>
                        <a:spcAft>
                          <a:spcPts val="0"/>
                        </a:spcAft>
                      </a:pPr>
                      <a:r>
                        <a:rPr lang="en-US" sz="900" kern="1200">
                          <a:effectLst/>
                        </a:rPr>
                        <a:t> </a:t>
                      </a:r>
                      <a:endParaRPr lang="en-US" sz="900">
                        <a:effectLst/>
                        <a:latin typeface="Cambria" panose="02040503050406030204" pitchFamily="18" charset="0"/>
                        <a:ea typeface="Cambria" panose="02040503050406030204" pitchFamily="18" charset="0"/>
                        <a:cs typeface="Times New Roman" panose="02020603050405020304" pitchFamily="18" charset="0"/>
                      </a:endParaRPr>
                    </a:p>
                  </a:txBody>
                  <a:tcPr marL="9343" marR="9343" marT="9343" marB="0"/>
                </a:tc>
                <a:tc>
                  <a:txBody>
                    <a:bodyPr/>
                    <a:lstStyle/>
                    <a:p>
                      <a:pPr marL="0" marR="0">
                        <a:spcBef>
                          <a:spcPts val="0"/>
                        </a:spcBef>
                        <a:spcAft>
                          <a:spcPts val="0"/>
                        </a:spcAft>
                      </a:pPr>
                      <a:r>
                        <a:rPr lang="en-US" sz="1800" kern="1200" dirty="0">
                          <a:effectLst/>
                        </a:rPr>
                        <a:t>1.3</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9343" marR="9343" marT="9343" marB="0"/>
                </a:tc>
                <a:tc>
                  <a:txBody>
                    <a:bodyPr/>
                    <a:lstStyle/>
                    <a:p>
                      <a:pPr marL="0" marR="0">
                        <a:spcBef>
                          <a:spcPts val="0"/>
                        </a:spcBef>
                        <a:spcAft>
                          <a:spcPts val="0"/>
                        </a:spcAft>
                      </a:pPr>
                      <a:r>
                        <a:rPr lang="en-US" sz="900" kern="1200">
                          <a:effectLst/>
                        </a:rPr>
                        <a:t> </a:t>
                      </a:r>
                      <a:endParaRPr lang="en-US" sz="900">
                        <a:effectLst/>
                        <a:latin typeface="Cambria" panose="02040503050406030204" pitchFamily="18" charset="0"/>
                        <a:ea typeface="Cambria" panose="02040503050406030204" pitchFamily="18" charset="0"/>
                        <a:cs typeface="Times New Roman" panose="02020603050405020304" pitchFamily="18" charset="0"/>
                      </a:endParaRPr>
                    </a:p>
                  </a:txBody>
                  <a:tcPr marL="9343" marR="9343" marT="9343" marB="0"/>
                </a:tc>
                <a:tc>
                  <a:txBody>
                    <a:bodyPr/>
                    <a:lstStyle/>
                    <a:p>
                      <a:pPr marL="0" marR="0">
                        <a:spcBef>
                          <a:spcPts val="0"/>
                        </a:spcBef>
                        <a:spcAft>
                          <a:spcPts val="0"/>
                        </a:spcAft>
                      </a:pPr>
                      <a:r>
                        <a:rPr lang="en-US" sz="900" kern="1200">
                          <a:effectLst/>
                        </a:rPr>
                        <a:t> </a:t>
                      </a:r>
                      <a:endParaRPr lang="en-US" sz="90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tc>
                <a:tc>
                  <a:txBody>
                    <a:bodyPr/>
                    <a:lstStyle/>
                    <a:p>
                      <a:pPr marL="0" marR="0">
                        <a:spcBef>
                          <a:spcPts val="0"/>
                        </a:spcBef>
                        <a:spcAft>
                          <a:spcPts val="0"/>
                        </a:spcAft>
                      </a:pPr>
                      <a:r>
                        <a:rPr lang="en-US" sz="900" kern="1200">
                          <a:effectLst/>
                        </a:rPr>
                        <a:t> </a:t>
                      </a:r>
                      <a:endParaRPr lang="en-US" sz="90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tc>
                <a:tc>
                  <a:txBody>
                    <a:bodyPr/>
                    <a:lstStyle/>
                    <a:p>
                      <a:pPr marL="0" marR="0">
                        <a:spcBef>
                          <a:spcPts val="0"/>
                        </a:spcBef>
                        <a:spcAft>
                          <a:spcPts val="0"/>
                        </a:spcAft>
                      </a:pPr>
                      <a:r>
                        <a:rPr lang="en-US" sz="900" kern="1200">
                          <a:effectLst/>
                        </a:rPr>
                        <a:t> </a:t>
                      </a:r>
                      <a:endParaRPr lang="en-US" sz="900">
                        <a:effectLst/>
                        <a:latin typeface="Cambria" panose="02040503050406030204" pitchFamily="18" charset="0"/>
                        <a:ea typeface="Cambria" panose="02040503050406030204" pitchFamily="18" charset="0"/>
                        <a:cs typeface="Times New Roman" panose="02020603050405020304" pitchFamily="18" charset="0"/>
                      </a:endParaRPr>
                    </a:p>
                  </a:txBody>
                  <a:tcPr marL="9343" marR="9343" marT="9343" marB="0"/>
                </a:tc>
                <a:extLst>
                  <a:ext uri="{0D108BD9-81ED-4DB2-BD59-A6C34878D82A}">
                    <a16:rowId xmlns:a16="http://schemas.microsoft.com/office/drawing/2014/main" val="2549937845"/>
                  </a:ext>
                </a:extLst>
              </a:tr>
              <a:tr h="510650">
                <a:tc gridSpan="6">
                  <a:txBody>
                    <a:bodyPr/>
                    <a:lstStyle/>
                    <a:p>
                      <a:pPr marL="0" marR="0">
                        <a:spcBef>
                          <a:spcPts val="0"/>
                        </a:spcBef>
                        <a:spcAft>
                          <a:spcPts val="0"/>
                        </a:spcAft>
                      </a:pPr>
                      <a:r>
                        <a:rPr lang="en-US" sz="1800" kern="1200" dirty="0">
                          <a:effectLst/>
                        </a:rPr>
                        <a:t>Assumptions:</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9343" marR="9343" marT="9343"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30837213"/>
                  </a:ext>
                </a:extLst>
              </a:tr>
              <a:tr h="364911">
                <a:tc gridSpan="6">
                  <a:txBody>
                    <a:bodyPr/>
                    <a:lstStyle/>
                    <a:p>
                      <a:pPr marL="0" marR="0">
                        <a:spcBef>
                          <a:spcPts val="0"/>
                        </a:spcBef>
                        <a:spcAft>
                          <a:spcPts val="0"/>
                        </a:spcAft>
                      </a:pPr>
                      <a:r>
                        <a:rPr lang="en-US" sz="1800" kern="1200" dirty="0">
                          <a:effectLst/>
                        </a:rPr>
                        <a:t>Specific Objective 2: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9343" marR="9343" marT="9343"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47969478"/>
                  </a:ext>
                </a:extLst>
              </a:tr>
              <a:tr h="510650">
                <a:tc>
                  <a:txBody>
                    <a:bodyPr/>
                    <a:lstStyle/>
                    <a:p>
                      <a:pPr marL="0" marR="0" fontAlgn="t">
                        <a:spcBef>
                          <a:spcPts val="0"/>
                        </a:spcBef>
                        <a:spcAft>
                          <a:spcPts val="0"/>
                        </a:spcAft>
                      </a:pPr>
                      <a:r>
                        <a:rPr lang="en-US" sz="900" kern="1200">
                          <a:effectLst/>
                        </a:rPr>
                        <a:t> </a:t>
                      </a:r>
                      <a:endParaRPr lang="en-US" sz="900">
                        <a:effectLst/>
                        <a:latin typeface="Cambria" panose="02040503050406030204" pitchFamily="18" charset="0"/>
                        <a:ea typeface="Cambria" panose="02040503050406030204" pitchFamily="18" charset="0"/>
                        <a:cs typeface="Times New Roman" panose="02020603050405020304" pitchFamily="18" charset="0"/>
                      </a:endParaRPr>
                    </a:p>
                  </a:txBody>
                  <a:tcPr marL="9343" marR="9343" marT="9343" marB="0"/>
                </a:tc>
                <a:tc>
                  <a:txBody>
                    <a:bodyPr/>
                    <a:lstStyle/>
                    <a:p>
                      <a:pPr marL="0" marR="0">
                        <a:spcBef>
                          <a:spcPts val="0"/>
                        </a:spcBef>
                        <a:spcAft>
                          <a:spcPts val="0"/>
                        </a:spcAft>
                      </a:pPr>
                      <a:r>
                        <a:rPr lang="en-US" sz="1800" kern="1200" dirty="0">
                          <a:effectLst/>
                        </a:rPr>
                        <a:t>2.1</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9343" marR="9343" marT="9343" marB="0"/>
                </a:tc>
                <a:tc>
                  <a:txBody>
                    <a:bodyPr/>
                    <a:lstStyle/>
                    <a:p>
                      <a:pPr marL="0" marR="0">
                        <a:spcBef>
                          <a:spcPts val="0"/>
                        </a:spcBef>
                        <a:spcAft>
                          <a:spcPts val="0"/>
                        </a:spcAft>
                      </a:pPr>
                      <a:r>
                        <a:rPr lang="en-US" sz="900" kern="1200">
                          <a:effectLst/>
                        </a:rPr>
                        <a:t> </a:t>
                      </a:r>
                      <a:endParaRPr lang="en-US" sz="900">
                        <a:effectLst/>
                        <a:latin typeface="Cambria" panose="02040503050406030204" pitchFamily="18" charset="0"/>
                        <a:ea typeface="Cambria" panose="02040503050406030204" pitchFamily="18" charset="0"/>
                        <a:cs typeface="Times New Roman" panose="02020603050405020304" pitchFamily="18" charset="0"/>
                      </a:endParaRPr>
                    </a:p>
                  </a:txBody>
                  <a:tcPr marL="9343" marR="9343" marT="9343" marB="0"/>
                </a:tc>
                <a:tc>
                  <a:txBody>
                    <a:bodyPr/>
                    <a:lstStyle/>
                    <a:p>
                      <a:pPr marL="0" marR="0">
                        <a:spcBef>
                          <a:spcPts val="0"/>
                        </a:spcBef>
                        <a:spcAft>
                          <a:spcPts val="0"/>
                        </a:spcAft>
                      </a:pPr>
                      <a:r>
                        <a:rPr lang="en-US" sz="900" kern="1200">
                          <a:effectLst/>
                        </a:rPr>
                        <a:t> </a:t>
                      </a:r>
                      <a:endParaRPr lang="en-US" sz="90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tc>
                <a:tc>
                  <a:txBody>
                    <a:bodyPr/>
                    <a:lstStyle/>
                    <a:p>
                      <a:pPr marL="0" marR="0">
                        <a:spcBef>
                          <a:spcPts val="0"/>
                        </a:spcBef>
                        <a:spcAft>
                          <a:spcPts val="0"/>
                        </a:spcAft>
                      </a:pPr>
                      <a:r>
                        <a:rPr lang="en-US" sz="900" kern="1200">
                          <a:effectLst/>
                        </a:rPr>
                        <a:t> </a:t>
                      </a:r>
                      <a:endParaRPr lang="en-US" sz="90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tc>
                <a:tc>
                  <a:txBody>
                    <a:bodyPr/>
                    <a:lstStyle/>
                    <a:p>
                      <a:pPr marL="0" marR="0">
                        <a:spcBef>
                          <a:spcPts val="0"/>
                        </a:spcBef>
                        <a:spcAft>
                          <a:spcPts val="0"/>
                        </a:spcAft>
                      </a:pPr>
                      <a:r>
                        <a:rPr lang="en-US" sz="900" kern="1200">
                          <a:effectLst/>
                        </a:rPr>
                        <a:t> </a:t>
                      </a:r>
                      <a:endParaRPr lang="en-US" sz="900">
                        <a:effectLst/>
                        <a:latin typeface="Cambria" panose="02040503050406030204" pitchFamily="18" charset="0"/>
                        <a:ea typeface="Cambria" panose="02040503050406030204" pitchFamily="18" charset="0"/>
                        <a:cs typeface="Times New Roman" panose="02020603050405020304" pitchFamily="18" charset="0"/>
                      </a:endParaRPr>
                    </a:p>
                  </a:txBody>
                  <a:tcPr marL="9343" marR="9343" marT="9343" marB="0"/>
                </a:tc>
                <a:extLst>
                  <a:ext uri="{0D108BD9-81ED-4DB2-BD59-A6C34878D82A}">
                    <a16:rowId xmlns:a16="http://schemas.microsoft.com/office/drawing/2014/main" val="1740321676"/>
                  </a:ext>
                </a:extLst>
              </a:tr>
              <a:tr h="510650">
                <a:tc>
                  <a:txBody>
                    <a:bodyPr/>
                    <a:lstStyle/>
                    <a:p>
                      <a:pPr marL="0" marR="0" fontAlgn="t">
                        <a:spcBef>
                          <a:spcPts val="0"/>
                        </a:spcBef>
                        <a:spcAft>
                          <a:spcPts val="0"/>
                        </a:spcAft>
                      </a:pPr>
                      <a:r>
                        <a:rPr lang="en-US" sz="900" kern="1200">
                          <a:effectLst/>
                        </a:rPr>
                        <a:t> </a:t>
                      </a:r>
                      <a:endParaRPr lang="en-US" sz="900">
                        <a:effectLst/>
                        <a:latin typeface="Cambria" panose="02040503050406030204" pitchFamily="18" charset="0"/>
                        <a:ea typeface="Cambria" panose="02040503050406030204" pitchFamily="18" charset="0"/>
                        <a:cs typeface="Times New Roman" panose="02020603050405020304" pitchFamily="18" charset="0"/>
                      </a:endParaRPr>
                    </a:p>
                  </a:txBody>
                  <a:tcPr marL="9343" marR="9343" marT="9343" marB="0"/>
                </a:tc>
                <a:tc>
                  <a:txBody>
                    <a:bodyPr/>
                    <a:lstStyle/>
                    <a:p>
                      <a:pPr marL="0" marR="0">
                        <a:spcBef>
                          <a:spcPts val="0"/>
                        </a:spcBef>
                        <a:spcAft>
                          <a:spcPts val="0"/>
                        </a:spcAft>
                      </a:pPr>
                      <a:r>
                        <a:rPr lang="en-US" sz="1800" kern="1200" dirty="0">
                          <a:effectLst/>
                        </a:rPr>
                        <a:t>2.2</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9343" marR="9343" marT="9343" marB="0"/>
                </a:tc>
                <a:tc>
                  <a:txBody>
                    <a:bodyPr/>
                    <a:lstStyle/>
                    <a:p>
                      <a:pPr marL="0" marR="0">
                        <a:spcBef>
                          <a:spcPts val="0"/>
                        </a:spcBef>
                        <a:spcAft>
                          <a:spcPts val="0"/>
                        </a:spcAft>
                      </a:pPr>
                      <a:r>
                        <a:rPr lang="en-US" sz="900" kern="1200">
                          <a:effectLst/>
                        </a:rPr>
                        <a:t> </a:t>
                      </a:r>
                      <a:endParaRPr lang="en-US" sz="900">
                        <a:effectLst/>
                        <a:latin typeface="Cambria" panose="02040503050406030204" pitchFamily="18" charset="0"/>
                        <a:ea typeface="Cambria" panose="02040503050406030204" pitchFamily="18" charset="0"/>
                        <a:cs typeface="Times New Roman" panose="02020603050405020304" pitchFamily="18" charset="0"/>
                      </a:endParaRPr>
                    </a:p>
                  </a:txBody>
                  <a:tcPr marL="9343" marR="9343" marT="9343" marB="0"/>
                </a:tc>
                <a:tc>
                  <a:txBody>
                    <a:bodyPr/>
                    <a:lstStyle/>
                    <a:p>
                      <a:pPr marL="0" marR="0">
                        <a:spcBef>
                          <a:spcPts val="0"/>
                        </a:spcBef>
                        <a:spcAft>
                          <a:spcPts val="0"/>
                        </a:spcAft>
                      </a:pPr>
                      <a:r>
                        <a:rPr lang="en-US" sz="900" kern="1200">
                          <a:effectLst/>
                        </a:rPr>
                        <a:t> </a:t>
                      </a:r>
                      <a:endParaRPr lang="en-US" sz="90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tc>
                <a:tc>
                  <a:txBody>
                    <a:bodyPr/>
                    <a:lstStyle/>
                    <a:p>
                      <a:pPr marL="0" marR="0">
                        <a:spcBef>
                          <a:spcPts val="0"/>
                        </a:spcBef>
                        <a:spcAft>
                          <a:spcPts val="0"/>
                        </a:spcAft>
                      </a:pPr>
                      <a:r>
                        <a:rPr lang="en-US" sz="900" kern="1200">
                          <a:effectLst/>
                        </a:rPr>
                        <a:t> </a:t>
                      </a:r>
                      <a:endParaRPr lang="en-US" sz="90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tc>
                <a:tc>
                  <a:txBody>
                    <a:bodyPr/>
                    <a:lstStyle/>
                    <a:p>
                      <a:pPr marL="0" marR="0">
                        <a:spcBef>
                          <a:spcPts val="0"/>
                        </a:spcBef>
                        <a:spcAft>
                          <a:spcPts val="0"/>
                        </a:spcAft>
                      </a:pPr>
                      <a:r>
                        <a:rPr lang="en-US" sz="900" kern="1200">
                          <a:effectLst/>
                        </a:rPr>
                        <a:t> </a:t>
                      </a:r>
                      <a:endParaRPr lang="en-US" sz="900">
                        <a:effectLst/>
                        <a:latin typeface="Cambria" panose="02040503050406030204" pitchFamily="18" charset="0"/>
                        <a:ea typeface="Cambria" panose="02040503050406030204" pitchFamily="18" charset="0"/>
                        <a:cs typeface="Times New Roman" panose="02020603050405020304" pitchFamily="18" charset="0"/>
                      </a:endParaRPr>
                    </a:p>
                  </a:txBody>
                  <a:tcPr marL="9343" marR="9343" marT="9343" marB="0"/>
                </a:tc>
                <a:extLst>
                  <a:ext uri="{0D108BD9-81ED-4DB2-BD59-A6C34878D82A}">
                    <a16:rowId xmlns:a16="http://schemas.microsoft.com/office/drawing/2014/main" val="3468174927"/>
                  </a:ext>
                </a:extLst>
              </a:tr>
              <a:tr h="510650">
                <a:tc>
                  <a:txBody>
                    <a:bodyPr/>
                    <a:lstStyle/>
                    <a:p>
                      <a:pPr marL="0" marR="0" fontAlgn="t">
                        <a:spcBef>
                          <a:spcPts val="0"/>
                        </a:spcBef>
                        <a:spcAft>
                          <a:spcPts val="0"/>
                        </a:spcAft>
                      </a:pPr>
                      <a:r>
                        <a:rPr lang="en-US" sz="900" kern="1200">
                          <a:effectLst/>
                        </a:rPr>
                        <a:t> </a:t>
                      </a:r>
                      <a:endParaRPr lang="en-US" sz="900">
                        <a:effectLst/>
                        <a:latin typeface="Cambria" panose="02040503050406030204" pitchFamily="18" charset="0"/>
                        <a:ea typeface="Cambria" panose="02040503050406030204" pitchFamily="18" charset="0"/>
                        <a:cs typeface="Times New Roman" panose="02020603050405020304" pitchFamily="18" charset="0"/>
                      </a:endParaRPr>
                    </a:p>
                  </a:txBody>
                  <a:tcPr marL="9343" marR="9343" marT="9343" marB="0"/>
                </a:tc>
                <a:tc>
                  <a:txBody>
                    <a:bodyPr/>
                    <a:lstStyle/>
                    <a:p>
                      <a:pPr marL="0" marR="0">
                        <a:spcBef>
                          <a:spcPts val="0"/>
                        </a:spcBef>
                        <a:spcAft>
                          <a:spcPts val="0"/>
                        </a:spcAft>
                      </a:pPr>
                      <a:r>
                        <a:rPr lang="en-US" sz="1800" kern="1200" dirty="0">
                          <a:effectLst/>
                        </a:rPr>
                        <a:t>2.3</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9343" marR="9343" marT="9343" marB="0"/>
                </a:tc>
                <a:tc>
                  <a:txBody>
                    <a:bodyPr/>
                    <a:lstStyle/>
                    <a:p>
                      <a:pPr marL="0" marR="0">
                        <a:spcBef>
                          <a:spcPts val="0"/>
                        </a:spcBef>
                        <a:spcAft>
                          <a:spcPts val="0"/>
                        </a:spcAft>
                      </a:pPr>
                      <a:r>
                        <a:rPr lang="en-US" sz="900" kern="1200">
                          <a:effectLst/>
                        </a:rPr>
                        <a:t> </a:t>
                      </a:r>
                      <a:endParaRPr lang="en-US" sz="900">
                        <a:effectLst/>
                        <a:latin typeface="Cambria" panose="02040503050406030204" pitchFamily="18" charset="0"/>
                        <a:ea typeface="Cambria" panose="02040503050406030204" pitchFamily="18" charset="0"/>
                        <a:cs typeface="Times New Roman" panose="02020603050405020304" pitchFamily="18" charset="0"/>
                      </a:endParaRPr>
                    </a:p>
                  </a:txBody>
                  <a:tcPr marL="9343" marR="9343" marT="9343" marB="0"/>
                </a:tc>
                <a:tc>
                  <a:txBody>
                    <a:bodyPr/>
                    <a:lstStyle/>
                    <a:p>
                      <a:pPr marL="0" marR="0">
                        <a:spcBef>
                          <a:spcPts val="0"/>
                        </a:spcBef>
                        <a:spcAft>
                          <a:spcPts val="0"/>
                        </a:spcAft>
                      </a:pPr>
                      <a:r>
                        <a:rPr lang="en-US" sz="900" kern="1200">
                          <a:effectLst/>
                        </a:rPr>
                        <a:t> </a:t>
                      </a:r>
                      <a:endParaRPr lang="en-US" sz="90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tc>
                <a:tc>
                  <a:txBody>
                    <a:bodyPr/>
                    <a:lstStyle/>
                    <a:p>
                      <a:pPr marL="0" marR="0">
                        <a:spcBef>
                          <a:spcPts val="0"/>
                        </a:spcBef>
                        <a:spcAft>
                          <a:spcPts val="0"/>
                        </a:spcAft>
                      </a:pPr>
                      <a:r>
                        <a:rPr lang="en-US" sz="900" kern="1200">
                          <a:effectLst/>
                        </a:rPr>
                        <a:t> </a:t>
                      </a:r>
                      <a:endParaRPr lang="en-US" sz="90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tc>
                <a:tc>
                  <a:txBody>
                    <a:bodyPr/>
                    <a:lstStyle/>
                    <a:p>
                      <a:pPr marL="0" marR="0">
                        <a:spcBef>
                          <a:spcPts val="0"/>
                        </a:spcBef>
                        <a:spcAft>
                          <a:spcPts val="0"/>
                        </a:spcAft>
                      </a:pPr>
                      <a:r>
                        <a:rPr lang="en-US" sz="900" kern="1200">
                          <a:effectLst/>
                        </a:rPr>
                        <a:t> </a:t>
                      </a:r>
                      <a:endParaRPr lang="en-US" sz="900">
                        <a:effectLst/>
                        <a:latin typeface="Cambria" panose="02040503050406030204" pitchFamily="18" charset="0"/>
                        <a:ea typeface="Cambria" panose="02040503050406030204" pitchFamily="18" charset="0"/>
                        <a:cs typeface="Times New Roman" panose="02020603050405020304" pitchFamily="18" charset="0"/>
                      </a:endParaRPr>
                    </a:p>
                  </a:txBody>
                  <a:tcPr marL="9343" marR="9343" marT="9343" marB="0"/>
                </a:tc>
                <a:extLst>
                  <a:ext uri="{0D108BD9-81ED-4DB2-BD59-A6C34878D82A}">
                    <a16:rowId xmlns:a16="http://schemas.microsoft.com/office/drawing/2014/main" val="3476974281"/>
                  </a:ext>
                </a:extLst>
              </a:tr>
              <a:tr h="510650">
                <a:tc gridSpan="6">
                  <a:txBody>
                    <a:bodyPr/>
                    <a:lstStyle/>
                    <a:p>
                      <a:pPr marL="0" marR="0">
                        <a:spcBef>
                          <a:spcPts val="0"/>
                        </a:spcBef>
                        <a:spcAft>
                          <a:spcPts val="0"/>
                        </a:spcAft>
                      </a:pPr>
                      <a:r>
                        <a:rPr lang="en-US" sz="1800" kern="1200" dirty="0">
                          <a:effectLst/>
                        </a:rPr>
                        <a:t>Assumptions:</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9343" marR="9343" marT="9343"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71016737"/>
                  </a:ext>
                </a:extLst>
              </a:tr>
            </a:tbl>
          </a:graphicData>
        </a:graphic>
      </p:graphicFrame>
    </p:spTree>
    <p:extLst>
      <p:ext uri="{BB962C8B-B14F-4D97-AF65-F5344CB8AC3E}">
        <p14:creationId xmlns:p14="http://schemas.microsoft.com/office/powerpoint/2010/main" val="26156118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8305800" cy="1303867"/>
          </a:xfrm>
        </p:spPr>
        <p:txBody>
          <a:bodyPr>
            <a:normAutofit fontScale="90000"/>
          </a:bodyPr>
          <a:lstStyle/>
          <a:p>
            <a:r>
              <a:rPr lang="en-US" b="1" dirty="0"/>
              <a:t>Recommendations for </a:t>
            </a:r>
            <a:r>
              <a:rPr lang="en-US" b="1" dirty="0" err="1"/>
              <a:t>Logframe</a:t>
            </a:r>
            <a:r>
              <a:rPr lang="en-US" b="1" dirty="0"/>
              <a:t> analysis</a:t>
            </a:r>
          </a:p>
        </p:txBody>
      </p:sp>
      <p:sp>
        <p:nvSpPr>
          <p:cNvPr id="3" name="Content Placeholder 2"/>
          <p:cNvSpPr>
            <a:spLocks noGrp="1"/>
          </p:cNvSpPr>
          <p:nvPr>
            <p:ph idx="1"/>
          </p:nvPr>
        </p:nvSpPr>
        <p:spPr>
          <a:xfrm>
            <a:off x="762000" y="2362200"/>
            <a:ext cx="7467599" cy="3572933"/>
          </a:xfrm>
        </p:spPr>
        <p:txBody>
          <a:bodyPr>
            <a:normAutofit fontScale="92500" lnSpcReduction="10000"/>
          </a:bodyPr>
          <a:lstStyle/>
          <a:p>
            <a:r>
              <a:rPr lang="en-US" b="1" dirty="0"/>
              <a:t>Have a reasonable and factual time-horizon</a:t>
            </a:r>
          </a:p>
          <a:p>
            <a:r>
              <a:rPr lang="en-US" b="1" dirty="0"/>
              <a:t>Determine the Impact as something to be seen to solve a problem by that time horizon</a:t>
            </a:r>
          </a:p>
          <a:p>
            <a:r>
              <a:rPr lang="en-US" b="1" dirty="0"/>
              <a:t>Clearly indicate the Outcomes that will need to happen to achieve the Impact</a:t>
            </a:r>
          </a:p>
          <a:p>
            <a:r>
              <a:rPr lang="en-US" b="1" dirty="0"/>
              <a:t>Show the Output of the project that can reasonably be expected to make the Outcomes happen</a:t>
            </a:r>
          </a:p>
          <a:p>
            <a:r>
              <a:rPr lang="en-US" b="1" dirty="0"/>
              <a:t>Then design the evaluation of whether this has happened (or not) and why (or why not)</a:t>
            </a:r>
          </a:p>
          <a:p>
            <a:endParaRPr lang="en-US" dirty="0"/>
          </a:p>
        </p:txBody>
      </p:sp>
      <p:sp>
        <p:nvSpPr>
          <p:cNvPr id="4" name="Slide Number Placeholder 3"/>
          <p:cNvSpPr>
            <a:spLocks noGrp="1"/>
          </p:cNvSpPr>
          <p:nvPr>
            <p:ph type="sldNum" sz="quarter" idx="12"/>
          </p:nvPr>
        </p:nvSpPr>
        <p:spPr/>
        <p:txBody>
          <a:bodyPr/>
          <a:lstStyle/>
          <a:p>
            <a:fld id="{22A07FB0-1946-4679-85B2-D81D07F66141}" type="slidenum">
              <a:rPr lang="en-US" altLang="en-US" smtClean="0"/>
              <a:pPr/>
              <a:t>45</a:t>
            </a:fld>
            <a:endParaRPr lang="en-US" altLang="en-US"/>
          </a:p>
        </p:txBody>
      </p:sp>
    </p:spTree>
    <p:extLst>
      <p:ext uri="{BB962C8B-B14F-4D97-AF65-F5344CB8AC3E}">
        <p14:creationId xmlns:p14="http://schemas.microsoft.com/office/powerpoint/2010/main" val="9502324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450" y="838200"/>
            <a:ext cx="8158413" cy="1325563"/>
          </a:xfrm>
        </p:spPr>
        <p:txBody>
          <a:bodyPr>
            <a:normAutofit fontScale="90000"/>
          </a:bodyPr>
          <a:lstStyle/>
          <a:p>
            <a:pPr algn="ctr"/>
            <a:r>
              <a:rPr lang="en-US" sz="3600" b="1" dirty="0">
                <a:solidFill>
                  <a:srgbClr val="FF0000"/>
                </a:solidFill>
              </a:rPr>
              <a:t>Sum up! </a:t>
            </a:r>
            <a:br>
              <a:rPr lang="en-US" sz="3200" b="1" dirty="0"/>
            </a:br>
            <a:r>
              <a:rPr lang="en-US" sz="4400" b="1" kern="0" dirty="0">
                <a:latin typeface="Calibri Light" panose="020F0302020204030204" pitchFamily="34" charset="0"/>
                <a:cs typeface="Calibri Light" panose="020F0302020204030204" pitchFamily="34" charset="0"/>
              </a:rPr>
              <a:t>Logical framework is reviewed </a:t>
            </a:r>
            <a:br>
              <a:rPr lang="en-US" dirty="0"/>
            </a:br>
            <a:br>
              <a:rPr lang="en-US" dirty="0"/>
            </a:br>
            <a:endParaRPr lang="en-US" b="1" dirty="0"/>
          </a:p>
        </p:txBody>
      </p:sp>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4099327-5F8D-4C1F-86CD-C74256DC83C8}" type="slidenum">
              <a:rPr kumimoji="0" lang="en-US"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46</a:t>
            </a:fld>
            <a:endParaRPr kumimoji="0" lang="en-US" altLang="en-US" sz="1800" b="0" i="0" u="none" strike="noStrike" kern="0" cap="none" spc="0" normalizeH="0" baseline="0" noProof="0">
              <a:ln>
                <a:noFill/>
              </a:ln>
              <a:solidFill>
                <a:sysClr val="windowText" lastClr="000000"/>
              </a:solidFill>
              <a:effectLst/>
              <a:uLnTx/>
              <a:uFillTx/>
            </a:endParaRPr>
          </a:p>
        </p:txBody>
      </p:sp>
      <p:sp>
        <p:nvSpPr>
          <p:cNvPr id="3" name="Rectangle 2"/>
          <p:cNvSpPr/>
          <p:nvPr/>
        </p:nvSpPr>
        <p:spPr>
          <a:xfrm>
            <a:off x="378070" y="2298730"/>
            <a:ext cx="4038600" cy="206210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marL="514350" marR="0" lvl="0" indent="-514350" defTabSz="914400" eaLnBrk="1" fontAlgn="auto" latinLnBrk="0" hangingPunct="1">
              <a:lnSpc>
                <a:spcPct val="100000"/>
              </a:lnSpc>
              <a:spcBef>
                <a:spcPts val="0"/>
              </a:spcBef>
              <a:spcAft>
                <a:spcPts val="0"/>
              </a:spcAft>
              <a:buClrTx/>
              <a:buSzTx/>
              <a:buFontTx/>
              <a:buAutoNum type="arabicPeriod"/>
              <a:tabLst/>
              <a:defRPr/>
            </a:pPr>
            <a:r>
              <a:rPr lang="en-US" sz="3200" kern="0" dirty="0">
                <a:solidFill>
                  <a:schemeClr val="tx1"/>
                </a:solidFill>
                <a:latin typeface="Calibri" panose="020F0502020204030204" pitchFamily="34" charset="0"/>
                <a:cs typeface="Calibri" panose="020F0502020204030204" pitchFamily="34" charset="0"/>
              </a:rPr>
              <a:t>Impacts, Outcomes, and Outputs, Assumptions are in the clear table</a:t>
            </a:r>
            <a:endParaRPr kumimoji="0" lang="en-US" sz="320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5" name="Rectangle 4"/>
          <p:cNvSpPr/>
          <p:nvPr/>
        </p:nvSpPr>
        <p:spPr>
          <a:xfrm>
            <a:off x="3352800" y="4647218"/>
            <a:ext cx="3429000" cy="1677382"/>
          </a:xfrm>
          <a:prstGeom prst="rect">
            <a:avLst/>
          </a:prstGeom>
          <a:solidFill>
            <a:srgbClr val="92D050"/>
          </a:solidFill>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000" kern="0" dirty="0">
                <a:solidFill>
                  <a:prstClr val="black"/>
                </a:solidFill>
                <a:latin typeface="Calibri" panose="020F0502020204030204" pitchFamily="34" charset="0"/>
                <a:cs typeface="Calibri" panose="020F0502020204030204" pitchFamily="34" charset="0"/>
              </a:rPr>
              <a:t>3</a:t>
            </a:r>
            <a:r>
              <a:rPr kumimoji="0" lang="en-US" sz="400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a:t>
            </a:r>
            <a:r>
              <a:rPr lang="en-US" sz="3200" kern="0" dirty="0">
                <a:solidFill>
                  <a:schemeClr val="tx1"/>
                </a:solidFill>
                <a:latin typeface="Calibri" panose="020F0502020204030204" pitchFamily="34" charset="0"/>
                <a:cs typeface="Calibri" panose="020F0502020204030204" pitchFamily="34" charset="0"/>
              </a:rPr>
              <a:t>Means of verification are set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3100" b="0" i="0" u="none" strike="noStrike" kern="0" cap="none" spc="0" normalizeH="0" baseline="0" noProof="0" dirty="0">
              <a:ln>
                <a:noFill/>
              </a:ln>
              <a:solidFill>
                <a:prstClr val="black"/>
              </a:solidFill>
              <a:effectLst/>
              <a:uLnTx/>
              <a:uFillTx/>
            </a:endParaRPr>
          </a:p>
        </p:txBody>
      </p:sp>
      <p:sp>
        <p:nvSpPr>
          <p:cNvPr id="6" name="Rectangle 5"/>
          <p:cNvSpPr/>
          <p:nvPr/>
        </p:nvSpPr>
        <p:spPr>
          <a:xfrm>
            <a:off x="5662863" y="2191008"/>
            <a:ext cx="3048000" cy="2169825"/>
          </a:xfrm>
          <a:prstGeom prst="rect">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2</a:t>
            </a:r>
            <a:r>
              <a:rPr kumimoji="0" lang="en-US" sz="400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a:t>
            </a:r>
            <a:r>
              <a:rPr lang="en-US" sz="3200" kern="0" dirty="0">
                <a:solidFill>
                  <a:schemeClr val="tx1"/>
                </a:solidFill>
                <a:latin typeface="Calibri" panose="020F0502020204030204" pitchFamily="34" charset="0"/>
                <a:cs typeface="Calibri" panose="020F0502020204030204" pitchFamily="34" charset="0"/>
              </a:rPr>
              <a:t>Indicators of different levels are identified</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3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0816773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3E360F-13A4-415B-BC98-03162FC27C89}" type="slidenum">
              <a:rPr lang="en-US" altLang="en-US" smtClean="0"/>
              <a:pPr/>
              <a:t>47</a:t>
            </a:fld>
            <a:endParaRPr lang="en-US" altLang="en-US"/>
          </a:p>
        </p:txBody>
      </p:sp>
      <p:sp>
        <p:nvSpPr>
          <p:cNvPr id="3" name="Rectangle 2"/>
          <p:cNvSpPr/>
          <p:nvPr/>
        </p:nvSpPr>
        <p:spPr>
          <a:xfrm>
            <a:off x="2293039" y="152400"/>
            <a:ext cx="4246675" cy="1015663"/>
          </a:xfrm>
          <a:prstGeom prst="rect">
            <a:avLst/>
          </a:prstGeom>
        </p:spPr>
        <p:txBody>
          <a:bodyPr wrap="none">
            <a:spAutoFit/>
          </a:bodyPr>
          <a:lstStyle/>
          <a:p>
            <a:pPr algn="ctr" eaLnBrk="1" hangingPunct="1"/>
            <a:r>
              <a:rPr lang="en-US" sz="6000" dirty="0">
                <a:latin typeface="Futura Std Book" pitchFamily="34" charset="0"/>
              </a:rPr>
              <a:t>4. So what?</a:t>
            </a:r>
          </a:p>
        </p:txBody>
      </p:sp>
      <p:sp>
        <p:nvSpPr>
          <p:cNvPr id="5" name="Action Button: Sound 4">
            <a:hlinkClick r:id="" action="ppaction://noaction" highlightClick="1">
              <a:snd r:embed="rId3" name="applause.wav"/>
            </a:hlinkClick>
          </p:cNvPr>
          <p:cNvSpPr/>
          <p:nvPr/>
        </p:nvSpPr>
        <p:spPr>
          <a:xfrm>
            <a:off x="6934993" y="406063"/>
            <a:ext cx="1066800" cy="762000"/>
          </a:xfrm>
          <a:prstGeom prst="actionButtonSou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85799" y="1438166"/>
            <a:ext cx="8077201" cy="677108"/>
          </a:xfrm>
          <a:prstGeom prst="rect">
            <a:avLst/>
          </a:prstGeom>
        </p:spPr>
        <p:txBody>
          <a:bodyPr wrap="square">
            <a:spAutoFit/>
          </a:bodyPr>
          <a:lstStyle/>
          <a:p>
            <a:r>
              <a:rPr lang="en-US" sz="3800" dirty="0"/>
              <a:t>Benefits for the Evaluation field:</a:t>
            </a:r>
          </a:p>
        </p:txBody>
      </p:sp>
      <p:sp>
        <p:nvSpPr>
          <p:cNvPr id="7" name="Rectangle 6"/>
          <p:cNvSpPr/>
          <p:nvPr/>
        </p:nvSpPr>
        <p:spPr>
          <a:xfrm>
            <a:off x="96042" y="2115274"/>
            <a:ext cx="7391401" cy="263149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5500" dirty="0">
                <a:solidFill>
                  <a:prstClr val="black"/>
                </a:solidFill>
                <a:latin typeface="Calibri"/>
              </a:rPr>
              <a:t>almost every 2d report does not meet RBM standards </a:t>
            </a:r>
            <a:endParaRPr lang="en-US" sz="5500" dirty="0"/>
          </a:p>
        </p:txBody>
      </p:sp>
      <p:sp>
        <p:nvSpPr>
          <p:cNvPr id="8" name="Arrow: Left 7"/>
          <p:cNvSpPr/>
          <p:nvPr/>
        </p:nvSpPr>
        <p:spPr>
          <a:xfrm rot="1280157">
            <a:off x="4804412" y="3743016"/>
            <a:ext cx="3943350" cy="2875848"/>
          </a:xfrm>
          <a:prstGeom prst="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rgbClr val="4011B5"/>
                </a:solidFill>
              </a:rPr>
              <a:t>TOC analysis may help: </a:t>
            </a:r>
            <a:r>
              <a:rPr lang="en-US" sz="2500" b="1" dirty="0">
                <a:solidFill>
                  <a:schemeClr val="bg1"/>
                </a:solidFill>
              </a:rPr>
              <a:t>1.Conceptual Model,  2.Results Chains, 3.Logframe review</a:t>
            </a:r>
          </a:p>
        </p:txBody>
      </p:sp>
    </p:spTree>
    <p:extLst>
      <p:ext uri="{BB962C8B-B14F-4D97-AF65-F5344CB8AC3E}">
        <p14:creationId xmlns:p14="http://schemas.microsoft.com/office/powerpoint/2010/main" val="28673466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7471" y="399901"/>
            <a:ext cx="5860583" cy="606104"/>
          </a:xfrm>
          <a:solidFill>
            <a:srgbClr val="FFFF00"/>
          </a:solidFill>
        </p:spPr>
        <p:style>
          <a:lnRef idx="2">
            <a:schemeClr val="accent1"/>
          </a:lnRef>
          <a:fillRef idx="1">
            <a:schemeClr val="lt1"/>
          </a:fillRef>
          <a:effectRef idx="0">
            <a:schemeClr val="accent1"/>
          </a:effectRef>
          <a:fontRef idx="minor">
            <a:schemeClr val="dk1"/>
          </a:fontRef>
        </p:style>
        <p:txBody>
          <a:bodyPr anchor="t">
            <a:normAutofit fontScale="90000"/>
          </a:bodyPr>
          <a:lstStyle/>
          <a:p>
            <a:r>
              <a:rPr lang="en-US" b="1" dirty="0"/>
              <a:t>Learn more about </a:t>
            </a:r>
            <a:r>
              <a:rPr lang="en-US" b="1" dirty="0" err="1"/>
              <a:t>Miradi</a:t>
            </a:r>
            <a:br>
              <a:rPr lang="en-US" b="1" dirty="0">
                <a:solidFill>
                  <a:srgbClr val="FF0000"/>
                </a:solidFill>
              </a:rPr>
            </a:br>
            <a:endParaRPr lang="en-US" dirty="0">
              <a:solidFill>
                <a:srgbClr val="FF0000"/>
              </a:solidFill>
            </a:endParaRPr>
          </a:p>
        </p:txBody>
      </p:sp>
      <p:sp>
        <p:nvSpPr>
          <p:cNvPr id="4" name="Slide Number Placeholder 3"/>
          <p:cNvSpPr>
            <a:spLocks noGrp="1"/>
          </p:cNvSpPr>
          <p:nvPr>
            <p:ph type="sldNum" sz="quarter" idx="12"/>
          </p:nvPr>
        </p:nvSpPr>
        <p:spPr>
          <a:xfrm>
            <a:off x="211725" y="300942"/>
            <a:ext cx="795746" cy="503578"/>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fld id="{34099327-5F8D-4C1F-86CD-C74256DC83C8}" type="slidenum">
              <a:rPr kumimoji="0" lang="en-US" altLang="en-US" sz="14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48</a:t>
            </a:fld>
            <a:endParaRPr kumimoji="0" lang="en-US" altLang="en-US" sz="1400" b="0" i="0" u="none" strike="noStrike" kern="0" cap="none" spc="0" normalizeH="0" baseline="0" noProof="0" dirty="0">
              <a:ln>
                <a:noFill/>
              </a:ln>
              <a:solidFill>
                <a:sysClr val="windowText" lastClr="000000"/>
              </a:solidFill>
              <a:effectLst/>
              <a:uLnTx/>
              <a:uFillTx/>
            </a:endParaRPr>
          </a:p>
        </p:txBody>
      </p:sp>
      <p:pic>
        <p:nvPicPr>
          <p:cNvPr id="9" name="Picture 8"/>
          <p:cNvPicPr>
            <a:picLocks noChangeAspect="1"/>
          </p:cNvPicPr>
          <p:nvPr/>
        </p:nvPicPr>
        <p:blipFill rotWithShape="1">
          <a:blip r:embed="rId2"/>
          <a:srcRect b="5534"/>
          <a:stretch/>
        </p:blipFill>
        <p:spPr>
          <a:xfrm>
            <a:off x="0" y="1104964"/>
            <a:ext cx="9144000" cy="4856495"/>
          </a:xfrm>
          <a:prstGeom prst="rect">
            <a:avLst/>
          </a:prstGeom>
        </p:spPr>
      </p:pic>
      <p:sp>
        <p:nvSpPr>
          <p:cNvPr id="3" name="Rectangle 2"/>
          <p:cNvSpPr/>
          <p:nvPr/>
        </p:nvSpPr>
        <p:spPr>
          <a:xfrm>
            <a:off x="2847425" y="5867400"/>
            <a:ext cx="3359381" cy="584775"/>
          </a:xfrm>
          <a:prstGeom prst="rect">
            <a:avLst/>
          </a:prstGeom>
        </p:spPr>
        <p:txBody>
          <a:bodyPr wrap="none">
            <a:spAutoFit/>
          </a:bodyPr>
          <a:lstStyle/>
          <a:p>
            <a:r>
              <a:rPr lang="en-US" sz="3200" b="1" dirty="0"/>
              <a:t>www.miradi.org </a:t>
            </a:r>
            <a:endParaRPr lang="en-US" sz="3200" dirty="0"/>
          </a:p>
        </p:txBody>
      </p:sp>
    </p:spTree>
    <p:extLst>
      <p:ext uri="{BB962C8B-B14F-4D97-AF65-F5344CB8AC3E}">
        <p14:creationId xmlns:p14="http://schemas.microsoft.com/office/powerpoint/2010/main" val="22801929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76766" y="4231979"/>
            <a:ext cx="4762434" cy="2094282"/>
          </a:xfrm>
          <a:prstGeom prst="rect">
            <a:avLst/>
          </a:prstGeom>
        </p:spPr>
        <p:txBody>
          <a:bodyPr vert="horz" lIns="91440" tIns="45720" rIns="91440" bIns="45720" rtlCol="0">
            <a:noAutofit/>
          </a:bodyPr>
          <a:lstStyle/>
          <a:p>
            <a:pPr defTabSz="457200" eaLnBrk="1" hangingPunct="1">
              <a:spcBef>
                <a:spcPts val="1000"/>
              </a:spcBef>
              <a:spcAft>
                <a:spcPts val="0"/>
              </a:spcAft>
              <a:buClr>
                <a:schemeClr val="accent1"/>
              </a:buClr>
            </a:pPr>
            <a:r>
              <a:rPr lang="en-US" sz="3200" dirty="0">
                <a:solidFill>
                  <a:srgbClr val="000000"/>
                </a:solidFill>
                <a:latin typeface="+mn-lt"/>
                <a:cs typeface="+mn-cs"/>
              </a:rPr>
              <a:t>Email: </a:t>
            </a:r>
            <a:r>
              <a:rPr lang="en-US" sz="3200" dirty="0">
                <a:solidFill>
                  <a:srgbClr val="000000"/>
                </a:solidFill>
                <a:latin typeface="+mn-lt"/>
                <a:cs typeface="+mn-cs"/>
                <a:hlinkClick r:id="rId3"/>
              </a:rPr>
              <a:t>mypaltsy@syr.edu</a:t>
            </a:r>
            <a:endParaRPr lang="en-US" sz="3200" dirty="0">
              <a:solidFill>
                <a:srgbClr val="000000"/>
              </a:solidFill>
              <a:latin typeface="+mn-lt"/>
              <a:cs typeface="+mn-cs"/>
            </a:endParaRPr>
          </a:p>
          <a:p>
            <a:pPr defTabSz="457200" eaLnBrk="1" hangingPunct="1">
              <a:spcBef>
                <a:spcPts val="1000"/>
              </a:spcBef>
              <a:spcAft>
                <a:spcPts val="0"/>
              </a:spcAft>
              <a:buClr>
                <a:schemeClr val="accent1"/>
              </a:buClr>
            </a:pPr>
            <a:r>
              <a:rPr lang="en-US" sz="3200" dirty="0">
                <a:solidFill>
                  <a:srgbClr val="000000"/>
                </a:solidFill>
                <a:latin typeface="+mn-lt"/>
                <a:cs typeface="+mn-cs"/>
              </a:rPr>
              <a:t>Phone: (315) 560-5477 </a:t>
            </a:r>
          </a:p>
          <a:p>
            <a:pPr defTabSz="457200" eaLnBrk="1" hangingPunct="1">
              <a:spcBef>
                <a:spcPts val="1000"/>
              </a:spcBef>
              <a:spcAft>
                <a:spcPts val="0"/>
              </a:spcAft>
              <a:buClr>
                <a:schemeClr val="accent1"/>
              </a:buClr>
            </a:pPr>
            <a:r>
              <a:rPr lang="en-US" sz="3200" dirty="0">
                <a:solidFill>
                  <a:srgbClr val="000000"/>
                </a:solidFill>
                <a:latin typeface="+mn-lt"/>
                <a:cs typeface="+mn-cs"/>
              </a:rPr>
              <a:t>(USA)</a:t>
            </a:r>
          </a:p>
        </p:txBody>
      </p:sp>
      <p:pic>
        <p:nvPicPr>
          <p:cNvPr id="9" name="Picture 2" descr="http://www.esf.edu/default/images/homebanner.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5264" b="-3906"/>
          <a:stretch/>
        </p:blipFill>
        <p:spPr bwMode="auto">
          <a:xfrm>
            <a:off x="1371600" y="4231979"/>
            <a:ext cx="2483483" cy="1940221"/>
          </a:xfrm>
          <a:prstGeom prst="rect">
            <a:avLst/>
          </a:prstGeom>
          <a:extLst/>
        </p:spPr>
        <p:style>
          <a:lnRef idx="1">
            <a:schemeClr val="accent6"/>
          </a:lnRef>
          <a:fillRef idx="3">
            <a:schemeClr val="accent6"/>
          </a:fillRef>
          <a:effectRef idx="2">
            <a:schemeClr val="accent6"/>
          </a:effectRef>
          <a:fontRef idx="minor">
            <a:schemeClr val="lt1"/>
          </a:fontRef>
        </p:style>
      </p:pic>
      <p:pic>
        <p:nvPicPr>
          <p:cNvPr id="10" name="Picture 9"/>
          <p:cNvPicPr>
            <a:picLocks noChangeAspect="1"/>
          </p:cNvPicPr>
          <p:nvPr/>
        </p:nvPicPr>
        <p:blipFill rotWithShape="1">
          <a:blip r:embed="rId5"/>
          <a:srcRect l="1092" t="15281" r="38203" b="36660"/>
          <a:stretch/>
        </p:blipFill>
        <p:spPr>
          <a:xfrm>
            <a:off x="-1" y="161942"/>
            <a:ext cx="9144001" cy="4070037"/>
          </a:xfrm>
          <a:prstGeom prst="rect">
            <a:avLst/>
          </a:prstGeom>
        </p:spPr>
      </p:pic>
      <p:sp>
        <p:nvSpPr>
          <p:cNvPr id="2" name="Rectangle 1"/>
          <p:cNvSpPr/>
          <p:nvPr/>
        </p:nvSpPr>
        <p:spPr>
          <a:xfrm>
            <a:off x="4800600" y="2667000"/>
            <a:ext cx="6096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1420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07680"/>
          </a:xfrm>
          <a:ln>
            <a:noFill/>
          </a:ln>
        </p:spPr>
        <p:style>
          <a:lnRef idx="2">
            <a:schemeClr val="dk1"/>
          </a:lnRef>
          <a:fillRef idx="1">
            <a:schemeClr val="lt1"/>
          </a:fillRef>
          <a:effectRef idx="0">
            <a:schemeClr val="dk1"/>
          </a:effectRef>
          <a:fontRef idx="minor">
            <a:schemeClr val="dk1"/>
          </a:fontRef>
        </p:style>
        <p:txBody>
          <a:bodyPr anchor="t">
            <a:normAutofit/>
          </a:bodyPr>
          <a:lstStyle/>
          <a:p>
            <a:r>
              <a:rPr lang="en-US" sz="4000" b="1" spc="-120" dirty="0">
                <a:solidFill>
                  <a:srgbClr val="00B050"/>
                </a:solidFill>
                <a:latin typeface="Cambria" panose="02040503050406030204" pitchFamily="18" charset="0"/>
              </a:rPr>
              <a:t>1. Why this content matters to you? </a:t>
            </a:r>
          </a:p>
        </p:txBody>
      </p:sp>
      <p:sp>
        <p:nvSpPr>
          <p:cNvPr id="4" name="Slide Number Placeholder 3"/>
          <p:cNvSpPr>
            <a:spLocks noGrp="1"/>
          </p:cNvSpPr>
          <p:nvPr>
            <p:ph type="sldNum" sz="quarter" idx="12"/>
          </p:nvPr>
        </p:nvSpPr>
        <p:spPr/>
        <p:txBody>
          <a:bodyPr>
            <a:normAutofit/>
          </a:bodyPr>
          <a:lstStyle/>
          <a:p>
            <a:fld id="{34099327-5F8D-4C1F-86CD-C74256DC83C8}" type="slidenum">
              <a:rPr lang="en-US" altLang="en-US" smtClean="0"/>
              <a:pPr/>
              <a:t>5</a:t>
            </a:fld>
            <a:endParaRPr lang="en-US" altLang="en-US"/>
          </a:p>
        </p:txBody>
      </p:sp>
      <p:sp>
        <p:nvSpPr>
          <p:cNvPr id="8" name="Rectangle 7"/>
          <p:cNvSpPr/>
          <p:nvPr/>
        </p:nvSpPr>
        <p:spPr>
          <a:xfrm>
            <a:off x="457200" y="1362623"/>
            <a:ext cx="4444296" cy="156966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4800" dirty="0">
                <a:solidFill>
                  <a:schemeClr val="tx1"/>
                </a:solidFill>
              </a:rPr>
              <a:t>SMART Theory of Change </a:t>
            </a:r>
          </a:p>
        </p:txBody>
      </p:sp>
      <p:pic>
        <p:nvPicPr>
          <p:cNvPr id="14" name="Picture 2" descr="C:\Users\sveta2404\Desktop\Заказы 2013\AEA conference Oct.16-19, 2013_DC\Miradi.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33600" y="3321230"/>
            <a:ext cx="5087278" cy="152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99237" y="4946015"/>
            <a:ext cx="3011363" cy="1475570"/>
          </a:xfrm>
          <a:prstGeom prst="rect">
            <a:avLst/>
          </a:prstGeom>
        </p:spPr>
      </p:pic>
      <p:sp>
        <p:nvSpPr>
          <p:cNvPr id="3" name="Rectangle 2"/>
          <p:cNvSpPr/>
          <p:nvPr/>
        </p:nvSpPr>
        <p:spPr>
          <a:xfrm>
            <a:off x="2711586" y="5023898"/>
            <a:ext cx="2642070" cy="1384995"/>
          </a:xfrm>
          <a:prstGeom prst="rect">
            <a:avLst/>
          </a:prstGeom>
        </p:spPr>
        <p:txBody>
          <a:bodyPr wrap="none">
            <a:spAutoFit/>
          </a:bodyPr>
          <a:lstStyle/>
          <a:p>
            <a:r>
              <a:rPr lang="en-US" sz="2800" b="1" dirty="0">
                <a:solidFill>
                  <a:srgbClr val="2D3FE7"/>
                </a:solidFill>
              </a:rPr>
              <a:t>Lessons from </a:t>
            </a:r>
          </a:p>
          <a:p>
            <a:r>
              <a:rPr lang="en-US" sz="2800" b="1" dirty="0">
                <a:solidFill>
                  <a:srgbClr val="2D3FE7"/>
                </a:solidFill>
              </a:rPr>
              <a:t>international </a:t>
            </a:r>
          </a:p>
          <a:p>
            <a:r>
              <a:rPr lang="en-US" sz="2800" b="1" dirty="0">
                <a:solidFill>
                  <a:srgbClr val="2D3FE7"/>
                </a:solidFill>
              </a:rPr>
              <a:t>development</a:t>
            </a:r>
          </a:p>
        </p:txBody>
      </p:sp>
    </p:spTree>
    <p:extLst>
      <p:ext uri="{BB962C8B-B14F-4D97-AF65-F5344CB8AC3E}">
        <p14:creationId xmlns:p14="http://schemas.microsoft.com/office/powerpoint/2010/main" val="36851776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3E360F-13A4-415B-BC98-03162FC27C89}" type="slidenum">
              <a:rPr lang="en-US" altLang="en-US" smtClean="0"/>
              <a:pPr/>
              <a:t>50</a:t>
            </a:fld>
            <a:endParaRPr lang="en-US" altLang="en-US" dirty="0"/>
          </a:p>
        </p:txBody>
      </p:sp>
      <p:pic>
        <p:nvPicPr>
          <p:cNvPr id="3" name="Picture 2"/>
          <p:cNvPicPr>
            <a:picLocks noChangeAspect="1"/>
          </p:cNvPicPr>
          <p:nvPr/>
        </p:nvPicPr>
        <p:blipFill rotWithShape="1">
          <a:blip r:embed="rId2"/>
          <a:srcRect l="38100" t="25286" r="39166" b="9277"/>
          <a:stretch/>
        </p:blipFill>
        <p:spPr>
          <a:xfrm>
            <a:off x="0" y="1347410"/>
            <a:ext cx="3221764" cy="5213942"/>
          </a:xfrm>
          <a:prstGeom prst="rect">
            <a:avLst/>
          </a:prstGeom>
        </p:spPr>
      </p:pic>
      <p:pic>
        <p:nvPicPr>
          <p:cNvPr id="4" name="Picture 3"/>
          <p:cNvPicPr>
            <a:picLocks noChangeAspect="1"/>
          </p:cNvPicPr>
          <p:nvPr/>
        </p:nvPicPr>
        <p:blipFill rotWithShape="1">
          <a:blip r:embed="rId3"/>
          <a:srcRect l="18334" t="17786" r="29167" b="62945"/>
          <a:stretch/>
        </p:blipFill>
        <p:spPr>
          <a:xfrm>
            <a:off x="0" y="152400"/>
            <a:ext cx="5791200" cy="1195010"/>
          </a:xfrm>
          <a:prstGeom prst="rect">
            <a:avLst/>
          </a:prstGeom>
        </p:spPr>
      </p:pic>
      <p:sp>
        <p:nvSpPr>
          <p:cNvPr id="5" name="Rectangle 4"/>
          <p:cNvSpPr/>
          <p:nvPr/>
        </p:nvSpPr>
        <p:spPr>
          <a:xfrm>
            <a:off x="3124200" y="1905000"/>
            <a:ext cx="6705600" cy="4093428"/>
          </a:xfrm>
          <a:prstGeom prst="rect">
            <a:avLst/>
          </a:prstGeom>
        </p:spPr>
        <p:txBody>
          <a:bodyPr wrap="square">
            <a:spAutoFit/>
          </a:bodyPr>
          <a:lstStyle/>
          <a:p>
            <a:r>
              <a:rPr lang="fr-FR" sz="2800" b="1" dirty="0">
                <a:latin typeface="Open Sans"/>
              </a:rPr>
              <a:t>John </a:t>
            </a:r>
            <a:r>
              <a:rPr lang="fr-FR" sz="2800" b="1" dirty="0" err="1">
                <a:latin typeface="Open Sans"/>
              </a:rPr>
              <a:t>Mathiason</a:t>
            </a:r>
            <a:endParaRPr lang="fr-FR" sz="2800" b="1" dirty="0">
              <a:latin typeface="Open Sans"/>
            </a:endParaRPr>
          </a:p>
          <a:p>
            <a:r>
              <a:rPr lang="fr-FR" sz="2800" dirty="0">
                <a:solidFill>
                  <a:srgbClr val="404040"/>
                </a:solidFill>
                <a:latin typeface="Open Sans"/>
              </a:rPr>
              <a:t>Email: </a:t>
            </a:r>
            <a:r>
              <a:rPr lang="fr-FR" sz="2800" dirty="0">
                <a:solidFill>
                  <a:srgbClr val="404040"/>
                </a:solidFill>
                <a:latin typeface="Open Sans"/>
                <a:hlinkClick r:id="rId4"/>
              </a:rPr>
              <a:t>jrm@intlmgt.com</a:t>
            </a:r>
            <a:r>
              <a:rPr lang="fr-FR" sz="2800" dirty="0">
                <a:solidFill>
                  <a:srgbClr val="404040"/>
                </a:solidFill>
                <a:latin typeface="Open Sans"/>
              </a:rPr>
              <a:t> </a:t>
            </a:r>
            <a:br>
              <a:rPr lang="fr-FR" sz="2800" dirty="0"/>
            </a:br>
            <a:r>
              <a:rPr lang="fr-FR" sz="2800" dirty="0">
                <a:solidFill>
                  <a:srgbClr val="404040"/>
                </a:solidFill>
                <a:latin typeface="Open Sans"/>
              </a:rPr>
              <a:t>Mobile: (315)-558-1119</a:t>
            </a:r>
            <a:br>
              <a:rPr lang="fr-FR" sz="2800" dirty="0"/>
            </a:br>
            <a:endParaRPr lang="fr-FR" sz="2800" dirty="0"/>
          </a:p>
          <a:p>
            <a:r>
              <a:rPr lang="fr-FR" sz="2800" b="1" dirty="0"/>
              <a:t>Svetlana Kozlova</a:t>
            </a:r>
          </a:p>
          <a:p>
            <a:r>
              <a:rPr lang="fr-FR" sz="2800" dirty="0">
                <a:solidFill>
                  <a:srgbClr val="404040"/>
                </a:solidFill>
                <a:latin typeface="Open Sans"/>
              </a:rPr>
              <a:t>Email:</a:t>
            </a:r>
            <a:r>
              <a:rPr lang="fr-FR" sz="2800" dirty="0">
                <a:solidFill>
                  <a:srgbClr val="404040"/>
                </a:solidFill>
                <a:latin typeface="Open Sans"/>
                <a:hlinkClick r:id="rId5"/>
              </a:rPr>
              <a:t>sveta2404@gmail.com</a:t>
            </a:r>
            <a:r>
              <a:rPr lang="fr-FR" sz="2800" dirty="0">
                <a:solidFill>
                  <a:srgbClr val="404040"/>
                </a:solidFill>
                <a:latin typeface="Open Sans"/>
              </a:rPr>
              <a:t>  </a:t>
            </a:r>
            <a:br>
              <a:rPr lang="fr-FR" sz="2800" dirty="0"/>
            </a:br>
            <a:r>
              <a:rPr lang="fr-FR" sz="2800" dirty="0">
                <a:solidFill>
                  <a:srgbClr val="404040"/>
                </a:solidFill>
                <a:latin typeface="Open Sans"/>
              </a:rPr>
              <a:t>Mobile: +79137688280 (</a:t>
            </a:r>
            <a:r>
              <a:rPr lang="fr-FR" sz="2800" dirty="0" err="1">
                <a:solidFill>
                  <a:srgbClr val="404040"/>
                </a:solidFill>
                <a:latin typeface="Open Sans"/>
              </a:rPr>
              <a:t>Russia</a:t>
            </a:r>
            <a:r>
              <a:rPr lang="fr-FR" sz="2800" dirty="0">
                <a:solidFill>
                  <a:srgbClr val="404040"/>
                </a:solidFill>
                <a:latin typeface="Open Sans"/>
              </a:rPr>
              <a:t>)</a:t>
            </a:r>
          </a:p>
          <a:p>
            <a:r>
              <a:rPr lang="fr-FR" sz="2800" dirty="0">
                <a:solidFill>
                  <a:srgbClr val="404040"/>
                </a:solidFill>
                <a:latin typeface="Open Sans"/>
              </a:rPr>
              <a:t>Mobile: (315)-4402786 (USA)</a:t>
            </a:r>
          </a:p>
          <a:p>
            <a:endParaRPr lang="en-US" sz="3600" dirty="0"/>
          </a:p>
        </p:txBody>
      </p:sp>
    </p:spTree>
    <p:extLst>
      <p:ext uri="{BB962C8B-B14F-4D97-AF65-F5344CB8AC3E}">
        <p14:creationId xmlns:p14="http://schemas.microsoft.com/office/powerpoint/2010/main" val="5221078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1447800"/>
            <a:ext cx="8153400" cy="2202854"/>
          </a:xfrm>
          <a:solidFill>
            <a:schemeClr val="bg1"/>
          </a:solidFill>
        </p:spPr>
        <p:txBody>
          <a:bodyPr>
            <a:normAutofit fontScale="90000"/>
          </a:bodyPr>
          <a:lstStyle/>
          <a:p>
            <a:r>
              <a:rPr lang="en-US" b="1" dirty="0">
                <a:solidFill>
                  <a:srgbClr val="4011B5"/>
                </a:solidFill>
              </a:rPr>
              <a:t>Thank you for your attention!</a:t>
            </a:r>
            <a:br>
              <a:rPr lang="en-US" b="1" dirty="0">
                <a:solidFill>
                  <a:srgbClr val="00602B"/>
                </a:solidFill>
              </a:rPr>
            </a:br>
            <a:br>
              <a:rPr lang="en-US" b="1" dirty="0">
                <a:solidFill>
                  <a:srgbClr val="00602B"/>
                </a:solidFill>
              </a:rPr>
            </a:br>
            <a:r>
              <a:rPr lang="en-US" b="1" dirty="0">
                <a:solidFill>
                  <a:srgbClr val="00602B"/>
                </a:solidFill>
              </a:rPr>
              <a:t>Questions?</a:t>
            </a:r>
            <a:r>
              <a:rPr lang="ru-RU" b="1" dirty="0">
                <a:solidFill>
                  <a:srgbClr val="00602B"/>
                </a:solidFill>
              </a:rPr>
              <a:t> </a:t>
            </a:r>
            <a:endParaRPr lang="en-US" b="1" dirty="0">
              <a:solidFill>
                <a:srgbClr val="FF0000"/>
              </a:solidFill>
            </a:endParaRPr>
          </a:p>
        </p:txBody>
      </p:sp>
      <p:sp>
        <p:nvSpPr>
          <p:cNvPr id="2" name="Smiley Face 1"/>
          <p:cNvSpPr/>
          <p:nvPr/>
        </p:nvSpPr>
        <p:spPr>
          <a:xfrm>
            <a:off x="3505200" y="4572000"/>
            <a:ext cx="2209800" cy="19812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7593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6209"/>
            <a:ext cx="7886700" cy="850721"/>
          </a:xfrm>
        </p:spPr>
        <p:txBody>
          <a:bodyPr>
            <a:normAutofit/>
          </a:bodyPr>
          <a:lstStyle/>
          <a:p>
            <a:pPr algn="ctr"/>
            <a:r>
              <a:rPr lang="en-US" sz="4000" b="1" spc="-120" dirty="0">
                <a:solidFill>
                  <a:srgbClr val="00B050"/>
                </a:solidFill>
                <a:latin typeface="Cambria" panose="02040503050406030204" pitchFamily="18" charset="0"/>
              </a:rPr>
              <a:t>2. What is TOC Analysis?</a:t>
            </a:r>
          </a:p>
        </p:txBody>
      </p:sp>
      <p:sp>
        <p:nvSpPr>
          <p:cNvPr id="4" name="Slide Number Placeholder 3"/>
          <p:cNvSpPr>
            <a:spLocks noGrp="1"/>
          </p:cNvSpPr>
          <p:nvPr>
            <p:ph type="sldNum" sz="quarter" idx="12"/>
          </p:nvPr>
        </p:nvSpPr>
        <p:spPr/>
        <p:txBody>
          <a:bodyPr/>
          <a:lstStyle/>
          <a:p>
            <a:fld id="{34099327-5F8D-4C1F-86CD-C74256DC83C8}" type="slidenum">
              <a:rPr lang="en-US" altLang="en-US" smtClean="0"/>
              <a:pPr/>
              <a:t>6</a:t>
            </a:fld>
            <a:endParaRPr lang="en-US" altLang="en-US"/>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14400"/>
            <a:ext cx="9144000" cy="2087792"/>
          </a:xfrm>
          <a:prstGeom prst="rect">
            <a:avLst/>
          </a:prstGeom>
        </p:spPr>
      </p:pic>
      <p:pic>
        <p:nvPicPr>
          <p:cNvPr id="8" name="Picture 2" descr="http://cnx.org/content/m19363/latest/30.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7478" r="8522"/>
          <a:stretch/>
        </p:blipFill>
        <p:spPr bwMode="auto">
          <a:xfrm>
            <a:off x="2133600" y="3330226"/>
            <a:ext cx="4876800" cy="3527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854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6209"/>
            <a:ext cx="8515350" cy="850721"/>
          </a:xfrm>
        </p:spPr>
        <p:txBody>
          <a:bodyPr>
            <a:normAutofit fontScale="90000"/>
          </a:bodyPr>
          <a:lstStyle/>
          <a:p>
            <a:pPr algn="ctr"/>
            <a:r>
              <a:rPr lang="en-US" sz="4000" b="1" spc="-120" dirty="0">
                <a:solidFill>
                  <a:srgbClr val="00B050"/>
                </a:solidFill>
                <a:latin typeface="Cambria" panose="02040503050406030204" pitchFamily="18" charset="0"/>
              </a:rPr>
              <a:t>3. What organizations use TOC Analysis?</a:t>
            </a:r>
          </a:p>
        </p:txBody>
      </p:sp>
      <p:sp>
        <p:nvSpPr>
          <p:cNvPr id="4" name="Slide Number Placeholder 3"/>
          <p:cNvSpPr>
            <a:spLocks noGrp="1"/>
          </p:cNvSpPr>
          <p:nvPr>
            <p:ph type="sldNum" sz="quarter" idx="12"/>
          </p:nvPr>
        </p:nvSpPr>
        <p:spPr/>
        <p:txBody>
          <a:bodyPr/>
          <a:lstStyle/>
          <a:p>
            <a:fld id="{34099327-5F8D-4C1F-86CD-C74256DC83C8}" type="slidenum">
              <a:rPr lang="en-US" altLang="en-US" smtClean="0"/>
              <a:pPr/>
              <a:t>7</a:t>
            </a:fld>
            <a:endParaRPr lang="en-US" altLang="en-US"/>
          </a:p>
        </p:txBody>
      </p:sp>
      <p:pic>
        <p:nvPicPr>
          <p:cNvPr id="1028" name="Picture 4" descr="Image result for UNE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1332" y="1231115"/>
            <a:ext cx="1801123" cy="18011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stretch>
            <a:fillRect/>
          </a:stretch>
        </p:blipFill>
        <p:spPr>
          <a:xfrm>
            <a:off x="4457391" y="1187418"/>
            <a:ext cx="1828800" cy="1828800"/>
          </a:xfrm>
          <a:prstGeom prst="rect">
            <a:avLst/>
          </a:prstGeom>
        </p:spPr>
      </p:pic>
      <p:pic>
        <p:nvPicPr>
          <p:cNvPr id="2050" name="Picture 2" descr="Image result for wwf 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91755" y="4289862"/>
            <a:ext cx="1294385" cy="19189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undp logo"/>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60464" y="1210333"/>
            <a:ext cx="953338" cy="215285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EF Logo"/>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934200" y="1113917"/>
            <a:ext cx="1501280" cy="175588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world bank group logo"/>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091998" y="3334395"/>
            <a:ext cx="4412754" cy="86416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oxfam logo"/>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02450" y="3032206"/>
            <a:ext cx="2711527" cy="203364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tnc logo"/>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92216" y="5094197"/>
            <a:ext cx="3241784" cy="93651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conservation international logo"/>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294846" y="4346126"/>
            <a:ext cx="2192787" cy="2192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469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107364"/>
            <a:ext cx="4038600" cy="4339650"/>
          </a:xfrm>
          <a:prstGeom prst="rect">
            <a:avLst/>
          </a:prstGeom>
          <a:noFill/>
        </p:spPr>
        <p:txBody>
          <a:bodyPr wrap="square" rtlCol="0">
            <a:spAutoFit/>
          </a:bodyPr>
          <a:lstStyle/>
          <a:p>
            <a:r>
              <a:rPr lang="en-US" sz="4600" b="1" dirty="0">
                <a:latin typeface="Trebuchet MS" pitchFamily="34" charset="0"/>
              </a:rPr>
              <a:t>Some Evaluations </a:t>
            </a:r>
          </a:p>
          <a:p>
            <a:r>
              <a:rPr lang="en-US" sz="4600" b="1" dirty="0">
                <a:latin typeface="Trebuchet MS" pitchFamily="34" charset="0"/>
              </a:rPr>
              <a:t>are confusing </a:t>
            </a:r>
          </a:p>
          <a:p>
            <a:r>
              <a:rPr lang="en-US" sz="4600" b="1" dirty="0">
                <a:solidFill>
                  <a:srgbClr val="00B0F0"/>
                </a:solidFill>
                <a:latin typeface="Trebuchet MS" pitchFamily="34" charset="0"/>
              </a:rPr>
              <a:t>because of</a:t>
            </a:r>
            <a:r>
              <a:rPr lang="en-US" sz="4600" b="1" dirty="0">
                <a:latin typeface="Trebuchet MS" pitchFamily="34" charset="0"/>
              </a:rPr>
              <a:t> </a:t>
            </a:r>
          </a:p>
          <a:p>
            <a:r>
              <a:rPr lang="en-US" sz="4600" b="1" dirty="0">
                <a:solidFill>
                  <a:srgbClr val="FF0000"/>
                </a:solidFill>
                <a:latin typeface="Trebuchet MS" pitchFamily="34" charset="0"/>
              </a:rPr>
              <a:t>poor </a:t>
            </a:r>
            <a:r>
              <a:rPr lang="en-US" sz="4600" b="1" dirty="0">
                <a:latin typeface="Trebuchet MS" pitchFamily="34" charset="0"/>
              </a:rPr>
              <a:t>TOC Analysis</a:t>
            </a:r>
          </a:p>
        </p:txBody>
      </p:sp>
      <p:pic>
        <p:nvPicPr>
          <p:cNvPr id="4098" name="Picture 2" descr="Image result for Theory of Change picture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1441"/>
          <a:stretch/>
        </p:blipFill>
        <p:spPr bwMode="auto">
          <a:xfrm>
            <a:off x="4343400" y="1752600"/>
            <a:ext cx="4572000" cy="41879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2305050" y="290660"/>
            <a:ext cx="4351769" cy="646331"/>
          </a:xfrm>
          <a:prstGeom prst="rect">
            <a:avLst/>
          </a:prstGeom>
        </p:spPr>
        <p:txBody>
          <a:bodyPr wrap="none">
            <a:spAutoFit/>
          </a:bodyPr>
          <a:lstStyle/>
          <a:p>
            <a:r>
              <a:rPr lang="en-US" sz="3600" b="1" spc="-120" dirty="0">
                <a:solidFill>
                  <a:srgbClr val="00B050"/>
                </a:solidFill>
                <a:latin typeface="Cambria" panose="02040503050406030204" pitchFamily="18" charset="0"/>
              </a:rPr>
              <a:t>4. Why TOC Analysis?</a:t>
            </a:r>
            <a:endParaRPr lang="en-US" sz="3600" dirty="0"/>
          </a:p>
        </p:txBody>
      </p:sp>
    </p:spTree>
    <p:extLst>
      <p:ext uri="{BB962C8B-B14F-4D97-AF65-F5344CB8AC3E}">
        <p14:creationId xmlns:p14="http://schemas.microsoft.com/office/powerpoint/2010/main" val="1968188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1143000"/>
            <a:ext cx="8343900" cy="4216539"/>
          </a:xfrm>
          <a:prstGeom prst="rect">
            <a:avLst/>
          </a:prstGeom>
          <a:noFill/>
        </p:spPr>
        <p:txBody>
          <a:bodyPr wrap="square" rtlCol="0">
            <a:spAutoFit/>
          </a:bodyPr>
          <a:lstStyle/>
          <a:p>
            <a:r>
              <a:rPr lang="en-US" sz="3600" dirty="0">
                <a:latin typeface="Trebuchet MS" pitchFamily="34" charset="0"/>
              </a:rPr>
              <a:t>Verification and Reconstruction of the project logic:</a:t>
            </a:r>
          </a:p>
          <a:p>
            <a:endParaRPr lang="en-US" sz="3600" dirty="0">
              <a:latin typeface="Trebuchet MS" pitchFamily="34" charset="0"/>
            </a:endParaRPr>
          </a:p>
          <a:p>
            <a:pPr marL="571500" indent="-571500">
              <a:buFont typeface="Arial" panose="020B0604020202020204" pitchFamily="34" charset="0"/>
              <a:buChar char="•"/>
            </a:pPr>
            <a:r>
              <a:rPr lang="en-US" sz="3200" dirty="0">
                <a:solidFill>
                  <a:srgbClr val="2D3FE7"/>
                </a:solidFill>
                <a:latin typeface="Trebuchet MS" pitchFamily="34" charset="0"/>
              </a:rPr>
              <a:t>Strategies?</a:t>
            </a:r>
          </a:p>
          <a:p>
            <a:pPr marL="571500" indent="-571500">
              <a:buFont typeface="Arial" panose="020B0604020202020204" pitchFamily="34" charset="0"/>
              <a:buChar char="•"/>
            </a:pPr>
            <a:endParaRPr lang="en-US" sz="3200" dirty="0">
              <a:solidFill>
                <a:srgbClr val="00B050"/>
              </a:solidFill>
              <a:latin typeface="Trebuchet MS" pitchFamily="34" charset="0"/>
            </a:endParaRPr>
          </a:p>
          <a:p>
            <a:pPr marL="571500" indent="-571500">
              <a:buFont typeface="Arial" panose="020B0604020202020204" pitchFamily="34" charset="0"/>
              <a:buChar char="•"/>
            </a:pPr>
            <a:r>
              <a:rPr lang="en-US" sz="3200" dirty="0">
                <a:solidFill>
                  <a:srgbClr val="2D3FE7"/>
                </a:solidFill>
                <a:latin typeface="Trebuchet MS" pitchFamily="34" charset="0"/>
              </a:rPr>
              <a:t>Results?</a:t>
            </a:r>
          </a:p>
          <a:p>
            <a:pPr marL="571500" indent="-571500">
              <a:buFont typeface="Arial" panose="020B0604020202020204" pitchFamily="34" charset="0"/>
              <a:buChar char="•"/>
            </a:pPr>
            <a:endParaRPr lang="en-US" sz="3200" dirty="0">
              <a:solidFill>
                <a:srgbClr val="2D3FE7"/>
              </a:solidFill>
              <a:latin typeface="Trebuchet MS" pitchFamily="34" charset="0"/>
            </a:endParaRPr>
          </a:p>
          <a:p>
            <a:pPr marL="571500" indent="-571500">
              <a:buFont typeface="Arial" panose="020B0604020202020204" pitchFamily="34" charset="0"/>
              <a:buChar char="•"/>
            </a:pPr>
            <a:r>
              <a:rPr lang="en-US" sz="3200" dirty="0">
                <a:solidFill>
                  <a:srgbClr val="2D3FE7"/>
                </a:solidFill>
                <a:latin typeface="Trebuchet MS" pitchFamily="34" charset="0"/>
              </a:rPr>
              <a:t>Likelihood?</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24200" y="2133600"/>
            <a:ext cx="5852160" cy="3657600"/>
          </a:xfrm>
          <a:prstGeom prst="rect">
            <a:avLst/>
          </a:prstGeom>
        </p:spPr>
      </p:pic>
    </p:spTree>
    <p:extLst>
      <p:ext uri="{BB962C8B-B14F-4D97-AF65-F5344CB8AC3E}">
        <p14:creationId xmlns:p14="http://schemas.microsoft.com/office/powerpoint/2010/main" val="3590735215"/>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7.xml.rels><?xml version="1.0" encoding="UTF-8" standalone="yes"?>
<Relationships xmlns="http://schemas.openxmlformats.org/package/2006/relationships"><Relationship Id="rId1" Type="http://schemas.openxmlformats.org/officeDocument/2006/relationships/image" Target="../media/image10.jpeg"/></Relationships>
</file>

<file path=ppt/theme/_rels/theme8.xml.rels><?xml version="1.0" encoding="UTF-8" standalone="yes"?>
<Relationships xmlns="http://schemas.openxmlformats.org/package/2006/relationships"><Relationship Id="rId1" Type="http://schemas.openxmlformats.org/officeDocument/2006/relationships/image" Target="../media/image1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4.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5.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6.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7.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8.xml><?xml version="1.0" encoding="utf-8"?>
<a:theme xmlns:a="http://schemas.openxmlformats.org/drawingml/2006/main" name="1_Celestial">
  <a:themeElements>
    <a:clrScheme name="Celestial">
      <a:dk1>
        <a:sysClr val="windowText" lastClr="000000"/>
      </a:dk1>
      <a:lt1>
        <a:sysClr val="window" lastClr="FFFFFF"/>
      </a:lt1>
      <a:dk2>
        <a:srgbClr val="3F296A"/>
      </a:dk2>
      <a:lt2>
        <a:srgbClr val="EBEBEB"/>
      </a:lt2>
      <a:accent1>
        <a:srgbClr val="E84574"/>
      </a:accent1>
      <a:accent2>
        <a:srgbClr val="798FF2"/>
      </a:accent2>
      <a:accent3>
        <a:srgbClr val="95C369"/>
      </a:accent3>
      <a:accent4>
        <a:srgbClr val="EE875A"/>
      </a:accent4>
      <a:accent5>
        <a:srgbClr val="C363E8"/>
      </a:accent5>
      <a:accent6>
        <a:srgbClr val="6AADC8"/>
      </a:accent6>
      <a:hlink>
        <a:srgbClr val="FE80C7"/>
      </a:hlink>
      <a:folHlink>
        <a:srgbClr val="FBA3EC"/>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61DDDE80-2DFA-4F2A-B66F-72059846BDAA}"/>
    </a:ext>
  </a:extLst>
</a:theme>
</file>

<file path=ppt/theme/theme9.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Apothecary</Template>
  <TotalTime>16437</TotalTime>
  <Words>3380</Words>
  <Application>Microsoft Office PowerPoint</Application>
  <PresentationFormat>On-screen Show (4:3)</PresentationFormat>
  <Paragraphs>520</Paragraphs>
  <Slides>51</Slides>
  <Notes>43</Notes>
  <HiddenSlides>0</HiddenSlides>
  <MMClips>0</MMClips>
  <ScaleCrop>false</ScaleCrop>
  <HeadingPairs>
    <vt:vector size="6" baseType="variant">
      <vt:variant>
        <vt:lpstr>Fonts Used</vt:lpstr>
      </vt:variant>
      <vt:variant>
        <vt:i4>20</vt:i4>
      </vt:variant>
      <vt:variant>
        <vt:lpstr>Theme</vt:lpstr>
      </vt:variant>
      <vt:variant>
        <vt:i4>10</vt:i4>
      </vt:variant>
      <vt:variant>
        <vt:lpstr>Slide Titles</vt:lpstr>
      </vt:variant>
      <vt:variant>
        <vt:i4>51</vt:i4>
      </vt:variant>
    </vt:vector>
  </HeadingPairs>
  <TitlesOfParts>
    <vt:vector size="81" baseType="lpstr">
      <vt:lpstr>arial</vt:lpstr>
      <vt:lpstr>arial</vt:lpstr>
      <vt:lpstr>Calibri</vt:lpstr>
      <vt:lpstr>Calibri Light</vt:lpstr>
      <vt:lpstr>Cambria</vt:lpstr>
      <vt:lpstr>Century Gothic</vt:lpstr>
      <vt:lpstr>Corbel</vt:lpstr>
      <vt:lpstr>Futura Std Book</vt:lpstr>
      <vt:lpstr>Garamond</vt:lpstr>
      <vt:lpstr>Gill Sans MT</vt:lpstr>
      <vt:lpstr>Helvetica</vt:lpstr>
      <vt:lpstr>Helvetica Neue</vt:lpstr>
      <vt:lpstr>Open Sans</vt:lpstr>
      <vt:lpstr>Optima LT Std DemiBold</vt:lpstr>
      <vt:lpstr>Tahoma</vt:lpstr>
      <vt:lpstr>Times New Roman</vt:lpstr>
      <vt:lpstr>Trebuchet MS</vt:lpstr>
      <vt:lpstr>Tw Cen MT</vt:lpstr>
      <vt:lpstr>Wingdings</vt:lpstr>
      <vt:lpstr>Wingdings 3</vt:lpstr>
      <vt:lpstr>Office Theme</vt:lpstr>
      <vt:lpstr>1_Gallery</vt:lpstr>
      <vt:lpstr>Banded</vt:lpstr>
      <vt:lpstr>Organic</vt:lpstr>
      <vt:lpstr>Metropolitan</vt:lpstr>
      <vt:lpstr>Retrospect</vt:lpstr>
      <vt:lpstr>Ion Boardroom</vt:lpstr>
      <vt:lpstr>1_Celestial</vt:lpstr>
      <vt:lpstr>Droplet</vt:lpstr>
      <vt:lpstr>1_Retrospect</vt:lpstr>
      <vt:lpstr>PowerPoint Presentation</vt:lpstr>
      <vt:lpstr>PowerPoint Presentation</vt:lpstr>
      <vt:lpstr>Agenda: 11.00-11.45 am</vt:lpstr>
      <vt:lpstr>PowerPoint Presentation</vt:lpstr>
      <vt:lpstr>1. Why this content matters to you? </vt:lpstr>
      <vt:lpstr>2. What is TOC Analysis?</vt:lpstr>
      <vt:lpstr>3. What organizations use TOC Analysis?</vt:lpstr>
      <vt:lpstr>PowerPoint Presentation</vt:lpstr>
      <vt:lpstr>PowerPoint Presentation</vt:lpstr>
      <vt:lpstr>PowerPoint Presentation</vt:lpstr>
      <vt:lpstr>6. Outputs, Outcomes, Impacts?  Result-Based Management</vt:lpstr>
      <vt:lpstr>Result-Based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Impact is not defined!</vt:lpstr>
      <vt:lpstr>Threats and Strategies are unclear </vt:lpstr>
      <vt:lpstr>PowerPoint Presentation</vt:lpstr>
      <vt:lpstr>PowerPoint Presentation</vt:lpstr>
      <vt:lpstr>Conclusion: Reconstruction of  Conceptual Model!</vt:lpstr>
      <vt:lpstr>PowerPoint Presentation</vt:lpstr>
      <vt:lpstr>Step 1. Scope and Conservation targets</vt:lpstr>
      <vt:lpstr>Step 2. Direct Threats</vt:lpstr>
      <vt:lpstr>Step 3. Indirect Threats &amp; Opportunities </vt:lpstr>
      <vt:lpstr>Step 4. Strategies</vt:lpstr>
      <vt:lpstr>Sum up!  Re-constructed  Conceptual Model    </vt:lpstr>
      <vt:lpstr>PowerPoint Presentation</vt:lpstr>
      <vt:lpstr>Original Theory of Change: WWF Barents Sea Ecoregional Strategy</vt:lpstr>
      <vt:lpstr>PowerPoint Presentation</vt:lpstr>
      <vt:lpstr>PowerPoint Presentation</vt:lpstr>
      <vt:lpstr>PowerPoint Presentation</vt:lpstr>
      <vt:lpstr>PowerPoint Presentation</vt:lpstr>
      <vt:lpstr>PowerPoint Presentation</vt:lpstr>
      <vt:lpstr>Step 2. Re-constructing the Results Chain  </vt:lpstr>
      <vt:lpstr>PowerPoint Presentation</vt:lpstr>
      <vt:lpstr>PowerPoint Presentation</vt:lpstr>
      <vt:lpstr>Step 3. Checking alternative hypotheses (Process Tracing)</vt:lpstr>
      <vt:lpstr>Sum up!  Re-constructed  Results Chain  </vt:lpstr>
      <vt:lpstr>PowerPoint Presentation</vt:lpstr>
      <vt:lpstr>PowerPoint Presentation</vt:lpstr>
      <vt:lpstr>Recommendations for Logframe analysis</vt:lpstr>
      <vt:lpstr>Sum up!  Logical framework is reviewed   </vt:lpstr>
      <vt:lpstr>PowerPoint Presentation</vt:lpstr>
      <vt:lpstr>Learn more about Miradi </vt:lpstr>
      <vt:lpstr>PowerPoint Presentation</vt:lpstr>
      <vt:lpstr>PowerPoint Presentation</vt:lpstr>
      <vt:lpstr>Thank you for your attention!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 Management</dc:title>
  <dc:creator>sveta2404</dc:creator>
  <cp:lastModifiedBy>Mikhail Paltsyn</cp:lastModifiedBy>
  <cp:revision>448</cp:revision>
  <cp:lastPrinted>2016-10-23T09:30:47Z</cp:lastPrinted>
  <dcterms:created xsi:type="dcterms:W3CDTF">2006-08-16T00:00:00Z</dcterms:created>
  <dcterms:modified xsi:type="dcterms:W3CDTF">2016-10-28T14:09:52Z</dcterms:modified>
</cp:coreProperties>
</file>