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2.xml" ContentType="application/vnd.openxmlformats-officedocument.drawingml.diagramData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diagrams/layout4.xml" ContentType="application/vnd.openxmlformats-officedocument.drawingml.diagram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quickStyle4.xml" ContentType="application/vnd.openxmlformats-officedocument.drawingml.diagramStyl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diagrams/drawing3.xml" ContentType="application/vnd.ms-office.drawingml.diagramDrawing+xml"/>
  <Override PartName="/ppt/tableStyles.xml" ContentType="application/vnd.openxmlformats-officedocument.presentationml.tableStyles+xml"/>
  <Override PartName="/ppt/diagrams/data3.xml" ContentType="application/vnd.openxmlformats-officedocument.drawingml.diagramData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diagrams/drawing4.xml" ContentType="application/vnd.ms-office.drawingml.diagramDrawing+xml"/>
  <Override PartName="/ppt/diagrams/data4.xml" ContentType="application/vnd.openxmlformats-officedocument.drawingml.diagramData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diagrams/colors3.xml" ContentType="application/vnd.openxmlformats-officedocument.drawingml.diagramColor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slideLayouts/slideLayout3.xml" ContentType="application/vnd.openxmlformats-officedocument.presentationml.slideLayout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colors4.xml" ContentType="application/vnd.openxmlformats-officedocument.drawingml.diagramColors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diagrams/quickStyle3.xml" ContentType="application/vnd.openxmlformats-officedocument.drawingml.diagramStyle+xml"/>
  <Override PartName="/ppt/slideLayouts/slideLayout4.xml" ContentType="application/vnd.openxmlformats-officedocument.presentationml.slideLayout+xml"/>
  <Override PartName="/ppt/diagrams/layout3.xml" ContentType="application/vnd.openxmlformats-officedocument.drawingml.diagram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0" r:id="rId4"/>
    <p:sldId id="266" r:id="rId5"/>
    <p:sldId id="258" r:id="rId6"/>
    <p:sldId id="261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mailto:Barbara@Masterspolicy.com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mailto:Barbara@Masterspolicy.co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AE2A44-AFB4-1945-A264-8C8E80454AB7}" type="doc">
      <dgm:prSet loTypeId="urn:microsoft.com/office/officeart/2005/8/layout/chevron2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8EE52C3-C4D0-314F-A70B-9122F87274E6}">
      <dgm:prSet phldrT="[Text]"/>
      <dgm:spPr/>
      <dgm:t>
        <a:bodyPr/>
        <a:lstStyle/>
        <a:p>
          <a:r>
            <a:rPr lang="en-US" dirty="0" smtClean="0"/>
            <a:t>Stage 1</a:t>
          </a:r>
          <a:endParaRPr lang="en-US" dirty="0"/>
        </a:p>
      </dgm:t>
    </dgm:pt>
    <dgm:pt modelId="{CDF5D388-0CE7-0D40-B549-BA3BF11CD39E}" type="parTrans" cxnId="{7FE5FF89-0993-004A-B440-B28F99B8D4CD}">
      <dgm:prSet/>
      <dgm:spPr/>
      <dgm:t>
        <a:bodyPr/>
        <a:lstStyle/>
        <a:p>
          <a:endParaRPr lang="en-US"/>
        </a:p>
      </dgm:t>
    </dgm:pt>
    <dgm:pt modelId="{FD7C525D-44F5-404B-A5E0-D25767048882}" type="sibTrans" cxnId="{7FE5FF89-0993-004A-B440-B28F99B8D4CD}">
      <dgm:prSet/>
      <dgm:spPr/>
      <dgm:t>
        <a:bodyPr/>
        <a:lstStyle/>
        <a:p>
          <a:endParaRPr lang="en-US"/>
        </a:p>
      </dgm:t>
    </dgm:pt>
    <dgm:pt modelId="{861D213D-C034-3244-86DA-2FD2120E390E}">
      <dgm:prSet phldrT="[Text]"/>
      <dgm:spPr/>
      <dgm:t>
        <a:bodyPr/>
        <a:lstStyle/>
        <a:p>
          <a:r>
            <a:rPr lang="en-US" dirty="0" smtClean="0"/>
            <a:t>Building Movement Infrastructure</a:t>
          </a:r>
          <a:endParaRPr lang="en-US" dirty="0"/>
        </a:p>
      </dgm:t>
    </dgm:pt>
    <dgm:pt modelId="{05ECA80D-AFE6-8544-84C0-A6432689787D}" type="parTrans" cxnId="{D85C0161-5CA8-1642-8EF7-5A95CC71FA8C}">
      <dgm:prSet/>
      <dgm:spPr/>
      <dgm:t>
        <a:bodyPr/>
        <a:lstStyle/>
        <a:p>
          <a:endParaRPr lang="en-US"/>
        </a:p>
      </dgm:t>
    </dgm:pt>
    <dgm:pt modelId="{1896599A-0B80-064D-A956-5F8864E4D211}" type="sibTrans" cxnId="{D85C0161-5CA8-1642-8EF7-5A95CC71FA8C}">
      <dgm:prSet/>
      <dgm:spPr/>
      <dgm:t>
        <a:bodyPr/>
        <a:lstStyle/>
        <a:p>
          <a:endParaRPr lang="en-US"/>
        </a:p>
      </dgm:t>
    </dgm:pt>
    <dgm:pt modelId="{8AB5321A-291C-8A45-A1E9-64FCE715739E}">
      <dgm:prSet phldrT="[Text]"/>
      <dgm:spPr/>
      <dgm:t>
        <a:bodyPr/>
        <a:lstStyle/>
        <a:p>
          <a:r>
            <a:rPr lang="en-US" dirty="0" smtClean="0"/>
            <a:t>Stage 2</a:t>
          </a:r>
          <a:endParaRPr lang="en-US" dirty="0"/>
        </a:p>
      </dgm:t>
    </dgm:pt>
    <dgm:pt modelId="{DF5EB1A2-9CEF-CE44-A455-36C3C86A836F}" type="parTrans" cxnId="{146509E7-FB95-1D47-8C9B-A3B577CEDC7C}">
      <dgm:prSet/>
      <dgm:spPr/>
      <dgm:t>
        <a:bodyPr/>
        <a:lstStyle/>
        <a:p>
          <a:endParaRPr lang="en-US"/>
        </a:p>
      </dgm:t>
    </dgm:pt>
    <dgm:pt modelId="{40B0401C-D25F-8E43-B621-F5DF4DE39177}" type="sibTrans" cxnId="{146509E7-FB95-1D47-8C9B-A3B577CEDC7C}">
      <dgm:prSet/>
      <dgm:spPr/>
      <dgm:t>
        <a:bodyPr/>
        <a:lstStyle/>
        <a:p>
          <a:endParaRPr lang="en-US"/>
        </a:p>
      </dgm:t>
    </dgm:pt>
    <dgm:pt modelId="{75534D30-599E-0346-933B-2B492B3A27AE}">
      <dgm:prSet phldrT="[Text]"/>
      <dgm:spPr/>
      <dgm:t>
        <a:bodyPr/>
        <a:lstStyle/>
        <a:p>
          <a:r>
            <a:rPr lang="en-US" dirty="0" smtClean="0"/>
            <a:t>Building Identity and Intention</a:t>
          </a:r>
          <a:endParaRPr lang="en-US" dirty="0"/>
        </a:p>
      </dgm:t>
    </dgm:pt>
    <dgm:pt modelId="{70AEE69E-1DED-7541-B0E6-B31C912E1B01}" type="parTrans" cxnId="{6351630F-36E7-AC44-86B4-83B9CCCDDE60}">
      <dgm:prSet/>
      <dgm:spPr/>
      <dgm:t>
        <a:bodyPr/>
        <a:lstStyle/>
        <a:p>
          <a:endParaRPr lang="en-US"/>
        </a:p>
      </dgm:t>
    </dgm:pt>
    <dgm:pt modelId="{A5C115C2-F51D-C448-8B23-EB391A01DA01}" type="sibTrans" cxnId="{6351630F-36E7-AC44-86B4-83B9CCCDDE60}">
      <dgm:prSet/>
      <dgm:spPr/>
      <dgm:t>
        <a:bodyPr/>
        <a:lstStyle/>
        <a:p>
          <a:endParaRPr lang="en-US"/>
        </a:p>
      </dgm:t>
    </dgm:pt>
    <dgm:pt modelId="{018E25BD-0143-994D-AF2E-71B5AC9EA5D1}">
      <dgm:prSet phldrT="[Text]"/>
      <dgm:spPr/>
      <dgm:t>
        <a:bodyPr/>
        <a:lstStyle/>
        <a:p>
          <a:r>
            <a:rPr lang="en-US" dirty="0" smtClean="0"/>
            <a:t>Stage 3</a:t>
          </a:r>
          <a:endParaRPr lang="en-US" dirty="0"/>
        </a:p>
      </dgm:t>
    </dgm:pt>
    <dgm:pt modelId="{1884745D-6A16-9740-9D37-5A763561A6D4}" type="parTrans" cxnId="{BDE305B9-06B5-8A45-9BA6-45766E5D3877}">
      <dgm:prSet/>
      <dgm:spPr/>
      <dgm:t>
        <a:bodyPr/>
        <a:lstStyle/>
        <a:p>
          <a:endParaRPr lang="en-US"/>
        </a:p>
      </dgm:t>
    </dgm:pt>
    <dgm:pt modelId="{A414BD97-6FD0-0649-AE77-CB5AF01BAA7B}" type="sibTrans" cxnId="{BDE305B9-06B5-8A45-9BA6-45766E5D3877}">
      <dgm:prSet/>
      <dgm:spPr/>
      <dgm:t>
        <a:bodyPr/>
        <a:lstStyle/>
        <a:p>
          <a:endParaRPr lang="en-US"/>
        </a:p>
      </dgm:t>
    </dgm:pt>
    <dgm:pt modelId="{11847AE1-9962-944C-BBCB-A417EF1EACCB}">
      <dgm:prSet phldrT="[Text]"/>
      <dgm:spPr/>
      <dgm:t>
        <a:bodyPr/>
        <a:lstStyle/>
        <a:p>
          <a:r>
            <a:rPr lang="en-US" dirty="0" smtClean="0"/>
            <a:t>Social Combustion</a:t>
          </a:r>
          <a:endParaRPr lang="en-US" dirty="0"/>
        </a:p>
      </dgm:t>
    </dgm:pt>
    <dgm:pt modelId="{26C37F86-D192-3B42-8CCB-7B9B0A92F91A}" type="parTrans" cxnId="{0220046E-6A04-234E-B5BC-0C294E4D4868}">
      <dgm:prSet/>
      <dgm:spPr/>
      <dgm:t>
        <a:bodyPr/>
        <a:lstStyle/>
        <a:p>
          <a:endParaRPr lang="en-US"/>
        </a:p>
      </dgm:t>
    </dgm:pt>
    <dgm:pt modelId="{151535D7-6F2A-1F47-9EC5-D2FE0547DEE3}" type="sibTrans" cxnId="{0220046E-6A04-234E-B5BC-0C294E4D4868}">
      <dgm:prSet/>
      <dgm:spPr/>
      <dgm:t>
        <a:bodyPr/>
        <a:lstStyle/>
        <a:p>
          <a:endParaRPr lang="en-US"/>
        </a:p>
      </dgm:t>
    </dgm:pt>
    <dgm:pt modelId="{F7B8C000-F011-384A-9F70-7E6814BCB089}">
      <dgm:prSet/>
      <dgm:spPr/>
      <dgm:t>
        <a:bodyPr/>
        <a:lstStyle/>
        <a:p>
          <a:r>
            <a:rPr lang="en-US" dirty="0" smtClean="0"/>
            <a:t>Stage 4</a:t>
          </a:r>
          <a:endParaRPr lang="en-US" dirty="0"/>
        </a:p>
      </dgm:t>
    </dgm:pt>
    <dgm:pt modelId="{DD7A5BDB-A3C3-7746-AA9A-474BBA3F3D17}" type="parTrans" cxnId="{486BD040-01ED-BA4D-8EF5-A2F163F4E664}">
      <dgm:prSet/>
      <dgm:spPr/>
      <dgm:t>
        <a:bodyPr/>
        <a:lstStyle/>
        <a:p>
          <a:endParaRPr lang="en-US"/>
        </a:p>
      </dgm:t>
    </dgm:pt>
    <dgm:pt modelId="{47A93439-74D6-4642-AD85-FF10D092C26C}" type="sibTrans" cxnId="{486BD040-01ED-BA4D-8EF5-A2F163F4E664}">
      <dgm:prSet/>
      <dgm:spPr/>
      <dgm:t>
        <a:bodyPr/>
        <a:lstStyle/>
        <a:p>
          <a:endParaRPr lang="en-US"/>
        </a:p>
      </dgm:t>
    </dgm:pt>
    <dgm:pt modelId="{548E6F17-C0CB-484C-9338-8FF65840A653}">
      <dgm:prSet/>
      <dgm:spPr/>
      <dgm:t>
        <a:bodyPr/>
        <a:lstStyle/>
        <a:p>
          <a:r>
            <a:rPr lang="en-US" dirty="0" smtClean="0"/>
            <a:t>Consolidation or Dissipation</a:t>
          </a:r>
          <a:endParaRPr lang="en-US" dirty="0"/>
        </a:p>
      </dgm:t>
    </dgm:pt>
    <dgm:pt modelId="{0299EBFF-84F5-9C45-B539-B75D07C62FB1}" type="parTrans" cxnId="{2842A6A7-1D88-BD49-BF7E-3FE659BD2DF3}">
      <dgm:prSet/>
      <dgm:spPr/>
      <dgm:t>
        <a:bodyPr/>
        <a:lstStyle/>
        <a:p>
          <a:endParaRPr lang="en-US"/>
        </a:p>
      </dgm:t>
    </dgm:pt>
    <dgm:pt modelId="{5D9C6C16-B4CC-9E41-A76F-55CBF887E8F5}" type="sibTrans" cxnId="{2842A6A7-1D88-BD49-BF7E-3FE659BD2DF3}">
      <dgm:prSet/>
      <dgm:spPr/>
      <dgm:t>
        <a:bodyPr/>
        <a:lstStyle/>
        <a:p>
          <a:endParaRPr lang="en-US"/>
        </a:p>
      </dgm:t>
    </dgm:pt>
    <dgm:pt modelId="{4587FA45-74E1-854F-B877-C3D5A5D3CC89}" type="pres">
      <dgm:prSet presAssocID="{D8AE2A44-AFB4-1945-A264-8C8E80454A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0D900A-FF9A-6B4E-AF67-19C256FB36A3}" type="pres">
      <dgm:prSet presAssocID="{18EE52C3-C4D0-314F-A70B-9122F87274E6}" presName="composite" presStyleCnt="0"/>
      <dgm:spPr/>
    </dgm:pt>
    <dgm:pt modelId="{F867EC6B-7445-B940-B495-CA7026DEE2E6}" type="pres">
      <dgm:prSet presAssocID="{18EE52C3-C4D0-314F-A70B-9122F87274E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0A9FF1-E29A-B449-9020-ACF62B270EBA}" type="pres">
      <dgm:prSet presAssocID="{18EE52C3-C4D0-314F-A70B-9122F87274E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71822B-5C68-4343-ADBA-872CE4575B62}" type="pres">
      <dgm:prSet presAssocID="{FD7C525D-44F5-404B-A5E0-D25767048882}" presName="sp" presStyleCnt="0"/>
      <dgm:spPr/>
    </dgm:pt>
    <dgm:pt modelId="{4D5654B5-2186-1A4B-9B1D-1942E30FB730}" type="pres">
      <dgm:prSet presAssocID="{8AB5321A-291C-8A45-A1E9-64FCE715739E}" presName="composite" presStyleCnt="0"/>
      <dgm:spPr/>
    </dgm:pt>
    <dgm:pt modelId="{D4DB0EBB-BEBB-6E46-82BF-6A059BC5D9F4}" type="pres">
      <dgm:prSet presAssocID="{8AB5321A-291C-8A45-A1E9-64FCE715739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AF876-51AD-384B-972A-29AFBD58FA76}" type="pres">
      <dgm:prSet presAssocID="{8AB5321A-291C-8A45-A1E9-64FCE715739E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A0109C-6588-FA4A-ADE3-0656687809DE}" type="pres">
      <dgm:prSet presAssocID="{40B0401C-D25F-8E43-B621-F5DF4DE39177}" presName="sp" presStyleCnt="0"/>
      <dgm:spPr/>
    </dgm:pt>
    <dgm:pt modelId="{F01A9F58-2A3B-E848-9F45-49E5A67F7113}" type="pres">
      <dgm:prSet presAssocID="{018E25BD-0143-994D-AF2E-71B5AC9EA5D1}" presName="composite" presStyleCnt="0"/>
      <dgm:spPr/>
    </dgm:pt>
    <dgm:pt modelId="{DBF20754-AA70-2C47-8A02-E1ED67E8E914}" type="pres">
      <dgm:prSet presAssocID="{018E25BD-0143-994D-AF2E-71B5AC9EA5D1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ABEDCB-63A7-AD45-883C-E85E589695DD}" type="pres">
      <dgm:prSet presAssocID="{018E25BD-0143-994D-AF2E-71B5AC9EA5D1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97136-F225-E946-BEE8-A7E5391CAD97}" type="pres">
      <dgm:prSet presAssocID="{A414BD97-6FD0-0649-AE77-CB5AF01BAA7B}" presName="sp" presStyleCnt="0"/>
      <dgm:spPr/>
    </dgm:pt>
    <dgm:pt modelId="{D1770261-FF84-AA47-AB21-A8D25D0727AA}" type="pres">
      <dgm:prSet presAssocID="{F7B8C000-F011-384A-9F70-7E6814BCB089}" presName="composite" presStyleCnt="0"/>
      <dgm:spPr/>
    </dgm:pt>
    <dgm:pt modelId="{4C197C11-4DC2-EC44-8D45-74C35597314D}" type="pres">
      <dgm:prSet presAssocID="{F7B8C000-F011-384A-9F70-7E6814BCB08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9B395D-CA1A-3F4D-84C5-58EF7DDCB882}" type="pres">
      <dgm:prSet presAssocID="{F7B8C000-F011-384A-9F70-7E6814BCB08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944D85-1E66-934F-8266-AFD9A4D07D46}" type="presOf" srcId="{75534D30-599E-0346-933B-2B492B3A27AE}" destId="{727AF876-51AD-384B-972A-29AFBD58FA76}" srcOrd="0" destOrd="0" presId="urn:microsoft.com/office/officeart/2005/8/layout/chevron2"/>
    <dgm:cxn modelId="{2842A6A7-1D88-BD49-BF7E-3FE659BD2DF3}" srcId="{F7B8C000-F011-384A-9F70-7E6814BCB089}" destId="{548E6F17-C0CB-484C-9338-8FF65840A653}" srcOrd="0" destOrd="0" parTransId="{0299EBFF-84F5-9C45-B539-B75D07C62FB1}" sibTransId="{5D9C6C16-B4CC-9E41-A76F-55CBF887E8F5}"/>
    <dgm:cxn modelId="{BDE305B9-06B5-8A45-9BA6-45766E5D3877}" srcId="{D8AE2A44-AFB4-1945-A264-8C8E80454AB7}" destId="{018E25BD-0143-994D-AF2E-71B5AC9EA5D1}" srcOrd="2" destOrd="0" parTransId="{1884745D-6A16-9740-9D37-5A763561A6D4}" sibTransId="{A414BD97-6FD0-0649-AE77-CB5AF01BAA7B}"/>
    <dgm:cxn modelId="{E4BDC814-D628-1149-8D75-EE3759EE504C}" type="presOf" srcId="{018E25BD-0143-994D-AF2E-71B5AC9EA5D1}" destId="{DBF20754-AA70-2C47-8A02-E1ED67E8E914}" srcOrd="0" destOrd="0" presId="urn:microsoft.com/office/officeart/2005/8/layout/chevron2"/>
    <dgm:cxn modelId="{D2104ED7-029C-154E-8C0D-AFC1A56C0115}" type="presOf" srcId="{D8AE2A44-AFB4-1945-A264-8C8E80454AB7}" destId="{4587FA45-74E1-854F-B877-C3D5A5D3CC89}" srcOrd="0" destOrd="0" presId="urn:microsoft.com/office/officeart/2005/8/layout/chevron2"/>
    <dgm:cxn modelId="{8FA5F349-3F8F-E042-9DF0-4B1607D0788A}" type="presOf" srcId="{8AB5321A-291C-8A45-A1E9-64FCE715739E}" destId="{D4DB0EBB-BEBB-6E46-82BF-6A059BC5D9F4}" srcOrd="0" destOrd="0" presId="urn:microsoft.com/office/officeart/2005/8/layout/chevron2"/>
    <dgm:cxn modelId="{D85C0161-5CA8-1642-8EF7-5A95CC71FA8C}" srcId="{18EE52C3-C4D0-314F-A70B-9122F87274E6}" destId="{861D213D-C034-3244-86DA-2FD2120E390E}" srcOrd="0" destOrd="0" parTransId="{05ECA80D-AFE6-8544-84C0-A6432689787D}" sibTransId="{1896599A-0B80-064D-A956-5F8864E4D211}"/>
    <dgm:cxn modelId="{486BD040-01ED-BA4D-8EF5-A2F163F4E664}" srcId="{D8AE2A44-AFB4-1945-A264-8C8E80454AB7}" destId="{F7B8C000-F011-384A-9F70-7E6814BCB089}" srcOrd="3" destOrd="0" parTransId="{DD7A5BDB-A3C3-7746-AA9A-474BBA3F3D17}" sibTransId="{47A93439-74D6-4642-AD85-FF10D092C26C}"/>
    <dgm:cxn modelId="{726D3811-06BE-2341-89D8-DF95B2C0CF31}" type="presOf" srcId="{11847AE1-9962-944C-BBCB-A417EF1EACCB}" destId="{E5ABEDCB-63A7-AD45-883C-E85E589695DD}" srcOrd="0" destOrd="0" presId="urn:microsoft.com/office/officeart/2005/8/layout/chevron2"/>
    <dgm:cxn modelId="{0220046E-6A04-234E-B5BC-0C294E4D4868}" srcId="{018E25BD-0143-994D-AF2E-71B5AC9EA5D1}" destId="{11847AE1-9962-944C-BBCB-A417EF1EACCB}" srcOrd="0" destOrd="0" parTransId="{26C37F86-D192-3B42-8CCB-7B9B0A92F91A}" sibTransId="{151535D7-6F2A-1F47-9EC5-D2FE0547DEE3}"/>
    <dgm:cxn modelId="{77169E51-F4B9-AD40-9126-8798EFC9AA83}" type="presOf" srcId="{861D213D-C034-3244-86DA-2FD2120E390E}" destId="{A30A9FF1-E29A-B449-9020-ACF62B270EBA}" srcOrd="0" destOrd="0" presId="urn:microsoft.com/office/officeart/2005/8/layout/chevron2"/>
    <dgm:cxn modelId="{7FE5FF89-0993-004A-B440-B28F99B8D4CD}" srcId="{D8AE2A44-AFB4-1945-A264-8C8E80454AB7}" destId="{18EE52C3-C4D0-314F-A70B-9122F87274E6}" srcOrd="0" destOrd="0" parTransId="{CDF5D388-0CE7-0D40-B549-BA3BF11CD39E}" sibTransId="{FD7C525D-44F5-404B-A5E0-D25767048882}"/>
    <dgm:cxn modelId="{6351630F-36E7-AC44-86B4-83B9CCCDDE60}" srcId="{8AB5321A-291C-8A45-A1E9-64FCE715739E}" destId="{75534D30-599E-0346-933B-2B492B3A27AE}" srcOrd="0" destOrd="0" parTransId="{70AEE69E-1DED-7541-B0E6-B31C912E1B01}" sibTransId="{A5C115C2-F51D-C448-8B23-EB391A01DA01}"/>
    <dgm:cxn modelId="{9E2D3B4E-CFE4-7C4E-951F-5BA91B875ADC}" type="presOf" srcId="{548E6F17-C0CB-484C-9338-8FF65840A653}" destId="{A79B395D-CA1A-3F4D-84C5-58EF7DDCB882}" srcOrd="0" destOrd="0" presId="urn:microsoft.com/office/officeart/2005/8/layout/chevron2"/>
    <dgm:cxn modelId="{44B8980E-4982-A047-BD90-514FAA8114A7}" type="presOf" srcId="{F7B8C000-F011-384A-9F70-7E6814BCB089}" destId="{4C197C11-4DC2-EC44-8D45-74C35597314D}" srcOrd="0" destOrd="0" presId="urn:microsoft.com/office/officeart/2005/8/layout/chevron2"/>
    <dgm:cxn modelId="{5794E648-BF54-3444-B0C7-E76D57E803EA}" type="presOf" srcId="{18EE52C3-C4D0-314F-A70B-9122F87274E6}" destId="{F867EC6B-7445-B940-B495-CA7026DEE2E6}" srcOrd="0" destOrd="0" presId="urn:microsoft.com/office/officeart/2005/8/layout/chevron2"/>
    <dgm:cxn modelId="{146509E7-FB95-1D47-8C9B-A3B577CEDC7C}" srcId="{D8AE2A44-AFB4-1945-A264-8C8E80454AB7}" destId="{8AB5321A-291C-8A45-A1E9-64FCE715739E}" srcOrd="1" destOrd="0" parTransId="{DF5EB1A2-9CEF-CE44-A455-36C3C86A836F}" sibTransId="{40B0401C-D25F-8E43-B621-F5DF4DE39177}"/>
    <dgm:cxn modelId="{ACCC2FA4-3E2B-8948-91E2-4C84F564F946}" type="presParOf" srcId="{4587FA45-74E1-854F-B877-C3D5A5D3CC89}" destId="{AE0D900A-FF9A-6B4E-AF67-19C256FB36A3}" srcOrd="0" destOrd="0" presId="urn:microsoft.com/office/officeart/2005/8/layout/chevron2"/>
    <dgm:cxn modelId="{C752182A-70DA-5E43-8509-A1DEE83DD555}" type="presParOf" srcId="{AE0D900A-FF9A-6B4E-AF67-19C256FB36A3}" destId="{F867EC6B-7445-B940-B495-CA7026DEE2E6}" srcOrd="0" destOrd="0" presId="urn:microsoft.com/office/officeart/2005/8/layout/chevron2"/>
    <dgm:cxn modelId="{A60871BA-D397-1D42-9C50-A70B5D410A31}" type="presParOf" srcId="{AE0D900A-FF9A-6B4E-AF67-19C256FB36A3}" destId="{A30A9FF1-E29A-B449-9020-ACF62B270EBA}" srcOrd="1" destOrd="0" presId="urn:microsoft.com/office/officeart/2005/8/layout/chevron2"/>
    <dgm:cxn modelId="{0D74F42A-B0A3-BF4E-9FE1-28426FC63A12}" type="presParOf" srcId="{4587FA45-74E1-854F-B877-C3D5A5D3CC89}" destId="{6A71822B-5C68-4343-ADBA-872CE4575B62}" srcOrd="1" destOrd="0" presId="urn:microsoft.com/office/officeart/2005/8/layout/chevron2"/>
    <dgm:cxn modelId="{10393D17-8C21-F248-8D08-D0D6B3DB45C3}" type="presParOf" srcId="{4587FA45-74E1-854F-B877-C3D5A5D3CC89}" destId="{4D5654B5-2186-1A4B-9B1D-1942E30FB730}" srcOrd="2" destOrd="0" presId="urn:microsoft.com/office/officeart/2005/8/layout/chevron2"/>
    <dgm:cxn modelId="{A19575E5-8039-2744-B785-475BD63168B1}" type="presParOf" srcId="{4D5654B5-2186-1A4B-9B1D-1942E30FB730}" destId="{D4DB0EBB-BEBB-6E46-82BF-6A059BC5D9F4}" srcOrd="0" destOrd="0" presId="urn:microsoft.com/office/officeart/2005/8/layout/chevron2"/>
    <dgm:cxn modelId="{0744FB5B-CB54-A04E-A2FB-7D04BFEE93C0}" type="presParOf" srcId="{4D5654B5-2186-1A4B-9B1D-1942E30FB730}" destId="{727AF876-51AD-384B-972A-29AFBD58FA76}" srcOrd="1" destOrd="0" presId="urn:microsoft.com/office/officeart/2005/8/layout/chevron2"/>
    <dgm:cxn modelId="{6F09CD8F-E619-FC4A-88AC-30170F2B2588}" type="presParOf" srcId="{4587FA45-74E1-854F-B877-C3D5A5D3CC89}" destId="{51A0109C-6588-FA4A-ADE3-0656687809DE}" srcOrd="3" destOrd="0" presId="urn:microsoft.com/office/officeart/2005/8/layout/chevron2"/>
    <dgm:cxn modelId="{901763E4-02C4-1C41-AF43-0FBF93881F02}" type="presParOf" srcId="{4587FA45-74E1-854F-B877-C3D5A5D3CC89}" destId="{F01A9F58-2A3B-E848-9F45-49E5A67F7113}" srcOrd="4" destOrd="0" presId="urn:microsoft.com/office/officeart/2005/8/layout/chevron2"/>
    <dgm:cxn modelId="{D7A6A9E6-9411-6D41-8D5E-B5B9B7AEA535}" type="presParOf" srcId="{F01A9F58-2A3B-E848-9F45-49E5A67F7113}" destId="{DBF20754-AA70-2C47-8A02-E1ED67E8E914}" srcOrd="0" destOrd="0" presId="urn:microsoft.com/office/officeart/2005/8/layout/chevron2"/>
    <dgm:cxn modelId="{4545D6C8-69B4-034E-8028-756EDEBBA4A4}" type="presParOf" srcId="{F01A9F58-2A3B-E848-9F45-49E5A67F7113}" destId="{E5ABEDCB-63A7-AD45-883C-E85E589695DD}" srcOrd="1" destOrd="0" presId="urn:microsoft.com/office/officeart/2005/8/layout/chevron2"/>
    <dgm:cxn modelId="{1B72BF1B-DA98-6740-B210-7EE0575E47BA}" type="presParOf" srcId="{4587FA45-74E1-854F-B877-C3D5A5D3CC89}" destId="{A7897136-F225-E946-BEE8-A7E5391CAD97}" srcOrd="5" destOrd="0" presId="urn:microsoft.com/office/officeart/2005/8/layout/chevron2"/>
    <dgm:cxn modelId="{73F80104-3324-D049-98D6-3CE19B7B4CBC}" type="presParOf" srcId="{4587FA45-74E1-854F-B877-C3D5A5D3CC89}" destId="{D1770261-FF84-AA47-AB21-A8D25D0727AA}" srcOrd="6" destOrd="0" presId="urn:microsoft.com/office/officeart/2005/8/layout/chevron2"/>
    <dgm:cxn modelId="{7073744A-C485-3B40-B46C-F97706EC1211}" type="presParOf" srcId="{D1770261-FF84-AA47-AB21-A8D25D0727AA}" destId="{4C197C11-4DC2-EC44-8D45-74C35597314D}" srcOrd="0" destOrd="0" presId="urn:microsoft.com/office/officeart/2005/8/layout/chevron2"/>
    <dgm:cxn modelId="{72D4C027-2E48-4741-8A7A-4A8D5C7EAAF0}" type="presParOf" srcId="{D1770261-FF84-AA47-AB21-A8D25D0727AA}" destId="{A79B395D-CA1A-3F4D-84C5-58EF7DDCB88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AE2A44-AFB4-1945-A264-8C8E80454AB7}" type="doc">
      <dgm:prSet loTypeId="urn:microsoft.com/office/officeart/2005/8/layout/chevron2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8EE52C3-C4D0-314F-A70B-9122F87274E6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CDF5D388-0CE7-0D40-B549-BA3BF11CD39E}" type="parTrans" cxnId="{7FE5FF89-0993-004A-B440-B28F99B8D4CD}">
      <dgm:prSet/>
      <dgm:spPr/>
      <dgm:t>
        <a:bodyPr/>
        <a:lstStyle/>
        <a:p>
          <a:endParaRPr lang="en-US"/>
        </a:p>
      </dgm:t>
    </dgm:pt>
    <dgm:pt modelId="{FD7C525D-44F5-404B-A5E0-D25767048882}" type="sibTrans" cxnId="{7FE5FF89-0993-004A-B440-B28F99B8D4CD}">
      <dgm:prSet/>
      <dgm:spPr/>
      <dgm:t>
        <a:bodyPr/>
        <a:lstStyle/>
        <a:p>
          <a:endParaRPr lang="en-US"/>
        </a:p>
      </dgm:t>
    </dgm:pt>
    <dgm:pt modelId="{861D213D-C034-3244-86DA-2FD2120E390E}">
      <dgm:prSet phldrT="[Text]"/>
      <dgm:spPr/>
      <dgm:t>
        <a:bodyPr/>
        <a:lstStyle/>
        <a:p>
          <a:r>
            <a:rPr lang="en-US" dirty="0" smtClean="0"/>
            <a:t>Organizing an Authentic Based</a:t>
          </a:r>
          <a:endParaRPr lang="en-US" dirty="0"/>
        </a:p>
      </dgm:t>
    </dgm:pt>
    <dgm:pt modelId="{05ECA80D-AFE6-8544-84C0-A6432689787D}" type="parTrans" cxnId="{D85C0161-5CA8-1642-8EF7-5A95CC71FA8C}">
      <dgm:prSet/>
      <dgm:spPr/>
      <dgm:t>
        <a:bodyPr/>
        <a:lstStyle/>
        <a:p>
          <a:endParaRPr lang="en-US"/>
        </a:p>
      </dgm:t>
    </dgm:pt>
    <dgm:pt modelId="{1896599A-0B80-064D-A956-5F8864E4D211}" type="sibTrans" cxnId="{D85C0161-5CA8-1642-8EF7-5A95CC71FA8C}">
      <dgm:prSet/>
      <dgm:spPr/>
      <dgm:t>
        <a:bodyPr/>
        <a:lstStyle/>
        <a:p>
          <a:endParaRPr lang="en-US"/>
        </a:p>
      </dgm:t>
    </dgm:pt>
    <dgm:pt modelId="{75534D30-599E-0346-933B-2B492B3A27AE}">
      <dgm:prSet phldrT="[Text]"/>
      <dgm:spPr/>
      <dgm:t>
        <a:bodyPr/>
        <a:lstStyle/>
        <a:p>
          <a:r>
            <a:rPr lang="en-US" dirty="0" smtClean="0"/>
            <a:t>Leadership</a:t>
          </a:r>
          <a:endParaRPr lang="en-US" dirty="0"/>
        </a:p>
      </dgm:t>
    </dgm:pt>
    <dgm:pt modelId="{70AEE69E-1DED-7541-B0E6-B31C912E1B01}" type="parTrans" cxnId="{6351630F-36E7-AC44-86B4-83B9CCCDDE60}">
      <dgm:prSet/>
      <dgm:spPr/>
      <dgm:t>
        <a:bodyPr/>
        <a:lstStyle/>
        <a:p>
          <a:endParaRPr lang="en-US"/>
        </a:p>
      </dgm:t>
    </dgm:pt>
    <dgm:pt modelId="{A5C115C2-F51D-C448-8B23-EB391A01DA01}" type="sibTrans" cxnId="{6351630F-36E7-AC44-86B4-83B9CCCDDE60}">
      <dgm:prSet/>
      <dgm:spPr/>
      <dgm:t>
        <a:bodyPr/>
        <a:lstStyle/>
        <a:p>
          <a:endParaRPr lang="en-US"/>
        </a:p>
      </dgm:t>
    </dgm:pt>
    <dgm:pt modelId="{018E25BD-0143-994D-AF2E-71B5AC9EA5D1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1884745D-6A16-9740-9D37-5A763561A6D4}" type="parTrans" cxnId="{BDE305B9-06B5-8A45-9BA6-45766E5D3877}">
      <dgm:prSet/>
      <dgm:spPr/>
      <dgm:t>
        <a:bodyPr/>
        <a:lstStyle/>
        <a:p>
          <a:endParaRPr lang="en-US"/>
        </a:p>
      </dgm:t>
    </dgm:pt>
    <dgm:pt modelId="{A414BD97-6FD0-0649-AE77-CB5AF01BAA7B}" type="sibTrans" cxnId="{BDE305B9-06B5-8A45-9BA6-45766E5D3877}">
      <dgm:prSet/>
      <dgm:spPr/>
      <dgm:t>
        <a:bodyPr/>
        <a:lstStyle/>
        <a:p>
          <a:endParaRPr lang="en-US"/>
        </a:p>
      </dgm:t>
    </dgm:pt>
    <dgm:pt modelId="{F7B8C000-F011-384A-9F70-7E6814BCB089}">
      <dgm:prSet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DD7A5BDB-A3C3-7746-AA9A-474BBA3F3D17}" type="parTrans" cxnId="{486BD040-01ED-BA4D-8EF5-A2F163F4E664}">
      <dgm:prSet/>
      <dgm:spPr/>
      <dgm:t>
        <a:bodyPr/>
        <a:lstStyle/>
        <a:p>
          <a:endParaRPr lang="en-US"/>
        </a:p>
      </dgm:t>
    </dgm:pt>
    <dgm:pt modelId="{47A93439-74D6-4642-AD85-FF10D092C26C}" type="sibTrans" cxnId="{486BD040-01ED-BA4D-8EF5-A2F163F4E664}">
      <dgm:prSet/>
      <dgm:spPr/>
      <dgm:t>
        <a:bodyPr/>
        <a:lstStyle/>
        <a:p>
          <a:endParaRPr lang="en-US"/>
        </a:p>
      </dgm:t>
    </dgm:pt>
    <dgm:pt modelId="{8AB5321A-291C-8A45-A1E9-64FCE715739E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40B0401C-D25F-8E43-B621-F5DF4DE39177}" type="sibTrans" cxnId="{146509E7-FB95-1D47-8C9B-A3B577CEDC7C}">
      <dgm:prSet/>
      <dgm:spPr/>
      <dgm:t>
        <a:bodyPr/>
        <a:lstStyle/>
        <a:p>
          <a:endParaRPr lang="en-US"/>
        </a:p>
      </dgm:t>
    </dgm:pt>
    <dgm:pt modelId="{DF5EB1A2-9CEF-CE44-A455-36C3C86A836F}" type="parTrans" cxnId="{146509E7-FB95-1D47-8C9B-A3B577CEDC7C}">
      <dgm:prSet/>
      <dgm:spPr/>
      <dgm:t>
        <a:bodyPr/>
        <a:lstStyle/>
        <a:p>
          <a:endParaRPr lang="en-US"/>
        </a:p>
      </dgm:t>
    </dgm:pt>
    <dgm:pt modelId="{3CE55453-E20F-904B-8E68-FA917325268B}">
      <dgm:prSet phldrT="[Text]"/>
      <dgm:spPr/>
      <dgm:t>
        <a:bodyPr/>
        <a:lstStyle/>
        <a:p>
          <a:r>
            <a:rPr lang="en-US" dirty="0" smtClean="0"/>
            <a:t>Vision and Ideas</a:t>
          </a:r>
          <a:endParaRPr lang="en-US" dirty="0"/>
        </a:p>
      </dgm:t>
    </dgm:pt>
    <dgm:pt modelId="{7C01043C-F361-8A42-8A02-18DA1559CEE1}" type="parTrans" cxnId="{A060DF6B-7B4C-0E40-9ED6-306B04C6600C}">
      <dgm:prSet/>
      <dgm:spPr/>
      <dgm:t>
        <a:bodyPr/>
        <a:lstStyle/>
        <a:p>
          <a:endParaRPr lang="en-US"/>
        </a:p>
      </dgm:t>
    </dgm:pt>
    <dgm:pt modelId="{510B2B99-C63F-234A-BFF2-7E8F6347446D}" type="sibTrans" cxnId="{A060DF6B-7B4C-0E40-9ED6-306B04C6600C}">
      <dgm:prSet/>
      <dgm:spPr/>
      <dgm:t>
        <a:bodyPr/>
        <a:lstStyle/>
        <a:p>
          <a:endParaRPr lang="en-US"/>
        </a:p>
      </dgm:t>
    </dgm:pt>
    <dgm:pt modelId="{A7F64C4C-1073-F84E-90A5-C3EA473141B1}">
      <dgm:prSet/>
      <dgm:spPr/>
      <dgm:t>
        <a:bodyPr/>
        <a:lstStyle/>
        <a:p>
          <a:r>
            <a:rPr lang="en-US" dirty="0" smtClean="0"/>
            <a:t>Alliances</a:t>
          </a:r>
          <a:endParaRPr lang="en-US" dirty="0"/>
        </a:p>
      </dgm:t>
    </dgm:pt>
    <dgm:pt modelId="{CDB1E601-86EB-C149-AA59-830872FB0785}" type="parTrans" cxnId="{C065C191-BB69-E344-B1DB-89E31A690A0B}">
      <dgm:prSet/>
      <dgm:spPr/>
      <dgm:t>
        <a:bodyPr/>
        <a:lstStyle/>
        <a:p>
          <a:endParaRPr lang="en-US"/>
        </a:p>
      </dgm:t>
    </dgm:pt>
    <dgm:pt modelId="{E1F7E71A-D052-7B46-AA0C-8A00F8ED432D}" type="sibTrans" cxnId="{C065C191-BB69-E344-B1DB-89E31A690A0B}">
      <dgm:prSet/>
      <dgm:spPr/>
      <dgm:t>
        <a:bodyPr/>
        <a:lstStyle/>
        <a:p>
          <a:endParaRPr lang="en-US"/>
        </a:p>
      </dgm:t>
    </dgm:pt>
    <dgm:pt modelId="{F06775EF-F165-284D-BF2C-3E160DB352DA}">
      <dgm:prSet/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065859E0-0B85-7B4E-B6E2-7E950AF4D24E}" type="parTrans" cxnId="{D7CEF48C-B7AA-B54D-96FD-4B0D84B7746F}">
      <dgm:prSet/>
      <dgm:spPr/>
      <dgm:t>
        <a:bodyPr/>
        <a:lstStyle/>
        <a:p>
          <a:endParaRPr lang="en-US"/>
        </a:p>
      </dgm:t>
    </dgm:pt>
    <dgm:pt modelId="{131E3504-D02A-754A-9F19-ADBD206CBCFD}" type="sibTrans" cxnId="{D7CEF48C-B7AA-B54D-96FD-4B0D84B7746F}">
      <dgm:prSet/>
      <dgm:spPr/>
      <dgm:t>
        <a:bodyPr/>
        <a:lstStyle/>
        <a:p>
          <a:endParaRPr lang="en-US"/>
        </a:p>
      </dgm:t>
    </dgm:pt>
    <dgm:pt modelId="{17CCF57D-5CA3-C347-AF36-F38493E36640}">
      <dgm:prSet/>
      <dgm:spPr/>
      <dgm:t>
        <a:bodyPr/>
        <a:lstStyle/>
        <a:p>
          <a:r>
            <a:rPr lang="en-US" dirty="0" smtClean="0"/>
            <a:t>Advocacy Infrastructure</a:t>
          </a:r>
          <a:endParaRPr lang="en-US" dirty="0"/>
        </a:p>
      </dgm:t>
    </dgm:pt>
    <dgm:pt modelId="{0D80E16B-2A5D-6C45-A750-1F1F5E195F0E}" type="parTrans" cxnId="{048CBD54-DD70-9B47-8D55-8EE5BBE890E4}">
      <dgm:prSet/>
      <dgm:spPr/>
      <dgm:t>
        <a:bodyPr/>
        <a:lstStyle/>
        <a:p>
          <a:endParaRPr lang="en-US"/>
        </a:p>
      </dgm:t>
    </dgm:pt>
    <dgm:pt modelId="{9758AA97-5F42-9F4C-8BC4-04CE42ED9D18}" type="sibTrans" cxnId="{048CBD54-DD70-9B47-8D55-8EE5BBE890E4}">
      <dgm:prSet/>
      <dgm:spPr/>
      <dgm:t>
        <a:bodyPr/>
        <a:lstStyle/>
        <a:p>
          <a:endParaRPr lang="en-US"/>
        </a:p>
      </dgm:t>
    </dgm:pt>
    <dgm:pt modelId="{4587FA45-74E1-854F-B877-C3D5A5D3CC89}" type="pres">
      <dgm:prSet presAssocID="{D8AE2A44-AFB4-1945-A264-8C8E80454A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0D900A-FF9A-6B4E-AF67-19C256FB36A3}" type="pres">
      <dgm:prSet presAssocID="{18EE52C3-C4D0-314F-A70B-9122F87274E6}" presName="composite" presStyleCnt="0"/>
      <dgm:spPr/>
    </dgm:pt>
    <dgm:pt modelId="{F867EC6B-7445-B940-B495-CA7026DEE2E6}" type="pres">
      <dgm:prSet presAssocID="{18EE52C3-C4D0-314F-A70B-9122F87274E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0A9FF1-E29A-B449-9020-ACF62B270EBA}" type="pres">
      <dgm:prSet presAssocID="{18EE52C3-C4D0-314F-A70B-9122F87274E6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71822B-5C68-4343-ADBA-872CE4575B62}" type="pres">
      <dgm:prSet presAssocID="{FD7C525D-44F5-404B-A5E0-D25767048882}" presName="sp" presStyleCnt="0"/>
      <dgm:spPr/>
    </dgm:pt>
    <dgm:pt modelId="{4D5654B5-2186-1A4B-9B1D-1942E30FB730}" type="pres">
      <dgm:prSet presAssocID="{8AB5321A-291C-8A45-A1E9-64FCE715739E}" presName="composite" presStyleCnt="0"/>
      <dgm:spPr/>
    </dgm:pt>
    <dgm:pt modelId="{D4DB0EBB-BEBB-6E46-82BF-6A059BC5D9F4}" type="pres">
      <dgm:prSet presAssocID="{8AB5321A-291C-8A45-A1E9-64FCE715739E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AF876-51AD-384B-972A-29AFBD58FA76}" type="pres">
      <dgm:prSet presAssocID="{8AB5321A-291C-8A45-A1E9-64FCE715739E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A0109C-6588-FA4A-ADE3-0656687809DE}" type="pres">
      <dgm:prSet presAssocID="{40B0401C-D25F-8E43-B621-F5DF4DE39177}" presName="sp" presStyleCnt="0"/>
      <dgm:spPr/>
    </dgm:pt>
    <dgm:pt modelId="{F01A9F58-2A3B-E848-9F45-49E5A67F7113}" type="pres">
      <dgm:prSet presAssocID="{018E25BD-0143-994D-AF2E-71B5AC9EA5D1}" presName="composite" presStyleCnt="0"/>
      <dgm:spPr/>
    </dgm:pt>
    <dgm:pt modelId="{DBF20754-AA70-2C47-8A02-E1ED67E8E914}" type="pres">
      <dgm:prSet presAssocID="{018E25BD-0143-994D-AF2E-71B5AC9EA5D1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ABEDCB-63A7-AD45-883C-E85E589695DD}" type="pres">
      <dgm:prSet presAssocID="{018E25BD-0143-994D-AF2E-71B5AC9EA5D1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97136-F225-E946-BEE8-A7E5391CAD97}" type="pres">
      <dgm:prSet presAssocID="{A414BD97-6FD0-0649-AE77-CB5AF01BAA7B}" presName="sp" presStyleCnt="0"/>
      <dgm:spPr/>
    </dgm:pt>
    <dgm:pt modelId="{D1770261-FF84-AA47-AB21-A8D25D0727AA}" type="pres">
      <dgm:prSet presAssocID="{F7B8C000-F011-384A-9F70-7E6814BCB089}" presName="composite" presStyleCnt="0"/>
      <dgm:spPr/>
    </dgm:pt>
    <dgm:pt modelId="{4C197C11-4DC2-EC44-8D45-74C35597314D}" type="pres">
      <dgm:prSet presAssocID="{F7B8C000-F011-384A-9F70-7E6814BCB089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9B395D-CA1A-3F4D-84C5-58EF7DDCB882}" type="pres">
      <dgm:prSet presAssocID="{F7B8C000-F011-384A-9F70-7E6814BCB089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6CBBA9-AE98-7A47-81BB-3B8614857B76}" type="pres">
      <dgm:prSet presAssocID="{47A93439-74D6-4642-AD85-FF10D092C26C}" presName="sp" presStyleCnt="0"/>
      <dgm:spPr/>
    </dgm:pt>
    <dgm:pt modelId="{4B57F610-CBD5-9140-85AE-8EDE8AFFBFF9}" type="pres">
      <dgm:prSet presAssocID="{F06775EF-F165-284D-BF2C-3E160DB352DA}" presName="composite" presStyleCnt="0"/>
      <dgm:spPr/>
    </dgm:pt>
    <dgm:pt modelId="{C7C833F7-1EF4-1442-B72D-31A5AF8136CF}" type="pres">
      <dgm:prSet presAssocID="{F06775EF-F165-284D-BF2C-3E160DB352DA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EE8E0B-3547-5446-B28F-1A8BF7C16A0B}" type="pres">
      <dgm:prSet presAssocID="{F06775EF-F165-284D-BF2C-3E160DB352DA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D0B60-D1D2-8545-8E9E-9361B329B4F7}" type="presOf" srcId="{A7F64C4C-1073-F84E-90A5-C3EA473141B1}" destId="{A79B395D-CA1A-3F4D-84C5-58EF7DDCB882}" srcOrd="0" destOrd="0" presId="urn:microsoft.com/office/officeart/2005/8/layout/chevron2"/>
    <dgm:cxn modelId="{BDE305B9-06B5-8A45-9BA6-45766E5D3877}" srcId="{D8AE2A44-AFB4-1945-A264-8C8E80454AB7}" destId="{018E25BD-0143-994D-AF2E-71B5AC9EA5D1}" srcOrd="2" destOrd="0" parTransId="{1884745D-6A16-9740-9D37-5A763561A6D4}" sibTransId="{A414BD97-6FD0-0649-AE77-CB5AF01BAA7B}"/>
    <dgm:cxn modelId="{048CBD54-DD70-9B47-8D55-8EE5BBE890E4}" srcId="{F06775EF-F165-284D-BF2C-3E160DB352DA}" destId="{17CCF57D-5CA3-C347-AF36-F38493E36640}" srcOrd="0" destOrd="0" parTransId="{0D80E16B-2A5D-6C45-A750-1F1F5E195F0E}" sibTransId="{9758AA97-5F42-9F4C-8BC4-04CE42ED9D18}"/>
    <dgm:cxn modelId="{D7CEF48C-B7AA-B54D-96FD-4B0D84B7746F}" srcId="{D8AE2A44-AFB4-1945-A264-8C8E80454AB7}" destId="{F06775EF-F165-284D-BF2C-3E160DB352DA}" srcOrd="4" destOrd="0" parTransId="{065859E0-0B85-7B4E-B6E2-7E950AF4D24E}" sibTransId="{131E3504-D02A-754A-9F19-ADBD206CBCFD}"/>
    <dgm:cxn modelId="{49274DC9-1412-1F43-A905-E771EFA6DEBE}" type="presOf" srcId="{75534D30-599E-0346-933B-2B492B3A27AE}" destId="{727AF876-51AD-384B-972A-29AFBD58FA76}" srcOrd="0" destOrd="0" presId="urn:microsoft.com/office/officeart/2005/8/layout/chevron2"/>
    <dgm:cxn modelId="{D85C0161-5CA8-1642-8EF7-5A95CC71FA8C}" srcId="{18EE52C3-C4D0-314F-A70B-9122F87274E6}" destId="{861D213D-C034-3244-86DA-2FD2120E390E}" srcOrd="0" destOrd="0" parTransId="{05ECA80D-AFE6-8544-84C0-A6432689787D}" sibTransId="{1896599A-0B80-064D-A956-5F8864E4D211}"/>
    <dgm:cxn modelId="{B7BA7E91-3FC6-E944-9170-C67372D96539}" type="presOf" srcId="{861D213D-C034-3244-86DA-2FD2120E390E}" destId="{A30A9FF1-E29A-B449-9020-ACF62B270EBA}" srcOrd="0" destOrd="0" presId="urn:microsoft.com/office/officeart/2005/8/layout/chevron2"/>
    <dgm:cxn modelId="{486BD040-01ED-BA4D-8EF5-A2F163F4E664}" srcId="{D8AE2A44-AFB4-1945-A264-8C8E80454AB7}" destId="{F7B8C000-F011-384A-9F70-7E6814BCB089}" srcOrd="3" destOrd="0" parTransId="{DD7A5BDB-A3C3-7746-AA9A-474BBA3F3D17}" sibTransId="{47A93439-74D6-4642-AD85-FF10D092C26C}"/>
    <dgm:cxn modelId="{848DA400-6DAC-814B-AD77-FE1CB8E144DE}" type="presOf" srcId="{3CE55453-E20F-904B-8E68-FA917325268B}" destId="{E5ABEDCB-63A7-AD45-883C-E85E589695DD}" srcOrd="0" destOrd="0" presId="urn:microsoft.com/office/officeart/2005/8/layout/chevron2"/>
    <dgm:cxn modelId="{70009657-8139-9548-A230-3C9F6DC39218}" type="presOf" srcId="{D8AE2A44-AFB4-1945-A264-8C8E80454AB7}" destId="{4587FA45-74E1-854F-B877-C3D5A5D3CC89}" srcOrd="0" destOrd="0" presId="urn:microsoft.com/office/officeart/2005/8/layout/chevron2"/>
    <dgm:cxn modelId="{3E9BC012-BE59-624B-A764-4E89FDC062B8}" type="presOf" srcId="{18EE52C3-C4D0-314F-A70B-9122F87274E6}" destId="{F867EC6B-7445-B940-B495-CA7026DEE2E6}" srcOrd="0" destOrd="0" presId="urn:microsoft.com/office/officeart/2005/8/layout/chevron2"/>
    <dgm:cxn modelId="{64B78B34-CB6D-CC41-9254-1819EED59300}" type="presOf" srcId="{F7B8C000-F011-384A-9F70-7E6814BCB089}" destId="{4C197C11-4DC2-EC44-8D45-74C35597314D}" srcOrd="0" destOrd="0" presId="urn:microsoft.com/office/officeart/2005/8/layout/chevron2"/>
    <dgm:cxn modelId="{A060DF6B-7B4C-0E40-9ED6-306B04C6600C}" srcId="{018E25BD-0143-994D-AF2E-71B5AC9EA5D1}" destId="{3CE55453-E20F-904B-8E68-FA917325268B}" srcOrd="0" destOrd="0" parTransId="{7C01043C-F361-8A42-8A02-18DA1559CEE1}" sibTransId="{510B2B99-C63F-234A-BFF2-7E8F6347446D}"/>
    <dgm:cxn modelId="{7FE5FF89-0993-004A-B440-B28F99B8D4CD}" srcId="{D8AE2A44-AFB4-1945-A264-8C8E80454AB7}" destId="{18EE52C3-C4D0-314F-A70B-9122F87274E6}" srcOrd="0" destOrd="0" parTransId="{CDF5D388-0CE7-0D40-B549-BA3BF11CD39E}" sibTransId="{FD7C525D-44F5-404B-A5E0-D25767048882}"/>
    <dgm:cxn modelId="{52621917-0312-D048-9356-F5A6B4DD8DC7}" type="presOf" srcId="{17CCF57D-5CA3-C347-AF36-F38493E36640}" destId="{F7EE8E0B-3547-5446-B28F-1A8BF7C16A0B}" srcOrd="0" destOrd="0" presId="urn:microsoft.com/office/officeart/2005/8/layout/chevron2"/>
    <dgm:cxn modelId="{6351630F-36E7-AC44-86B4-83B9CCCDDE60}" srcId="{8AB5321A-291C-8A45-A1E9-64FCE715739E}" destId="{75534D30-599E-0346-933B-2B492B3A27AE}" srcOrd="0" destOrd="0" parTransId="{70AEE69E-1DED-7541-B0E6-B31C912E1B01}" sibTransId="{A5C115C2-F51D-C448-8B23-EB391A01DA01}"/>
    <dgm:cxn modelId="{19B2068C-4CF0-914C-8A4E-AEF9A527BC53}" type="presOf" srcId="{F06775EF-F165-284D-BF2C-3E160DB352DA}" destId="{C7C833F7-1EF4-1442-B72D-31A5AF8136CF}" srcOrd="0" destOrd="0" presId="urn:microsoft.com/office/officeart/2005/8/layout/chevron2"/>
    <dgm:cxn modelId="{5076394F-122F-D745-A3BE-E5A943BDBCD0}" type="presOf" srcId="{018E25BD-0143-994D-AF2E-71B5AC9EA5D1}" destId="{DBF20754-AA70-2C47-8A02-E1ED67E8E914}" srcOrd="0" destOrd="0" presId="urn:microsoft.com/office/officeart/2005/8/layout/chevron2"/>
    <dgm:cxn modelId="{C065C191-BB69-E344-B1DB-89E31A690A0B}" srcId="{F7B8C000-F011-384A-9F70-7E6814BCB089}" destId="{A7F64C4C-1073-F84E-90A5-C3EA473141B1}" srcOrd="0" destOrd="0" parTransId="{CDB1E601-86EB-C149-AA59-830872FB0785}" sibTransId="{E1F7E71A-D052-7B46-AA0C-8A00F8ED432D}"/>
    <dgm:cxn modelId="{34CE67D1-D522-2449-8CDB-EB7B85CE03FC}" type="presOf" srcId="{8AB5321A-291C-8A45-A1E9-64FCE715739E}" destId="{D4DB0EBB-BEBB-6E46-82BF-6A059BC5D9F4}" srcOrd="0" destOrd="0" presId="urn:microsoft.com/office/officeart/2005/8/layout/chevron2"/>
    <dgm:cxn modelId="{146509E7-FB95-1D47-8C9B-A3B577CEDC7C}" srcId="{D8AE2A44-AFB4-1945-A264-8C8E80454AB7}" destId="{8AB5321A-291C-8A45-A1E9-64FCE715739E}" srcOrd="1" destOrd="0" parTransId="{DF5EB1A2-9CEF-CE44-A455-36C3C86A836F}" sibTransId="{40B0401C-D25F-8E43-B621-F5DF4DE39177}"/>
    <dgm:cxn modelId="{9AD6C4D9-63EE-AD41-ADC6-02B93EA3EFC8}" type="presParOf" srcId="{4587FA45-74E1-854F-B877-C3D5A5D3CC89}" destId="{AE0D900A-FF9A-6B4E-AF67-19C256FB36A3}" srcOrd="0" destOrd="0" presId="urn:microsoft.com/office/officeart/2005/8/layout/chevron2"/>
    <dgm:cxn modelId="{01802C2D-7856-744D-ACFA-99ECDECB3917}" type="presParOf" srcId="{AE0D900A-FF9A-6B4E-AF67-19C256FB36A3}" destId="{F867EC6B-7445-B940-B495-CA7026DEE2E6}" srcOrd="0" destOrd="0" presId="urn:microsoft.com/office/officeart/2005/8/layout/chevron2"/>
    <dgm:cxn modelId="{49120B01-B00A-CD4C-988F-1F290E26C322}" type="presParOf" srcId="{AE0D900A-FF9A-6B4E-AF67-19C256FB36A3}" destId="{A30A9FF1-E29A-B449-9020-ACF62B270EBA}" srcOrd="1" destOrd="0" presId="urn:microsoft.com/office/officeart/2005/8/layout/chevron2"/>
    <dgm:cxn modelId="{9CF75183-DAC0-724A-89B9-B92C61541E86}" type="presParOf" srcId="{4587FA45-74E1-854F-B877-C3D5A5D3CC89}" destId="{6A71822B-5C68-4343-ADBA-872CE4575B62}" srcOrd="1" destOrd="0" presId="urn:microsoft.com/office/officeart/2005/8/layout/chevron2"/>
    <dgm:cxn modelId="{ED9249CB-0514-7342-8815-6C9CB85A78E5}" type="presParOf" srcId="{4587FA45-74E1-854F-B877-C3D5A5D3CC89}" destId="{4D5654B5-2186-1A4B-9B1D-1942E30FB730}" srcOrd="2" destOrd="0" presId="urn:microsoft.com/office/officeart/2005/8/layout/chevron2"/>
    <dgm:cxn modelId="{B6C4266E-5249-1042-AD98-112FCEF206EF}" type="presParOf" srcId="{4D5654B5-2186-1A4B-9B1D-1942E30FB730}" destId="{D4DB0EBB-BEBB-6E46-82BF-6A059BC5D9F4}" srcOrd="0" destOrd="0" presId="urn:microsoft.com/office/officeart/2005/8/layout/chevron2"/>
    <dgm:cxn modelId="{69BA52E7-AF30-724C-BF7C-C121E082261E}" type="presParOf" srcId="{4D5654B5-2186-1A4B-9B1D-1942E30FB730}" destId="{727AF876-51AD-384B-972A-29AFBD58FA76}" srcOrd="1" destOrd="0" presId="urn:microsoft.com/office/officeart/2005/8/layout/chevron2"/>
    <dgm:cxn modelId="{5385FCAD-BB92-6444-A152-44927A291DC1}" type="presParOf" srcId="{4587FA45-74E1-854F-B877-C3D5A5D3CC89}" destId="{51A0109C-6588-FA4A-ADE3-0656687809DE}" srcOrd="3" destOrd="0" presId="urn:microsoft.com/office/officeart/2005/8/layout/chevron2"/>
    <dgm:cxn modelId="{0B92EAAE-E9C4-744E-A3A0-037D568847A9}" type="presParOf" srcId="{4587FA45-74E1-854F-B877-C3D5A5D3CC89}" destId="{F01A9F58-2A3B-E848-9F45-49E5A67F7113}" srcOrd="4" destOrd="0" presId="urn:microsoft.com/office/officeart/2005/8/layout/chevron2"/>
    <dgm:cxn modelId="{3308346E-A0E7-7946-9317-D0C4CD0894AF}" type="presParOf" srcId="{F01A9F58-2A3B-E848-9F45-49E5A67F7113}" destId="{DBF20754-AA70-2C47-8A02-E1ED67E8E914}" srcOrd="0" destOrd="0" presId="urn:microsoft.com/office/officeart/2005/8/layout/chevron2"/>
    <dgm:cxn modelId="{65240B39-7D2D-0F4F-81F3-A38AB600CB51}" type="presParOf" srcId="{F01A9F58-2A3B-E848-9F45-49E5A67F7113}" destId="{E5ABEDCB-63A7-AD45-883C-E85E589695DD}" srcOrd="1" destOrd="0" presId="urn:microsoft.com/office/officeart/2005/8/layout/chevron2"/>
    <dgm:cxn modelId="{1334046A-6B40-0646-99B7-0A4B1B9AD1C6}" type="presParOf" srcId="{4587FA45-74E1-854F-B877-C3D5A5D3CC89}" destId="{A7897136-F225-E946-BEE8-A7E5391CAD97}" srcOrd="5" destOrd="0" presId="urn:microsoft.com/office/officeart/2005/8/layout/chevron2"/>
    <dgm:cxn modelId="{E4244FFE-3E33-A943-960F-7C295E336E1E}" type="presParOf" srcId="{4587FA45-74E1-854F-B877-C3D5A5D3CC89}" destId="{D1770261-FF84-AA47-AB21-A8D25D0727AA}" srcOrd="6" destOrd="0" presId="urn:microsoft.com/office/officeart/2005/8/layout/chevron2"/>
    <dgm:cxn modelId="{532FB5CB-9C39-E140-99E5-F330DAFFAEF5}" type="presParOf" srcId="{D1770261-FF84-AA47-AB21-A8D25D0727AA}" destId="{4C197C11-4DC2-EC44-8D45-74C35597314D}" srcOrd="0" destOrd="0" presId="urn:microsoft.com/office/officeart/2005/8/layout/chevron2"/>
    <dgm:cxn modelId="{905592C9-6395-424E-B695-600D82AF60F0}" type="presParOf" srcId="{D1770261-FF84-AA47-AB21-A8D25D0727AA}" destId="{A79B395D-CA1A-3F4D-84C5-58EF7DDCB882}" srcOrd="1" destOrd="0" presId="urn:microsoft.com/office/officeart/2005/8/layout/chevron2"/>
    <dgm:cxn modelId="{E2D8D5DA-93D1-0546-BC24-BE9733435399}" type="presParOf" srcId="{4587FA45-74E1-854F-B877-C3D5A5D3CC89}" destId="{256CBBA9-AE98-7A47-81BB-3B8614857B76}" srcOrd="7" destOrd="0" presId="urn:microsoft.com/office/officeart/2005/8/layout/chevron2"/>
    <dgm:cxn modelId="{3A5B9C95-9817-154E-866F-EB9C5291360E}" type="presParOf" srcId="{4587FA45-74E1-854F-B877-C3D5A5D3CC89}" destId="{4B57F610-CBD5-9140-85AE-8EDE8AFFBFF9}" srcOrd="8" destOrd="0" presId="urn:microsoft.com/office/officeart/2005/8/layout/chevron2"/>
    <dgm:cxn modelId="{B4169A19-F89C-2944-9E1C-1AFF86A48D08}" type="presParOf" srcId="{4B57F610-CBD5-9140-85AE-8EDE8AFFBFF9}" destId="{C7C833F7-1EF4-1442-B72D-31A5AF8136CF}" srcOrd="0" destOrd="0" presId="urn:microsoft.com/office/officeart/2005/8/layout/chevron2"/>
    <dgm:cxn modelId="{D22AB7EC-DA69-F645-BD92-004AF1DC669B}" type="presParOf" srcId="{4B57F610-CBD5-9140-85AE-8EDE8AFFBFF9}" destId="{F7EE8E0B-3547-5446-B28F-1A8BF7C16A0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AE2A44-AFB4-1945-A264-8C8E80454AB7}" type="doc">
      <dgm:prSet loTypeId="urn:microsoft.com/office/officeart/2005/8/layout/chevron2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8EE52C3-C4D0-314F-A70B-9122F87274E6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CDF5D388-0CE7-0D40-B549-BA3BF11CD39E}" type="parTrans" cxnId="{7FE5FF89-0993-004A-B440-B28F99B8D4CD}">
      <dgm:prSet/>
      <dgm:spPr/>
      <dgm:t>
        <a:bodyPr/>
        <a:lstStyle/>
        <a:p>
          <a:endParaRPr lang="en-US"/>
        </a:p>
      </dgm:t>
    </dgm:pt>
    <dgm:pt modelId="{FD7C525D-44F5-404B-A5E0-D25767048882}" type="sibTrans" cxnId="{7FE5FF89-0993-004A-B440-B28F99B8D4CD}">
      <dgm:prSet/>
      <dgm:spPr/>
      <dgm:t>
        <a:bodyPr/>
        <a:lstStyle/>
        <a:p>
          <a:endParaRPr lang="en-US"/>
        </a:p>
      </dgm:t>
    </dgm:pt>
    <dgm:pt modelId="{861D213D-C034-3244-86DA-2FD2120E390E}">
      <dgm:prSet phldrT="[Text]" custT="1"/>
      <dgm:spPr/>
      <dgm:t>
        <a:bodyPr/>
        <a:lstStyle/>
        <a:p>
          <a:r>
            <a:rPr lang="en-US" sz="2000" dirty="0" smtClean="0"/>
            <a:t>Identify the foundation’s goals for investing in movement building</a:t>
          </a:r>
          <a:endParaRPr lang="en-US" sz="2000" dirty="0"/>
        </a:p>
      </dgm:t>
    </dgm:pt>
    <dgm:pt modelId="{05ECA80D-AFE6-8544-84C0-A6432689787D}" type="parTrans" cxnId="{D85C0161-5CA8-1642-8EF7-5A95CC71FA8C}">
      <dgm:prSet/>
      <dgm:spPr/>
      <dgm:t>
        <a:bodyPr/>
        <a:lstStyle/>
        <a:p>
          <a:endParaRPr lang="en-US"/>
        </a:p>
      </dgm:t>
    </dgm:pt>
    <dgm:pt modelId="{1896599A-0B80-064D-A956-5F8864E4D211}" type="sibTrans" cxnId="{D85C0161-5CA8-1642-8EF7-5A95CC71FA8C}">
      <dgm:prSet/>
      <dgm:spPr/>
      <dgm:t>
        <a:bodyPr/>
        <a:lstStyle/>
        <a:p>
          <a:endParaRPr lang="en-US"/>
        </a:p>
      </dgm:t>
    </dgm:pt>
    <dgm:pt modelId="{75534D30-599E-0346-933B-2B492B3A27AE}">
      <dgm:prSet phldrT="[Text]" custT="1"/>
      <dgm:spPr/>
      <dgm:t>
        <a:bodyPr/>
        <a:lstStyle/>
        <a:p>
          <a:r>
            <a:rPr lang="en-US" sz="2000" dirty="0" smtClean="0"/>
            <a:t>Look for “entry points”— opportunities to align the foundation’s interests with the overall movement goals and needs</a:t>
          </a:r>
          <a:endParaRPr lang="en-US" sz="2000" dirty="0"/>
        </a:p>
      </dgm:t>
    </dgm:pt>
    <dgm:pt modelId="{70AEE69E-1DED-7541-B0E6-B31C912E1B01}" type="parTrans" cxnId="{6351630F-36E7-AC44-86B4-83B9CCCDDE60}">
      <dgm:prSet/>
      <dgm:spPr/>
      <dgm:t>
        <a:bodyPr/>
        <a:lstStyle/>
        <a:p>
          <a:endParaRPr lang="en-US"/>
        </a:p>
      </dgm:t>
    </dgm:pt>
    <dgm:pt modelId="{A5C115C2-F51D-C448-8B23-EB391A01DA01}" type="sibTrans" cxnId="{6351630F-36E7-AC44-86B4-83B9CCCDDE60}">
      <dgm:prSet/>
      <dgm:spPr/>
      <dgm:t>
        <a:bodyPr/>
        <a:lstStyle/>
        <a:p>
          <a:endParaRPr lang="en-US"/>
        </a:p>
      </dgm:t>
    </dgm:pt>
    <dgm:pt modelId="{018E25BD-0143-994D-AF2E-71B5AC9EA5D1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1884745D-6A16-9740-9D37-5A763561A6D4}" type="parTrans" cxnId="{BDE305B9-06B5-8A45-9BA6-45766E5D3877}">
      <dgm:prSet/>
      <dgm:spPr/>
      <dgm:t>
        <a:bodyPr/>
        <a:lstStyle/>
        <a:p>
          <a:endParaRPr lang="en-US"/>
        </a:p>
      </dgm:t>
    </dgm:pt>
    <dgm:pt modelId="{A414BD97-6FD0-0649-AE77-CB5AF01BAA7B}" type="sibTrans" cxnId="{BDE305B9-06B5-8A45-9BA6-45766E5D3877}">
      <dgm:prSet/>
      <dgm:spPr/>
      <dgm:t>
        <a:bodyPr/>
        <a:lstStyle/>
        <a:p>
          <a:endParaRPr lang="en-US"/>
        </a:p>
      </dgm:t>
    </dgm:pt>
    <dgm:pt modelId="{F7B8C000-F011-384A-9F70-7E6814BCB089}">
      <dgm:prSet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DD7A5BDB-A3C3-7746-AA9A-474BBA3F3D17}" type="parTrans" cxnId="{486BD040-01ED-BA4D-8EF5-A2F163F4E664}">
      <dgm:prSet/>
      <dgm:spPr/>
      <dgm:t>
        <a:bodyPr/>
        <a:lstStyle/>
        <a:p>
          <a:endParaRPr lang="en-US"/>
        </a:p>
      </dgm:t>
    </dgm:pt>
    <dgm:pt modelId="{47A93439-74D6-4642-AD85-FF10D092C26C}" type="sibTrans" cxnId="{486BD040-01ED-BA4D-8EF5-A2F163F4E664}">
      <dgm:prSet/>
      <dgm:spPr/>
      <dgm:t>
        <a:bodyPr/>
        <a:lstStyle/>
        <a:p>
          <a:endParaRPr lang="en-US"/>
        </a:p>
      </dgm:t>
    </dgm:pt>
    <dgm:pt modelId="{8AB5321A-291C-8A45-A1E9-64FCE715739E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40B0401C-D25F-8E43-B621-F5DF4DE39177}" type="sibTrans" cxnId="{146509E7-FB95-1D47-8C9B-A3B577CEDC7C}">
      <dgm:prSet/>
      <dgm:spPr/>
      <dgm:t>
        <a:bodyPr/>
        <a:lstStyle/>
        <a:p>
          <a:endParaRPr lang="en-US"/>
        </a:p>
      </dgm:t>
    </dgm:pt>
    <dgm:pt modelId="{DF5EB1A2-9CEF-CE44-A455-36C3C86A836F}" type="parTrans" cxnId="{146509E7-FB95-1D47-8C9B-A3B577CEDC7C}">
      <dgm:prSet/>
      <dgm:spPr/>
      <dgm:t>
        <a:bodyPr/>
        <a:lstStyle/>
        <a:p>
          <a:endParaRPr lang="en-US"/>
        </a:p>
      </dgm:t>
    </dgm:pt>
    <dgm:pt modelId="{F06775EF-F165-284D-BF2C-3E160DB352DA}">
      <dgm:prSet/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065859E0-0B85-7B4E-B6E2-7E950AF4D24E}" type="parTrans" cxnId="{D7CEF48C-B7AA-B54D-96FD-4B0D84B7746F}">
      <dgm:prSet/>
      <dgm:spPr/>
      <dgm:t>
        <a:bodyPr/>
        <a:lstStyle/>
        <a:p>
          <a:endParaRPr lang="en-US"/>
        </a:p>
      </dgm:t>
    </dgm:pt>
    <dgm:pt modelId="{131E3504-D02A-754A-9F19-ADBD206CBCFD}" type="sibTrans" cxnId="{D7CEF48C-B7AA-B54D-96FD-4B0D84B7746F}">
      <dgm:prSet/>
      <dgm:spPr/>
      <dgm:t>
        <a:bodyPr/>
        <a:lstStyle/>
        <a:p>
          <a:endParaRPr lang="en-US"/>
        </a:p>
      </dgm:t>
    </dgm:pt>
    <dgm:pt modelId="{17CCF57D-5CA3-C347-AF36-F38493E36640}">
      <dgm:prSet/>
      <dgm:spPr/>
      <dgm:t>
        <a:bodyPr/>
        <a:lstStyle/>
        <a:p>
          <a:r>
            <a:rPr lang="en-US" dirty="0" smtClean="0"/>
            <a:t>Collaborate with other funders to facilitate coordination and collaboration among grantees</a:t>
          </a:r>
          <a:endParaRPr lang="en-US" dirty="0"/>
        </a:p>
      </dgm:t>
    </dgm:pt>
    <dgm:pt modelId="{0D80E16B-2A5D-6C45-A750-1F1F5E195F0E}" type="parTrans" cxnId="{048CBD54-DD70-9B47-8D55-8EE5BBE890E4}">
      <dgm:prSet/>
      <dgm:spPr/>
      <dgm:t>
        <a:bodyPr/>
        <a:lstStyle/>
        <a:p>
          <a:endParaRPr lang="en-US"/>
        </a:p>
      </dgm:t>
    </dgm:pt>
    <dgm:pt modelId="{9758AA97-5F42-9F4C-8BC4-04CE42ED9D18}" type="sibTrans" cxnId="{048CBD54-DD70-9B47-8D55-8EE5BBE890E4}">
      <dgm:prSet/>
      <dgm:spPr/>
      <dgm:t>
        <a:bodyPr/>
        <a:lstStyle/>
        <a:p>
          <a:endParaRPr lang="en-US"/>
        </a:p>
      </dgm:t>
    </dgm:pt>
    <dgm:pt modelId="{7B3CEEFF-0B53-1541-A315-ACA6320D6185}">
      <dgm:prSet/>
      <dgm:spPr/>
      <dgm:t>
        <a:bodyPr/>
        <a:lstStyle/>
        <a:p>
          <a:r>
            <a:rPr lang="en-US" dirty="0" smtClean="0"/>
            <a:t>Be comfortable with “contribution” – don’t expect for attribution</a:t>
          </a:r>
          <a:endParaRPr lang="en-US" dirty="0"/>
        </a:p>
      </dgm:t>
    </dgm:pt>
    <dgm:pt modelId="{2B3DFEDB-462B-354E-82EF-8697E169CB3C}" type="parTrans" cxnId="{F188825D-5164-A649-BCB6-8481EE53AA37}">
      <dgm:prSet/>
      <dgm:spPr/>
      <dgm:t>
        <a:bodyPr/>
        <a:lstStyle/>
        <a:p>
          <a:endParaRPr lang="en-US"/>
        </a:p>
      </dgm:t>
    </dgm:pt>
    <dgm:pt modelId="{6AE33FE0-6128-2F41-B6F8-79F02CE9F6DF}" type="sibTrans" cxnId="{F188825D-5164-A649-BCB6-8481EE53AA37}">
      <dgm:prSet/>
      <dgm:spPr/>
      <dgm:t>
        <a:bodyPr/>
        <a:lstStyle/>
        <a:p>
          <a:endParaRPr lang="en-US"/>
        </a:p>
      </dgm:t>
    </dgm:pt>
    <dgm:pt modelId="{4DEBFF3A-5131-0D4C-B39F-2F4A91CD15CC}">
      <dgm:prSet/>
      <dgm:spPr/>
      <dgm:t>
        <a:bodyPr/>
        <a:lstStyle/>
        <a:p>
          <a:r>
            <a:rPr lang="en-US" dirty="0" smtClean="0"/>
            <a:t>Commit to the long-term</a:t>
          </a:r>
          <a:endParaRPr lang="en-US" dirty="0"/>
        </a:p>
      </dgm:t>
    </dgm:pt>
    <dgm:pt modelId="{943E89A4-9CE1-3444-B2E2-07E0C2B80B25}" type="parTrans" cxnId="{79B6AB00-3E48-F640-82D1-9654AB9D983C}">
      <dgm:prSet/>
      <dgm:spPr/>
      <dgm:t>
        <a:bodyPr/>
        <a:lstStyle/>
        <a:p>
          <a:endParaRPr lang="en-US"/>
        </a:p>
      </dgm:t>
    </dgm:pt>
    <dgm:pt modelId="{8591B09E-3027-1A42-B8F5-A4C42E227939}" type="sibTrans" cxnId="{79B6AB00-3E48-F640-82D1-9654AB9D983C}">
      <dgm:prSet/>
      <dgm:spPr/>
      <dgm:t>
        <a:bodyPr/>
        <a:lstStyle/>
        <a:p>
          <a:endParaRPr lang="en-US"/>
        </a:p>
      </dgm:t>
    </dgm:pt>
    <dgm:pt modelId="{4587FA45-74E1-854F-B877-C3D5A5D3CC89}" type="pres">
      <dgm:prSet presAssocID="{D8AE2A44-AFB4-1945-A264-8C8E80454A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0D900A-FF9A-6B4E-AF67-19C256FB36A3}" type="pres">
      <dgm:prSet presAssocID="{18EE52C3-C4D0-314F-A70B-9122F87274E6}" presName="composite" presStyleCnt="0"/>
      <dgm:spPr/>
    </dgm:pt>
    <dgm:pt modelId="{F867EC6B-7445-B940-B495-CA7026DEE2E6}" type="pres">
      <dgm:prSet presAssocID="{18EE52C3-C4D0-314F-A70B-9122F87274E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0A9FF1-E29A-B449-9020-ACF62B270EBA}" type="pres">
      <dgm:prSet presAssocID="{18EE52C3-C4D0-314F-A70B-9122F87274E6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71822B-5C68-4343-ADBA-872CE4575B62}" type="pres">
      <dgm:prSet presAssocID="{FD7C525D-44F5-404B-A5E0-D25767048882}" presName="sp" presStyleCnt="0"/>
      <dgm:spPr/>
    </dgm:pt>
    <dgm:pt modelId="{4D5654B5-2186-1A4B-9B1D-1942E30FB730}" type="pres">
      <dgm:prSet presAssocID="{8AB5321A-291C-8A45-A1E9-64FCE715739E}" presName="composite" presStyleCnt="0"/>
      <dgm:spPr/>
    </dgm:pt>
    <dgm:pt modelId="{D4DB0EBB-BEBB-6E46-82BF-6A059BC5D9F4}" type="pres">
      <dgm:prSet presAssocID="{8AB5321A-291C-8A45-A1E9-64FCE715739E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AF876-51AD-384B-972A-29AFBD58FA76}" type="pres">
      <dgm:prSet presAssocID="{8AB5321A-291C-8A45-A1E9-64FCE715739E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A0109C-6588-FA4A-ADE3-0656687809DE}" type="pres">
      <dgm:prSet presAssocID="{40B0401C-D25F-8E43-B621-F5DF4DE39177}" presName="sp" presStyleCnt="0"/>
      <dgm:spPr/>
    </dgm:pt>
    <dgm:pt modelId="{F01A9F58-2A3B-E848-9F45-49E5A67F7113}" type="pres">
      <dgm:prSet presAssocID="{018E25BD-0143-994D-AF2E-71B5AC9EA5D1}" presName="composite" presStyleCnt="0"/>
      <dgm:spPr/>
    </dgm:pt>
    <dgm:pt modelId="{DBF20754-AA70-2C47-8A02-E1ED67E8E914}" type="pres">
      <dgm:prSet presAssocID="{018E25BD-0143-994D-AF2E-71B5AC9EA5D1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ABEDCB-63A7-AD45-883C-E85E589695DD}" type="pres">
      <dgm:prSet presAssocID="{018E25BD-0143-994D-AF2E-71B5AC9EA5D1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97136-F225-E946-BEE8-A7E5391CAD97}" type="pres">
      <dgm:prSet presAssocID="{A414BD97-6FD0-0649-AE77-CB5AF01BAA7B}" presName="sp" presStyleCnt="0"/>
      <dgm:spPr/>
    </dgm:pt>
    <dgm:pt modelId="{D1770261-FF84-AA47-AB21-A8D25D0727AA}" type="pres">
      <dgm:prSet presAssocID="{F7B8C000-F011-384A-9F70-7E6814BCB089}" presName="composite" presStyleCnt="0"/>
      <dgm:spPr/>
    </dgm:pt>
    <dgm:pt modelId="{4C197C11-4DC2-EC44-8D45-74C35597314D}" type="pres">
      <dgm:prSet presAssocID="{F7B8C000-F011-384A-9F70-7E6814BCB089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9B395D-CA1A-3F4D-84C5-58EF7DDCB882}" type="pres">
      <dgm:prSet presAssocID="{F7B8C000-F011-384A-9F70-7E6814BCB089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6CBBA9-AE98-7A47-81BB-3B8614857B76}" type="pres">
      <dgm:prSet presAssocID="{47A93439-74D6-4642-AD85-FF10D092C26C}" presName="sp" presStyleCnt="0"/>
      <dgm:spPr/>
    </dgm:pt>
    <dgm:pt modelId="{4B57F610-CBD5-9140-85AE-8EDE8AFFBFF9}" type="pres">
      <dgm:prSet presAssocID="{F06775EF-F165-284D-BF2C-3E160DB352DA}" presName="composite" presStyleCnt="0"/>
      <dgm:spPr/>
    </dgm:pt>
    <dgm:pt modelId="{C7C833F7-1EF4-1442-B72D-31A5AF8136CF}" type="pres">
      <dgm:prSet presAssocID="{F06775EF-F165-284D-BF2C-3E160DB352DA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EE8E0B-3547-5446-B28F-1A8BF7C16A0B}" type="pres">
      <dgm:prSet presAssocID="{F06775EF-F165-284D-BF2C-3E160DB352DA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A82795-7268-D14E-8469-0B4D04687C16}" type="presOf" srcId="{17CCF57D-5CA3-C347-AF36-F38493E36640}" destId="{F7EE8E0B-3547-5446-B28F-1A8BF7C16A0B}" srcOrd="0" destOrd="0" presId="urn:microsoft.com/office/officeart/2005/8/layout/chevron2"/>
    <dgm:cxn modelId="{BAC372F7-919F-E342-9EA5-90499EA93659}" type="presOf" srcId="{7B3CEEFF-0B53-1541-A315-ACA6320D6185}" destId="{A79B395D-CA1A-3F4D-84C5-58EF7DDCB882}" srcOrd="0" destOrd="0" presId="urn:microsoft.com/office/officeart/2005/8/layout/chevron2"/>
    <dgm:cxn modelId="{BDE305B9-06B5-8A45-9BA6-45766E5D3877}" srcId="{D8AE2A44-AFB4-1945-A264-8C8E80454AB7}" destId="{018E25BD-0143-994D-AF2E-71B5AC9EA5D1}" srcOrd="2" destOrd="0" parTransId="{1884745D-6A16-9740-9D37-5A763561A6D4}" sibTransId="{A414BD97-6FD0-0649-AE77-CB5AF01BAA7B}"/>
    <dgm:cxn modelId="{56703D92-F5BA-2A48-ADA3-CB6F804DCA54}" type="presOf" srcId="{4DEBFF3A-5131-0D4C-B39F-2F4A91CD15CC}" destId="{E5ABEDCB-63A7-AD45-883C-E85E589695DD}" srcOrd="0" destOrd="0" presId="urn:microsoft.com/office/officeart/2005/8/layout/chevron2"/>
    <dgm:cxn modelId="{048CBD54-DD70-9B47-8D55-8EE5BBE890E4}" srcId="{F06775EF-F165-284D-BF2C-3E160DB352DA}" destId="{17CCF57D-5CA3-C347-AF36-F38493E36640}" srcOrd="0" destOrd="0" parTransId="{0D80E16B-2A5D-6C45-A750-1F1F5E195F0E}" sibTransId="{9758AA97-5F42-9F4C-8BC4-04CE42ED9D18}"/>
    <dgm:cxn modelId="{D1AF7AF7-D9A3-DE4B-8380-07B094FFDD79}" type="presOf" srcId="{D8AE2A44-AFB4-1945-A264-8C8E80454AB7}" destId="{4587FA45-74E1-854F-B877-C3D5A5D3CC89}" srcOrd="0" destOrd="0" presId="urn:microsoft.com/office/officeart/2005/8/layout/chevron2"/>
    <dgm:cxn modelId="{C910A8EC-2283-7341-953C-45E8190F47C9}" type="presOf" srcId="{F06775EF-F165-284D-BF2C-3E160DB352DA}" destId="{C7C833F7-1EF4-1442-B72D-31A5AF8136CF}" srcOrd="0" destOrd="0" presId="urn:microsoft.com/office/officeart/2005/8/layout/chevron2"/>
    <dgm:cxn modelId="{D7CEF48C-B7AA-B54D-96FD-4B0D84B7746F}" srcId="{D8AE2A44-AFB4-1945-A264-8C8E80454AB7}" destId="{F06775EF-F165-284D-BF2C-3E160DB352DA}" srcOrd="4" destOrd="0" parTransId="{065859E0-0B85-7B4E-B6E2-7E950AF4D24E}" sibTransId="{131E3504-D02A-754A-9F19-ADBD206CBCFD}"/>
    <dgm:cxn modelId="{D85C0161-5CA8-1642-8EF7-5A95CC71FA8C}" srcId="{18EE52C3-C4D0-314F-A70B-9122F87274E6}" destId="{861D213D-C034-3244-86DA-2FD2120E390E}" srcOrd="0" destOrd="0" parTransId="{05ECA80D-AFE6-8544-84C0-A6432689787D}" sibTransId="{1896599A-0B80-064D-A956-5F8864E4D211}"/>
    <dgm:cxn modelId="{0B39F39A-64E9-E04B-B137-FF77C37D240D}" type="presOf" srcId="{8AB5321A-291C-8A45-A1E9-64FCE715739E}" destId="{D4DB0EBB-BEBB-6E46-82BF-6A059BC5D9F4}" srcOrd="0" destOrd="0" presId="urn:microsoft.com/office/officeart/2005/8/layout/chevron2"/>
    <dgm:cxn modelId="{486BD040-01ED-BA4D-8EF5-A2F163F4E664}" srcId="{D8AE2A44-AFB4-1945-A264-8C8E80454AB7}" destId="{F7B8C000-F011-384A-9F70-7E6814BCB089}" srcOrd="3" destOrd="0" parTransId="{DD7A5BDB-A3C3-7746-AA9A-474BBA3F3D17}" sibTransId="{47A93439-74D6-4642-AD85-FF10D092C26C}"/>
    <dgm:cxn modelId="{E8304D03-BC3F-1740-986F-012FAA0EE3C9}" type="presOf" srcId="{F7B8C000-F011-384A-9F70-7E6814BCB089}" destId="{4C197C11-4DC2-EC44-8D45-74C35597314D}" srcOrd="0" destOrd="0" presId="urn:microsoft.com/office/officeart/2005/8/layout/chevron2"/>
    <dgm:cxn modelId="{1F3647B4-FAE6-4649-BB49-D8C8F6CD297B}" type="presOf" srcId="{861D213D-C034-3244-86DA-2FD2120E390E}" destId="{A30A9FF1-E29A-B449-9020-ACF62B270EBA}" srcOrd="0" destOrd="0" presId="urn:microsoft.com/office/officeart/2005/8/layout/chevron2"/>
    <dgm:cxn modelId="{7FE5FF89-0993-004A-B440-B28F99B8D4CD}" srcId="{D8AE2A44-AFB4-1945-A264-8C8E80454AB7}" destId="{18EE52C3-C4D0-314F-A70B-9122F87274E6}" srcOrd="0" destOrd="0" parTransId="{CDF5D388-0CE7-0D40-B549-BA3BF11CD39E}" sibTransId="{FD7C525D-44F5-404B-A5E0-D25767048882}"/>
    <dgm:cxn modelId="{B99AB970-A612-954B-83EA-55E151434CF5}" type="presOf" srcId="{75534D30-599E-0346-933B-2B492B3A27AE}" destId="{727AF876-51AD-384B-972A-29AFBD58FA76}" srcOrd="0" destOrd="0" presId="urn:microsoft.com/office/officeart/2005/8/layout/chevron2"/>
    <dgm:cxn modelId="{DD82052E-A6D3-F847-9DD9-E2BE5449D64D}" type="presOf" srcId="{18EE52C3-C4D0-314F-A70B-9122F87274E6}" destId="{F867EC6B-7445-B940-B495-CA7026DEE2E6}" srcOrd="0" destOrd="0" presId="urn:microsoft.com/office/officeart/2005/8/layout/chevron2"/>
    <dgm:cxn modelId="{6351630F-36E7-AC44-86B4-83B9CCCDDE60}" srcId="{8AB5321A-291C-8A45-A1E9-64FCE715739E}" destId="{75534D30-599E-0346-933B-2B492B3A27AE}" srcOrd="0" destOrd="0" parTransId="{70AEE69E-1DED-7541-B0E6-B31C912E1B01}" sibTransId="{A5C115C2-F51D-C448-8B23-EB391A01DA01}"/>
    <dgm:cxn modelId="{F188825D-5164-A649-BCB6-8481EE53AA37}" srcId="{F7B8C000-F011-384A-9F70-7E6814BCB089}" destId="{7B3CEEFF-0B53-1541-A315-ACA6320D6185}" srcOrd="0" destOrd="0" parTransId="{2B3DFEDB-462B-354E-82EF-8697E169CB3C}" sibTransId="{6AE33FE0-6128-2F41-B6F8-79F02CE9F6DF}"/>
    <dgm:cxn modelId="{79B6AB00-3E48-F640-82D1-9654AB9D983C}" srcId="{018E25BD-0143-994D-AF2E-71B5AC9EA5D1}" destId="{4DEBFF3A-5131-0D4C-B39F-2F4A91CD15CC}" srcOrd="0" destOrd="0" parTransId="{943E89A4-9CE1-3444-B2E2-07E0C2B80B25}" sibTransId="{8591B09E-3027-1A42-B8F5-A4C42E227939}"/>
    <dgm:cxn modelId="{DE72A1CC-BABE-D041-8AAA-DBBB9E9BB9C3}" type="presOf" srcId="{018E25BD-0143-994D-AF2E-71B5AC9EA5D1}" destId="{DBF20754-AA70-2C47-8A02-E1ED67E8E914}" srcOrd="0" destOrd="0" presId="urn:microsoft.com/office/officeart/2005/8/layout/chevron2"/>
    <dgm:cxn modelId="{146509E7-FB95-1D47-8C9B-A3B577CEDC7C}" srcId="{D8AE2A44-AFB4-1945-A264-8C8E80454AB7}" destId="{8AB5321A-291C-8A45-A1E9-64FCE715739E}" srcOrd="1" destOrd="0" parTransId="{DF5EB1A2-9CEF-CE44-A455-36C3C86A836F}" sibTransId="{40B0401C-D25F-8E43-B621-F5DF4DE39177}"/>
    <dgm:cxn modelId="{9B881CFB-B547-FF42-A301-899B902B8242}" type="presParOf" srcId="{4587FA45-74E1-854F-B877-C3D5A5D3CC89}" destId="{AE0D900A-FF9A-6B4E-AF67-19C256FB36A3}" srcOrd="0" destOrd="0" presId="urn:microsoft.com/office/officeart/2005/8/layout/chevron2"/>
    <dgm:cxn modelId="{36362204-9347-164B-B174-455EF6480696}" type="presParOf" srcId="{AE0D900A-FF9A-6B4E-AF67-19C256FB36A3}" destId="{F867EC6B-7445-B940-B495-CA7026DEE2E6}" srcOrd="0" destOrd="0" presId="urn:microsoft.com/office/officeart/2005/8/layout/chevron2"/>
    <dgm:cxn modelId="{282719AE-0BD4-834E-9E1B-300034051375}" type="presParOf" srcId="{AE0D900A-FF9A-6B4E-AF67-19C256FB36A3}" destId="{A30A9FF1-E29A-B449-9020-ACF62B270EBA}" srcOrd="1" destOrd="0" presId="urn:microsoft.com/office/officeart/2005/8/layout/chevron2"/>
    <dgm:cxn modelId="{EF1B4B44-39BE-4141-A7C9-B35FD0B7A124}" type="presParOf" srcId="{4587FA45-74E1-854F-B877-C3D5A5D3CC89}" destId="{6A71822B-5C68-4343-ADBA-872CE4575B62}" srcOrd="1" destOrd="0" presId="urn:microsoft.com/office/officeart/2005/8/layout/chevron2"/>
    <dgm:cxn modelId="{62BE00F2-3F18-FF4B-ABFE-998AE9A9C3A7}" type="presParOf" srcId="{4587FA45-74E1-854F-B877-C3D5A5D3CC89}" destId="{4D5654B5-2186-1A4B-9B1D-1942E30FB730}" srcOrd="2" destOrd="0" presId="urn:microsoft.com/office/officeart/2005/8/layout/chevron2"/>
    <dgm:cxn modelId="{2E24B00C-CB21-584A-B0BD-69A6ED7C8E35}" type="presParOf" srcId="{4D5654B5-2186-1A4B-9B1D-1942E30FB730}" destId="{D4DB0EBB-BEBB-6E46-82BF-6A059BC5D9F4}" srcOrd="0" destOrd="0" presId="urn:microsoft.com/office/officeart/2005/8/layout/chevron2"/>
    <dgm:cxn modelId="{58E00619-CF28-BB4A-A7F7-236C194E2452}" type="presParOf" srcId="{4D5654B5-2186-1A4B-9B1D-1942E30FB730}" destId="{727AF876-51AD-384B-972A-29AFBD58FA76}" srcOrd="1" destOrd="0" presId="urn:microsoft.com/office/officeart/2005/8/layout/chevron2"/>
    <dgm:cxn modelId="{426714B6-1941-C248-9793-770CC90A3DB0}" type="presParOf" srcId="{4587FA45-74E1-854F-B877-C3D5A5D3CC89}" destId="{51A0109C-6588-FA4A-ADE3-0656687809DE}" srcOrd="3" destOrd="0" presId="urn:microsoft.com/office/officeart/2005/8/layout/chevron2"/>
    <dgm:cxn modelId="{256320C2-E565-284D-AFA0-3D9A2FE1FB85}" type="presParOf" srcId="{4587FA45-74E1-854F-B877-C3D5A5D3CC89}" destId="{F01A9F58-2A3B-E848-9F45-49E5A67F7113}" srcOrd="4" destOrd="0" presId="urn:microsoft.com/office/officeart/2005/8/layout/chevron2"/>
    <dgm:cxn modelId="{F092C0EC-D7CD-F845-88D9-A5C82A581071}" type="presParOf" srcId="{F01A9F58-2A3B-E848-9F45-49E5A67F7113}" destId="{DBF20754-AA70-2C47-8A02-E1ED67E8E914}" srcOrd="0" destOrd="0" presId="urn:microsoft.com/office/officeart/2005/8/layout/chevron2"/>
    <dgm:cxn modelId="{68E5F993-DCE2-814F-AB76-317C1D3FDEEC}" type="presParOf" srcId="{F01A9F58-2A3B-E848-9F45-49E5A67F7113}" destId="{E5ABEDCB-63A7-AD45-883C-E85E589695DD}" srcOrd="1" destOrd="0" presId="urn:microsoft.com/office/officeart/2005/8/layout/chevron2"/>
    <dgm:cxn modelId="{28F55B6B-7DD6-E54E-9816-8070BE6F7553}" type="presParOf" srcId="{4587FA45-74E1-854F-B877-C3D5A5D3CC89}" destId="{A7897136-F225-E946-BEE8-A7E5391CAD97}" srcOrd="5" destOrd="0" presId="urn:microsoft.com/office/officeart/2005/8/layout/chevron2"/>
    <dgm:cxn modelId="{485DF9F2-2F46-C94F-B6AF-FB513DE24F9F}" type="presParOf" srcId="{4587FA45-74E1-854F-B877-C3D5A5D3CC89}" destId="{D1770261-FF84-AA47-AB21-A8D25D0727AA}" srcOrd="6" destOrd="0" presId="urn:microsoft.com/office/officeart/2005/8/layout/chevron2"/>
    <dgm:cxn modelId="{0C11E3AE-3711-BB44-B208-BF034F7C7FDD}" type="presParOf" srcId="{D1770261-FF84-AA47-AB21-A8D25D0727AA}" destId="{4C197C11-4DC2-EC44-8D45-74C35597314D}" srcOrd="0" destOrd="0" presId="urn:microsoft.com/office/officeart/2005/8/layout/chevron2"/>
    <dgm:cxn modelId="{CA029224-7BA5-FA46-A9E3-AB6D32CB0C60}" type="presParOf" srcId="{D1770261-FF84-AA47-AB21-A8D25D0727AA}" destId="{A79B395D-CA1A-3F4D-84C5-58EF7DDCB882}" srcOrd="1" destOrd="0" presId="urn:microsoft.com/office/officeart/2005/8/layout/chevron2"/>
    <dgm:cxn modelId="{C5A48A33-CC7E-EC41-970C-92AA47DF3980}" type="presParOf" srcId="{4587FA45-74E1-854F-B877-C3D5A5D3CC89}" destId="{256CBBA9-AE98-7A47-81BB-3B8614857B76}" srcOrd="7" destOrd="0" presId="urn:microsoft.com/office/officeart/2005/8/layout/chevron2"/>
    <dgm:cxn modelId="{48B92EF0-C999-0047-95C4-6C12771FFD73}" type="presParOf" srcId="{4587FA45-74E1-854F-B877-C3D5A5D3CC89}" destId="{4B57F610-CBD5-9140-85AE-8EDE8AFFBFF9}" srcOrd="8" destOrd="0" presId="urn:microsoft.com/office/officeart/2005/8/layout/chevron2"/>
    <dgm:cxn modelId="{F5B6C1CE-6C2F-D042-B1C3-60BC37A6955F}" type="presParOf" srcId="{4B57F610-CBD5-9140-85AE-8EDE8AFFBFF9}" destId="{C7C833F7-1EF4-1442-B72D-31A5AF8136CF}" srcOrd="0" destOrd="0" presId="urn:microsoft.com/office/officeart/2005/8/layout/chevron2"/>
    <dgm:cxn modelId="{18145C7F-AAFA-594B-9746-9B917AA1D80B}" type="presParOf" srcId="{4B57F610-CBD5-9140-85AE-8EDE8AFFBFF9}" destId="{F7EE8E0B-3547-5446-B28F-1A8BF7C16A0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CD503F-839E-094F-80E8-F0BF24D42C1D}" type="doc">
      <dgm:prSet loTypeId="urn:microsoft.com/office/officeart/2005/8/layout/chevron2" loCatId="process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8A0027A-96D5-E743-B850-77A7DE70673A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0D99F7D8-9F16-A34A-BF43-6CC82D1D43F7}" type="parTrans" cxnId="{A374A270-27F3-5148-8FA6-C43C2EE3DC65}">
      <dgm:prSet/>
      <dgm:spPr/>
      <dgm:t>
        <a:bodyPr/>
        <a:lstStyle/>
        <a:p>
          <a:endParaRPr lang="en-US"/>
        </a:p>
      </dgm:t>
    </dgm:pt>
    <dgm:pt modelId="{769A1A55-60B9-CF4C-BF52-B7B8FF61B633}" type="sibTrans" cxnId="{A374A270-27F3-5148-8FA6-C43C2EE3DC65}">
      <dgm:prSet/>
      <dgm:spPr/>
      <dgm:t>
        <a:bodyPr/>
        <a:lstStyle/>
        <a:p>
          <a:endParaRPr lang="en-US"/>
        </a:p>
      </dgm:t>
    </dgm:pt>
    <dgm:pt modelId="{1125A73F-5F4D-D641-A841-DA10D37B613E}">
      <dgm:prSet phldrT="[Text]"/>
      <dgm:spPr/>
      <dgm:t>
        <a:bodyPr/>
        <a:lstStyle/>
        <a:p>
          <a:r>
            <a:rPr lang="en-US" dirty="0" smtClean="0"/>
            <a:t>Masters, B. &amp; Osborn, T.  </a:t>
          </a:r>
          <a:r>
            <a:rPr lang="en-US" i="1" dirty="0" smtClean="0"/>
            <a:t>Social Movements and Philanthropy: How Foundations Can Support Movement Building</a:t>
          </a:r>
          <a:r>
            <a:rPr lang="en-US" dirty="0" smtClean="0"/>
            <a:t>.  Foundation Review Vol. 2:2 October 2010</a:t>
          </a:r>
          <a:endParaRPr lang="en-US" dirty="0"/>
        </a:p>
      </dgm:t>
    </dgm:pt>
    <dgm:pt modelId="{23D2C5BD-85C9-314C-A0EF-DEED2A52B4F9}" type="parTrans" cxnId="{8246FEFA-10F2-BE43-B20F-6376E3FF67EA}">
      <dgm:prSet/>
      <dgm:spPr/>
      <dgm:t>
        <a:bodyPr/>
        <a:lstStyle/>
        <a:p>
          <a:endParaRPr lang="en-US"/>
        </a:p>
      </dgm:t>
    </dgm:pt>
    <dgm:pt modelId="{31143698-510F-5F40-AA3F-955EF8F170B2}" type="sibTrans" cxnId="{8246FEFA-10F2-BE43-B20F-6376E3FF67EA}">
      <dgm:prSet/>
      <dgm:spPr/>
      <dgm:t>
        <a:bodyPr/>
        <a:lstStyle/>
        <a:p>
          <a:endParaRPr lang="en-US"/>
        </a:p>
      </dgm:t>
    </dgm:pt>
    <dgm:pt modelId="{284C323C-65BD-AE4E-A773-8FC371B186DB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05BA2F1F-D9B9-B145-9F30-8C3BFEE9775C}" type="parTrans" cxnId="{6E5FCBC7-242F-A747-9E36-B38E72499DFA}">
      <dgm:prSet/>
      <dgm:spPr/>
      <dgm:t>
        <a:bodyPr/>
        <a:lstStyle/>
        <a:p>
          <a:endParaRPr lang="en-US"/>
        </a:p>
      </dgm:t>
    </dgm:pt>
    <dgm:pt modelId="{3C78108C-515B-8342-9D3D-E65CF69A3BAF}" type="sibTrans" cxnId="{6E5FCBC7-242F-A747-9E36-B38E72499DFA}">
      <dgm:prSet/>
      <dgm:spPr/>
      <dgm:t>
        <a:bodyPr/>
        <a:lstStyle/>
        <a:p>
          <a:endParaRPr lang="en-US"/>
        </a:p>
      </dgm:t>
    </dgm:pt>
    <dgm:pt modelId="{768A04C8-98A1-484C-80B8-24022EBE0237}">
      <dgm:prSet phldrT="[Text]"/>
      <dgm:spPr/>
      <dgm:t>
        <a:bodyPr/>
        <a:lstStyle/>
        <a:p>
          <a:r>
            <a:rPr lang="en-US" dirty="0" smtClean="0"/>
            <a:t>Pastor,</a:t>
          </a:r>
          <a:r>
            <a:rPr lang="en-US" baseline="0" dirty="0" smtClean="0"/>
            <a:t> M. &amp; Ortiz, R.  </a:t>
          </a:r>
          <a:r>
            <a:rPr lang="en-US" i="1" baseline="0" dirty="0" smtClean="0"/>
            <a:t>Making Change: How Social Movements Work and How to Support Them.  University of Southern California</a:t>
          </a:r>
          <a:r>
            <a:rPr lang="en-US" baseline="0" dirty="0" smtClean="0"/>
            <a:t>.  July 2009</a:t>
          </a:r>
          <a:endParaRPr lang="en-US" dirty="0"/>
        </a:p>
      </dgm:t>
    </dgm:pt>
    <dgm:pt modelId="{CBFE95C9-E27C-C04F-9BFA-3D7BBC52E94E}" type="parTrans" cxnId="{30D6B9BC-E6DD-1843-B419-8F37F6F992B6}">
      <dgm:prSet/>
      <dgm:spPr/>
      <dgm:t>
        <a:bodyPr/>
        <a:lstStyle/>
        <a:p>
          <a:endParaRPr lang="en-US"/>
        </a:p>
      </dgm:t>
    </dgm:pt>
    <dgm:pt modelId="{9DE79346-F841-6E40-B49E-940C517796DB}" type="sibTrans" cxnId="{30D6B9BC-E6DD-1843-B419-8F37F6F992B6}">
      <dgm:prSet/>
      <dgm:spPr/>
      <dgm:t>
        <a:bodyPr/>
        <a:lstStyle/>
        <a:p>
          <a:endParaRPr lang="en-US"/>
        </a:p>
      </dgm:t>
    </dgm:pt>
    <dgm:pt modelId="{4DB37494-6EB3-5A4B-98F8-60A6A53260C7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B7C11B68-BE9A-AC4F-8DD3-CE743C54FE5B}" type="parTrans" cxnId="{97C77232-3CFD-0047-9BB8-7D89D8CBD7A8}">
      <dgm:prSet/>
      <dgm:spPr/>
      <dgm:t>
        <a:bodyPr/>
        <a:lstStyle/>
        <a:p>
          <a:endParaRPr lang="en-US"/>
        </a:p>
      </dgm:t>
    </dgm:pt>
    <dgm:pt modelId="{CE7195E3-2294-984F-B86D-4F9C26A23056}" type="sibTrans" cxnId="{97C77232-3CFD-0047-9BB8-7D89D8CBD7A8}">
      <dgm:prSet/>
      <dgm:spPr/>
      <dgm:t>
        <a:bodyPr/>
        <a:lstStyle/>
        <a:p>
          <a:endParaRPr lang="en-US"/>
        </a:p>
      </dgm:t>
    </dgm:pt>
    <dgm:pt modelId="{67D3F5D0-C3E9-C443-94E9-AC28BC5267EE}">
      <dgm:prSet phldrT="[Text]"/>
      <dgm:spPr/>
      <dgm:t>
        <a:bodyPr/>
        <a:lstStyle/>
        <a:p>
          <a:r>
            <a:rPr lang="en-US" dirty="0" smtClean="0"/>
            <a:t>Asian Communities for Reproductive Justice.  </a:t>
          </a:r>
          <a:r>
            <a:rPr lang="en-US" i="1" dirty="0" smtClean="0"/>
            <a:t>Movement Building Indicators.</a:t>
          </a:r>
          <a:r>
            <a:rPr lang="en-US" i="0" dirty="0" smtClean="0"/>
            <a:t>  2009</a:t>
          </a:r>
          <a:endParaRPr lang="en-US" dirty="0"/>
        </a:p>
      </dgm:t>
    </dgm:pt>
    <dgm:pt modelId="{2B74BF95-C887-D24E-8333-7A5CF9749354}" type="parTrans" cxnId="{AAB98A3D-6BBE-B044-84D9-BBD26845297A}">
      <dgm:prSet/>
      <dgm:spPr/>
      <dgm:t>
        <a:bodyPr/>
        <a:lstStyle/>
        <a:p>
          <a:endParaRPr lang="en-US"/>
        </a:p>
      </dgm:t>
    </dgm:pt>
    <dgm:pt modelId="{743328CA-BD51-AC4C-A29D-960BFE4F06E4}" type="sibTrans" cxnId="{AAB98A3D-6BBE-B044-84D9-BBD26845297A}">
      <dgm:prSet/>
      <dgm:spPr/>
      <dgm:t>
        <a:bodyPr/>
        <a:lstStyle/>
        <a:p>
          <a:endParaRPr lang="en-US"/>
        </a:p>
      </dgm:t>
    </dgm:pt>
    <dgm:pt modelId="{2F69046A-0957-1040-8992-2E8604200739}">
      <dgm:prSet phldrT="[Text]"/>
      <dgm:spPr/>
      <dgm:t>
        <a:bodyPr/>
        <a:lstStyle/>
        <a:p>
          <a:r>
            <a:rPr lang="en-US" dirty="0" smtClean="0"/>
            <a:t>Contact</a:t>
          </a:r>
          <a:r>
            <a:rPr lang="en-US" baseline="0" dirty="0" smtClean="0"/>
            <a:t> information: </a:t>
          </a:r>
          <a:r>
            <a:rPr lang="en-US" baseline="0" dirty="0" smtClean="0">
              <a:hlinkClick xmlns:r="http://schemas.openxmlformats.org/officeDocument/2006/relationships" r:id="rId1"/>
            </a:rPr>
            <a:t>Barbara@Masterspolicy.com</a:t>
          </a:r>
          <a:r>
            <a:rPr lang="en-US" baseline="0" dirty="0" smtClean="0"/>
            <a:t> or 626-616-2272</a:t>
          </a:r>
          <a:endParaRPr lang="en-US" dirty="0"/>
        </a:p>
      </dgm:t>
    </dgm:pt>
    <dgm:pt modelId="{21C923E2-7D28-9047-8E6E-CF0A4B9C6154}" type="parTrans" cxnId="{DE15FF68-8E14-1246-9154-50928E067F8E}">
      <dgm:prSet/>
      <dgm:spPr/>
      <dgm:t>
        <a:bodyPr/>
        <a:lstStyle/>
        <a:p>
          <a:endParaRPr lang="en-US"/>
        </a:p>
      </dgm:t>
    </dgm:pt>
    <dgm:pt modelId="{3AE378A5-0C1E-4B4A-9AD0-FBEC3C12F80F}" type="sibTrans" cxnId="{DE15FF68-8E14-1246-9154-50928E067F8E}">
      <dgm:prSet/>
      <dgm:spPr/>
      <dgm:t>
        <a:bodyPr/>
        <a:lstStyle/>
        <a:p>
          <a:endParaRPr lang="en-US"/>
        </a:p>
      </dgm:t>
    </dgm:pt>
    <dgm:pt modelId="{1C88E85C-FF6F-B345-ACB0-2682FEDDF143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169E84BC-B2BB-BB4E-9997-9D21B2122970}" type="parTrans" cxnId="{684ACE9F-6D6D-6E4D-A70C-FB2507E91457}">
      <dgm:prSet/>
      <dgm:spPr/>
      <dgm:t>
        <a:bodyPr/>
        <a:lstStyle/>
        <a:p>
          <a:endParaRPr lang="en-US"/>
        </a:p>
      </dgm:t>
    </dgm:pt>
    <dgm:pt modelId="{A77BD4F8-DDED-6444-9D05-82771BE8AC2E}" type="sibTrans" cxnId="{684ACE9F-6D6D-6E4D-A70C-FB2507E91457}">
      <dgm:prSet/>
      <dgm:spPr/>
      <dgm:t>
        <a:bodyPr/>
        <a:lstStyle/>
        <a:p>
          <a:endParaRPr lang="en-US"/>
        </a:p>
      </dgm:t>
    </dgm:pt>
    <dgm:pt modelId="{DF0EB9A1-1FFB-6C46-A63D-67F18BAE8B31}" type="pres">
      <dgm:prSet presAssocID="{13CD503F-839E-094F-80E8-F0BF24D42C1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373F0E-FBFC-B547-ACCA-A4DB05AD9CFE}" type="pres">
      <dgm:prSet presAssocID="{78A0027A-96D5-E743-B850-77A7DE70673A}" presName="composite" presStyleCnt="0"/>
      <dgm:spPr/>
    </dgm:pt>
    <dgm:pt modelId="{E2A64DBC-B275-3042-945E-877422FFE6A8}" type="pres">
      <dgm:prSet presAssocID="{78A0027A-96D5-E743-B850-77A7DE70673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EAB672-A815-5949-9C8A-3CD9A5FA9EE3}" type="pres">
      <dgm:prSet presAssocID="{78A0027A-96D5-E743-B850-77A7DE70673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B7B16-7C55-6049-B49E-90D34E65D844}" type="pres">
      <dgm:prSet presAssocID="{769A1A55-60B9-CF4C-BF52-B7B8FF61B633}" presName="sp" presStyleCnt="0"/>
      <dgm:spPr/>
    </dgm:pt>
    <dgm:pt modelId="{B1500306-625B-A942-BECA-721F334615E5}" type="pres">
      <dgm:prSet presAssocID="{284C323C-65BD-AE4E-A773-8FC371B186DB}" presName="composite" presStyleCnt="0"/>
      <dgm:spPr/>
    </dgm:pt>
    <dgm:pt modelId="{C70CB3CD-E343-5D4C-AEC8-F78BBCD4E16F}" type="pres">
      <dgm:prSet presAssocID="{284C323C-65BD-AE4E-A773-8FC371B186D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7808DD-E5EC-E84B-A647-73C147453EB6}" type="pres">
      <dgm:prSet presAssocID="{284C323C-65BD-AE4E-A773-8FC371B186D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5D942D-C617-E340-94A2-8FEE49EE425E}" type="pres">
      <dgm:prSet presAssocID="{3C78108C-515B-8342-9D3D-E65CF69A3BAF}" presName="sp" presStyleCnt="0"/>
      <dgm:spPr/>
    </dgm:pt>
    <dgm:pt modelId="{ACE9ACAF-1AE2-DA4E-9B94-8CD23EC66217}" type="pres">
      <dgm:prSet presAssocID="{4DB37494-6EB3-5A4B-98F8-60A6A53260C7}" presName="composite" presStyleCnt="0"/>
      <dgm:spPr/>
    </dgm:pt>
    <dgm:pt modelId="{515807FD-690A-6D4F-8625-8D10B887BB27}" type="pres">
      <dgm:prSet presAssocID="{4DB37494-6EB3-5A4B-98F8-60A6A53260C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570872-109E-5E41-885D-37C33D1ED866}" type="pres">
      <dgm:prSet presAssocID="{4DB37494-6EB3-5A4B-98F8-60A6A53260C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B7FE28-E67F-CC4F-A944-A2A7324461E0}" type="pres">
      <dgm:prSet presAssocID="{CE7195E3-2294-984F-B86D-4F9C26A23056}" presName="sp" presStyleCnt="0"/>
      <dgm:spPr/>
    </dgm:pt>
    <dgm:pt modelId="{4260F21A-F98A-8E4F-8156-83D53705DF0A}" type="pres">
      <dgm:prSet presAssocID="{1C88E85C-FF6F-B345-ACB0-2682FEDDF143}" presName="composite" presStyleCnt="0"/>
      <dgm:spPr/>
    </dgm:pt>
    <dgm:pt modelId="{674C179E-A80F-0744-AF44-8A8210FA361B}" type="pres">
      <dgm:prSet presAssocID="{1C88E85C-FF6F-B345-ACB0-2682FEDDF143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57ECD-367B-8845-B075-CA300C58C08F}" type="pres">
      <dgm:prSet presAssocID="{1C88E85C-FF6F-B345-ACB0-2682FEDDF143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5FCBC7-242F-A747-9E36-B38E72499DFA}" srcId="{13CD503F-839E-094F-80E8-F0BF24D42C1D}" destId="{284C323C-65BD-AE4E-A773-8FC371B186DB}" srcOrd="1" destOrd="0" parTransId="{05BA2F1F-D9B9-B145-9F30-8C3BFEE9775C}" sibTransId="{3C78108C-515B-8342-9D3D-E65CF69A3BAF}"/>
    <dgm:cxn modelId="{403A8813-A41E-3341-8FC8-7A2B5502F273}" type="presOf" srcId="{2F69046A-0957-1040-8992-2E8604200739}" destId="{B3157ECD-367B-8845-B075-CA300C58C08F}" srcOrd="0" destOrd="0" presId="urn:microsoft.com/office/officeart/2005/8/layout/chevron2"/>
    <dgm:cxn modelId="{114933A4-709C-2540-B739-5295136BC781}" type="presOf" srcId="{284C323C-65BD-AE4E-A773-8FC371B186DB}" destId="{C70CB3CD-E343-5D4C-AEC8-F78BBCD4E16F}" srcOrd="0" destOrd="0" presId="urn:microsoft.com/office/officeart/2005/8/layout/chevron2"/>
    <dgm:cxn modelId="{BFDECFE8-8B16-5C42-9D39-6644CF830CF9}" type="presOf" srcId="{67D3F5D0-C3E9-C443-94E9-AC28BC5267EE}" destId="{85570872-109E-5E41-885D-37C33D1ED866}" srcOrd="0" destOrd="0" presId="urn:microsoft.com/office/officeart/2005/8/layout/chevron2"/>
    <dgm:cxn modelId="{684ACE9F-6D6D-6E4D-A70C-FB2507E91457}" srcId="{13CD503F-839E-094F-80E8-F0BF24D42C1D}" destId="{1C88E85C-FF6F-B345-ACB0-2682FEDDF143}" srcOrd="3" destOrd="0" parTransId="{169E84BC-B2BB-BB4E-9997-9D21B2122970}" sibTransId="{A77BD4F8-DDED-6444-9D05-82771BE8AC2E}"/>
    <dgm:cxn modelId="{97C77232-3CFD-0047-9BB8-7D89D8CBD7A8}" srcId="{13CD503F-839E-094F-80E8-F0BF24D42C1D}" destId="{4DB37494-6EB3-5A4B-98F8-60A6A53260C7}" srcOrd="2" destOrd="0" parTransId="{B7C11B68-BE9A-AC4F-8DD3-CE743C54FE5B}" sibTransId="{CE7195E3-2294-984F-B86D-4F9C26A23056}"/>
    <dgm:cxn modelId="{30D6B9BC-E6DD-1843-B419-8F37F6F992B6}" srcId="{284C323C-65BD-AE4E-A773-8FC371B186DB}" destId="{768A04C8-98A1-484C-80B8-24022EBE0237}" srcOrd="0" destOrd="0" parTransId="{CBFE95C9-E27C-C04F-9BFA-3D7BBC52E94E}" sibTransId="{9DE79346-F841-6E40-B49E-940C517796DB}"/>
    <dgm:cxn modelId="{7B7D7860-75FE-2745-ADAE-7DDD77B29E2A}" type="presOf" srcId="{1C88E85C-FF6F-B345-ACB0-2682FEDDF143}" destId="{674C179E-A80F-0744-AF44-8A8210FA361B}" srcOrd="0" destOrd="0" presId="urn:microsoft.com/office/officeart/2005/8/layout/chevron2"/>
    <dgm:cxn modelId="{B5564490-ECAE-3A4B-BB14-41FA0131ACA8}" type="presOf" srcId="{78A0027A-96D5-E743-B850-77A7DE70673A}" destId="{E2A64DBC-B275-3042-945E-877422FFE6A8}" srcOrd="0" destOrd="0" presId="urn:microsoft.com/office/officeart/2005/8/layout/chevron2"/>
    <dgm:cxn modelId="{8246FEFA-10F2-BE43-B20F-6376E3FF67EA}" srcId="{78A0027A-96D5-E743-B850-77A7DE70673A}" destId="{1125A73F-5F4D-D641-A841-DA10D37B613E}" srcOrd="0" destOrd="0" parTransId="{23D2C5BD-85C9-314C-A0EF-DEED2A52B4F9}" sibTransId="{31143698-510F-5F40-AA3F-955EF8F170B2}"/>
    <dgm:cxn modelId="{938F7ABE-1DF8-4941-A86F-6DF0AB0234E4}" type="presOf" srcId="{768A04C8-98A1-484C-80B8-24022EBE0237}" destId="{E57808DD-E5EC-E84B-A647-73C147453EB6}" srcOrd="0" destOrd="0" presId="urn:microsoft.com/office/officeart/2005/8/layout/chevron2"/>
    <dgm:cxn modelId="{DE15FF68-8E14-1246-9154-50928E067F8E}" srcId="{1C88E85C-FF6F-B345-ACB0-2682FEDDF143}" destId="{2F69046A-0957-1040-8992-2E8604200739}" srcOrd="0" destOrd="0" parTransId="{21C923E2-7D28-9047-8E6E-CF0A4B9C6154}" sibTransId="{3AE378A5-0C1E-4B4A-9AD0-FBEC3C12F80F}"/>
    <dgm:cxn modelId="{AAB98A3D-6BBE-B044-84D9-BBD26845297A}" srcId="{4DB37494-6EB3-5A4B-98F8-60A6A53260C7}" destId="{67D3F5D0-C3E9-C443-94E9-AC28BC5267EE}" srcOrd="0" destOrd="0" parTransId="{2B74BF95-C887-D24E-8333-7A5CF9749354}" sibTransId="{743328CA-BD51-AC4C-A29D-960BFE4F06E4}"/>
    <dgm:cxn modelId="{A374A270-27F3-5148-8FA6-C43C2EE3DC65}" srcId="{13CD503F-839E-094F-80E8-F0BF24D42C1D}" destId="{78A0027A-96D5-E743-B850-77A7DE70673A}" srcOrd="0" destOrd="0" parTransId="{0D99F7D8-9F16-A34A-BF43-6CC82D1D43F7}" sibTransId="{769A1A55-60B9-CF4C-BF52-B7B8FF61B633}"/>
    <dgm:cxn modelId="{60032B68-091A-B64F-BCEF-2C601E4134B2}" type="presOf" srcId="{4DB37494-6EB3-5A4B-98F8-60A6A53260C7}" destId="{515807FD-690A-6D4F-8625-8D10B887BB27}" srcOrd="0" destOrd="0" presId="urn:microsoft.com/office/officeart/2005/8/layout/chevron2"/>
    <dgm:cxn modelId="{9B4B6C02-8C79-DF43-8199-1765A8FCF196}" type="presOf" srcId="{1125A73F-5F4D-D641-A841-DA10D37B613E}" destId="{8DEAB672-A815-5949-9C8A-3CD9A5FA9EE3}" srcOrd="0" destOrd="0" presId="urn:microsoft.com/office/officeart/2005/8/layout/chevron2"/>
    <dgm:cxn modelId="{F914662F-2903-7647-A677-7632FD9DB05C}" type="presOf" srcId="{13CD503F-839E-094F-80E8-F0BF24D42C1D}" destId="{DF0EB9A1-1FFB-6C46-A63D-67F18BAE8B31}" srcOrd="0" destOrd="0" presId="urn:microsoft.com/office/officeart/2005/8/layout/chevron2"/>
    <dgm:cxn modelId="{3F10F14C-979D-BC4A-9500-371E6BD97C8F}" type="presParOf" srcId="{DF0EB9A1-1FFB-6C46-A63D-67F18BAE8B31}" destId="{9C373F0E-FBFC-B547-ACCA-A4DB05AD9CFE}" srcOrd="0" destOrd="0" presId="urn:microsoft.com/office/officeart/2005/8/layout/chevron2"/>
    <dgm:cxn modelId="{9FC9DEA7-0F60-8C46-AECA-B1B112D7713F}" type="presParOf" srcId="{9C373F0E-FBFC-B547-ACCA-A4DB05AD9CFE}" destId="{E2A64DBC-B275-3042-945E-877422FFE6A8}" srcOrd="0" destOrd="0" presId="urn:microsoft.com/office/officeart/2005/8/layout/chevron2"/>
    <dgm:cxn modelId="{79CBB605-BE12-5B42-BBE9-F545CC430024}" type="presParOf" srcId="{9C373F0E-FBFC-B547-ACCA-A4DB05AD9CFE}" destId="{8DEAB672-A815-5949-9C8A-3CD9A5FA9EE3}" srcOrd="1" destOrd="0" presId="urn:microsoft.com/office/officeart/2005/8/layout/chevron2"/>
    <dgm:cxn modelId="{3C8981CF-0D61-5149-A6FD-31B328E9E167}" type="presParOf" srcId="{DF0EB9A1-1FFB-6C46-A63D-67F18BAE8B31}" destId="{3CAB7B16-7C55-6049-B49E-90D34E65D844}" srcOrd="1" destOrd="0" presId="urn:microsoft.com/office/officeart/2005/8/layout/chevron2"/>
    <dgm:cxn modelId="{0B1DC189-E0A1-C841-894B-62313D1BD5A6}" type="presParOf" srcId="{DF0EB9A1-1FFB-6C46-A63D-67F18BAE8B31}" destId="{B1500306-625B-A942-BECA-721F334615E5}" srcOrd="2" destOrd="0" presId="urn:microsoft.com/office/officeart/2005/8/layout/chevron2"/>
    <dgm:cxn modelId="{51CDDF02-42B5-8F4D-B86D-F3C5585258C0}" type="presParOf" srcId="{B1500306-625B-A942-BECA-721F334615E5}" destId="{C70CB3CD-E343-5D4C-AEC8-F78BBCD4E16F}" srcOrd="0" destOrd="0" presId="urn:microsoft.com/office/officeart/2005/8/layout/chevron2"/>
    <dgm:cxn modelId="{5DC7E8F5-3E0D-D845-9CD3-9549E82EAB33}" type="presParOf" srcId="{B1500306-625B-A942-BECA-721F334615E5}" destId="{E57808DD-E5EC-E84B-A647-73C147453EB6}" srcOrd="1" destOrd="0" presId="urn:microsoft.com/office/officeart/2005/8/layout/chevron2"/>
    <dgm:cxn modelId="{097AD4D3-3F41-B74C-A7CC-0034315FBCE5}" type="presParOf" srcId="{DF0EB9A1-1FFB-6C46-A63D-67F18BAE8B31}" destId="{655D942D-C617-E340-94A2-8FEE49EE425E}" srcOrd="3" destOrd="0" presId="urn:microsoft.com/office/officeart/2005/8/layout/chevron2"/>
    <dgm:cxn modelId="{91F3C6C4-796C-5042-B4A9-0325B4582A02}" type="presParOf" srcId="{DF0EB9A1-1FFB-6C46-A63D-67F18BAE8B31}" destId="{ACE9ACAF-1AE2-DA4E-9B94-8CD23EC66217}" srcOrd="4" destOrd="0" presId="urn:microsoft.com/office/officeart/2005/8/layout/chevron2"/>
    <dgm:cxn modelId="{319E6374-03B4-AE42-A966-B4FFFBF90FF2}" type="presParOf" srcId="{ACE9ACAF-1AE2-DA4E-9B94-8CD23EC66217}" destId="{515807FD-690A-6D4F-8625-8D10B887BB27}" srcOrd="0" destOrd="0" presId="urn:microsoft.com/office/officeart/2005/8/layout/chevron2"/>
    <dgm:cxn modelId="{81BDE6AE-03D0-DC43-B810-63E5F1C62254}" type="presParOf" srcId="{ACE9ACAF-1AE2-DA4E-9B94-8CD23EC66217}" destId="{85570872-109E-5E41-885D-37C33D1ED866}" srcOrd="1" destOrd="0" presId="urn:microsoft.com/office/officeart/2005/8/layout/chevron2"/>
    <dgm:cxn modelId="{B1011452-EAE5-E441-957F-A51F32E8A65F}" type="presParOf" srcId="{DF0EB9A1-1FFB-6C46-A63D-67F18BAE8B31}" destId="{66B7FE28-E67F-CC4F-A944-A2A7324461E0}" srcOrd="5" destOrd="0" presId="urn:microsoft.com/office/officeart/2005/8/layout/chevron2"/>
    <dgm:cxn modelId="{236B5809-B2D7-9649-BF98-2CCC1F2DBC9E}" type="presParOf" srcId="{DF0EB9A1-1FFB-6C46-A63D-67F18BAE8B31}" destId="{4260F21A-F98A-8E4F-8156-83D53705DF0A}" srcOrd="6" destOrd="0" presId="urn:microsoft.com/office/officeart/2005/8/layout/chevron2"/>
    <dgm:cxn modelId="{925844B8-8BBD-4747-9AB5-2F3CE30D558E}" type="presParOf" srcId="{4260F21A-F98A-8E4F-8156-83D53705DF0A}" destId="{674C179E-A80F-0744-AF44-8A8210FA361B}" srcOrd="0" destOrd="0" presId="urn:microsoft.com/office/officeart/2005/8/layout/chevron2"/>
    <dgm:cxn modelId="{959EDA80-0A9E-D240-A1A2-E76CB1E16D97}" type="presParOf" srcId="{4260F21A-F98A-8E4F-8156-83D53705DF0A}" destId="{B3157ECD-367B-8845-B075-CA300C58C08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67EC6B-7445-B940-B495-CA7026DEE2E6}">
      <dsp:nvSpPr>
        <dsp:cNvPr id="0" name=""/>
        <dsp:cNvSpPr/>
      </dsp:nvSpPr>
      <dsp:spPr>
        <a:xfrm rot="5400000">
          <a:off x="-187858" y="189185"/>
          <a:ext cx="1252388" cy="87667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Stage 1</a:t>
          </a:r>
          <a:endParaRPr lang="en-US" sz="2100" kern="1200" dirty="0"/>
        </a:p>
      </dsp:txBody>
      <dsp:txXfrm rot="5400000">
        <a:off x="-187858" y="189185"/>
        <a:ext cx="1252388" cy="876672"/>
      </dsp:txXfrm>
    </dsp:sp>
    <dsp:sp modelId="{A30A9FF1-E29A-B449-9020-ACF62B270EBA}">
      <dsp:nvSpPr>
        <dsp:cNvPr id="0" name=""/>
        <dsp:cNvSpPr/>
      </dsp:nvSpPr>
      <dsp:spPr>
        <a:xfrm rot="5400000">
          <a:off x="4283269" y="-3405270"/>
          <a:ext cx="814052" cy="76272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3144" tIns="23495" rIns="23495" bIns="2349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 smtClean="0"/>
            <a:t>Building Movement Infrastructure</a:t>
          </a:r>
          <a:endParaRPr lang="en-US" sz="3700" kern="1200" dirty="0"/>
        </a:p>
      </dsp:txBody>
      <dsp:txXfrm rot="5400000">
        <a:off x="4283269" y="-3405270"/>
        <a:ext cx="814052" cy="7627247"/>
      </dsp:txXfrm>
    </dsp:sp>
    <dsp:sp modelId="{D4DB0EBB-BEBB-6E46-82BF-6A059BC5D9F4}">
      <dsp:nvSpPr>
        <dsp:cNvPr id="0" name=""/>
        <dsp:cNvSpPr/>
      </dsp:nvSpPr>
      <dsp:spPr>
        <a:xfrm rot="5400000">
          <a:off x="-187858" y="1294837"/>
          <a:ext cx="1252388" cy="876672"/>
        </a:xfrm>
        <a:prstGeom prst="chevron">
          <a:avLst/>
        </a:prstGeom>
        <a:solidFill>
          <a:schemeClr val="accent4">
            <a:hueOff val="3214990"/>
            <a:satOff val="-2889"/>
            <a:lumOff val="-458"/>
            <a:alphaOff val="0"/>
          </a:schemeClr>
        </a:solidFill>
        <a:ln w="9525" cap="flat" cmpd="sng" algn="ctr">
          <a:solidFill>
            <a:schemeClr val="accent4">
              <a:hueOff val="3214990"/>
              <a:satOff val="-2889"/>
              <a:lumOff val="-45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4">
              <a:hueOff val="3214990"/>
              <a:satOff val="-2889"/>
              <a:lumOff val="-458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Stage 2</a:t>
          </a:r>
          <a:endParaRPr lang="en-US" sz="2100" kern="1200" dirty="0"/>
        </a:p>
      </dsp:txBody>
      <dsp:txXfrm rot="5400000">
        <a:off x="-187858" y="1294837"/>
        <a:ext cx="1252388" cy="876672"/>
      </dsp:txXfrm>
    </dsp:sp>
    <dsp:sp modelId="{727AF876-51AD-384B-972A-29AFBD58FA76}">
      <dsp:nvSpPr>
        <dsp:cNvPr id="0" name=""/>
        <dsp:cNvSpPr/>
      </dsp:nvSpPr>
      <dsp:spPr>
        <a:xfrm rot="5400000">
          <a:off x="4283269" y="-2299618"/>
          <a:ext cx="814052" cy="76272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3214990"/>
              <a:satOff val="-2889"/>
              <a:lumOff val="-45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3144" tIns="23495" rIns="23495" bIns="2349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 smtClean="0"/>
            <a:t>Building Identity and Intention</a:t>
          </a:r>
          <a:endParaRPr lang="en-US" sz="3700" kern="1200" dirty="0"/>
        </a:p>
      </dsp:txBody>
      <dsp:txXfrm rot="5400000">
        <a:off x="4283269" y="-2299618"/>
        <a:ext cx="814052" cy="7627247"/>
      </dsp:txXfrm>
    </dsp:sp>
    <dsp:sp modelId="{DBF20754-AA70-2C47-8A02-E1ED67E8E914}">
      <dsp:nvSpPr>
        <dsp:cNvPr id="0" name=""/>
        <dsp:cNvSpPr/>
      </dsp:nvSpPr>
      <dsp:spPr>
        <a:xfrm rot="5400000">
          <a:off x="-187858" y="2400490"/>
          <a:ext cx="1252388" cy="876672"/>
        </a:xfrm>
        <a:prstGeom prst="chevron">
          <a:avLst/>
        </a:prstGeom>
        <a:solidFill>
          <a:schemeClr val="accent4">
            <a:hueOff val="6429979"/>
            <a:satOff val="-5778"/>
            <a:lumOff val="-915"/>
            <a:alphaOff val="0"/>
          </a:schemeClr>
        </a:solidFill>
        <a:ln w="9525" cap="flat" cmpd="sng" algn="ctr">
          <a:solidFill>
            <a:schemeClr val="accent4">
              <a:hueOff val="6429979"/>
              <a:satOff val="-5778"/>
              <a:lumOff val="-91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4">
              <a:hueOff val="6429979"/>
              <a:satOff val="-5778"/>
              <a:lumOff val="-915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Stage 3</a:t>
          </a:r>
          <a:endParaRPr lang="en-US" sz="2100" kern="1200" dirty="0"/>
        </a:p>
      </dsp:txBody>
      <dsp:txXfrm rot="5400000">
        <a:off x="-187858" y="2400490"/>
        <a:ext cx="1252388" cy="876672"/>
      </dsp:txXfrm>
    </dsp:sp>
    <dsp:sp modelId="{E5ABEDCB-63A7-AD45-883C-E85E589695DD}">
      <dsp:nvSpPr>
        <dsp:cNvPr id="0" name=""/>
        <dsp:cNvSpPr/>
      </dsp:nvSpPr>
      <dsp:spPr>
        <a:xfrm rot="5400000">
          <a:off x="4283269" y="-1193965"/>
          <a:ext cx="814052" cy="76272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6429979"/>
              <a:satOff val="-5778"/>
              <a:lumOff val="-91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3144" tIns="23495" rIns="23495" bIns="2349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 smtClean="0"/>
            <a:t>Social Combustion</a:t>
          </a:r>
          <a:endParaRPr lang="en-US" sz="3700" kern="1200" dirty="0"/>
        </a:p>
      </dsp:txBody>
      <dsp:txXfrm rot="5400000">
        <a:off x="4283269" y="-1193965"/>
        <a:ext cx="814052" cy="7627247"/>
      </dsp:txXfrm>
    </dsp:sp>
    <dsp:sp modelId="{4C197C11-4DC2-EC44-8D45-74C35597314D}">
      <dsp:nvSpPr>
        <dsp:cNvPr id="0" name=""/>
        <dsp:cNvSpPr/>
      </dsp:nvSpPr>
      <dsp:spPr>
        <a:xfrm rot="5400000">
          <a:off x="-187858" y="3506142"/>
          <a:ext cx="1252388" cy="876672"/>
        </a:xfrm>
        <a:prstGeom prst="chevron">
          <a:avLst/>
        </a:prstGeom>
        <a:solidFill>
          <a:schemeClr val="accent4">
            <a:hueOff val="9644969"/>
            <a:satOff val="-8667"/>
            <a:lumOff val="-1373"/>
            <a:alphaOff val="0"/>
          </a:schemeClr>
        </a:solidFill>
        <a:ln w="9525" cap="flat" cmpd="sng" algn="ctr">
          <a:solidFill>
            <a:schemeClr val="accent4">
              <a:hueOff val="9644969"/>
              <a:satOff val="-8667"/>
              <a:lumOff val="-137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4">
              <a:hueOff val="9644969"/>
              <a:satOff val="-8667"/>
              <a:lumOff val="-1373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Stage 4</a:t>
          </a:r>
          <a:endParaRPr lang="en-US" sz="2100" kern="1200" dirty="0"/>
        </a:p>
      </dsp:txBody>
      <dsp:txXfrm rot="5400000">
        <a:off x="-187858" y="3506142"/>
        <a:ext cx="1252388" cy="876672"/>
      </dsp:txXfrm>
    </dsp:sp>
    <dsp:sp modelId="{A79B395D-CA1A-3F4D-84C5-58EF7DDCB882}">
      <dsp:nvSpPr>
        <dsp:cNvPr id="0" name=""/>
        <dsp:cNvSpPr/>
      </dsp:nvSpPr>
      <dsp:spPr>
        <a:xfrm rot="5400000">
          <a:off x="4283269" y="-88313"/>
          <a:ext cx="814052" cy="76272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9644969"/>
              <a:satOff val="-8667"/>
              <a:lumOff val="-137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3144" tIns="23495" rIns="23495" bIns="2349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 smtClean="0"/>
            <a:t>Consolidation or Dissipation</a:t>
          </a:r>
          <a:endParaRPr lang="en-US" sz="3700" kern="1200" dirty="0"/>
        </a:p>
      </dsp:txBody>
      <dsp:txXfrm rot="5400000">
        <a:off x="4283269" y="-88313"/>
        <a:ext cx="814052" cy="762724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67EC6B-7445-B940-B495-CA7026DEE2E6}">
      <dsp:nvSpPr>
        <dsp:cNvPr id="0" name=""/>
        <dsp:cNvSpPr/>
      </dsp:nvSpPr>
      <dsp:spPr>
        <a:xfrm rot="5400000">
          <a:off x="-151190" y="153535"/>
          <a:ext cx="1007938" cy="70555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</a:t>
          </a:r>
          <a:endParaRPr lang="en-US" sz="1900" kern="1200" dirty="0"/>
        </a:p>
      </dsp:txBody>
      <dsp:txXfrm rot="5400000">
        <a:off x="-151190" y="153535"/>
        <a:ext cx="1007938" cy="705556"/>
      </dsp:txXfrm>
    </dsp:sp>
    <dsp:sp modelId="{A30A9FF1-E29A-B449-9020-ACF62B270EBA}">
      <dsp:nvSpPr>
        <dsp:cNvPr id="0" name=""/>
        <dsp:cNvSpPr/>
      </dsp:nvSpPr>
      <dsp:spPr>
        <a:xfrm rot="5400000">
          <a:off x="4277158" y="-3569256"/>
          <a:ext cx="655160" cy="77983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kern="1200" dirty="0" smtClean="0"/>
            <a:t>Organizing an Authentic Based</a:t>
          </a:r>
          <a:endParaRPr lang="en-US" sz="3800" kern="1200" dirty="0"/>
        </a:p>
      </dsp:txBody>
      <dsp:txXfrm rot="5400000">
        <a:off x="4277158" y="-3569256"/>
        <a:ext cx="655160" cy="7798363"/>
      </dsp:txXfrm>
    </dsp:sp>
    <dsp:sp modelId="{D4DB0EBB-BEBB-6E46-82BF-6A059BC5D9F4}">
      <dsp:nvSpPr>
        <dsp:cNvPr id="0" name=""/>
        <dsp:cNvSpPr/>
      </dsp:nvSpPr>
      <dsp:spPr>
        <a:xfrm rot="5400000">
          <a:off x="-151190" y="1043378"/>
          <a:ext cx="1007938" cy="705556"/>
        </a:xfrm>
        <a:prstGeom prst="chevron">
          <a:avLst/>
        </a:prstGeom>
        <a:solidFill>
          <a:schemeClr val="accent4">
            <a:hueOff val="2411242"/>
            <a:satOff val="-2167"/>
            <a:lumOff val="-343"/>
            <a:alphaOff val="0"/>
          </a:schemeClr>
        </a:solidFill>
        <a:ln w="9525" cap="flat" cmpd="sng" algn="ctr">
          <a:solidFill>
            <a:schemeClr val="accent4">
              <a:hueOff val="2411242"/>
              <a:satOff val="-2167"/>
              <a:lumOff val="-34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4">
              <a:hueOff val="2411242"/>
              <a:satOff val="-2167"/>
              <a:lumOff val="-343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2</a:t>
          </a:r>
          <a:endParaRPr lang="en-US" sz="1900" kern="1200" dirty="0"/>
        </a:p>
      </dsp:txBody>
      <dsp:txXfrm rot="5400000">
        <a:off x="-151190" y="1043378"/>
        <a:ext cx="1007938" cy="705556"/>
      </dsp:txXfrm>
    </dsp:sp>
    <dsp:sp modelId="{727AF876-51AD-384B-972A-29AFBD58FA76}">
      <dsp:nvSpPr>
        <dsp:cNvPr id="0" name=""/>
        <dsp:cNvSpPr/>
      </dsp:nvSpPr>
      <dsp:spPr>
        <a:xfrm rot="5400000">
          <a:off x="4277158" y="-2679413"/>
          <a:ext cx="655160" cy="77983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2411242"/>
              <a:satOff val="-2167"/>
              <a:lumOff val="-34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kern="1200" dirty="0" smtClean="0"/>
            <a:t>Leadership</a:t>
          </a:r>
          <a:endParaRPr lang="en-US" sz="3800" kern="1200" dirty="0"/>
        </a:p>
      </dsp:txBody>
      <dsp:txXfrm rot="5400000">
        <a:off x="4277158" y="-2679413"/>
        <a:ext cx="655160" cy="7798363"/>
      </dsp:txXfrm>
    </dsp:sp>
    <dsp:sp modelId="{DBF20754-AA70-2C47-8A02-E1ED67E8E914}">
      <dsp:nvSpPr>
        <dsp:cNvPr id="0" name=""/>
        <dsp:cNvSpPr/>
      </dsp:nvSpPr>
      <dsp:spPr>
        <a:xfrm rot="5400000">
          <a:off x="-151190" y="1933221"/>
          <a:ext cx="1007938" cy="705556"/>
        </a:xfrm>
        <a:prstGeom prst="chevron">
          <a:avLst/>
        </a:prstGeom>
        <a:solidFill>
          <a:schemeClr val="accent4">
            <a:hueOff val="4822484"/>
            <a:satOff val="-4333"/>
            <a:lumOff val="-686"/>
            <a:alphaOff val="0"/>
          </a:schemeClr>
        </a:solidFill>
        <a:ln w="9525" cap="flat" cmpd="sng" algn="ctr">
          <a:solidFill>
            <a:schemeClr val="accent4">
              <a:hueOff val="4822484"/>
              <a:satOff val="-4333"/>
              <a:lumOff val="-68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4">
              <a:hueOff val="4822484"/>
              <a:satOff val="-4333"/>
              <a:lumOff val="-686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3</a:t>
          </a:r>
          <a:endParaRPr lang="en-US" sz="1900" kern="1200" dirty="0"/>
        </a:p>
      </dsp:txBody>
      <dsp:txXfrm rot="5400000">
        <a:off x="-151190" y="1933221"/>
        <a:ext cx="1007938" cy="705556"/>
      </dsp:txXfrm>
    </dsp:sp>
    <dsp:sp modelId="{E5ABEDCB-63A7-AD45-883C-E85E589695DD}">
      <dsp:nvSpPr>
        <dsp:cNvPr id="0" name=""/>
        <dsp:cNvSpPr/>
      </dsp:nvSpPr>
      <dsp:spPr>
        <a:xfrm rot="5400000">
          <a:off x="4277158" y="-1789570"/>
          <a:ext cx="655160" cy="77983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4822484"/>
              <a:satOff val="-4333"/>
              <a:lumOff val="-68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kern="1200" dirty="0" smtClean="0"/>
            <a:t>Vision and Ideas</a:t>
          </a:r>
          <a:endParaRPr lang="en-US" sz="3800" kern="1200" dirty="0"/>
        </a:p>
      </dsp:txBody>
      <dsp:txXfrm rot="5400000">
        <a:off x="4277158" y="-1789570"/>
        <a:ext cx="655160" cy="7798363"/>
      </dsp:txXfrm>
    </dsp:sp>
    <dsp:sp modelId="{4C197C11-4DC2-EC44-8D45-74C35597314D}">
      <dsp:nvSpPr>
        <dsp:cNvPr id="0" name=""/>
        <dsp:cNvSpPr/>
      </dsp:nvSpPr>
      <dsp:spPr>
        <a:xfrm rot="5400000">
          <a:off x="-151190" y="2823064"/>
          <a:ext cx="1007938" cy="705556"/>
        </a:xfrm>
        <a:prstGeom prst="chevron">
          <a:avLst/>
        </a:prstGeom>
        <a:solidFill>
          <a:schemeClr val="accent4">
            <a:hueOff val="7233727"/>
            <a:satOff val="-6500"/>
            <a:lumOff val="-1030"/>
            <a:alphaOff val="0"/>
          </a:schemeClr>
        </a:solidFill>
        <a:ln w="9525" cap="flat" cmpd="sng" algn="ctr">
          <a:solidFill>
            <a:schemeClr val="accent4">
              <a:hueOff val="7233727"/>
              <a:satOff val="-6500"/>
              <a:lumOff val="-103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4">
              <a:hueOff val="7233727"/>
              <a:satOff val="-6500"/>
              <a:lumOff val="-1030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4</a:t>
          </a:r>
          <a:endParaRPr lang="en-US" sz="1900" kern="1200" dirty="0"/>
        </a:p>
      </dsp:txBody>
      <dsp:txXfrm rot="5400000">
        <a:off x="-151190" y="2823064"/>
        <a:ext cx="1007938" cy="705556"/>
      </dsp:txXfrm>
    </dsp:sp>
    <dsp:sp modelId="{A79B395D-CA1A-3F4D-84C5-58EF7DDCB882}">
      <dsp:nvSpPr>
        <dsp:cNvPr id="0" name=""/>
        <dsp:cNvSpPr/>
      </dsp:nvSpPr>
      <dsp:spPr>
        <a:xfrm rot="5400000">
          <a:off x="4277158" y="-899727"/>
          <a:ext cx="655160" cy="77983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7233727"/>
              <a:satOff val="-6500"/>
              <a:lumOff val="-103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kern="1200" dirty="0" smtClean="0"/>
            <a:t>Alliances</a:t>
          </a:r>
          <a:endParaRPr lang="en-US" sz="3800" kern="1200" dirty="0"/>
        </a:p>
      </dsp:txBody>
      <dsp:txXfrm rot="5400000">
        <a:off x="4277158" y="-899727"/>
        <a:ext cx="655160" cy="7798363"/>
      </dsp:txXfrm>
    </dsp:sp>
    <dsp:sp modelId="{C7C833F7-1EF4-1442-B72D-31A5AF8136CF}">
      <dsp:nvSpPr>
        <dsp:cNvPr id="0" name=""/>
        <dsp:cNvSpPr/>
      </dsp:nvSpPr>
      <dsp:spPr>
        <a:xfrm rot="5400000">
          <a:off x="-151190" y="3712907"/>
          <a:ext cx="1007938" cy="705556"/>
        </a:xfrm>
        <a:prstGeom prst="chevron">
          <a:avLst/>
        </a:prstGeom>
        <a:solidFill>
          <a:schemeClr val="accent4">
            <a:hueOff val="9644969"/>
            <a:satOff val="-8667"/>
            <a:lumOff val="-1373"/>
            <a:alphaOff val="0"/>
          </a:schemeClr>
        </a:solidFill>
        <a:ln w="9525" cap="flat" cmpd="sng" algn="ctr">
          <a:solidFill>
            <a:schemeClr val="accent4">
              <a:hueOff val="9644969"/>
              <a:satOff val="-8667"/>
              <a:lumOff val="-137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4">
              <a:hueOff val="9644969"/>
              <a:satOff val="-8667"/>
              <a:lumOff val="-1373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5</a:t>
          </a:r>
          <a:endParaRPr lang="en-US" sz="1900" kern="1200" dirty="0"/>
        </a:p>
      </dsp:txBody>
      <dsp:txXfrm rot="5400000">
        <a:off x="-151190" y="3712907"/>
        <a:ext cx="1007938" cy="705556"/>
      </dsp:txXfrm>
    </dsp:sp>
    <dsp:sp modelId="{F7EE8E0B-3547-5446-B28F-1A8BF7C16A0B}">
      <dsp:nvSpPr>
        <dsp:cNvPr id="0" name=""/>
        <dsp:cNvSpPr/>
      </dsp:nvSpPr>
      <dsp:spPr>
        <a:xfrm rot="5400000">
          <a:off x="4277158" y="-9884"/>
          <a:ext cx="655160" cy="77983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9644969"/>
              <a:satOff val="-8667"/>
              <a:lumOff val="-137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kern="1200" dirty="0" smtClean="0"/>
            <a:t>Advocacy Infrastructure</a:t>
          </a:r>
          <a:endParaRPr lang="en-US" sz="3800" kern="1200" dirty="0"/>
        </a:p>
      </dsp:txBody>
      <dsp:txXfrm rot="5400000">
        <a:off x="4277158" y="-9884"/>
        <a:ext cx="655160" cy="779836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67EC6B-7445-B940-B495-CA7026DEE2E6}">
      <dsp:nvSpPr>
        <dsp:cNvPr id="0" name=""/>
        <dsp:cNvSpPr/>
      </dsp:nvSpPr>
      <dsp:spPr>
        <a:xfrm rot="5400000">
          <a:off x="-151190" y="153535"/>
          <a:ext cx="1007938" cy="70555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</a:t>
          </a:r>
          <a:endParaRPr lang="en-US" sz="1900" kern="1200" dirty="0"/>
        </a:p>
      </dsp:txBody>
      <dsp:txXfrm rot="5400000">
        <a:off x="-151190" y="153535"/>
        <a:ext cx="1007938" cy="705556"/>
      </dsp:txXfrm>
    </dsp:sp>
    <dsp:sp modelId="{A30A9FF1-E29A-B449-9020-ACF62B270EBA}">
      <dsp:nvSpPr>
        <dsp:cNvPr id="0" name=""/>
        <dsp:cNvSpPr/>
      </dsp:nvSpPr>
      <dsp:spPr>
        <a:xfrm rot="5400000">
          <a:off x="4277158" y="-3569256"/>
          <a:ext cx="655160" cy="77983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Identify the foundation’s goals for investing in movement building</a:t>
          </a:r>
          <a:endParaRPr lang="en-US" sz="2000" kern="1200" dirty="0"/>
        </a:p>
      </dsp:txBody>
      <dsp:txXfrm rot="5400000">
        <a:off x="4277158" y="-3569256"/>
        <a:ext cx="655160" cy="7798363"/>
      </dsp:txXfrm>
    </dsp:sp>
    <dsp:sp modelId="{D4DB0EBB-BEBB-6E46-82BF-6A059BC5D9F4}">
      <dsp:nvSpPr>
        <dsp:cNvPr id="0" name=""/>
        <dsp:cNvSpPr/>
      </dsp:nvSpPr>
      <dsp:spPr>
        <a:xfrm rot="5400000">
          <a:off x="-151190" y="1043378"/>
          <a:ext cx="1007938" cy="705556"/>
        </a:xfrm>
        <a:prstGeom prst="chevron">
          <a:avLst/>
        </a:prstGeom>
        <a:solidFill>
          <a:schemeClr val="accent4">
            <a:hueOff val="2411242"/>
            <a:satOff val="-2167"/>
            <a:lumOff val="-343"/>
            <a:alphaOff val="0"/>
          </a:schemeClr>
        </a:solidFill>
        <a:ln w="9525" cap="flat" cmpd="sng" algn="ctr">
          <a:solidFill>
            <a:schemeClr val="accent4">
              <a:hueOff val="2411242"/>
              <a:satOff val="-2167"/>
              <a:lumOff val="-34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4">
              <a:hueOff val="2411242"/>
              <a:satOff val="-2167"/>
              <a:lumOff val="-343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2</a:t>
          </a:r>
          <a:endParaRPr lang="en-US" sz="1900" kern="1200" dirty="0"/>
        </a:p>
      </dsp:txBody>
      <dsp:txXfrm rot="5400000">
        <a:off x="-151190" y="1043378"/>
        <a:ext cx="1007938" cy="705556"/>
      </dsp:txXfrm>
    </dsp:sp>
    <dsp:sp modelId="{727AF876-51AD-384B-972A-29AFBD58FA76}">
      <dsp:nvSpPr>
        <dsp:cNvPr id="0" name=""/>
        <dsp:cNvSpPr/>
      </dsp:nvSpPr>
      <dsp:spPr>
        <a:xfrm rot="5400000">
          <a:off x="4277158" y="-2679413"/>
          <a:ext cx="655160" cy="77983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2411242"/>
              <a:satOff val="-2167"/>
              <a:lumOff val="-34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Look for “entry points”— opportunities to align the foundation’s interests with the overall movement goals and needs</a:t>
          </a:r>
          <a:endParaRPr lang="en-US" sz="2000" kern="1200" dirty="0"/>
        </a:p>
      </dsp:txBody>
      <dsp:txXfrm rot="5400000">
        <a:off x="4277158" y="-2679413"/>
        <a:ext cx="655160" cy="7798363"/>
      </dsp:txXfrm>
    </dsp:sp>
    <dsp:sp modelId="{DBF20754-AA70-2C47-8A02-E1ED67E8E914}">
      <dsp:nvSpPr>
        <dsp:cNvPr id="0" name=""/>
        <dsp:cNvSpPr/>
      </dsp:nvSpPr>
      <dsp:spPr>
        <a:xfrm rot="5400000">
          <a:off x="-151190" y="1933221"/>
          <a:ext cx="1007938" cy="705556"/>
        </a:xfrm>
        <a:prstGeom prst="chevron">
          <a:avLst/>
        </a:prstGeom>
        <a:solidFill>
          <a:schemeClr val="accent4">
            <a:hueOff val="4822484"/>
            <a:satOff val="-4333"/>
            <a:lumOff val="-686"/>
            <a:alphaOff val="0"/>
          </a:schemeClr>
        </a:solidFill>
        <a:ln w="9525" cap="flat" cmpd="sng" algn="ctr">
          <a:solidFill>
            <a:schemeClr val="accent4">
              <a:hueOff val="4822484"/>
              <a:satOff val="-4333"/>
              <a:lumOff val="-68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4">
              <a:hueOff val="4822484"/>
              <a:satOff val="-4333"/>
              <a:lumOff val="-686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3</a:t>
          </a:r>
          <a:endParaRPr lang="en-US" sz="1900" kern="1200" dirty="0"/>
        </a:p>
      </dsp:txBody>
      <dsp:txXfrm rot="5400000">
        <a:off x="-151190" y="1933221"/>
        <a:ext cx="1007938" cy="705556"/>
      </dsp:txXfrm>
    </dsp:sp>
    <dsp:sp modelId="{E5ABEDCB-63A7-AD45-883C-E85E589695DD}">
      <dsp:nvSpPr>
        <dsp:cNvPr id="0" name=""/>
        <dsp:cNvSpPr/>
      </dsp:nvSpPr>
      <dsp:spPr>
        <a:xfrm rot="5400000">
          <a:off x="4277158" y="-1789570"/>
          <a:ext cx="655160" cy="77983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4822484"/>
              <a:satOff val="-4333"/>
              <a:lumOff val="-68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Commit to the long-term</a:t>
          </a:r>
          <a:endParaRPr lang="en-US" sz="2000" kern="1200" dirty="0"/>
        </a:p>
      </dsp:txBody>
      <dsp:txXfrm rot="5400000">
        <a:off x="4277158" y="-1789570"/>
        <a:ext cx="655160" cy="7798363"/>
      </dsp:txXfrm>
    </dsp:sp>
    <dsp:sp modelId="{4C197C11-4DC2-EC44-8D45-74C35597314D}">
      <dsp:nvSpPr>
        <dsp:cNvPr id="0" name=""/>
        <dsp:cNvSpPr/>
      </dsp:nvSpPr>
      <dsp:spPr>
        <a:xfrm rot="5400000">
          <a:off x="-151190" y="2823064"/>
          <a:ext cx="1007938" cy="705556"/>
        </a:xfrm>
        <a:prstGeom prst="chevron">
          <a:avLst/>
        </a:prstGeom>
        <a:solidFill>
          <a:schemeClr val="accent4">
            <a:hueOff val="7233727"/>
            <a:satOff val="-6500"/>
            <a:lumOff val="-1030"/>
            <a:alphaOff val="0"/>
          </a:schemeClr>
        </a:solidFill>
        <a:ln w="9525" cap="flat" cmpd="sng" algn="ctr">
          <a:solidFill>
            <a:schemeClr val="accent4">
              <a:hueOff val="7233727"/>
              <a:satOff val="-6500"/>
              <a:lumOff val="-103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4">
              <a:hueOff val="7233727"/>
              <a:satOff val="-6500"/>
              <a:lumOff val="-1030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4</a:t>
          </a:r>
          <a:endParaRPr lang="en-US" sz="1900" kern="1200" dirty="0"/>
        </a:p>
      </dsp:txBody>
      <dsp:txXfrm rot="5400000">
        <a:off x="-151190" y="2823064"/>
        <a:ext cx="1007938" cy="705556"/>
      </dsp:txXfrm>
    </dsp:sp>
    <dsp:sp modelId="{A79B395D-CA1A-3F4D-84C5-58EF7DDCB882}">
      <dsp:nvSpPr>
        <dsp:cNvPr id="0" name=""/>
        <dsp:cNvSpPr/>
      </dsp:nvSpPr>
      <dsp:spPr>
        <a:xfrm rot="5400000">
          <a:off x="4277158" y="-899727"/>
          <a:ext cx="655160" cy="77983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7233727"/>
              <a:satOff val="-6500"/>
              <a:lumOff val="-103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Be comfortable with “contribution” – don’t expect for attribution</a:t>
          </a:r>
          <a:endParaRPr lang="en-US" sz="2000" kern="1200" dirty="0"/>
        </a:p>
      </dsp:txBody>
      <dsp:txXfrm rot="5400000">
        <a:off x="4277158" y="-899727"/>
        <a:ext cx="655160" cy="7798363"/>
      </dsp:txXfrm>
    </dsp:sp>
    <dsp:sp modelId="{C7C833F7-1EF4-1442-B72D-31A5AF8136CF}">
      <dsp:nvSpPr>
        <dsp:cNvPr id="0" name=""/>
        <dsp:cNvSpPr/>
      </dsp:nvSpPr>
      <dsp:spPr>
        <a:xfrm rot="5400000">
          <a:off x="-151190" y="3712907"/>
          <a:ext cx="1007938" cy="705556"/>
        </a:xfrm>
        <a:prstGeom prst="chevron">
          <a:avLst/>
        </a:prstGeom>
        <a:solidFill>
          <a:schemeClr val="accent4">
            <a:hueOff val="9644969"/>
            <a:satOff val="-8667"/>
            <a:lumOff val="-1373"/>
            <a:alphaOff val="0"/>
          </a:schemeClr>
        </a:solidFill>
        <a:ln w="9525" cap="flat" cmpd="sng" algn="ctr">
          <a:solidFill>
            <a:schemeClr val="accent4">
              <a:hueOff val="9644969"/>
              <a:satOff val="-8667"/>
              <a:lumOff val="-137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4">
              <a:hueOff val="9644969"/>
              <a:satOff val="-8667"/>
              <a:lumOff val="-1373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5</a:t>
          </a:r>
          <a:endParaRPr lang="en-US" sz="1900" kern="1200" dirty="0"/>
        </a:p>
      </dsp:txBody>
      <dsp:txXfrm rot="5400000">
        <a:off x="-151190" y="3712907"/>
        <a:ext cx="1007938" cy="705556"/>
      </dsp:txXfrm>
    </dsp:sp>
    <dsp:sp modelId="{F7EE8E0B-3547-5446-B28F-1A8BF7C16A0B}">
      <dsp:nvSpPr>
        <dsp:cNvPr id="0" name=""/>
        <dsp:cNvSpPr/>
      </dsp:nvSpPr>
      <dsp:spPr>
        <a:xfrm rot="5400000">
          <a:off x="4277158" y="-9884"/>
          <a:ext cx="655160" cy="77983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9644969"/>
              <a:satOff val="-8667"/>
              <a:lumOff val="-137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Collaborate with other funders to facilitate coordination and collaboration among grantees</a:t>
          </a:r>
          <a:endParaRPr lang="en-US" sz="2000" kern="1200" dirty="0"/>
        </a:p>
      </dsp:txBody>
      <dsp:txXfrm rot="5400000">
        <a:off x="4277158" y="-9884"/>
        <a:ext cx="655160" cy="779836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A64DBC-B275-3042-945E-877422FFE6A8}">
      <dsp:nvSpPr>
        <dsp:cNvPr id="0" name=""/>
        <dsp:cNvSpPr/>
      </dsp:nvSpPr>
      <dsp:spPr>
        <a:xfrm rot="5400000">
          <a:off x="-187858" y="189185"/>
          <a:ext cx="1252388" cy="87667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4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</a:t>
          </a:r>
          <a:endParaRPr lang="en-US" sz="2400" kern="1200" dirty="0"/>
        </a:p>
      </dsp:txBody>
      <dsp:txXfrm rot="5400000">
        <a:off x="-187858" y="189185"/>
        <a:ext cx="1252388" cy="876672"/>
      </dsp:txXfrm>
    </dsp:sp>
    <dsp:sp modelId="{8DEAB672-A815-5949-9C8A-3CD9A5FA9EE3}">
      <dsp:nvSpPr>
        <dsp:cNvPr id="0" name=""/>
        <dsp:cNvSpPr/>
      </dsp:nvSpPr>
      <dsp:spPr>
        <a:xfrm rot="5400000">
          <a:off x="4283269" y="-3405270"/>
          <a:ext cx="814052" cy="76272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Masters, B. &amp; Osborn, T.  </a:t>
          </a:r>
          <a:r>
            <a:rPr lang="en-US" sz="1700" i="1" kern="1200" dirty="0" smtClean="0"/>
            <a:t>Social Movements and Philanthropy: How Foundations Can Support Movement Building</a:t>
          </a:r>
          <a:r>
            <a:rPr lang="en-US" sz="1700" kern="1200" dirty="0" smtClean="0"/>
            <a:t>.  Foundation Review Vol. 2:2 October 2010</a:t>
          </a:r>
          <a:endParaRPr lang="en-US" sz="1700" kern="1200" dirty="0"/>
        </a:p>
      </dsp:txBody>
      <dsp:txXfrm rot="5400000">
        <a:off x="4283269" y="-3405270"/>
        <a:ext cx="814052" cy="7627247"/>
      </dsp:txXfrm>
    </dsp:sp>
    <dsp:sp modelId="{C70CB3CD-E343-5D4C-AEC8-F78BBCD4E16F}">
      <dsp:nvSpPr>
        <dsp:cNvPr id="0" name=""/>
        <dsp:cNvSpPr/>
      </dsp:nvSpPr>
      <dsp:spPr>
        <a:xfrm rot="5400000">
          <a:off x="-187858" y="1294837"/>
          <a:ext cx="1252388" cy="876672"/>
        </a:xfrm>
        <a:prstGeom prst="chevron">
          <a:avLst/>
        </a:prstGeom>
        <a:solidFill>
          <a:schemeClr val="accent4">
            <a:hueOff val="3214990"/>
            <a:satOff val="-2889"/>
            <a:lumOff val="-458"/>
            <a:alphaOff val="0"/>
          </a:schemeClr>
        </a:solidFill>
        <a:ln w="9525" cap="flat" cmpd="sng" algn="ctr">
          <a:solidFill>
            <a:schemeClr val="accent4">
              <a:hueOff val="3214990"/>
              <a:satOff val="-2889"/>
              <a:lumOff val="-45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4">
              <a:hueOff val="3214990"/>
              <a:satOff val="-2889"/>
              <a:lumOff val="-458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2</a:t>
          </a:r>
          <a:endParaRPr lang="en-US" sz="2400" kern="1200" dirty="0"/>
        </a:p>
      </dsp:txBody>
      <dsp:txXfrm rot="5400000">
        <a:off x="-187858" y="1294837"/>
        <a:ext cx="1252388" cy="876672"/>
      </dsp:txXfrm>
    </dsp:sp>
    <dsp:sp modelId="{E57808DD-E5EC-E84B-A647-73C147453EB6}">
      <dsp:nvSpPr>
        <dsp:cNvPr id="0" name=""/>
        <dsp:cNvSpPr/>
      </dsp:nvSpPr>
      <dsp:spPr>
        <a:xfrm rot="5400000">
          <a:off x="4283269" y="-2299618"/>
          <a:ext cx="814052" cy="76272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3214990"/>
              <a:satOff val="-2889"/>
              <a:lumOff val="-4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Pastor,</a:t>
          </a:r>
          <a:r>
            <a:rPr lang="en-US" sz="1700" kern="1200" baseline="0" dirty="0" smtClean="0"/>
            <a:t> M. &amp; Ortiz, R.  </a:t>
          </a:r>
          <a:r>
            <a:rPr lang="en-US" sz="1700" i="1" kern="1200" baseline="0" dirty="0" smtClean="0"/>
            <a:t>Making Change: How Social Movements Work and How to Support Them.  University of Southern California</a:t>
          </a:r>
          <a:r>
            <a:rPr lang="en-US" sz="1700" kern="1200" baseline="0" dirty="0" smtClean="0"/>
            <a:t>.  July 2009</a:t>
          </a:r>
          <a:endParaRPr lang="en-US" sz="1700" kern="1200" dirty="0"/>
        </a:p>
      </dsp:txBody>
      <dsp:txXfrm rot="5400000">
        <a:off x="4283269" y="-2299618"/>
        <a:ext cx="814052" cy="7627247"/>
      </dsp:txXfrm>
    </dsp:sp>
    <dsp:sp modelId="{515807FD-690A-6D4F-8625-8D10B887BB27}">
      <dsp:nvSpPr>
        <dsp:cNvPr id="0" name=""/>
        <dsp:cNvSpPr/>
      </dsp:nvSpPr>
      <dsp:spPr>
        <a:xfrm rot="5400000">
          <a:off x="-187858" y="2400490"/>
          <a:ext cx="1252388" cy="876672"/>
        </a:xfrm>
        <a:prstGeom prst="chevron">
          <a:avLst/>
        </a:prstGeom>
        <a:solidFill>
          <a:schemeClr val="accent4">
            <a:hueOff val="6429979"/>
            <a:satOff val="-5778"/>
            <a:lumOff val="-915"/>
            <a:alphaOff val="0"/>
          </a:schemeClr>
        </a:solidFill>
        <a:ln w="9525" cap="flat" cmpd="sng" algn="ctr">
          <a:solidFill>
            <a:schemeClr val="accent4">
              <a:hueOff val="6429979"/>
              <a:satOff val="-5778"/>
              <a:lumOff val="-91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4">
              <a:hueOff val="6429979"/>
              <a:satOff val="-5778"/>
              <a:lumOff val="-915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3</a:t>
          </a:r>
          <a:endParaRPr lang="en-US" sz="2400" kern="1200" dirty="0"/>
        </a:p>
      </dsp:txBody>
      <dsp:txXfrm rot="5400000">
        <a:off x="-187858" y="2400490"/>
        <a:ext cx="1252388" cy="876672"/>
      </dsp:txXfrm>
    </dsp:sp>
    <dsp:sp modelId="{85570872-109E-5E41-885D-37C33D1ED866}">
      <dsp:nvSpPr>
        <dsp:cNvPr id="0" name=""/>
        <dsp:cNvSpPr/>
      </dsp:nvSpPr>
      <dsp:spPr>
        <a:xfrm rot="5400000">
          <a:off x="4283269" y="-1193965"/>
          <a:ext cx="814052" cy="76272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6429979"/>
              <a:satOff val="-5778"/>
              <a:lumOff val="-9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Asian Communities for Reproductive Justice.  </a:t>
          </a:r>
          <a:r>
            <a:rPr lang="en-US" sz="1700" i="1" kern="1200" dirty="0" smtClean="0"/>
            <a:t>Movement Building Indicators.</a:t>
          </a:r>
          <a:r>
            <a:rPr lang="en-US" sz="1700" i="0" kern="1200" dirty="0" smtClean="0"/>
            <a:t>  2009</a:t>
          </a:r>
          <a:endParaRPr lang="en-US" sz="1700" kern="1200" dirty="0"/>
        </a:p>
      </dsp:txBody>
      <dsp:txXfrm rot="5400000">
        <a:off x="4283269" y="-1193965"/>
        <a:ext cx="814052" cy="7627247"/>
      </dsp:txXfrm>
    </dsp:sp>
    <dsp:sp modelId="{674C179E-A80F-0744-AF44-8A8210FA361B}">
      <dsp:nvSpPr>
        <dsp:cNvPr id="0" name=""/>
        <dsp:cNvSpPr/>
      </dsp:nvSpPr>
      <dsp:spPr>
        <a:xfrm rot="5400000">
          <a:off x="-187858" y="3506142"/>
          <a:ext cx="1252388" cy="876672"/>
        </a:xfrm>
        <a:prstGeom prst="chevron">
          <a:avLst/>
        </a:prstGeom>
        <a:solidFill>
          <a:schemeClr val="accent4">
            <a:hueOff val="9644969"/>
            <a:satOff val="-8667"/>
            <a:lumOff val="-1373"/>
            <a:alphaOff val="0"/>
          </a:schemeClr>
        </a:solidFill>
        <a:ln w="9525" cap="flat" cmpd="sng" algn="ctr">
          <a:solidFill>
            <a:schemeClr val="accent4">
              <a:hueOff val="9644969"/>
              <a:satOff val="-8667"/>
              <a:lumOff val="-137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4">
              <a:hueOff val="9644969"/>
              <a:satOff val="-8667"/>
              <a:lumOff val="-1373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4</a:t>
          </a:r>
          <a:endParaRPr lang="en-US" sz="2400" kern="1200" dirty="0"/>
        </a:p>
      </dsp:txBody>
      <dsp:txXfrm rot="5400000">
        <a:off x="-187858" y="3506142"/>
        <a:ext cx="1252388" cy="876672"/>
      </dsp:txXfrm>
    </dsp:sp>
    <dsp:sp modelId="{B3157ECD-367B-8845-B075-CA300C58C08F}">
      <dsp:nvSpPr>
        <dsp:cNvPr id="0" name=""/>
        <dsp:cNvSpPr/>
      </dsp:nvSpPr>
      <dsp:spPr>
        <a:xfrm rot="5400000">
          <a:off x="4283269" y="-88313"/>
          <a:ext cx="814052" cy="76272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9644969"/>
              <a:satOff val="-8667"/>
              <a:lumOff val="-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Contact</a:t>
          </a:r>
          <a:r>
            <a:rPr lang="en-US" sz="1700" kern="1200" baseline="0" dirty="0" smtClean="0"/>
            <a:t> information: </a:t>
          </a:r>
          <a:r>
            <a:rPr lang="en-US" sz="1700" kern="1200" baseline="0" dirty="0" smtClean="0">
              <a:hlinkClick xmlns:r="http://schemas.openxmlformats.org/officeDocument/2006/relationships" r:id="rId1"/>
            </a:rPr>
            <a:t>Barbara@Masterspolicy.com</a:t>
          </a:r>
          <a:r>
            <a:rPr lang="en-US" sz="1700" kern="1200" baseline="0" dirty="0" smtClean="0"/>
            <a:t> or 626-616-2272</a:t>
          </a:r>
          <a:endParaRPr lang="en-US" sz="1700" kern="1200" dirty="0"/>
        </a:p>
      </dsp:txBody>
      <dsp:txXfrm rot="5400000">
        <a:off x="4283269" y="-88313"/>
        <a:ext cx="814052" cy="7627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0A4E9-5D81-7A41-B5CE-9C6FC61F4025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DFC20-3644-4B46-89F5-5BBE0B7EE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DFC20-3644-4B46-89F5-5BBE0B7EE0E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DFC20-3644-4B46-89F5-5BBE0B7EE0E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DFC20-3644-4B46-89F5-5BBE0B7EE0E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BA27-6AAA-4B42-935E-80BECEEB9F5C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75BC03-41CD-404D-8C6D-426011013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BA27-6AAA-4B42-935E-80BECEEB9F5C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BC03-41CD-404D-8C6D-426011013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575BC03-41CD-404D-8C6D-426011013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BA27-6AAA-4B42-935E-80BECEEB9F5C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BA27-6AAA-4B42-935E-80BECEEB9F5C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575BC03-41CD-404D-8C6D-426011013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BA27-6AAA-4B42-935E-80BECEEB9F5C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75BC03-41CD-404D-8C6D-426011013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A2EBA27-6AAA-4B42-935E-80BECEEB9F5C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BC03-41CD-404D-8C6D-426011013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BA27-6AAA-4B42-935E-80BECEEB9F5C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575BC03-41CD-404D-8C6D-426011013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BA27-6AAA-4B42-935E-80BECEEB9F5C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575BC03-41CD-404D-8C6D-426011013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BA27-6AAA-4B42-935E-80BECEEB9F5C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75BC03-41CD-404D-8C6D-426011013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75BC03-41CD-404D-8C6D-426011013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BA27-6AAA-4B42-935E-80BECEEB9F5C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575BC03-41CD-404D-8C6D-426011013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A2EBA27-6AAA-4B42-935E-80BECEEB9F5C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A2EBA27-6AAA-4B42-935E-80BECEEB9F5C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75BC03-41CD-404D-8C6D-426011013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2819399"/>
            <a:ext cx="6400800" cy="299110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2162" dirty="0" smtClean="0">
                <a:solidFill>
                  <a:schemeClr val="accent3"/>
                </a:solidFill>
              </a:rPr>
              <a:t>American Evaluation Association</a:t>
            </a:r>
          </a:p>
          <a:p>
            <a:r>
              <a:rPr lang="en-US" sz="2162" dirty="0" smtClean="0">
                <a:solidFill>
                  <a:schemeClr val="accent3"/>
                </a:solidFill>
              </a:rPr>
              <a:t>“</a:t>
            </a:r>
            <a:r>
              <a:rPr lang="en-US" sz="1946" i="1" dirty="0" smtClean="0">
                <a:solidFill>
                  <a:schemeClr val="accent3"/>
                </a:solidFill>
              </a:rPr>
              <a:t>think Tank</a:t>
            </a:r>
            <a:r>
              <a:rPr lang="en-US" sz="2162" dirty="0" smtClean="0">
                <a:solidFill>
                  <a:schemeClr val="accent3"/>
                </a:solidFill>
              </a:rPr>
              <a:t>”</a:t>
            </a:r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dirty="0" smtClean="0">
                <a:solidFill>
                  <a:schemeClr val="accent3"/>
                </a:solidFill>
              </a:rPr>
              <a:t>November 4, 2011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1:35 pm – 2:20 pm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Palos Verdes B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82" dirty="0" smtClean="0">
                <a:solidFill>
                  <a:schemeClr val="accent5">
                    <a:lumMod val="75000"/>
                  </a:schemeClr>
                </a:solidFill>
              </a:rPr>
              <a:t>Barbara Masters</a:t>
            </a:r>
          </a:p>
          <a:p>
            <a:r>
              <a:rPr lang="en-US" sz="1882" i="1" dirty="0" err="1" smtClean="0">
                <a:solidFill>
                  <a:schemeClr val="accent5">
                    <a:lumMod val="75000"/>
                  </a:schemeClr>
                </a:solidFill>
              </a:rPr>
              <a:t>MastersPolicyConsulting</a:t>
            </a:r>
            <a:endParaRPr lang="en-US" sz="1882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i="1" dirty="0" smtClean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 Role of Philanthropy in Movement Building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44" dirty="0" smtClean="0"/>
              <a:t>Stages of a Movement*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						</a:t>
            </a:r>
            <a:r>
              <a:rPr lang="en-US" sz="1800" dirty="0" smtClean="0"/>
              <a:t>*New World Foundation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Core Elements of Movement Building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Philanthropy’s Role in Movement Building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32661" y="277386"/>
          <a:ext cx="8618094" cy="631418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185252"/>
                <a:gridCol w="1569238"/>
                <a:gridCol w="1465901"/>
                <a:gridCol w="1465901"/>
                <a:gridCol w="1465901"/>
                <a:gridCol w="1465901"/>
              </a:tblGrid>
              <a:tr h="519896"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Stage of Movement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Movement Building Elements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546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Base Building:</a:t>
                      </a:r>
                    </a:p>
                    <a:p>
                      <a:r>
                        <a:rPr lang="en-US" sz="1400" i="1" dirty="0" smtClean="0"/>
                        <a:t>Sample Benchmarks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Leadership</a:t>
                      </a:r>
                      <a:r>
                        <a:rPr lang="en-US" sz="1400" b="1" dirty="0" smtClean="0"/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/>
                        <a:t>Sample </a:t>
                      </a:r>
                      <a:r>
                        <a:rPr kumimoji="0" lang="en-US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Benchmarks</a:t>
                      </a:r>
                    </a:p>
                  </a:txBody>
                  <a:tcPr>
                    <a:lnL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dirty="0" smtClean="0"/>
                        <a:t>Vision</a:t>
                      </a:r>
                      <a:r>
                        <a:rPr lang="en-US" sz="1200" i="1" dirty="0" smtClean="0"/>
                        <a:t>:</a:t>
                      </a:r>
                    </a:p>
                    <a:p>
                      <a:r>
                        <a:rPr lang="en-US" sz="1400" i="1" dirty="0" smtClean="0"/>
                        <a:t>Sample Benchmarks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Alliances</a:t>
                      </a:r>
                      <a:r>
                        <a:rPr lang="en-US" sz="1200" i="1" dirty="0" smtClean="0"/>
                        <a:t>:</a:t>
                      </a:r>
                    </a:p>
                    <a:p>
                      <a:r>
                        <a:rPr kumimoji="0" lang="en-US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Sample</a:t>
                      </a:r>
                      <a:r>
                        <a:rPr lang="en-US" sz="1200" i="1" dirty="0" smtClean="0"/>
                        <a:t> </a:t>
                      </a:r>
                      <a:r>
                        <a:rPr kumimoji="0" lang="en-US" sz="14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Benchmarks</a:t>
                      </a:r>
                      <a:endParaRPr kumimoji="0" lang="en-US" sz="1400" b="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Advocacy</a:t>
                      </a:r>
                      <a:r>
                        <a:rPr kumimoji="0" lang="en-US" sz="14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Infrastructure</a:t>
                      </a:r>
                      <a:r>
                        <a:rPr lang="en-US" sz="1200" i="1" dirty="0" smtClean="0"/>
                        <a:t>:</a:t>
                      </a:r>
                    </a:p>
                    <a:p>
                      <a:r>
                        <a:rPr kumimoji="0" lang="en-US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Sample</a:t>
                      </a:r>
                      <a:r>
                        <a:rPr lang="en-US" sz="1200" i="1" dirty="0" smtClean="0"/>
                        <a:t> </a:t>
                      </a:r>
                      <a:r>
                        <a:rPr kumimoji="0" lang="en-US" sz="14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Benchmarks</a:t>
                      </a:r>
                    </a:p>
                  </a:txBody>
                  <a:tcPr>
                    <a:lnL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76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Stage 1: </a:t>
                      </a:r>
                    </a:p>
                    <a:p>
                      <a:r>
                        <a:rPr lang="en-US" sz="1800" dirty="0" smtClean="0"/>
                        <a:t>Infrastructure Building</a:t>
                      </a:r>
                      <a:endParaRPr lang="en-US" sz="1800" dirty="0"/>
                    </a:p>
                  </a:txBody>
                  <a:tcPr vert="vert27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Participation and membership of both paid and volunteer leaders increases in base-building</a:t>
                      </a:r>
                      <a:r>
                        <a:rPr lang="en-US" sz="1300" baseline="0" dirty="0" smtClean="0">
                          <a:latin typeface="+mj-lt"/>
                        </a:rPr>
                        <a:t> organizations</a:t>
                      </a:r>
                    </a:p>
                    <a:p>
                      <a:endParaRPr lang="en-US" sz="1300" baseline="0" dirty="0" smtClean="0">
                        <a:latin typeface="+mj-lt"/>
                      </a:endParaRPr>
                    </a:p>
                    <a:p>
                      <a:r>
                        <a:rPr lang="en-US" sz="1300" baseline="0" dirty="0" smtClean="0">
                          <a:latin typeface="+mj-lt"/>
                        </a:rPr>
                        <a:t>Reflection time and assessment are built into movement activities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Movement leaders emerge and are recognized</a:t>
                      </a:r>
                    </a:p>
                    <a:p>
                      <a:endParaRPr kumimoji="0" lang="en-US" sz="13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Leaders are supported to develop their skills, roles and visibility</a:t>
                      </a:r>
                      <a:endParaRPr lang="en-US" sz="13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A 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process</a:t>
                      </a:r>
                      <a:r>
                        <a:rPr lang="en-US" sz="1300" dirty="0" smtClean="0">
                          <a:latin typeface="+mj-lt"/>
                        </a:rPr>
                        <a:t> for</a:t>
                      </a:r>
                      <a:r>
                        <a:rPr lang="en-US" sz="1300" baseline="0" dirty="0" smtClean="0">
                          <a:latin typeface="+mj-lt"/>
                        </a:rPr>
                        <a:t> creating a shared analysis of the problem is developed</a:t>
                      </a:r>
                    </a:p>
                    <a:p>
                      <a:endParaRPr lang="en-US" sz="1300" baseline="0" dirty="0" smtClean="0">
                        <a:latin typeface="+mj-lt"/>
                      </a:endParaRPr>
                    </a:p>
                    <a:p>
                      <a:r>
                        <a:rPr lang="en-US" sz="1300" baseline="0" dirty="0" smtClean="0">
                          <a:latin typeface="+mj-lt"/>
                        </a:rPr>
                        <a:t>New frame is developed</a:t>
                      </a:r>
                      <a:endParaRPr lang="en-US" sz="13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Anchor organizations increase capacity</a:t>
                      </a:r>
                    </a:p>
                    <a:p>
                      <a:endParaRPr lang="en-US" sz="1300" dirty="0" smtClean="0">
                        <a:latin typeface="+mj-lt"/>
                      </a:endParaRPr>
                    </a:p>
                    <a:p>
                      <a:r>
                        <a:rPr lang="en-US" sz="1300" dirty="0" smtClean="0">
                          <a:latin typeface="+mj-lt"/>
                        </a:rPr>
                        <a:t>Intermediaries</a:t>
                      </a:r>
                      <a:r>
                        <a:rPr lang="en-US" sz="1300" baseline="0" dirty="0" smtClean="0">
                          <a:latin typeface="+mj-lt"/>
                        </a:rPr>
                        <a:t> develop relationships with grass roots and anchor organizations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Needed skills and competencies are identified</a:t>
                      </a:r>
                    </a:p>
                    <a:p>
                      <a:endParaRPr lang="en-US" sz="1300" dirty="0" smtClean="0">
                        <a:latin typeface="+mj-lt"/>
                      </a:endParaRPr>
                    </a:p>
                    <a:p>
                      <a:r>
                        <a:rPr lang="en-US" sz="1300" dirty="0" smtClean="0">
                          <a:latin typeface="+mj-lt"/>
                        </a:rPr>
                        <a:t>Organizational</a:t>
                      </a:r>
                      <a:r>
                        <a:rPr lang="en-US" sz="1300" baseline="0" dirty="0" smtClean="0">
                          <a:latin typeface="+mj-lt"/>
                        </a:rPr>
                        <a:t> capacity for advocacy is increased</a:t>
                      </a:r>
                      <a:endParaRPr lang="en-US" sz="13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70760">
                <a:tc>
                  <a:txBody>
                    <a:bodyPr/>
                    <a:lstStyle/>
                    <a:p>
                      <a:r>
                        <a:rPr lang="en-US" dirty="0" smtClean="0"/>
                        <a:t>Stage 2:</a:t>
                      </a:r>
                    </a:p>
                    <a:p>
                      <a:r>
                        <a:rPr lang="en-US" dirty="0" smtClean="0"/>
                        <a:t>Identity</a:t>
                      </a:r>
                      <a:r>
                        <a:rPr lang="en-US" baseline="0" dirty="0" smtClean="0"/>
                        <a:t> and Intention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New leaders are developed</a:t>
                      </a:r>
                    </a:p>
                    <a:p>
                      <a:endParaRPr lang="en-US" sz="1300" dirty="0" smtClean="0">
                        <a:latin typeface="+mj-lt"/>
                      </a:endParaRPr>
                    </a:p>
                    <a:p>
                      <a:r>
                        <a:rPr lang="en-US" sz="1300" dirty="0" smtClean="0">
                          <a:latin typeface="+mj-lt"/>
                        </a:rPr>
                        <a:t>New members and constituencies are</a:t>
                      </a:r>
                      <a:r>
                        <a:rPr lang="en-US" sz="1300" baseline="0" dirty="0" smtClean="0">
                          <a:latin typeface="+mj-lt"/>
                        </a:rPr>
                        <a:t> recruited and the base expands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Collaborative leadership philosophy</a:t>
                      </a:r>
                      <a:r>
                        <a:rPr lang="en-US" sz="1300" baseline="0" dirty="0" smtClean="0">
                          <a:latin typeface="+mj-lt"/>
                        </a:rPr>
                        <a:t> is adopted by movement leadership</a:t>
                      </a:r>
                    </a:p>
                    <a:p>
                      <a:endParaRPr lang="en-US" sz="1300" baseline="0" dirty="0" smtClean="0">
                        <a:latin typeface="+mj-lt"/>
                      </a:endParaRPr>
                    </a:p>
                    <a:p>
                      <a:r>
                        <a:rPr lang="en-US" sz="1300" baseline="0" dirty="0" smtClean="0">
                          <a:latin typeface="+mj-lt"/>
                        </a:rPr>
                        <a:t>Leaders at all levels are respected for their various roles and responsibilities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Movement leaders develop shared values and motivations</a:t>
                      </a:r>
                    </a:p>
                    <a:p>
                      <a:endParaRPr lang="en-US" sz="1300" dirty="0" smtClean="0">
                        <a:latin typeface="+mj-lt"/>
                      </a:endParaRPr>
                    </a:p>
                    <a:p>
                      <a:r>
                        <a:rPr lang="en-US" sz="1300" dirty="0" smtClean="0">
                          <a:latin typeface="+mj-lt"/>
                        </a:rPr>
                        <a:t>A</a:t>
                      </a:r>
                      <a:r>
                        <a:rPr lang="en-US" sz="1300" baseline="0" dirty="0" smtClean="0">
                          <a:latin typeface="+mj-lt"/>
                        </a:rPr>
                        <a:t> new persuasive meta-narrative emerges and gains salience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Number, breadth and capacity of alliances are strengthened</a:t>
                      </a:r>
                    </a:p>
                    <a:p>
                      <a:endParaRPr lang="en-US" sz="1300" dirty="0" smtClean="0">
                        <a:latin typeface="+mj-lt"/>
                      </a:endParaRPr>
                    </a:p>
                    <a:p>
                      <a:r>
                        <a:rPr lang="en-US" sz="1300" dirty="0" smtClean="0">
                          <a:latin typeface="+mj-lt"/>
                        </a:rPr>
                        <a:t>Joint</a:t>
                      </a:r>
                      <a:r>
                        <a:rPr lang="en-US" sz="1300" baseline="0" dirty="0" smtClean="0">
                          <a:latin typeface="+mj-lt"/>
                        </a:rPr>
                        <a:t> planning among anchors occurs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Identification</a:t>
                      </a:r>
                      <a:r>
                        <a:rPr lang="en-US" sz="1300" baseline="0" dirty="0" smtClean="0">
                          <a:latin typeface="+mj-lt"/>
                        </a:rPr>
                        <a:t> of concrete policy goals occurs</a:t>
                      </a:r>
                    </a:p>
                    <a:p>
                      <a:endParaRPr lang="en-US" sz="1300" baseline="0" dirty="0" smtClean="0">
                        <a:latin typeface="+mj-lt"/>
                      </a:endParaRPr>
                    </a:p>
                    <a:p>
                      <a:r>
                        <a:rPr lang="en-US" sz="1300" baseline="0" dirty="0" smtClean="0">
                          <a:latin typeface="+mj-lt"/>
                        </a:rPr>
                        <a:t>Policy campaigns are implemented</a:t>
                      </a:r>
                    </a:p>
                    <a:p>
                      <a:endParaRPr lang="en-US" sz="1300" baseline="0" dirty="0" smtClean="0">
                        <a:latin typeface="+mj-lt"/>
                      </a:endParaRPr>
                    </a:p>
                    <a:p>
                      <a:r>
                        <a:rPr lang="en-US" sz="1300" baseline="0" dirty="0" smtClean="0">
                          <a:latin typeface="+mj-lt"/>
                        </a:rPr>
                        <a:t>Collaborative fundraising increases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32661" y="277386"/>
          <a:ext cx="8618094" cy="611606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185252"/>
                <a:gridCol w="1569238"/>
                <a:gridCol w="1465901"/>
                <a:gridCol w="1465901"/>
                <a:gridCol w="1465901"/>
                <a:gridCol w="1465901"/>
              </a:tblGrid>
              <a:tr h="519896"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Stage of Movement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Movement Building Elements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546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Base Building:</a:t>
                      </a:r>
                    </a:p>
                    <a:p>
                      <a:r>
                        <a:rPr lang="en-US" sz="1400" i="1" dirty="0" smtClean="0"/>
                        <a:t>Sample Benchmarks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Leadership</a:t>
                      </a:r>
                      <a:r>
                        <a:rPr lang="en-US" sz="1400" b="1" dirty="0" smtClean="0"/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/>
                        <a:t>Sample </a:t>
                      </a:r>
                      <a:r>
                        <a:rPr kumimoji="0" lang="en-US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Benchmarks</a:t>
                      </a:r>
                    </a:p>
                  </a:txBody>
                  <a:tcPr>
                    <a:lnL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dirty="0" smtClean="0"/>
                        <a:t>Vision</a:t>
                      </a:r>
                      <a:r>
                        <a:rPr lang="en-US" sz="1200" i="1" dirty="0" smtClean="0"/>
                        <a:t>:</a:t>
                      </a:r>
                    </a:p>
                    <a:p>
                      <a:r>
                        <a:rPr lang="en-US" sz="1400" i="1" dirty="0" smtClean="0"/>
                        <a:t>Sample Benchmarks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Alliances</a:t>
                      </a:r>
                      <a:r>
                        <a:rPr lang="en-US" sz="1200" i="1" dirty="0" smtClean="0"/>
                        <a:t>:</a:t>
                      </a:r>
                    </a:p>
                    <a:p>
                      <a:r>
                        <a:rPr kumimoji="0" lang="en-US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Sample</a:t>
                      </a:r>
                      <a:r>
                        <a:rPr lang="en-US" sz="1200" i="1" dirty="0" smtClean="0"/>
                        <a:t> </a:t>
                      </a:r>
                      <a:r>
                        <a:rPr kumimoji="0" lang="en-US" sz="14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Benchmarks</a:t>
                      </a:r>
                      <a:endParaRPr kumimoji="0" lang="en-US" sz="1400" b="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Advocacy</a:t>
                      </a:r>
                      <a:r>
                        <a:rPr kumimoji="0" lang="en-US" sz="14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Infrastructure</a:t>
                      </a:r>
                      <a:r>
                        <a:rPr lang="en-US" sz="1200" i="1" dirty="0" smtClean="0"/>
                        <a:t>:</a:t>
                      </a:r>
                    </a:p>
                    <a:p>
                      <a:r>
                        <a:rPr kumimoji="0" lang="en-US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Sample</a:t>
                      </a:r>
                      <a:r>
                        <a:rPr lang="en-US" sz="1200" i="1" dirty="0" smtClean="0"/>
                        <a:t> </a:t>
                      </a:r>
                      <a:r>
                        <a:rPr kumimoji="0" lang="en-US" sz="14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Benchmarks</a:t>
                      </a:r>
                    </a:p>
                  </a:txBody>
                  <a:tcPr>
                    <a:lnL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76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Stage 3: </a:t>
                      </a:r>
                    </a:p>
                    <a:p>
                      <a:r>
                        <a:rPr lang="en-US" sz="1800" dirty="0" smtClean="0"/>
                        <a:t>The “Movement Moment”</a:t>
                      </a:r>
                      <a:endParaRPr lang="en-US" sz="1800" dirty="0"/>
                    </a:p>
                  </a:txBody>
                  <a:tcPr vert="vert270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Power</a:t>
                      </a:r>
                      <a:r>
                        <a:rPr lang="en-US" sz="1300" baseline="0" dirty="0" smtClean="0">
                          <a:latin typeface="+mj-lt"/>
                        </a:rPr>
                        <a:t> and leadership of the “base” are recognized by community and political leaders</a:t>
                      </a:r>
                    </a:p>
                    <a:p>
                      <a:endParaRPr lang="en-US" sz="1300" baseline="0" dirty="0" smtClean="0">
                        <a:latin typeface="+mj-lt"/>
                      </a:endParaRPr>
                    </a:p>
                    <a:p>
                      <a:r>
                        <a:rPr lang="en-US" sz="1300" baseline="0" dirty="0" smtClean="0">
                          <a:latin typeface="+mj-lt"/>
                        </a:rPr>
                        <a:t>Movement experiences rapid recruitment and growth</a:t>
                      </a:r>
                      <a:endParaRPr lang="en-US" sz="13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Movement</a:t>
                      </a:r>
                      <a:r>
                        <a:rPr kumimoji="0" lang="en-US" sz="13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leaders are recognized by public and political institutions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Public</a:t>
                      </a:r>
                      <a:r>
                        <a:rPr lang="en-US" sz="1300" baseline="0" dirty="0" smtClean="0">
                          <a:latin typeface="+mj-lt"/>
                        </a:rPr>
                        <a:t> support of meta-narrative increases</a:t>
                      </a:r>
                    </a:p>
                    <a:p>
                      <a:endParaRPr lang="en-US" sz="1300" baseline="0" dirty="0" smtClean="0">
                        <a:latin typeface="+mj-lt"/>
                      </a:endParaRPr>
                    </a:p>
                    <a:p>
                      <a:r>
                        <a:rPr lang="en-US" sz="1300" baseline="0" dirty="0" smtClean="0">
                          <a:latin typeface="+mj-lt"/>
                        </a:rPr>
                        <a:t>Political will for movement goals significantly increases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Movement</a:t>
                      </a:r>
                      <a:r>
                        <a:rPr lang="en-US" sz="1300" baseline="0" dirty="0" smtClean="0">
                          <a:latin typeface="+mj-lt"/>
                        </a:rPr>
                        <a:t> organizations share resources</a:t>
                      </a:r>
                    </a:p>
                    <a:p>
                      <a:endParaRPr lang="en-US" sz="1300" baseline="0" dirty="0" smtClean="0">
                        <a:latin typeface="+mj-lt"/>
                      </a:endParaRPr>
                    </a:p>
                    <a:p>
                      <a:r>
                        <a:rPr lang="en-US" sz="1300" baseline="0" dirty="0" smtClean="0">
                          <a:latin typeface="+mj-lt"/>
                        </a:rPr>
                        <a:t>Movement builds relationships with other movements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Policymaker</a:t>
                      </a:r>
                      <a:r>
                        <a:rPr lang="en-US" sz="1300" baseline="0" dirty="0" smtClean="0">
                          <a:latin typeface="+mj-lt"/>
                        </a:rPr>
                        <a:t> champions are identified</a:t>
                      </a:r>
                    </a:p>
                    <a:p>
                      <a:endParaRPr lang="en-US" sz="1300" baseline="0" dirty="0" smtClean="0">
                        <a:latin typeface="+mj-lt"/>
                      </a:endParaRPr>
                    </a:p>
                    <a:p>
                      <a:r>
                        <a:rPr lang="en-US" sz="1300" baseline="0" dirty="0" smtClean="0">
                          <a:latin typeface="+mj-lt"/>
                        </a:rPr>
                        <a:t>Major policy initiatives advance and are enacted</a:t>
                      </a:r>
                      <a:endParaRPr lang="en-US" sz="13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rgbClr val="604878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70760">
                <a:tc>
                  <a:txBody>
                    <a:bodyPr/>
                    <a:lstStyle/>
                    <a:p>
                      <a:r>
                        <a:rPr lang="en-US" dirty="0" smtClean="0"/>
                        <a:t>Stage 4: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Integration or Dissipation</a:t>
                      </a:r>
                      <a:endParaRPr lang="en-US" dirty="0" smtClean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New</a:t>
                      </a:r>
                      <a:r>
                        <a:rPr lang="en-US" sz="1300" baseline="0" dirty="0" smtClean="0">
                          <a:latin typeface="+mj-lt"/>
                        </a:rPr>
                        <a:t> generation of leadership emerges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Norms</a:t>
                      </a:r>
                      <a:r>
                        <a:rPr lang="en-US" sz="1300" baseline="0" dirty="0" smtClean="0">
                          <a:latin typeface="+mj-lt"/>
                        </a:rPr>
                        <a:t> change and the vision becomes widely shared among public and political leaders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Policy</a:t>
                      </a:r>
                      <a:r>
                        <a:rPr lang="en-US" sz="1300" baseline="0" dirty="0" smtClean="0">
                          <a:latin typeface="+mj-lt"/>
                        </a:rPr>
                        <a:t> priorities are widely accepted and continue to drive agendas of movement organizations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Information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502</TotalTime>
  <Words>585</Words>
  <Application>Microsoft Macintosh PowerPoint</Application>
  <PresentationFormat>On-screen Show (4:3)</PresentationFormat>
  <Paragraphs>134</Paragraphs>
  <Slides>7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The Role of Philanthropy in Movement Building</vt:lpstr>
      <vt:lpstr>Stages of a Movement*        *New World Foundation</vt:lpstr>
      <vt:lpstr>Core Elements of Movement Building</vt:lpstr>
      <vt:lpstr>Philanthropy’s Role in Movement Building</vt:lpstr>
      <vt:lpstr>Slide 5</vt:lpstr>
      <vt:lpstr>Slide 6</vt:lpstr>
      <vt:lpstr>Further Information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Movement Building</dc:title>
  <dc:creator>Barbara Masters</dc:creator>
  <cp:lastModifiedBy>Barbara Masters</cp:lastModifiedBy>
  <cp:revision>10</cp:revision>
  <dcterms:created xsi:type="dcterms:W3CDTF">2011-11-05T19:02:24Z</dcterms:created>
  <dcterms:modified xsi:type="dcterms:W3CDTF">2011-11-05T19:03:27Z</dcterms:modified>
</cp:coreProperties>
</file>