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301" r:id="rId9"/>
    <p:sldId id="263" r:id="rId10"/>
    <p:sldId id="264" r:id="rId11"/>
    <p:sldId id="265" r:id="rId12"/>
    <p:sldId id="266" r:id="rId13"/>
    <p:sldId id="267" r:id="rId14"/>
    <p:sldId id="292" r:id="rId15"/>
    <p:sldId id="268" r:id="rId16"/>
    <p:sldId id="269" r:id="rId17"/>
    <p:sldId id="270" r:id="rId18"/>
    <p:sldId id="271" r:id="rId19"/>
    <p:sldId id="272" r:id="rId20"/>
    <p:sldId id="295" r:id="rId21"/>
    <p:sldId id="296"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 id="300" r:id="rId35"/>
    <p:sldId id="289" r:id="rId36"/>
    <p:sldId id="286" r:id="rId37"/>
    <p:sldId id="293" r:id="rId38"/>
    <p:sldId id="297"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63A"/>
    <a:srgbClr val="BDD1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4" autoAdjust="0"/>
    <p:restoredTop sz="87312" autoAdjust="0"/>
  </p:normalViewPr>
  <p:slideViewPr>
    <p:cSldViewPr snapToGrid="0" snapToObjects="1">
      <p:cViewPr>
        <p:scale>
          <a:sx n="80" d="100"/>
          <a:sy n="80" d="100"/>
        </p:scale>
        <p:origin x="-1808" y="-136"/>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437101-1754-9548-A72C-FEBE276B3ECB}" type="datetimeFigureOut">
              <a:rPr lang="en-US" smtClean="0"/>
              <a:pPr/>
              <a:t>10/19/13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9789A5-BB6D-E643-A3FC-B78C2B554BFD}" type="slidenum">
              <a:rPr lang="en-US" smtClean="0"/>
              <a:pPr/>
              <a:t>‹#›</a:t>
            </a:fld>
            <a:endParaRPr lang="en-US"/>
          </a:p>
        </p:txBody>
      </p:sp>
    </p:spTree>
    <p:extLst>
      <p:ext uri="{BB962C8B-B14F-4D97-AF65-F5344CB8AC3E}">
        <p14:creationId xmlns:p14="http://schemas.microsoft.com/office/powerpoint/2010/main" val="127874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81F92-2B32-F74B-AA8A-AFDE7BF00A28}" type="datetimeFigureOut">
              <a:rPr lang="en-US" smtClean="0"/>
              <a:pPr/>
              <a:t>10/19/13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43328-3CE1-634F-9F4A-344318AADF4F}" type="slidenum">
              <a:rPr lang="en-US" smtClean="0"/>
              <a:pPr/>
              <a:t>‹#›</a:t>
            </a:fld>
            <a:endParaRPr lang="en-US"/>
          </a:p>
        </p:txBody>
      </p:sp>
    </p:spTree>
    <p:extLst>
      <p:ext uri="{BB962C8B-B14F-4D97-AF65-F5344CB8AC3E}">
        <p14:creationId xmlns:p14="http://schemas.microsoft.com/office/powerpoint/2010/main" val="23863083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en.wikipedia.org/wiki/Minneapolis" TargetMode="External"/><Relationship Id="rId12" Type="http://schemas.openxmlformats.org/officeDocument/2006/relationships/hyperlink" Target="http://en.wikipedia.org/wiki/Saint_Paul,_Minnesota" TargetMode="External"/><Relationship Id="rId13" Type="http://schemas.openxmlformats.org/officeDocument/2006/relationships/hyperlink" Target="http://en.wikipedia.org/wiki/Metropolitan_area" TargetMode="External"/><Relationship Id="rId14" Type="http://schemas.openxmlformats.org/officeDocument/2006/relationships/hyperlink" Target="http://en.wikipedia.org/wiki/Wisconsin" TargetMode="External"/><Relationship Id="rId15" Type="http://schemas.openxmlformats.org/officeDocument/2006/relationships/hyperlink" Target="http://en.wikipedia.org/wiki/2010_United_States_Census" TargetMode="External"/><Relationship Id="rId16" Type="http://schemas.openxmlformats.org/officeDocument/2006/relationships/hyperlink" Target="http://en.wikipedia.org/wiki/Minneapolis%E2%80%93Saint_Paul%23cite_note-Census-3"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n.wikipedia.org/wiki/List_of_United_States_urban_areas" TargetMode="External"/><Relationship Id="rId4" Type="http://schemas.openxmlformats.org/officeDocument/2006/relationships/hyperlink" Target="http://en.wikipedia.org/wiki/United_States" TargetMode="External"/><Relationship Id="rId5" Type="http://schemas.openxmlformats.org/officeDocument/2006/relationships/hyperlink" Target="http://en.wikipedia.org/wiki/U.S._state" TargetMode="External"/><Relationship Id="rId6" Type="http://schemas.openxmlformats.org/officeDocument/2006/relationships/hyperlink" Target="http://en.wikipedia.org/wiki/Minnesota" TargetMode="External"/><Relationship Id="rId7" Type="http://schemas.openxmlformats.org/officeDocument/2006/relationships/hyperlink" Target="http://en.wikipedia.org/wiki/Minneapolis%E2%80%93Saint_Paul%23cite_note-5" TargetMode="External"/><Relationship Id="rId8" Type="http://schemas.openxmlformats.org/officeDocument/2006/relationships/hyperlink" Target="http://en.wikipedia.org/wiki/Mississippi_River" TargetMode="External"/><Relationship Id="rId9" Type="http://schemas.openxmlformats.org/officeDocument/2006/relationships/hyperlink" Target="http://en.wikipedia.org/wiki/Minnesota_River" TargetMode="External"/><Relationship Id="rId10" Type="http://schemas.openxmlformats.org/officeDocument/2006/relationships/hyperlink" Target="http://en.wikipedia.org/wiki/St._Croix_River_(Wisconsin-Minnesota)"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fullcyclebikeshop.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Homelessness</a:t>
            </a:r>
            <a:r>
              <a:rPr lang="en-US" b="1" baseline="0" dirty="0" smtClean="0"/>
              <a:t> in MN: </a:t>
            </a:r>
            <a:r>
              <a:rPr lang="en-US" baseline="0" dirty="0" err="1" smtClean="0"/>
              <a:t>http://www.wilder.org/Wilder-Research/Research-Areas/Homelessness/Pages/Homeless-Youth-In-Minnesota.aspx</a:t>
            </a:r>
            <a:endParaRPr lang="en-US" baseline="0" dirty="0" smtClean="0"/>
          </a:p>
          <a:p>
            <a:endParaRPr lang="en-US" baseline="0" dirty="0" smtClean="0"/>
          </a:p>
          <a:p>
            <a:r>
              <a:rPr lang="en-US" b="1" baseline="0" dirty="0" smtClean="0"/>
              <a:t>Homelessness in the US: </a:t>
            </a:r>
            <a:r>
              <a:rPr lang="en-US" sz="1200" kern="1200" dirty="0" smtClean="0">
                <a:solidFill>
                  <a:schemeClr val="tx1"/>
                </a:solidFill>
                <a:effectLst/>
                <a:latin typeface="Calibri" pitchFamily="34" charset="0"/>
                <a:ea typeface="+mn-ea"/>
                <a:cs typeface="+mn-cs"/>
              </a:rPr>
              <a:t>The number of the homeless youth is estimated by the Office of Juvenile Justice and Delinquency Prevention in the US Department of Justice. Their most recent study, published in 2002, reported there are an estimated 1,682,900 homeless and runaway youth. This number is equally divided among males and females, and the majority of them are between the ages of 15 and 17 (Molino, 2007).  According to the U.S. Conference of Mayors, unaccompanied youth account for 1% of the urban homeless population, (U.S. Conference of Mayors, 2007). According to the National Network of Runaway and Youth Services, six percent of homeless youth are gay, lesbian, bisexual, or transgender (GLBT) (Molino, 2007).  The number of homeless teenagers who are pregnant is estimated to be somewhere between six and twenty-two percent. (Health Resources and Services Administration 2001) According to the National Alliance to End Homelessness, five to seven percent of American youths become homeless in any given year. (NAEH, 2007). : http://</a:t>
            </a:r>
            <a:r>
              <a:rPr lang="en-US" sz="1200" kern="1200" dirty="0" err="1" smtClean="0">
                <a:solidFill>
                  <a:schemeClr val="tx1"/>
                </a:solidFill>
                <a:effectLst/>
                <a:latin typeface="Calibri" pitchFamily="34" charset="0"/>
                <a:ea typeface="+mn-ea"/>
                <a:cs typeface="+mn-cs"/>
              </a:rPr>
              <a:t>www.nationalhomeless.org/factsheets/youth.html</a:t>
            </a:r>
            <a:endParaRPr lang="en-US" sz="1200" kern="1200" dirty="0" smtClean="0">
              <a:solidFill>
                <a:schemeClr val="tx1"/>
              </a:solidFill>
              <a:effectLst/>
              <a:latin typeface="Calibri"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440061"/>
                </a:solidFill>
              </a:rPr>
              <a:t>Young Adults (</a:t>
            </a:r>
            <a:r>
              <a:rPr lang="en-US" b="1" dirty="0" err="1" smtClean="0">
                <a:solidFill>
                  <a:srgbClr val="440061"/>
                </a:solidFill>
              </a:rPr>
              <a:t>n</a:t>
            </a:r>
            <a:r>
              <a:rPr lang="en-US" b="1" dirty="0" smtClean="0">
                <a:solidFill>
                  <a:srgbClr val="440061"/>
                </a:solidFill>
              </a:rPr>
              <a:t>=14):</a:t>
            </a:r>
            <a:r>
              <a:rPr lang="en-US" dirty="0" smtClean="0">
                <a:solidFill>
                  <a:srgbClr val="440061"/>
                </a:solidFill>
              </a:rPr>
              <a:t> </a:t>
            </a:r>
          </a:p>
          <a:p>
            <a:pPr lvl="1"/>
            <a:r>
              <a:rPr lang="en-US" sz="2100" dirty="0" smtClean="0">
                <a:solidFill>
                  <a:schemeClr val="accent1">
                    <a:lumMod val="50000"/>
                  </a:schemeClr>
                </a:solidFill>
              </a:rPr>
              <a:t>18-24 years old </a:t>
            </a:r>
          </a:p>
          <a:p>
            <a:pPr lvl="1"/>
            <a:r>
              <a:rPr lang="en-US" sz="2100" dirty="0" smtClean="0">
                <a:solidFill>
                  <a:schemeClr val="accent1"/>
                </a:solidFill>
              </a:rPr>
              <a:t>Is/Was homeless and unaccompanied by family</a:t>
            </a:r>
          </a:p>
          <a:p>
            <a:pPr lvl="1"/>
            <a:r>
              <a:rPr lang="en-US" sz="2100" dirty="0" smtClean="0">
                <a:solidFill>
                  <a:srgbClr val="4A6300"/>
                </a:solidFill>
              </a:rPr>
              <a:t>Utilized services provided by least two of the six grantees</a:t>
            </a:r>
          </a:p>
          <a:p>
            <a:pPr lvl="1"/>
            <a:r>
              <a:rPr lang="en-US" sz="2100" dirty="0" smtClean="0">
                <a:solidFill>
                  <a:srgbClr val="94C600"/>
                </a:solidFill>
              </a:rPr>
              <a:t>Identified by staff as being reasonably reflective and articulate</a:t>
            </a:r>
            <a:endParaRPr lang="en-US" sz="2100" b="1" dirty="0" smtClean="0">
              <a:solidFill>
                <a:srgbClr val="94C600"/>
              </a:solidFill>
            </a:endParaRPr>
          </a:p>
          <a:p>
            <a:pPr lvl="1"/>
            <a:r>
              <a:rPr lang="en-US" sz="2100" dirty="0" smtClean="0">
                <a:solidFill>
                  <a:srgbClr val="4A6300"/>
                </a:solidFill>
              </a:rPr>
              <a:t>Reflect success cases with heterogeneity on variables of interest</a:t>
            </a:r>
          </a:p>
          <a:p>
            <a:endParaRPr lang="en-US" dirty="0" smtClean="0">
              <a:solidFill>
                <a:srgbClr val="440061"/>
              </a:solidFill>
            </a:endParaRPr>
          </a:p>
          <a:p>
            <a:r>
              <a:rPr lang="en-US" b="1" dirty="0" smtClean="0">
                <a:solidFill>
                  <a:srgbClr val="440061"/>
                </a:solidFill>
              </a:rPr>
              <a:t>Program Staff (</a:t>
            </a:r>
            <a:r>
              <a:rPr lang="en-US" b="1" dirty="0" err="1" smtClean="0">
                <a:solidFill>
                  <a:srgbClr val="440061"/>
                </a:solidFill>
              </a:rPr>
              <a:t>n</a:t>
            </a:r>
            <a:r>
              <a:rPr lang="en-US" b="1" dirty="0" smtClean="0">
                <a:solidFill>
                  <a:srgbClr val="440061"/>
                </a:solidFill>
              </a:rPr>
              <a:t>=10):   </a:t>
            </a:r>
            <a:r>
              <a:rPr lang="en-US" dirty="0" smtClean="0">
                <a:solidFill>
                  <a:srgbClr val="440061"/>
                </a:solidFill>
              </a:rPr>
              <a:t>Direct service providers (case managers street outreach workers, therapists, etc.) who have been important to the young people’s journeys and are nominated by the youth</a:t>
            </a:r>
          </a:p>
          <a:p>
            <a:endParaRPr lang="en-US" dirty="0" smtClean="0">
              <a:solidFill>
                <a:srgbClr val="440061"/>
              </a:solidFill>
            </a:endParaRPr>
          </a:p>
          <a:p>
            <a:r>
              <a:rPr lang="en-US" b="1" dirty="0" smtClean="0">
                <a:solidFill>
                  <a:srgbClr val="440061"/>
                </a:solidFill>
              </a:rPr>
              <a:t>Program Leadership (</a:t>
            </a:r>
            <a:r>
              <a:rPr lang="en-US" b="1" dirty="0" err="1" smtClean="0">
                <a:solidFill>
                  <a:srgbClr val="440061"/>
                </a:solidFill>
              </a:rPr>
              <a:t>n</a:t>
            </a:r>
            <a:r>
              <a:rPr lang="en-US" b="1" dirty="0" smtClean="0">
                <a:solidFill>
                  <a:srgbClr val="440061"/>
                </a:solidFill>
              </a:rPr>
              <a:t>=6): </a:t>
            </a:r>
            <a:r>
              <a:rPr lang="en-US" dirty="0" smtClean="0">
                <a:solidFill>
                  <a:srgbClr val="440061"/>
                </a:solidFill>
              </a:rPr>
              <a:t>Executive  Directors and Program Managers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457200" algn="l" defTabSz="914400" rtl="0" eaLnBrk="1" fontAlgn="base" latinLnBrk="0" hangingPunct="1">
              <a:lnSpc>
                <a:spcPct val="100000"/>
              </a:lnSpc>
              <a:spcBef>
                <a:spcPct val="30000"/>
              </a:spcBef>
              <a:spcAft>
                <a:spcPct val="0"/>
              </a:spcAft>
              <a:buClrTx/>
              <a:buSzTx/>
              <a:buFontTx/>
              <a:buAutoNum type="arabicPeriod"/>
              <a:tabLst/>
              <a:defRPr/>
            </a:pPr>
            <a:r>
              <a:rPr lang="en-US" sz="2400" dirty="0" smtClean="0">
                <a:solidFill>
                  <a:schemeClr val="accent1"/>
                </a:solidFill>
              </a:rPr>
              <a:t>Systems</a:t>
            </a:r>
            <a:r>
              <a:rPr lang="en-US" sz="2400" baseline="0" dirty="0" smtClean="0">
                <a:solidFill>
                  <a:schemeClr val="accent1"/>
                </a:solidFill>
              </a:rPr>
              <a:t> </a:t>
            </a:r>
            <a:r>
              <a:rPr lang="en-US" sz="2400" dirty="0" smtClean="0">
                <a:solidFill>
                  <a:schemeClr val="accent1"/>
                </a:solidFill>
              </a:rPr>
              <a:t>rather than one of individual or family deficits</a:t>
            </a:r>
          </a:p>
          <a:p>
            <a:pPr marL="457200" marR="0" lvl="1" indent="-457200" algn="l" defTabSz="914400" rtl="0" eaLnBrk="1" fontAlgn="base" latinLnBrk="0" hangingPunct="1">
              <a:lnSpc>
                <a:spcPct val="100000"/>
              </a:lnSpc>
              <a:spcBef>
                <a:spcPct val="30000"/>
              </a:spcBef>
              <a:spcAft>
                <a:spcPct val="0"/>
              </a:spcAft>
              <a:buClrTx/>
              <a:buSzTx/>
              <a:buFontTx/>
              <a:buAutoNum type="arabicPeriod"/>
              <a:tabLst/>
              <a:defRPr/>
            </a:pPr>
            <a:r>
              <a:rPr lang="en-US" sz="2400" dirty="0" smtClean="0">
                <a:solidFill>
                  <a:schemeClr val="accent1"/>
                </a:solidFill>
              </a:rPr>
              <a:t>Rather than adult reports only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Calibri" pitchFamily="34" charset="0"/>
                <a:ea typeface="+mn-ea"/>
                <a:cs typeface="+mn-cs"/>
              </a:rPr>
              <a:t>Safyer</a:t>
            </a:r>
            <a:r>
              <a:rPr lang="en-US" sz="1200" b="0" i="0" u="none" strike="noStrike" kern="1200" baseline="0" dirty="0" smtClean="0">
                <a:solidFill>
                  <a:schemeClr val="tx1"/>
                </a:solidFill>
                <a:latin typeface="Calibri" pitchFamily="34" charset="0"/>
                <a:ea typeface="+mn-ea"/>
                <a:cs typeface="+mn-cs"/>
              </a:rPr>
              <a:t> et al. (2004) found that 41% of the adolescents attributed their runaway behavior to a poor relationship dynamic with their parents, whereas only 7% of parents agreed. Eighty-nine percent of parents believed that their child was solely to blame for the runaway episode.</a:t>
            </a:r>
          </a:p>
          <a:p>
            <a:r>
              <a:rPr lang="en-US" sz="1200" b="0" i="0" u="none" strike="noStrike" kern="1200" baseline="0" dirty="0" smtClean="0">
                <a:solidFill>
                  <a:schemeClr val="tx1"/>
                </a:solidFill>
                <a:latin typeface="Calibri" pitchFamily="34" charset="0"/>
                <a:ea typeface="+mn-ea"/>
                <a:cs typeface="+mn-cs"/>
              </a:rPr>
              <a:t> </a:t>
            </a:r>
          </a:p>
          <a:p>
            <a:r>
              <a:rPr lang="en-US" sz="1200" b="0" i="0" u="none" strike="noStrike" kern="1200" baseline="0" dirty="0" smtClean="0">
                <a:solidFill>
                  <a:schemeClr val="tx1"/>
                </a:solidFill>
                <a:latin typeface="Calibri" pitchFamily="34" charset="0"/>
                <a:ea typeface="+mn-ea"/>
                <a:cs typeface="+mn-cs"/>
              </a:rPr>
              <a:t>Fisher, </a:t>
            </a:r>
            <a:r>
              <a:rPr lang="en-US" sz="1200" b="0" i="0" u="none" strike="noStrike" kern="1200" baseline="0" dirty="0" err="1" smtClean="0">
                <a:solidFill>
                  <a:schemeClr val="tx1"/>
                </a:solidFill>
                <a:latin typeface="Calibri" pitchFamily="34" charset="0"/>
                <a:ea typeface="+mn-ea"/>
                <a:cs typeface="+mn-cs"/>
              </a:rPr>
              <a:t>Florsheim</a:t>
            </a:r>
            <a:r>
              <a:rPr lang="en-US" sz="1200" b="0" i="0" u="none" strike="noStrike" kern="1200" baseline="0" dirty="0" smtClean="0">
                <a:solidFill>
                  <a:schemeClr val="tx1"/>
                </a:solidFill>
                <a:latin typeface="Calibri" pitchFamily="34" charset="0"/>
                <a:ea typeface="+mn-ea"/>
                <a:cs typeface="+mn-cs"/>
              </a:rPr>
              <a:t> &amp; </a:t>
            </a:r>
            <a:r>
              <a:rPr lang="en-US" sz="1200" b="0" i="0" u="none" strike="noStrike" kern="1200" baseline="0" dirty="0" err="1" smtClean="0">
                <a:solidFill>
                  <a:schemeClr val="tx1"/>
                </a:solidFill>
                <a:latin typeface="Calibri" pitchFamily="34" charset="0"/>
                <a:ea typeface="+mn-ea"/>
                <a:cs typeface="+mn-cs"/>
              </a:rPr>
              <a:t>Sheetz</a:t>
            </a:r>
            <a:r>
              <a:rPr lang="en-US" sz="1200" b="0" i="0" u="none" strike="noStrike" kern="1200" baseline="0" dirty="0" smtClean="0">
                <a:solidFill>
                  <a:schemeClr val="tx1"/>
                </a:solidFill>
                <a:latin typeface="Calibri" pitchFamily="34" charset="0"/>
                <a:ea typeface="+mn-ea"/>
                <a:cs typeface="+mn-cs"/>
              </a:rPr>
              <a:t> (2005) found that that while 83% of study participants reported using alcohol and/or some type of illicit substance at least two or three times a week and 66% reported using drugs or alcohol one or more times a day, only 19% percent of youth reported drug use as a problem.</a:t>
            </a:r>
          </a:p>
          <a:p>
            <a:endParaRPr lang="en-US" sz="1200" b="0" i="0" u="none" strike="noStrike" kern="1200" baseline="0" dirty="0" smtClean="0">
              <a:solidFill>
                <a:schemeClr val="tx1"/>
              </a:solidFill>
              <a:latin typeface="Calibri" pitchFamily="34" charset="0"/>
              <a:ea typeface="+mn-ea"/>
              <a:cs typeface="+mn-cs"/>
            </a:endParaRPr>
          </a:p>
          <a:p>
            <a:r>
              <a:rPr lang="en-US" sz="1200" b="0" i="0" kern="1200" dirty="0" smtClean="0">
                <a:solidFill>
                  <a:schemeClr val="tx1"/>
                </a:solidFill>
                <a:effectLst/>
                <a:latin typeface="Calibri" pitchFamily="34" charset="0"/>
                <a:ea typeface="+mn-ea"/>
                <a:cs typeface="+mn-cs"/>
              </a:rPr>
              <a:t>Fisher, M., </a:t>
            </a:r>
            <a:r>
              <a:rPr lang="en-US" sz="1200" b="0" i="0" kern="1200" dirty="0" err="1" smtClean="0">
                <a:solidFill>
                  <a:schemeClr val="tx1"/>
                </a:solidFill>
                <a:effectLst/>
                <a:latin typeface="Calibri" pitchFamily="34" charset="0"/>
                <a:ea typeface="+mn-ea"/>
                <a:cs typeface="+mn-cs"/>
              </a:rPr>
              <a:t>Florsheim</a:t>
            </a:r>
            <a:r>
              <a:rPr lang="en-US" sz="1200" b="0" i="0" kern="1200" dirty="0" smtClean="0">
                <a:solidFill>
                  <a:schemeClr val="tx1"/>
                </a:solidFill>
                <a:effectLst/>
                <a:latin typeface="Calibri" pitchFamily="34" charset="0"/>
                <a:ea typeface="+mn-ea"/>
                <a:cs typeface="+mn-cs"/>
              </a:rPr>
              <a:t>, P., &amp; </a:t>
            </a:r>
            <a:r>
              <a:rPr lang="en-US" sz="1200" b="0" i="0" kern="1200" dirty="0" err="1" smtClean="0">
                <a:solidFill>
                  <a:schemeClr val="tx1"/>
                </a:solidFill>
                <a:effectLst/>
                <a:latin typeface="Calibri" pitchFamily="34" charset="0"/>
                <a:ea typeface="+mn-ea"/>
                <a:cs typeface="+mn-cs"/>
              </a:rPr>
              <a:t>Sheetz</a:t>
            </a:r>
            <a:r>
              <a:rPr lang="en-US" sz="1200" b="0" i="0" kern="1200" dirty="0" smtClean="0">
                <a:solidFill>
                  <a:schemeClr val="tx1"/>
                </a:solidFill>
                <a:effectLst/>
                <a:latin typeface="Calibri" pitchFamily="34" charset="0"/>
                <a:ea typeface="+mn-ea"/>
                <a:cs typeface="+mn-cs"/>
              </a:rPr>
              <a:t>, J. (2005). That’s not my problem: Convergence and divergence between self-and other-identified problems among homeless adolescents. Paper presented at the </a:t>
            </a:r>
            <a:r>
              <a:rPr lang="en-US" sz="1200" b="0" i="1" kern="1200" dirty="0" smtClean="0">
                <a:solidFill>
                  <a:schemeClr val="tx1"/>
                </a:solidFill>
                <a:effectLst/>
                <a:latin typeface="Calibri" pitchFamily="34" charset="0"/>
                <a:ea typeface="+mn-ea"/>
                <a:cs typeface="+mn-cs"/>
              </a:rPr>
              <a:t>Child and Youth Care Forum, , 34</a:t>
            </a:r>
            <a:r>
              <a:rPr lang="en-US" sz="1200" b="0" i="0" kern="1200" dirty="0" smtClean="0">
                <a:solidFill>
                  <a:schemeClr val="tx1"/>
                </a:solidFill>
                <a:effectLst/>
                <a:latin typeface="Calibri" pitchFamily="34" charset="0"/>
                <a:ea typeface="+mn-ea"/>
                <a:cs typeface="+mn-cs"/>
              </a:rPr>
              <a:t>(6) 393-403.</a:t>
            </a:r>
          </a:p>
          <a:p>
            <a:endParaRPr lang="en-US" sz="1200" b="0" i="0" kern="1200" dirty="0" smtClean="0">
              <a:solidFill>
                <a:schemeClr val="tx1"/>
              </a:solidFill>
              <a:effectLst/>
              <a:latin typeface="Calibri" pitchFamily="34" charset="0"/>
              <a:ea typeface="+mn-ea"/>
              <a:cs typeface="+mn-cs"/>
            </a:endParaRPr>
          </a:p>
          <a:p>
            <a:r>
              <a:rPr lang="en-US" sz="1200" b="0" i="0" kern="1200" dirty="0" err="1" smtClean="0">
                <a:solidFill>
                  <a:schemeClr val="tx1"/>
                </a:solidFill>
                <a:effectLst/>
                <a:latin typeface="Calibri" pitchFamily="34" charset="0"/>
                <a:ea typeface="+mn-ea"/>
                <a:cs typeface="+mn-cs"/>
              </a:rPr>
              <a:t>Safyer</a:t>
            </a:r>
            <a:r>
              <a:rPr lang="en-US" sz="1200" b="0" i="0" kern="1200" dirty="0" smtClean="0">
                <a:solidFill>
                  <a:schemeClr val="tx1"/>
                </a:solidFill>
                <a:effectLst/>
                <a:latin typeface="Calibri" pitchFamily="34" charset="0"/>
                <a:ea typeface="+mn-ea"/>
                <a:cs typeface="+mn-cs"/>
              </a:rPr>
              <a:t>, A. W., Thompson, S. J., </a:t>
            </a:r>
            <a:r>
              <a:rPr lang="en-US" sz="1200" b="0" i="0" kern="1200" dirty="0" err="1" smtClean="0">
                <a:solidFill>
                  <a:schemeClr val="tx1"/>
                </a:solidFill>
                <a:effectLst/>
                <a:latin typeface="Calibri" pitchFamily="34" charset="0"/>
                <a:ea typeface="+mn-ea"/>
                <a:cs typeface="+mn-cs"/>
              </a:rPr>
              <a:t>Maccio</a:t>
            </a:r>
            <a:r>
              <a:rPr lang="en-US" sz="1200" b="0" i="0" kern="1200" dirty="0" smtClean="0">
                <a:solidFill>
                  <a:schemeClr val="tx1"/>
                </a:solidFill>
                <a:effectLst/>
                <a:latin typeface="Calibri" pitchFamily="34" charset="0"/>
                <a:ea typeface="+mn-ea"/>
                <a:cs typeface="+mn-cs"/>
              </a:rPr>
              <a:t>, E. M., </a:t>
            </a:r>
            <a:r>
              <a:rPr lang="en-US" sz="1200" b="0" i="0" kern="1200" dirty="0" err="1" smtClean="0">
                <a:solidFill>
                  <a:schemeClr val="tx1"/>
                </a:solidFill>
                <a:effectLst/>
                <a:latin typeface="Calibri" pitchFamily="34" charset="0"/>
                <a:ea typeface="+mn-ea"/>
                <a:cs typeface="+mn-cs"/>
              </a:rPr>
              <a:t>Zittel-Palamara</a:t>
            </a:r>
            <a:r>
              <a:rPr lang="en-US" sz="1200" b="0" i="0" kern="1200" dirty="0" smtClean="0">
                <a:solidFill>
                  <a:schemeClr val="tx1"/>
                </a:solidFill>
                <a:effectLst/>
                <a:latin typeface="Calibri" pitchFamily="34" charset="0"/>
                <a:ea typeface="+mn-ea"/>
                <a:cs typeface="+mn-cs"/>
              </a:rPr>
              <a:t>, K. M., &amp; Forehand, G. (2004). Adolescents' and parents' perceptions of runaway behavior: Problems and solutions.</a:t>
            </a:r>
            <a:r>
              <a:rPr lang="en-US" sz="1200" b="0" i="1" kern="1200" dirty="0" smtClean="0">
                <a:solidFill>
                  <a:schemeClr val="tx1"/>
                </a:solidFill>
                <a:effectLst/>
                <a:latin typeface="Calibri" pitchFamily="34" charset="0"/>
                <a:ea typeface="+mn-ea"/>
                <a:cs typeface="+mn-cs"/>
              </a:rPr>
              <a:t> Child and Adolescent Social Work Journal, 21</a:t>
            </a:r>
            <a:r>
              <a:rPr lang="en-US" sz="1200" b="0" i="0" kern="1200" dirty="0" smtClean="0">
                <a:solidFill>
                  <a:schemeClr val="tx1"/>
                </a:solidFill>
                <a:effectLst/>
                <a:latin typeface="Calibri" pitchFamily="34" charset="0"/>
                <a:ea typeface="+mn-ea"/>
                <a:cs typeface="+mn-cs"/>
              </a:rPr>
              <a:t>(5), 495-512.</a:t>
            </a:r>
          </a:p>
          <a:p>
            <a:endParaRPr lang="en-US" sz="1200" b="0" i="0" u="none" strike="noStrike" kern="1200" baseline="0" dirty="0" smtClean="0">
              <a:solidFill>
                <a:schemeClr val="tx1"/>
              </a:solidFill>
              <a:latin typeface="Calibri" pitchFamily="34" charset="0"/>
              <a:ea typeface="+mn-ea"/>
              <a:cs typeface="+mn-cs"/>
            </a:endParaRPr>
          </a:p>
          <a:p>
            <a:pPr marL="457200" marR="0" lvl="1" indent="-457200" algn="l" defTabSz="914400" rtl="0" eaLnBrk="1" fontAlgn="base" latinLnBrk="0" hangingPunct="1">
              <a:lnSpc>
                <a:spcPct val="100000"/>
              </a:lnSpc>
              <a:spcBef>
                <a:spcPct val="30000"/>
              </a:spcBef>
              <a:spcAft>
                <a:spcPct val="0"/>
              </a:spcAft>
              <a:buClrTx/>
              <a:buSzTx/>
              <a:buFontTx/>
              <a:buAutoNum type="arabicPeriod"/>
              <a:tabLst/>
              <a:defRPr/>
            </a:pPr>
            <a:endParaRPr lang="en-US" sz="2400" dirty="0" smtClean="0">
              <a:solidFill>
                <a:schemeClr val="accent1"/>
              </a:solidFill>
            </a:endParaRPr>
          </a:p>
          <a:p>
            <a:pPr marL="457200" marR="0" lvl="1" indent="-457200" algn="l" defTabSz="914400" rtl="0" eaLnBrk="1" fontAlgn="base" latinLnBrk="0" hangingPunct="1">
              <a:lnSpc>
                <a:spcPct val="100000"/>
              </a:lnSpc>
              <a:spcBef>
                <a:spcPct val="30000"/>
              </a:spcBef>
              <a:spcAft>
                <a:spcPct val="0"/>
              </a:spcAft>
              <a:buClrTx/>
              <a:buSzTx/>
              <a:buFontTx/>
              <a:buAutoNum type="arabicPeriod"/>
              <a:tabLst/>
              <a:defRPr/>
            </a:pPr>
            <a:endParaRPr lang="en-US" sz="2400" dirty="0" smtClean="0">
              <a:solidFill>
                <a:schemeClr val="accent1"/>
              </a:solidFill>
            </a:endParaRP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440061"/>
                </a:solidFill>
              </a:rPr>
              <a:t>Young Adults (</a:t>
            </a:r>
            <a:r>
              <a:rPr lang="en-US" b="1" dirty="0" err="1" smtClean="0">
                <a:solidFill>
                  <a:srgbClr val="440061"/>
                </a:solidFill>
              </a:rPr>
              <a:t>n</a:t>
            </a:r>
            <a:r>
              <a:rPr lang="en-US" b="1" dirty="0" smtClean="0">
                <a:solidFill>
                  <a:srgbClr val="440061"/>
                </a:solidFill>
              </a:rPr>
              <a:t>=14):</a:t>
            </a:r>
            <a:r>
              <a:rPr lang="en-US" dirty="0" smtClean="0">
                <a:solidFill>
                  <a:srgbClr val="440061"/>
                </a:solidFill>
              </a:rPr>
              <a:t> </a:t>
            </a:r>
          </a:p>
          <a:p>
            <a:pPr lvl="1"/>
            <a:r>
              <a:rPr lang="en-US" sz="2100" dirty="0" smtClean="0">
                <a:solidFill>
                  <a:schemeClr val="accent1">
                    <a:lumMod val="50000"/>
                  </a:schemeClr>
                </a:solidFill>
              </a:rPr>
              <a:t>18-24 years old </a:t>
            </a:r>
          </a:p>
          <a:p>
            <a:pPr lvl="1"/>
            <a:r>
              <a:rPr lang="en-US" sz="2100" dirty="0" smtClean="0">
                <a:solidFill>
                  <a:schemeClr val="accent1"/>
                </a:solidFill>
              </a:rPr>
              <a:t>Is/Was homeless and unaccompanied by family</a:t>
            </a:r>
          </a:p>
          <a:p>
            <a:pPr lvl="1"/>
            <a:r>
              <a:rPr lang="en-US" sz="2100" dirty="0" smtClean="0">
                <a:solidFill>
                  <a:srgbClr val="4A6300"/>
                </a:solidFill>
              </a:rPr>
              <a:t>Utilized services provided by least two of the six grantees</a:t>
            </a:r>
          </a:p>
          <a:p>
            <a:pPr lvl="1"/>
            <a:r>
              <a:rPr lang="en-US" sz="2100" dirty="0" smtClean="0">
                <a:solidFill>
                  <a:srgbClr val="94C600"/>
                </a:solidFill>
              </a:rPr>
              <a:t>Identified by staff as being reasonably reflective and articulate</a:t>
            </a:r>
            <a:endParaRPr lang="en-US" sz="2100" b="1" dirty="0" smtClean="0">
              <a:solidFill>
                <a:srgbClr val="94C600"/>
              </a:solidFill>
            </a:endParaRPr>
          </a:p>
          <a:p>
            <a:pPr lvl="1"/>
            <a:r>
              <a:rPr lang="en-US" sz="2100" dirty="0" smtClean="0">
                <a:solidFill>
                  <a:srgbClr val="4A6300"/>
                </a:solidFill>
              </a:rPr>
              <a:t>Reflect success cases with heterogeneity on variables of interest</a:t>
            </a:r>
          </a:p>
          <a:p>
            <a:endParaRPr lang="en-US" dirty="0" smtClean="0">
              <a:solidFill>
                <a:srgbClr val="440061"/>
              </a:solidFill>
            </a:endParaRPr>
          </a:p>
          <a:p>
            <a:r>
              <a:rPr lang="en-US" b="1" dirty="0" smtClean="0">
                <a:solidFill>
                  <a:srgbClr val="440061"/>
                </a:solidFill>
              </a:rPr>
              <a:t>Program Staff (</a:t>
            </a:r>
            <a:r>
              <a:rPr lang="en-US" b="1" dirty="0" err="1" smtClean="0">
                <a:solidFill>
                  <a:srgbClr val="440061"/>
                </a:solidFill>
              </a:rPr>
              <a:t>n</a:t>
            </a:r>
            <a:r>
              <a:rPr lang="en-US" b="1" dirty="0" smtClean="0">
                <a:solidFill>
                  <a:srgbClr val="440061"/>
                </a:solidFill>
              </a:rPr>
              <a:t>=10):   </a:t>
            </a:r>
            <a:r>
              <a:rPr lang="en-US" dirty="0" smtClean="0">
                <a:solidFill>
                  <a:srgbClr val="440061"/>
                </a:solidFill>
              </a:rPr>
              <a:t>Direct service providers (case managers street outreach workers, therapists, etc.) who have been important to the young people’s journeys and are nominated by the youth</a:t>
            </a:r>
          </a:p>
          <a:p>
            <a:endParaRPr lang="en-US" dirty="0" smtClean="0">
              <a:solidFill>
                <a:srgbClr val="440061"/>
              </a:solidFill>
            </a:endParaRPr>
          </a:p>
          <a:p>
            <a:r>
              <a:rPr lang="en-US" b="1" dirty="0" smtClean="0">
                <a:solidFill>
                  <a:srgbClr val="440061"/>
                </a:solidFill>
              </a:rPr>
              <a:t>Program Leadership (</a:t>
            </a:r>
            <a:r>
              <a:rPr lang="en-US" b="1" dirty="0" err="1" smtClean="0">
                <a:solidFill>
                  <a:srgbClr val="440061"/>
                </a:solidFill>
              </a:rPr>
              <a:t>n</a:t>
            </a:r>
            <a:r>
              <a:rPr lang="en-US" b="1" dirty="0" smtClean="0">
                <a:solidFill>
                  <a:srgbClr val="440061"/>
                </a:solidFill>
              </a:rPr>
              <a:t>=6): </a:t>
            </a:r>
            <a:r>
              <a:rPr lang="en-US" dirty="0" smtClean="0">
                <a:solidFill>
                  <a:srgbClr val="440061"/>
                </a:solidFill>
              </a:rPr>
              <a:t>Executive  Directors and Program Managers</a:t>
            </a:r>
          </a:p>
          <a:p>
            <a:endParaRPr lang="en-US" sz="2400" dirty="0" smtClean="0">
              <a:solidFill>
                <a:srgbClr val="558ED5"/>
              </a:solidFill>
            </a:endParaRPr>
          </a:p>
          <a:p>
            <a:endParaRPr lang="en-US" sz="2400" dirty="0" smtClean="0">
              <a:solidFill>
                <a:srgbClr val="558ED5"/>
              </a:solidFill>
            </a:endParaRPr>
          </a:p>
          <a:p>
            <a:r>
              <a:rPr lang="en-US" sz="2400" dirty="0" smtClean="0">
                <a:solidFill>
                  <a:srgbClr val="558ED5"/>
                </a:solidFill>
              </a:rPr>
              <a:t>Age first independently homeless: 13-19 years old</a:t>
            </a:r>
          </a:p>
          <a:p>
            <a:pPr lvl="1"/>
            <a:r>
              <a:rPr lang="en-US" sz="2000" dirty="0" smtClean="0">
                <a:solidFill>
                  <a:srgbClr val="558ED5"/>
                </a:solidFill>
              </a:rPr>
              <a:t>Average age- 15 years old</a:t>
            </a:r>
          </a:p>
          <a:p>
            <a:r>
              <a:rPr lang="en-US" sz="2400" dirty="0" smtClean="0">
                <a:solidFill>
                  <a:srgbClr val="1F497D"/>
                </a:solidFill>
              </a:rPr>
              <a:t>Current age- 19-23</a:t>
            </a:r>
          </a:p>
          <a:p>
            <a:pPr lvl="1"/>
            <a:r>
              <a:rPr lang="en-US" sz="2000" dirty="0" smtClean="0">
                <a:solidFill>
                  <a:srgbClr val="1F497D"/>
                </a:solidFill>
              </a:rPr>
              <a:t>Average age- 21 years old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Calibri" pitchFamily="34" charset="0"/>
                <a:ea typeface="+mn-ea"/>
                <a:cs typeface="+mn-cs"/>
              </a:rPr>
              <a:t>December 2012</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sampling criteria were decided upon in advance of this meeting and organizations were asked to nominate youth that met the sampling criteria. Together the group selected a sample from the nominations that met the sampling criteria, provided purposeful heterogeneity, and represented the population of youth the organizations served. For example, there was a discussion of the fact that the majority of the youth selected for the initial sample were African American. The group discussed that Native American youth are underrepresented in the demographics of youth served and that it was </a:t>
            </a:r>
            <a:r>
              <a:rPr lang="en-US" sz="1200" kern="1200" dirty="0" err="1" smtClean="0">
                <a:solidFill>
                  <a:schemeClr val="tx1"/>
                </a:solidFill>
                <a:effectLst/>
                <a:latin typeface="Calibri" pitchFamily="34" charset="0"/>
                <a:ea typeface="+mn-ea"/>
                <a:cs typeface="+mn-cs"/>
              </a:rPr>
              <a:t>therefor</a:t>
            </a:r>
            <a:r>
              <a:rPr lang="en-US" sz="1200" kern="1200" dirty="0" smtClean="0">
                <a:solidFill>
                  <a:schemeClr val="tx1"/>
                </a:solidFill>
                <a:effectLst/>
                <a:latin typeface="Calibri" pitchFamily="34" charset="0"/>
                <a:ea typeface="+mn-ea"/>
                <a:cs typeface="+mn-cs"/>
              </a:rPr>
              <a:t> appropriate that they were underrepresented in the proposed sample.</a:t>
            </a:r>
          </a:p>
          <a:p>
            <a:r>
              <a:rPr lang="en-US" sz="1200" b="1" kern="1200" dirty="0" smtClean="0">
                <a:solidFill>
                  <a:schemeClr val="tx1"/>
                </a:solidFill>
                <a:effectLst/>
                <a:latin typeface="Calibri" pitchFamily="34" charset="0"/>
                <a:ea typeface="+mn-ea"/>
                <a:cs typeface="+mn-cs"/>
              </a:rPr>
              <a:t>January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group reviewed the interview protocols drafted by the researcher. There was a discussion of what type of data the interview protocol might yield, as well as how the questions might be interpreted by potential interviewees. One question was added, several questions were removed, and the wording was modified on two questions.</a:t>
            </a:r>
          </a:p>
          <a:p>
            <a:r>
              <a:rPr lang="en-US" sz="1200" b="1" kern="1200" dirty="0" smtClean="0">
                <a:solidFill>
                  <a:schemeClr val="tx1"/>
                </a:solidFill>
                <a:effectLst/>
                <a:latin typeface="Calibri" pitchFamily="34" charset="0"/>
                <a:ea typeface="+mn-ea"/>
                <a:cs typeface="+mn-cs"/>
              </a:rPr>
              <a:t>February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Seven interviews were completed between the January and February meetings. Group members were asked to review a rough transcript and code for evidence of principles in the transcript. This allowed the group to see what type of evidence was being collected, to start to discuss where their understandings of the principles converge or diverge, and to better understand the research process.</a:t>
            </a:r>
          </a:p>
          <a:p>
            <a:r>
              <a:rPr lang="en-US" sz="1200" b="1" kern="1200" dirty="0" smtClean="0">
                <a:solidFill>
                  <a:schemeClr val="tx1"/>
                </a:solidFill>
                <a:effectLst/>
                <a:latin typeface="Calibri" pitchFamily="34" charset="0"/>
                <a:ea typeface="+mn-ea"/>
                <a:cs typeface="+mn-cs"/>
              </a:rPr>
              <a:t>March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One case study was completed between the February and March sessions. The group reviewed a completed case study and worked in teams to code for evidence of principles. A discussion of what was learned followed.</a:t>
            </a:r>
          </a:p>
          <a:p>
            <a:r>
              <a:rPr lang="en-US" sz="1200" b="1" kern="1200" dirty="0" smtClean="0">
                <a:solidFill>
                  <a:schemeClr val="tx1"/>
                </a:solidFill>
                <a:effectLst/>
                <a:latin typeface="Calibri" pitchFamily="34" charset="0"/>
                <a:ea typeface="+mn-ea"/>
                <a:cs typeface="+mn-cs"/>
              </a:rPr>
              <a:t>April 2013</a:t>
            </a:r>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Group members were assigned to small teams of 3-4 people. Each team was assigned three case stories to read and conduct a cross-case analysis.  This allowed the group to deepen their discuss where their understandings of the principles converge or diverge and to start to make connections between the principles, their work, and the youth experience.</a:t>
            </a:r>
          </a:p>
          <a:p>
            <a:r>
              <a:rPr lang="en-US" sz="1200" b="1" kern="1200" dirty="0" smtClean="0">
                <a:solidFill>
                  <a:schemeClr val="tx1"/>
                </a:solidFill>
                <a:effectLst/>
                <a:latin typeface="Calibri" pitchFamily="34" charset="0"/>
                <a:ea typeface="+mn-ea"/>
                <a:cs typeface="+mn-cs"/>
              </a:rPr>
              <a:t>May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Analysis of several of the principles was completed between the April and May meetings. Group members were asked to review the first principle, Trusting youth-adult relationships. Discussion revolved around where there was good evidence, where evidence was weak, what was learned that was reinforcing, and what was learned that was surprising.</a:t>
            </a:r>
          </a:p>
          <a:p>
            <a:r>
              <a:rPr lang="en-US" sz="1200" b="1" kern="1200" dirty="0" smtClean="0">
                <a:solidFill>
                  <a:schemeClr val="tx1"/>
                </a:solidFill>
                <a:effectLst/>
                <a:latin typeface="Calibri" pitchFamily="34" charset="0"/>
                <a:ea typeface="+mn-ea"/>
                <a:cs typeface="+mn-cs"/>
              </a:rPr>
              <a:t>June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All of the principles were drafted in rough form by this meeting and staff were asked to read all of the principles. The focus of the meeting was “brining it all together: interrelationships between principles. Group members worked in small teams to make visual representations of the interrelationships between the principles. Appendix F provides photographs of some of these visual representations.</a:t>
            </a:r>
          </a:p>
          <a:p>
            <a:r>
              <a:rPr lang="en-US" sz="1200" b="1" kern="1200" dirty="0" smtClean="0">
                <a:solidFill>
                  <a:schemeClr val="tx1"/>
                </a:solidFill>
                <a:effectLst/>
                <a:latin typeface="Calibri" pitchFamily="34" charset="0"/>
                <a:ea typeface="+mn-ea"/>
                <a:cs typeface="+mn-cs"/>
              </a:rPr>
              <a:t>July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Group members were asked to identify next steps to take the </a:t>
            </a:r>
            <a:r>
              <a:rPr lang="en-US" sz="1200" kern="1200" dirty="0" err="1" smtClean="0">
                <a:solidFill>
                  <a:schemeClr val="tx1"/>
                </a:solidFill>
                <a:effectLst/>
                <a:latin typeface="Calibri" pitchFamily="34" charset="0"/>
                <a:ea typeface="+mn-ea"/>
                <a:cs typeface="+mn-cs"/>
              </a:rPr>
              <a:t>learnings</a:t>
            </a:r>
            <a:r>
              <a:rPr lang="en-US" sz="1200" kern="1200" dirty="0" smtClean="0">
                <a:solidFill>
                  <a:schemeClr val="tx1"/>
                </a:solidFill>
                <a:effectLst/>
                <a:latin typeface="Calibri" pitchFamily="34" charset="0"/>
                <a:ea typeface="+mn-ea"/>
                <a:cs typeface="+mn-cs"/>
              </a:rPr>
              <a:t> from this process and make them meaningful in their organizational contexts, and as a group.</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Calibri" pitchFamily="34" charset="0"/>
                <a:ea typeface="+mn-ea"/>
                <a:cs typeface="+mn-cs"/>
              </a:rPr>
              <a:t>December 2012</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sampling criteria were decided upon in advance of this meeting and organizations were asked to nominate youth that met the sampling criteria. Together the group selected a sample from the nominations that met the sampling criteria, provided purposeful heterogeneity, and represented the population of youth the organizations served. For example, there was a discussion of the fact that the majority of the youth selected for the initial sample were African American. The group discussed that Native American youth are underrepresented in the demographics of youth served and that it was </a:t>
            </a:r>
            <a:r>
              <a:rPr lang="en-US" sz="1200" kern="1200" dirty="0" err="1" smtClean="0">
                <a:solidFill>
                  <a:schemeClr val="tx1"/>
                </a:solidFill>
                <a:effectLst/>
                <a:latin typeface="Calibri" pitchFamily="34" charset="0"/>
                <a:ea typeface="+mn-ea"/>
                <a:cs typeface="+mn-cs"/>
              </a:rPr>
              <a:t>therefor</a:t>
            </a:r>
            <a:r>
              <a:rPr lang="en-US" sz="1200" kern="1200" dirty="0" smtClean="0">
                <a:solidFill>
                  <a:schemeClr val="tx1"/>
                </a:solidFill>
                <a:effectLst/>
                <a:latin typeface="Calibri" pitchFamily="34" charset="0"/>
                <a:ea typeface="+mn-ea"/>
                <a:cs typeface="+mn-cs"/>
              </a:rPr>
              <a:t> appropriate that they were underrepresented in the proposed sample.</a:t>
            </a:r>
          </a:p>
          <a:p>
            <a:r>
              <a:rPr lang="en-US" sz="1200" b="1" kern="1200" dirty="0" smtClean="0">
                <a:solidFill>
                  <a:schemeClr val="tx1"/>
                </a:solidFill>
                <a:effectLst/>
                <a:latin typeface="Calibri" pitchFamily="34" charset="0"/>
                <a:ea typeface="+mn-ea"/>
                <a:cs typeface="+mn-cs"/>
              </a:rPr>
              <a:t>January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group reviewed the interview protocols drafted by the researcher. There was a discussion of what type of data the interview protocol might yield, as well as how the questions might be interpreted by potential interviewees. One question was added, several questions were removed, and the wording was modified on two questions.</a:t>
            </a:r>
          </a:p>
          <a:p>
            <a:r>
              <a:rPr lang="en-US" sz="1200" b="1" kern="1200" dirty="0" smtClean="0">
                <a:solidFill>
                  <a:schemeClr val="tx1"/>
                </a:solidFill>
                <a:effectLst/>
                <a:latin typeface="Calibri" pitchFamily="34" charset="0"/>
                <a:ea typeface="+mn-ea"/>
                <a:cs typeface="+mn-cs"/>
              </a:rPr>
              <a:t>February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Seven interviews were completed between the January and February meetings. Group members were asked to review a rough transcript and code for evidence of principles in the transcript. This allowed the group to see what type of evidence was being collected, to start to discuss where their understandings of the principles converge or diverge, and to better understand the research process.</a:t>
            </a:r>
          </a:p>
          <a:p>
            <a:r>
              <a:rPr lang="en-US" sz="1200" b="1" kern="1200" dirty="0" smtClean="0">
                <a:solidFill>
                  <a:schemeClr val="tx1"/>
                </a:solidFill>
                <a:effectLst/>
                <a:latin typeface="Calibri" pitchFamily="34" charset="0"/>
                <a:ea typeface="+mn-ea"/>
                <a:cs typeface="+mn-cs"/>
              </a:rPr>
              <a:t>March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One case study was completed between the February and March sessions. The group reviewed a completed case study and worked in teams to code for evidence of principles. A discussion of what was learned followed.</a:t>
            </a:r>
          </a:p>
          <a:p>
            <a:r>
              <a:rPr lang="en-US" sz="1200" b="1" kern="1200" dirty="0" smtClean="0">
                <a:solidFill>
                  <a:schemeClr val="tx1"/>
                </a:solidFill>
                <a:effectLst/>
                <a:latin typeface="Calibri" pitchFamily="34" charset="0"/>
                <a:ea typeface="+mn-ea"/>
                <a:cs typeface="+mn-cs"/>
              </a:rPr>
              <a:t>April 2013</a:t>
            </a:r>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Group members were assigned to small teams of 3-4 people. Each team was assigned three case stories to read and conduct a cross-case analysis.  This allowed the group to deepen their discuss where their understandings of the principles converge or diverge and to start to make connections between the principles, their work, and the youth experience.</a:t>
            </a:r>
          </a:p>
          <a:p>
            <a:r>
              <a:rPr lang="en-US" sz="1200" b="1" kern="1200" dirty="0" smtClean="0">
                <a:solidFill>
                  <a:schemeClr val="tx1"/>
                </a:solidFill>
                <a:effectLst/>
                <a:latin typeface="Calibri" pitchFamily="34" charset="0"/>
                <a:ea typeface="+mn-ea"/>
                <a:cs typeface="+mn-cs"/>
              </a:rPr>
              <a:t>May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Analysis of several of the principles was completed between the April and May meetings. Group members were asked to review the first principle, Trusting youth-adult relationships. Discussion revolved around where there was good evidence, where evidence was weak, what was learned that was reinforcing, and what was learned that was surprising.</a:t>
            </a:r>
          </a:p>
          <a:p>
            <a:r>
              <a:rPr lang="en-US" sz="1200" b="1" kern="1200" dirty="0" smtClean="0">
                <a:solidFill>
                  <a:schemeClr val="tx1"/>
                </a:solidFill>
                <a:effectLst/>
                <a:latin typeface="Calibri" pitchFamily="34" charset="0"/>
                <a:ea typeface="+mn-ea"/>
                <a:cs typeface="+mn-cs"/>
              </a:rPr>
              <a:t>June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All of the principles were drafted in rough form by this meeting and staff were asked to read all of the principles. The focus of the meeting was “brining it all together: interrelationships between principles. Group members worked in small teams to make visual representations of the interrelationships between the principles. Appendix F provides photographs of some of these visual representations.</a:t>
            </a:r>
          </a:p>
          <a:p>
            <a:r>
              <a:rPr lang="en-US" sz="1200" b="1" kern="1200" dirty="0" smtClean="0">
                <a:solidFill>
                  <a:schemeClr val="tx1"/>
                </a:solidFill>
                <a:effectLst/>
                <a:latin typeface="Calibri" pitchFamily="34" charset="0"/>
                <a:ea typeface="+mn-ea"/>
                <a:cs typeface="+mn-cs"/>
              </a:rPr>
              <a:t>July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Group members were asked to identify next steps to take the </a:t>
            </a:r>
            <a:r>
              <a:rPr lang="en-US" sz="1200" kern="1200" dirty="0" err="1" smtClean="0">
                <a:solidFill>
                  <a:schemeClr val="tx1"/>
                </a:solidFill>
                <a:effectLst/>
                <a:latin typeface="Calibri" pitchFamily="34" charset="0"/>
                <a:ea typeface="+mn-ea"/>
                <a:cs typeface="+mn-cs"/>
              </a:rPr>
              <a:t>learnings</a:t>
            </a:r>
            <a:r>
              <a:rPr lang="en-US" sz="1200" kern="1200" dirty="0" smtClean="0">
                <a:solidFill>
                  <a:schemeClr val="tx1"/>
                </a:solidFill>
                <a:effectLst/>
                <a:latin typeface="Calibri" pitchFamily="34" charset="0"/>
                <a:ea typeface="+mn-ea"/>
                <a:cs typeface="+mn-cs"/>
              </a:rPr>
              <a:t> from this process and make them meaningful in their organizational contexts, and as a group.</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Calibri" pitchFamily="34" charset="0"/>
                <a:ea typeface="+mn-ea"/>
                <a:cs typeface="+mn-cs"/>
              </a:rPr>
              <a:t>December 2012</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sampling criteria were decided upon in advance of this meeting and organizations were asked to nominate youth that met the sampling criteria. Together the group selected a sample from the nominations that met the sampling criteria, provided purposeful heterogeneity, and represented the population of youth the organizations served. For example, there was a discussion of the fact that the majority of the youth selected for the initial sample were African American. The group discussed that Native American youth are underrepresented in the demographics of youth served and that it was </a:t>
            </a:r>
            <a:r>
              <a:rPr lang="en-US" sz="1200" kern="1200" dirty="0" err="1" smtClean="0">
                <a:solidFill>
                  <a:schemeClr val="tx1"/>
                </a:solidFill>
                <a:effectLst/>
                <a:latin typeface="Calibri" pitchFamily="34" charset="0"/>
                <a:ea typeface="+mn-ea"/>
                <a:cs typeface="+mn-cs"/>
              </a:rPr>
              <a:t>therefor</a:t>
            </a:r>
            <a:r>
              <a:rPr lang="en-US" sz="1200" kern="1200" dirty="0" smtClean="0">
                <a:solidFill>
                  <a:schemeClr val="tx1"/>
                </a:solidFill>
                <a:effectLst/>
                <a:latin typeface="Calibri" pitchFamily="34" charset="0"/>
                <a:ea typeface="+mn-ea"/>
                <a:cs typeface="+mn-cs"/>
              </a:rPr>
              <a:t> appropriate that they were underrepresented in the proposed sample.</a:t>
            </a:r>
          </a:p>
          <a:p>
            <a:r>
              <a:rPr lang="en-US" sz="1200" b="1" kern="1200" dirty="0" smtClean="0">
                <a:solidFill>
                  <a:schemeClr val="tx1"/>
                </a:solidFill>
                <a:effectLst/>
                <a:latin typeface="Calibri" pitchFamily="34" charset="0"/>
                <a:ea typeface="+mn-ea"/>
                <a:cs typeface="+mn-cs"/>
              </a:rPr>
              <a:t>January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group reviewed the interview protocols drafted by the researcher. There was a discussion of what type of data the interview protocol might yield, as well as how the questions might be interpreted by potential interviewees. One question was added, several questions were removed, and the wording was modified on two questions.</a:t>
            </a:r>
          </a:p>
          <a:p>
            <a:r>
              <a:rPr lang="en-US" sz="1200" b="1" kern="1200" dirty="0" smtClean="0">
                <a:solidFill>
                  <a:schemeClr val="tx1"/>
                </a:solidFill>
                <a:effectLst/>
                <a:latin typeface="Calibri" pitchFamily="34" charset="0"/>
                <a:ea typeface="+mn-ea"/>
                <a:cs typeface="+mn-cs"/>
              </a:rPr>
              <a:t>February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Seven interviews were completed between the January and February meetings. Group members were asked to review a rough transcript and code for evidence of principles in the transcript. This allowed the group to see what type of evidence was being collected, to start to discuss where their understandings of the principles converge or diverge, and to better understand the research process.</a:t>
            </a:r>
          </a:p>
          <a:p>
            <a:r>
              <a:rPr lang="en-US" sz="1200" b="1" kern="1200" dirty="0" smtClean="0">
                <a:solidFill>
                  <a:schemeClr val="tx1"/>
                </a:solidFill>
                <a:effectLst/>
                <a:latin typeface="Calibri" pitchFamily="34" charset="0"/>
                <a:ea typeface="+mn-ea"/>
                <a:cs typeface="+mn-cs"/>
              </a:rPr>
              <a:t>March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One case study was completed between the February and March sessions. The group reviewed a completed case study and worked in teams to code for evidence of principles. A discussion of what was learned followed.</a:t>
            </a:r>
          </a:p>
          <a:p>
            <a:r>
              <a:rPr lang="en-US" sz="1200" b="1" kern="1200" dirty="0" smtClean="0">
                <a:solidFill>
                  <a:schemeClr val="tx1"/>
                </a:solidFill>
                <a:effectLst/>
                <a:latin typeface="Calibri" pitchFamily="34" charset="0"/>
                <a:ea typeface="+mn-ea"/>
                <a:cs typeface="+mn-cs"/>
              </a:rPr>
              <a:t>April 2013</a:t>
            </a:r>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Group members were assigned to small teams of 3-4 people. Each team was assigned three case stories to read and conduct a cross-case analysis.  This allowed the group to deepen their discuss where their understandings of the principles converge or diverge and to start to make connections between the principles, their work, and the youth experience.</a:t>
            </a:r>
          </a:p>
          <a:p>
            <a:r>
              <a:rPr lang="en-US" sz="1200" b="1" kern="1200" dirty="0" smtClean="0">
                <a:solidFill>
                  <a:schemeClr val="tx1"/>
                </a:solidFill>
                <a:effectLst/>
                <a:latin typeface="Calibri" pitchFamily="34" charset="0"/>
                <a:ea typeface="+mn-ea"/>
                <a:cs typeface="+mn-cs"/>
              </a:rPr>
              <a:t>May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Analysis of several of the principles was completed between the April and May meetings. Group members were asked to review the first principle, Trusting youth-adult relationships. Discussion revolved around where there was good evidence, where evidence was weak, what was learned that was reinforcing, and what was learned that was surprising.</a:t>
            </a:r>
          </a:p>
          <a:p>
            <a:r>
              <a:rPr lang="en-US" sz="1200" b="1" kern="1200" dirty="0" smtClean="0">
                <a:solidFill>
                  <a:schemeClr val="tx1"/>
                </a:solidFill>
                <a:effectLst/>
                <a:latin typeface="Calibri" pitchFamily="34" charset="0"/>
                <a:ea typeface="+mn-ea"/>
                <a:cs typeface="+mn-cs"/>
              </a:rPr>
              <a:t>June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All of the principles were drafted in rough form by this meeting and staff were asked to read all of the principles. The focus of the meeting was “brining it all together: interrelationships between principles. Group members worked in small teams to make visual representations of the interrelationships between the principles. Appendix F provides photographs of some of these visual representations.</a:t>
            </a:r>
          </a:p>
          <a:p>
            <a:r>
              <a:rPr lang="en-US" sz="1200" b="1" kern="1200" dirty="0" smtClean="0">
                <a:solidFill>
                  <a:schemeClr val="tx1"/>
                </a:solidFill>
                <a:effectLst/>
                <a:latin typeface="Calibri" pitchFamily="34" charset="0"/>
                <a:ea typeface="+mn-ea"/>
                <a:cs typeface="+mn-cs"/>
              </a:rPr>
              <a:t>July 2013</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Group members were asked to identify next steps to take the </a:t>
            </a:r>
            <a:r>
              <a:rPr lang="en-US" sz="1200" kern="1200" dirty="0" err="1" smtClean="0">
                <a:solidFill>
                  <a:schemeClr val="tx1"/>
                </a:solidFill>
                <a:effectLst/>
                <a:latin typeface="Calibri" pitchFamily="34" charset="0"/>
                <a:ea typeface="+mn-ea"/>
                <a:cs typeface="+mn-cs"/>
              </a:rPr>
              <a:t>learnings</a:t>
            </a:r>
            <a:r>
              <a:rPr lang="en-US" sz="1200" kern="1200" dirty="0" smtClean="0">
                <a:solidFill>
                  <a:schemeClr val="tx1"/>
                </a:solidFill>
                <a:effectLst/>
                <a:latin typeface="Calibri" pitchFamily="34" charset="0"/>
                <a:ea typeface="+mn-ea"/>
                <a:cs typeface="+mn-cs"/>
              </a:rPr>
              <a:t> from this process and make them meaningful in their organizational contexts, and as a group.</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1200" dirty="0" smtClean="0"/>
              <a:t>Rather than adopting an evidence-based best practice, the organizations are building on the strengths that they already possess and focusing on what works in this particular context. </a:t>
            </a:r>
          </a:p>
          <a:p>
            <a:pPr eaLnBrk="1" hangingPunct="1">
              <a:buFontTx/>
              <a:buChar char="•"/>
            </a:pPr>
            <a:endParaRPr lang="en-US" sz="1200" dirty="0" smtClean="0"/>
          </a:p>
          <a:p>
            <a:pPr eaLnBrk="1" hangingPunct="1">
              <a:buFontTx/>
              <a:buChar char="•"/>
            </a:pPr>
            <a:r>
              <a:rPr lang="en-US" sz="1200" dirty="0" smtClean="0"/>
              <a:t>To learn more about the initiative: http://www.ottobremer.org/sites/default/files/fact-sheets/OBF_FS_YH_201112.pdf</a:t>
            </a:r>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All of these needs could arguably fall into the “relationship focused” domain of the principles that currently has only one identified principle, Principle 7: Trusting youth-adult relationships. It is not clear whether these un-met needs call for the addition of new principles, or whether these needs could be met through the current principles enacted more fully. For example, “developing community connections and a sense of belonging” could arguably fall under the Principle 3: Positive Youth Development. This is not a tension that is resolved by this study. Rather, the following section will present evidence of these un-met needs from the case stories.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Calibri" pitchFamily="34" charset="0"/>
                <a:ea typeface="+mn-ea"/>
                <a:cs typeface="+mn-cs"/>
              </a:rPr>
              <a:t>Minneapolis–Saint Paul</a:t>
            </a:r>
            <a:r>
              <a:rPr lang="en-US" sz="1200" kern="1200" dirty="0" smtClean="0">
                <a:solidFill>
                  <a:schemeClr val="tx1"/>
                </a:solidFill>
                <a:effectLst/>
                <a:latin typeface="Calibri" pitchFamily="34" charset="0"/>
                <a:ea typeface="+mn-ea"/>
                <a:cs typeface="+mn-cs"/>
              </a:rPr>
              <a:t> is the most populous </a:t>
            </a:r>
            <a:r>
              <a:rPr lang="en-US" sz="1200" u="none" strike="noStrike" kern="1200" dirty="0" smtClean="0">
                <a:solidFill>
                  <a:schemeClr val="tx1"/>
                </a:solidFill>
                <a:effectLst/>
                <a:latin typeface="Calibri" pitchFamily="34" charset="0"/>
                <a:ea typeface="+mn-ea"/>
                <a:cs typeface="+mn-cs"/>
                <a:hlinkClick r:id="rId3" tooltip="List of United States urban areas"/>
              </a:rPr>
              <a:t>urban area</a:t>
            </a:r>
            <a:r>
              <a:rPr lang="en-US" sz="1200" kern="1200" dirty="0" smtClean="0">
                <a:solidFill>
                  <a:schemeClr val="tx1"/>
                </a:solidFill>
                <a:effectLst/>
                <a:latin typeface="Calibri" pitchFamily="34" charset="0"/>
                <a:ea typeface="+mn-ea"/>
                <a:cs typeface="+mn-cs"/>
              </a:rPr>
              <a:t> in the </a:t>
            </a:r>
            <a:r>
              <a:rPr lang="en-US" sz="1200" u="none" strike="noStrike" kern="1200" dirty="0" smtClean="0">
                <a:solidFill>
                  <a:schemeClr val="tx1"/>
                </a:solidFill>
                <a:effectLst/>
                <a:latin typeface="Calibri" pitchFamily="34" charset="0"/>
                <a:ea typeface="+mn-ea"/>
                <a:cs typeface="+mn-cs"/>
                <a:hlinkClick r:id="rId4" tooltip="United States"/>
              </a:rPr>
              <a:t>U.S.</a:t>
            </a:r>
            <a:r>
              <a:rPr lang="en-US" sz="1200" kern="1200" dirty="0" smtClean="0">
                <a:solidFill>
                  <a:schemeClr val="tx1"/>
                </a:solidFill>
                <a:effectLst/>
                <a:latin typeface="Calibri" pitchFamily="34" charset="0"/>
                <a:ea typeface="+mn-ea"/>
                <a:cs typeface="+mn-cs"/>
              </a:rPr>
              <a:t> </a:t>
            </a:r>
            <a:r>
              <a:rPr lang="en-US" sz="1200" u="none" strike="noStrike" kern="1200" dirty="0" smtClean="0">
                <a:solidFill>
                  <a:schemeClr val="tx1"/>
                </a:solidFill>
                <a:effectLst/>
                <a:latin typeface="Calibri" pitchFamily="34" charset="0"/>
                <a:ea typeface="+mn-ea"/>
                <a:cs typeface="+mn-cs"/>
                <a:hlinkClick r:id="rId5" tooltip="U.S. state"/>
              </a:rPr>
              <a:t>state</a:t>
            </a:r>
            <a:r>
              <a:rPr lang="en-US" sz="1200" kern="1200" dirty="0" smtClean="0">
                <a:solidFill>
                  <a:schemeClr val="tx1"/>
                </a:solidFill>
                <a:effectLst/>
                <a:latin typeface="Calibri" pitchFamily="34" charset="0"/>
                <a:ea typeface="+mn-ea"/>
                <a:cs typeface="+mn-cs"/>
              </a:rPr>
              <a:t> of </a:t>
            </a:r>
            <a:r>
              <a:rPr lang="en-US" sz="1200" u="none" strike="noStrike" kern="1200" dirty="0" smtClean="0">
                <a:solidFill>
                  <a:schemeClr val="tx1"/>
                </a:solidFill>
                <a:effectLst/>
                <a:latin typeface="Calibri" pitchFamily="34" charset="0"/>
                <a:ea typeface="+mn-ea"/>
                <a:cs typeface="+mn-cs"/>
                <a:hlinkClick r:id="rId6" tooltip="Minnesota"/>
              </a:rPr>
              <a:t>Minnesota</a:t>
            </a:r>
            <a:r>
              <a:rPr lang="en-US" sz="1200" kern="1200" dirty="0" smtClean="0">
                <a:solidFill>
                  <a:schemeClr val="tx1"/>
                </a:solidFill>
                <a:effectLst/>
                <a:latin typeface="Calibri" pitchFamily="34" charset="0"/>
                <a:ea typeface="+mn-ea"/>
                <a:cs typeface="+mn-cs"/>
              </a:rPr>
              <a:t>, and is composed of 182 cities and townships</a:t>
            </a:r>
            <a:r>
              <a:rPr lang="en-US" sz="1200" u="none" strike="noStrike" kern="1200" baseline="30000" dirty="0" smtClean="0">
                <a:solidFill>
                  <a:schemeClr val="tx1"/>
                </a:solidFill>
                <a:effectLst/>
                <a:latin typeface="Calibri" pitchFamily="34" charset="0"/>
                <a:ea typeface="+mn-ea"/>
                <a:cs typeface="+mn-cs"/>
                <a:hlinkClick r:id="rId7"/>
              </a:rPr>
              <a:t>[5]</a:t>
            </a:r>
            <a:r>
              <a:rPr lang="en-US" sz="1200" kern="1200" dirty="0" smtClean="0">
                <a:solidFill>
                  <a:schemeClr val="tx1"/>
                </a:solidFill>
                <a:effectLst/>
                <a:latin typeface="Calibri" pitchFamily="34" charset="0"/>
                <a:ea typeface="+mn-ea"/>
                <a:cs typeface="+mn-cs"/>
              </a:rPr>
              <a:t> built around the </a:t>
            </a:r>
            <a:r>
              <a:rPr lang="en-US" sz="1200" u="none" strike="noStrike" kern="1200" dirty="0" smtClean="0">
                <a:solidFill>
                  <a:schemeClr val="tx1"/>
                </a:solidFill>
                <a:effectLst/>
                <a:latin typeface="Calibri" pitchFamily="34" charset="0"/>
                <a:ea typeface="+mn-ea"/>
                <a:cs typeface="+mn-cs"/>
                <a:hlinkClick r:id="rId8" tooltip="Mississippi River"/>
              </a:rPr>
              <a:t>Mississippi</a:t>
            </a:r>
            <a:r>
              <a:rPr lang="en-US" sz="1200" kern="1200" dirty="0" smtClean="0">
                <a:solidFill>
                  <a:schemeClr val="tx1"/>
                </a:solidFill>
                <a:effectLst/>
                <a:latin typeface="Calibri" pitchFamily="34" charset="0"/>
                <a:ea typeface="+mn-ea"/>
                <a:cs typeface="+mn-cs"/>
              </a:rPr>
              <a:t>, </a:t>
            </a:r>
            <a:r>
              <a:rPr lang="en-US" sz="1200" u="none" strike="noStrike" kern="1200" dirty="0" smtClean="0">
                <a:solidFill>
                  <a:schemeClr val="tx1"/>
                </a:solidFill>
                <a:effectLst/>
                <a:latin typeface="Calibri" pitchFamily="34" charset="0"/>
                <a:ea typeface="+mn-ea"/>
                <a:cs typeface="+mn-cs"/>
                <a:hlinkClick r:id="rId9" tooltip="Minnesota River"/>
              </a:rPr>
              <a:t>Minnesota</a:t>
            </a:r>
            <a:r>
              <a:rPr lang="en-US" sz="1200" kern="1200" dirty="0" smtClean="0">
                <a:solidFill>
                  <a:schemeClr val="tx1"/>
                </a:solidFill>
                <a:effectLst/>
                <a:latin typeface="Calibri" pitchFamily="34" charset="0"/>
                <a:ea typeface="+mn-ea"/>
                <a:cs typeface="+mn-cs"/>
              </a:rPr>
              <a:t> </a:t>
            </a:r>
            <a:r>
              <a:rPr lang="en-US" sz="1200" kern="1200" dirty="0" err="1" smtClean="0">
                <a:solidFill>
                  <a:schemeClr val="tx1"/>
                </a:solidFill>
                <a:effectLst/>
                <a:latin typeface="Calibri" pitchFamily="34" charset="0"/>
                <a:ea typeface="+mn-ea"/>
                <a:cs typeface="+mn-cs"/>
              </a:rPr>
              <a:t>and</a:t>
            </a:r>
            <a:r>
              <a:rPr lang="en-US" sz="1200" u="none" strike="noStrike" kern="1200" dirty="0" err="1" smtClean="0">
                <a:solidFill>
                  <a:schemeClr val="tx1"/>
                </a:solidFill>
                <a:effectLst/>
                <a:latin typeface="Calibri" pitchFamily="34" charset="0"/>
                <a:ea typeface="+mn-ea"/>
                <a:cs typeface="+mn-cs"/>
                <a:hlinkClick r:id="rId10" tooltip="St. Croix River (Wisconsin-Minnesota)"/>
              </a:rPr>
              <a:t>St</a:t>
            </a:r>
            <a:r>
              <a:rPr lang="en-US" sz="1200" u="none" strike="noStrike" kern="1200" dirty="0" smtClean="0">
                <a:solidFill>
                  <a:schemeClr val="tx1"/>
                </a:solidFill>
                <a:effectLst/>
                <a:latin typeface="Calibri" pitchFamily="34" charset="0"/>
                <a:ea typeface="+mn-ea"/>
                <a:cs typeface="+mn-cs"/>
                <a:hlinkClick r:id="rId10" tooltip="St. Croix River (Wisconsin-Minnesota)"/>
              </a:rPr>
              <a:t>. Croix</a:t>
            </a:r>
            <a:r>
              <a:rPr lang="en-US" sz="1200" kern="1200" dirty="0" smtClean="0">
                <a:solidFill>
                  <a:schemeClr val="tx1"/>
                </a:solidFill>
                <a:effectLst/>
                <a:latin typeface="Calibri" pitchFamily="34" charset="0"/>
                <a:ea typeface="+mn-ea"/>
                <a:cs typeface="+mn-cs"/>
              </a:rPr>
              <a:t> rivers. The area is also nicknamed the </a:t>
            </a:r>
            <a:r>
              <a:rPr lang="en-US" sz="1200" b="1" kern="1200" dirty="0" smtClean="0">
                <a:solidFill>
                  <a:schemeClr val="tx1"/>
                </a:solidFill>
                <a:effectLst/>
                <a:latin typeface="Calibri" pitchFamily="34" charset="0"/>
                <a:ea typeface="+mn-ea"/>
                <a:cs typeface="+mn-cs"/>
              </a:rPr>
              <a:t>Twin Cities</a:t>
            </a:r>
            <a:r>
              <a:rPr lang="en-US" sz="1200" kern="1200" dirty="0" smtClean="0">
                <a:solidFill>
                  <a:schemeClr val="tx1"/>
                </a:solidFill>
                <a:effectLst/>
                <a:latin typeface="Calibri" pitchFamily="34" charset="0"/>
                <a:ea typeface="+mn-ea"/>
                <a:cs typeface="+mn-cs"/>
              </a:rPr>
              <a:t> for its two largest cities, </a:t>
            </a:r>
            <a:r>
              <a:rPr lang="en-US" sz="1200" u="none" strike="noStrike" kern="1200" dirty="0" smtClean="0">
                <a:solidFill>
                  <a:schemeClr val="tx1"/>
                </a:solidFill>
                <a:effectLst/>
                <a:latin typeface="Calibri" pitchFamily="34" charset="0"/>
                <a:ea typeface="+mn-ea"/>
                <a:cs typeface="+mn-cs"/>
                <a:hlinkClick r:id="rId11" tooltip="Minneapolis"/>
              </a:rPr>
              <a:t>Minneapolis</a:t>
            </a:r>
            <a:r>
              <a:rPr lang="en-US" sz="1200" kern="1200" dirty="0" smtClean="0">
                <a:solidFill>
                  <a:schemeClr val="tx1"/>
                </a:solidFill>
                <a:effectLst/>
                <a:latin typeface="Calibri" pitchFamily="34" charset="0"/>
                <a:ea typeface="+mn-ea"/>
                <a:cs typeface="+mn-cs"/>
              </a:rPr>
              <a:t>, with the highest population, and </a:t>
            </a:r>
            <a:r>
              <a:rPr lang="en-US" sz="1200" u="none" strike="noStrike" kern="1200" dirty="0" smtClean="0">
                <a:solidFill>
                  <a:schemeClr val="tx1"/>
                </a:solidFill>
                <a:effectLst/>
                <a:latin typeface="Calibri" pitchFamily="34" charset="0"/>
                <a:ea typeface="+mn-ea"/>
                <a:cs typeface="+mn-cs"/>
                <a:hlinkClick r:id="rId12" tooltip="Saint Paul, Minnesota"/>
              </a:rPr>
              <a:t>Saint Paul</a:t>
            </a:r>
            <a:r>
              <a:rPr lang="en-US" sz="1200" kern="1200" dirty="0" smtClean="0">
                <a:solidFill>
                  <a:schemeClr val="tx1"/>
                </a:solidFill>
                <a:effectLst/>
                <a:latin typeface="Calibri" pitchFamily="34" charset="0"/>
                <a:ea typeface="+mn-ea"/>
                <a:cs typeface="+mn-cs"/>
              </a:rPr>
              <a:t>, the state capital.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area is part of a larger U.S. Census division named </a:t>
            </a:r>
            <a:r>
              <a:rPr lang="en-US" sz="1200" b="1" kern="1200" dirty="0" smtClean="0">
                <a:solidFill>
                  <a:schemeClr val="tx1"/>
                </a:solidFill>
                <a:effectLst/>
                <a:latin typeface="Calibri" pitchFamily="34" charset="0"/>
                <a:ea typeface="+mn-ea"/>
                <a:cs typeface="+mn-cs"/>
              </a:rPr>
              <a:t>Minneapolis–St. Paul–Bloomington, MN-WI</a:t>
            </a:r>
            <a:r>
              <a:rPr lang="en-US" sz="1200" kern="1200" dirty="0" smtClean="0">
                <a:solidFill>
                  <a:schemeClr val="tx1"/>
                </a:solidFill>
                <a:effectLst/>
                <a:latin typeface="Calibri" pitchFamily="34" charset="0"/>
                <a:ea typeface="+mn-ea"/>
                <a:cs typeface="+mn-cs"/>
              </a:rPr>
              <a:t>, the country's 16th-largest </a:t>
            </a:r>
            <a:r>
              <a:rPr lang="en-US" sz="1200" u="none" strike="noStrike" kern="1200" dirty="0" smtClean="0">
                <a:solidFill>
                  <a:schemeClr val="tx1"/>
                </a:solidFill>
                <a:effectLst/>
                <a:latin typeface="Calibri" pitchFamily="34" charset="0"/>
                <a:ea typeface="+mn-ea"/>
                <a:cs typeface="+mn-cs"/>
                <a:hlinkClick r:id="rId13" tooltip="Metropolitan area"/>
              </a:rPr>
              <a:t>metropolitan area</a:t>
            </a:r>
            <a:r>
              <a:rPr lang="en-US" sz="1200" kern="1200" dirty="0" smtClean="0">
                <a:solidFill>
                  <a:schemeClr val="tx1"/>
                </a:solidFill>
                <a:effectLst/>
                <a:latin typeface="Calibri" pitchFamily="34" charset="0"/>
                <a:ea typeface="+mn-ea"/>
                <a:cs typeface="+mn-cs"/>
              </a:rPr>
              <a:t> composed of 11 counties in </a:t>
            </a:r>
            <a:r>
              <a:rPr lang="en-US" sz="1200" u="none" strike="noStrike" kern="1200" dirty="0" smtClean="0">
                <a:solidFill>
                  <a:schemeClr val="tx1"/>
                </a:solidFill>
                <a:effectLst/>
                <a:latin typeface="Calibri" pitchFamily="34" charset="0"/>
                <a:ea typeface="+mn-ea"/>
                <a:cs typeface="+mn-cs"/>
                <a:hlinkClick r:id="rId6" tooltip="Minnesota"/>
              </a:rPr>
              <a:t>Minnesota</a:t>
            </a:r>
            <a:r>
              <a:rPr lang="en-US" sz="1200" kern="1200" dirty="0" smtClean="0">
                <a:solidFill>
                  <a:schemeClr val="tx1"/>
                </a:solidFill>
                <a:effectLst/>
                <a:latin typeface="Calibri" pitchFamily="34" charset="0"/>
                <a:ea typeface="+mn-ea"/>
                <a:cs typeface="+mn-cs"/>
              </a:rPr>
              <a:t> and two counties in </a:t>
            </a:r>
            <a:r>
              <a:rPr lang="en-US" sz="1200" u="none" strike="noStrike" kern="1200" dirty="0" smtClean="0">
                <a:solidFill>
                  <a:schemeClr val="tx1"/>
                </a:solidFill>
                <a:effectLst/>
                <a:latin typeface="Calibri" pitchFamily="34" charset="0"/>
                <a:ea typeface="+mn-ea"/>
                <a:cs typeface="+mn-cs"/>
                <a:hlinkClick r:id="rId14" tooltip="Wisconsin"/>
              </a:rPr>
              <a:t>Wisconsin</a:t>
            </a:r>
            <a:r>
              <a:rPr lang="en-US" sz="1200" kern="1200" dirty="0" smtClean="0">
                <a:solidFill>
                  <a:schemeClr val="tx1"/>
                </a:solidFill>
                <a:effectLst/>
                <a:latin typeface="Calibri" pitchFamily="34" charset="0"/>
                <a:ea typeface="+mn-ea"/>
                <a:cs typeface="+mn-cs"/>
              </a:rPr>
              <a:t> with a population of 3,317,308 as of the </a:t>
            </a:r>
            <a:r>
              <a:rPr lang="en-US" sz="1200" u="none" strike="noStrike" kern="1200" dirty="0" smtClean="0">
                <a:solidFill>
                  <a:schemeClr val="tx1"/>
                </a:solidFill>
                <a:effectLst/>
                <a:latin typeface="Calibri" pitchFamily="34" charset="0"/>
                <a:ea typeface="+mn-ea"/>
                <a:cs typeface="+mn-cs"/>
                <a:hlinkClick r:id="rId15" tooltip="2010 United States Census"/>
              </a:rPr>
              <a:t>2010 Census</a:t>
            </a:r>
            <a:r>
              <a:rPr lang="en-US" sz="1200" kern="1200" dirty="0" smtClean="0">
                <a:solidFill>
                  <a:schemeClr val="tx1"/>
                </a:solidFill>
                <a:effectLst/>
                <a:latin typeface="Calibri" pitchFamily="34" charset="0"/>
                <a:ea typeface="+mn-ea"/>
                <a:cs typeface="+mn-cs"/>
              </a:rPr>
              <a:t>.</a:t>
            </a:r>
            <a:r>
              <a:rPr lang="en-US" sz="1200" u="none" strike="noStrike" kern="1200" baseline="30000" dirty="0" smtClean="0">
                <a:solidFill>
                  <a:schemeClr val="tx1"/>
                </a:solidFill>
                <a:effectLst/>
                <a:latin typeface="Calibri" pitchFamily="34" charset="0"/>
                <a:ea typeface="+mn-ea"/>
                <a:cs typeface="+mn-cs"/>
                <a:hlinkClick r:id="rId16"/>
              </a:rPr>
              <a:t>[3]</a:t>
            </a:r>
            <a:r>
              <a:rPr lang="en-US" sz="1200" kern="1200" dirty="0" smtClean="0">
                <a:solidFill>
                  <a:schemeClr val="tx1"/>
                </a:solidFill>
                <a:effectLst/>
                <a:latin typeface="Calibri" pitchFamily="34" charset="0"/>
                <a:ea typeface="+mn-ea"/>
                <a:cs typeface="+mn-cs"/>
              </a:rPr>
              <a:t>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http://en.wikipedia.org/wiki/Minneapolis%E2%80%93Saint_Paul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34</a:t>
            </a:fld>
            <a:endParaRPr lang="en-US"/>
          </a:p>
        </p:txBody>
      </p:sp>
    </p:spTree>
    <p:extLst>
      <p:ext uri="{BB962C8B-B14F-4D97-AF65-F5344CB8AC3E}">
        <p14:creationId xmlns:p14="http://schemas.microsoft.com/office/powerpoint/2010/main" val="1950584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some youth more successful than others in existing homelessness? Perhaps a study with youth who have achieved less self-identified success would yield that these are not the right principles for them, and/or that different principles are needed.</a:t>
            </a:r>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some youth more successful than others in existing homelessness? Perhaps a study with youth who have achieved less self-identified success would yield that these are not the right principles for them, and/or that different principles are needed.</a:t>
            </a:r>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to the Otto Bremer Foundation for supporting this research, to the members of the reflective practice group for their commitment of time, passion, and expertise, and to Michael Quinn Patton for being my sage and my coach</a:t>
            </a:r>
          </a:p>
          <a:p>
            <a:endParaRPr lang="en-US" dirty="0" smtClean="0"/>
          </a:p>
          <a:p>
            <a:r>
              <a:rPr lang="en-US" dirty="0" smtClean="0"/>
              <a:t>Thank you to my advisor Jean King for endless hours of mentoring and support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Aft>
                <a:spcPts val="1200"/>
              </a:spcAft>
            </a:pPr>
            <a:r>
              <a:rPr lang="en-US" sz="1200" dirty="0" smtClean="0"/>
              <a:t>Approximately 7.6% of 12 to 20-year-old youth in the United States spend at least one night per year in a shelter facility, public place, abandoned building or with a stranger (</a:t>
            </a:r>
            <a:r>
              <a:rPr lang="en-US" sz="1200" dirty="0" err="1" smtClean="0"/>
              <a:t>Ringwalt</a:t>
            </a:r>
            <a:r>
              <a:rPr lang="en-US" sz="1200" dirty="0" smtClean="0"/>
              <a:t>, Greene, Robertson, &amp; </a:t>
            </a:r>
            <a:r>
              <a:rPr lang="en-US" sz="1200" dirty="0" err="1" smtClean="0"/>
              <a:t>McPheeters</a:t>
            </a:r>
            <a:r>
              <a:rPr lang="en-US" sz="1200" dirty="0" smtClean="0"/>
              <a:t>, 1998).</a:t>
            </a:r>
          </a:p>
          <a:p>
            <a:pPr>
              <a:lnSpc>
                <a:spcPct val="90000"/>
              </a:lnSpc>
              <a:spcAft>
                <a:spcPts val="1200"/>
              </a:spcAft>
            </a:pPr>
            <a:endParaRPr lang="en-US" sz="1200" dirty="0" smtClean="0"/>
          </a:p>
          <a:p>
            <a:pPr>
              <a:lnSpc>
                <a:spcPct val="90000"/>
              </a:lnSpc>
              <a:spcAft>
                <a:spcPts val="1200"/>
              </a:spcAft>
            </a:pPr>
            <a:r>
              <a:rPr lang="en-US" sz="1200" dirty="0" smtClean="0">
                <a:solidFill>
                  <a:schemeClr val="accent1"/>
                </a:solidFill>
              </a:rPr>
              <a:t>2,500 young adults are estimated to be homeless on any given night in Minnesota, equating to 22,000 unaccompanied homeless youth in Minnesota each year (Owen, 2010).</a:t>
            </a:r>
          </a:p>
          <a:p>
            <a:pPr marL="45720" indent="0">
              <a:lnSpc>
                <a:spcPct val="90000"/>
              </a:lnSpc>
              <a:spcBef>
                <a:spcPts val="100"/>
              </a:spcBef>
              <a:spcAft>
                <a:spcPts val="1200"/>
              </a:spcAft>
              <a:buNone/>
            </a:pPr>
            <a:endParaRPr lang="en-US" sz="1200" dirty="0" smtClean="0"/>
          </a:p>
          <a:p>
            <a:pPr>
              <a:lnSpc>
                <a:spcPct val="90000"/>
              </a:lnSpc>
              <a:spcBef>
                <a:spcPts val="100"/>
              </a:spcBef>
              <a:spcAft>
                <a:spcPts val="1200"/>
              </a:spcAft>
            </a:pPr>
            <a:r>
              <a:rPr lang="en-US" sz="1200" dirty="0" smtClean="0"/>
              <a:t>The impact of homelessness on youths’ mental, behavioral, and physical health and on their life course trajectories is substantial.</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Deaundre</a:t>
            </a:r>
            <a:r>
              <a:rPr lang="en-US" dirty="0" smtClean="0"/>
              <a:t> Dent</a:t>
            </a:r>
          </a:p>
          <a:p>
            <a:endParaRPr lang="en-US" dirty="0" smtClean="0"/>
          </a:p>
          <a:p>
            <a:r>
              <a:rPr lang="en-US" dirty="0" smtClean="0"/>
              <a:t>http://www.tcdailyplanet.net/news/2013/02/20/youth-advocates-take-aim-homelessness-ask-house-committee-create-fund-homeless-youth</a:t>
            </a:r>
          </a:p>
          <a:p>
            <a:endParaRPr lang="en-US" dirty="0" smtClean="0"/>
          </a:p>
          <a:p>
            <a:r>
              <a:rPr lang="en-US" dirty="0" smtClean="0"/>
              <a:t>All principles</a:t>
            </a:r>
            <a:r>
              <a:rPr lang="en-US" baseline="0" dirty="0" smtClean="0"/>
              <a:t> existed in at least half of the organizations’ missions, vision and/or philosophy statements with the exception of journey oriented</a:t>
            </a:r>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Calibri" pitchFamily="34" charset="0"/>
                <a:ea typeface="+mn-ea"/>
                <a:cs typeface="+mn-cs"/>
              </a:rPr>
              <a:t>About the photo: “Here is Angie, a Full Cycle intern.  She did a lot of the build up of my new bike.  She did a very thorough job and was coached by Crystal and the other mechanics at the shop.  It feels good to buy a quality local product, from a local shop that is in my neighborhood, and that most importantly supports young people whom are working through difficult circumstances.” Michael Hoyt, </a:t>
            </a:r>
            <a:r>
              <a:rPr lang="en-US" sz="1200" kern="1200" dirty="0" err="1" smtClean="0">
                <a:solidFill>
                  <a:schemeClr val="tx1"/>
                </a:solidFill>
                <a:effectLst/>
                <a:latin typeface="Calibri" pitchFamily="34" charset="0"/>
                <a:ea typeface="+mn-ea"/>
                <a:cs typeface="+mn-cs"/>
              </a:rPr>
              <a:t>http://michael-hoyt.com/about</a:t>
            </a:r>
            <a:r>
              <a:rPr lang="en-US" sz="1200" kern="1200" dirty="0" smtClean="0">
                <a:solidFill>
                  <a:schemeClr val="tx1"/>
                </a:solidFill>
                <a:effectLst/>
                <a:latin typeface="Calibri" pitchFamily="34" charset="0"/>
                <a:ea typeface="+mn-ea"/>
                <a:cs typeface="+mn-cs"/>
              </a:rPr>
              <a:t>/</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About Full Cycle: </a:t>
            </a:r>
            <a:r>
              <a:rPr lang="en-US" sz="1200" i="0" kern="1200" dirty="0" smtClean="0">
                <a:solidFill>
                  <a:schemeClr val="tx1"/>
                </a:solidFill>
                <a:effectLst/>
                <a:latin typeface="Calibri" pitchFamily="34" charset="0"/>
                <a:ea typeface="+mn-ea"/>
                <a:cs typeface="+mn-cs"/>
              </a:rPr>
              <a:t>Full Cycle is a nonprofit bicycle shop in south Minneapolis. We employ and train homeless youth, teaching them bike repair and business skills. We sell used bikes and parts and provide affordable, reliable professional repair services. Every bike we sell supports a better future and a life off the street for kids who have nowhere else to turn.  </a:t>
            </a:r>
            <a:r>
              <a:rPr lang="en-US" sz="1200" kern="1200" dirty="0" smtClean="0">
                <a:solidFill>
                  <a:schemeClr val="tx1"/>
                </a:solidFill>
                <a:effectLst/>
                <a:latin typeface="Calibri" pitchFamily="34" charset="0"/>
                <a:ea typeface="+mn-ea"/>
                <a:cs typeface="+mn-cs"/>
              </a:rPr>
              <a:t>Visit their website:</a:t>
            </a:r>
            <a:r>
              <a:rPr lang="en-US" sz="1200" kern="1200" baseline="0" dirty="0" smtClean="0">
                <a:solidFill>
                  <a:schemeClr val="tx1"/>
                </a:solidFill>
                <a:effectLst/>
                <a:latin typeface="Calibri" pitchFamily="34" charset="0"/>
                <a:ea typeface="+mn-ea"/>
                <a:cs typeface="+mn-cs"/>
              </a:rPr>
              <a:t> </a:t>
            </a:r>
            <a:r>
              <a:rPr lang="en-US" sz="1200" i="1" kern="1200" dirty="0" smtClean="0">
                <a:solidFill>
                  <a:schemeClr val="tx1"/>
                </a:solidFill>
                <a:effectLst/>
                <a:latin typeface="Calibri" pitchFamily="34" charset="0"/>
                <a:ea typeface="+mn-ea"/>
                <a:cs typeface="+mn-cs"/>
              </a:rPr>
              <a:t> </a:t>
            </a:r>
            <a:r>
              <a:rPr lang="en-US" sz="1200" i="1" u="sng" kern="1200" dirty="0" smtClean="0">
                <a:solidFill>
                  <a:schemeClr val="tx1"/>
                </a:solidFill>
                <a:effectLst/>
                <a:latin typeface="Calibri" pitchFamily="34" charset="0"/>
                <a:ea typeface="+mn-ea"/>
                <a:cs typeface="+mn-cs"/>
                <a:hlinkClick r:id="rId3"/>
              </a:rPr>
              <a:t>http://fullcyclebikeshop.org/</a:t>
            </a:r>
            <a:endParaRPr lang="en-US" sz="1200" kern="1200" dirty="0" smtClean="0">
              <a:solidFill>
                <a:schemeClr val="tx1"/>
              </a:solidFill>
              <a:effectLst/>
              <a:latin typeface="Calibri"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43328-3CE1-634F-9F4A-344318AADF4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3" name="Rectangle 12"/>
          <p:cNvSpPr/>
          <p:nvPr userDrawn="1"/>
        </p:nvSpPr>
        <p:spPr>
          <a:xfrm>
            <a:off x="0" y="2287697"/>
            <a:ext cx="9144001" cy="4570303"/>
          </a:xfrm>
          <a:prstGeom prst="rect">
            <a:avLst/>
          </a:prstGeom>
          <a:solidFill>
            <a:srgbClr val="BDD18C">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Final-logo_high.jpg"/>
          <p:cNvPicPr>
            <a:picLocks noChangeAspect="1"/>
          </p:cNvPicPr>
          <p:nvPr userDrawn="1"/>
        </p:nvPicPr>
        <p:blipFill>
          <a:blip r:embed="rId2"/>
          <a:srcRect t="12122" r="9192" b="9831"/>
          <a:stretch>
            <a:fillRect/>
          </a:stretch>
        </p:blipFill>
        <p:spPr>
          <a:xfrm>
            <a:off x="-1" y="397310"/>
            <a:ext cx="5594973" cy="144261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Final-logo_high.jpg"/>
          <p:cNvPicPr>
            <a:picLocks noChangeAspect="1"/>
          </p:cNvPicPr>
          <p:nvPr userDrawn="1"/>
        </p:nvPicPr>
        <p:blipFill>
          <a:blip r:embed="rId2"/>
          <a:srcRect t="12122" r="9192" b="9831"/>
          <a:stretch>
            <a:fillRect/>
          </a:stretch>
        </p:blipFill>
        <p:spPr>
          <a:xfrm>
            <a:off x="70043" y="6581504"/>
            <a:ext cx="830348" cy="2140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58527" y="6423585"/>
            <a:ext cx="554038" cy="365125"/>
          </a:xfrm>
          <a:prstGeom prst="rect">
            <a:avLst/>
          </a:prstGeom>
        </p:spPr>
        <p:txBody>
          <a:bodyPr/>
          <a:lstStyle>
            <a:lvl1pPr algn="r">
              <a:defRPr sz="1100">
                <a:solidFill>
                  <a:schemeClr val="accent1"/>
                </a:solidFill>
              </a:defRPr>
            </a:lvl1pPr>
          </a:lstStyle>
          <a:p>
            <a:fld id="{57AF16DE-A0D5-4438-950F-5B1E159C2C28}" type="slidenum">
              <a:rPr lang="en-US" smtClean="0"/>
              <a:pPr/>
              <a:t>‹#›</a:t>
            </a:fld>
            <a:endParaRPr lang="en-US" dirty="0"/>
          </a:p>
        </p:txBody>
      </p:sp>
      <p:pic>
        <p:nvPicPr>
          <p:cNvPr id="7" name="Picture 6" descr="Final-logo_high.jpg"/>
          <p:cNvPicPr>
            <a:picLocks noChangeAspect="1"/>
          </p:cNvPicPr>
          <p:nvPr userDrawn="1"/>
        </p:nvPicPr>
        <p:blipFill>
          <a:blip r:embed="rId2"/>
          <a:srcRect t="12122" r="9192" b="9831"/>
          <a:stretch>
            <a:fillRect/>
          </a:stretch>
        </p:blipFill>
        <p:spPr>
          <a:xfrm>
            <a:off x="145865" y="6410914"/>
            <a:ext cx="1181064" cy="304528"/>
          </a:xfrm>
          <a:prstGeom prst="rect">
            <a:avLst/>
          </a:prstGeom>
        </p:spPr>
      </p:pic>
      <p:cxnSp>
        <p:nvCxnSpPr>
          <p:cNvPr id="8" name="Straight Connector 7"/>
          <p:cNvCxnSpPr/>
          <p:nvPr userDrawn="1"/>
        </p:nvCxnSpPr>
        <p:spPr>
          <a:xfrm>
            <a:off x="0" y="6256420"/>
            <a:ext cx="9144000" cy="1588"/>
          </a:xfrm>
          <a:prstGeom prst="line">
            <a:avLst/>
          </a:prstGeom>
          <a:ln w="12700"/>
          <a:effectLst>
            <a:outerShdw blurRad="95250" dist="38100" dir="2700000" sx="43000" sy="43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705" r:id="rId3"/>
  </p:sldLayoutIdLst>
  <p:hf hdr="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53760" y="2540000"/>
            <a:ext cx="7190240" cy="1907157"/>
          </a:xfrm>
          <a:prstGeom prst="rect">
            <a:avLst/>
          </a:prstGeom>
        </p:spPr>
        <p:txBody>
          <a:bodyPr>
            <a:noAutofit/>
          </a:bodyPr>
          <a:lstStyle/>
          <a:p>
            <a:r>
              <a:rPr lang="en-US" sz="4000" dirty="0" smtClean="0">
                <a:solidFill>
                  <a:srgbClr val="660066"/>
                </a:solidFill>
                <a:cs typeface="Rockwell"/>
              </a:rPr>
              <a:t>Developing Effective </a:t>
            </a:r>
            <a:br>
              <a:rPr lang="en-US" sz="4000" dirty="0" smtClean="0">
                <a:solidFill>
                  <a:srgbClr val="660066"/>
                </a:solidFill>
                <a:cs typeface="Rockwell"/>
              </a:rPr>
            </a:br>
            <a:r>
              <a:rPr lang="en-US" sz="4000" dirty="0" smtClean="0">
                <a:solidFill>
                  <a:srgbClr val="660066"/>
                </a:solidFill>
                <a:cs typeface="Rockwell"/>
              </a:rPr>
              <a:t>Evidence-Based </a:t>
            </a:r>
            <a:br>
              <a:rPr lang="en-US" sz="4000" dirty="0" smtClean="0">
                <a:solidFill>
                  <a:srgbClr val="660066"/>
                </a:solidFill>
                <a:cs typeface="Rockwell"/>
              </a:rPr>
            </a:br>
            <a:r>
              <a:rPr lang="en-US" sz="4000" dirty="0" smtClean="0">
                <a:solidFill>
                  <a:srgbClr val="660066"/>
                </a:solidFill>
                <a:cs typeface="Rockwell"/>
              </a:rPr>
              <a:t>Principles For Working </a:t>
            </a:r>
            <a:br>
              <a:rPr lang="en-US" sz="4000" dirty="0" smtClean="0">
                <a:solidFill>
                  <a:srgbClr val="660066"/>
                </a:solidFill>
                <a:cs typeface="Rockwell"/>
              </a:rPr>
            </a:br>
            <a:r>
              <a:rPr lang="en-US" sz="4000" dirty="0" smtClean="0">
                <a:solidFill>
                  <a:srgbClr val="660066"/>
                </a:solidFill>
                <a:cs typeface="Rockwell"/>
              </a:rPr>
              <a:t>With Homeless Youth</a:t>
            </a:r>
            <a:r>
              <a:rPr lang="en-US" sz="4000" dirty="0" smtClean="0">
                <a:cs typeface="Rockwell"/>
              </a:rPr>
              <a:t/>
            </a:r>
            <a:br>
              <a:rPr lang="en-US" sz="4000" dirty="0" smtClean="0">
                <a:cs typeface="Rockwell"/>
              </a:rPr>
            </a:br>
            <a:r>
              <a:rPr lang="en-US" sz="4000" dirty="0" smtClean="0">
                <a:cs typeface="Rockwell"/>
              </a:rPr>
              <a:t/>
            </a:r>
            <a:br>
              <a:rPr lang="en-US" sz="4000" dirty="0" smtClean="0">
                <a:cs typeface="Rockwell"/>
              </a:rPr>
            </a:br>
            <a:r>
              <a:rPr lang="en-US" sz="4000" dirty="0" smtClean="0">
                <a:cs typeface="Rockwell"/>
              </a:rPr>
              <a:t/>
            </a:r>
            <a:br>
              <a:rPr lang="en-US" sz="4000" dirty="0" smtClean="0">
                <a:cs typeface="Rockwell"/>
              </a:rPr>
            </a:br>
            <a:endParaRPr lang="en-US" sz="4000" dirty="0"/>
          </a:p>
        </p:txBody>
      </p:sp>
      <p:sp>
        <p:nvSpPr>
          <p:cNvPr id="3" name="Subtitle 2"/>
          <p:cNvSpPr>
            <a:spLocks noGrp="1"/>
          </p:cNvSpPr>
          <p:nvPr>
            <p:ph type="subTitle" idx="4294967295"/>
          </p:nvPr>
        </p:nvSpPr>
        <p:spPr>
          <a:xfrm>
            <a:off x="1962641" y="5038268"/>
            <a:ext cx="6699765" cy="748553"/>
          </a:xfrm>
          <a:prstGeom prst="rect">
            <a:avLst/>
          </a:prstGeom>
        </p:spPr>
        <p:txBody>
          <a:bodyPr/>
          <a:lstStyle/>
          <a:p>
            <a:pPr marL="6350" indent="-6350">
              <a:buNone/>
            </a:pPr>
            <a:r>
              <a:rPr lang="en-US" sz="2200" dirty="0" smtClean="0">
                <a:cs typeface="Rockwell"/>
              </a:rPr>
              <a:t>Supported by the OTTO BREMER FOUNDATION </a:t>
            </a:r>
            <a:endParaRPr lang="en-US" sz="2200" dirty="0"/>
          </a:p>
        </p:txBody>
      </p:sp>
      <p:sp>
        <p:nvSpPr>
          <p:cNvPr id="5" name="Date Placeholder 4"/>
          <p:cNvSpPr>
            <a:spLocks noGrp="1"/>
          </p:cNvSpPr>
          <p:nvPr>
            <p:ph type="dt" sz="half" idx="4294967295"/>
          </p:nvPr>
        </p:nvSpPr>
        <p:spPr>
          <a:xfrm>
            <a:off x="1962640" y="5794375"/>
            <a:ext cx="4031969" cy="852033"/>
          </a:xfrm>
          <a:prstGeom prst="rect">
            <a:avLst/>
          </a:prstGeom>
        </p:spPr>
        <p:txBody>
          <a:bodyPr/>
          <a:lstStyle/>
          <a:p>
            <a:pPr>
              <a:lnSpc>
                <a:spcPct val="80000"/>
              </a:lnSpc>
            </a:pPr>
            <a:r>
              <a:rPr lang="en-US" dirty="0" smtClean="0">
                <a:solidFill>
                  <a:srgbClr val="85A63A"/>
                </a:solidFill>
                <a:cs typeface="Rockwell"/>
              </a:rPr>
              <a:t>Nora F. Murphy • Minneapolis, MN</a:t>
            </a:r>
          </a:p>
          <a:p>
            <a:pPr>
              <a:lnSpc>
                <a:spcPct val="80000"/>
              </a:lnSpc>
            </a:pPr>
            <a:r>
              <a:rPr lang="en-US" dirty="0" smtClean="0">
                <a:solidFill>
                  <a:srgbClr val="85A63A"/>
                </a:solidFill>
                <a:cs typeface="Rockwell"/>
              </a:rPr>
              <a:t>nora@terralunacollaborative.com</a:t>
            </a:r>
          </a:p>
          <a:p>
            <a:pPr>
              <a:lnSpc>
                <a:spcPct val="80000"/>
              </a:lnSpc>
            </a:pPr>
            <a:r>
              <a:rPr lang="en-US" dirty="0" smtClean="0">
                <a:solidFill>
                  <a:srgbClr val="85A63A"/>
                </a:solidFill>
                <a:cs typeface="Rockwell"/>
              </a:rPr>
              <a:t>www.terralunacollaborative.com</a:t>
            </a:r>
          </a:p>
          <a:p>
            <a:endParaRPr lang="en-US" dirty="0">
              <a:solidFill>
                <a:srgbClr val="85A63A"/>
              </a:solidFill>
            </a:endParaRPr>
          </a:p>
        </p:txBody>
      </p:sp>
    </p:spTree>
    <p:extLst>
      <p:ext uri="{BB962C8B-B14F-4D97-AF65-F5344CB8AC3E}">
        <p14:creationId xmlns:p14="http://schemas.microsoft.com/office/powerpoint/2010/main" val="36032842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698875" y="0"/>
            <a:ext cx="5445125" cy="523530"/>
          </a:xfrm>
          <a:prstGeom prst="rect">
            <a:avLst/>
          </a:prstGeom>
          <a:solidFill>
            <a:srgbClr val="660066"/>
          </a:solidFill>
        </p:spPr>
        <p:txBody>
          <a:bodyPr anchor="ctr">
            <a:normAutofit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Principles</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pic>
        <p:nvPicPr>
          <p:cNvPr id="4" name="Content Placeholder 3" descr="Angie.jpg"/>
          <p:cNvPicPr>
            <a:picLocks noChangeAspect="1"/>
          </p:cNvPicPr>
          <p:nvPr/>
        </p:nvPicPr>
        <p:blipFill>
          <a:blip r:embed="rId3">
            <a:extLst>
              <a:ext uri="{28A0092B-C50C-407E-A947-70E740481C1C}">
                <a14:useLocalDpi xmlns:a14="http://schemas.microsoft.com/office/drawing/2010/main" val="0"/>
              </a:ext>
            </a:extLst>
          </a:blip>
          <a:srcRect l="29165" r="27682"/>
          <a:stretch>
            <a:fillRect/>
          </a:stretch>
        </p:blipFill>
        <p:spPr>
          <a:xfrm>
            <a:off x="-1" y="0"/>
            <a:ext cx="3915249" cy="6872865"/>
          </a:xfrm>
          <a:prstGeom prst="rect">
            <a:avLst/>
          </a:prstGeom>
        </p:spPr>
      </p:pic>
      <p:sp>
        <p:nvSpPr>
          <p:cNvPr id="5" name="TextBox 4"/>
          <p:cNvSpPr txBox="1"/>
          <p:nvPr/>
        </p:nvSpPr>
        <p:spPr>
          <a:xfrm>
            <a:off x="4114578" y="1600200"/>
            <a:ext cx="5181600" cy="3939540"/>
          </a:xfrm>
          <a:prstGeom prst="rect">
            <a:avLst/>
          </a:prstGeom>
          <a:noFill/>
        </p:spPr>
        <p:txBody>
          <a:bodyPr wrap="square" rtlCol="0">
            <a:spAutoFit/>
          </a:bodyPr>
          <a:lstStyle/>
          <a:p>
            <a:pPr marL="285750" indent="-285750">
              <a:spcBef>
                <a:spcPts val="600"/>
              </a:spcBef>
              <a:spcAft>
                <a:spcPts val="600"/>
              </a:spcAft>
              <a:buClr>
                <a:srgbClr val="660066"/>
              </a:buClr>
              <a:buFont typeface="Arial"/>
              <a:buChar char="•"/>
            </a:pPr>
            <a:r>
              <a:rPr lang="en-US" sz="3200" dirty="0" smtClean="0">
                <a:solidFill>
                  <a:srgbClr val="000000"/>
                </a:solidFill>
              </a:rPr>
              <a:t>Non</a:t>
            </a:r>
            <a:r>
              <a:rPr lang="en-US" sz="3200" dirty="0">
                <a:solidFill>
                  <a:srgbClr val="000000"/>
                </a:solidFill>
              </a:rPr>
              <a:t>-judgmental </a:t>
            </a:r>
            <a:r>
              <a:rPr lang="en-US" sz="3200" dirty="0" smtClean="0">
                <a:solidFill>
                  <a:srgbClr val="000000"/>
                </a:solidFill>
              </a:rPr>
              <a:t>Engagement</a:t>
            </a:r>
            <a:r>
              <a:rPr lang="en-US" sz="3200" dirty="0">
                <a:solidFill>
                  <a:srgbClr val="000000"/>
                </a:solidFill>
              </a:rPr>
              <a:t>	</a:t>
            </a:r>
          </a:p>
          <a:p>
            <a:pPr marL="285750" indent="-285750">
              <a:spcBef>
                <a:spcPts val="600"/>
              </a:spcBef>
              <a:spcAft>
                <a:spcPts val="600"/>
              </a:spcAft>
              <a:buClr>
                <a:srgbClr val="660066"/>
              </a:buClr>
              <a:buFont typeface="Arial"/>
              <a:buChar char="•"/>
            </a:pPr>
            <a:r>
              <a:rPr lang="en-US" sz="3200" dirty="0">
                <a:solidFill>
                  <a:srgbClr val="000000"/>
                </a:solidFill>
              </a:rPr>
              <a:t>Trusting Youth-Adult </a:t>
            </a:r>
            <a:r>
              <a:rPr lang="en-US" sz="3200" dirty="0" smtClean="0">
                <a:solidFill>
                  <a:srgbClr val="000000"/>
                </a:solidFill>
              </a:rPr>
              <a:t>Relationships</a:t>
            </a:r>
            <a:r>
              <a:rPr lang="en-US" sz="3200" dirty="0">
                <a:solidFill>
                  <a:srgbClr val="000000"/>
                </a:solidFill>
              </a:rPr>
              <a:t>	</a:t>
            </a:r>
          </a:p>
          <a:p>
            <a:pPr marL="285750" indent="-285750">
              <a:spcBef>
                <a:spcPts val="600"/>
              </a:spcBef>
              <a:spcAft>
                <a:spcPts val="600"/>
              </a:spcAft>
              <a:buClr>
                <a:srgbClr val="660066"/>
              </a:buClr>
              <a:buFont typeface="Arial"/>
              <a:buChar char="•"/>
            </a:pPr>
            <a:r>
              <a:rPr lang="en-US" sz="3200" dirty="0">
                <a:solidFill>
                  <a:srgbClr val="000000"/>
                </a:solidFill>
              </a:rPr>
              <a:t>Holistic Approach</a:t>
            </a:r>
          </a:p>
          <a:p>
            <a:pPr marL="285750" indent="-285750">
              <a:spcBef>
                <a:spcPts val="600"/>
              </a:spcBef>
              <a:spcAft>
                <a:spcPts val="600"/>
              </a:spcAft>
              <a:buClr>
                <a:srgbClr val="660066"/>
              </a:buClr>
              <a:buFont typeface="Arial"/>
              <a:buChar char="•"/>
            </a:pPr>
            <a:r>
              <a:rPr lang="en-US" sz="3200" dirty="0">
                <a:solidFill>
                  <a:srgbClr val="000000"/>
                </a:solidFill>
              </a:rPr>
              <a:t>Collaboration </a:t>
            </a:r>
          </a:p>
          <a:p>
            <a:pPr marL="285750" indent="-285750">
              <a:buFont typeface="Arial"/>
              <a:buChar char="•"/>
            </a:pPr>
            <a:endParaRPr lang="en-US" dirty="0">
              <a:solidFill>
                <a:srgbClr val="000000"/>
              </a:solidFill>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Process Questions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278569" y="1667860"/>
            <a:ext cx="8407893" cy="4986530"/>
          </a:xfrm>
          <a:prstGeom prst="rect">
            <a:avLst/>
          </a:prstGeom>
        </p:spPr>
        <p:txBody>
          <a:bodyPr vert="horz" lIns="91440" tIns="45720" rIns="91440" bIns="45720" rtlCol="0">
            <a:normAutofit/>
          </a:bodyPr>
          <a:lstStyle/>
          <a:p>
            <a:pPr marL="4572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0" strike="noStrike" kern="1200" cap="none" spc="0" normalizeH="0" baseline="0" noProof="0" dirty="0" smtClean="0">
                <a:ln>
                  <a:noFill/>
                </a:ln>
                <a:solidFill>
                  <a:srgbClr val="85A63A"/>
                </a:solidFill>
                <a:effectLst/>
                <a:uLnTx/>
                <a:uFillTx/>
                <a:latin typeface="+mn-lt"/>
                <a:ea typeface="+mn-ea"/>
                <a:cs typeface="+mn-cs"/>
              </a:rPr>
              <a:t>Question 1</a:t>
            </a:r>
            <a:r>
              <a:rPr kumimoji="0" lang="en-US" sz="3600" b="1" i="0" u="none" strike="noStrike" kern="1200" cap="none" spc="0" normalizeH="0" baseline="0" noProof="0" dirty="0" smtClean="0">
                <a:ln>
                  <a:noFill/>
                </a:ln>
                <a:solidFill>
                  <a:srgbClr val="85A63A"/>
                </a:solidFill>
                <a:effectLst/>
                <a:uLnTx/>
                <a:uFillTx/>
                <a:latin typeface="+mn-lt"/>
                <a:ea typeface="+mn-ea"/>
                <a:cs typeface="+mn-cs"/>
              </a:rPr>
              <a:t>: </a:t>
            </a:r>
            <a:br>
              <a:rPr kumimoji="0" lang="en-US" sz="3600" b="1" i="0" u="none" strike="noStrike" kern="1200" cap="none" spc="0" normalizeH="0" baseline="0" noProof="0" dirty="0" smtClean="0">
                <a:ln>
                  <a:noFill/>
                </a:ln>
                <a:solidFill>
                  <a:srgbClr val="85A63A"/>
                </a:solidFill>
                <a:effectLst/>
                <a:uLnTx/>
                <a:uFillTx/>
                <a:latin typeface="+mn-lt"/>
                <a:ea typeface="+mn-ea"/>
                <a:cs typeface="+mn-cs"/>
              </a:rPr>
            </a:br>
            <a:r>
              <a:rPr kumimoji="0" lang="en-US" sz="3600" b="0" i="0" u="none" strike="noStrike" kern="1200" cap="none" spc="0" normalizeH="0" baseline="0" noProof="0" dirty="0" smtClean="0">
                <a:ln>
                  <a:noFill/>
                </a:ln>
                <a:effectLst/>
                <a:uLnTx/>
                <a:uFillTx/>
                <a:latin typeface="+mn-lt"/>
                <a:ea typeface="+mn-ea"/>
                <a:cs typeface="+mn-cs"/>
              </a:rPr>
              <a:t>How do homeless youth actually experience the principles? </a:t>
            </a:r>
            <a:r>
              <a:rPr kumimoji="0" lang="en-US" sz="3600" b="0" i="0" u="none" strike="noStrike" kern="1200" cap="none" spc="0" normalizeH="0" baseline="0" noProof="0" dirty="0" smtClean="0">
                <a:ln>
                  <a:noFill/>
                </a:ln>
                <a:solidFill>
                  <a:schemeClr val="tx2"/>
                </a:solidFill>
                <a:effectLst/>
                <a:uLnTx/>
                <a:uFillTx/>
                <a:latin typeface="+mn-lt"/>
                <a:ea typeface="+mn-ea"/>
                <a:cs typeface="+mn-cs"/>
              </a:rPr>
              <a:t> </a:t>
            </a:r>
          </a:p>
          <a:p>
            <a:pPr marL="4572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2"/>
              </a:solidFill>
              <a:effectLst/>
              <a:uLnTx/>
              <a:uFillTx/>
              <a:latin typeface="+mn-lt"/>
              <a:ea typeface="+mn-ea"/>
              <a:cs typeface="+mn-cs"/>
            </a:endParaRPr>
          </a:p>
          <a:p>
            <a:pPr marL="4572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rgbClr val="85A63A"/>
                </a:solidFill>
              </a:rPr>
              <a:t>Question 2: </a:t>
            </a:r>
            <a:br>
              <a:rPr lang="en-US" sz="3600" b="1" dirty="0" smtClean="0">
                <a:solidFill>
                  <a:srgbClr val="85A63A"/>
                </a:solidFill>
              </a:rPr>
            </a:br>
            <a:r>
              <a:rPr kumimoji="0" lang="en-US" sz="3600" b="0" i="0" u="none" strike="noStrike" kern="1200" cap="none" spc="0" normalizeH="0" baseline="0" noProof="0" dirty="0" smtClean="0">
                <a:ln>
                  <a:noFill/>
                </a:ln>
                <a:solidFill>
                  <a:schemeClr val="accent1">
                    <a:lumMod val="50000"/>
                  </a:schemeClr>
                </a:solidFill>
                <a:effectLst/>
                <a:uLnTx/>
                <a:uFillTx/>
                <a:latin typeface="+mn-lt"/>
                <a:ea typeface="+mn-ea"/>
                <a:cs typeface="+mn-cs"/>
              </a:rPr>
              <a:t>What does implementation of these principles look like in practice?  </a:t>
            </a:r>
            <a:r>
              <a:rPr kumimoji="0" lang="en-US" sz="3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 </a:t>
            </a:r>
            <a:endParaRPr kumimoji="0" lang="en-US" sz="3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Outcome Questions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359277" y="1802614"/>
            <a:ext cx="8610601" cy="3840479"/>
          </a:xfrm>
          <a:prstGeom prst="rect">
            <a:avLst/>
          </a:prstGeom>
        </p:spPr>
        <p:txBody>
          <a:bodyPr vert="horz" lIns="91440" tIns="45720" rIns="91440" bIns="45720" rtlCol="0">
            <a:noAutofit/>
          </a:bodyPr>
          <a:lstStyle/>
          <a:p>
            <a:pPr marL="4572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rgbClr val="85A63A"/>
                </a:solidFill>
              </a:rPr>
              <a:t>Question 3: </a:t>
            </a:r>
            <a:br>
              <a:rPr lang="en-US" sz="3600" b="1" dirty="0" smtClean="0">
                <a:solidFill>
                  <a:srgbClr val="85A63A"/>
                </a:solidFill>
              </a:rPr>
            </a:br>
            <a:r>
              <a:rPr kumimoji="0" lang="en-US" sz="3600" b="0" i="0" u="none" strike="noStrike" kern="1200" cap="none" spc="0" normalizeH="0" baseline="0" noProof="0" dirty="0" smtClean="0">
                <a:ln>
                  <a:noFill/>
                </a:ln>
                <a:solidFill>
                  <a:schemeClr val="accent1">
                    <a:lumMod val="50000"/>
                  </a:schemeClr>
                </a:solidFill>
                <a:effectLst/>
                <a:uLnTx/>
                <a:uFillTx/>
                <a:latin typeface="+mn-lt"/>
                <a:ea typeface="+mn-ea"/>
                <a:cs typeface="+mn-cs"/>
              </a:rPr>
              <a:t>What are the impacts of the principles on ways to work with homeless youth? </a:t>
            </a:r>
          </a:p>
          <a:p>
            <a:pPr marL="4572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4572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rgbClr val="85A63A"/>
                </a:solidFill>
              </a:rPr>
              <a:t>Question 4: </a:t>
            </a:r>
            <a:br>
              <a:rPr lang="en-US" sz="3600" b="1" dirty="0" smtClean="0">
                <a:solidFill>
                  <a:srgbClr val="85A63A"/>
                </a:solidFill>
              </a:rPr>
            </a:br>
            <a:r>
              <a:rPr kumimoji="0" lang="en-US" sz="3600" b="0" i="0" u="none" strike="noStrike" kern="1200" cap="none" spc="0" normalizeH="0" baseline="0" noProof="0" dirty="0" smtClean="0">
                <a:ln>
                  <a:noFill/>
                </a:ln>
                <a:solidFill>
                  <a:schemeClr val="tx2"/>
                </a:solidFill>
                <a:effectLst/>
                <a:uLnTx/>
                <a:uFillTx/>
                <a:latin typeface="+mn-lt"/>
                <a:ea typeface="+mn-ea"/>
                <a:cs typeface="+mn-cs"/>
              </a:rPr>
              <a:t>In what ways does the work impact the trajectory of the lives of young people?</a:t>
            </a:r>
          </a:p>
          <a:p>
            <a:pPr marL="4572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2"/>
              </a:solidFill>
              <a:effectLst/>
              <a:uLnTx/>
              <a:uFillTx/>
              <a:latin typeface="+mn-lt"/>
              <a:ea typeface="+mn-ea"/>
              <a:cs typeface="+mn-cs"/>
            </a:endParaRPr>
          </a:p>
          <a:p>
            <a:pPr marL="4572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1"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Emergence</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533401" y="1905000"/>
            <a:ext cx="8077200" cy="4267200"/>
          </a:xfrm>
          <a:prstGeom prst="rect">
            <a:avLst/>
          </a:prstGeom>
        </p:spPr>
        <p:txBody>
          <a:bodyPr vert="horz" lIns="91440" tIns="45720" rIns="91440" bIns="45720" rtlCol="0">
            <a:normAutofit/>
          </a:bodyPr>
          <a:lstStyle/>
          <a:p>
            <a:pPr marL="4572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rgbClr val="85A63A"/>
                </a:solidFill>
              </a:rPr>
              <a:t>Question 5: </a:t>
            </a:r>
            <a:br>
              <a:rPr lang="en-US" sz="3600" b="1" dirty="0" smtClean="0">
                <a:solidFill>
                  <a:srgbClr val="85A63A"/>
                </a:solidFill>
              </a:rPr>
            </a:br>
            <a:r>
              <a:rPr kumimoji="0" lang="en-US" sz="3600" b="0" i="0" u="none" strike="noStrike" kern="1200" cap="none" spc="0" normalizeH="0" baseline="0" noProof="0" dirty="0" smtClean="0">
                <a:ln>
                  <a:noFill/>
                </a:ln>
                <a:solidFill>
                  <a:schemeClr val="tx2"/>
                </a:solidFill>
                <a:effectLst/>
                <a:uLnTx/>
                <a:uFillTx/>
                <a:latin typeface="+mn-lt"/>
                <a:ea typeface="+mn-ea"/>
                <a:cs typeface="+mn-cs"/>
              </a:rPr>
              <a:t>What other important principles may be guiding the work with youth, or are principles not yet fully identified, labeled, or fully understood?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idx="4294967295"/>
          </p:nvPr>
        </p:nvSpPr>
        <p:spPr>
          <a:xfrm>
            <a:off x="0" y="0"/>
            <a:ext cx="9144000" cy="6470472"/>
          </a:xfrm>
          <a:prstGeom prst="rect">
            <a:avLst/>
          </a:prstGeom>
          <a:solidFill>
            <a:srgbClr val="660066"/>
          </a:solidFill>
        </p:spPr>
        <p:txBody>
          <a:bodyPr anchor="ctr">
            <a:normAutofit/>
          </a:bodyPr>
          <a:lstStyle/>
          <a:p>
            <a:pPr marL="290513"/>
            <a:r>
              <a:rPr lang="en-US" sz="5400" dirty="0" smtClean="0">
                <a:solidFill>
                  <a:srgbClr val="FFFFFF"/>
                </a:solidFill>
              </a:rPr>
              <a:t>Design</a:t>
            </a:r>
            <a:endParaRPr lang="en-US" sz="5400" dirty="0">
              <a:solidFill>
                <a:srgbClr val="FFFFFF"/>
              </a:solidFill>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Interpretive Approach</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Interpretive studies generally:</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2800" b="0" i="0" u="none" strike="noStrike" kern="1200" cap="none" spc="0" normalizeH="0" baseline="0" noProof="0" dirty="0" smtClean="0">
                <a:ln>
                  <a:noFill/>
                </a:ln>
                <a:solidFill>
                  <a:srgbClr val="85A63A"/>
                </a:solidFill>
                <a:effectLst/>
                <a:uLnTx/>
                <a:uFillTx/>
                <a:latin typeface="+mn-lt"/>
                <a:ea typeface="+mn-ea"/>
                <a:cs typeface="+mn-cs"/>
              </a:rPr>
              <a:t>Attempt to understand phenomena through the meanings that people assign to them </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Focus on the full complexity of human sense making as the situation emerges</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2800" b="0" i="0" u="none" strike="noStrike" kern="1200" cap="none" spc="0" normalizeH="0" baseline="0" noProof="0" dirty="0" smtClean="0">
                <a:ln>
                  <a:noFill/>
                </a:ln>
                <a:solidFill>
                  <a:srgbClr val="85A63A"/>
                </a:solidFill>
                <a:effectLst/>
                <a:uLnTx/>
                <a:uFillTx/>
                <a:latin typeface="+mn-lt"/>
                <a:ea typeface="+mn-ea"/>
                <a:cs typeface="+mn-cs"/>
              </a:rPr>
              <a:t>Attempt to understand phenomena through the meanings that people assign to them</a:t>
            </a:r>
          </a:p>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b="0" i="0" u="none" strike="noStrike" kern="1200" cap="none" spc="0" normalizeH="0" baseline="0" noProof="0" dirty="0" smtClean="0">
                <a:ln>
                  <a:noFill/>
                </a:ln>
                <a:solidFill>
                  <a:srgbClr val="000000"/>
                </a:solidFill>
                <a:effectLst/>
                <a:uLnTx/>
                <a:uFillTx/>
                <a:latin typeface="+mn-lt"/>
                <a:ea typeface="+mn-ea"/>
                <a:cs typeface="+mn-cs"/>
              </a:rPr>
              <a:t>Appropriate for systems with multiple and sometimes conflicting perspectives </a:t>
            </a:r>
          </a:p>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endParaRPr kumimoji="0" lang="en-US" sz="3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541" y="2338469"/>
            <a:ext cx="1143000" cy="1147055"/>
          </a:xfrm>
          <a:prstGeom prst="rect">
            <a:avLst/>
          </a:prstGeom>
          <a:noFill/>
          <a:ln>
            <a:solidFill>
              <a:srgbClr val="85A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85A63A"/>
                </a:solidFill>
              </a:rPr>
              <a:t>Develop Questions</a:t>
            </a:r>
            <a:endParaRPr lang="en-US" sz="1600" dirty="0">
              <a:solidFill>
                <a:srgbClr val="85A63A"/>
              </a:solidFill>
            </a:endParaRPr>
          </a:p>
        </p:txBody>
      </p:sp>
      <p:sp>
        <p:nvSpPr>
          <p:cNvPr id="4" name="Rectangle 3"/>
          <p:cNvSpPr/>
          <p:nvPr/>
        </p:nvSpPr>
        <p:spPr>
          <a:xfrm>
            <a:off x="1765741" y="3038917"/>
            <a:ext cx="1536192" cy="2750527"/>
          </a:xfrm>
          <a:prstGeom prst="rect">
            <a:avLst/>
          </a:prstGeom>
          <a:solidFill>
            <a:srgbClr val="85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Design Data Collection Protocols </a:t>
            </a:r>
            <a:br>
              <a:rPr lang="en-US" sz="1500" dirty="0" smtClean="0">
                <a:solidFill>
                  <a:schemeClr val="tx1"/>
                </a:solidFill>
              </a:rPr>
            </a:br>
            <a:r>
              <a:rPr lang="en-US" sz="1500" dirty="0" smtClean="0">
                <a:solidFill>
                  <a:schemeClr val="tx1"/>
                </a:solidFill>
              </a:rPr>
              <a:t>with Individual  </a:t>
            </a:r>
            <a:br>
              <a:rPr lang="en-US" sz="1500" dirty="0" smtClean="0">
                <a:solidFill>
                  <a:schemeClr val="tx1"/>
                </a:solidFill>
              </a:rPr>
            </a:br>
            <a:r>
              <a:rPr lang="en-US" sz="1500" dirty="0" smtClean="0">
                <a:solidFill>
                  <a:schemeClr val="tx1"/>
                </a:solidFill>
              </a:rPr>
              <a:t>and</a:t>
            </a:r>
            <a:br>
              <a:rPr lang="en-US" sz="1500" dirty="0" smtClean="0">
                <a:solidFill>
                  <a:schemeClr val="tx1"/>
                </a:solidFill>
              </a:rPr>
            </a:br>
            <a:r>
              <a:rPr lang="en-US" sz="1500" dirty="0" smtClean="0">
                <a:solidFill>
                  <a:schemeClr val="tx1"/>
                </a:solidFill>
              </a:rPr>
              <a:t> Systems</a:t>
            </a:r>
            <a:br>
              <a:rPr lang="en-US" sz="1500" dirty="0" smtClean="0">
                <a:solidFill>
                  <a:schemeClr val="tx1"/>
                </a:solidFill>
              </a:rPr>
            </a:br>
            <a:r>
              <a:rPr lang="en-US" sz="1500" dirty="0" smtClean="0">
                <a:solidFill>
                  <a:schemeClr val="tx1"/>
                </a:solidFill>
              </a:rPr>
              <a:t>Level Questions </a:t>
            </a:r>
            <a:endParaRPr lang="en-US" sz="1500" dirty="0">
              <a:solidFill>
                <a:schemeClr val="tx1"/>
              </a:solidFill>
            </a:endParaRPr>
          </a:p>
        </p:txBody>
      </p:sp>
      <p:sp>
        <p:nvSpPr>
          <p:cNvPr id="5" name="Rectangle 4"/>
          <p:cNvSpPr/>
          <p:nvPr/>
        </p:nvSpPr>
        <p:spPr>
          <a:xfrm>
            <a:off x="1765741" y="896527"/>
            <a:ext cx="1536192" cy="1940168"/>
          </a:xfrm>
          <a:prstGeom prst="rect">
            <a:avLst/>
          </a:prstGeom>
          <a:solidFill>
            <a:srgbClr val="85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Select Cases for Success, Purposeful Heterogeneity, and Multiple Program Interactions</a:t>
            </a:r>
            <a:endParaRPr lang="en-US" sz="1500" dirty="0">
              <a:solidFill>
                <a:schemeClr val="tx1"/>
              </a:solidFill>
            </a:endParaRPr>
          </a:p>
        </p:txBody>
      </p:sp>
      <p:sp>
        <p:nvSpPr>
          <p:cNvPr id="6" name="Rectangle 5"/>
          <p:cNvSpPr/>
          <p:nvPr/>
        </p:nvSpPr>
        <p:spPr>
          <a:xfrm>
            <a:off x="3823141" y="3751095"/>
            <a:ext cx="1219200" cy="2038349"/>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Conduct Key Informant Interviews</a:t>
            </a:r>
            <a:endParaRPr lang="en-US" sz="1600" dirty="0">
              <a:solidFill>
                <a:schemeClr val="bg1"/>
              </a:solidFill>
            </a:endParaRPr>
          </a:p>
        </p:txBody>
      </p:sp>
      <p:sp>
        <p:nvSpPr>
          <p:cNvPr id="8" name="Rectangle 7"/>
          <p:cNvSpPr/>
          <p:nvPr/>
        </p:nvSpPr>
        <p:spPr>
          <a:xfrm>
            <a:off x="3823141" y="896527"/>
            <a:ext cx="1219200" cy="2286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Conduct Case Studies </a:t>
            </a:r>
            <a:br>
              <a:rPr lang="en-US" sz="1600" dirty="0" smtClean="0">
                <a:solidFill>
                  <a:schemeClr val="bg1"/>
                </a:solidFill>
              </a:rPr>
            </a:br>
            <a:r>
              <a:rPr lang="en-US" sz="1600" dirty="0" smtClean="0">
                <a:solidFill>
                  <a:schemeClr val="bg1"/>
                </a:solidFill>
              </a:rPr>
              <a:t>#1 –  #14</a:t>
            </a:r>
            <a:endParaRPr lang="en-US" sz="1600" dirty="0">
              <a:solidFill>
                <a:schemeClr val="bg1"/>
              </a:solidFill>
            </a:endParaRPr>
          </a:p>
        </p:txBody>
      </p:sp>
      <p:sp>
        <p:nvSpPr>
          <p:cNvPr id="9" name="Rectangle 8"/>
          <p:cNvSpPr/>
          <p:nvPr/>
        </p:nvSpPr>
        <p:spPr>
          <a:xfrm>
            <a:off x="5499541" y="896527"/>
            <a:ext cx="1219200" cy="2286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rPr>
              <a:t>Write Individual Case Reports </a:t>
            </a:r>
            <a:br>
              <a:rPr lang="en-US" sz="1500" dirty="0" smtClean="0">
                <a:solidFill>
                  <a:schemeClr val="bg1"/>
                </a:solidFill>
              </a:rPr>
            </a:br>
            <a:r>
              <a:rPr lang="en-US" sz="1500" dirty="0" smtClean="0">
                <a:solidFill>
                  <a:schemeClr val="bg1"/>
                </a:solidFill>
              </a:rPr>
              <a:t>#1 – #14</a:t>
            </a:r>
            <a:endParaRPr lang="en-US" sz="1500" dirty="0">
              <a:solidFill>
                <a:schemeClr val="bg1"/>
              </a:solidFill>
            </a:endParaRPr>
          </a:p>
        </p:txBody>
      </p:sp>
      <p:sp>
        <p:nvSpPr>
          <p:cNvPr id="10" name="Rectangle 9"/>
          <p:cNvSpPr/>
          <p:nvPr/>
        </p:nvSpPr>
        <p:spPr>
          <a:xfrm>
            <a:off x="7099741" y="896527"/>
            <a:ext cx="1790258" cy="1825868"/>
          </a:xfrm>
          <a:prstGeom prst="rect">
            <a:avLst/>
          </a:prstGeom>
          <a:solidFill>
            <a:srgbClr val="BDD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0000"/>
                </a:solidFill>
              </a:rPr>
              <a:t>Draw cross-case conclusions using constant comparative method (deductive </a:t>
            </a:r>
            <a:r>
              <a:rPr lang="en-US" sz="1500" dirty="0">
                <a:solidFill>
                  <a:srgbClr val="000000"/>
                </a:solidFill>
              </a:rPr>
              <a:t>and inductive </a:t>
            </a:r>
            <a:r>
              <a:rPr lang="en-US" sz="1500" dirty="0" smtClean="0">
                <a:solidFill>
                  <a:srgbClr val="000000"/>
                </a:solidFill>
              </a:rPr>
              <a:t>coding) </a:t>
            </a:r>
            <a:endParaRPr lang="en-US" sz="1500" dirty="0">
              <a:solidFill>
                <a:srgbClr val="000000"/>
              </a:solidFill>
            </a:endParaRPr>
          </a:p>
        </p:txBody>
      </p:sp>
      <p:sp>
        <p:nvSpPr>
          <p:cNvPr id="11" name="Rectangle 10"/>
          <p:cNvSpPr/>
          <p:nvPr/>
        </p:nvSpPr>
        <p:spPr>
          <a:xfrm>
            <a:off x="5499541" y="3751094"/>
            <a:ext cx="1219200" cy="203835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rPr>
              <a:t>Write up Findings Related to Principles-Driven </a:t>
            </a:r>
            <a:r>
              <a:rPr lang="en-US" sz="1500" dirty="0" err="1" smtClean="0">
                <a:solidFill>
                  <a:schemeClr val="bg1"/>
                </a:solidFill>
              </a:rPr>
              <a:t>Collabor-ation</a:t>
            </a:r>
            <a:endParaRPr lang="en-US" sz="1500" dirty="0">
              <a:solidFill>
                <a:schemeClr val="bg1"/>
              </a:solidFill>
            </a:endParaRPr>
          </a:p>
        </p:txBody>
      </p:sp>
      <p:sp>
        <p:nvSpPr>
          <p:cNvPr id="12" name="Rectangle 11"/>
          <p:cNvSpPr/>
          <p:nvPr/>
        </p:nvSpPr>
        <p:spPr>
          <a:xfrm>
            <a:off x="7099741" y="2963938"/>
            <a:ext cx="1790258" cy="726832"/>
          </a:xfrm>
          <a:prstGeom prst="rect">
            <a:avLst/>
          </a:prstGeom>
          <a:solidFill>
            <a:srgbClr val="BDD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Write principle reports #1 through #9</a:t>
            </a:r>
            <a:endParaRPr lang="en-US" sz="1500" dirty="0">
              <a:solidFill>
                <a:schemeClr val="tx1"/>
              </a:solidFill>
            </a:endParaRPr>
          </a:p>
        </p:txBody>
      </p:sp>
      <p:grpSp>
        <p:nvGrpSpPr>
          <p:cNvPr id="76" name="Group 75"/>
          <p:cNvGrpSpPr/>
          <p:nvPr/>
        </p:nvGrpSpPr>
        <p:grpSpPr>
          <a:xfrm>
            <a:off x="165541" y="5848713"/>
            <a:ext cx="8724458" cy="676374"/>
            <a:chOff x="165541" y="6001119"/>
            <a:chExt cx="8724458" cy="676374"/>
          </a:xfrm>
        </p:grpSpPr>
        <p:sp>
          <p:nvSpPr>
            <p:cNvPr id="37" name="Left-Right Arrow 36"/>
            <p:cNvSpPr/>
            <p:nvPr/>
          </p:nvSpPr>
          <p:spPr>
            <a:xfrm>
              <a:off x="184591" y="6001119"/>
              <a:ext cx="8705408" cy="676374"/>
            </a:xfrm>
            <a:prstGeom prst="lef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165541" y="6134470"/>
              <a:ext cx="8724457" cy="353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Ongoing reflection and reality testing with OBF Reflective Practice Group</a:t>
              </a:r>
              <a:endParaRPr lang="en-US" sz="1600" b="1" dirty="0">
                <a:solidFill>
                  <a:schemeClr val="bg1"/>
                </a:solidFill>
              </a:endParaRPr>
            </a:p>
          </p:txBody>
        </p:sp>
      </p:grpSp>
      <p:sp>
        <p:nvSpPr>
          <p:cNvPr id="14" name="Rectangle 13"/>
          <p:cNvSpPr/>
          <p:nvPr/>
        </p:nvSpPr>
        <p:spPr>
          <a:xfrm>
            <a:off x="7099740" y="3912041"/>
            <a:ext cx="1790259" cy="1877403"/>
          </a:xfrm>
          <a:prstGeom prst="rect">
            <a:avLst/>
          </a:prstGeom>
          <a:solidFill>
            <a:srgbClr val="BDD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Use cross-case analysis and write </a:t>
            </a:r>
            <a:r>
              <a:rPr lang="en-US" sz="1500" dirty="0">
                <a:solidFill>
                  <a:schemeClr val="tx1"/>
                </a:solidFill>
              </a:rPr>
              <a:t>up findings related to principles-driven </a:t>
            </a:r>
            <a:r>
              <a:rPr lang="en-US" sz="1500" dirty="0" smtClean="0">
                <a:solidFill>
                  <a:schemeClr val="tx1"/>
                </a:solidFill>
              </a:rPr>
              <a:t>collaboration to answer research questions</a:t>
            </a:r>
            <a:endParaRPr lang="en-US" sz="1500" dirty="0">
              <a:solidFill>
                <a:schemeClr val="tx1"/>
              </a:solidFill>
            </a:endParaRPr>
          </a:p>
        </p:txBody>
      </p:sp>
      <p:grpSp>
        <p:nvGrpSpPr>
          <p:cNvPr id="75" name="Group 74"/>
          <p:cNvGrpSpPr/>
          <p:nvPr/>
        </p:nvGrpSpPr>
        <p:grpSpPr>
          <a:xfrm>
            <a:off x="3213541" y="1846127"/>
            <a:ext cx="228600" cy="2315306"/>
            <a:chOff x="3213541" y="1846127"/>
            <a:chExt cx="228600" cy="2315306"/>
          </a:xfrm>
        </p:grpSpPr>
        <p:cxnSp>
          <p:nvCxnSpPr>
            <p:cNvPr id="17" name="Straight Connector 16"/>
            <p:cNvCxnSpPr>
              <a:stCxn id="5" idx="3"/>
            </p:cNvCxnSpPr>
            <p:nvPr/>
          </p:nvCxnSpPr>
          <p:spPr>
            <a:xfrm>
              <a:off x="3301933" y="1866611"/>
              <a:ext cx="140208" cy="1588"/>
            </a:xfrm>
            <a:prstGeom prst="line">
              <a:avLst/>
            </a:prstGeom>
            <a:ln w="38100" cap="flat" cmpd="sng" algn="ctr">
              <a:solidFill>
                <a:srgbClr val="85A63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13541" y="4144841"/>
              <a:ext cx="228600" cy="0"/>
            </a:xfrm>
            <a:prstGeom prst="line">
              <a:avLst/>
            </a:prstGeom>
            <a:ln w="38100" cap="flat" cmpd="sng" algn="ctr">
              <a:solidFill>
                <a:srgbClr val="85A63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31898" y="1846127"/>
              <a:ext cx="0" cy="2315306"/>
            </a:xfrm>
            <a:prstGeom prst="line">
              <a:avLst/>
            </a:prstGeom>
            <a:ln w="38100" cap="flat" cmpd="sng" algn="ctr">
              <a:solidFill>
                <a:srgbClr val="85A63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rot="5400000" flipH="1" flipV="1">
            <a:off x="3307987" y="2554561"/>
            <a:ext cx="600996" cy="332684"/>
          </a:xfrm>
          <a:prstGeom prst="straightConnector1">
            <a:avLst/>
          </a:prstGeom>
          <a:ln w="38100" cap="flat" cmpd="sng" algn="ctr">
            <a:solidFill>
              <a:srgbClr val="85A63A"/>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079438" y="3384104"/>
            <a:ext cx="1058095" cy="332687"/>
          </a:xfrm>
          <a:prstGeom prst="straightConnector1">
            <a:avLst/>
          </a:prstGeom>
          <a:ln w="38100" cap="flat" cmpd="sng" algn="ctr">
            <a:solidFill>
              <a:srgbClr val="85A63A"/>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00006" y="2039527"/>
            <a:ext cx="457200" cy="0"/>
          </a:xfrm>
          <a:prstGeom prst="straightConnector1">
            <a:avLst/>
          </a:prstGeom>
          <a:ln w="38100" cap="flat" cmpd="sng" algn="ctr">
            <a:solidFill>
              <a:srgbClr val="660066"/>
            </a:solidFill>
            <a:prstDash val="solid"/>
            <a:round/>
            <a:headEnd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000006" y="4770269"/>
            <a:ext cx="457200" cy="1"/>
          </a:xfrm>
          <a:prstGeom prst="straightConnector1">
            <a:avLst/>
          </a:prstGeom>
          <a:ln w="38100" cap="flat" cmpd="sng" algn="ctr">
            <a:solidFill>
              <a:srgbClr val="660066"/>
            </a:solidFill>
            <a:prstDash val="solid"/>
            <a:round/>
            <a:headEnd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1" idx="0"/>
          </p:cNvCxnSpPr>
          <p:nvPr/>
        </p:nvCxnSpPr>
        <p:spPr>
          <a:xfrm>
            <a:off x="6109141" y="3182527"/>
            <a:ext cx="0" cy="568567"/>
          </a:xfrm>
          <a:prstGeom prst="straightConnector1">
            <a:avLst/>
          </a:prstGeom>
          <a:ln w="38100" cap="flat" cmpd="sng" algn="ctr">
            <a:solidFill>
              <a:srgbClr val="660066"/>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937941" y="2716533"/>
            <a:ext cx="0" cy="231530"/>
          </a:xfrm>
          <a:prstGeom prst="straightConnector1">
            <a:avLst/>
          </a:prstGeom>
          <a:ln w="38100" cap="flat" cmpd="sng" algn="ctr">
            <a:solidFill>
              <a:srgbClr val="BDD18C"/>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963120" y="3681245"/>
            <a:ext cx="0" cy="221271"/>
          </a:xfrm>
          <a:prstGeom prst="straightConnector1">
            <a:avLst/>
          </a:prstGeom>
          <a:ln w="38100" cap="flat" cmpd="sng" algn="ctr">
            <a:solidFill>
              <a:srgbClr val="BDD18C"/>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4591" y="113215"/>
            <a:ext cx="2952750" cy="707886"/>
          </a:xfrm>
          <a:prstGeom prst="rect">
            <a:avLst/>
          </a:prstGeom>
          <a:noFill/>
        </p:spPr>
        <p:txBody>
          <a:bodyPr wrap="square" rtlCol="0">
            <a:spAutoFit/>
          </a:bodyPr>
          <a:lstStyle/>
          <a:p>
            <a:pPr algn="ctr"/>
            <a:r>
              <a:rPr lang="en-US" sz="2000" b="1" dirty="0" smtClean="0">
                <a:solidFill>
                  <a:srgbClr val="85A63A"/>
                </a:solidFill>
              </a:rPr>
              <a:t>DEFINE AND </a:t>
            </a:r>
          </a:p>
          <a:p>
            <a:pPr algn="ctr"/>
            <a:r>
              <a:rPr lang="en-US" sz="2000" b="1" dirty="0" smtClean="0">
                <a:solidFill>
                  <a:srgbClr val="85A63A"/>
                </a:solidFill>
              </a:rPr>
              <a:t>DESIGN</a:t>
            </a:r>
            <a:endParaRPr lang="en-US" sz="2000" b="1" dirty="0">
              <a:solidFill>
                <a:srgbClr val="85A63A"/>
              </a:solidFill>
            </a:endParaRPr>
          </a:p>
        </p:txBody>
      </p:sp>
      <p:sp>
        <p:nvSpPr>
          <p:cNvPr id="33" name="TextBox 32"/>
          <p:cNvSpPr txBox="1"/>
          <p:nvPr/>
        </p:nvSpPr>
        <p:spPr>
          <a:xfrm>
            <a:off x="3823141" y="113215"/>
            <a:ext cx="2895600" cy="707886"/>
          </a:xfrm>
          <a:prstGeom prst="rect">
            <a:avLst/>
          </a:prstGeom>
          <a:noFill/>
        </p:spPr>
        <p:txBody>
          <a:bodyPr wrap="square" rtlCol="0">
            <a:spAutoFit/>
          </a:bodyPr>
          <a:lstStyle/>
          <a:p>
            <a:pPr algn="ctr"/>
            <a:r>
              <a:rPr lang="en-US" sz="2000" b="1" dirty="0" smtClean="0">
                <a:solidFill>
                  <a:srgbClr val="660066"/>
                </a:solidFill>
              </a:rPr>
              <a:t>COLLECT, PREPARE &amp; ANALYZE</a:t>
            </a:r>
            <a:endParaRPr lang="en-US" sz="2000" b="1" dirty="0">
              <a:solidFill>
                <a:srgbClr val="660066"/>
              </a:solidFill>
            </a:endParaRPr>
          </a:p>
        </p:txBody>
      </p:sp>
      <p:sp>
        <p:nvSpPr>
          <p:cNvPr id="34" name="TextBox 33"/>
          <p:cNvSpPr txBox="1"/>
          <p:nvPr/>
        </p:nvSpPr>
        <p:spPr>
          <a:xfrm>
            <a:off x="7077771" y="113215"/>
            <a:ext cx="1812228" cy="707886"/>
          </a:xfrm>
          <a:prstGeom prst="rect">
            <a:avLst/>
          </a:prstGeom>
          <a:noFill/>
        </p:spPr>
        <p:txBody>
          <a:bodyPr wrap="square" rtlCol="0">
            <a:spAutoFit/>
          </a:bodyPr>
          <a:lstStyle/>
          <a:p>
            <a:pPr algn="ctr"/>
            <a:r>
              <a:rPr lang="en-US" sz="2000" b="1" dirty="0" smtClean="0">
                <a:solidFill>
                  <a:srgbClr val="BDD18C"/>
                </a:solidFill>
              </a:rPr>
              <a:t>CONCLUDE </a:t>
            </a:r>
          </a:p>
          <a:p>
            <a:pPr algn="ctr"/>
            <a:r>
              <a:rPr lang="en-US" sz="2000" b="1" dirty="0" smtClean="0">
                <a:solidFill>
                  <a:srgbClr val="BDD18C"/>
                </a:solidFill>
              </a:rPr>
              <a:t>AND TEST</a:t>
            </a:r>
            <a:endParaRPr lang="en-US" sz="2000" b="1" dirty="0">
              <a:solidFill>
                <a:srgbClr val="BDD18C"/>
              </a:solidFill>
            </a:endParaRPr>
          </a:p>
        </p:txBody>
      </p:sp>
      <p:cxnSp>
        <p:nvCxnSpPr>
          <p:cNvPr id="15" name="Straight Arrow Connector 14"/>
          <p:cNvCxnSpPr>
            <a:stCxn id="3" idx="3"/>
          </p:cNvCxnSpPr>
          <p:nvPr/>
        </p:nvCxnSpPr>
        <p:spPr>
          <a:xfrm flipV="1">
            <a:off x="1308541" y="2225815"/>
            <a:ext cx="426471" cy="686182"/>
          </a:xfrm>
          <a:prstGeom prst="straightConnector1">
            <a:avLst/>
          </a:prstGeom>
          <a:ln w="38100" cap="flat" cmpd="sng" algn="ctr">
            <a:solidFill>
              <a:srgbClr val="85A63A"/>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p:cNvCxnSpPr>
          <p:nvPr/>
        </p:nvCxnSpPr>
        <p:spPr>
          <a:xfrm>
            <a:off x="1308541" y="2911997"/>
            <a:ext cx="426471" cy="635385"/>
          </a:xfrm>
          <a:prstGeom prst="straightConnector1">
            <a:avLst/>
          </a:prstGeom>
          <a:ln w="38100" cap="flat" cmpd="sng" algn="ctr">
            <a:solidFill>
              <a:srgbClr val="85A63A"/>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627186" y="1846127"/>
            <a:ext cx="457200" cy="0"/>
          </a:xfrm>
          <a:prstGeom prst="straightConnector1">
            <a:avLst/>
          </a:prstGeom>
          <a:ln w="38100" cap="flat" cmpd="sng" algn="ctr">
            <a:solidFill>
              <a:srgbClr val="660066"/>
            </a:solidFill>
            <a:prstDash val="solid"/>
            <a:round/>
            <a:headEnd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623634" y="2345613"/>
            <a:ext cx="462604" cy="2813532"/>
            <a:chOff x="6623634" y="2345613"/>
            <a:chExt cx="462604" cy="2813532"/>
          </a:xfrm>
        </p:grpSpPr>
        <p:cxnSp>
          <p:nvCxnSpPr>
            <p:cNvPr id="48" name="Straight Connector 47"/>
            <p:cNvCxnSpPr/>
            <p:nvPr/>
          </p:nvCxnSpPr>
          <p:spPr>
            <a:xfrm>
              <a:off x="6623634" y="5141759"/>
              <a:ext cx="228600" cy="0"/>
            </a:xfrm>
            <a:prstGeom prst="line">
              <a:avLst/>
            </a:prstGeom>
            <a:ln w="38100" cap="flat" cmpd="sng" algn="ctr">
              <a:solidFill>
                <a:srgbClr val="66006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442293" y="3751585"/>
              <a:ext cx="2813532" cy="1588"/>
            </a:xfrm>
            <a:prstGeom prst="line">
              <a:avLst/>
            </a:prstGeom>
            <a:ln w="38100" cap="flat" cmpd="sng" algn="ctr">
              <a:solidFill>
                <a:srgbClr val="66006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37682" y="2351699"/>
              <a:ext cx="248556" cy="1588"/>
            </a:xfrm>
            <a:prstGeom prst="straightConnector1">
              <a:avLst/>
            </a:prstGeom>
            <a:ln w="38100" cap="flat" cmpd="sng" algn="ctr">
              <a:solidFill>
                <a:srgbClr val="660066"/>
              </a:solidFill>
              <a:prstDash val="solid"/>
              <a:round/>
              <a:headEnd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left)">
                                      <p:cBhvr>
                                        <p:cTn id="30" dur="500"/>
                                        <p:tgtEl>
                                          <p:spTgt spid="75"/>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1"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par>
                          <p:cTn id="49" fill="hold">
                            <p:stCondLst>
                              <p:cond delay="0"/>
                            </p:stCondLst>
                            <p:childTnLst>
                              <p:par>
                                <p:cTn id="50" presetID="22" presetClass="entr" presetSubtype="8"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par>
                          <p:cTn id="64" fill="hold">
                            <p:stCondLst>
                              <p:cond delay="0"/>
                            </p:stCondLst>
                            <p:childTnLst>
                              <p:par>
                                <p:cTn id="65" presetID="16" presetClass="entr" presetSubtype="42"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outHorizontal)">
                                      <p:cBhvr>
                                        <p:cTn id="67" dur="500"/>
                                        <p:tgtEl>
                                          <p:spTgt spid="24"/>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par>
                                <p:cTn id="72" presetID="22" presetClass="entr" presetSubtype="4" fill="hold"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childTnLst>
                          </p:cTn>
                        </p:par>
                        <p:par>
                          <p:cTn id="82" fill="hold">
                            <p:stCondLst>
                              <p:cond delay="0"/>
                            </p:stCondLst>
                            <p:childTnLst>
                              <p:par>
                                <p:cTn id="83" presetID="22" presetClass="entr" presetSubtype="1" fill="hold"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par>
                          <p:cTn id="90" fill="hold">
                            <p:stCondLst>
                              <p:cond delay="0"/>
                            </p:stCondLst>
                            <p:childTnLst>
                              <p:par>
                                <p:cTn id="91" presetID="22" presetClass="entr" presetSubtype="1"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up)">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nodeType="click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barn(outVertical)">
                                      <p:cBhvr>
                                        <p:cTn id="10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4" grpId="0" animBg="1"/>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Gaps in Youth Homeless</a:t>
            </a:r>
            <a:r>
              <a:rPr kumimoji="0" lang="en-US" sz="4000" b="0" i="0" u="none" strike="noStrike" kern="1200" cap="none" spc="0" normalizeH="0" noProof="0" dirty="0" smtClean="0">
                <a:ln>
                  <a:noFill/>
                </a:ln>
                <a:solidFill>
                  <a:srgbClr val="FFFFFF"/>
                </a:solidFill>
                <a:effectLst/>
                <a:uLnTx/>
                <a:uFillTx/>
                <a:latin typeface="+mj-lt"/>
                <a:ea typeface="+mj-ea"/>
                <a:cs typeface="+mj-cs"/>
              </a:rPr>
              <a:t> </a:t>
            </a:r>
            <a:r>
              <a:rPr lang="en-US" sz="4000" dirty="0" smtClean="0">
                <a:solidFill>
                  <a:srgbClr val="FFFFFF"/>
                </a:solidFill>
                <a:latin typeface="+mj-lt"/>
                <a:ea typeface="+mj-ea"/>
                <a:cs typeface="+mj-cs"/>
              </a:rPr>
              <a:t>Literature</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2"/>
          <p:cNvSpPr txBox="1">
            <a:spLocks/>
          </p:cNvSpPr>
          <p:nvPr/>
        </p:nvSpPr>
        <p:spPr>
          <a:xfrm>
            <a:off x="380999" y="1719070"/>
            <a:ext cx="8407893" cy="4910329"/>
          </a:xfrm>
          <a:prstGeom prst="rect">
            <a:avLst/>
          </a:prstGeom>
        </p:spPr>
        <p:txBody>
          <a:bodyPr vert="horz" lIns="91440" tIns="45720" rIns="91440" bIns="45720" rtlCol="0">
            <a:noAutofit/>
          </a:bodyPr>
          <a:lstStyle/>
          <a:p>
            <a:pPr marL="45720" marR="0" lvl="0" indent="0" algn="l" defTabSz="457200" rtl="0" eaLnBrk="1" fontAlgn="auto" latinLnBrk="0" hangingPunct="1">
              <a:lnSpc>
                <a:spcPts val="3400"/>
              </a:lnSpc>
              <a:spcBef>
                <a:spcPct val="20000"/>
              </a:spcBef>
              <a:spcAft>
                <a:spcPts val="1800"/>
              </a:spcAft>
              <a:buClrTx/>
              <a:buSzTx/>
              <a:buFont typeface="Arial"/>
              <a:buNone/>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There is a lack of literature related to youth homelessness</a:t>
            </a:r>
            <a:r>
              <a:rPr kumimoji="0" lang="en-US" sz="3200" b="0" i="1" u="none" strike="noStrike" kern="1200" cap="none" spc="0" normalizeH="0" baseline="0" noProof="0" dirty="0" smtClean="0">
                <a:ln>
                  <a:noFill/>
                </a:ln>
                <a:solidFill>
                  <a:srgbClr val="000000"/>
                </a:solidFill>
                <a:effectLst/>
                <a:uLnTx/>
                <a:uFillTx/>
                <a:latin typeface="+mn-lt"/>
                <a:ea typeface="+mn-ea"/>
                <a:cs typeface="+mn-cs"/>
              </a:rPr>
              <a:t> </a:t>
            </a:r>
            <a:r>
              <a:rPr kumimoji="0" lang="en-US" sz="3200" b="0" i="0" u="none" strike="noStrike" kern="1200" cap="none" spc="0" normalizeH="0" baseline="0" noProof="0" dirty="0" smtClean="0">
                <a:ln>
                  <a:noFill/>
                </a:ln>
                <a:solidFill>
                  <a:srgbClr val="000000"/>
                </a:solidFill>
                <a:effectLst/>
                <a:uLnTx/>
                <a:uFillTx/>
                <a:latin typeface="+mn-lt"/>
                <a:ea typeface="+mn-ea"/>
                <a:cs typeface="+mn-cs"/>
              </a:rPr>
              <a:t>that:</a:t>
            </a:r>
          </a:p>
          <a:p>
            <a:pPr marL="742950" marR="0" lvl="1" indent="-285750" algn="l" defTabSz="457200" rtl="0" eaLnBrk="1" fontAlgn="auto" latinLnBrk="0" hangingPunct="1">
              <a:lnSpc>
                <a:spcPts val="3400"/>
              </a:lnSpc>
              <a:spcBef>
                <a:spcPct val="20000"/>
              </a:spcBef>
              <a:spcAft>
                <a:spcPts val="1800"/>
              </a:spcAft>
              <a:buClr>
                <a:srgbClr val="660066"/>
              </a:buClr>
              <a:buSzTx/>
              <a:buFont typeface="Arial"/>
              <a:buChar char="•"/>
              <a:tabLst/>
              <a:defRPr/>
            </a:pPr>
            <a:r>
              <a:rPr kumimoji="0" lang="en-US" sz="3200" b="0" i="0" u="none" strike="noStrike" kern="1200" cap="none" spc="0" normalizeH="0" baseline="0" noProof="0" dirty="0" smtClean="0">
                <a:ln>
                  <a:noFill/>
                </a:ln>
                <a:solidFill>
                  <a:srgbClr val="85A63A"/>
                </a:solidFill>
                <a:effectLst/>
                <a:uLnTx/>
                <a:uFillTx/>
                <a:latin typeface="+mn-lt"/>
                <a:ea typeface="+mn-ea"/>
                <a:cs typeface="+mn-cs"/>
              </a:rPr>
              <a:t>Privileges the voice of young people who have experienced homelessness</a:t>
            </a:r>
          </a:p>
          <a:p>
            <a:pPr marL="742950" marR="0" lvl="1" indent="-285750" algn="l" defTabSz="457200" rtl="0" eaLnBrk="1" fontAlgn="auto" latinLnBrk="0" hangingPunct="1">
              <a:lnSpc>
                <a:spcPts val="3400"/>
              </a:lnSpc>
              <a:spcBef>
                <a:spcPct val="20000"/>
              </a:spcBef>
              <a:spcAft>
                <a:spcPts val="1800"/>
              </a:spcAft>
              <a:buClr>
                <a:srgbClr val="660066"/>
              </a:buClr>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Explores causes and solutions from a systems perspective</a:t>
            </a: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Youth Demographics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4"/>
          <p:cNvSpPr txBox="1">
            <a:spLocks/>
          </p:cNvSpPr>
          <p:nvPr/>
        </p:nvSpPr>
        <p:spPr>
          <a:xfrm>
            <a:off x="380999" y="1544445"/>
            <a:ext cx="8763001" cy="4757929"/>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Gender: </a:t>
            </a:r>
            <a:r>
              <a:rPr kumimoji="0" lang="en-US" sz="2800" b="0" i="0" u="none" strike="noStrike" kern="1200" cap="none" spc="0" normalizeH="0" baseline="0" noProof="0" dirty="0" smtClean="0">
                <a:ln>
                  <a:noFill/>
                </a:ln>
                <a:effectLst/>
                <a:uLnTx/>
                <a:uFillTx/>
                <a:latin typeface="+mn-lt"/>
                <a:ea typeface="+mn-ea"/>
                <a:cs typeface="+mn-cs"/>
              </a:rPr>
              <a:t>9 Female, 5 Male</a:t>
            </a: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Age first independently homeless: </a:t>
            </a:r>
            <a:r>
              <a:rPr lang="en-US" sz="2800"/>
              <a:t>1</a:t>
            </a:r>
            <a:r>
              <a:rPr kumimoji="0" lang="en-US" sz="2800" b="0" i="0" u="none" strike="noStrike" kern="1200" cap="none" spc="0" normalizeH="0" baseline="0" noProof="0" smtClean="0">
                <a:ln>
                  <a:noFill/>
                </a:ln>
                <a:effectLst/>
                <a:uLnTx/>
                <a:uFillTx/>
                <a:latin typeface="+mn-lt"/>
                <a:ea typeface="+mn-ea"/>
                <a:cs typeface="+mn-cs"/>
              </a:rPr>
              <a:t>3-</a:t>
            </a:r>
            <a:r>
              <a:rPr kumimoji="0" lang="en-US" sz="2800" b="0" i="0" u="none" strike="noStrike" kern="1200" cap="none" spc="0" normalizeH="0" baseline="0" noProof="0" dirty="0" smtClean="0">
                <a:ln>
                  <a:noFill/>
                </a:ln>
                <a:effectLst/>
                <a:uLnTx/>
                <a:uFillTx/>
                <a:latin typeface="+mn-lt"/>
                <a:ea typeface="+mn-ea"/>
                <a:cs typeface="+mn-cs"/>
              </a:rPr>
              <a:t>19 years old</a:t>
            </a: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Current age: </a:t>
            </a:r>
            <a:r>
              <a:rPr kumimoji="0" lang="en-US" sz="2800" b="0" i="0" u="none" strike="noStrike" kern="1200" cap="none" spc="0" normalizeH="0" baseline="0" noProof="0" dirty="0" smtClean="0">
                <a:ln>
                  <a:noFill/>
                </a:ln>
                <a:effectLst/>
                <a:uLnTx/>
                <a:uFillTx/>
                <a:latin typeface="+mn-lt"/>
                <a:ea typeface="+mn-ea"/>
                <a:cs typeface="+mn-cs"/>
              </a:rPr>
              <a:t>19-23</a:t>
            </a: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Race: </a:t>
            </a:r>
            <a:r>
              <a:rPr kumimoji="0" lang="en-US" sz="2800" b="0" i="0" u="none" strike="noStrike" kern="1200" cap="none" spc="0" normalizeH="0" baseline="0" noProof="0" dirty="0" smtClean="0">
                <a:ln>
                  <a:noFill/>
                </a:ln>
                <a:effectLst/>
                <a:uLnTx/>
                <a:uFillTx/>
                <a:latin typeface="+mn-lt"/>
                <a:ea typeface="+mn-ea"/>
                <a:cs typeface="+mn-cs"/>
              </a:rPr>
              <a:t>African American (9), Multiple (3), </a:t>
            </a:r>
            <a:br>
              <a:rPr kumimoji="0" lang="en-US" sz="2800" b="0" i="0" u="none" strike="noStrike" kern="1200" cap="none" spc="0" normalizeH="0" baseline="0" noProof="0" dirty="0" smtClean="0">
                <a:ln>
                  <a:noFill/>
                </a:ln>
                <a:effectLst/>
                <a:uLnTx/>
                <a:uFillTx/>
                <a:latin typeface="+mn-lt"/>
                <a:ea typeface="+mn-ea"/>
                <a:cs typeface="+mn-cs"/>
              </a:rPr>
            </a:br>
            <a:r>
              <a:rPr kumimoji="0" lang="en-US" sz="2800" b="0" i="0" u="none" strike="noStrike" kern="1200" cap="none" spc="0" normalizeH="0" baseline="0" noProof="0" dirty="0" smtClean="0">
                <a:ln>
                  <a:noFill/>
                </a:ln>
                <a:effectLst/>
                <a:uLnTx/>
                <a:uFillTx/>
                <a:latin typeface="+mn-lt"/>
                <a:ea typeface="+mn-ea"/>
                <a:cs typeface="+mn-cs"/>
              </a:rPr>
              <a:t>Caucasian (1)</a:t>
            </a: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Foster care: </a:t>
            </a:r>
            <a:r>
              <a:rPr kumimoji="0" lang="en-US" sz="2800" b="0" i="0" u="none" strike="noStrike" kern="1200" cap="none" spc="0" normalizeH="0" baseline="0" noProof="0" dirty="0" smtClean="0">
                <a:ln>
                  <a:noFill/>
                </a:ln>
                <a:effectLst/>
                <a:uLnTx/>
                <a:uFillTx/>
                <a:latin typeface="+mn-lt"/>
                <a:ea typeface="+mn-ea"/>
                <a:cs typeface="+mn-cs"/>
              </a:rPr>
              <a:t>9 youth/ 65%</a:t>
            </a: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Juvenile justice: </a:t>
            </a:r>
            <a:r>
              <a:rPr kumimoji="0" lang="en-US" sz="2800" b="0" i="0" u="none" strike="noStrike" kern="1200" cap="none" spc="0" normalizeH="0" baseline="0" noProof="0" dirty="0" smtClean="0">
                <a:ln>
                  <a:noFill/>
                </a:ln>
                <a:effectLst/>
                <a:uLnTx/>
                <a:uFillTx/>
                <a:latin typeface="+mn-lt"/>
                <a:ea typeface="+mn-ea"/>
                <a:cs typeface="+mn-cs"/>
              </a:rPr>
              <a:t>8 youth/ 57%</a:t>
            </a: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Pregnant or parenting: </a:t>
            </a:r>
            <a:r>
              <a:rPr kumimoji="0" lang="en-US" sz="2800" b="0" i="0" u="none" strike="noStrike" kern="1200" cap="none" spc="0" normalizeH="0" baseline="0" noProof="0" dirty="0" smtClean="0">
                <a:ln>
                  <a:noFill/>
                </a:ln>
                <a:effectLst/>
                <a:uLnTx/>
                <a:uFillTx/>
                <a:latin typeface="+mn-lt"/>
                <a:ea typeface="+mn-ea"/>
                <a:cs typeface="+mn-cs"/>
              </a:rPr>
              <a:t>5 youth/ 36%</a:t>
            </a:r>
            <a:endParaRPr kumimoji="0" lang="en-US" sz="2800" b="0" i="0" u="none" strike="noStrike" kern="1200" cap="none" spc="0" normalizeH="0" baseline="0" noProof="0" dirty="0" smtClean="0">
              <a:ln>
                <a:noFill/>
              </a:ln>
              <a:solidFill>
                <a:srgbClr val="85A63A"/>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660066"/>
              </a:buClr>
              <a:buSzTx/>
              <a:tabLst/>
              <a:defRPr/>
            </a:pPr>
            <a:r>
              <a:rPr kumimoji="0" lang="en-US" sz="2800" b="1" i="0" u="none" strike="noStrike" kern="1200" cap="none" spc="0" normalizeH="0" baseline="0" noProof="0" dirty="0" smtClean="0">
                <a:ln>
                  <a:noFill/>
                </a:ln>
                <a:solidFill>
                  <a:srgbClr val="85A63A"/>
                </a:solidFill>
                <a:effectLst/>
                <a:uLnTx/>
                <a:uFillTx/>
                <a:latin typeface="+mn-lt"/>
                <a:ea typeface="+mn-ea"/>
                <a:cs typeface="+mn-cs"/>
              </a:rPr>
              <a:t>Sexual exploitation:</a:t>
            </a:r>
            <a:r>
              <a:rPr kumimoji="0" lang="en-US" sz="2800" b="1" i="0" u="none" strike="noStrike" kern="1200" cap="none" spc="0" normalizeH="0" baseline="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6 youth/ 43%</a:t>
            </a: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Reflective Practice Group</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4" name="TextBox 3"/>
          <p:cNvSpPr txBox="1"/>
          <p:nvPr/>
        </p:nvSpPr>
        <p:spPr>
          <a:xfrm>
            <a:off x="304800" y="1381125"/>
            <a:ext cx="8045450" cy="4513201"/>
          </a:xfrm>
          <a:prstGeom prst="rect">
            <a:avLst/>
          </a:prstGeom>
          <a:noFill/>
        </p:spPr>
        <p:txBody>
          <a:bodyPr wrap="square" rtlCol="0">
            <a:spAutoFit/>
          </a:bodyPr>
          <a:lstStyle/>
          <a:p>
            <a:pPr>
              <a:lnSpc>
                <a:spcPts val="3400"/>
              </a:lnSpc>
              <a:spcBef>
                <a:spcPts val="600"/>
              </a:spcBef>
              <a:spcAft>
                <a:spcPts val="1800"/>
              </a:spcAft>
            </a:pPr>
            <a:r>
              <a:rPr lang="en-US" sz="3200" b="1" dirty="0">
                <a:solidFill>
                  <a:srgbClr val="85A63A"/>
                </a:solidFill>
              </a:rPr>
              <a:t>December 2012</a:t>
            </a:r>
            <a:r>
              <a:rPr lang="en-US" sz="3200" dirty="0">
                <a:solidFill>
                  <a:srgbClr val="85A63A"/>
                </a:solidFill>
              </a:rPr>
              <a:t>: </a:t>
            </a:r>
            <a:r>
              <a:rPr lang="en-US" sz="3200" dirty="0"/>
              <a:t>Selected sample </a:t>
            </a:r>
          </a:p>
          <a:p>
            <a:pPr>
              <a:lnSpc>
                <a:spcPts val="3400"/>
              </a:lnSpc>
              <a:spcBef>
                <a:spcPts val="600"/>
              </a:spcBef>
              <a:spcAft>
                <a:spcPts val="1800"/>
              </a:spcAft>
            </a:pPr>
            <a:r>
              <a:rPr lang="en-US" sz="3200" b="1" dirty="0">
                <a:solidFill>
                  <a:srgbClr val="85A63A"/>
                </a:solidFill>
              </a:rPr>
              <a:t>January 2013</a:t>
            </a:r>
            <a:r>
              <a:rPr lang="en-US" sz="3200" dirty="0">
                <a:solidFill>
                  <a:srgbClr val="85A63A"/>
                </a:solidFill>
              </a:rPr>
              <a:t>: </a:t>
            </a:r>
            <a:r>
              <a:rPr lang="en-US" sz="3200" dirty="0"/>
              <a:t>Reviewed and made modifications to interview protocol</a:t>
            </a:r>
          </a:p>
          <a:p>
            <a:pPr>
              <a:lnSpc>
                <a:spcPts val="3400"/>
              </a:lnSpc>
              <a:spcBef>
                <a:spcPts val="600"/>
              </a:spcBef>
              <a:spcAft>
                <a:spcPts val="1800"/>
              </a:spcAft>
            </a:pPr>
            <a:r>
              <a:rPr lang="en-US" sz="3200" b="1" dirty="0">
                <a:solidFill>
                  <a:srgbClr val="85A63A"/>
                </a:solidFill>
              </a:rPr>
              <a:t>February 2013</a:t>
            </a:r>
            <a:r>
              <a:rPr lang="en-US" sz="3200" dirty="0">
                <a:solidFill>
                  <a:srgbClr val="85A63A"/>
                </a:solidFill>
              </a:rPr>
              <a:t>: </a:t>
            </a:r>
            <a:r>
              <a:rPr lang="en-US" sz="3200" dirty="0"/>
              <a:t>Review a rough transcript and coded for evidence of principles </a:t>
            </a:r>
          </a:p>
          <a:p>
            <a:pPr>
              <a:lnSpc>
                <a:spcPts val="3400"/>
              </a:lnSpc>
              <a:spcBef>
                <a:spcPts val="600"/>
              </a:spcBef>
              <a:spcAft>
                <a:spcPts val="1800"/>
              </a:spcAft>
            </a:pPr>
            <a:r>
              <a:rPr lang="en-US" sz="3200" b="1" dirty="0">
                <a:solidFill>
                  <a:srgbClr val="85A63A"/>
                </a:solidFill>
              </a:rPr>
              <a:t>March 2013</a:t>
            </a:r>
            <a:r>
              <a:rPr lang="en-US" sz="3200" dirty="0"/>
              <a:t>: Reviewed a completed case study and coded for evidence of principles</a:t>
            </a:r>
            <a:r>
              <a:rPr lang="en-US" sz="3200" dirty="0" smtClean="0"/>
              <a:t> </a:t>
            </a:r>
            <a:endParaRPr lang="en-US" sz="3200" dirty="0"/>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6775" y="215900"/>
            <a:ext cx="8277225" cy="1116013"/>
          </a:xfrm>
          <a:prstGeom prst="rect">
            <a:avLst/>
          </a:prstGeom>
        </p:spPr>
        <p:txBody>
          <a:bodyPr/>
          <a:lstStyle/>
          <a:p>
            <a:r>
              <a:rPr lang="en-US" dirty="0" smtClean="0"/>
              <a:t>Slide Header</a:t>
            </a:r>
            <a:endParaRPr lang="en-US" dirty="0"/>
          </a:p>
        </p:txBody>
      </p:sp>
      <p:sp>
        <p:nvSpPr>
          <p:cNvPr id="6" name="Title 1"/>
          <p:cNvSpPr txBox="1">
            <a:spLocks/>
          </p:cNvSpPr>
          <p:nvPr/>
        </p:nvSpPr>
        <p:spPr>
          <a:xfrm>
            <a:off x="0" y="0"/>
            <a:ext cx="9144000" cy="1143000"/>
          </a:xfrm>
          <a:prstGeom prst="rect">
            <a:avLst/>
          </a:prstGeom>
          <a:solidFill>
            <a:srgbClr val="660066"/>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Rockwell"/>
                <a:ea typeface="+mj-ea"/>
                <a:cs typeface="Rockwell"/>
              </a:rPr>
              <a:t>Youth Homelessness in MN</a:t>
            </a:r>
            <a:endParaRPr kumimoji="0" lang="en-US" sz="4000" b="0" i="0" u="none" strike="noStrike" kern="1200" cap="none" spc="0" normalizeH="0" baseline="0" noProof="0" dirty="0">
              <a:ln>
                <a:noFill/>
              </a:ln>
              <a:solidFill>
                <a:srgbClr val="FFFFFF"/>
              </a:solidFill>
              <a:effectLst/>
              <a:uLnTx/>
              <a:uFillTx/>
              <a:latin typeface="Rockwell"/>
              <a:ea typeface="+mj-ea"/>
              <a:cs typeface="Rockwell"/>
            </a:endParaRPr>
          </a:p>
        </p:txBody>
      </p:sp>
      <p:pic>
        <p:nvPicPr>
          <p:cNvPr id="7" name="Picture 6" descr="homelessyouthbanner.jpg"/>
          <p:cNvPicPr>
            <a:picLocks noChangeAspect="1"/>
          </p:cNvPicPr>
          <p:nvPr/>
        </p:nvPicPr>
        <p:blipFill rotWithShape="1">
          <a:blip r:embed="rId3">
            <a:extLst>
              <a:ext uri="{28A0092B-C50C-407E-A947-70E740481C1C}">
                <a14:useLocalDpi xmlns:a14="http://schemas.microsoft.com/office/drawing/2010/main" val="0"/>
              </a:ext>
            </a:extLst>
          </a:blip>
          <a:srcRect r="-1461"/>
          <a:stretch/>
        </p:blipFill>
        <p:spPr>
          <a:xfrm>
            <a:off x="-1" y="2224705"/>
            <a:ext cx="9277593" cy="3505200"/>
          </a:xfrm>
          <a:prstGeom prst="rect">
            <a:avLst/>
          </a:prstGeom>
        </p:spPr>
      </p:pic>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25500"/>
            <a:ext cx="8839200" cy="5821252"/>
          </a:xfrm>
          <a:prstGeom prst="rect">
            <a:avLst/>
          </a:prstGeom>
          <a:noFill/>
        </p:spPr>
        <p:txBody>
          <a:bodyPr wrap="square" rtlCol="0">
            <a:spAutoFit/>
          </a:bodyPr>
          <a:lstStyle/>
          <a:p>
            <a:pPr>
              <a:lnSpc>
                <a:spcPts val="3400"/>
              </a:lnSpc>
              <a:spcBef>
                <a:spcPts val="600"/>
              </a:spcBef>
              <a:spcAft>
                <a:spcPts val="1800"/>
              </a:spcAft>
            </a:pPr>
            <a:r>
              <a:rPr lang="en-US" sz="3200" b="1" dirty="0" smtClean="0">
                <a:solidFill>
                  <a:srgbClr val="85A63A"/>
                </a:solidFill>
              </a:rPr>
              <a:t>April 2013</a:t>
            </a:r>
            <a:r>
              <a:rPr lang="en-US" sz="3200" dirty="0" smtClean="0">
                <a:solidFill>
                  <a:srgbClr val="85A63A"/>
                </a:solidFill>
              </a:rPr>
              <a:t>: </a:t>
            </a:r>
            <a:r>
              <a:rPr lang="en-US" sz="3200" dirty="0" smtClean="0"/>
              <a:t>Teams of 3-4 people read three case studies and conducted a cross-case analysis</a:t>
            </a:r>
          </a:p>
          <a:p>
            <a:pPr>
              <a:lnSpc>
                <a:spcPts val="3400"/>
              </a:lnSpc>
              <a:spcBef>
                <a:spcPts val="600"/>
              </a:spcBef>
              <a:spcAft>
                <a:spcPts val="1800"/>
              </a:spcAft>
            </a:pPr>
            <a:r>
              <a:rPr lang="en-US" sz="3200" b="1" dirty="0" smtClean="0">
                <a:solidFill>
                  <a:srgbClr val="85A63A"/>
                </a:solidFill>
              </a:rPr>
              <a:t>May </a:t>
            </a:r>
            <a:r>
              <a:rPr lang="en-US" sz="3200" b="1" dirty="0">
                <a:solidFill>
                  <a:srgbClr val="85A63A"/>
                </a:solidFill>
              </a:rPr>
              <a:t>2013</a:t>
            </a:r>
            <a:r>
              <a:rPr lang="en-US" sz="3200" dirty="0">
                <a:solidFill>
                  <a:srgbClr val="85A63A"/>
                </a:solidFill>
              </a:rPr>
              <a:t>: </a:t>
            </a:r>
            <a:r>
              <a:rPr lang="en-US" sz="3200" dirty="0"/>
              <a:t>Group members reviewed the write-up of the first principle </a:t>
            </a:r>
          </a:p>
          <a:p>
            <a:pPr>
              <a:lnSpc>
                <a:spcPts val="3400"/>
              </a:lnSpc>
              <a:spcBef>
                <a:spcPts val="600"/>
              </a:spcBef>
              <a:spcAft>
                <a:spcPts val="600"/>
              </a:spcAft>
            </a:pPr>
            <a:r>
              <a:rPr lang="en-US" sz="3200" b="1" dirty="0">
                <a:solidFill>
                  <a:srgbClr val="85A63A"/>
                </a:solidFill>
              </a:rPr>
              <a:t>June 2013</a:t>
            </a:r>
            <a:r>
              <a:rPr lang="en-US" sz="3200" dirty="0">
                <a:solidFill>
                  <a:srgbClr val="85A63A"/>
                </a:solidFill>
              </a:rPr>
              <a:t>: </a:t>
            </a:r>
            <a:r>
              <a:rPr lang="en-US" sz="3200" dirty="0"/>
              <a:t>Everyone read all of the principle briefs and </a:t>
            </a:r>
            <a:r>
              <a:rPr lang="en-US" sz="3200" dirty="0" smtClean="0"/>
              <a:t>we:</a:t>
            </a:r>
          </a:p>
          <a:p>
            <a:pPr marL="688975" indent="-514350">
              <a:lnSpc>
                <a:spcPts val="3400"/>
              </a:lnSpc>
              <a:spcBef>
                <a:spcPts val="600"/>
              </a:spcBef>
              <a:spcAft>
                <a:spcPts val="600"/>
              </a:spcAft>
              <a:buAutoNum type="arabicParenR"/>
            </a:pPr>
            <a:r>
              <a:rPr lang="en-US" sz="3200" dirty="0" smtClean="0"/>
              <a:t>discussed </a:t>
            </a:r>
            <a:r>
              <a:rPr lang="en-US" sz="3200" dirty="0"/>
              <a:t>interrelationships between principles and</a:t>
            </a:r>
            <a:r>
              <a:rPr lang="en-US" sz="3200" dirty="0" smtClean="0"/>
              <a:t> </a:t>
            </a:r>
          </a:p>
          <a:p>
            <a:pPr marL="688975" indent="-514350">
              <a:lnSpc>
                <a:spcPts val="3400"/>
              </a:lnSpc>
              <a:spcBef>
                <a:spcPts val="600"/>
              </a:spcBef>
              <a:spcAft>
                <a:spcPts val="600"/>
              </a:spcAft>
              <a:buAutoNum type="arabicParenR"/>
            </a:pPr>
            <a:r>
              <a:rPr lang="en-US" sz="3200" dirty="0" smtClean="0"/>
              <a:t>made </a:t>
            </a:r>
            <a:r>
              <a:rPr lang="en-US" sz="3200" dirty="0"/>
              <a:t>visual representations of the interrelationships between the </a:t>
            </a:r>
            <a:r>
              <a:rPr lang="en-US" sz="3200" dirty="0" smtClean="0"/>
              <a:t>principles</a:t>
            </a:r>
            <a:endParaRPr lang="en-US" sz="3200" dirty="0"/>
          </a:p>
        </p:txBody>
      </p:sp>
      <p:sp>
        <p:nvSpPr>
          <p:cNvPr id="4" name="Title 2"/>
          <p:cNvSpPr txBox="1">
            <a:spLocks/>
          </p:cNvSpPr>
          <p:nvPr/>
        </p:nvSpPr>
        <p:spPr>
          <a:xfrm>
            <a:off x="0" y="0"/>
            <a:ext cx="9144000" cy="539750"/>
          </a:xfrm>
          <a:prstGeom prst="rect">
            <a:avLst/>
          </a:prstGeom>
          <a:solidFill>
            <a:srgbClr val="660066"/>
          </a:solidFill>
        </p:spPr>
        <p:txBody>
          <a:bodyPr anchor="ctr">
            <a:no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Reflective</a:t>
            </a:r>
            <a:r>
              <a:rPr lang="en-US" sz="3000" dirty="0" smtClean="0">
                <a:solidFill>
                  <a:srgbClr val="FFFFFF"/>
                </a:solidFill>
                <a:latin typeface="+mj-lt"/>
                <a:ea typeface="+mj-ea"/>
                <a:cs typeface="+mj-cs"/>
              </a:rPr>
              <a:t> Practice Group</a:t>
            </a:r>
            <a:r>
              <a:rPr kumimoji="0" lang="en-US" sz="3000" b="0" i="0" u="none" strike="noStrike" kern="1200" cap="none" spc="0" normalizeH="0" noProof="0" dirty="0" smtClean="0">
                <a:ln>
                  <a:noFill/>
                </a:ln>
                <a:solidFill>
                  <a:srgbClr val="FFFFFF"/>
                </a:solidFill>
                <a:effectLst/>
                <a:uLnTx/>
                <a:uFillTx/>
                <a:latin typeface="+mj-lt"/>
                <a:ea typeface="+mj-ea"/>
                <a:cs typeface="+mj-cs"/>
              </a:rPr>
              <a:t> </a:t>
            </a:r>
            <a:r>
              <a:rPr kumimoji="0" lang="en-US" sz="3000" b="0" i="0" u="none" strike="noStrike" kern="1200" cap="none" spc="0" normalizeH="0" baseline="0" noProof="0" dirty="0" smtClean="0">
                <a:ln>
                  <a:noFill/>
                </a:ln>
                <a:solidFill>
                  <a:srgbClr val="FFFFFF"/>
                </a:solidFill>
                <a:effectLst/>
                <a:uLnTx/>
                <a:uFillTx/>
                <a:latin typeface="+mj-lt"/>
                <a:ea typeface="+mj-ea"/>
                <a:cs typeface="+mj-cs"/>
              </a:rPr>
              <a:t>continued </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1016000"/>
            <a:ext cx="8013700" cy="4949218"/>
          </a:xfrm>
          <a:prstGeom prst="rect">
            <a:avLst/>
          </a:prstGeom>
          <a:noFill/>
        </p:spPr>
        <p:txBody>
          <a:bodyPr wrap="square" rtlCol="0">
            <a:spAutoFit/>
          </a:bodyPr>
          <a:lstStyle/>
          <a:p>
            <a:pPr>
              <a:lnSpc>
                <a:spcPts val="3400"/>
              </a:lnSpc>
              <a:spcBef>
                <a:spcPts val="600"/>
              </a:spcBef>
              <a:spcAft>
                <a:spcPts val="1800"/>
              </a:spcAft>
            </a:pPr>
            <a:r>
              <a:rPr lang="en-US" sz="3200" b="1" dirty="0" smtClean="0">
                <a:solidFill>
                  <a:srgbClr val="85A63A"/>
                </a:solidFill>
              </a:rPr>
              <a:t>July 2013: </a:t>
            </a:r>
            <a:r>
              <a:rPr lang="en-US" sz="3200" dirty="0" smtClean="0"/>
              <a:t>Presentation of final results and discussion</a:t>
            </a:r>
          </a:p>
          <a:p>
            <a:pPr>
              <a:lnSpc>
                <a:spcPts val="3400"/>
              </a:lnSpc>
              <a:spcBef>
                <a:spcPts val="600"/>
              </a:spcBef>
              <a:spcAft>
                <a:spcPts val="1800"/>
              </a:spcAft>
            </a:pPr>
            <a:r>
              <a:rPr lang="en-US" sz="3200" b="1" dirty="0" smtClean="0">
                <a:solidFill>
                  <a:srgbClr val="85A63A"/>
                </a:solidFill>
              </a:rPr>
              <a:t>August </a:t>
            </a:r>
            <a:r>
              <a:rPr lang="en-US" sz="3200" b="1" dirty="0">
                <a:solidFill>
                  <a:srgbClr val="85A63A"/>
                </a:solidFill>
              </a:rPr>
              <a:t>2013: </a:t>
            </a:r>
            <a:r>
              <a:rPr lang="en-US" sz="3200" dirty="0"/>
              <a:t>Group members </a:t>
            </a:r>
            <a:r>
              <a:rPr lang="en-US" sz="3200" dirty="0" smtClean="0"/>
              <a:t>identified applications for practice and next steps</a:t>
            </a:r>
            <a:endParaRPr lang="en-US" sz="3200" dirty="0"/>
          </a:p>
          <a:p>
            <a:pPr>
              <a:lnSpc>
                <a:spcPts val="3400"/>
              </a:lnSpc>
              <a:spcBef>
                <a:spcPts val="600"/>
              </a:spcBef>
              <a:spcAft>
                <a:spcPts val="1800"/>
              </a:spcAft>
            </a:pPr>
            <a:r>
              <a:rPr lang="en-US" sz="3200" b="1" dirty="0">
                <a:solidFill>
                  <a:srgbClr val="85A63A"/>
                </a:solidFill>
              </a:rPr>
              <a:t>September 2013: </a:t>
            </a:r>
            <a:r>
              <a:rPr lang="en-US" sz="3200" dirty="0"/>
              <a:t>Group members prepared write-ups for the principles </a:t>
            </a:r>
            <a:endParaRPr lang="en-US" sz="3200" dirty="0" smtClean="0"/>
          </a:p>
          <a:p>
            <a:pPr>
              <a:lnSpc>
                <a:spcPts val="3400"/>
              </a:lnSpc>
              <a:spcBef>
                <a:spcPts val="600"/>
              </a:spcBef>
              <a:spcAft>
                <a:spcPts val="1800"/>
              </a:spcAft>
            </a:pPr>
            <a:r>
              <a:rPr lang="en-US" sz="3200" b="1" dirty="0" smtClean="0">
                <a:solidFill>
                  <a:srgbClr val="85A63A"/>
                </a:solidFill>
              </a:rPr>
              <a:t>October </a:t>
            </a:r>
            <a:r>
              <a:rPr lang="en-US" sz="3200" b="1" dirty="0">
                <a:solidFill>
                  <a:srgbClr val="85A63A"/>
                </a:solidFill>
              </a:rPr>
              <a:t>2013: </a:t>
            </a:r>
            <a:r>
              <a:rPr lang="en-US" sz="3200" dirty="0"/>
              <a:t>Reviewed revised write-up of principles and started to word-smith principle statements </a:t>
            </a:r>
          </a:p>
        </p:txBody>
      </p:sp>
      <p:sp>
        <p:nvSpPr>
          <p:cNvPr id="4" name="Title 2"/>
          <p:cNvSpPr txBox="1">
            <a:spLocks/>
          </p:cNvSpPr>
          <p:nvPr/>
        </p:nvSpPr>
        <p:spPr>
          <a:xfrm>
            <a:off x="0" y="0"/>
            <a:ext cx="9144000" cy="539750"/>
          </a:xfrm>
          <a:prstGeom prst="rect">
            <a:avLst/>
          </a:prstGeom>
          <a:solidFill>
            <a:srgbClr val="660066"/>
          </a:solidFill>
        </p:spPr>
        <p:txBody>
          <a:bodyPr anchor="ctr">
            <a:no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Reflective</a:t>
            </a:r>
            <a:r>
              <a:rPr lang="en-US" sz="3000" dirty="0" smtClean="0">
                <a:solidFill>
                  <a:srgbClr val="FFFFFF"/>
                </a:solidFill>
                <a:latin typeface="+mj-lt"/>
                <a:ea typeface="+mj-ea"/>
                <a:cs typeface="+mj-cs"/>
              </a:rPr>
              <a:t> Practice Group</a:t>
            </a:r>
            <a:r>
              <a:rPr kumimoji="0" lang="en-US" sz="3000" b="0" i="0" u="none" strike="noStrike" kern="1200" cap="none" spc="0" normalizeH="0" noProof="0" dirty="0" smtClean="0">
                <a:ln>
                  <a:noFill/>
                </a:ln>
                <a:solidFill>
                  <a:srgbClr val="FFFFFF"/>
                </a:solidFill>
                <a:effectLst/>
                <a:uLnTx/>
                <a:uFillTx/>
                <a:latin typeface="+mj-lt"/>
                <a:ea typeface="+mj-ea"/>
                <a:cs typeface="+mj-cs"/>
              </a:rPr>
              <a:t> </a:t>
            </a:r>
            <a:r>
              <a:rPr kumimoji="0" lang="en-US" sz="3000" b="0" i="0" u="none" strike="noStrike" kern="1200" cap="none" spc="0" normalizeH="0" baseline="0" noProof="0" dirty="0" smtClean="0">
                <a:ln>
                  <a:noFill/>
                </a:ln>
                <a:solidFill>
                  <a:srgbClr val="FFFFFF"/>
                </a:solidFill>
                <a:effectLst/>
                <a:uLnTx/>
                <a:uFillTx/>
                <a:latin typeface="+mj-lt"/>
                <a:ea typeface="+mj-ea"/>
                <a:cs typeface="+mj-cs"/>
              </a:rPr>
              <a:t>continued </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9144000" cy="6470472"/>
          </a:xfrm>
          <a:prstGeom prst="rect">
            <a:avLst/>
          </a:prstGeom>
          <a:solidFill>
            <a:srgbClr val="660066"/>
          </a:solidFill>
        </p:spPr>
        <p:txBody>
          <a:bodyPr anchor="ctr">
            <a:normAutofit/>
          </a:bodyPr>
          <a:lstStyle/>
          <a:p>
            <a:pPr marL="290513"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FFFFFF"/>
                </a:solidFill>
                <a:effectLst/>
                <a:uLnTx/>
                <a:uFillTx/>
                <a:latin typeface="+mj-lt"/>
                <a:ea typeface="+mj-ea"/>
                <a:cs typeface="+mj-cs"/>
              </a:rPr>
              <a:t>Findings</a:t>
            </a:r>
            <a:endParaRPr kumimoji="0" lang="en-US" sz="5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Question 1: How do homeless youth actually experience the principles?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graphicFrame>
        <p:nvGraphicFramePr>
          <p:cNvPr id="118786" name="Object 2"/>
          <p:cNvGraphicFramePr>
            <a:graphicFrameLocks noChangeAspect="1"/>
          </p:cNvGraphicFramePr>
          <p:nvPr/>
        </p:nvGraphicFramePr>
        <p:xfrm>
          <a:off x="228600" y="1555750"/>
          <a:ext cx="8686800" cy="4724400"/>
        </p:xfrm>
        <a:graphic>
          <a:graphicData uri="http://schemas.openxmlformats.org/presentationml/2006/ole">
            <mc:AlternateContent xmlns:mc="http://schemas.openxmlformats.org/markup-compatibility/2006">
              <mc:Choice xmlns:v="urn:schemas-microsoft-com:vml" Requires="v">
                <p:oleObj spid="_x0000_s118802" name="Document" r:id="rId5" imgW="5740400" imgH="3289300" progId="Word.Document.12">
                  <p:embed/>
                </p:oleObj>
              </mc:Choice>
              <mc:Fallback>
                <p:oleObj name="Document" r:id="rId5" imgW="5740400" imgH="3289300"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55750"/>
                        <a:ext cx="86868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Question 1 Key Points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4"/>
          <p:cNvSpPr txBox="1">
            <a:spLocks/>
          </p:cNvSpPr>
          <p:nvPr/>
        </p:nvSpPr>
        <p:spPr>
          <a:xfrm>
            <a:off x="609599" y="1524000"/>
            <a:ext cx="7915275" cy="4332297"/>
          </a:xfrm>
          <a:prstGeom prst="rect">
            <a:avLst/>
          </a:prstGeom>
          <a:noFill/>
        </p:spPr>
        <p:txBody>
          <a:bodyPr vert="horz" wrap="square" lIns="91440" tIns="45720" rIns="91440" bIns="45720" rtlCol="0">
            <a:spAutoFit/>
          </a:bodyPr>
          <a:lstStyle/>
          <a:p>
            <a:pPr marL="285750" marR="0" lvl="0" indent="-285750" algn="l" defTabSz="457200" rtl="0" eaLnBrk="1" fontAlgn="auto" latinLnBrk="0" hangingPunct="1">
              <a:lnSpc>
                <a:spcPts val="3800"/>
              </a:lnSpc>
              <a:spcBef>
                <a:spcPct val="20000"/>
              </a:spcBef>
              <a:spcAft>
                <a:spcPts val="1800"/>
              </a:spcAft>
              <a:buClr>
                <a:srgbClr val="660066"/>
              </a:buClr>
              <a:buSzTx/>
              <a:buFont typeface="Arial"/>
              <a:buChar char="•"/>
              <a:tabLst/>
              <a:defRPr/>
            </a:pPr>
            <a:r>
              <a:rPr kumimoji="0" lang="en-US" sz="3400" b="0" i="0" u="none" strike="noStrike" kern="1200" cap="none" spc="0" normalizeH="0" baseline="0" noProof="0" dirty="0" smtClean="0">
                <a:ln>
                  <a:noFill/>
                </a:ln>
                <a:effectLst/>
                <a:uLnTx/>
                <a:uFillTx/>
                <a:latin typeface="+mn-lt"/>
                <a:ea typeface="+mn-ea"/>
                <a:cs typeface="+mn-cs"/>
              </a:rPr>
              <a:t>All of the principles were evidenced in the case stories, some more so than others</a:t>
            </a:r>
          </a:p>
          <a:p>
            <a:pPr marL="285750" marR="0" lvl="0" indent="-285750" algn="l" defTabSz="457200" rtl="0" eaLnBrk="1" fontAlgn="auto" latinLnBrk="0" hangingPunct="1">
              <a:lnSpc>
                <a:spcPts val="3800"/>
              </a:lnSpc>
              <a:spcBef>
                <a:spcPct val="20000"/>
              </a:spcBef>
              <a:spcAft>
                <a:spcPts val="1800"/>
              </a:spcAft>
              <a:buClr>
                <a:srgbClr val="660066"/>
              </a:buClr>
              <a:buSzTx/>
              <a:buFont typeface="Arial"/>
              <a:buChar char="•"/>
              <a:tabLst/>
              <a:defRPr/>
            </a:pPr>
            <a:r>
              <a:rPr kumimoji="0" lang="en-US" sz="3400" b="0" i="0" u="none" strike="noStrike" kern="1200" cap="none" spc="0" normalizeH="0" baseline="0" noProof="0" dirty="0" smtClean="0">
                <a:ln>
                  <a:noFill/>
                </a:ln>
                <a:solidFill>
                  <a:srgbClr val="85A63A"/>
                </a:solidFill>
                <a:effectLst/>
                <a:uLnTx/>
                <a:uFillTx/>
                <a:latin typeface="+mn-lt"/>
                <a:ea typeface="+mn-ea"/>
                <a:cs typeface="+mn-cs"/>
              </a:rPr>
              <a:t>Some were evidenced as described in the literature </a:t>
            </a:r>
            <a:r>
              <a:rPr kumimoji="0" lang="en-US" sz="3400" b="0" i="1" u="none" strike="noStrike" kern="1200" cap="none" spc="0" normalizeH="0" baseline="0" noProof="0" dirty="0" smtClean="0">
                <a:ln>
                  <a:noFill/>
                </a:ln>
                <a:solidFill>
                  <a:srgbClr val="85A63A"/>
                </a:solidFill>
                <a:effectLst/>
                <a:uLnTx/>
                <a:uFillTx/>
                <a:latin typeface="+mn-lt"/>
                <a:ea typeface="+mn-ea"/>
                <a:cs typeface="+mn-cs"/>
              </a:rPr>
              <a:t>(example: Trauma informed care) </a:t>
            </a:r>
            <a:r>
              <a:rPr kumimoji="0" lang="en-US" sz="3400" b="0" i="0" u="none" strike="noStrike" kern="1200" cap="none" spc="0" normalizeH="0" baseline="0" noProof="0" dirty="0" smtClean="0">
                <a:ln>
                  <a:noFill/>
                </a:ln>
                <a:solidFill>
                  <a:srgbClr val="85A63A"/>
                </a:solidFill>
                <a:effectLst/>
                <a:uLnTx/>
                <a:uFillTx/>
                <a:latin typeface="+mn-lt"/>
                <a:ea typeface="+mn-ea"/>
                <a:cs typeface="+mn-cs"/>
              </a:rPr>
              <a:t>and others somewhat differently </a:t>
            </a:r>
            <a:r>
              <a:rPr kumimoji="0" lang="en-US" sz="3400" b="0" i="1" u="none" strike="noStrike" kern="1200" cap="none" spc="0" normalizeH="0" baseline="0" noProof="0" dirty="0" smtClean="0">
                <a:ln>
                  <a:noFill/>
                </a:ln>
                <a:solidFill>
                  <a:srgbClr val="85A63A"/>
                </a:solidFill>
                <a:effectLst/>
                <a:uLnTx/>
                <a:uFillTx/>
                <a:latin typeface="+mn-lt"/>
                <a:ea typeface="+mn-ea"/>
                <a:cs typeface="+mn-cs"/>
              </a:rPr>
              <a:t>(example:  Non-judgmental engagement) </a:t>
            </a: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Example: Trusting Youth</a:t>
            </a:r>
            <a:r>
              <a:rPr lang="en-US" sz="4000" dirty="0" smtClean="0">
                <a:solidFill>
                  <a:srgbClr val="FFFFFF"/>
                </a:solidFill>
                <a:latin typeface="+mj-lt"/>
                <a:ea typeface="+mj-ea"/>
                <a:cs typeface="+mj-cs"/>
              </a:rPr>
              <a:t>-</a:t>
            </a:r>
            <a:r>
              <a:rPr kumimoji="0" lang="en-US" sz="4000" b="0" i="0" u="none" strike="noStrike" kern="1200" cap="none" spc="0" normalizeH="0" noProof="0" dirty="0" smtClean="0">
                <a:ln>
                  <a:noFill/>
                </a:ln>
                <a:solidFill>
                  <a:srgbClr val="FFFFFF"/>
                </a:solidFill>
                <a:effectLst/>
                <a:uLnTx/>
                <a:uFillTx/>
                <a:latin typeface="+mj-lt"/>
                <a:ea typeface="+mj-ea"/>
                <a:cs typeface="+mj-cs"/>
              </a:rPr>
              <a:t>Adult Relationships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2"/>
          <p:cNvSpPr txBox="1">
            <a:spLocks/>
          </p:cNvSpPr>
          <p:nvPr/>
        </p:nvSpPr>
        <p:spPr>
          <a:xfrm>
            <a:off x="457200" y="1473200"/>
            <a:ext cx="8305800" cy="5257800"/>
          </a:xfrm>
          <a:prstGeom prst="rect">
            <a:avLst/>
          </a:prstGeom>
        </p:spPr>
        <p:txBody>
          <a:bodyPr vert="horz" lIns="91440" tIns="45720" rIns="91440" bIns="45720" rtlCol="0">
            <a:normAutofit fontScale="92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Themes identified in the youth interviews related to Principle 1: Trusting youth-adult relationships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1200"/>
              </a:spcAft>
              <a:buClr>
                <a:srgbClr val="660066"/>
              </a:buClr>
              <a:buSzTx/>
              <a:buFont typeface="Arial"/>
              <a:buChar char="•"/>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Past experiences make it hard to trust </a:t>
            </a:r>
          </a:p>
          <a:p>
            <a:pPr marL="342900" marR="0" lvl="0" indent="-342900" algn="l" defTabSz="457200" rtl="0" eaLnBrk="1" fontAlgn="auto" latinLnBrk="0" hangingPunct="1">
              <a:lnSpc>
                <a:spcPct val="100000"/>
              </a:lnSpc>
              <a:spcBef>
                <a:spcPct val="20000"/>
              </a:spcBef>
              <a:spcAft>
                <a:spcPts val="1200"/>
              </a:spcAft>
              <a:buClr>
                <a:srgbClr val="660066"/>
              </a:buClr>
              <a:buSzTx/>
              <a:buFont typeface="Arial"/>
              <a:buChar char="•"/>
              <a:tabLst/>
              <a:defRPr/>
            </a:pPr>
            <a:r>
              <a:rPr kumimoji="0" lang="en-US" sz="3200" b="0" i="0" u="none" strike="noStrike" kern="1200" cap="none" spc="0" normalizeH="0" baseline="0" noProof="0" dirty="0" smtClean="0">
                <a:ln>
                  <a:noFill/>
                </a:ln>
                <a:solidFill>
                  <a:srgbClr val="85A63A"/>
                </a:solidFill>
                <a:effectLst/>
                <a:uLnTx/>
                <a:uFillTx/>
                <a:latin typeface="+mn-lt"/>
                <a:ea typeface="+mn-ea"/>
                <a:cs typeface="+mn-cs"/>
              </a:rPr>
              <a:t>Non-judgmental engagement is an essential first ingredient in developing a relationship </a:t>
            </a:r>
          </a:p>
          <a:p>
            <a:pPr marL="342900" marR="0" lvl="0" indent="-342900" algn="l" defTabSz="457200" rtl="0" eaLnBrk="1" fontAlgn="auto" latinLnBrk="0" hangingPunct="1">
              <a:lnSpc>
                <a:spcPct val="100000"/>
              </a:lnSpc>
              <a:spcBef>
                <a:spcPct val="20000"/>
              </a:spcBef>
              <a:spcAft>
                <a:spcPts val="1200"/>
              </a:spcAft>
              <a:buClr>
                <a:srgbClr val="660066"/>
              </a:buClr>
              <a:buSzTx/>
              <a:buFont typeface="Arial"/>
              <a:buChar char="•"/>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Learning to open up is important and happens through relationship</a:t>
            </a:r>
          </a:p>
          <a:p>
            <a:pPr marL="342900" marR="0" lvl="0" indent="-342900" algn="l" defTabSz="457200" rtl="0" eaLnBrk="1" fontAlgn="auto" latinLnBrk="0" hangingPunct="1">
              <a:lnSpc>
                <a:spcPct val="100000"/>
              </a:lnSpc>
              <a:spcBef>
                <a:spcPct val="20000"/>
              </a:spcBef>
              <a:spcAft>
                <a:spcPts val="1200"/>
              </a:spcAft>
              <a:buClr>
                <a:srgbClr val="660066"/>
              </a:buClr>
              <a:buSzTx/>
              <a:buFont typeface="Arial"/>
              <a:buChar char="•"/>
              <a:tabLst/>
              <a:defRPr/>
            </a:pPr>
            <a:r>
              <a:rPr kumimoji="0" lang="en-US" sz="3200" b="0" i="0" u="none" strike="noStrike" kern="1200" cap="none" spc="0" normalizeH="0" baseline="0" noProof="0" dirty="0" smtClean="0">
                <a:ln>
                  <a:noFill/>
                </a:ln>
                <a:solidFill>
                  <a:srgbClr val="85A63A"/>
                </a:solidFill>
                <a:effectLst/>
                <a:uLnTx/>
                <a:uFillTx/>
                <a:latin typeface="+mn-lt"/>
                <a:ea typeface="+mn-ea"/>
                <a:cs typeface="+mn-cs"/>
              </a:rPr>
              <a:t>Relationships help youth learn to ask for and receive help</a:t>
            </a:r>
            <a:endParaRPr kumimoji="0" lang="en-US" sz="3200" b="0" i="0" u="none" strike="noStrike" kern="1200" cap="none" spc="0" normalizeH="0" baseline="0" noProof="0" dirty="0">
              <a:ln>
                <a:noFill/>
              </a:ln>
              <a:solidFill>
                <a:srgbClr val="85A63A"/>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539750"/>
          </a:xfrm>
          <a:prstGeom prst="rect">
            <a:avLst/>
          </a:prstGeom>
          <a:solidFill>
            <a:srgbClr val="660066"/>
          </a:solidFill>
        </p:spPr>
        <p:txBody>
          <a:bodyPr anchor="ctr">
            <a:no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Example 1 continued </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TextBox 2"/>
          <p:cNvSpPr txBox="1"/>
          <p:nvPr/>
        </p:nvSpPr>
        <p:spPr>
          <a:xfrm>
            <a:off x="304800" y="1555750"/>
            <a:ext cx="8534400" cy="4247317"/>
          </a:xfrm>
          <a:prstGeom prst="rect">
            <a:avLst/>
          </a:prstGeom>
          <a:noFill/>
        </p:spPr>
        <p:txBody>
          <a:bodyPr wrap="square" rtlCol="0">
            <a:spAutoFit/>
          </a:bodyPr>
          <a:lstStyle/>
          <a:p>
            <a:pPr marL="457200" lvl="0" indent="-457200">
              <a:spcAft>
                <a:spcPts val="1800"/>
              </a:spcAft>
              <a:buClr>
                <a:srgbClr val="660066"/>
              </a:buClr>
              <a:buFont typeface="Arial"/>
              <a:buChar char="•"/>
            </a:pPr>
            <a:r>
              <a:rPr lang="en-US" sz="3000" dirty="0"/>
              <a:t>Listening is as important as doing</a:t>
            </a:r>
          </a:p>
          <a:p>
            <a:pPr marL="457200" lvl="0" indent="-457200">
              <a:spcAft>
                <a:spcPts val="1800"/>
              </a:spcAft>
              <a:buClr>
                <a:srgbClr val="660066"/>
              </a:buClr>
              <a:buFont typeface="Arial"/>
              <a:buChar char="•"/>
            </a:pPr>
            <a:r>
              <a:rPr lang="en-US" sz="3000" dirty="0">
                <a:solidFill>
                  <a:srgbClr val="85A63A"/>
                </a:solidFill>
              </a:rPr>
              <a:t>People matter more than programs</a:t>
            </a:r>
          </a:p>
          <a:p>
            <a:pPr marL="457200" lvl="0" indent="-457200">
              <a:spcAft>
                <a:spcPts val="1800"/>
              </a:spcAft>
              <a:buClr>
                <a:srgbClr val="660066"/>
              </a:buClr>
              <a:buFont typeface="Arial"/>
              <a:buChar char="•"/>
            </a:pPr>
            <a:r>
              <a:rPr lang="en-US" sz="3000" dirty="0"/>
              <a:t>It means a lot when staff convey that they truly care</a:t>
            </a:r>
          </a:p>
          <a:p>
            <a:pPr marL="457200" lvl="0" indent="-457200">
              <a:spcAft>
                <a:spcPts val="1800"/>
              </a:spcAft>
              <a:buClr>
                <a:srgbClr val="660066"/>
              </a:buClr>
              <a:buFont typeface="Arial"/>
              <a:buChar char="•"/>
            </a:pPr>
            <a:r>
              <a:rPr lang="en-US" sz="3000" dirty="0">
                <a:solidFill>
                  <a:srgbClr val="85A63A"/>
                </a:solidFill>
              </a:rPr>
              <a:t>Relationships are the critical ingredient</a:t>
            </a:r>
            <a:r>
              <a:rPr lang="en-US" sz="3000" b="1" dirty="0">
                <a:solidFill>
                  <a:srgbClr val="85A63A"/>
                </a:solidFill>
              </a:rPr>
              <a:t> </a:t>
            </a:r>
            <a:r>
              <a:rPr lang="en-US" sz="3000" dirty="0">
                <a:solidFill>
                  <a:srgbClr val="85A63A"/>
                </a:solidFill>
              </a:rPr>
              <a:t>for effective programming</a:t>
            </a:r>
          </a:p>
          <a:p>
            <a:pPr marL="457200" indent="-457200">
              <a:spcAft>
                <a:spcPts val="1800"/>
              </a:spcAft>
              <a:buClr>
                <a:srgbClr val="660066"/>
              </a:buClr>
              <a:buFont typeface="Arial"/>
              <a:buChar char="•"/>
            </a:pPr>
            <a:r>
              <a:rPr lang="en-US" sz="3000" dirty="0"/>
              <a:t>Consistency of staffing is important </a:t>
            </a: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lvl="0" algn="ctr">
              <a:spcBef>
                <a:spcPct val="0"/>
              </a:spcBef>
            </a:pPr>
            <a:r>
              <a:rPr lang="en-US" sz="4000" dirty="0" smtClean="0">
                <a:solidFill>
                  <a:srgbClr val="FFFFFF"/>
                </a:solidFill>
              </a:rPr>
              <a:t>Question 2:  What does implementation of the principles look like in practice?</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6"/>
          <p:cNvSpPr txBox="1">
            <a:spLocks/>
          </p:cNvSpPr>
          <p:nvPr/>
        </p:nvSpPr>
        <p:spPr>
          <a:xfrm>
            <a:off x="285749" y="1368425"/>
            <a:ext cx="8866417" cy="5181600"/>
          </a:xfrm>
          <a:prstGeom prst="rect">
            <a:avLst/>
          </a:prstGeom>
          <a:solidFill>
            <a:schemeClr val="bg1"/>
          </a:solidFill>
        </p:spPr>
        <p:txBody>
          <a:bodyPr vert="horz" lIns="91440" tIns="45720" rIns="91440" bIns="45720" rtlCol="0">
            <a:noAutofit/>
          </a:bodyPr>
          <a:lstStyle/>
          <a:p>
            <a:pPr marL="45720" marR="0" lvl="0" indent="0" algn="l" defTabSz="457200" rtl="0" eaLnBrk="1" fontAlgn="auto" latinLnBrk="0" hangingPunct="1">
              <a:lnSpc>
                <a:spcPct val="100000"/>
              </a:lnSpc>
              <a:spcBef>
                <a:spcPct val="20000"/>
              </a:spcBef>
              <a:spcAft>
                <a:spcPts val="1800"/>
              </a:spcAft>
              <a:buClrTx/>
              <a:buSzTx/>
              <a:buFont typeface="Arial"/>
              <a:buNone/>
              <a:tabLst/>
              <a:defRPr/>
            </a:pPr>
            <a:r>
              <a:rPr kumimoji="0" lang="en-US" sz="3100" b="1" i="0" u="none" strike="noStrike" kern="1200" cap="none" spc="0" normalizeH="0" baseline="0" noProof="0" dirty="0" smtClean="0">
                <a:ln>
                  <a:noFill/>
                </a:ln>
                <a:solidFill>
                  <a:srgbClr val="85A63A"/>
                </a:solidFill>
                <a:effectLst/>
                <a:uLnTx/>
                <a:uFillTx/>
                <a:latin typeface="+mn-lt"/>
                <a:ea typeface="+mn-ea"/>
                <a:cs typeface="+mn-cs"/>
              </a:rPr>
              <a:t>Complex Developmental Orientation</a:t>
            </a:r>
            <a:r>
              <a:rPr kumimoji="0" lang="en-US" sz="3100" i="0" u="none" strike="noStrike" kern="1200" cap="none" spc="0" normalizeH="0" baseline="0" noProof="0" dirty="0" smtClean="0">
                <a:ln>
                  <a:noFill/>
                </a:ln>
                <a:solidFill>
                  <a:srgbClr val="85A63A"/>
                </a:solidFill>
                <a:effectLst/>
                <a:uLnTx/>
                <a:uFillTx/>
                <a:latin typeface="+mn-lt"/>
                <a:ea typeface="+mn-ea"/>
                <a:cs typeface="+mn-cs"/>
              </a:rPr>
              <a:t/>
            </a:r>
            <a:br>
              <a:rPr kumimoji="0" lang="en-US" sz="3100" i="0" u="none" strike="noStrike" kern="1200" cap="none" spc="0" normalizeH="0" baseline="0" noProof="0" dirty="0" smtClean="0">
                <a:ln>
                  <a:noFill/>
                </a:ln>
                <a:solidFill>
                  <a:srgbClr val="85A63A"/>
                </a:solidFill>
                <a:effectLst/>
                <a:uLnTx/>
                <a:uFillTx/>
                <a:latin typeface="+mn-lt"/>
                <a:ea typeface="+mn-ea"/>
                <a:cs typeface="+mn-cs"/>
              </a:rPr>
            </a:br>
            <a:r>
              <a:rPr kumimoji="0" lang="en-US" sz="3100" i="0" u="none" strike="noStrike" kern="1200" cap="none" spc="0" normalizeH="0" baseline="0" noProof="0" dirty="0" smtClean="0">
                <a:ln>
                  <a:noFill/>
                </a:ln>
                <a:solidFill>
                  <a:srgbClr val="000000"/>
                </a:solidFill>
                <a:effectLst/>
                <a:uLnTx/>
                <a:uFillTx/>
                <a:latin typeface="+mn-lt"/>
                <a:ea typeface="+mn-ea"/>
                <a:cs typeface="+mn-cs"/>
              </a:rPr>
              <a:t>Recognizing where youth have been, are, and would like to be; utilizing strengths to support youth development </a:t>
            </a:r>
            <a:r>
              <a:rPr kumimoji="0" lang="en-US" sz="3100" i="1" u="none" strike="noStrike" kern="1200" cap="none" spc="0" normalizeH="0" baseline="0" noProof="0" dirty="0" smtClean="0">
                <a:ln>
                  <a:noFill/>
                </a:ln>
                <a:solidFill>
                  <a:srgbClr val="000000"/>
                </a:solidFill>
                <a:effectLst/>
                <a:uLnTx/>
                <a:uFillTx/>
                <a:latin typeface="+mn-lt"/>
                <a:ea typeface="+mn-ea"/>
                <a:cs typeface="+mn-cs"/>
              </a:rPr>
              <a:t>(Principles 1-3)</a:t>
            </a:r>
          </a:p>
          <a:p>
            <a:pPr marL="45720" marR="0" lvl="0" indent="0" algn="l" defTabSz="457200" rtl="0" eaLnBrk="1" fontAlgn="auto" latinLnBrk="0" hangingPunct="1">
              <a:lnSpc>
                <a:spcPct val="100000"/>
              </a:lnSpc>
              <a:spcBef>
                <a:spcPct val="20000"/>
              </a:spcBef>
              <a:spcAft>
                <a:spcPts val="1800"/>
              </a:spcAft>
              <a:buClrTx/>
              <a:buSzTx/>
              <a:buFont typeface="Arial"/>
              <a:buNone/>
              <a:tabLst/>
              <a:defRPr/>
            </a:pPr>
            <a:r>
              <a:rPr kumimoji="0" lang="en-US" sz="3100" b="1" i="0" u="none" strike="noStrike" kern="1200" cap="none" spc="0" normalizeH="0" baseline="0" noProof="0" dirty="0" smtClean="0">
                <a:ln>
                  <a:noFill/>
                </a:ln>
                <a:solidFill>
                  <a:srgbClr val="85A63A"/>
                </a:solidFill>
                <a:effectLst/>
                <a:uLnTx/>
                <a:uFillTx/>
                <a:latin typeface="+mn-lt"/>
                <a:ea typeface="+mn-ea"/>
                <a:cs typeface="+mn-cs"/>
              </a:rPr>
              <a:t>Meeting Youth Where They Are</a:t>
            </a:r>
            <a:r>
              <a:rPr kumimoji="0" lang="en-US" sz="3100" i="0" u="none" strike="noStrike" kern="1200" cap="none" spc="0" normalizeH="0" baseline="0" noProof="0" dirty="0" smtClean="0">
                <a:ln>
                  <a:noFill/>
                </a:ln>
                <a:solidFill>
                  <a:srgbClr val="85A63A"/>
                </a:solidFill>
                <a:effectLst/>
                <a:uLnTx/>
                <a:uFillTx/>
                <a:latin typeface="+mn-lt"/>
                <a:ea typeface="+mn-ea"/>
                <a:cs typeface="+mn-cs"/>
              </a:rPr>
              <a:t/>
            </a:r>
            <a:br>
              <a:rPr kumimoji="0" lang="en-US" sz="3100" i="0" u="none" strike="noStrike" kern="1200" cap="none" spc="0" normalizeH="0" baseline="0" noProof="0" dirty="0" smtClean="0">
                <a:ln>
                  <a:noFill/>
                </a:ln>
                <a:solidFill>
                  <a:srgbClr val="85A63A"/>
                </a:solidFill>
                <a:effectLst/>
                <a:uLnTx/>
                <a:uFillTx/>
                <a:latin typeface="+mn-lt"/>
                <a:ea typeface="+mn-ea"/>
                <a:cs typeface="+mn-cs"/>
              </a:rPr>
            </a:br>
            <a:r>
              <a:rPr kumimoji="0" lang="en-US" sz="3100" i="0" u="none" strike="noStrike" kern="1200" cap="none" spc="0" normalizeH="0" baseline="0" noProof="0" dirty="0" smtClean="0">
                <a:ln>
                  <a:noFill/>
                </a:ln>
                <a:solidFill>
                  <a:srgbClr val="000000"/>
                </a:solidFill>
                <a:effectLst/>
                <a:uLnTx/>
                <a:uFillTx/>
                <a:latin typeface="+mn-lt"/>
                <a:ea typeface="+mn-ea"/>
                <a:cs typeface="+mn-cs"/>
              </a:rPr>
              <a:t>Recognizing that youth have likely experienced trauma and responding in appropriate way; helping youth to reduce the potential for harm in their lives. </a:t>
            </a:r>
            <a:r>
              <a:rPr kumimoji="0" lang="en-US" sz="3100" i="1" u="none" strike="noStrike" kern="1200" cap="none" spc="0" normalizeH="0" baseline="0" noProof="0" dirty="0" smtClean="0">
                <a:ln>
                  <a:noFill/>
                </a:ln>
                <a:solidFill>
                  <a:srgbClr val="000000"/>
                </a:solidFill>
                <a:effectLst/>
                <a:uLnTx/>
                <a:uFillTx/>
                <a:latin typeface="+mn-lt"/>
                <a:ea typeface="+mn-ea"/>
                <a:cs typeface="+mn-cs"/>
              </a:rPr>
              <a:t>(Principles 4-6)</a:t>
            </a:r>
            <a:endParaRPr kumimoji="0" lang="en-US" sz="3100" i="1"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9144000" cy="539750"/>
          </a:xfrm>
          <a:prstGeom prst="rect">
            <a:avLst/>
          </a:prstGeom>
          <a:solidFill>
            <a:srgbClr val="660066"/>
          </a:solidFill>
        </p:spPr>
        <p:txBody>
          <a:bodyPr anchor="ctr">
            <a:no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Question 2 continued </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sp>
        <p:nvSpPr>
          <p:cNvPr id="4" name="Rectangle 3"/>
          <p:cNvSpPr/>
          <p:nvPr/>
        </p:nvSpPr>
        <p:spPr>
          <a:xfrm>
            <a:off x="238125" y="936625"/>
            <a:ext cx="8620125" cy="4853636"/>
          </a:xfrm>
          <a:prstGeom prst="rect">
            <a:avLst/>
          </a:prstGeom>
        </p:spPr>
        <p:txBody>
          <a:bodyPr wrap="square">
            <a:spAutoFit/>
          </a:bodyPr>
          <a:lstStyle/>
          <a:p>
            <a:pPr marL="45720" lvl="0" defTabSz="457200">
              <a:spcBef>
                <a:spcPct val="20000"/>
              </a:spcBef>
              <a:spcAft>
                <a:spcPts val="1800"/>
              </a:spcAft>
              <a:defRPr/>
            </a:pPr>
            <a:r>
              <a:rPr lang="en-US" sz="3200" b="1" dirty="0" smtClean="0">
                <a:solidFill>
                  <a:srgbClr val="85A63A"/>
                </a:solidFill>
              </a:rPr>
              <a:t>Relationship Orientation </a:t>
            </a:r>
            <a:r>
              <a:rPr lang="en-US" sz="3200" dirty="0" smtClean="0">
                <a:solidFill>
                  <a:srgbClr val="85A63A"/>
                </a:solidFill>
              </a:rPr>
              <a:t/>
            </a:r>
            <a:br>
              <a:rPr lang="en-US" sz="3200" dirty="0" smtClean="0">
                <a:solidFill>
                  <a:srgbClr val="85A63A"/>
                </a:solidFill>
              </a:rPr>
            </a:br>
            <a:r>
              <a:rPr lang="en-US" sz="3200" dirty="0" smtClean="0">
                <a:solidFill>
                  <a:srgbClr val="000000"/>
                </a:solidFill>
              </a:rPr>
              <a:t>Recognizing the importance of and power </a:t>
            </a:r>
            <a:br>
              <a:rPr lang="en-US" sz="3200" dirty="0" smtClean="0">
                <a:solidFill>
                  <a:srgbClr val="000000"/>
                </a:solidFill>
              </a:rPr>
            </a:br>
            <a:r>
              <a:rPr lang="en-US" sz="3200" dirty="0" smtClean="0">
                <a:solidFill>
                  <a:srgbClr val="000000"/>
                </a:solidFill>
              </a:rPr>
              <a:t>of relationships for healing, growth and transformation. </a:t>
            </a:r>
            <a:r>
              <a:rPr lang="en-US" sz="3200" i="1" dirty="0" smtClean="0">
                <a:solidFill>
                  <a:srgbClr val="000000"/>
                </a:solidFill>
              </a:rPr>
              <a:t>(Principle 7) </a:t>
            </a:r>
          </a:p>
          <a:p>
            <a:pPr marL="65088" lvl="0" defTabSz="457200">
              <a:spcBef>
                <a:spcPct val="20000"/>
              </a:spcBef>
              <a:spcAft>
                <a:spcPts val="1800"/>
              </a:spcAft>
              <a:defRPr/>
            </a:pPr>
            <a:r>
              <a:rPr lang="en-US" sz="3200" b="1" dirty="0" smtClean="0">
                <a:solidFill>
                  <a:srgbClr val="85A63A"/>
                </a:solidFill>
              </a:rPr>
              <a:t>Bio-Psycho-Social-Cultural Well-Being</a:t>
            </a:r>
            <a:r>
              <a:rPr lang="en-US" sz="3200" dirty="0" smtClean="0">
                <a:solidFill>
                  <a:srgbClr val="85A63A"/>
                </a:solidFill>
              </a:rPr>
              <a:t/>
            </a:r>
            <a:br>
              <a:rPr lang="en-US" sz="3200" dirty="0" smtClean="0">
                <a:solidFill>
                  <a:srgbClr val="85A63A"/>
                </a:solidFill>
              </a:rPr>
            </a:br>
            <a:r>
              <a:rPr lang="en-US" sz="3200" dirty="0" smtClean="0">
                <a:solidFill>
                  <a:srgbClr val="000000"/>
                </a:solidFill>
              </a:rPr>
              <a:t>Recognizing that well-being involves multiple aspects of the youth’s lives; recognizing that one organization cannot </a:t>
            </a:r>
            <a:br>
              <a:rPr lang="en-US" sz="3200" dirty="0" smtClean="0">
                <a:solidFill>
                  <a:srgbClr val="000000"/>
                </a:solidFill>
              </a:rPr>
            </a:br>
            <a:r>
              <a:rPr lang="en-US" sz="3200" dirty="0" smtClean="0">
                <a:solidFill>
                  <a:srgbClr val="000000"/>
                </a:solidFill>
              </a:rPr>
              <a:t>be/do it all. </a:t>
            </a:r>
            <a:r>
              <a:rPr lang="en-US" sz="3200" i="1" dirty="0" smtClean="0">
                <a:solidFill>
                  <a:srgbClr val="000000"/>
                </a:solidFill>
              </a:rPr>
              <a:t>(Principles 8-9) </a:t>
            </a:r>
            <a:endParaRPr lang="en-US" sz="3200" i="1" dirty="0">
              <a:solidFill>
                <a:srgbClr val="000000"/>
              </a:solidFill>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Question 2 Key Points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2"/>
          <p:cNvSpPr txBox="1">
            <a:spLocks/>
          </p:cNvSpPr>
          <p:nvPr/>
        </p:nvSpPr>
        <p:spPr>
          <a:xfrm>
            <a:off x="457200" y="1171575"/>
            <a:ext cx="8229600" cy="4525963"/>
          </a:xfrm>
          <a:prstGeom prst="rect">
            <a:avLst/>
          </a:prstGeom>
        </p:spPr>
        <p:txBody>
          <a:bodyPr vert="horz" lIns="91440" tIns="45720" rIns="91440" bIns="45720" rtlCol="0">
            <a:noAutofit/>
          </a:bodyPr>
          <a:lstStyle/>
          <a:p>
            <a:pPr marL="45720" marR="0" lvl="0" indent="0" algn="l" defTabSz="457200" rtl="0" eaLnBrk="1" fontAlgn="auto" latinLnBrk="0" hangingPunct="1">
              <a:lnSpc>
                <a:spcPct val="100000"/>
              </a:lnSpc>
              <a:spcBef>
                <a:spcPct val="20000"/>
              </a:spcBef>
              <a:spcAft>
                <a:spcPts val="1800"/>
              </a:spcAft>
              <a:buClrTx/>
              <a:buSzTx/>
              <a:buFont typeface="Arial"/>
              <a:buNone/>
              <a:tabLst/>
              <a:defRPr/>
            </a:pPr>
            <a:endParaRPr kumimoji="0" lang="en-US" sz="32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1800"/>
              </a:spcAft>
              <a:buClr>
                <a:srgbClr val="660066"/>
              </a:buClr>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 of the principles are overlapping and, some more so than others</a:t>
            </a:r>
          </a:p>
          <a:p>
            <a:pPr marL="285750" marR="0" lvl="0" indent="-285750" algn="l" defTabSz="457200" rtl="0" eaLnBrk="1" fontAlgn="auto" latinLnBrk="0" hangingPunct="1">
              <a:lnSpc>
                <a:spcPct val="100000"/>
              </a:lnSpc>
              <a:spcBef>
                <a:spcPct val="20000"/>
              </a:spcBef>
              <a:spcAft>
                <a:spcPts val="1800"/>
              </a:spcAft>
              <a:buClr>
                <a:srgbClr val="660066"/>
              </a:buClr>
              <a:buSzTx/>
              <a:buFont typeface="Arial"/>
              <a:buChar char="•"/>
              <a:tabLst/>
              <a:defRPr/>
            </a:pPr>
            <a:r>
              <a:rPr kumimoji="0" lang="en-US" sz="3200" b="0" i="0" u="none" strike="noStrike" kern="1200" cap="none" spc="0" normalizeH="0" baseline="0" noProof="0" dirty="0" smtClean="0">
                <a:ln>
                  <a:noFill/>
                </a:ln>
                <a:solidFill>
                  <a:srgbClr val="85A63A"/>
                </a:solidFill>
                <a:effectLst/>
                <a:uLnTx/>
                <a:uFillTx/>
                <a:latin typeface="+mn-lt"/>
                <a:ea typeface="+mn-ea"/>
                <a:cs typeface="+mn-cs"/>
              </a:rPr>
              <a:t>Thinking about the opposite highlights how these principles are different than the traditional approach (ex: meeting youth where they are rather than where they should be)</a:t>
            </a:r>
          </a:p>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idx="4294967295"/>
          </p:nvPr>
        </p:nvSpPr>
        <p:spPr>
          <a:xfrm>
            <a:off x="0" y="0"/>
            <a:ext cx="9144000" cy="6470472"/>
          </a:xfrm>
          <a:prstGeom prst="rect">
            <a:avLst/>
          </a:prstGeom>
          <a:solidFill>
            <a:srgbClr val="660066"/>
          </a:solidFill>
        </p:spPr>
        <p:txBody>
          <a:bodyPr anchor="ctr">
            <a:normAutofit/>
          </a:bodyPr>
          <a:lstStyle/>
          <a:p>
            <a:pPr marL="290513"/>
            <a:r>
              <a:rPr lang="en-US" sz="5400" dirty="0" smtClean="0">
                <a:solidFill>
                  <a:srgbClr val="FFFFFF"/>
                </a:solidFill>
              </a:rPr>
              <a:t>Context</a:t>
            </a:r>
            <a:endParaRPr lang="en-US" sz="5400" dirty="0">
              <a:solidFill>
                <a:srgbClr val="FFFFFF"/>
              </a:solidFill>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Question 3: What are </a:t>
            </a:r>
            <a:r>
              <a:rPr lang="en-US" sz="4000" dirty="0" smtClean="0">
                <a:solidFill>
                  <a:srgbClr val="FFFFFF"/>
                </a:solidFill>
                <a:latin typeface="+mj-lt"/>
                <a:ea typeface="+mj-ea"/>
                <a:cs typeface="+mj-cs"/>
              </a:rPr>
              <a:t>the </a:t>
            </a:r>
            <a:br>
              <a:rPr lang="en-US" sz="4000" dirty="0" smtClean="0">
                <a:solidFill>
                  <a:srgbClr val="FFFFFF"/>
                </a:solidFill>
                <a:latin typeface="+mj-lt"/>
                <a:ea typeface="+mj-ea"/>
                <a:cs typeface="+mj-cs"/>
              </a:rPr>
            </a:br>
            <a:r>
              <a:rPr lang="en-US" sz="4000" dirty="0" smtClean="0">
                <a:solidFill>
                  <a:srgbClr val="FFFFFF"/>
                </a:solidFill>
                <a:latin typeface="+mj-lt"/>
                <a:ea typeface="+mj-ea"/>
                <a:cs typeface="+mj-cs"/>
              </a:rPr>
              <a:t>implications for practice?</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95250" y="1333500"/>
            <a:ext cx="8858250" cy="4221163"/>
          </a:xfrm>
          <a:prstGeom prst="rect">
            <a:avLst/>
          </a:prstGeom>
        </p:spPr>
        <p:txBody>
          <a:bodyPr vert="horz" lIns="91440" tIns="45720" rIns="91440" bIns="45720" rtlCol="0">
            <a:noAutofit/>
          </a:bodyPr>
          <a:lstStyle/>
          <a:p>
            <a:pPr marL="4572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Working in a principles-driven way:</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b="0" i="0" u="none" strike="noStrike" kern="1200" cap="none" spc="0" normalizeH="0" baseline="0" noProof="0" dirty="0" smtClean="0">
                <a:ln>
                  <a:noFill/>
                </a:ln>
                <a:effectLst/>
                <a:uLnTx/>
                <a:uFillTx/>
                <a:latin typeface="+mn-lt"/>
                <a:ea typeface="+mn-ea"/>
                <a:cs typeface="+mn-cs"/>
              </a:rPr>
              <a:t>takes time</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b="0" i="0" u="none" strike="noStrike" kern="1200" cap="none" spc="0" normalizeH="0" baseline="0" noProof="0" dirty="0" smtClean="0">
                <a:ln>
                  <a:noFill/>
                </a:ln>
                <a:solidFill>
                  <a:srgbClr val="85A63A"/>
                </a:solidFill>
                <a:effectLst/>
                <a:uLnTx/>
                <a:uFillTx/>
                <a:latin typeface="+mn-lt"/>
                <a:ea typeface="+mn-ea"/>
                <a:cs typeface="+mn-cs"/>
              </a:rPr>
              <a:t>is non-linear </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b="0" i="0" u="none" strike="noStrike" kern="1200" cap="none" spc="0" normalizeH="0" baseline="0" noProof="0" dirty="0" smtClean="0">
                <a:ln>
                  <a:noFill/>
                </a:ln>
                <a:effectLst/>
                <a:uLnTx/>
                <a:uFillTx/>
                <a:latin typeface="+mn-lt"/>
                <a:ea typeface="+mn-ea"/>
                <a:cs typeface="+mn-cs"/>
              </a:rPr>
              <a:t>is highly individualized for each person </a:t>
            </a:r>
            <a:br>
              <a:rPr kumimoji="0" lang="en-US" sz="3000" b="0" i="0" u="none" strike="noStrike" kern="1200" cap="none" spc="0" normalizeH="0" baseline="0" noProof="0" dirty="0" smtClean="0">
                <a:ln>
                  <a:noFill/>
                </a:ln>
                <a:effectLst/>
                <a:uLnTx/>
                <a:uFillTx/>
                <a:latin typeface="+mn-lt"/>
                <a:ea typeface="+mn-ea"/>
                <a:cs typeface="+mn-cs"/>
              </a:rPr>
            </a:br>
            <a:r>
              <a:rPr kumimoji="0" lang="en-US" sz="3000" b="0" i="0" u="none" strike="noStrike" kern="1200" cap="none" spc="0" normalizeH="0" baseline="0" noProof="0" dirty="0" smtClean="0">
                <a:ln>
                  <a:noFill/>
                </a:ln>
                <a:effectLst/>
                <a:uLnTx/>
                <a:uFillTx/>
                <a:latin typeface="+mn-lt"/>
                <a:ea typeface="+mn-ea"/>
                <a:cs typeface="+mn-cs"/>
              </a:rPr>
              <a:t>and context</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b="0" i="0" u="none" strike="noStrike" kern="1200" cap="none" spc="0" normalizeH="0" baseline="0" noProof="0" dirty="0" smtClean="0">
                <a:ln>
                  <a:noFill/>
                </a:ln>
                <a:solidFill>
                  <a:srgbClr val="85A63A"/>
                </a:solidFill>
                <a:effectLst/>
                <a:uLnTx/>
                <a:uFillTx/>
                <a:latin typeface="+mn-lt"/>
                <a:ea typeface="+mn-ea"/>
                <a:cs typeface="+mn-cs"/>
              </a:rPr>
              <a:t>requires consistency of understanding and cohesiveness of implementation across multiple levels of the system</a:t>
            </a:r>
          </a:p>
          <a:p>
            <a:pPr marL="742950" marR="0" lvl="1" indent="-28575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b="0" i="0" u="none" strike="noStrike" kern="1200" cap="none" spc="0" normalizeH="0" baseline="0" noProof="0" dirty="0" smtClean="0">
                <a:ln>
                  <a:noFill/>
                </a:ln>
                <a:effectLst/>
                <a:uLnTx/>
                <a:uFillTx/>
                <a:latin typeface="+mn-lt"/>
                <a:ea typeface="+mn-ea"/>
                <a:cs typeface="+mn-cs"/>
              </a:rPr>
              <a:t>requires high degrees of judgment and trust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Question</a:t>
            </a:r>
            <a:r>
              <a:rPr kumimoji="0" lang="en-US" sz="4000" b="0" i="0" u="none" strike="noStrike" kern="1200" cap="none" spc="0" normalizeH="0" noProof="0" dirty="0" smtClean="0">
                <a:ln>
                  <a:noFill/>
                </a:ln>
                <a:solidFill>
                  <a:srgbClr val="FFFFFF"/>
                </a:solidFill>
                <a:effectLst/>
                <a:uLnTx/>
                <a:uFillTx/>
                <a:latin typeface="+mj-lt"/>
                <a:ea typeface="+mj-ea"/>
                <a:cs typeface="+mj-cs"/>
              </a:rPr>
              <a:t> 4: How do the principles impact the trajectory of young people?</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317500" y="1476375"/>
            <a:ext cx="8477250" cy="4786313"/>
          </a:xfrm>
          <a:prstGeom prst="rect">
            <a:avLst/>
          </a:prstGeom>
        </p:spPr>
        <p:txBody>
          <a:bodyPr vert="horz" lIns="91440" tIns="45720" rIns="91440" bIns="45720" rtlCol="0">
            <a:noAutofit/>
          </a:bodyPr>
          <a:lstStyle/>
          <a:p>
            <a:pPr marL="45720" marR="0" lvl="0" indent="0" algn="l" defTabSz="457200" rtl="0" eaLnBrk="1" fontAlgn="auto" latinLnBrk="0" hangingPunct="1">
              <a:lnSpc>
                <a:spcPct val="100000"/>
              </a:lnSpc>
              <a:spcBef>
                <a:spcPct val="20000"/>
              </a:spcBef>
              <a:spcAft>
                <a:spcPts val="180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Complex developmental orientation: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helps youth develop a new mindset, see a different future for themselves, and further develop the strengths and capacities needed to realize this future  </a:t>
            </a:r>
          </a:p>
          <a:p>
            <a:pPr marL="45720" marR="0" lvl="0" indent="0" algn="l" defTabSz="457200" rtl="0" eaLnBrk="1" fontAlgn="auto" latinLnBrk="0" hangingPunct="1">
              <a:lnSpc>
                <a:spcPct val="100000"/>
              </a:lnSpc>
              <a:spcBef>
                <a:spcPct val="20000"/>
              </a:spcBef>
              <a:spcAft>
                <a:spcPts val="180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Meeting youth where they are: </a:t>
            </a:r>
            <a:r>
              <a:rPr kumimoji="0" lang="en-US" sz="3200" b="1" i="0" u="none" strike="noStrike" kern="1200" cap="none" spc="0" normalizeH="0" baseline="0" noProof="0" dirty="0" smtClean="0">
                <a:ln>
                  <a:noFill/>
                </a:ln>
                <a:solidFill>
                  <a:schemeClr val="accent1">
                    <a:lumMod val="50000"/>
                  </a:schemeClr>
                </a:solidFill>
                <a:effectLst/>
                <a:uLnTx/>
                <a:uFillTx/>
                <a:latin typeface="+mn-lt"/>
                <a:ea typeface="+mn-ea"/>
                <a:cs typeface="+mn-cs"/>
              </a:rPr>
              <a:t/>
            </a:r>
            <a:br>
              <a:rPr kumimoji="0" lang="en-US" sz="3200" b="1" i="0" u="none" strike="noStrike" kern="1200" cap="none" spc="0" normalizeH="0" baseline="0" noProof="0" dirty="0" smtClean="0">
                <a:ln>
                  <a:noFill/>
                </a:ln>
                <a:solidFill>
                  <a:schemeClr val="accent1">
                    <a:lumMod val="50000"/>
                  </a:schemeClr>
                </a:solidFill>
                <a:effectLst/>
                <a:uLnTx/>
                <a:uFillTx/>
                <a:latin typeface="+mn-lt"/>
                <a:ea typeface="+mn-ea"/>
                <a:cs typeface="+mn-cs"/>
              </a:rPr>
            </a:br>
            <a:r>
              <a:rPr kumimoji="0" lang="en-US" sz="3200" b="0" i="0" u="none" strike="noStrike" kern="1200" cap="none" spc="0" normalizeH="0" baseline="0" noProof="0" dirty="0" smtClean="0">
                <a:ln>
                  <a:noFill/>
                </a:ln>
                <a:solidFill>
                  <a:schemeClr val="accent1">
                    <a:lumMod val="50000"/>
                  </a:schemeClr>
                </a:solidFill>
                <a:effectLst/>
                <a:uLnTx/>
                <a:uFillTx/>
                <a:latin typeface="+mn-lt"/>
                <a:ea typeface="+mn-ea"/>
                <a:cs typeface="+mn-cs"/>
              </a:rPr>
              <a:t>helps youth meet their basic needs, feel safe and work towards reducing current and future trauma  </a:t>
            </a:r>
          </a:p>
          <a:p>
            <a:pPr marL="45720" marR="0" lvl="0" indent="0" algn="l" defTabSz="457200" rtl="0" eaLnBrk="1" fontAlgn="auto" latinLnBrk="0" hangingPunct="1">
              <a:lnSpc>
                <a:spcPct val="100000"/>
              </a:lnSpc>
              <a:spcBef>
                <a:spcPct val="20000"/>
              </a:spcBef>
              <a:spcAft>
                <a:spcPts val="180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17500" y="1158875"/>
            <a:ext cx="8001000" cy="4525963"/>
          </a:xfrm>
          <a:prstGeom prst="rect">
            <a:avLst/>
          </a:prstGeom>
        </p:spPr>
        <p:txBody>
          <a:bodyPr vert="horz" lIns="91440" tIns="45720" rIns="91440" bIns="45720" rtlCol="0">
            <a:noAutofit/>
          </a:bodyPr>
          <a:lstStyle/>
          <a:p>
            <a:pPr marL="45720" marR="0" lvl="0" indent="0" algn="l" defTabSz="457200" rtl="0" eaLnBrk="1" fontAlgn="auto" latinLnBrk="0" hangingPunct="1">
              <a:lnSpc>
                <a:spcPts val="3400"/>
              </a:lnSpc>
              <a:spcBef>
                <a:spcPct val="20000"/>
              </a:spcBef>
              <a:spcAft>
                <a:spcPts val="180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Relationship orientation: </a:t>
            </a:r>
            <a:r>
              <a:rPr kumimoji="0" lang="en-US" sz="3200" b="1" i="0" u="none" strike="noStrike" kern="1200" cap="none" spc="0" normalizeH="0" baseline="0" noProof="0" dirty="0" smtClean="0">
                <a:ln>
                  <a:noFill/>
                </a:ln>
                <a:solidFill>
                  <a:srgbClr val="000000"/>
                </a:solidFill>
                <a:effectLst/>
                <a:uLnTx/>
                <a:uFillTx/>
                <a:latin typeface="+mn-lt"/>
                <a:ea typeface="+mn-ea"/>
                <a:cs typeface="+mn-cs"/>
              </a:rPr>
              <a:t/>
            </a:r>
            <a:br>
              <a:rPr kumimoji="0" lang="en-US" sz="3200" b="1" i="0" u="none" strike="noStrike" kern="1200" cap="none" spc="0" normalizeH="0" baseline="0" noProof="0" dirty="0" smtClean="0">
                <a:ln>
                  <a:noFill/>
                </a:ln>
                <a:solidFill>
                  <a:srgbClr val="000000"/>
                </a:solidFill>
                <a:effectLst/>
                <a:uLnTx/>
                <a:uFillTx/>
                <a:latin typeface="+mn-lt"/>
                <a:ea typeface="+mn-ea"/>
                <a:cs typeface="+mn-cs"/>
              </a:rPr>
            </a:br>
            <a:r>
              <a:rPr kumimoji="0" lang="en-US" sz="3200" b="0" i="0" u="none" strike="noStrike" kern="1200" cap="none" spc="0" normalizeH="0" baseline="0" noProof="0" dirty="0" smtClean="0">
                <a:ln>
                  <a:noFill/>
                </a:ln>
                <a:solidFill>
                  <a:srgbClr val="000000"/>
                </a:solidFill>
                <a:effectLst/>
                <a:uLnTx/>
                <a:uFillTx/>
                <a:latin typeface="+mn-lt"/>
                <a:ea typeface="+mn-ea"/>
                <a:cs typeface="+mn-cs"/>
              </a:rPr>
              <a:t>supports the </a:t>
            </a:r>
            <a:r>
              <a:rPr kumimoji="0" lang="en-US" sz="3200" i="0" u="none" strike="noStrike" kern="1200" cap="none" spc="0" normalizeH="0" baseline="0" noProof="0" dirty="0" smtClean="0">
                <a:ln>
                  <a:noFill/>
                </a:ln>
                <a:solidFill>
                  <a:srgbClr val="000000"/>
                </a:solidFill>
                <a:effectLst/>
                <a:uLnTx/>
                <a:uFillTx/>
                <a:latin typeface="+mn-lt"/>
                <a:ea typeface="+mn-ea"/>
                <a:cs typeface="+mn-cs"/>
              </a:rPr>
              <a:t>inter-related processes of learning to open up </a:t>
            </a:r>
            <a:r>
              <a:rPr kumimoji="0" lang="en-US" sz="3200" b="0" i="0" u="none" strike="noStrike" kern="1200" cap="none" spc="0" normalizeH="0" baseline="0" noProof="0" dirty="0" smtClean="0">
                <a:ln>
                  <a:noFill/>
                </a:ln>
                <a:solidFill>
                  <a:srgbClr val="000000"/>
                </a:solidFill>
                <a:effectLst/>
                <a:uLnTx/>
                <a:uFillTx/>
                <a:latin typeface="+mn-lt"/>
                <a:ea typeface="+mn-ea"/>
                <a:cs typeface="+mn-cs"/>
              </a:rPr>
              <a:t>and trust, healing and beginning to see and believe in one’s own potential</a:t>
            </a:r>
          </a:p>
          <a:p>
            <a:pPr marL="45720" marR="0" lvl="0" indent="0" algn="l" defTabSz="457200" rtl="0" eaLnBrk="1" fontAlgn="auto" latinLnBrk="0" hangingPunct="1">
              <a:lnSpc>
                <a:spcPts val="3400"/>
              </a:lnSpc>
              <a:spcBef>
                <a:spcPct val="20000"/>
              </a:spcBef>
              <a:spcAft>
                <a:spcPts val="180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Bio-psycho-social-cultural well-being: </a:t>
            </a:r>
            <a:r>
              <a:rPr kumimoji="0" lang="en-US" sz="3200" b="0" i="0" u="none" strike="noStrike" kern="1200" cap="none" spc="0" normalizeH="0" baseline="0" noProof="0" dirty="0" smtClean="0">
                <a:ln>
                  <a:noFill/>
                </a:ln>
                <a:solidFill>
                  <a:srgbClr val="000000"/>
                </a:solidFill>
                <a:effectLst/>
                <a:uLnTx/>
                <a:uFillTx/>
                <a:latin typeface="+mn-lt"/>
                <a:ea typeface="+mn-ea"/>
                <a:cs typeface="+mn-cs"/>
              </a:rPr>
              <a:t>connects youth with the resources necessary to meet biological, psychological, cultural, spiritual and social needs</a:t>
            </a:r>
          </a:p>
          <a:p>
            <a:pPr marL="342900" marR="0" lvl="0" indent="-342900" algn="l" defTabSz="457200" rtl="0" eaLnBrk="1" fontAlgn="auto" latinLnBrk="0" hangingPunct="1">
              <a:lnSpc>
                <a:spcPts val="3400"/>
              </a:lnSpc>
              <a:spcBef>
                <a:spcPct val="20000"/>
              </a:spcBef>
              <a:spcAft>
                <a:spcPts val="180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Title 2"/>
          <p:cNvSpPr txBox="1">
            <a:spLocks/>
          </p:cNvSpPr>
          <p:nvPr/>
        </p:nvSpPr>
        <p:spPr>
          <a:xfrm>
            <a:off x="0" y="0"/>
            <a:ext cx="9144000" cy="539750"/>
          </a:xfrm>
          <a:prstGeom prst="rect">
            <a:avLst/>
          </a:prstGeom>
          <a:solidFill>
            <a:srgbClr val="660066"/>
          </a:solidFill>
        </p:spPr>
        <p:txBody>
          <a:bodyPr anchor="ctr">
            <a:no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Question</a:t>
            </a:r>
            <a:r>
              <a:rPr kumimoji="0" lang="en-US" sz="3000" b="0" i="0" u="none" strike="noStrike" kern="1200" cap="none" spc="0" normalizeH="0" noProof="0" dirty="0" smtClean="0">
                <a:ln>
                  <a:noFill/>
                </a:ln>
                <a:solidFill>
                  <a:srgbClr val="FFFFFF"/>
                </a:solidFill>
                <a:effectLst/>
                <a:uLnTx/>
                <a:uFillTx/>
                <a:latin typeface="+mj-lt"/>
                <a:ea typeface="+mj-ea"/>
                <a:cs typeface="+mj-cs"/>
              </a:rPr>
              <a:t> 4 </a:t>
            </a:r>
            <a:r>
              <a:rPr kumimoji="0" lang="en-US" sz="3000" b="0" i="0" u="none" strike="noStrike" kern="1200" cap="none" spc="0" normalizeH="0" baseline="0" noProof="0" dirty="0" smtClean="0">
                <a:ln>
                  <a:noFill/>
                </a:ln>
                <a:solidFill>
                  <a:srgbClr val="FFFFFF"/>
                </a:solidFill>
                <a:effectLst/>
                <a:uLnTx/>
                <a:uFillTx/>
                <a:latin typeface="+mj-lt"/>
                <a:ea typeface="+mj-ea"/>
                <a:cs typeface="+mj-cs"/>
              </a:rPr>
              <a:t>continued </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Question 5: What is not yet fully identified, labeled or understood?</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4" name="Content Placeholder 1"/>
          <p:cNvSpPr txBox="1">
            <a:spLocks/>
          </p:cNvSpPr>
          <p:nvPr/>
        </p:nvSpPr>
        <p:spPr>
          <a:xfrm>
            <a:off x="269874" y="1254125"/>
            <a:ext cx="2936875" cy="5715000"/>
          </a:xfrm>
          <a:prstGeom prst="rect">
            <a:avLst/>
          </a:prstGeom>
          <a:noFill/>
        </p:spPr>
        <p:txBody>
          <a:bodyPr vert="horz" lIns="91440" tIns="45720" rIns="91440" bIns="45720" rtlCol="0">
            <a:normAutofit fontScale="85000" lnSpcReduction="1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Three needs were identified in the case stories: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smtClean="0">
              <a:ln>
                <a:noFill/>
              </a:ln>
              <a:effectLst/>
              <a:uLnTx/>
              <a:uFillTx/>
              <a:latin typeface="+mn-lt"/>
              <a:ea typeface="+mn-ea"/>
              <a:cs typeface="+mn-cs"/>
            </a:endParaRPr>
          </a:p>
          <a:p>
            <a:pPr marL="460375" marR="0" lvl="1" indent="-40005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effectLst/>
                <a:uLnTx/>
                <a:uFillTx/>
                <a:latin typeface="+mn-lt"/>
                <a:ea typeface="+mn-ea"/>
                <a:cs typeface="+mn-cs"/>
              </a:rPr>
              <a:t>1) learning to love and be loved</a:t>
            </a:r>
          </a:p>
          <a:p>
            <a:pPr marL="460375" marR="0" lvl="1" indent="-40005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effectLst/>
                <a:uLnTx/>
                <a:uFillTx/>
                <a:latin typeface="+mn-lt"/>
                <a:ea typeface="+mn-ea"/>
                <a:cs typeface="+mn-cs"/>
              </a:rPr>
              <a:t>2) navigating complex family relationships</a:t>
            </a:r>
          </a:p>
          <a:p>
            <a:pPr marL="460375" marR="0" lvl="1" indent="-40005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effectLst/>
                <a:uLnTx/>
                <a:uFillTx/>
                <a:latin typeface="+mn-lt"/>
                <a:ea typeface="+mn-ea"/>
                <a:cs typeface="+mn-cs"/>
              </a:rPr>
              <a:t>3) developing community connections and a sense of belonging</a:t>
            </a:r>
          </a:p>
          <a:p>
            <a:pPr marL="346075" marR="0" lvl="0"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pic>
        <p:nvPicPr>
          <p:cNvPr id="5" name="Picture 4" descr="20090610_valencia_diary_33.jpg"/>
          <p:cNvPicPr>
            <a:picLocks noChangeAspect="1"/>
          </p:cNvPicPr>
          <p:nvPr/>
        </p:nvPicPr>
        <p:blipFill>
          <a:blip r:embed="rId3">
            <a:extLst>
              <a:ext uri="{28A0092B-C50C-407E-A947-70E740481C1C}">
                <a14:useLocalDpi xmlns:a14="http://schemas.microsoft.com/office/drawing/2010/main" val="0"/>
              </a:ext>
            </a:extLst>
          </a:blip>
          <a:srcRect l="16162" r="8207"/>
          <a:stretch>
            <a:fillRect/>
          </a:stretch>
        </p:blipFill>
        <p:spPr>
          <a:xfrm>
            <a:off x="3438525" y="1113990"/>
            <a:ext cx="5705475" cy="5744010"/>
          </a:xfrm>
          <a:prstGeom prst="rect">
            <a:avLst/>
          </a:prstGeom>
        </p:spPr>
      </p:pic>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Across levels</a:t>
            </a:r>
            <a:r>
              <a:rPr kumimoji="0" lang="en-US" sz="4000" b="0" i="0" u="none" strike="noStrike" kern="1200" cap="none" spc="0" normalizeH="0" noProof="0" dirty="0" smtClean="0">
                <a:ln>
                  <a:noFill/>
                </a:ln>
                <a:solidFill>
                  <a:srgbClr val="FFFFFF"/>
                </a:solidFill>
                <a:effectLst/>
                <a:uLnTx/>
                <a:uFillTx/>
                <a:latin typeface="+mj-lt"/>
                <a:ea typeface="+mj-ea"/>
                <a:cs typeface="+mj-cs"/>
              </a:rPr>
              <a:t> of the systems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pic>
        <p:nvPicPr>
          <p:cNvPr id="3" name="Picture 2" descr="avenues-for-youth-house_main.jpg"/>
          <p:cNvPicPr>
            <a:picLocks noChangeAspect="1"/>
          </p:cNvPicPr>
          <p:nvPr/>
        </p:nvPicPr>
        <p:blipFill rotWithShape="1">
          <a:blip r:embed="rId3">
            <a:extLst>
              <a:ext uri="{28A0092B-C50C-407E-A947-70E740481C1C}">
                <a14:useLocalDpi xmlns:a14="http://schemas.microsoft.com/office/drawing/2010/main" val="0"/>
              </a:ext>
            </a:extLst>
          </a:blip>
          <a:srcRect l="17312" r="13075"/>
          <a:stretch/>
        </p:blipFill>
        <p:spPr>
          <a:xfrm>
            <a:off x="3143250" y="1143000"/>
            <a:ext cx="6000750" cy="5751240"/>
          </a:xfrm>
          <a:prstGeom prst="rect">
            <a:avLst/>
          </a:prstGeom>
        </p:spPr>
      </p:pic>
      <p:sp>
        <p:nvSpPr>
          <p:cNvPr id="5" name="TextBox 4"/>
          <p:cNvSpPr txBox="1"/>
          <p:nvPr/>
        </p:nvSpPr>
        <p:spPr>
          <a:xfrm>
            <a:off x="1" y="1158874"/>
            <a:ext cx="3143250" cy="5447646"/>
          </a:xfrm>
          <a:prstGeom prst="rect">
            <a:avLst/>
          </a:prstGeom>
          <a:noFill/>
        </p:spPr>
        <p:txBody>
          <a:bodyPr wrap="square" rtlCol="0">
            <a:spAutoFit/>
          </a:bodyPr>
          <a:lstStyle/>
          <a:p>
            <a:pPr marL="285750" indent="-285750">
              <a:spcBef>
                <a:spcPts val="600"/>
              </a:spcBef>
              <a:spcAft>
                <a:spcPts val="600"/>
              </a:spcAft>
              <a:buFont typeface="Arial"/>
              <a:buChar char="•"/>
            </a:pPr>
            <a:r>
              <a:rPr lang="en-US" sz="2800" dirty="0" smtClean="0"/>
              <a:t>Staff to youth</a:t>
            </a:r>
          </a:p>
          <a:p>
            <a:pPr marL="285750" indent="-285750">
              <a:spcBef>
                <a:spcPts val="600"/>
              </a:spcBef>
              <a:spcAft>
                <a:spcPts val="600"/>
              </a:spcAft>
              <a:buFont typeface="Arial"/>
              <a:buChar char="•"/>
            </a:pPr>
            <a:r>
              <a:rPr lang="en-US" sz="2800" dirty="0" smtClean="0">
                <a:solidFill>
                  <a:srgbClr val="A3A101"/>
                </a:solidFill>
              </a:rPr>
              <a:t>Staff to staff, within organizations</a:t>
            </a:r>
          </a:p>
          <a:p>
            <a:pPr marL="285750" indent="-285750">
              <a:spcBef>
                <a:spcPts val="600"/>
              </a:spcBef>
              <a:spcAft>
                <a:spcPts val="600"/>
              </a:spcAft>
              <a:buFont typeface="Arial"/>
              <a:buChar char="•"/>
            </a:pPr>
            <a:r>
              <a:rPr lang="en-US" sz="2800" dirty="0" smtClean="0"/>
              <a:t>Organizational programs, processes and procedures</a:t>
            </a:r>
          </a:p>
          <a:p>
            <a:pPr marL="285750" indent="-285750">
              <a:spcBef>
                <a:spcPts val="600"/>
              </a:spcBef>
              <a:spcAft>
                <a:spcPts val="600"/>
              </a:spcAft>
              <a:buFont typeface="Arial"/>
              <a:buChar char="•"/>
            </a:pPr>
            <a:r>
              <a:rPr lang="en-US" sz="2800" dirty="0" smtClean="0">
                <a:solidFill>
                  <a:schemeClr val="accent6"/>
                </a:solidFill>
              </a:rPr>
              <a:t>Across organizations</a:t>
            </a:r>
          </a:p>
          <a:p>
            <a:pPr marL="285750" indent="-285750">
              <a:spcBef>
                <a:spcPts val="600"/>
              </a:spcBef>
              <a:spcAft>
                <a:spcPts val="600"/>
              </a:spcAft>
              <a:buFont typeface="Arial"/>
              <a:buChar char="•"/>
            </a:pPr>
            <a:r>
              <a:rPr lang="en-US" sz="2800" dirty="0" smtClean="0"/>
              <a:t>Across systems</a:t>
            </a:r>
            <a:endParaRPr lang="en-US" sz="2800" dirty="0"/>
          </a:p>
        </p:txBody>
      </p:sp>
    </p:spTree>
    <p:extLst>
      <p:ext uri="{BB962C8B-B14F-4D97-AF65-F5344CB8AC3E}">
        <p14:creationId xmlns:p14="http://schemas.microsoft.com/office/powerpoint/2010/main" val="1358203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What’s Next?</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428625" y="1295400"/>
            <a:ext cx="8715375" cy="5410200"/>
          </a:xfrm>
          <a:prstGeom prst="rect">
            <a:avLst/>
          </a:prstGeom>
        </p:spPr>
        <p:txBody>
          <a:bodyPr vert="horz" lIns="91440" tIns="45720" rIns="91440" bIns="45720" rtlCol="0">
            <a:noAutofit/>
          </a:bodyPr>
          <a:lstStyle/>
          <a:p>
            <a:pPr marL="45720" marR="0" lvl="0" indent="0" algn="l" defTabSz="457200" rtl="0" eaLnBrk="1" fontAlgn="auto" latinLnBrk="0" hangingPunct="1">
              <a:lnSpc>
                <a:spcPts val="3400"/>
              </a:lnSpc>
              <a:spcBef>
                <a:spcPct val="20000"/>
              </a:spcBef>
              <a:spcAft>
                <a:spcPts val="180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Develop principle statements that provide guidance for action in varied, complex and changing environments.</a:t>
            </a:r>
          </a:p>
          <a:p>
            <a:pPr marL="45720" marR="0" lvl="0" indent="0" algn="l" defTabSz="457200" rtl="0" eaLnBrk="1" fontAlgn="auto" latinLnBrk="0" hangingPunct="1">
              <a:lnSpc>
                <a:spcPts val="3400"/>
              </a:lnSpc>
              <a:spcBef>
                <a:spcPct val="20000"/>
              </a:spcBef>
              <a:spcAft>
                <a:spcPts val="1800"/>
              </a:spcAft>
              <a:buClrTx/>
              <a:buSzTx/>
              <a:buFont typeface="Arial"/>
              <a:buNone/>
              <a:tabLst/>
              <a:defRPr/>
            </a:pPr>
            <a:r>
              <a:rPr kumimoji="0" lang="en-US" sz="3200" b="1" u="none" strike="noStrike" kern="1200" cap="none" spc="0" normalizeH="0" baseline="0" noProof="0" dirty="0" smtClean="0">
                <a:ln>
                  <a:noFill/>
                </a:ln>
                <a:solidFill>
                  <a:srgbClr val="660066"/>
                </a:solidFill>
                <a:effectLst/>
                <a:uLnTx/>
                <a:uFillTx/>
                <a:latin typeface="+mn-lt"/>
                <a:ea typeface="+mn-ea"/>
                <a:cs typeface="+mn-cs"/>
              </a:rPr>
              <a:t>Draft Statements:</a:t>
            </a:r>
          </a:p>
          <a:p>
            <a:pPr marL="349250" marR="0" lvl="0" indent="-349250" algn="l" defTabSz="457200" rtl="0" eaLnBrk="1" fontAlgn="auto" latinLnBrk="0" hangingPunct="1">
              <a:lnSpc>
                <a:spcPts val="3400"/>
              </a:lnSpc>
              <a:spcBef>
                <a:spcPct val="20000"/>
              </a:spcBef>
              <a:spcAft>
                <a:spcPts val="1800"/>
              </a:spcAft>
              <a:buClr>
                <a:srgbClr val="660066"/>
              </a:buClr>
              <a:buSzTx/>
              <a:buFont typeface="Arial"/>
              <a:buChar char="•"/>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Journey Oriented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Recognize youth are on a personal and continuous journey influenced by where they have been, where they are going, and the diverse aspects of their current life.</a:t>
            </a:r>
          </a:p>
          <a:p>
            <a:pPr marL="45720" marR="0" lvl="0" indent="0" algn="l" defTabSz="457200" rtl="0" eaLnBrk="1" fontAlgn="auto" latinLnBrk="0" hangingPunct="1">
              <a:lnSpc>
                <a:spcPts val="3200"/>
              </a:lnSpc>
              <a:spcBef>
                <a:spcPct val="20000"/>
              </a:spcBef>
              <a:spcAft>
                <a:spcPts val="60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5720" marR="0" lvl="0" indent="0" algn="l" defTabSz="457200" rtl="0" eaLnBrk="1" fontAlgn="auto" latinLnBrk="0" hangingPunct="1">
              <a:lnSpc>
                <a:spcPts val="3200"/>
              </a:lnSpc>
              <a:spcBef>
                <a:spcPct val="20000"/>
              </a:spcBef>
              <a:spcAft>
                <a:spcPts val="60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Implications for Policy</a:t>
            </a:r>
            <a:r>
              <a:rPr kumimoji="0" lang="en-US" sz="4000" b="0" i="0" u="none" strike="noStrike" kern="1200" cap="none" spc="0" normalizeH="0" noProof="0" dirty="0" smtClean="0">
                <a:ln>
                  <a:noFill/>
                </a:ln>
                <a:solidFill>
                  <a:srgbClr val="FFFFFF"/>
                </a:solidFill>
                <a:effectLst/>
                <a:uLnTx/>
                <a:uFillTx/>
                <a:latin typeface="+mj-lt"/>
                <a:ea typeface="+mj-ea"/>
                <a:cs typeface="+mj-cs"/>
              </a:rPr>
              <a:t> Makers </a:t>
            </a:r>
            <a:br>
              <a:rPr kumimoji="0" lang="en-US" sz="4000" b="0" i="0" u="none" strike="noStrike" kern="1200" cap="none" spc="0" normalizeH="0" noProof="0" dirty="0" smtClean="0">
                <a:ln>
                  <a:noFill/>
                </a:ln>
                <a:solidFill>
                  <a:srgbClr val="FFFFFF"/>
                </a:solidFill>
                <a:effectLst/>
                <a:uLnTx/>
                <a:uFillTx/>
                <a:latin typeface="+mj-lt"/>
                <a:ea typeface="+mj-ea"/>
                <a:cs typeface="+mj-cs"/>
              </a:rPr>
            </a:br>
            <a:r>
              <a:rPr kumimoji="0" lang="en-US" sz="4000" b="0" i="0" u="none" strike="noStrike" kern="1200" cap="none" spc="0" normalizeH="0" noProof="0" dirty="0" smtClean="0">
                <a:ln>
                  <a:noFill/>
                </a:ln>
                <a:solidFill>
                  <a:srgbClr val="FFFFFF"/>
                </a:solidFill>
                <a:effectLst/>
                <a:uLnTx/>
                <a:uFillTx/>
                <a:latin typeface="+mj-lt"/>
                <a:ea typeface="+mj-ea"/>
                <a:cs typeface="+mj-cs"/>
              </a:rPr>
              <a:t>and Funders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298450" y="1235075"/>
            <a:ext cx="8464550" cy="4525963"/>
          </a:xfrm>
          <a:prstGeom prst="rect">
            <a:avLst/>
          </a:prstGeom>
        </p:spPr>
        <p:txBody>
          <a:bodyPr vert="horz" lIns="91440" tIns="45720" rIns="91440" bIns="45720" rtlCol="0">
            <a:noAutofit/>
          </a:bodyPr>
          <a:lstStyle/>
          <a:p>
            <a:pPr marR="0" lvl="0" indent="3175" algn="l" defTabSz="457200" rtl="0" eaLnBrk="1" fontAlgn="auto" latinLnBrk="0" hangingPunct="1">
              <a:lnSpc>
                <a:spcPct val="100000"/>
              </a:lnSpc>
              <a:spcAft>
                <a:spcPts val="1800"/>
              </a:spcAft>
              <a:buClrTx/>
              <a:buSzTx/>
              <a:tabLst/>
              <a:defRPr/>
            </a:pPr>
            <a:r>
              <a:rPr kumimoji="0" lang="en-US" sz="3200" b="1" u="none" strike="noStrike" kern="1200" cap="none" spc="0" normalizeH="0" baseline="0" noProof="0" dirty="0" smtClean="0">
                <a:ln>
                  <a:noFill/>
                </a:ln>
                <a:solidFill>
                  <a:srgbClr val="85A63A"/>
                </a:solidFill>
                <a:effectLst/>
                <a:uLnTx/>
                <a:uFillTx/>
                <a:latin typeface="+mn-lt"/>
                <a:ea typeface="+mn-ea"/>
                <a:cs typeface="+mn-cs"/>
              </a:rPr>
              <a:t>Conceptualization of the problem:</a:t>
            </a:r>
            <a:r>
              <a:rPr kumimoji="0" lang="en-US" sz="3200" u="none" strike="noStrike" kern="1200" cap="none" spc="0" normalizeH="0" baseline="0" noProof="0" dirty="0" smtClean="0">
                <a:ln>
                  <a:noFill/>
                </a:ln>
                <a:solidFill>
                  <a:srgbClr val="85A63A"/>
                </a:solidFill>
                <a:effectLst/>
                <a:uLnTx/>
                <a:uFillTx/>
                <a:latin typeface="+mn-lt"/>
                <a:ea typeface="+mn-ea"/>
                <a:cs typeface="+mn-cs"/>
              </a:rPr>
              <a:t/>
            </a:r>
            <a:br>
              <a:rPr kumimoji="0" lang="en-US" sz="3200" u="none" strike="noStrike" kern="1200" cap="none" spc="0" normalizeH="0" baseline="0" noProof="0" dirty="0" smtClean="0">
                <a:ln>
                  <a:noFill/>
                </a:ln>
                <a:solidFill>
                  <a:srgbClr val="85A63A"/>
                </a:solidFill>
                <a:effectLst/>
                <a:uLnTx/>
                <a:uFillTx/>
                <a:latin typeface="+mn-lt"/>
                <a:ea typeface="+mn-ea"/>
                <a:cs typeface="+mn-cs"/>
              </a:rPr>
            </a:br>
            <a:r>
              <a:rPr kumimoji="0" lang="en-US" sz="3200" u="none" strike="noStrike" kern="1200" cap="none" spc="0" normalizeH="0" baseline="0" noProof="0" dirty="0" smtClean="0">
                <a:ln>
                  <a:noFill/>
                </a:ln>
                <a:solidFill>
                  <a:schemeClr val="accent1">
                    <a:lumMod val="50000"/>
                  </a:schemeClr>
                </a:solidFill>
                <a:effectLst/>
                <a:uLnTx/>
                <a:uFillTx/>
                <a:latin typeface="+mn-lt"/>
                <a:ea typeface="+mn-ea"/>
                <a:cs typeface="+mn-cs"/>
              </a:rPr>
              <a:t>Individuals versus systems </a:t>
            </a:r>
          </a:p>
          <a:p>
            <a:pPr marR="0" lvl="0" indent="3175" algn="l" defTabSz="457200" rtl="0" eaLnBrk="1" fontAlgn="auto" latinLnBrk="0" hangingPunct="1">
              <a:lnSpc>
                <a:spcPct val="100000"/>
              </a:lnSpc>
              <a:spcAft>
                <a:spcPts val="1800"/>
              </a:spcAft>
              <a:buClrTx/>
              <a:buSzTx/>
              <a:tabLst/>
              <a:defRPr/>
            </a:pPr>
            <a:r>
              <a:rPr kumimoji="0" lang="en-US" sz="3200" b="1" u="none" strike="noStrike" kern="1200" cap="none" spc="0" normalizeH="0" baseline="0" noProof="0" dirty="0" smtClean="0">
                <a:ln>
                  <a:noFill/>
                </a:ln>
                <a:solidFill>
                  <a:srgbClr val="85A63A"/>
                </a:solidFill>
                <a:effectLst/>
                <a:uLnTx/>
                <a:uFillTx/>
                <a:latin typeface="+mn-lt"/>
                <a:ea typeface="+mn-ea"/>
                <a:cs typeface="+mn-cs"/>
              </a:rPr>
              <a:t>Organizational relationships: </a:t>
            </a:r>
            <a:r>
              <a:rPr kumimoji="0" lang="en-US" sz="3200" u="none" strike="noStrike" kern="1200" cap="none" spc="0" normalizeH="0" baseline="0" noProof="0" dirty="0" smtClean="0">
                <a:ln>
                  <a:noFill/>
                </a:ln>
                <a:effectLst/>
                <a:uLnTx/>
                <a:uFillTx/>
                <a:latin typeface="+mn-lt"/>
                <a:ea typeface="+mn-ea"/>
                <a:cs typeface="+mn-cs"/>
              </a:rPr>
              <a:t/>
            </a:r>
            <a:br>
              <a:rPr kumimoji="0" lang="en-US" sz="3200" u="none" strike="noStrike" kern="1200" cap="none" spc="0" normalizeH="0" baseline="0" noProof="0" dirty="0" smtClean="0">
                <a:ln>
                  <a:noFill/>
                </a:ln>
                <a:effectLst/>
                <a:uLnTx/>
                <a:uFillTx/>
                <a:latin typeface="+mn-lt"/>
                <a:ea typeface="+mn-ea"/>
                <a:cs typeface="+mn-cs"/>
              </a:rPr>
            </a:br>
            <a:r>
              <a:rPr kumimoji="0" lang="en-US" sz="3200" u="none" strike="noStrike" kern="1200" cap="none" spc="0" normalizeH="0" baseline="0" noProof="0" dirty="0" smtClean="0">
                <a:ln>
                  <a:noFill/>
                </a:ln>
                <a:effectLst/>
                <a:uLnTx/>
                <a:uFillTx/>
                <a:latin typeface="+mn-lt"/>
                <a:ea typeface="+mn-ea"/>
                <a:cs typeface="+mn-cs"/>
              </a:rPr>
              <a:t>Collaboration versus competition</a:t>
            </a:r>
          </a:p>
          <a:p>
            <a:pPr marR="0" lvl="0" indent="3175" algn="l" defTabSz="457200" rtl="0" eaLnBrk="1" fontAlgn="auto" latinLnBrk="0" hangingPunct="1">
              <a:lnSpc>
                <a:spcPct val="100000"/>
              </a:lnSpc>
              <a:spcAft>
                <a:spcPts val="1800"/>
              </a:spcAft>
              <a:buClrTx/>
              <a:buSzTx/>
              <a:tabLst/>
              <a:defRPr/>
            </a:pPr>
            <a:r>
              <a:rPr kumimoji="0" lang="en-US" sz="3200" b="1" u="none" strike="noStrike" kern="1200" cap="none" spc="0" normalizeH="0" baseline="0" noProof="0" dirty="0" smtClean="0">
                <a:ln>
                  <a:noFill/>
                </a:ln>
                <a:solidFill>
                  <a:srgbClr val="85A63A"/>
                </a:solidFill>
                <a:effectLst/>
                <a:uLnTx/>
                <a:uFillTx/>
                <a:latin typeface="+mn-lt"/>
                <a:ea typeface="+mn-ea"/>
                <a:cs typeface="+mn-cs"/>
              </a:rPr>
              <a:t>Evidence: </a:t>
            </a:r>
            <a:r>
              <a:rPr kumimoji="0" lang="en-US" sz="3200" u="none" strike="noStrike" kern="1200" cap="none" spc="0" normalizeH="0" baseline="0" noProof="0" dirty="0" smtClean="0">
                <a:ln>
                  <a:noFill/>
                </a:ln>
                <a:effectLst/>
                <a:uLnTx/>
                <a:uFillTx/>
                <a:latin typeface="+mn-lt"/>
                <a:ea typeface="+mn-ea"/>
                <a:cs typeface="+mn-cs"/>
              </a:rPr>
              <a:t>Randomized controlled trials versus rigorous localized evaluation and adaptation </a:t>
            </a:r>
          </a:p>
          <a:p>
            <a:pPr marR="0" lvl="0" indent="3175" algn="l" defTabSz="457200" rtl="0" eaLnBrk="1" fontAlgn="auto" latinLnBrk="0" hangingPunct="1">
              <a:lnSpc>
                <a:spcPct val="100000"/>
              </a:lnSpc>
              <a:spcAft>
                <a:spcPts val="1800"/>
              </a:spcAft>
              <a:buClrTx/>
              <a:buSzTx/>
              <a:tabLst/>
              <a:defRPr/>
            </a:pPr>
            <a:r>
              <a:rPr kumimoji="0" lang="en-US" sz="3200" b="1" u="none" strike="noStrike" kern="1200" cap="none" spc="0" normalizeH="0" baseline="0" noProof="0" dirty="0" smtClean="0">
                <a:ln>
                  <a:noFill/>
                </a:ln>
                <a:solidFill>
                  <a:srgbClr val="85A63A"/>
                </a:solidFill>
                <a:effectLst/>
                <a:uLnTx/>
                <a:uFillTx/>
                <a:latin typeface="+mn-lt"/>
                <a:ea typeface="+mn-ea"/>
                <a:cs typeface="+mn-cs"/>
              </a:rPr>
              <a:t>Success: </a:t>
            </a:r>
            <a:r>
              <a:rPr kumimoji="0" lang="en-US" sz="3200" u="none" strike="noStrike" kern="1200" cap="none" spc="0" normalizeH="0" baseline="0" noProof="0" dirty="0" smtClean="0">
                <a:ln>
                  <a:noFill/>
                </a:ln>
                <a:effectLst/>
                <a:uLnTx/>
                <a:uFillTx/>
                <a:latin typeface="+mn-lt"/>
                <a:ea typeface="+mn-ea"/>
                <a:cs typeface="+mn-cs"/>
              </a:rPr>
              <a:t>Linear and predictable versus complex and non-linear</a:t>
            </a:r>
            <a:endParaRPr kumimoji="0" lang="en-US" sz="320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Implications</a:t>
            </a:r>
            <a:r>
              <a:rPr kumimoji="0" lang="en-US" sz="4000" b="0" i="0" u="none" strike="noStrike" kern="1200" cap="none" spc="0" normalizeH="0" noProof="0" dirty="0" smtClean="0">
                <a:ln>
                  <a:noFill/>
                </a:ln>
                <a:solidFill>
                  <a:srgbClr val="FFFFFF"/>
                </a:solidFill>
                <a:effectLst/>
                <a:uLnTx/>
                <a:uFillTx/>
                <a:latin typeface="+mj-lt"/>
                <a:ea typeface="+mj-ea"/>
                <a:cs typeface="+mj-cs"/>
              </a:rPr>
              <a:t> For Evaluation</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3" name="Content Placeholder 1"/>
          <p:cNvSpPr txBox="1">
            <a:spLocks/>
          </p:cNvSpPr>
          <p:nvPr/>
        </p:nvSpPr>
        <p:spPr>
          <a:xfrm>
            <a:off x="317500" y="1492250"/>
            <a:ext cx="8001000" cy="4525963"/>
          </a:xfrm>
          <a:prstGeom prst="rect">
            <a:avLst/>
          </a:prstGeom>
        </p:spPr>
        <p:txBody>
          <a:bodyPr vert="horz" lIns="91440" tIns="45720" rIns="91440" bIns="45720" rtlCol="0">
            <a:noAutofit/>
          </a:bodyPr>
          <a:lstStyle/>
          <a:p>
            <a:pPr marL="45720" lvl="0" defTabSz="457200">
              <a:lnSpc>
                <a:spcPts val="3400"/>
              </a:lnSpc>
              <a:spcBef>
                <a:spcPct val="20000"/>
              </a:spcBef>
              <a:spcAft>
                <a:spcPts val="1800"/>
              </a:spcAft>
              <a:defRPr/>
            </a:pPr>
            <a:r>
              <a:rPr lang="en-US" sz="3200" b="1" dirty="0" smtClean="0">
                <a:solidFill>
                  <a:srgbClr val="85A63A"/>
                </a:solidFill>
                <a:cs typeface="Rockwell"/>
              </a:rPr>
              <a:t>We need more examples</a:t>
            </a:r>
            <a:r>
              <a:rPr lang="en-US" sz="3200" b="1" dirty="0" smtClean="0">
                <a:solidFill>
                  <a:srgbClr val="85A63A"/>
                </a:solidFill>
                <a:cs typeface="Rockwell"/>
              </a:rPr>
              <a:t>…</a:t>
            </a:r>
          </a:p>
          <a:p>
            <a:pPr marL="45720" lvl="0" defTabSz="457200">
              <a:lnSpc>
                <a:spcPts val="3400"/>
              </a:lnSpc>
              <a:spcBef>
                <a:spcPct val="20000"/>
              </a:spcBef>
              <a:spcAft>
                <a:spcPts val="1800"/>
              </a:spcAft>
              <a:defRPr/>
            </a:pPr>
            <a:endParaRPr lang="en-US" sz="3200" b="1" dirty="0">
              <a:solidFill>
                <a:srgbClr val="85A63A"/>
              </a:solidFill>
              <a:cs typeface="Rockwell"/>
            </a:endParaRPr>
          </a:p>
          <a:p>
            <a:pPr marL="45720" lvl="0" defTabSz="457200">
              <a:lnSpc>
                <a:spcPts val="3400"/>
              </a:lnSpc>
              <a:spcBef>
                <a:spcPct val="20000"/>
              </a:spcBef>
              <a:spcAft>
                <a:spcPts val="1800"/>
              </a:spcAft>
              <a:defRPr/>
            </a:pPr>
            <a:r>
              <a:rPr lang="en-US" sz="3200" b="1" dirty="0" smtClean="0">
                <a:solidFill>
                  <a:srgbClr val="85A63A"/>
                </a:solidFill>
                <a:cs typeface="Rockwell"/>
              </a:rPr>
              <a:t>….</a:t>
            </a:r>
            <a:r>
              <a:rPr lang="en-US" sz="3200" dirty="0" smtClean="0">
                <a:cs typeface="Rockwell"/>
              </a:rPr>
              <a:t>of </a:t>
            </a:r>
            <a:r>
              <a:rPr lang="en-US" sz="3200" dirty="0" smtClean="0">
                <a:cs typeface="Rockwell"/>
              </a:rPr>
              <a:t>what it looks like to </a:t>
            </a:r>
            <a:r>
              <a:rPr lang="en-US" sz="3200" dirty="0" smtClean="0">
                <a:cs typeface="Rockwell"/>
              </a:rPr>
              <a:t>develop, use, and adapt </a:t>
            </a:r>
            <a:r>
              <a:rPr lang="en-US" sz="3200" dirty="0" smtClean="0">
                <a:cs typeface="Rockwell"/>
              </a:rPr>
              <a:t>Effective Evidence</a:t>
            </a:r>
            <a:r>
              <a:rPr lang="en-US" sz="3200" dirty="0">
                <a:cs typeface="Rockwell"/>
              </a:rPr>
              <a:t>-Based </a:t>
            </a:r>
            <a:r>
              <a:rPr lang="en-US" sz="3200" dirty="0" smtClean="0">
                <a:cs typeface="Rockwell"/>
              </a:rPr>
              <a:t>Principles</a:t>
            </a:r>
          </a:p>
          <a:p>
            <a:pPr marL="45720" marR="0" lvl="0" indent="0" algn="l" defTabSz="457200" rtl="0" eaLnBrk="1" fontAlgn="auto" latinLnBrk="0" hangingPunct="1">
              <a:lnSpc>
                <a:spcPts val="3400"/>
              </a:lnSpc>
              <a:spcBef>
                <a:spcPct val="20000"/>
              </a:spcBef>
              <a:spcAft>
                <a:spcPts val="1800"/>
              </a:spcAft>
              <a:buClrTx/>
              <a:buSzTx/>
              <a:buFont typeface="Arial"/>
              <a:buNone/>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 </a:t>
            </a:r>
          </a:p>
          <a:p>
            <a:pPr marL="342900" marR="0" lvl="0" indent="-342900" algn="l" defTabSz="457200" rtl="0" eaLnBrk="1" fontAlgn="auto" latinLnBrk="0" hangingPunct="1">
              <a:lnSpc>
                <a:spcPts val="3400"/>
              </a:lnSpc>
              <a:spcBef>
                <a:spcPct val="20000"/>
              </a:spcBef>
              <a:spcAft>
                <a:spcPts val="180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28625" y="968375"/>
            <a:ext cx="8334375" cy="5410200"/>
          </a:xfrm>
          <a:prstGeom prst="rect">
            <a:avLst/>
          </a:prstGeom>
        </p:spPr>
        <p:txBody>
          <a:bodyPr vert="horz" lIns="91440" tIns="45720" rIns="91440" bIns="45720" rtlCol="0">
            <a:noAutofit/>
          </a:bodyPr>
          <a:lstStyle/>
          <a:p>
            <a:pPr marL="349250" marR="0" lvl="0" indent="-349250" algn="l" defTabSz="457200" rtl="0" eaLnBrk="1" fontAlgn="auto" latinLnBrk="0" hangingPunct="1">
              <a:lnSpc>
                <a:spcPts val="3400"/>
              </a:lnSpc>
              <a:spcBef>
                <a:spcPct val="20000"/>
              </a:spcBef>
              <a:spcAft>
                <a:spcPts val="1800"/>
              </a:spcAft>
              <a:buClr>
                <a:srgbClr val="660066"/>
              </a:buClr>
              <a:buSzTx/>
              <a:buFont typeface="Arial"/>
              <a:buChar char="•"/>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Holistic</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Engage and support mental, physical, spiritual and social health and as interconnected and interrelated</a:t>
            </a:r>
          </a:p>
          <a:p>
            <a:pPr marL="349250" marR="0" lvl="0" indent="-349250" algn="l" defTabSz="457200" rtl="0" eaLnBrk="1" fontAlgn="auto" latinLnBrk="0" hangingPunct="1">
              <a:lnSpc>
                <a:spcPts val="3400"/>
              </a:lnSpc>
              <a:spcBef>
                <a:spcPct val="20000"/>
              </a:spcBef>
              <a:spcAft>
                <a:spcPts val="1800"/>
              </a:spcAft>
              <a:buClr>
                <a:srgbClr val="660066"/>
              </a:buClr>
              <a:buSzTx/>
              <a:buFont typeface="Arial"/>
              <a:buChar char="•"/>
              <a:tabLst/>
              <a:defRPr/>
            </a:pPr>
            <a:r>
              <a:rPr kumimoji="0" lang="en-US" sz="3200" b="1" i="0" u="none" strike="noStrike" kern="1200" cap="none" spc="0" normalizeH="0" baseline="0" noProof="0" dirty="0" smtClean="0">
                <a:ln>
                  <a:noFill/>
                </a:ln>
                <a:solidFill>
                  <a:srgbClr val="85A63A"/>
                </a:solidFill>
                <a:effectLst/>
                <a:uLnTx/>
                <a:uFillTx/>
                <a:latin typeface="+mn-lt"/>
                <a:ea typeface="+mn-ea"/>
                <a:cs typeface="+mn-cs"/>
              </a:rPr>
              <a:t>Trusting Youth-Adult Relationships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r>
            <a:br>
              <a:rPr kumimoji="0" lang="en-US" sz="3200" b="1"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Be trustworthy by acting in a way that is caring, authentic, and supportive  </a:t>
            </a:r>
          </a:p>
          <a:p>
            <a:pPr marL="45720" marR="0" lvl="0" indent="0" algn="l" defTabSz="457200" rtl="0" eaLnBrk="1" fontAlgn="auto" latinLnBrk="0" hangingPunct="1">
              <a:lnSpc>
                <a:spcPts val="3200"/>
              </a:lnSpc>
              <a:spcBef>
                <a:spcPct val="20000"/>
              </a:spcBef>
              <a:spcAft>
                <a:spcPts val="60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5720" marR="0" lvl="0" indent="0" algn="l" defTabSz="457200" rtl="0" eaLnBrk="1" fontAlgn="auto" latinLnBrk="0" hangingPunct="1">
              <a:lnSpc>
                <a:spcPts val="3200"/>
              </a:lnSpc>
              <a:spcBef>
                <a:spcPct val="20000"/>
              </a:spcBef>
              <a:spcAft>
                <a:spcPts val="60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5720" marR="0" lvl="0" indent="0" algn="l" defTabSz="457200" rtl="0" eaLnBrk="1" fontAlgn="auto" latinLnBrk="0" hangingPunct="1">
              <a:lnSpc>
                <a:spcPts val="3200"/>
              </a:lnSpc>
              <a:spcBef>
                <a:spcPct val="20000"/>
              </a:spcBef>
              <a:spcAft>
                <a:spcPts val="60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2"/>
          <p:cNvSpPr txBox="1">
            <a:spLocks/>
          </p:cNvSpPr>
          <p:nvPr/>
        </p:nvSpPr>
        <p:spPr>
          <a:xfrm>
            <a:off x="0" y="0"/>
            <a:ext cx="9144000" cy="539750"/>
          </a:xfrm>
          <a:prstGeom prst="rect">
            <a:avLst/>
          </a:prstGeom>
          <a:solidFill>
            <a:srgbClr val="660066"/>
          </a:solidFill>
        </p:spPr>
        <p:txBody>
          <a:bodyPr anchor="ctr">
            <a:no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FF"/>
                </a:solidFill>
                <a:effectLst/>
                <a:uLnTx/>
                <a:uFillTx/>
                <a:latin typeface="+mj-lt"/>
                <a:ea typeface="+mj-ea"/>
                <a:cs typeface="+mj-cs"/>
              </a:rPr>
              <a:t>What’s</a:t>
            </a:r>
            <a:r>
              <a:rPr kumimoji="0" lang="en-US" sz="3000" b="0" i="0" u="none" strike="noStrike" kern="1200" cap="none" spc="0" normalizeH="0" noProof="0" dirty="0" smtClean="0">
                <a:ln>
                  <a:noFill/>
                </a:ln>
                <a:solidFill>
                  <a:srgbClr val="FFFFFF"/>
                </a:solidFill>
                <a:effectLst/>
                <a:uLnTx/>
                <a:uFillTx/>
                <a:latin typeface="+mj-lt"/>
                <a:ea typeface="+mj-ea"/>
                <a:cs typeface="+mj-cs"/>
              </a:rPr>
              <a:t> Next? </a:t>
            </a:r>
            <a:r>
              <a:rPr kumimoji="0" lang="en-US" sz="3000" b="0" i="0" u="none" strike="noStrike" kern="1200" cap="none" spc="0" normalizeH="0" baseline="0" noProof="0" dirty="0" smtClean="0">
                <a:ln>
                  <a:noFill/>
                </a:ln>
                <a:solidFill>
                  <a:srgbClr val="FFFFFF"/>
                </a:solidFill>
                <a:effectLst/>
                <a:uLnTx/>
                <a:uFillTx/>
                <a:latin typeface="+mj-lt"/>
                <a:ea typeface="+mj-ea"/>
                <a:cs typeface="+mj-cs"/>
              </a:rPr>
              <a:t>continued </a:t>
            </a:r>
            <a:endParaRPr kumimoji="0" lang="en-US" sz="3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9144000" cy="6470472"/>
          </a:xfrm>
          <a:prstGeom prst="rect">
            <a:avLst/>
          </a:prstGeom>
          <a:solidFill>
            <a:srgbClr val="660066"/>
          </a:solidFill>
        </p:spPr>
        <p:txBody>
          <a:bodyPr bIns="365760" anchor="b">
            <a:noAutofit/>
          </a:bodyPr>
          <a:lstStyle/>
          <a:p>
            <a:pPr marL="290513"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rgbClr val="FFFFFF"/>
                </a:solidFill>
                <a:latin typeface="+mj-lt"/>
                <a:ea typeface="+mj-ea"/>
                <a:cs typeface="+mj-cs"/>
              </a:rPr>
              <a:t>Thank you.</a:t>
            </a:r>
          </a:p>
          <a:p>
            <a:pPr marL="290513" marR="0" lvl="0" indent="0" algn="l" defTabSz="914400" rtl="0" eaLnBrk="1" fontAlgn="auto" latinLnBrk="0" hangingPunct="1">
              <a:lnSpc>
                <a:spcPct val="100000"/>
              </a:lnSpc>
              <a:spcBef>
                <a:spcPct val="0"/>
              </a:spcBef>
              <a:spcAft>
                <a:spcPts val="0"/>
              </a:spcAft>
              <a:buClrTx/>
              <a:buSzTx/>
              <a:buFontTx/>
              <a:buNone/>
              <a:tabLst/>
              <a:defRPr/>
            </a:pPr>
            <a:endParaRPr kumimoji="0" lang="en-US" sz="2833" b="0" i="0" u="none" strike="noStrike" kern="1200" cap="none" spc="0" normalizeH="0" baseline="0" noProof="0" dirty="0" smtClean="0">
              <a:ln>
                <a:noFill/>
              </a:ln>
              <a:solidFill>
                <a:srgbClr val="FFFFFF"/>
              </a:solidFill>
              <a:effectLst/>
              <a:uLnTx/>
              <a:uFillTx/>
              <a:latin typeface="+mj-lt"/>
              <a:ea typeface="+mj-ea"/>
              <a:cs typeface="+mj-cs"/>
            </a:endParaRPr>
          </a:p>
          <a:p>
            <a:pPr marL="282575">
              <a:spcAft>
                <a:spcPts val="1200"/>
              </a:spcAft>
              <a:buNone/>
            </a:pPr>
            <a:r>
              <a:rPr lang="en-US" sz="1700" dirty="0" err="1" smtClean="0">
                <a:solidFill>
                  <a:srgbClr val="BDD18C"/>
                </a:solidFill>
              </a:rPr>
              <a:t>Alexa</a:t>
            </a:r>
            <a:r>
              <a:rPr lang="en-US" sz="1700" dirty="0" smtClean="0">
                <a:solidFill>
                  <a:srgbClr val="BDD18C"/>
                </a:solidFill>
              </a:rPr>
              <a:t>, </a:t>
            </a:r>
            <a:r>
              <a:rPr lang="en-US" sz="1700" dirty="0" err="1" smtClean="0">
                <a:solidFill>
                  <a:srgbClr val="BDD18C"/>
                </a:solidFill>
              </a:rPr>
              <a:t>Asha</a:t>
            </a:r>
            <a:r>
              <a:rPr lang="en-US" sz="1700" dirty="0" smtClean="0">
                <a:solidFill>
                  <a:srgbClr val="BDD18C"/>
                </a:solidFill>
              </a:rPr>
              <a:t>, Harmony, Isaiah, Julia, </a:t>
            </a:r>
            <a:r>
              <a:rPr lang="en-US" sz="1700" dirty="0" err="1" smtClean="0">
                <a:solidFill>
                  <a:srgbClr val="BDD18C"/>
                </a:solidFill>
              </a:rPr>
              <a:t>Kenzo</a:t>
            </a:r>
            <a:r>
              <a:rPr lang="en-US" sz="1700" dirty="0" smtClean="0">
                <a:solidFill>
                  <a:srgbClr val="BDD18C"/>
                </a:solidFill>
              </a:rPr>
              <a:t>, Ladybug, </a:t>
            </a:r>
            <a:r>
              <a:rPr lang="en-US" sz="1700" dirty="0" err="1" smtClean="0">
                <a:solidFill>
                  <a:srgbClr val="BDD18C"/>
                </a:solidFill>
              </a:rPr>
              <a:t>Macnificent</a:t>
            </a:r>
            <a:r>
              <a:rPr lang="en-US" sz="1700" dirty="0" smtClean="0">
                <a:solidFill>
                  <a:srgbClr val="BDD18C"/>
                </a:solidFill>
              </a:rPr>
              <a:t>, Maria, </a:t>
            </a:r>
            <a:r>
              <a:rPr lang="en-US" sz="1700" dirty="0" err="1" smtClean="0">
                <a:solidFill>
                  <a:srgbClr val="BDD18C"/>
                </a:solidFill>
              </a:rPr>
              <a:t>Minna</a:t>
            </a:r>
            <a:r>
              <a:rPr lang="en-US" sz="1700" dirty="0" smtClean="0">
                <a:solidFill>
                  <a:srgbClr val="BDD18C"/>
                </a:solidFill>
              </a:rPr>
              <a:t>, Pearl, </a:t>
            </a:r>
            <a:r>
              <a:rPr lang="en-US" sz="1700" dirty="0" err="1" smtClean="0">
                <a:solidFill>
                  <a:srgbClr val="BDD18C"/>
                </a:solidFill>
              </a:rPr>
              <a:t>Thmaris</a:t>
            </a:r>
            <a:r>
              <a:rPr lang="en-US" sz="1700" dirty="0" smtClean="0">
                <a:solidFill>
                  <a:srgbClr val="BDD18C"/>
                </a:solidFill>
              </a:rPr>
              <a:t>, Unique, </a:t>
            </a:r>
            <a:r>
              <a:rPr lang="en-US" sz="1700" dirty="0" err="1" smtClean="0">
                <a:solidFill>
                  <a:srgbClr val="BDD18C"/>
                </a:solidFill>
              </a:rPr>
              <a:t>Zi</a:t>
            </a:r>
            <a:r>
              <a:rPr lang="en-US" sz="1700" dirty="0" smtClean="0">
                <a:solidFill>
                  <a:srgbClr val="BDD18C"/>
                </a:solidFill>
              </a:rPr>
              <a:t> for your openness and allowing us to learn from your journeys</a:t>
            </a:r>
          </a:p>
          <a:p>
            <a:pPr marL="282575">
              <a:spcAft>
                <a:spcPts val="1200"/>
              </a:spcAft>
              <a:buNone/>
            </a:pPr>
            <a:r>
              <a:rPr lang="en-US" sz="1700" dirty="0" smtClean="0">
                <a:solidFill>
                  <a:srgbClr val="BDD18C"/>
                </a:solidFill>
              </a:rPr>
              <a:t>Members of the Reflective Practice Group</a:t>
            </a:r>
          </a:p>
          <a:p>
            <a:pPr marL="282575">
              <a:spcAft>
                <a:spcPts val="1200"/>
              </a:spcAft>
              <a:buNone/>
            </a:pPr>
            <a:r>
              <a:rPr lang="en-US" sz="1700" dirty="0" smtClean="0">
                <a:solidFill>
                  <a:srgbClr val="BDD18C"/>
                </a:solidFill>
              </a:rPr>
              <a:t>Michael Quinn Patton</a:t>
            </a:r>
          </a:p>
          <a:p>
            <a:pPr marL="282575">
              <a:spcAft>
                <a:spcPts val="1200"/>
              </a:spcAft>
              <a:buNone/>
            </a:pPr>
            <a:r>
              <a:rPr lang="en-US" sz="1700" dirty="0" smtClean="0">
                <a:solidFill>
                  <a:srgbClr val="BDD18C"/>
                </a:solidFill>
              </a:rPr>
              <a:t>Jean A. King</a:t>
            </a:r>
          </a:p>
          <a:p>
            <a:pPr marL="282575">
              <a:spcAft>
                <a:spcPts val="1200"/>
              </a:spcAft>
              <a:buNone/>
            </a:pPr>
            <a:r>
              <a:rPr lang="en-US" sz="1700" dirty="0" smtClean="0">
                <a:solidFill>
                  <a:srgbClr val="BDD18C"/>
                </a:solidFill>
              </a:rPr>
              <a:t>The Otto Bremer Foundation</a:t>
            </a:r>
            <a:endParaRPr kumimoji="0" lang="en-US" sz="1700" b="0" i="0" u="none" strike="noStrike" kern="1200" cap="none" spc="0" normalizeH="0" baseline="0" noProof="0" dirty="0">
              <a:ln>
                <a:noFill/>
              </a:ln>
              <a:solidFill>
                <a:srgbClr val="BDD18C"/>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450000" y="1648889"/>
            <a:ext cx="8440498" cy="3048000"/>
          </a:xfrm>
          <a:prstGeom prst="rect">
            <a:avLst/>
          </a:prstGeom>
        </p:spPr>
        <p:txBody>
          <a:bodyPr>
            <a:noAutofit/>
          </a:bodyPr>
          <a:lstStyle/>
          <a:p>
            <a:pPr>
              <a:lnSpc>
                <a:spcPts val="3500"/>
              </a:lnSpc>
              <a:spcAft>
                <a:spcPts val="1800"/>
              </a:spcAft>
              <a:buSzPct val="100000"/>
              <a:buFont typeface="Arial"/>
              <a:buChar char="•"/>
            </a:pPr>
            <a:r>
              <a:rPr lang="en-US" sz="3200" dirty="0" smtClean="0">
                <a:solidFill>
                  <a:srgbClr val="000000"/>
                </a:solidFill>
              </a:rPr>
              <a:t>Otto Bremer Foundation’s Youth Homelessness </a:t>
            </a:r>
            <a:r>
              <a:rPr lang="en-US" sz="3200" dirty="0">
                <a:solidFill>
                  <a:srgbClr val="000000"/>
                </a:solidFill>
              </a:rPr>
              <a:t>Initiative </a:t>
            </a:r>
            <a:r>
              <a:rPr lang="en-US" sz="3200" dirty="0" smtClean="0">
                <a:solidFill>
                  <a:srgbClr val="000000"/>
                </a:solidFill>
              </a:rPr>
              <a:t>has provided grants to six organizations over three years </a:t>
            </a:r>
          </a:p>
          <a:p>
            <a:pPr>
              <a:lnSpc>
                <a:spcPts val="3360"/>
              </a:lnSpc>
              <a:spcAft>
                <a:spcPts val="1800"/>
              </a:spcAft>
              <a:buSzPct val="100000"/>
              <a:buFont typeface="Arial"/>
              <a:buChar char="•"/>
            </a:pPr>
            <a:r>
              <a:rPr lang="en-US" sz="3200" dirty="0" smtClean="0">
                <a:solidFill>
                  <a:srgbClr val="000000"/>
                </a:solidFill>
              </a:rPr>
              <a:t>Goal is to improve outcomes in individual organizations and at the systems level </a:t>
            </a:r>
          </a:p>
        </p:txBody>
      </p:sp>
      <p:pic>
        <p:nvPicPr>
          <p:cNvPr id="8" name="Picture 7" descr="page-0.jpg"/>
          <p:cNvPicPr>
            <a:picLocks noChangeAspect="1"/>
          </p:cNvPicPr>
          <p:nvPr/>
        </p:nvPicPr>
        <p:blipFill rotWithShape="1">
          <a:blip r:embed="rId3" cstate="print">
            <a:extLst>
              <a:ext uri="{28A0092B-C50C-407E-A947-70E740481C1C}">
                <a14:useLocalDpi xmlns:a14="http://schemas.microsoft.com/office/drawing/2010/main" val="0"/>
              </a:ext>
            </a:extLst>
          </a:blip>
          <a:srcRect b="85825"/>
          <a:stretch/>
        </p:blipFill>
        <p:spPr>
          <a:xfrm>
            <a:off x="0" y="4851701"/>
            <a:ext cx="9144000" cy="1677442"/>
          </a:xfrm>
          <a:prstGeom prst="rect">
            <a:avLst/>
          </a:prstGeom>
        </p:spPr>
      </p:pic>
      <p:sp>
        <p:nvSpPr>
          <p:cNvPr id="10"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OBF  Youth Homeless Initiative</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YouthLink.jpg"/>
          <p:cNvPicPr>
            <a:picLocks noChangeAspect="1"/>
          </p:cNvPicPr>
          <p:nvPr/>
        </p:nvPicPr>
        <p:blipFill>
          <a:blip r:embed="rId3" cstate="print">
            <a:extLst>
              <a:ext uri="{28A0092B-C50C-407E-A947-70E740481C1C}">
                <a14:useLocalDpi xmlns:a14="http://schemas.microsoft.com/office/drawing/2010/main" val="0"/>
              </a:ext>
            </a:extLst>
          </a:blip>
          <a:srcRect r="21158" b="101"/>
          <a:stretch>
            <a:fillRect/>
          </a:stretch>
        </p:blipFill>
        <p:spPr>
          <a:xfrm>
            <a:off x="1394921" y="-20485"/>
            <a:ext cx="7759322" cy="6560489"/>
          </a:xfrm>
          <a:prstGeom prst="rect">
            <a:avLst/>
          </a:prstGeom>
        </p:spPr>
      </p:pic>
      <p:sp>
        <p:nvSpPr>
          <p:cNvPr id="11" name="Content Placeholder 1"/>
          <p:cNvSpPr txBox="1">
            <a:spLocks/>
          </p:cNvSpPr>
          <p:nvPr/>
        </p:nvSpPr>
        <p:spPr>
          <a:xfrm>
            <a:off x="1" y="-1"/>
            <a:ext cx="2908872" cy="6550488"/>
          </a:xfrm>
          <a:prstGeom prst="rect">
            <a:avLst/>
          </a:prstGeom>
          <a:solidFill>
            <a:srgbClr val="85A63A"/>
          </a:solidFill>
        </p:spPr>
        <p:txBody>
          <a:bodyPr vert="horz" lIns="91440" tIns="45720" rIns="91440" bIns="45720" rtlCol="0" anchor="ctr">
            <a:noAutofit/>
          </a:bodyPr>
          <a:lstStyle/>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i="0" u="none" strike="noStrike" kern="1200" cap="none" spc="0" normalizeH="0" baseline="0" noProof="0" dirty="0" smtClean="0">
                <a:ln>
                  <a:noFill/>
                </a:ln>
                <a:solidFill>
                  <a:schemeClr val="bg1"/>
                </a:solidFill>
                <a:effectLst/>
                <a:uLnTx/>
                <a:uFillTx/>
                <a:latin typeface="+mn-lt"/>
                <a:ea typeface="+mn-ea"/>
                <a:cs typeface="+mn-cs"/>
              </a:rPr>
              <a:t>Three emergency shelters</a:t>
            </a:r>
          </a:p>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i="0" u="none" strike="noStrike" kern="1200" cap="none" spc="0" normalizeH="0" baseline="0" noProof="0" dirty="0" smtClean="0">
                <a:ln>
                  <a:noFill/>
                </a:ln>
                <a:solidFill>
                  <a:schemeClr val="bg1"/>
                </a:solidFill>
                <a:effectLst/>
                <a:uLnTx/>
                <a:uFillTx/>
                <a:latin typeface="+mn-lt"/>
                <a:ea typeface="+mn-ea"/>
                <a:cs typeface="+mn-cs"/>
              </a:rPr>
              <a:t>Two drop-in centers</a:t>
            </a:r>
          </a:p>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r>
              <a:rPr kumimoji="0" lang="en-US" sz="3000" i="0" u="none" strike="noStrike" kern="1200" cap="none" spc="0" normalizeH="0" baseline="0" noProof="0" dirty="0" smtClean="0">
                <a:ln>
                  <a:noFill/>
                </a:ln>
                <a:solidFill>
                  <a:schemeClr val="bg1"/>
                </a:solidFill>
                <a:effectLst/>
                <a:uLnTx/>
                <a:uFillTx/>
                <a:latin typeface="+mn-lt"/>
                <a:ea typeface="+mn-ea"/>
                <a:cs typeface="+mn-cs"/>
              </a:rPr>
              <a:t>One street outreach collaborative</a:t>
            </a:r>
          </a:p>
          <a:p>
            <a:pPr marL="342900" marR="0" lvl="0" indent="-342900" algn="l" defTabSz="457200" rtl="0" eaLnBrk="1" fontAlgn="auto" latinLnBrk="0" hangingPunct="1">
              <a:lnSpc>
                <a:spcPct val="100000"/>
              </a:lnSpc>
              <a:spcBef>
                <a:spcPct val="20000"/>
              </a:spcBef>
              <a:spcAft>
                <a:spcPts val="0"/>
              </a:spcAft>
              <a:buClr>
                <a:srgbClr val="660066"/>
              </a:buClr>
              <a:buSzTx/>
              <a:buFont typeface="Arial"/>
              <a:buChar char="•"/>
              <a:tabLst/>
              <a:defRPr/>
            </a:pPr>
            <a:r>
              <a:rPr lang="en-US" sz="3000" dirty="0" smtClean="0">
                <a:solidFill>
                  <a:schemeClr val="bg1"/>
                </a:solidFill>
              </a:rPr>
              <a:t>Two counties in the Twin Cities metro</a:t>
            </a:r>
            <a:endParaRPr kumimoji="0" lang="en-US" sz="300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0004" y="1679066"/>
            <a:ext cx="4697746" cy="444138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90000"/>
              </a:lnSpc>
              <a:spcBef>
                <a:spcPct val="20000"/>
              </a:spcBef>
              <a:spcAft>
                <a:spcPts val="1800"/>
              </a:spcAft>
              <a:buClr>
                <a:srgbClr val="660066"/>
              </a:buClr>
              <a:buSzTx/>
              <a:buFont typeface="Arial"/>
              <a:buChar char="•"/>
              <a:tabLst/>
              <a:defRPr/>
            </a:pPr>
            <a:r>
              <a:rPr kumimoji="0" lang="en-US" sz="3000" b="0" i="0" u="none" strike="noStrike" kern="1200" cap="none" spc="0" normalizeH="0" baseline="0" noProof="0" dirty="0" smtClean="0">
                <a:ln>
                  <a:noFill/>
                </a:ln>
                <a:solidFill>
                  <a:srgbClr val="000000"/>
                </a:solidFill>
                <a:effectLst/>
                <a:uLnTx/>
                <a:uFillTx/>
                <a:latin typeface="+mn-lt"/>
                <a:ea typeface="+mn-ea"/>
                <a:cs typeface="+mn-cs"/>
              </a:rPr>
              <a:t>Successful solutions do not lie within individual organizations but within collaborations across systems. </a:t>
            </a:r>
          </a:p>
          <a:p>
            <a:pPr marL="342900" marR="0" lvl="0" indent="-342900" algn="l" defTabSz="457200" rtl="0" eaLnBrk="1" fontAlgn="auto" latinLnBrk="0" hangingPunct="1">
              <a:lnSpc>
                <a:spcPct val="90000"/>
              </a:lnSpc>
              <a:spcBef>
                <a:spcPct val="20000"/>
              </a:spcBef>
              <a:spcAft>
                <a:spcPts val="1800"/>
              </a:spcAft>
              <a:buClr>
                <a:srgbClr val="660066"/>
              </a:buClr>
              <a:buSzTx/>
              <a:buFont typeface="Arial"/>
              <a:buChar char="•"/>
              <a:tabLst/>
              <a:defRPr/>
            </a:pPr>
            <a:r>
              <a:rPr kumimoji="0" lang="en-US" sz="3000" b="0" i="0" u="none" strike="noStrike" kern="1200" cap="none" spc="0" normalizeH="0" baseline="0" noProof="0" dirty="0" smtClean="0">
                <a:ln>
                  <a:noFill/>
                </a:ln>
                <a:solidFill>
                  <a:srgbClr val="000000"/>
                </a:solidFill>
                <a:effectLst/>
                <a:uLnTx/>
                <a:uFillTx/>
                <a:latin typeface="+mn-lt"/>
                <a:ea typeface="+mn-ea"/>
                <a:cs typeface="+mn-cs"/>
              </a:rPr>
              <a:t>The identification and implementation of best practice models or effective practices as yielded limited results</a:t>
            </a:r>
            <a:r>
              <a:rPr kumimoji="0" lang="en-US" sz="3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US" sz="3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6" name="Picture 5" descr="syste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1624013"/>
            <a:ext cx="4368800" cy="4318000"/>
          </a:xfrm>
          <a:prstGeom prst="rect">
            <a:avLst/>
          </a:prstGeom>
        </p:spPr>
      </p:pic>
      <p:sp>
        <p:nvSpPr>
          <p:cNvPr id="7" name="Title 2"/>
          <p:cNvSpPr txBox="1">
            <a:spLocks/>
          </p:cNvSpPr>
          <p:nvPr/>
        </p:nvSpPr>
        <p:spPr>
          <a:xfrm>
            <a:off x="0" y="0"/>
            <a:ext cx="9144000" cy="1143000"/>
          </a:xfrm>
          <a:prstGeom prst="rect">
            <a:avLst/>
          </a:prstGeom>
          <a:solidFill>
            <a:srgbClr val="660066"/>
          </a:solidFill>
        </p:spPr>
        <p:txBody>
          <a:bodyPr anchor="ctr">
            <a:normAutofit fontScale="92500" lnSpcReduction="10000"/>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Challenges </a:t>
            </a:r>
            <a:r>
              <a:rPr lang="en-US" sz="4000" dirty="0" smtClean="0">
                <a:solidFill>
                  <a:srgbClr val="FFFFFF"/>
                </a:solidFill>
                <a:latin typeface="+mj-lt"/>
                <a:ea typeface="+mj-ea"/>
                <a:cs typeface="+mj-cs"/>
              </a:rPr>
              <a:t>When Serving Youth Experiencing Homelessness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Developmental</a:t>
            </a:r>
            <a:r>
              <a:rPr kumimoji="0" lang="en-US" sz="4000" b="0" i="0" u="none" strike="noStrike" kern="1200" cap="none" spc="0" normalizeH="0" noProof="0" dirty="0" smtClean="0">
                <a:ln>
                  <a:noFill/>
                </a:ln>
                <a:solidFill>
                  <a:srgbClr val="FFFFFF"/>
                </a:solidFill>
                <a:effectLst/>
                <a:uLnTx/>
                <a:uFillTx/>
                <a:latin typeface="+mj-lt"/>
                <a:ea typeface="+mj-ea"/>
                <a:cs typeface="+mj-cs"/>
              </a:rPr>
              <a:t> Evaluation</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8" name="Content Placeholder 2"/>
          <p:cNvSpPr txBox="1">
            <a:spLocks/>
          </p:cNvSpPr>
          <p:nvPr/>
        </p:nvSpPr>
        <p:spPr>
          <a:xfrm>
            <a:off x="298450" y="2026255"/>
            <a:ext cx="5230720" cy="37338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ts val="3300"/>
              </a:lnSpc>
              <a:spcBef>
                <a:spcPct val="20000"/>
              </a:spcBef>
              <a:spcAft>
                <a:spcPts val="1800"/>
              </a:spcAft>
              <a:buClr>
                <a:srgbClr val="660066"/>
              </a:buClr>
              <a:buSzTx/>
              <a:buFont typeface="Arial"/>
              <a:buChar char="•"/>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Developmental evaluation of the principles-driven work </a:t>
            </a:r>
          </a:p>
          <a:p>
            <a:pPr marL="342900" marR="0" lvl="0" indent="-342900" algn="l" defTabSz="457200" rtl="0" eaLnBrk="1" fontAlgn="auto" latinLnBrk="0" hangingPunct="1">
              <a:lnSpc>
                <a:spcPts val="3300"/>
              </a:lnSpc>
              <a:spcBef>
                <a:spcPct val="20000"/>
              </a:spcBef>
              <a:spcAft>
                <a:spcPts val="1800"/>
              </a:spcAft>
              <a:buClr>
                <a:srgbClr val="660066"/>
              </a:buClr>
              <a:buSzTx/>
              <a:buFont typeface="Arial"/>
              <a:buChar char="•"/>
              <a:tabLst/>
              <a:defRPr/>
            </a:pPr>
            <a:r>
              <a:rPr kumimoji="0" lang="en-US" sz="3200" b="0" i="0" u="none" strike="noStrike" kern="1200" cap="none" spc="0" normalizeH="0" baseline="0" noProof="0" dirty="0" smtClean="0">
                <a:ln>
                  <a:noFill/>
                </a:ln>
                <a:solidFill>
                  <a:srgbClr val="000000"/>
                </a:solidFill>
                <a:effectLst/>
                <a:uLnTx/>
                <a:uFillTx/>
                <a:latin typeface="+mn-lt"/>
                <a:ea typeface="+mn-ea"/>
                <a:cs typeface="+mn-cs"/>
              </a:rPr>
              <a:t>Engaged reflective practice group in collaborative work around shared principles</a:t>
            </a:r>
          </a:p>
          <a:p>
            <a:pPr marL="342900" marR="0" lvl="0" indent="-342900" algn="l" defTabSz="457200" rtl="0" eaLnBrk="1" fontAlgn="auto" latinLnBrk="0" hangingPunct="1">
              <a:lnSpc>
                <a:spcPts val="3300"/>
              </a:lnSpc>
              <a:spcBef>
                <a:spcPct val="20000"/>
              </a:spcBef>
              <a:spcAft>
                <a:spcPts val="1800"/>
              </a:spcAft>
              <a:buClr>
                <a:srgbClr val="660066"/>
              </a:buClr>
              <a:buSzTx/>
              <a:buFont typeface="Arial"/>
              <a:buChar char="•"/>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ts val="3300"/>
              </a:lnSpc>
              <a:spcBef>
                <a:spcPct val="20000"/>
              </a:spcBef>
              <a:spcAft>
                <a:spcPts val="1800"/>
              </a:spcAft>
              <a:buClr>
                <a:srgbClr val="660066"/>
              </a:buClr>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Picture 9" descr="developmental eva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920" y="1731354"/>
            <a:ext cx="2857586" cy="4110646"/>
          </a:xfrm>
          <a:prstGeom prst="rect">
            <a:avLst/>
          </a:prstGeom>
          <a:ln>
            <a:solidFill>
              <a:schemeClr val="tx1"/>
            </a:solidFill>
          </a:ln>
          <a:effectLst>
            <a:outerShdw blurRad="165100" dist="76200" dir="2700000">
              <a:srgbClr val="000000">
                <a:alpha val="37000"/>
              </a:srgbClr>
            </a:outerShdw>
          </a:effectLst>
        </p:spPr>
      </p:pic>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749" y="2413338"/>
            <a:ext cx="7127875" cy="2308324"/>
          </a:xfrm>
          <a:prstGeom prst="rect">
            <a:avLst/>
          </a:prstGeom>
        </p:spPr>
        <p:txBody>
          <a:bodyPr wrap="square">
            <a:spAutoFit/>
          </a:bodyPr>
          <a:lstStyle/>
          <a:p>
            <a:r>
              <a:rPr lang="en-US" sz="2400" dirty="0" smtClean="0"/>
              <a:t>“A </a:t>
            </a:r>
            <a:r>
              <a:rPr lang="en-US" sz="2400" dirty="0"/>
              <a:t>principals based approach is appropriate when a group of diverse programs are “all adhering to the same principles but each adapting those principles to its own particular target population within its own context” (Patton, 2010). </a:t>
            </a:r>
          </a:p>
        </p:txBody>
      </p:sp>
      <p:sp>
        <p:nvSpPr>
          <p:cNvPr id="3" name="Title 2"/>
          <p:cNvSpPr txBox="1">
            <a:spLocks/>
          </p:cNvSpPr>
          <p:nvPr/>
        </p:nvSpPr>
        <p:spPr>
          <a:xfrm>
            <a:off x="0" y="0"/>
            <a:ext cx="9144000"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Principles Based</a:t>
            </a:r>
            <a:r>
              <a:rPr kumimoji="0" lang="en-US" sz="4000" b="0" i="0" u="none" strike="noStrike" kern="1200" cap="none" spc="0" normalizeH="0" noProof="0" dirty="0" smtClean="0">
                <a:ln>
                  <a:noFill/>
                </a:ln>
                <a:solidFill>
                  <a:srgbClr val="FFFFFF"/>
                </a:solidFill>
                <a:effectLst/>
                <a:uLnTx/>
                <a:uFillTx/>
                <a:latin typeface="+mj-lt"/>
                <a:ea typeface="+mj-ea"/>
                <a:cs typeface="+mj-cs"/>
              </a:rPr>
              <a:t> Approach</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41497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683000" y="0"/>
            <a:ext cx="5460999" cy="1143000"/>
          </a:xfrm>
          <a:prstGeom prst="rect">
            <a:avLst/>
          </a:prstGeom>
          <a:solidFill>
            <a:srgbClr val="660066"/>
          </a:solidFill>
        </p:spPr>
        <p:txBody>
          <a:bodyPr anchor="ctr">
            <a:normAutofit/>
          </a:bodyPr>
          <a:lstStyle/>
          <a:p>
            <a:pPr marL="290513"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mj-lt"/>
                <a:ea typeface="+mj-ea"/>
                <a:cs typeface="+mj-cs"/>
              </a:rPr>
              <a:t>Principles</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pic>
        <p:nvPicPr>
          <p:cNvPr id="6" name="Picture 5" descr="img021913-05_homeless_youth_act_a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15249" cy="6858000"/>
          </a:xfrm>
          <a:prstGeom prst="rect">
            <a:avLst/>
          </a:prstGeom>
        </p:spPr>
      </p:pic>
      <p:sp>
        <p:nvSpPr>
          <p:cNvPr id="8" name="TextBox 7"/>
          <p:cNvSpPr txBox="1"/>
          <p:nvPr/>
        </p:nvSpPr>
        <p:spPr>
          <a:xfrm>
            <a:off x="4114800" y="1778352"/>
            <a:ext cx="4876800" cy="4585871"/>
          </a:xfrm>
          <a:prstGeom prst="rect">
            <a:avLst/>
          </a:prstGeom>
          <a:noFill/>
        </p:spPr>
        <p:txBody>
          <a:bodyPr wrap="square" rtlCol="0">
            <a:spAutoFit/>
          </a:bodyPr>
          <a:lstStyle/>
          <a:p>
            <a:pPr marL="285750" indent="-285750">
              <a:spcBef>
                <a:spcPts val="600"/>
              </a:spcBef>
              <a:spcAft>
                <a:spcPts val="600"/>
              </a:spcAft>
              <a:buClr>
                <a:srgbClr val="660066"/>
              </a:buClr>
              <a:buFont typeface="Arial"/>
              <a:buChar char="•"/>
            </a:pPr>
            <a:r>
              <a:rPr lang="en-US" sz="3200" dirty="0" smtClean="0">
                <a:solidFill>
                  <a:srgbClr val="000000"/>
                </a:solidFill>
              </a:rPr>
              <a:t>Journey </a:t>
            </a:r>
            <a:r>
              <a:rPr lang="en-US" sz="3200" dirty="0">
                <a:solidFill>
                  <a:srgbClr val="000000"/>
                </a:solidFill>
              </a:rPr>
              <a:t>Oriented</a:t>
            </a:r>
          </a:p>
          <a:p>
            <a:pPr marL="285750" indent="-285750">
              <a:spcBef>
                <a:spcPts val="600"/>
              </a:spcBef>
              <a:spcAft>
                <a:spcPts val="600"/>
              </a:spcAft>
              <a:buClr>
                <a:srgbClr val="660066"/>
              </a:buClr>
              <a:buFont typeface="Arial"/>
              <a:buChar char="•"/>
            </a:pPr>
            <a:r>
              <a:rPr lang="en-US" sz="3200" dirty="0">
                <a:solidFill>
                  <a:srgbClr val="000000"/>
                </a:solidFill>
              </a:rPr>
              <a:t>Strengths- and/or Assets-Based Approach</a:t>
            </a:r>
          </a:p>
          <a:p>
            <a:pPr marL="285750" indent="-285750">
              <a:spcBef>
                <a:spcPts val="600"/>
              </a:spcBef>
              <a:spcAft>
                <a:spcPts val="600"/>
              </a:spcAft>
              <a:buClr>
                <a:srgbClr val="660066"/>
              </a:buClr>
              <a:buFont typeface="Arial"/>
              <a:buChar char="•"/>
            </a:pPr>
            <a:r>
              <a:rPr lang="en-US" sz="3200" dirty="0">
                <a:solidFill>
                  <a:srgbClr val="000000"/>
                </a:solidFill>
              </a:rPr>
              <a:t>Positive Youth Development</a:t>
            </a:r>
          </a:p>
          <a:p>
            <a:pPr marL="285750" indent="-285750">
              <a:spcBef>
                <a:spcPts val="600"/>
              </a:spcBef>
              <a:spcAft>
                <a:spcPts val="600"/>
              </a:spcAft>
              <a:buClr>
                <a:srgbClr val="660066"/>
              </a:buClr>
              <a:buFont typeface="Arial"/>
              <a:buChar char="•"/>
            </a:pPr>
            <a:r>
              <a:rPr lang="en-US" sz="3200" dirty="0">
                <a:solidFill>
                  <a:srgbClr val="000000"/>
                </a:solidFill>
              </a:rPr>
              <a:t>Trauma Informed Care	</a:t>
            </a:r>
          </a:p>
          <a:p>
            <a:pPr marL="285750" indent="-285750">
              <a:spcBef>
                <a:spcPts val="600"/>
              </a:spcBef>
              <a:spcAft>
                <a:spcPts val="600"/>
              </a:spcAft>
              <a:buClr>
                <a:srgbClr val="660066"/>
              </a:buClr>
              <a:buFont typeface="Arial"/>
              <a:buChar char="•"/>
            </a:pPr>
            <a:r>
              <a:rPr lang="en-US" sz="3200" dirty="0">
                <a:solidFill>
                  <a:srgbClr val="000000"/>
                </a:solidFill>
              </a:rPr>
              <a:t>Harm Reduction</a:t>
            </a:r>
          </a:p>
          <a:p>
            <a:pPr>
              <a:spcBef>
                <a:spcPts val="600"/>
              </a:spcBef>
              <a:spcAft>
                <a:spcPts val="600"/>
              </a:spcAft>
            </a:pPr>
            <a:endParaRPr lang="en-US" dirty="0">
              <a:solidFill>
                <a:srgbClr val="000000"/>
              </a:solidFill>
            </a:endParaRPr>
          </a:p>
        </p:txBody>
      </p:sp>
    </p:spTree>
    <p:extLst>
      <p:ext uri="{BB962C8B-B14F-4D97-AF65-F5344CB8AC3E}">
        <p14:creationId xmlns:p14="http://schemas.microsoft.com/office/powerpoint/2010/main" val="20863374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4034</TotalTime>
  <Words>3700</Words>
  <Application>Microsoft Macintosh PowerPoint</Application>
  <PresentationFormat>On-screen Show (4:3)</PresentationFormat>
  <Paragraphs>326</Paragraphs>
  <Slides>39</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Advantage</vt:lpstr>
      <vt:lpstr>Document</vt:lpstr>
      <vt:lpstr>Developing Effective  Evidence-Based  Principles For Working  With Homeless Youth   </vt:lpstr>
      <vt:lpstr>Slide Header</vt:lpstr>
      <vt:lpstr>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TerraLuna Collaboration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Murphy</dc:creator>
  <cp:lastModifiedBy>Nora Murphy</cp:lastModifiedBy>
  <cp:revision>15</cp:revision>
  <dcterms:created xsi:type="dcterms:W3CDTF">2013-10-15T13:52:21Z</dcterms:created>
  <dcterms:modified xsi:type="dcterms:W3CDTF">2013-10-19T16:05:36Z</dcterms:modified>
</cp:coreProperties>
</file>