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35"/>
  </p:notesMasterIdLst>
  <p:handoutMasterIdLst>
    <p:handoutMasterId r:id="rId36"/>
  </p:handoutMasterIdLst>
  <p:sldIdLst>
    <p:sldId id="359" r:id="rId3"/>
    <p:sldId id="362" r:id="rId4"/>
    <p:sldId id="357" r:id="rId5"/>
    <p:sldId id="360" r:id="rId6"/>
    <p:sldId id="365" r:id="rId7"/>
    <p:sldId id="348" r:id="rId8"/>
    <p:sldId id="364" r:id="rId9"/>
    <p:sldId id="363" r:id="rId10"/>
    <p:sldId id="361" r:id="rId11"/>
    <p:sldId id="366" r:id="rId12"/>
    <p:sldId id="353" r:id="rId13"/>
    <p:sldId id="367" r:id="rId14"/>
    <p:sldId id="369" r:id="rId15"/>
    <p:sldId id="368" r:id="rId16"/>
    <p:sldId id="370" r:id="rId17"/>
    <p:sldId id="371" r:id="rId18"/>
    <p:sldId id="372" r:id="rId19"/>
    <p:sldId id="354" r:id="rId20"/>
    <p:sldId id="373" r:id="rId21"/>
    <p:sldId id="374" r:id="rId22"/>
    <p:sldId id="382" r:id="rId23"/>
    <p:sldId id="376" r:id="rId24"/>
    <p:sldId id="375" r:id="rId25"/>
    <p:sldId id="377" r:id="rId26"/>
    <p:sldId id="378" r:id="rId27"/>
    <p:sldId id="379" r:id="rId28"/>
    <p:sldId id="383" r:id="rId29"/>
    <p:sldId id="380" r:id="rId30"/>
    <p:sldId id="352" r:id="rId31"/>
    <p:sldId id="384" r:id="rId32"/>
    <p:sldId id="355" r:id="rId33"/>
    <p:sldId id="381" r:id="rId3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snick"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9237A"/>
    <a:srgbClr val="DECFF1"/>
    <a:srgbClr val="EBE2F6"/>
    <a:srgbClr val="F1EBF9"/>
    <a:srgbClr val="E6FB21"/>
    <a:srgbClr val="CCFF99"/>
    <a:srgbClr val="B3151F"/>
    <a:srgbClr val="00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28" autoAdjust="0"/>
    <p:restoredTop sz="93115" autoAdjust="0"/>
  </p:normalViewPr>
  <p:slideViewPr>
    <p:cSldViewPr>
      <p:cViewPr>
        <p:scale>
          <a:sx n="75" d="100"/>
          <a:sy n="75" d="100"/>
        </p:scale>
        <p:origin x="-1038" y="-5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3038145" cy="465743"/>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defTabSz="931887">
              <a:defRPr sz="1200"/>
            </a:lvl1pPr>
          </a:lstStyle>
          <a:p>
            <a:pPr>
              <a:defRPr/>
            </a:pPr>
            <a:endParaRPr lang="en-US"/>
          </a:p>
        </p:txBody>
      </p:sp>
      <p:sp>
        <p:nvSpPr>
          <p:cNvPr id="137219" name="Rectangle 3"/>
          <p:cNvSpPr>
            <a:spLocks noGrp="1" noChangeArrowheads="1"/>
          </p:cNvSpPr>
          <p:nvPr>
            <p:ph type="dt" sz="quarter" idx="1"/>
          </p:nvPr>
        </p:nvSpPr>
        <p:spPr bwMode="auto">
          <a:xfrm>
            <a:off x="3970734" y="0"/>
            <a:ext cx="3038145" cy="465743"/>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defTabSz="931887">
              <a:defRPr sz="1200"/>
            </a:lvl1pPr>
          </a:lstStyle>
          <a:p>
            <a:pPr>
              <a:defRPr/>
            </a:pPr>
            <a:endParaRPr lang="en-US"/>
          </a:p>
        </p:txBody>
      </p:sp>
      <p:sp>
        <p:nvSpPr>
          <p:cNvPr id="137220" name="Rectangle 4"/>
          <p:cNvSpPr>
            <a:spLocks noGrp="1" noChangeArrowheads="1"/>
          </p:cNvSpPr>
          <p:nvPr>
            <p:ph type="ftr" sz="quarter" idx="2"/>
          </p:nvPr>
        </p:nvSpPr>
        <p:spPr bwMode="auto">
          <a:xfrm>
            <a:off x="0" y="8829121"/>
            <a:ext cx="3038145" cy="465743"/>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defTabSz="931887">
              <a:defRPr sz="1200"/>
            </a:lvl1pPr>
          </a:lstStyle>
          <a:p>
            <a:pPr>
              <a:defRPr/>
            </a:pPr>
            <a:endParaRPr lang="en-US"/>
          </a:p>
        </p:txBody>
      </p:sp>
      <p:sp>
        <p:nvSpPr>
          <p:cNvPr id="137221" name="Rectangle 5"/>
          <p:cNvSpPr>
            <a:spLocks noGrp="1" noChangeArrowheads="1"/>
          </p:cNvSpPr>
          <p:nvPr>
            <p:ph type="sldNum" sz="quarter" idx="3"/>
          </p:nvPr>
        </p:nvSpPr>
        <p:spPr bwMode="auto">
          <a:xfrm>
            <a:off x="3970734" y="8829121"/>
            <a:ext cx="3038145" cy="465743"/>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defTabSz="931887">
              <a:defRPr sz="1200"/>
            </a:lvl1pPr>
          </a:lstStyle>
          <a:p>
            <a:pPr>
              <a:defRPr/>
            </a:pPr>
            <a:fld id="{3DCBB612-99C2-4747-89EA-A66AECEF41C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145" cy="465743"/>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defTabSz="931887">
              <a:defRPr sz="1200"/>
            </a:lvl1pPr>
          </a:lstStyle>
          <a:p>
            <a:pPr>
              <a:defRPr/>
            </a:pPr>
            <a:endParaRPr lang="en-US"/>
          </a:p>
        </p:txBody>
      </p:sp>
      <p:sp>
        <p:nvSpPr>
          <p:cNvPr id="9219" name="Rectangle 3"/>
          <p:cNvSpPr>
            <a:spLocks noGrp="1" noChangeArrowheads="1"/>
          </p:cNvSpPr>
          <p:nvPr>
            <p:ph type="dt" idx="1"/>
          </p:nvPr>
        </p:nvSpPr>
        <p:spPr bwMode="auto">
          <a:xfrm>
            <a:off x="3970734" y="0"/>
            <a:ext cx="3038145" cy="465743"/>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defTabSz="931887">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01345" y="4416098"/>
            <a:ext cx="5607711" cy="4183995"/>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29121"/>
            <a:ext cx="3038145" cy="465743"/>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defTabSz="931887">
              <a:defRPr sz="1200"/>
            </a:lvl1pPr>
          </a:lstStyle>
          <a:p>
            <a:pPr>
              <a:defRPr/>
            </a:pPr>
            <a:endParaRPr lang="en-US"/>
          </a:p>
        </p:txBody>
      </p:sp>
      <p:sp>
        <p:nvSpPr>
          <p:cNvPr id="9223" name="Rectangle 7"/>
          <p:cNvSpPr>
            <a:spLocks noGrp="1" noChangeArrowheads="1"/>
          </p:cNvSpPr>
          <p:nvPr>
            <p:ph type="sldNum" sz="quarter" idx="5"/>
          </p:nvPr>
        </p:nvSpPr>
        <p:spPr bwMode="auto">
          <a:xfrm>
            <a:off x="3970734" y="8829121"/>
            <a:ext cx="3038145" cy="465743"/>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defTabSz="931887">
              <a:defRPr sz="1200"/>
            </a:lvl1pPr>
          </a:lstStyle>
          <a:p>
            <a:pPr>
              <a:defRPr/>
            </a:pPr>
            <a:fld id="{B20821F8-8601-4BD9-AAB9-56B2B1D08D2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D64019EC-AC5B-46B2-8C92-28F12C56207A}" type="slidenum">
              <a:rPr lang="en-US" smtClean="0"/>
              <a:pPr/>
              <a:t>3</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smtClean="0"/>
              <a:t>Goals of Service Integration:</a:t>
            </a:r>
          </a:p>
          <a:p>
            <a:pPr lvl="1" eaLnBrk="1" hangingPunct="1">
              <a:spcAft>
                <a:spcPct val="20000"/>
              </a:spcAft>
            </a:pPr>
            <a:r>
              <a:rPr lang="en-US" sz="1000" dirty="0" smtClean="0"/>
              <a:t>To provide a seamless system of care for children and families</a:t>
            </a:r>
          </a:p>
          <a:p>
            <a:pPr lvl="1" eaLnBrk="1" hangingPunct="1">
              <a:spcAft>
                <a:spcPct val="20000"/>
              </a:spcAft>
            </a:pPr>
            <a:r>
              <a:rPr lang="en-US" sz="1000" dirty="0" smtClean="0"/>
              <a:t>Traditional service delivery systems are fragmented, duplicative, and tied to categorical funding</a:t>
            </a:r>
          </a:p>
          <a:p>
            <a:pPr eaLnBrk="1" hangingPunct="1"/>
            <a:endParaRPr lang="en-US" dirty="0" smtClean="0"/>
          </a:p>
          <a:p>
            <a:pPr eaLnBrk="1" hangingPunct="1"/>
            <a:r>
              <a:rPr lang="en-US" dirty="0" smtClean="0"/>
              <a:t>Benefits of Coordination and Collaboration:</a:t>
            </a:r>
          </a:p>
          <a:p>
            <a:pPr lvl="1" eaLnBrk="1" hangingPunct="1">
              <a:spcBef>
                <a:spcPct val="10000"/>
              </a:spcBef>
              <a:spcAft>
                <a:spcPct val="10000"/>
              </a:spcAft>
            </a:pPr>
            <a:r>
              <a:rPr lang="en-US" sz="1000" dirty="0" smtClean="0"/>
              <a:t>Streamline eligibility systems to allow easier and quicker access to services</a:t>
            </a:r>
          </a:p>
          <a:p>
            <a:pPr lvl="1" eaLnBrk="1" hangingPunct="1">
              <a:spcBef>
                <a:spcPct val="10000"/>
              </a:spcBef>
              <a:spcAft>
                <a:spcPct val="10000"/>
              </a:spcAft>
            </a:pPr>
            <a:r>
              <a:rPr lang="en-US" sz="1000" dirty="0" smtClean="0"/>
              <a:t>reduce administrative costs</a:t>
            </a:r>
          </a:p>
          <a:p>
            <a:pPr lvl="1" eaLnBrk="1" hangingPunct="1">
              <a:spcBef>
                <a:spcPct val="10000"/>
              </a:spcBef>
              <a:spcAft>
                <a:spcPct val="10000"/>
              </a:spcAft>
            </a:pPr>
            <a:r>
              <a:rPr lang="en-US" sz="1000" dirty="0" smtClean="0"/>
              <a:t>focus on primary prevention and early intervention to reduce long-term costs </a:t>
            </a: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603C54CD-FFEB-4F59-AAAB-6FBA5825B75A}" type="slidenum">
              <a:rPr lang="en-US" smtClean="0"/>
              <a:pPr/>
              <a:t>11</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en-US" smtClean="0"/>
              <a:t>Service providers are highly connected to each other, but mainly at the level of Networking, suggesting room for change towards greater levels of coordination and collaboration among service providers in the future.</a:t>
            </a:r>
          </a:p>
          <a:p>
            <a:pPr eaLnBrk="1" hangingPunct="1"/>
            <a:r>
              <a:rPr lang="en-US" smtClean="0"/>
              <a:t>A core group of service providers described as “key players” appear to be strategically placed at the network center based on the number and strength of their interactions with other agencies.  These key players are at the heart of the network because they have more direct interactions with many other agencies.  </a:t>
            </a:r>
          </a:p>
          <a:p>
            <a:pPr eaLnBrk="1" hangingPunct="1"/>
            <a:r>
              <a:rPr lang="en-US" smtClean="0"/>
              <a:t>At the Coordination and Collaboration levels, there are an almost similar number of interactions between agencies, with other agencies being more relatively isolated. This pattern suggests that a few agencies have long-standing relationships with other agencies at the higher levels of the Collaboration Scale, but that other agencies are not part of these relationships.</a:t>
            </a:r>
          </a:p>
          <a:p>
            <a:pPr eaLnBrk="1" hangingPunct="1"/>
            <a:r>
              <a:rPr lang="en-US" smtClean="0"/>
              <a:t>The establishment of already-existing collaboration relationships between agencies appears related to these agencies having received funding from First 5 in prior years, thus suggesting the role of First 5 Fresno in enhancing collaboration between agencies. The challenge is to bring in more of the other agencies who are not already part of established collaborative relationships and to encourage them to become more highly integrated into the system of care in Fresno County.</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5992ACA6-7A4F-4016-9779-C37D8F020362}" type="slidenum">
              <a:rPr lang="en-US" smtClean="0"/>
              <a:pPr/>
              <a:t>29</a:t>
            </a:fld>
            <a:endParaRPr lang="en-US"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r>
              <a:rPr lang="en-US" b="1" smtClean="0">
                <a:solidFill>
                  <a:srgbClr val="49237A"/>
                </a:solidFill>
              </a:rPr>
              <a:t>The star pattern shows a well-established set of interactions among a few subgroups of service providers</a:t>
            </a:r>
          </a:p>
          <a:p>
            <a:pPr eaLnBrk="1" hangingPunct="1"/>
            <a:r>
              <a:rPr lang="en-US" b="1" smtClean="0">
                <a:solidFill>
                  <a:srgbClr val="49237A"/>
                </a:solidFill>
              </a:rPr>
              <a:t>Those agencies that are collaborating have done so for a long period of time</a:t>
            </a:r>
          </a:p>
          <a:p>
            <a:pPr eaLnBrk="1" hangingPunct="1"/>
            <a:r>
              <a:rPr lang="en-US" b="1" smtClean="0">
                <a:solidFill>
                  <a:srgbClr val="49237A"/>
                </a:solidFill>
              </a:rPr>
              <a:t>Agencies who are collaborating with each other were those who received F5FC funding in prior fiscal years</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DC839FE-51E6-41AB-B3FA-AF5375EBC604}" type="slidenum">
              <a:rPr lang="en-US"/>
              <a:pPr>
                <a:defRPr/>
              </a:pPr>
              <a:t>‹#›</a:t>
            </a:fld>
            <a:endParaRPr lang="en-US"/>
          </a:p>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FF8A32CD-247F-4D39-9C70-28C5C51242D8}" type="slidenum">
              <a:rPr lang="en-US"/>
              <a:pPr>
                <a:defRPr/>
              </a:pPr>
              <a:t>‹#›</a:t>
            </a:fld>
            <a:endParaRPr lang="en-US"/>
          </a:p>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70A52BC8-DDC2-4F1B-815C-1C5BF8E2D83A}" type="slidenum">
              <a:rPr lang="en-US"/>
              <a:pPr>
                <a:defRPr/>
              </a:pPr>
              <a:t>‹#›</a:t>
            </a:fld>
            <a:endParaRPr lang="en-US"/>
          </a:p>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pPr lvl="0"/>
            <a:endParaRPr lang="en-US" noProof="0"/>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F25CDB03-AED2-469E-883B-2D85C5F4C2BC}" type="slidenum">
              <a:rPr lang="en-US"/>
              <a:pPr>
                <a:defRPr/>
              </a:pPr>
              <a:t>‹#›</a:t>
            </a:fld>
            <a:endParaRPr lang="en-US"/>
          </a:p>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harder+co_ONLY"/>
          <p:cNvPicPr>
            <a:picLocks noChangeAspect="1" noChangeArrowheads="1"/>
          </p:cNvPicPr>
          <p:nvPr/>
        </p:nvPicPr>
        <p:blipFill>
          <a:blip r:embed="rId2" cstate="print"/>
          <a:srcRect/>
          <a:stretch>
            <a:fillRect/>
          </a:stretch>
        </p:blipFill>
        <p:spPr bwMode="auto">
          <a:xfrm>
            <a:off x="5410200" y="6172200"/>
            <a:ext cx="2239963" cy="419100"/>
          </a:xfrm>
          <a:prstGeom prst="rect">
            <a:avLst/>
          </a:prstGeom>
          <a:noFill/>
          <a:ln w="9525">
            <a:noFill/>
            <a:miter lim="800000"/>
            <a:headEnd/>
            <a:tailEnd/>
          </a:ln>
        </p:spPr>
      </p:pic>
      <p:pic>
        <p:nvPicPr>
          <p:cNvPr id="5" name="Picture 8" descr="First 5 Fresno County logo 2009 v2"/>
          <p:cNvPicPr>
            <a:picLocks noChangeAspect="1" noChangeArrowheads="1"/>
          </p:cNvPicPr>
          <p:nvPr userDrawn="1"/>
        </p:nvPicPr>
        <p:blipFill>
          <a:blip r:embed="rId3" cstate="print"/>
          <a:srcRect/>
          <a:stretch>
            <a:fillRect/>
          </a:stretch>
        </p:blipFill>
        <p:spPr bwMode="auto">
          <a:xfrm>
            <a:off x="1143000" y="6019800"/>
            <a:ext cx="1752600" cy="573088"/>
          </a:xfrm>
          <a:prstGeom prst="rect">
            <a:avLst/>
          </a:prstGeom>
          <a:noFill/>
          <a:ln w="9525">
            <a:noFill/>
            <a:miter lim="800000"/>
            <a:headEnd/>
            <a:tailEnd/>
          </a:ln>
        </p:spPr>
      </p:pic>
      <p:sp>
        <p:nvSpPr>
          <p:cNvPr id="316418" name="Rectangle 2"/>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316419" name="Rectangle 3"/>
          <p:cNvSpPr>
            <a:spLocks noGrp="1" noChangeArrowheads="1"/>
          </p:cNvSpPr>
          <p:nvPr>
            <p:ph type="subTitle" idx="1"/>
          </p:nvPr>
        </p:nvSpPr>
        <p:spPr>
          <a:xfrm>
            <a:off x="1447800" y="30480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0EFE11-8B14-4190-9AE5-30497CFC221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145A73-17DC-4E93-A3A4-E232E898FFB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9E5167-C3B9-4A2A-91CC-B214C953A33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1D78CF-FDB7-4CB4-8872-304BA072AE6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A5F6B4-A747-4CE0-878B-BE3EBA8B4E2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485E6F-F65E-4464-AD8A-A72FECC6821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46D4EA37-423E-41B2-B225-557A3B263FB7}" type="slidenum">
              <a:rPr lang="en-US"/>
              <a:pPr>
                <a:defRPr/>
              </a:pPr>
              <a:t>‹#›</a:t>
            </a:fld>
            <a:endParaRPr lang="en-US"/>
          </a:p>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04FBFB-3B18-4CC9-8B0E-0F54B1EC455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D06C96-F852-4D02-838E-C56771CCCEA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692179-019A-41EF-96F3-10D8329391B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856906-3D9E-405B-8867-82262C61DED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3307F30-D9AF-4754-A395-7F67A62AF817}" type="slidenum">
              <a:rPr lang="en-US"/>
              <a:pPr>
                <a:defRPr/>
              </a:pPr>
              <a:t>‹#›</a:t>
            </a:fld>
            <a:endParaRPr lang="en-US"/>
          </a:p>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62CB262F-5784-4A10-9F22-67A29F7677A9}" type="slidenum">
              <a:rPr lang="en-US"/>
              <a:pPr>
                <a:defRPr/>
              </a:pPr>
              <a:t>‹#›</a:t>
            </a:fld>
            <a:endParaRPr lang="en-US"/>
          </a:p>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A663D782-ECFD-4CF3-A60C-5C55118C70CF}" type="slidenum">
              <a:rPr lang="en-US"/>
              <a:pPr>
                <a:defRPr/>
              </a:pPr>
              <a:t>‹#›</a:t>
            </a:fld>
            <a:endParaRPr lang="en-US"/>
          </a:p>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2804DDA5-BC31-4DDC-9FF4-3DC0EF37E4B2}" type="slidenum">
              <a:rPr lang="en-US"/>
              <a:pPr>
                <a:defRPr/>
              </a:pPr>
              <a:t>‹#›</a:t>
            </a:fld>
            <a:endParaRPr lang="en-US"/>
          </a:p>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p>
        </p:txBody>
      </p:sp>
      <p:sp>
        <p:nvSpPr>
          <p:cNvPr id="3" name="Rectangle 7"/>
          <p:cNvSpPr>
            <a:spLocks noGrp="1" noChangeArrowheads="1"/>
          </p:cNvSpPr>
          <p:nvPr>
            <p:ph type="sldNum" sz="quarter" idx="11"/>
          </p:nvPr>
        </p:nvSpPr>
        <p:spPr>
          <a:ln/>
        </p:spPr>
        <p:txBody>
          <a:bodyPr/>
          <a:lstStyle>
            <a:lvl1pPr>
              <a:defRPr/>
            </a:lvl1pPr>
          </a:lstStyle>
          <a:p>
            <a:pPr>
              <a:defRPr/>
            </a:pPr>
            <a:fld id="{540193D1-23B0-4002-B36F-ED4462052ABD}" type="slidenum">
              <a:rPr lang="en-US"/>
              <a:pPr>
                <a:defRPr/>
              </a:pPr>
              <a:t>‹#›</a:t>
            </a:fld>
            <a:endParaRPr lang="en-US"/>
          </a:p>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401FFA70-02A4-46CA-800F-9A8813D3E51A}" type="slidenum">
              <a:rPr lang="en-US"/>
              <a:pPr>
                <a:defRPr/>
              </a:pPr>
              <a:t>‹#›</a:t>
            </a:fld>
            <a:endParaRPr lang="en-US"/>
          </a:p>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D53C0660-14D9-454C-8D58-C51EA60D70EA}" type="slidenum">
              <a:rPr lang="en-US"/>
              <a:pPr>
                <a:defRPr/>
              </a:pPr>
              <a:t>‹#›</a:t>
            </a:fld>
            <a:endParaRPr lang="en-US"/>
          </a:p>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p>
        </p:txBody>
      </p:sp>
      <p:sp>
        <p:nvSpPr>
          <p:cNvPr id="4103" name="Rectangle 7"/>
          <p:cNvSpPr>
            <a:spLocks noGrp="1" noChangeArrowheads="1"/>
          </p:cNvSpPr>
          <p:nvPr>
            <p:ph type="sldNum" sz="quarter" idx="4"/>
          </p:nvPr>
        </p:nvSpPr>
        <p:spPr bwMode="auto">
          <a:xfrm>
            <a:off x="6553200" y="63246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atin typeface="Myriad Pro Light" pitchFamily="34" charset="0"/>
              </a:defRPr>
            </a:lvl1pPr>
          </a:lstStyle>
          <a:p>
            <a:pPr>
              <a:defRPr/>
            </a:pPr>
            <a:fld id="{B6BB380A-6CEB-45E1-8B88-2D4076B92FEF}" type="slidenum">
              <a:rPr lang="en-US"/>
              <a:pPr>
                <a:defRPr/>
              </a:pPr>
              <a:t>‹#›</a:t>
            </a:fld>
            <a:endParaRPr lang="en-US"/>
          </a:p>
          <a:p>
            <a:pPr>
              <a:defRPr/>
            </a:pPr>
            <a:endParaRPr lang="en-US"/>
          </a:p>
        </p:txBody>
      </p:sp>
      <p:pic>
        <p:nvPicPr>
          <p:cNvPr id="1030" name="Picture 40" descr="harder+co_ONLY"/>
          <p:cNvPicPr>
            <a:picLocks noChangeAspect="1" noChangeArrowheads="1"/>
          </p:cNvPicPr>
          <p:nvPr/>
        </p:nvPicPr>
        <p:blipFill>
          <a:blip r:embed="rId14" cstate="print"/>
          <a:srcRect/>
          <a:stretch>
            <a:fillRect/>
          </a:stretch>
        </p:blipFill>
        <p:spPr bwMode="auto">
          <a:xfrm>
            <a:off x="5867400" y="6096000"/>
            <a:ext cx="2239963" cy="419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fontAlgn="base">
        <a:spcBef>
          <a:spcPct val="0"/>
        </a:spcBef>
        <a:spcAft>
          <a:spcPct val="0"/>
        </a:spcAft>
        <a:defRPr sz="3600" b="1">
          <a:solidFill>
            <a:schemeClr val="tx1"/>
          </a:solidFill>
          <a:latin typeface="Arial" charset="0"/>
        </a:defRPr>
      </a:lvl6pPr>
      <a:lvl7pPr marL="914400" algn="l" rtl="0" fontAlgn="base">
        <a:spcBef>
          <a:spcPct val="0"/>
        </a:spcBef>
        <a:spcAft>
          <a:spcPct val="0"/>
        </a:spcAft>
        <a:defRPr sz="3600" b="1">
          <a:solidFill>
            <a:schemeClr val="tx1"/>
          </a:solidFill>
          <a:latin typeface="Arial" charset="0"/>
        </a:defRPr>
      </a:lvl7pPr>
      <a:lvl8pPr marL="1371600" algn="l" rtl="0" fontAlgn="base">
        <a:spcBef>
          <a:spcPct val="0"/>
        </a:spcBef>
        <a:spcAft>
          <a:spcPct val="0"/>
        </a:spcAft>
        <a:defRPr sz="3600" b="1">
          <a:solidFill>
            <a:schemeClr val="tx1"/>
          </a:solidFill>
          <a:latin typeface="Arial" charset="0"/>
        </a:defRPr>
      </a:lvl8pPr>
      <a:lvl9pPr marL="1828800" algn="l"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80000"/>
        </a:spcBef>
        <a:spcAft>
          <a:spcPct val="0"/>
        </a:spcAft>
        <a:buClr>
          <a:srgbClr val="BACC04"/>
        </a:buClr>
        <a:buSzPct val="70000"/>
        <a:buFont typeface="Wingdings 2" pitchFamily="18" charset="2"/>
        <a:buChar char="Ì"/>
        <a:defRPr sz="2400" b="1">
          <a:solidFill>
            <a:srgbClr val="49237A"/>
          </a:solidFill>
          <a:latin typeface="+mn-lt"/>
          <a:ea typeface="+mn-ea"/>
          <a:cs typeface="+mn-cs"/>
        </a:defRPr>
      </a:lvl1pPr>
      <a:lvl2pPr marL="1023938" indent="-347663" algn="l" rtl="0" eaLnBrk="0" fontAlgn="base" hangingPunct="0">
        <a:spcBef>
          <a:spcPct val="40000"/>
        </a:spcBef>
        <a:spcAft>
          <a:spcPct val="0"/>
        </a:spcAft>
        <a:buClr>
          <a:srgbClr val="BACC04"/>
        </a:buClr>
        <a:buSzPct val="70000"/>
        <a:buFont typeface="Wingdings 2" pitchFamily="18" charset="2"/>
        <a:buChar char="¡"/>
        <a:defRPr sz="2400" b="1">
          <a:solidFill>
            <a:srgbClr val="49237A"/>
          </a:solidFill>
          <a:latin typeface="+mn-lt"/>
        </a:defRPr>
      </a:lvl2pPr>
      <a:lvl3pPr marL="1554163" indent="-293688" algn="l" rtl="0" eaLnBrk="0" fontAlgn="base" hangingPunct="0">
        <a:spcBef>
          <a:spcPct val="20000"/>
        </a:spcBef>
        <a:spcAft>
          <a:spcPct val="0"/>
        </a:spcAft>
        <a:buClr>
          <a:schemeClr val="accent1"/>
        </a:buClr>
        <a:buSzPct val="70000"/>
        <a:buFont typeface="Wingdings" pitchFamily="2" charset="2"/>
        <a:buChar char="l"/>
        <a:defRPr sz="2300">
          <a:solidFill>
            <a:srgbClr val="49237A"/>
          </a:solidFill>
          <a:latin typeface="+mn-lt"/>
        </a:defRPr>
      </a:lvl3pPr>
      <a:lvl4pPr marL="1960563" indent="-292100" algn="l" rtl="0" eaLnBrk="0" fontAlgn="base" hangingPunct="0">
        <a:spcBef>
          <a:spcPct val="20000"/>
        </a:spcBef>
        <a:spcAft>
          <a:spcPct val="0"/>
        </a:spcAft>
        <a:buClr>
          <a:schemeClr val="tx2"/>
        </a:buClr>
        <a:buSzPct val="75000"/>
        <a:buFont typeface="Wingdings" pitchFamily="2" charset="2"/>
        <a:buChar char="§"/>
        <a:defRPr sz="2000">
          <a:solidFill>
            <a:srgbClr val="49237A"/>
          </a:solidFill>
          <a:latin typeface="+mn-lt"/>
        </a:defRPr>
      </a:lvl4pPr>
      <a:lvl5pPr marL="2390775" indent="-315913" algn="l" rtl="0" eaLnBrk="0" fontAlgn="base" hangingPunct="0">
        <a:spcBef>
          <a:spcPct val="20000"/>
        </a:spcBef>
        <a:spcAft>
          <a:spcPct val="0"/>
        </a:spcAft>
        <a:buClr>
          <a:schemeClr val="folHlink"/>
        </a:buClr>
        <a:buSzPct val="80000"/>
        <a:buFont typeface="Wingdings" pitchFamily="2" charset="2"/>
        <a:buChar char="§"/>
        <a:defRPr sz="2000">
          <a:solidFill>
            <a:srgbClr val="49237A"/>
          </a:solidFill>
          <a:latin typeface="+mn-lt"/>
        </a:defRPr>
      </a:lvl5pPr>
      <a:lvl6pPr marL="2847975" indent="-315913" algn="l" rtl="0" fontAlgn="base">
        <a:spcBef>
          <a:spcPct val="20000"/>
        </a:spcBef>
        <a:spcAft>
          <a:spcPct val="0"/>
        </a:spcAft>
        <a:buClr>
          <a:schemeClr val="folHlink"/>
        </a:buClr>
        <a:buSzPct val="80000"/>
        <a:buFont typeface="Wingdings" pitchFamily="2" charset="2"/>
        <a:buChar char="§"/>
        <a:defRPr sz="2000">
          <a:solidFill>
            <a:srgbClr val="49237A"/>
          </a:solidFill>
          <a:latin typeface="+mn-lt"/>
        </a:defRPr>
      </a:lvl6pPr>
      <a:lvl7pPr marL="3305175" indent="-315913" algn="l" rtl="0" fontAlgn="base">
        <a:spcBef>
          <a:spcPct val="20000"/>
        </a:spcBef>
        <a:spcAft>
          <a:spcPct val="0"/>
        </a:spcAft>
        <a:buClr>
          <a:schemeClr val="folHlink"/>
        </a:buClr>
        <a:buSzPct val="80000"/>
        <a:buFont typeface="Wingdings" pitchFamily="2" charset="2"/>
        <a:buChar char="§"/>
        <a:defRPr sz="2000">
          <a:solidFill>
            <a:srgbClr val="49237A"/>
          </a:solidFill>
          <a:latin typeface="+mn-lt"/>
        </a:defRPr>
      </a:lvl7pPr>
      <a:lvl8pPr marL="3762375" indent="-315913" algn="l" rtl="0" fontAlgn="base">
        <a:spcBef>
          <a:spcPct val="20000"/>
        </a:spcBef>
        <a:spcAft>
          <a:spcPct val="0"/>
        </a:spcAft>
        <a:buClr>
          <a:schemeClr val="folHlink"/>
        </a:buClr>
        <a:buSzPct val="80000"/>
        <a:buFont typeface="Wingdings" pitchFamily="2" charset="2"/>
        <a:buChar char="§"/>
        <a:defRPr sz="2000">
          <a:solidFill>
            <a:srgbClr val="49237A"/>
          </a:solidFill>
          <a:latin typeface="+mn-lt"/>
        </a:defRPr>
      </a:lvl8pPr>
      <a:lvl9pPr marL="4219575" indent="-315913" algn="l" rtl="0" fontAlgn="base">
        <a:spcBef>
          <a:spcPct val="20000"/>
        </a:spcBef>
        <a:spcAft>
          <a:spcPct val="0"/>
        </a:spcAft>
        <a:buClr>
          <a:schemeClr val="folHlink"/>
        </a:buClr>
        <a:buSzPct val="80000"/>
        <a:buFont typeface="Wingdings" pitchFamily="2" charset="2"/>
        <a:buChar char="§"/>
        <a:defRPr sz="2000">
          <a:solidFill>
            <a:srgbClr val="49237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14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14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EB24129-5A0A-4EC2-AB70-7917EEF90EAD}" type="slidenum">
              <a:rPr lang="en-US"/>
              <a:pPr>
                <a:defRPr/>
              </a:pPr>
              <a:t>‹#›</a:t>
            </a:fld>
            <a:endParaRPr lang="en-US"/>
          </a:p>
        </p:txBody>
      </p:sp>
      <p:pic>
        <p:nvPicPr>
          <p:cNvPr id="14343" name="Picture 7" descr="harder+co_ONLY"/>
          <p:cNvPicPr>
            <a:picLocks noChangeAspect="1" noChangeArrowheads="1"/>
          </p:cNvPicPr>
          <p:nvPr/>
        </p:nvPicPr>
        <p:blipFill>
          <a:blip r:embed="rId13" cstate="print"/>
          <a:srcRect/>
          <a:stretch>
            <a:fillRect/>
          </a:stretch>
        </p:blipFill>
        <p:spPr bwMode="auto">
          <a:xfrm>
            <a:off x="5486400" y="6096000"/>
            <a:ext cx="2239963" cy="419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analytictech.com/downloadnd.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2"/>
          <p:cNvSpPr>
            <a:spLocks noGrp="1" noChangeArrowheads="1"/>
          </p:cNvSpPr>
          <p:nvPr>
            <p:ph type="ctrTitle"/>
          </p:nvPr>
        </p:nvSpPr>
        <p:spPr>
          <a:xfrm>
            <a:off x="685800" y="457200"/>
            <a:ext cx="7924800" cy="2362200"/>
          </a:xfrm>
        </p:spPr>
        <p:txBody>
          <a:bodyPr/>
          <a:lstStyle/>
          <a:p>
            <a:pPr eaLnBrk="1" hangingPunct="1"/>
            <a:r>
              <a:rPr lang="en-US" sz="2800" b="1" smtClean="0">
                <a:solidFill>
                  <a:srgbClr val="49237A"/>
                </a:solidFill>
              </a:rPr>
              <a:t>From Survey Data to Network Mapping and Beyond: Describing Inter-Organizational Coordination and Collaboration Networks</a:t>
            </a:r>
            <a:r>
              <a:rPr lang="en-US" sz="3200" b="1" smtClean="0">
                <a:solidFill>
                  <a:srgbClr val="49237A"/>
                </a:solidFill>
              </a:rPr>
              <a:t> </a:t>
            </a:r>
          </a:p>
        </p:txBody>
      </p:sp>
      <p:sp>
        <p:nvSpPr>
          <p:cNvPr id="28674" name="Rectangle 13"/>
          <p:cNvSpPr>
            <a:spLocks noGrp="1" noChangeArrowheads="1"/>
          </p:cNvSpPr>
          <p:nvPr>
            <p:ph type="subTitle" idx="1"/>
          </p:nvPr>
        </p:nvSpPr>
        <p:spPr>
          <a:xfrm>
            <a:off x="1219200" y="2895600"/>
            <a:ext cx="7391400" cy="2209800"/>
          </a:xfrm>
        </p:spPr>
        <p:txBody>
          <a:bodyPr/>
          <a:lstStyle/>
          <a:p>
            <a:pPr eaLnBrk="1" hangingPunct="1">
              <a:lnSpc>
                <a:spcPct val="80000"/>
              </a:lnSpc>
              <a:spcBef>
                <a:spcPct val="30000"/>
              </a:spcBef>
              <a:spcAft>
                <a:spcPct val="30000"/>
              </a:spcAft>
            </a:pPr>
            <a:r>
              <a:rPr lang="en-US" sz="2800" smtClean="0"/>
              <a:t>Gary Resnick, Sae Lee, Raul Martinez and Paul Harder</a:t>
            </a:r>
          </a:p>
          <a:p>
            <a:pPr eaLnBrk="1" hangingPunct="1">
              <a:lnSpc>
                <a:spcPct val="80000"/>
              </a:lnSpc>
              <a:spcBef>
                <a:spcPct val="30000"/>
              </a:spcBef>
              <a:spcAft>
                <a:spcPct val="30000"/>
              </a:spcAft>
            </a:pPr>
            <a:r>
              <a:rPr lang="en-US" sz="2800" smtClean="0"/>
              <a:t>Harder+Company</a:t>
            </a:r>
          </a:p>
          <a:p>
            <a:pPr eaLnBrk="1" hangingPunct="1">
              <a:lnSpc>
                <a:spcPct val="80000"/>
              </a:lnSpc>
              <a:spcBef>
                <a:spcPct val="30000"/>
              </a:spcBef>
              <a:spcAft>
                <a:spcPct val="30000"/>
              </a:spcAft>
            </a:pPr>
            <a:r>
              <a:rPr lang="en-US" sz="2800" smtClean="0"/>
              <a:t>American Evaluation Association Conference</a:t>
            </a:r>
          </a:p>
          <a:p>
            <a:pPr eaLnBrk="1" hangingPunct="1">
              <a:lnSpc>
                <a:spcPct val="80000"/>
              </a:lnSpc>
              <a:spcBef>
                <a:spcPct val="30000"/>
              </a:spcBef>
              <a:spcAft>
                <a:spcPct val="30000"/>
              </a:spcAft>
            </a:pPr>
            <a:r>
              <a:rPr lang="en-US" sz="2400" smtClean="0"/>
              <a:t>November 4,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3"/>
          <p:cNvSpPr>
            <a:spLocks noGrp="1"/>
          </p:cNvSpPr>
          <p:nvPr>
            <p:ph type="sldNum" sz="quarter" idx="11"/>
          </p:nvPr>
        </p:nvSpPr>
        <p:spPr>
          <a:noFill/>
        </p:spPr>
        <p:txBody>
          <a:bodyPr/>
          <a:lstStyle/>
          <a:p>
            <a:fld id="{66763C46-F2EC-4A27-BCC0-28EE99E11B4A}" type="slidenum">
              <a:rPr lang="en-US" smtClean="0">
                <a:latin typeface="Myriad Pro Light"/>
              </a:rPr>
              <a:pPr/>
              <a:t>10</a:t>
            </a:fld>
            <a:endParaRPr lang="en-US" smtClean="0">
              <a:latin typeface="Myriad Pro Light"/>
            </a:endParaRPr>
          </a:p>
          <a:p>
            <a:endParaRPr lang="en-US" sz="1000" smtClean="0">
              <a:latin typeface="Myriad Pro Light"/>
            </a:endParaRPr>
          </a:p>
        </p:txBody>
      </p:sp>
      <p:sp>
        <p:nvSpPr>
          <p:cNvPr id="38914" name="Rectangle 4"/>
          <p:cNvSpPr>
            <a:spLocks noGrp="1" noChangeArrowheads="1"/>
          </p:cNvSpPr>
          <p:nvPr>
            <p:ph type="title"/>
          </p:nvPr>
        </p:nvSpPr>
        <p:spPr>
          <a:xfrm>
            <a:off x="533400" y="304800"/>
            <a:ext cx="7543800" cy="838200"/>
          </a:xfrm>
        </p:spPr>
        <p:txBody>
          <a:bodyPr/>
          <a:lstStyle/>
          <a:p>
            <a:pPr eaLnBrk="1" hangingPunct="1"/>
            <a:r>
              <a:rPr lang="en-US" sz="3200" smtClean="0">
                <a:solidFill>
                  <a:srgbClr val="B3151F"/>
                </a:solidFill>
              </a:rPr>
              <a:t>Example: Rectangular File in Excel</a:t>
            </a:r>
          </a:p>
        </p:txBody>
      </p:sp>
      <p:graphicFrame>
        <p:nvGraphicFramePr>
          <p:cNvPr id="6" name="Table 5"/>
          <p:cNvGraphicFramePr>
            <a:graphicFrameLocks noGrp="1"/>
          </p:cNvGraphicFramePr>
          <p:nvPr/>
        </p:nvGraphicFramePr>
        <p:xfrm>
          <a:off x="533400" y="1600511"/>
          <a:ext cx="8153409" cy="3751860"/>
        </p:xfrm>
        <a:graphic>
          <a:graphicData uri="http://schemas.openxmlformats.org/drawingml/2006/table">
            <a:tbl>
              <a:tblPr/>
              <a:tblGrid>
                <a:gridCol w="743714"/>
                <a:gridCol w="716269"/>
                <a:gridCol w="743714"/>
                <a:gridCol w="743714"/>
                <a:gridCol w="743714"/>
                <a:gridCol w="743714"/>
                <a:gridCol w="743714"/>
                <a:gridCol w="743714"/>
                <a:gridCol w="743714"/>
                <a:gridCol w="743714"/>
                <a:gridCol w="743714"/>
              </a:tblGrid>
              <a:tr h="599090">
                <a:tc>
                  <a:txBody>
                    <a:bodyPr/>
                    <a:lstStyle/>
                    <a:p>
                      <a:pPr marL="0" marR="0">
                        <a:spcBef>
                          <a:spcPts val="0"/>
                        </a:spcBef>
                        <a:spcAft>
                          <a:spcPts val="0"/>
                        </a:spcAft>
                      </a:pPr>
                      <a:r>
                        <a:rPr lang="en-US" sz="1200" b="1" dirty="0">
                          <a:latin typeface="Myriad Pro"/>
                          <a:ea typeface="Times New Roman"/>
                          <a:cs typeface="Arial"/>
                        </a:rPr>
                        <a:t> </a:t>
                      </a:r>
                      <a:endParaRPr lang="en-US" sz="12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CFF1">
                        <a:alpha val="0"/>
                      </a:srgbClr>
                    </a:solidFill>
                  </a:tcPr>
                </a:tc>
                <a:tc>
                  <a:txBody>
                    <a:bodyPr/>
                    <a:lstStyle/>
                    <a:p>
                      <a:pPr marL="0" marR="0">
                        <a:spcBef>
                          <a:spcPts val="0"/>
                        </a:spcBef>
                        <a:spcAft>
                          <a:spcPts val="0"/>
                        </a:spcAft>
                      </a:pPr>
                      <a:r>
                        <a:rPr lang="en-US" sz="1200" b="1" dirty="0" err="1">
                          <a:latin typeface="Myriad Pro"/>
                          <a:ea typeface="Times New Roman"/>
                          <a:cs typeface="Arial"/>
                        </a:rPr>
                        <a:t>Alisal</a:t>
                      </a:r>
                      <a:endParaRPr lang="en-US" sz="12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CFF1">
                        <a:alpha val="0"/>
                      </a:srgbClr>
                    </a:solidFill>
                  </a:tcPr>
                </a:tc>
                <a:tc>
                  <a:txBody>
                    <a:bodyPr/>
                    <a:lstStyle/>
                    <a:p>
                      <a:pPr marL="0" marR="0">
                        <a:spcBef>
                          <a:spcPts val="0"/>
                        </a:spcBef>
                        <a:spcAft>
                          <a:spcPts val="0"/>
                        </a:spcAft>
                      </a:pPr>
                      <a:r>
                        <a:rPr lang="en-US" sz="1200" b="1" dirty="0" err="1">
                          <a:latin typeface="Myriad Pro"/>
                          <a:ea typeface="Times New Roman"/>
                          <a:cs typeface="Arial"/>
                        </a:rPr>
                        <a:t>Avance</a:t>
                      </a:r>
                      <a:endParaRPr lang="en-US" sz="12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CFF1">
                        <a:alpha val="0"/>
                      </a:srgbClr>
                    </a:solidFill>
                  </a:tcPr>
                </a:tc>
                <a:tc>
                  <a:txBody>
                    <a:bodyPr/>
                    <a:lstStyle/>
                    <a:p>
                      <a:pPr marL="0" marR="0">
                        <a:spcBef>
                          <a:spcPts val="0"/>
                        </a:spcBef>
                        <a:spcAft>
                          <a:spcPts val="0"/>
                        </a:spcAft>
                      </a:pPr>
                      <a:r>
                        <a:rPr lang="en-US" sz="1200" b="1" dirty="0">
                          <a:latin typeface="Myriad Pro"/>
                          <a:ea typeface="Times New Roman"/>
                          <a:cs typeface="Arial"/>
                        </a:rPr>
                        <a:t>Cabrillo</a:t>
                      </a:r>
                      <a:endParaRPr lang="en-US" sz="12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CFF1">
                        <a:alpha val="0"/>
                      </a:srgbClr>
                    </a:solidFill>
                  </a:tcPr>
                </a:tc>
                <a:tc>
                  <a:txBody>
                    <a:bodyPr/>
                    <a:lstStyle/>
                    <a:p>
                      <a:pPr marL="0" marR="0">
                        <a:spcBef>
                          <a:spcPts val="0"/>
                        </a:spcBef>
                        <a:spcAft>
                          <a:spcPts val="0"/>
                        </a:spcAft>
                      </a:pPr>
                      <a:r>
                        <a:rPr lang="en-US" sz="1200" b="1" dirty="0">
                          <a:latin typeface="Myriad Pro"/>
                          <a:ea typeface="Times New Roman"/>
                          <a:cs typeface="Arial"/>
                        </a:rPr>
                        <a:t>CARES</a:t>
                      </a:r>
                      <a:endParaRPr lang="en-US" sz="12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CFF1">
                        <a:alpha val="0"/>
                      </a:srgbClr>
                    </a:solidFill>
                  </a:tcPr>
                </a:tc>
                <a:tc>
                  <a:txBody>
                    <a:bodyPr/>
                    <a:lstStyle/>
                    <a:p>
                      <a:pPr marL="0" marR="0">
                        <a:spcBef>
                          <a:spcPts val="0"/>
                        </a:spcBef>
                        <a:spcAft>
                          <a:spcPts val="0"/>
                        </a:spcAft>
                      </a:pPr>
                      <a:r>
                        <a:rPr lang="en-US" sz="1200" b="1" dirty="0">
                          <a:latin typeface="Myriad Pro"/>
                          <a:ea typeface="Times New Roman"/>
                          <a:cs typeface="Arial"/>
                        </a:rPr>
                        <a:t>Castro</a:t>
                      </a:r>
                      <a:endParaRPr lang="en-US" sz="12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CFF1">
                        <a:alpha val="0"/>
                      </a:srgbClr>
                    </a:solidFill>
                  </a:tcPr>
                </a:tc>
                <a:tc>
                  <a:txBody>
                    <a:bodyPr/>
                    <a:lstStyle/>
                    <a:p>
                      <a:pPr marL="0" marR="0">
                        <a:spcBef>
                          <a:spcPts val="0"/>
                        </a:spcBef>
                        <a:spcAft>
                          <a:spcPts val="0"/>
                        </a:spcAft>
                      </a:pPr>
                      <a:r>
                        <a:rPr lang="en-US" sz="1200" b="1">
                          <a:latin typeface="Myriad Pro"/>
                          <a:ea typeface="Times New Roman"/>
                          <a:cs typeface="Arial"/>
                        </a:rPr>
                        <a:t>Centro</a:t>
                      </a:r>
                      <a:endParaRPr lang="en-US" sz="12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CFF1">
                        <a:alpha val="0"/>
                      </a:srgbClr>
                    </a:solidFill>
                  </a:tcPr>
                </a:tc>
                <a:tc>
                  <a:txBody>
                    <a:bodyPr/>
                    <a:lstStyle/>
                    <a:p>
                      <a:pPr marL="0" marR="0">
                        <a:spcBef>
                          <a:spcPts val="0"/>
                        </a:spcBef>
                        <a:spcAft>
                          <a:spcPts val="0"/>
                        </a:spcAft>
                      </a:pPr>
                      <a:r>
                        <a:rPr lang="en-US" sz="1200" b="1">
                          <a:latin typeface="Myriad Pro"/>
                          <a:ea typeface="Times New Roman"/>
                          <a:cs typeface="Arial"/>
                        </a:rPr>
                        <a:t>CHM</a:t>
                      </a:r>
                      <a:endParaRPr lang="en-US" sz="12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CFF1">
                        <a:alpha val="0"/>
                      </a:srgbClr>
                    </a:solidFill>
                  </a:tcPr>
                </a:tc>
                <a:tc>
                  <a:txBody>
                    <a:bodyPr/>
                    <a:lstStyle/>
                    <a:p>
                      <a:pPr marL="0" marR="0">
                        <a:spcBef>
                          <a:spcPts val="0"/>
                        </a:spcBef>
                        <a:spcAft>
                          <a:spcPts val="0"/>
                        </a:spcAft>
                      </a:pPr>
                      <a:r>
                        <a:rPr lang="en-US" sz="1200" b="1">
                          <a:latin typeface="Myriad Pro"/>
                          <a:ea typeface="Times New Roman"/>
                          <a:cs typeface="Arial"/>
                        </a:rPr>
                        <a:t>CFMC</a:t>
                      </a:r>
                      <a:endParaRPr lang="en-US" sz="12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CFF1">
                        <a:alpha val="0"/>
                      </a:srgbClr>
                    </a:solidFill>
                  </a:tcPr>
                </a:tc>
                <a:tc>
                  <a:txBody>
                    <a:bodyPr/>
                    <a:lstStyle/>
                    <a:p>
                      <a:pPr marL="0" marR="0">
                        <a:spcBef>
                          <a:spcPts val="0"/>
                        </a:spcBef>
                        <a:spcAft>
                          <a:spcPts val="0"/>
                        </a:spcAft>
                      </a:pPr>
                      <a:r>
                        <a:rPr lang="en-US" sz="1200" b="1">
                          <a:latin typeface="Myriad Pro"/>
                          <a:ea typeface="Times New Roman"/>
                          <a:cs typeface="Arial"/>
                        </a:rPr>
                        <a:t>COHS</a:t>
                      </a:r>
                      <a:endParaRPr lang="en-US" sz="12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CFF1">
                        <a:alpha val="0"/>
                      </a:srgbClr>
                    </a:solidFill>
                  </a:tcPr>
                </a:tc>
                <a:tc>
                  <a:txBody>
                    <a:bodyPr/>
                    <a:lstStyle/>
                    <a:p>
                      <a:pPr marL="0" marR="0">
                        <a:spcBef>
                          <a:spcPts val="0"/>
                        </a:spcBef>
                        <a:spcAft>
                          <a:spcPts val="0"/>
                        </a:spcAft>
                      </a:pPr>
                      <a:r>
                        <a:rPr lang="en-US" sz="1200" b="1" dirty="0">
                          <a:latin typeface="Myriad Pro"/>
                          <a:ea typeface="Times New Roman"/>
                          <a:cs typeface="Arial"/>
                        </a:rPr>
                        <a:t>Dads</a:t>
                      </a:r>
                      <a:endParaRPr lang="en-US" sz="12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CFF1">
                        <a:alpha val="0"/>
                      </a:srgbClr>
                    </a:solidFill>
                  </a:tcPr>
                </a:tc>
              </a:tr>
              <a:tr h="318266">
                <a:tc>
                  <a:txBody>
                    <a:bodyPr/>
                    <a:lstStyle/>
                    <a:p>
                      <a:pPr marL="0" marR="0">
                        <a:spcBef>
                          <a:spcPts val="0"/>
                        </a:spcBef>
                        <a:spcAft>
                          <a:spcPts val="0"/>
                        </a:spcAft>
                      </a:pPr>
                      <a:r>
                        <a:rPr lang="en-US" sz="1200" b="1" dirty="0" err="1">
                          <a:latin typeface="Myriad Pro"/>
                          <a:ea typeface="Times New Roman"/>
                          <a:cs typeface="Arial"/>
                        </a:rPr>
                        <a:t>Alisal</a:t>
                      </a:r>
                      <a:r>
                        <a:rPr lang="en-US" sz="1200" b="1" dirty="0">
                          <a:latin typeface="Myriad Pro"/>
                          <a:ea typeface="Times New Roman"/>
                          <a:cs typeface="Arial"/>
                        </a:rPr>
                        <a:t>  </a:t>
                      </a:r>
                      <a:endParaRPr lang="en-US" sz="12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highlight>
                            <a:srgbClr val="C0C0C0"/>
                          </a:highlight>
                          <a:latin typeface="Myriad Pro"/>
                          <a:ea typeface="Times New Roman"/>
                          <a:cs typeface="Arial"/>
                        </a:rPr>
                        <a:t>0</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3</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1</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0</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0</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3</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3</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842">
                <a:tc>
                  <a:txBody>
                    <a:bodyPr/>
                    <a:lstStyle/>
                    <a:p>
                      <a:pPr marL="0" marR="0">
                        <a:spcBef>
                          <a:spcPts val="0"/>
                        </a:spcBef>
                        <a:spcAft>
                          <a:spcPts val="0"/>
                        </a:spcAft>
                      </a:pPr>
                      <a:r>
                        <a:rPr lang="en-US" sz="1200" b="1" dirty="0" err="1">
                          <a:latin typeface="Myriad Pro"/>
                          <a:ea typeface="Times New Roman"/>
                          <a:cs typeface="Arial"/>
                        </a:rPr>
                        <a:t>Avance</a:t>
                      </a:r>
                      <a:r>
                        <a:rPr lang="en-US" sz="1200" b="1" dirty="0">
                          <a:latin typeface="Myriad Pro"/>
                          <a:ea typeface="Times New Roman"/>
                          <a:cs typeface="Arial"/>
                        </a:rPr>
                        <a:t>  </a:t>
                      </a:r>
                      <a:endParaRPr lang="en-US" sz="12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2</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highlight>
                            <a:srgbClr val="C0C0C0"/>
                          </a:highlight>
                          <a:latin typeface="Myriad Pro"/>
                          <a:ea typeface="Times New Roman"/>
                          <a:cs typeface="Arial"/>
                        </a:rPr>
                        <a:t>0</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highlight>
                            <a:srgbClr val="FFFF00"/>
                          </a:highlight>
                          <a:latin typeface="Myriad Pro"/>
                          <a:ea typeface="Times New Roman"/>
                          <a:cs typeface="Arial"/>
                        </a:rPr>
                        <a:t>3</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1</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1</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0</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0</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3</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3</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3</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spcBef>
                          <a:spcPts val="0"/>
                        </a:spcBef>
                        <a:spcAft>
                          <a:spcPts val="0"/>
                        </a:spcAft>
                      </a:pPr>
                      <a:r>
                        <a:rPr lang="en-US" sz="1200" b="1" dirty="0">
                          <a:latin typeface="Myriad Pro"/>
                          <a:ea typeface="Times New Roman"/>
                          <a:cs typeface="Arial"/>
                        </a:rPr>
                        <a:t>Cabrillo</a:t>
                      </a:r>
                      <a:endParaRPr lang="en-US" sz="12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1</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highlight>
                            <a:srgbClr val="00FFFF"/>
                          </a:highlight>
                          <a:latin typeface="Myriad Pro"/>
                          <a:ea typeface="Times New Roman"/>
                          <a:cs typeface="Arial"/>
                        </a:rPr>
                        <a:t>0</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highlight>
                            <a:srgbClr val="C0C0C0"/>
                          </a:highlight>
                          <a:latin typeface="Myriad Pro"/>
                          <a:ea typeface="Times New Roman"/>
                          <a:cs typeface="Arial"/>
                        </a:rPr>
                        <a:t>0</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2</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1</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1</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1</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2</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2</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2</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266">
                <a:tc>
                  <a:txBody>
                    <a:bodyPr/>
                    <a:lstStyle/>
                    <a:p>
                      <a:pPr marL="0" marR="0">
                        <a:spcBef>
                          <a:spcPts val="0"/>
                        </a:spcBef>
                        <a:spcAft>
                          <a:spcPts val="0"/>
                        </a:spcAft>
                      </a:pPr>
                      <a:r>
                        <a:rPr lang="en-US" sz="1200" b="1" dirty="0">
                          <a:latin typeface="Myriad Pro"/>
                          <a:ea typeface="Times New Roman"/>
                          <a:cs typeface="Arial"/>
                        </a:rPr>
                        <a:t>CARES   </a:t>
                      </a:r>
                      <a:endParaRPr lang="en-US" sz="12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2</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0</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3</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highlight>
                            <a:srgbClr val="C0C0C0"/>
                          </a:highlight>
                          <a:latin typeface="Myriad Pro"/>
                          <a:ea typeface="Times New Roman"/>
                          <a:cs typeface="Arial"/>
                        </a:rPr>
                        <a:t>0</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0</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0</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0</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0</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0</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0</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266">
                <a:tc>
                  <a:txBody>
                    <a:bodyPr/>
                    <a:lstStyle/>
                    <a:p>
                      <a:pPr marL="0" marR="0">
                        <a:spcBef>
                          <a:spcPts val="0"/>
                        </a:spcBef>
                        <a:spcAft>
                          <a:spcPts val="0"/>
                        </a:spcAft>
                      </a:pPr>
                      <a:r>
                        <a:rPr lang="en-US" sz="1200" b="1" dirty="0">
                          <a:latin typeface="Myriad Pro"/>
                          <a:ea typeface="Times New Roman"/>
                          <a:cs typeface="Arial"/>
                        </a:rPr>
                        <a:t>Castro  </a:t>
                      </a:r>
                      <a:endParaRPr lang="en-US" sz="12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2</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highlight>
                            <a:srgbClr val="C0C0C0"/>
                          </a:highlight>
                          <a:latin typeface="Myriad Pro"/>
                          <a:ea typeface="Times New Roman"/>
                          <a:cs typeface="Arial"/>
                        </a:rPr>
                        <a:t>0</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2</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2</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2</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2</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266">
                <a:tc>
                  <a:txBody>
                    <a:bodyPr/>
                    <a:lstStyle/>
                    <a:p>
                      <a:pPr marL="0" marR="0">
                        <a:spcBef>
                          <a:spcPts val="0"/>
                        </a:spcBef>
                        <a:spcAft>
                          <a:spcPts val="0"/>
                        </a:spcAft>
                      </a:pPr>
                      <a:r>
                        <a:rPr lang="en-US" sz="1200" b="1" dirty="0">
                          <a:latin typeface="Myriad Pro"/>
                          <a:ea typeface="Times New Roman"/>
                          <a:cs typeface="Arial"/>
                        </a:rPr>
                        <a:t>Centro  </a:t>
                      </a:r>
                      <a:endParaRPr lang="en-US" sz="12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0</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0</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0</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0</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0</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highlight>
                            <a:srgbClr val="C0C0C0"/>
                          </a:highlight>
                          <a:latin typeface="Myriad Pro"/>
                          <a:ea typeface="Times New Roman"/>
                          <a:cs typeface="Arial"/>
                        </a:rPr>
                        <a:t>0</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1</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266">
                <a:tc>
                  <a:txBody>
                    <a:bodyPr/>
                    <a:lstStyle/>
                    <a:p>
                      <a:pPr marL="0" marR="0">
                        <a:spcBef>
                          <a:spcPts val="0"/>
                        </a:spcBef>
                        <a:spcAft>
                          <a:spcPts val="0"/>
                        </a:spcAft>
                      </a:pPr>
                      <a:r>
                        <a:rPr lang="en-US" sz="1200" b="1" dirty="0">
                          <a:latin typeface="Myriad Pro"/>
                          <a:ea typeface="Times New Roman"/>
                          <a:cs typeface="Arial"/>
                        </a:rPr>
                        <a:t>CHM     </a:t>
                      </a:r>
                      <a:endParaRPr lang="en-US" sz="12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0</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2</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1</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highlight>
                            <a:srgbClr val="C0C0C0"/>
                          </a:highlight>
                          <a:latin typeface="Myriad Pro"/>
                          <a:ea typeface="Times New Roman"/>
                          <a:cs typeface="Arial"/>
                        </a:rPr>
                        <a:t>0</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2</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2</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266">
                <a:tc>
                  <a:txBody>
                    <a:bodyPr/>
                    <a:lstStyle/>
                    <a:p>
                      <a:pPr marL="0" marR="0">
                        <a:spcBef>
                          <a:spcPts val="0"/>
                        </a:spcBef>
                        <a:spcAft>
                          <a:spcPts val="0"/>
                        </a:spcAft>
                      </a:pPr>
                      <a:r>
                        <a:rPr lang="en-US" sz="1200" b="1" dirty="0">
                          <a:latin typeface="Myriad Pro"/>
                          <a:ea typeface="Times New Roman"/>
                          <a:cs typeface="Arial"/>
                        </a:rPr>
                        <a:t>CFMC    </a:t>
                      </a:r>
                      <a:endParaRPr lang="en-US" sz="12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0</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0</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1</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0</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highlight>
                            <a:srgbClr val="C0C0C0"/>
                          </a:highlight>
                          <a:latin typeface="Myriad Pro"/>
                          <a:ea typeface="Times New Roman"/>
                          <a:cs typeface="Arial"/>
                        </a:rPr>
                        <a:t>0</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2</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266">
                <a:tc>
                  <a:txBody>
                    <a:bodyPr/>
                    <a:lstStyle/>
                    <a:p>
                      <a:pPr marL="0" marR="0">
                        <a:spcBef>
                          <a:spcPts val="0"/>
                        </a:spcBef>
                        <a:spcAft>
                          <a:spcPts val="0"/>
                        </a:spcAft>
                      </a:pPr>
                      <a:r>
                        <a:rPr lang="en-US" sz="1200" b="1" dirty="0">
                          <a:latin typeface="Myriad Pro"/>
                          <a:ea typeface="Times New Roman"/>
                          <a:cs typeface="Arial"/>
                        </a:rPr>
                        <a:t>COHS    </a:t>
                      </a:r>
                      <a:endParaRPr lang="en-US" sz="12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3</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2</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3</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3</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2</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3</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highlight>
                            <a:srgbClr val="C0C0C0"/>
                          </a:highlight>
                          <a:latin typeface="Myriad Pro"/>
                          <a:ea typeface="Times New Roman"/>
                          <a:cs typeface="Arial"/>
                        </a:rPr>
                        <a:t>0</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3</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266">
                <a:tc>
                  <a:txBody>
                    <a:bodyPr/>
                    <a:lstStyle/>
                    <a:p>
                      <a:pPr marL="0" marR="0">
                        <a:spcBef>
                          <a:spcPts val="0"/>
                        </a:spcBef>
                        <a:spcAft>
                          <a:spcPts val="0"/>
                        </a:spcAft>
                      </a:pPr>
                      <a:r>
                        <a:rPr lang="en-US" sz="1200" b="1" dirty="0">
                          <a:latin typeface="Myriad Pro"/>
                          <a:ea typeface="Times New Roman"/>
                          <a:cs typeface="Arial"/>
                        </a:rPr>
                        <a:t>Dads    </a:t>
                      </a:r>
                      <a:endParaRPr lang="en-US" sz="12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3</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2</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2</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3</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Myriad Pro"/>
                          <a:ea typeface="Times New Roman"/>
                          <a:cs typeface="Arial"/>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1</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1</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Myriad Pro"/>
                          <a:ea typeface="Times New Roman"/>
                          <a:cs typeface="Arial"/>
                        </a:rPr>
                        <a:t>1</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highlight>
                            <a:srgbClr val="C0C0C0"/>
                          </a:highlight>
                          <a:latin typeface="Myriad Pro"/>
                          <a:ea typeface="Times New Roman"/>
                          <a:cs typeface="Arial"/>
                        </a:rPr>
                        <a:t>0</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4"/>
          <p:cNvSpPr>
            <a:spLocks noGrp="1"/>
          </p:cNvSpPr>
          <p:nvPr>
            <p:ph type="sldNum" sz="quarter" idx="11"/>
          </p:nvPr>
        </p:nvSpPr>
        <p:spPr>
          <a:noFill/>
        </p:spPr>
        <p:txBody>
          <a:bodyPr/>
          <a:lstStyle/>
          <a:p>
            <a:fld id="{56D3027C-4205-4041-8171-734BAAA396BE}" type="slidenum">
              <a:rPr lang="en-US" smtClean="0">
                <a:latin typeface="Myriad Pro Light"/>
              </a:rPr>
              <a:pPr/>
              <a:t>11</a:t>
            </a:fld>
            <a:endParaRPr lang="en-US" smtClean="0">
              <a:latin typeface="Myriad Pro Light"/>
            </a:endParaRPr>
          </a:p>
          <a:p>
            <a:endParaRPr lang="en-US" sz="1000" smtClean="0">
              <a:latin typeface="Myriad Pro Light"/>
            </a:endParaRPr>
          </a:p>
        </p:txBody>
      </p:sp>
      <p:sp>
        <p:nvSpPr>
          <p:cNvPr id="39938" name="Rectangle 2"/>
          <p:cNvSpPr>
            <a:spLocks noGrp="1" noChangeArrowheads="1"/>
          </p:cNvSpPr>
          <p:nvPr>
            <p:ph type="title"/>
          </p:nvPr>
        </p:nvSpPr>
        <p:spPr>
          <a:xfrm>
            <a:off x="381000" y="0"/>
            <a:ext cx="8077200" cy="792163"/>
          </a:xfrm>
        </p:spPr>
        <p:txBody>
          <a:bodyPr/>
          <a:lstStyle/>
          <a:p>
            <a:pPr eaLnBrk="1" hangingPunct="1"/>
            <a:r>
              <a:rPr lang="en-US" sz="3200" smtClean="0">
                <a:solidFill>
                  <a:schemeClr val="bg2"/>
                </a:solidFill>
                <a:latin typeface="Myriad Pro Light"/>
              </a:rPr>
              <a:t>Data Preparation: Creating DL File</a:t>
            </a:r>
          </a:p>
        </p:txBody>
      </p:sp>
      <p:sp>
        <p:nvSpPr>
          <p:cNvPr id="39939" name="Rectangle 3"/>
          <p:cNvSpPr>
            <a:spLocks noGrp="1" noChangeArrowheads="1"/>
          </p:cNvSpPr>
          <p:nvPr>
            <p:ph type="body" idx="1"/>
          </p:nvPr>
        </p:nvSpPr>
        <p:spPr>
          <a:xfrm>
            <a:off x="533400" y="990600"/>
            <a:ext cx="8458200" cy="5105400"/>
          </a:xfrm>
        </p:spPr>
        <p:txBody>
          <a:bodyPr/>
          <a:lstStyle/>
          <a:p>
            <a:pPr eaLnBrk="1" hangingPunct="1">
              <a:lnSpc>
                <a:spcPct val="80000"/>
              </a:lnSpc>
              <a:spcBef>
                <a:spcPct val="20000"/>
              </a:spcBef>
              <a:spcAft>
                <a:spcPct val="10000"/>
              </a:spcAft>
            </a:pPr>
            <a:r>
              <a:rPr lang="en-US" sz="2100" smtClean="0">
                <a:latin typeface="Myriad Pro Light"/>
              </a:rPr>
              <a:t>Within Excel: Save file as a “Text (tab delimited)” file, but with extension “.dl” at the end of the file name </a:t>
            </a:r>
          </a:p>
          <a:p>
            <a:pPr lvl="1" eaLnBrk="1" hangingPunct="1">
              <a:lnSpc>
                <a:spcPct val="80000"/>
              </a:lnSpc>
            </a:pPr>
            <a:r>
              <a:rPr lang="en-US" sz="1600" smtClean="0">
                <a:latin typeface="Myriad Pro Light"/>
              </a:rPr>
              <a:t>Do NOT save to the same file when you exit Excel</a:t>
            </a:r>
          </a:p>
          <a:p>
            <a:pPr eaLnBrk="1" hangingPunct="1">
              <a:lnSpc>
                <a:spcPct val="80000"/>
              </a:lnSpc>
              <a:spcBef>
                <a:spcPct val="20000"/>
              </a:spcBef>
              <a:spcAft>
                <a:spcPct val="10000"/>
              </a:spcAft>
            </a:pPr>
            <a:r>
              <a:rPr lang="en-US" sz="2100" smtClean="0">
                <a:latin typeface="Myriad Pro Light"/>
              </a:rPr>
              <a:t>Use text editor (e.g. Notepad) to open “.dl” file </a:t>
            </a:r>
          </a:p>
          <a:p>
            <a:pPr eaLnBrk="1" hangingPunct="1">
              <a:lnSpc>
                <a:spcPct val="80000"/>
              </a:lnSpc>
              <a:spcBef>
                <a:spcPct val="40000"/>
              </a:spcBef>
              <a:spcAft>
                <a:spcPct val="10000"/>
              </a:spcAft>
            </a:pPr>
            <a:r>
              <a:rPr lang="en-US" sz="2100" smtClean="0">
                <a:latin typeface="Myriad Pro Light"/>
              </a:rPr>
              <a:t>Add text to beginning of the file</a:t>
            </a:r>
          </a:p>
          <a:p>
            <a:pPr lvl="2" eaLnBrk="1" hangingPunct="1">
              <a:lnSpc>
                <a:spcPct val="80000"/>
              </a:lnSpc>
              <a:spcBef>
                <a:spcPct val="0"/>
              </a:spcBef>
              <a:buFont typeface="Wingdings" pitchFamily="2" charset="2"/>
              <a:buNone/>
            </a:pPr>
            <a:r>
              <a:rPr lang="en-US" sz="1400" smtClean="0">
                <a:latin typeface="Myriad Pro Light"/>
              </a:rPr>
              <a:t>dl</a:t>
            </a:r>
          </a:p>
          <a:p>
            <a:pPr lvl="2" eaLnBrk="1" hangingPunct="1">
              <a:lnSpc>
                <a:spcPct val="80000"/>
              </a:lnSpc>
              <a:spcBef>
                <a:spcPct val="0"/>
              </a:spcBef>
              <a:buFont typeface="Wingdings" pitchFamily="2" charset="2"/>
              <a:buNone/>
            </a:pPr>
            <a:r>
              <a:rPr lang="en-US" sz="1400" smtClean="0">
                <a:latin typeface="Myriad Pro Light"/>
              </a:rPr>
              <a:t>n = [# nodes]</a:t>
            </a:r>
          </a:p>
          <a:p>
            <a:pPr lvl="2" eaLnBrk="1" hangingPunct="1">
              <a:lnSpc>
                <a:spcPct val="80000"/>
              </a:lnSpc>
              <a:spcBef>
                <a:spcPct val="0"/>
              </a:spcBef>
              <a:buFont typeface="Wingdings" pitchFamily="2" charset="2"/>
              <a:buNone/>
            </a:pPr>
            <a:r>
              <a:rPr lang="en-US" sz="1400" smtClean="0">
                <a:latin typeface="Myriad Pro Light"/>
              </a:rPr>
              <a:t>labels embedded</a:t>
            </a:r>
          </a:p>
          <a:p>
            <a:pPr lvl="2" eaLnBrk="1" hangingPunct="1">
              <a:lnSpc>
                <a:spcPct val="80000"/>
              </a:lnSpc>
              <a:spcBef>
                <a:spcPct val="0"/>
              </a:spcBef>
              <a:buFont typeface="Wingdings" pitchFamily="2" charset="2"/>
              <a:buNone/>
            </a:pPr>
            <a:r>
              <a:rPr lang="en-US" sz="1400" smtClean="0">
                <a:latin typeface="Myriad Pro Light"/>
              </a:rPr>
              <a:t>format = fullmatrix</a:t>
            </a:r>
          </a:p>
          <a:p>
            <a:pPr lvl="2" eaLnBrk="1" hangingPunct="1">
              <a:lnSpc>
                <a:spcPct val="80000"/>
              </a:lnSpc>
              <a:spcBef>
                <a:spcPct val="0"/>
              </a:spcBef>
              <a:buFont typeface="Wingdings" pitchFamily="2" charset="2"/>
              <a:buNone/>
            </a:pPr>
            <a:r>
              <a:rPr lang="en-US" sz="1400" smtClean="0">
                <a:latin typeface="Myriad Pro Light"/>
              </a:rPr>
              <a:t>data:</a:t>
            </a:r>
          </a:p>
          <a:p>
            <a:pPr lvl="1" eaLnBrk="1" hangingPunct="1">
              <a:lnSpc>
                <a:spcPct val="80000"/>
              </a:lnSpc>
              <a:spcBef>
                <a:spcPts val="1200"/>
              </a:spcBef>
            </a:pPr>
            <a:r>
              <a:rPr lang="en-US" sz="1600" smtClean="0">
                <a:latin typeface="Myriad Pro Light"/>
              </a:rPr>
              <a:t>New text must be at the top, first line</a:t>
            </a:r>
          </a:p>
          <a:p>
            <a:pPr lvl="1" eaLnBrk="1" hangingPunct="1">
              <a:lnSpc>
                <a:spcPct val="80000"/>
              </a:lnSpc>
              <a:spcBef>
                <a:spcPts val="600"/>
              </a:spcBef>
            </a:pPr>
            <a:r>
              <a:rPr lang="en-US" sz="1600" smtClean="0">
                <a:latin typeface="Myriad Pro Light"/>
              </a:rPr>
              <a:t>Remove the extra line space so that the actual data begins on the line after “data:”</a:t>
            </a:r>
          </a:p>
          <a:p>
            <a:pPr eaLnBrk="1" hangingPunct="1">
              <a:lnSpc>
                <a:spcPct val="80000"/>
              </a:lnSpc>
              <a:spcBef>
                <a:spcPct val="20000"/>
              </a:spcBef>
              <a:spcAft>
                <a:spcPct val="10000"/>
              </a:spcAft>
            </a:pPr>
            <a:r>
              <a:rPr lang="en-US" sz="2100" smtClean="0">
                <a:latin typeface="Myriad Pro Light"/>
              </a:rPr>
              <a:t>Save File using text editor, make sure extension is still “.dl”</a:t>
            </a:r>
          </a:p>
          <a:p>
            <a:pPr eaLnBrk="1" hangingPunct="1">
              <a:lnSpc>
                <a:spcPct val="80000"/>
              </a:lnSpc>
              <a:spcBef>
                <a:spcPct val="20000"/>
              </a:spcBef>
              <a:spcAft>
                <a:spcPct val="10000"/>
              </a:spcAft>
            </a:pPr>
            <a:r>
              <a:rPr lang="en-US" sz="2100" smtClean="0">
                <a:latin typeface="Myriad Pro Light"/>
              </a:rPr>
              <a:t>Remember File Location!</a:t>
            </a:r>
          </a:p>
          <a:p>
            <a:pPr eaLnBrk="1" hangingPunct="1">
              <a:lnSpc>
                <a:spcPct val="80000"/>
              </a:lnSpc>
              <a:spcBef>
                <a:spcPct val="20000"/>
              </a:spcBef>
              <a:spcAft>
                <a:spcPct val="10000"/>
              </a:spcAft>
            </a:pPr>
            <a:r>
              <a:rPr lang="en-US" sz="2100" smtClean="0">
                <a:latin typeface="Myriad Pro Light"/>
              </a:rPr>
              <a:t>Download NetDraw: </a:t>
            </a:r>
            <a:r>
              <a:rPr lang="en-US" sz="1800" smtClean="0">
                <a:hlinkClick r:id="rId3"/>
              </a:rPr>
              <a:t>http://www.analytictech.com/downloadnd.htm</a:t>
            </a:r>
            <a:endParaRPr lang="en-US" sz="1800" smtClean="0"/>
          </a:p>
          <a:p>
            <a:pPr lvl="1" eaLnBrk="1" hangingPunct="1">
              <a:lnSpc>
                <a:spcPct val="80000"/>
              </a:lnSpc>
              <a:spcBef>
                <a:spcPct val="20000"/>
              </a:spcBef>
              <a:spcAft>
                <a:spcPct val="10000"/>
              </a:spcAft>
            </a:pPr>
            <a:r>
              <a:rPr lang="en-US" sz="1800" smtClean="0"/>
              <a:t>Version: 2.109</a:t>
            </a:r>
            <a:endParaRPr lang="en-US" sz="2100" smtClean="0">
              <a:latin typeface="Myriad Pro Light"/>
            </a:endParaRPr>
          </a:p>
        </p:txBody>
      </p:sp>
      <p:sp>
        <p:nvSpPr>
          <p:cNvPr id="6" name="Rectangle 5"/>
          <p:cNvSpPr/>
          <p:nvPr/>
        </p:nvSpPr>
        <p:spPr>
          <a:xfrm>
            <a:off x="1676400" y="2590800"/>
            <a:ext cx="25146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2"/>
          <p:cNvSpPr>
            <a:spLocks noGrp="1"/>
          </p:cNvSpPr>
          <p:nvPr>
            <p:ph type="sldNum" sz="quarter" idx="11"/>
          </p:nvPr>
        </p:nvSpPr>
        <p:spPr>
          <a:noFill/>
        </p:spPr>
        <p:txBody>
          <a:bodyPr/>
          <a:lstStyle/>
          <a:p>
            <a:fld id="{549F61F5-D2E2-423F-BD4E-68B0EE12A91D}" type="slidenum">
              <a:rPr lang="en-US" smtClean="0">
                <a:latin typeface="Myriad Pro Light"/>
              </a:rPr>
              <a:pPr/>
              <a:t>12</a:t>
            </a:fld>
            <a:endParaRPr lang="en-US" smtClean="0">
              <a:latin typeface="Myriad Pro Light"/>
            </a:endParaRPr>
          </a:p>
          <a:p>
            <a:endParaRPr lang="en-US" sz="1000" smtClean="0">
              <a:latin typeface="Myriad Pro Light"/>
            </a:endParaRPr>
          </a:p>
        </p:txBody>
      </p:sp>
      <p:pic>
        <p:nvPicPr>
          <p:cNvPr id="41986" name="Picture 11" descr="NetDraw Screen 1"/>
          <p:cNvPicPr>
            <a:picLocks noChangeAspect="1" noChangeArrowheads="1"/>
          </p:cNvPicPr>
          <p:nvPr/>
        </p:nvPicPr>
        <p:blipFill>
          <a:blip r:embed="rId2" cstate="print"/>
          <a:srcRect/>
          <a:stretch>
            <a:fillRect/>
          </a:stretch>
        </p:blipFill>
        <p:spPr bwMode="auto">
          <a:xfrm>
            <a:off x="304800" y="609600"/>
            <a:ext cx="8458200" cy="5410200"/>
          </a:xfrm>
          <a:prstGeom prst="rect">
            <a:avLst/>
          </a:prstGeom>
          <a:noFill/>
          <a:ln w="9525">
            <a:noFill/>
            <a:miter lim="800000"/>
            <a:headEnd/>
            <a:tailEnd/>
          </a:ln>
        </p:spPr>
      </p:pic>
      <p:sp>
        <p:nvSpPr>
          <p:cNvPr id="41987" name="Oval 8"/>
          <p:cNvSpPr>
            <a:spLocks noChangeArrowheads="1"/>
          </p:cNvSpPr>
          <p:nvPr/>
        </p:nvSpPr>
        <p:spPr bwMode="auto">
          <a:xfrm>
            <a:off x="762000" y="2057400"/>
            <a:ext cx="533400" cy="304800"/>
          </a:xfrm>
          <a:prstGeom prst="ellipse">
            <a:avLst/>
          </a:prstGeom>
          <a:noFill/>
          <a:ln w="28575">
            <a:solidFill>
              <a:schemeClr val="bg2"/>
            </a:solidFill>
            <a:round/>
            <a:headEnd/>
            <a:tailEnd/>
          </a:ln>
        </p:spPr>
        <p:txBody>
          <a:bodyPr wrap="none" anchor="ctr"/>
          <a:lstStyle/>
          <a:p>
            <a:endParaRPr lang="en-US"/>
          </a:p>
        </p:txBody>
      </p:sp>
      <p:sp>
        <p:nvSpPr>
          <p:cNvPr id="41988" name="Oval 9"/>
          <p:cNvSpPr>
            <a:spLocks noChangeArrowheads="1"/>
          </p:cNvSpPr>
          <p:nvPr/>
        </p:nvSpPr>
        <p:spPr bwMode="auto">
          <a:xfrm>
            <a:off x="4343400" y="1676400"/>
            <a:ext cx="533400" cy="304800"/>
          </a:xfrm>
          <a:prstGeom prst="ellipse">
            <a:avLst/>
          </a:prstGeom>
          <a:noFill/>
          <a:ln w="28575">
            <a:solidFill>
              <a:schemeClr val="bg2"/>
            </a:solidFill>
            <a:round/>
            <a:headEnd/>
            <a:tailEnd/>
          </a:ln>
        </p:spPr>
        <p:txBody>
          <a:bodyPr wrap="none" anchor="ctr"/>
          <a:lstStyle/>
          <a:p>
            <a:endParaRPr lang="en-US"/>
          </a:p>
        </p:txBody>
      </p:sp>
      <p:sp>
        <p:nvSpPr>
          <p:cNvPr id="41989" name="Oval 10"/>
          <p:cNvSpPr>
            <a:spLocks noChangeArrowheads="1"/>
          </p:cNvSpPr>
          <p:nvPr/>
        </p:nvSpPr>
        <p:spPr bwMode="auto">
          <a:xfrm>
            <a:off x="1905000" y="1905000"/>
            <a:ext cx="990600" cy="304800"/>
          </a:xfrm>
          <a:prstGeom prst="ellipse">
            <a:avLst/>
          </a:prstGeom>
          <a:noFill/>
          <a:ln w="28575">
            <a:solidFill>
              <a:schemeClr val="bg2"/>
            </a:solidFill>
            <a:round/>
            <a:headEnd/>
            <a:tailEnd/>
          </a:ln>
        </p:spPr>
        <p:txBody>
          <a:bodyPr wrap="none" anchor="ctr"/>
          <a:lstStyle/>
          <a:p>
            <a:endParaRPr lang="en-US"/>
          </a:p>
        </p:txBody>
      </p:sp>
      <p:sp>
        <p:nvSpPr>
          <p:cNvPr id="41990" name="Oval 12"/>
          <p:cNvSpPr>
            <a:spLocks noChangeArrowheads="1"/>
          </p:cNvSpPr>
          <p:nvPr/>
        </p:nvSpPr>
        <p:spPr bwMode="auto">
          <a:xfrm>
            <a:off x="3429000" y="2819400"/>
            <a:ext cx="1828800" cy="457200"/>
          </a:xfrm>
          <a:prstGeom prst="ellipse">
            <a:avLst/>
          </a:prstGeom>
          <a:noFill/>
          <a:ln w="28575">
            <a:solidFill>
              <a:schemeClr val="bg2"/>
            </a:solidFill>
            <a:round/>
            <a:headEnd/>
            <a:tailEnd/>
          </a:ln>
        </p:spPr>
        <p:txBody>
          <a:bodyPr wrap="none" anchor="ctr"/>
          <a:lstStyle/>
          <a:p>
            <a:endParaRPr lang="en-US"/>
          </a:p>
        </p:txBody>
      </p:sp>
      <p:sp>
        <p:nvSpPr>
          <p:cNvPr id="41991" name="Text Box 14"/>
          <p:cNvSpPr txBox="1">
            <a:spLocks noChangeArrowheads="1"/>
          </p:cNvSpPr>
          <p:nvPr/>
        </p:nvSpPr>
        <p:spPr bwMode="auto">
          <a:xfrm>
            <a:off x="5943600" y="1447800"/>
            <a:ext cx="184150" cy="457200"/>
          </a:xfrm>
          <a:prstGeom prst="rect">
            <a:avLst/>
          </a:prstGeom>
          <a:noFill/>
          <a:ln w="9525">
            <a:noFill/>
            <a:miter lim="800000"/>
            <a:headEnd/>
            <a:tailEnd/>
          </a:ln>
        </p:spPr>
        <p:txBody>
          <a:bodyPr wrap="none">
            <a:spAutoFit/>
          </a:bodyPr>
          <a:lstStyle/>
          <a:p>
            <a:endParaRPr lang="en-US"/>
          </a:p>
        </p:txBody>
      </p:sp>
      <p:grpSp>
        <p:nvGrpSpPr>
          <p:cNvPr id="41992" name="Group 17"/>
          <p:cNvGrpSpPr>
            <a:grpSpLocks/>
          </p:cNvGrpSpPr>
          <p:nvPr/>
        </p:nvGrpSpPr>
        <p:grpSpPr bwMode="auto">
          <a:xfrm>
            <a:off x="5791200" y="1371600"/>
            <a:ext cx="1524000" cy="685800"/>
            <a:chOff x="3648" y="864"/>
            <a:chExt cx="960" cy="432"/>
          </a:xfrm>
        </p:grpSpPr>
        <p:sp>
          <p:nvSpPr>
            <p:cNvPr id="41996" name="AutoShape 13"/>
            <p:cNvSpPr>
              <a:spLocks noChangeArrowheads="1"/>
            </p:cNvSpPr>
            <p:nvPr/>
          </p:nvSpPr>
          <p:spPr bwMode="auto">
            <a:xfrm>
              <a:off x="3648" y="864"/>
              <a:ext cx="960" cy="432"/>
            </a:xfrm>
            <a:prstGeom prst="wedgeEllipseCallout">
              <a:avLst>
                <a:gd name="adj1" fmla="val -86981"/>
                <a:gd name="adj2" fmla="val 158796"/>
              </a:avLst>
            </a:prstGeom>
            <a:noFill/>
            <a:ln w="9525">
              <a:solidFill>
                <a:schemeClr val="tx1"/>
              </a:solidFill>
              <a:miter lim="800000"/>
              <a:headEnd/>
              <a:tailEnd/>
            </a:ln>
          </p:spPr>
          <p:txBody>
            <a:bodyPr/>
            <a:lstStyle/>
            <a:p>
              <a:pPr algn="ctr"/>
              <a:endParaRPr lang="en-US"/>
            </a:p>
          </p:txBody>
        </p:sp>
        <p:sp>
          <p:nvSpPr>
            <p:cNvPr id="41997" name="Text Box 15"/>
            <p:cNvSpPr txBox="1">
              <a:spLocks noChangeArrowheads="1"/>
            </p:cNvSpPr>
            <p:nvPr/>
          </p:nvSpPr>
          <p:spPr bwMode="auto">
            <a:xfrm>
              <a:off x="3792" y="912"/>
              <a:ext cx="672" cy="366"/>
            </a:xfrm>
            <a:prstGeom prst="rect">
              <a:avLst/>
            </a:prstGeom>
            <a:noFill/>
            <a:ln w="9525">
              <a:noFill/>
              <a:miter lim="800000"/>
              <a:headEnd/>
              <a:tailEnd/>
            </a:ln>
          </p:spPr>
          <p:txBody>
            <a:bodyPr>
              <a:spAutoFit/>
            </a:bodyPr>
            <a:lstStyle/>
            <a:p>
              <a:pPr>
                <a:spcBef>
                  <a:spcPct val="50000"/>
                </a:spcBef>
              </a:pPr>
              <a:r>
                <a:rPr lang="en-US" sz="1600" b="1">
                  <a:solidFill>
                    <a:srgbClr val="49237A"/>
                  </a:solidFill>
                </a:rPr>
                <a:t>DL File Location</a:t>
              </a:r>
            </a:p>
          </p:txBody>
        </p:sp>
      </p:grpSp>
      <p:grpSp>
        <p:nvGrpSpPr>
          <p:cNvPr id="41993" name="Group 20"/>
          <p:cNvGrpSpPr>
            <a:grpSpLocks/>
          </p:cNvGrpSpPr>
          <p:nvPr/>
        </p:nvGrpSpPr>
        <p:grpSpPr bwMode="auto">
          <a:xfrm>
            <a:off x="5715000" y="762000"/>
            <a:ext cx="1905000" cy="533400"/>
            <a:chOff x="3792" y="480"/>
            <a:chExt cx="1200" cy="336"/>
          </a:xfrm>
        </p:grpSpPr>
        <p:sp>
          <p:nvSpPr>
            <p:cNvPr id="41994" name="AutoShape 18"/>
            <p:cNvSpPr>
              <a:spLocks noChangeArrowheads="1"/>
            </p:cNvSpPr>
            <p:nvPr/>
          </p:nvSpPr>
          <p:spPr bwMode="auto">
            <a:xfrm>
              <a:off x="3792" y="480"/>
              <a:ext cx="1056" cy="336"/>
            </a:xfrm>
            <a:prstGeom prst="wedgeEllipseCallout">
              <a:avLst>
                <a:gd name="adj1" fmla="val -100287"/>
                <a:gd name="adj2" fmla="val 126787"/>
              </a:avLst>
            </a:prstGeom>
            <a:noFill/>
            <a:ln w="9525">
              <a:solidFill>
                <a:schemeClr val="tx1"/>
              </a:solidFill>
              <a:miter lim="800000"/>
              <a:headEnd/>
              <a:tailEnd/>
            </a:ln>
          </p:spPr>
          <p:txBody>
            <a:bodyPr/>
            <a:lstStyle/>
            <a:p>
              <a:pPr algn="ctr"/>
              <a:endParaRPr lang="en-US"/>
            </a:p>
          </p:txBody>
        </p:sp>
        <p:sp>
          <p:nvSpPr>
            <p:cNvPr id="41995" name="Text Box 19"/>
            <p:cNvSpPr txBox="1">
              <a:spLocks noChangeArrowheads="1"/>
            </p:cNvSpPr>
            <p:nvPr/>
          </p:nvSpPr>
          <p:spPr bwMode="auto">
            <a:xfrm>
              <a:off x="3792" y="528"/>
              <a:ext cx="1200" cy="212"/>
            </a:xfrm>
            <a:prstGeom prst="rect">
              <a:avLst/>
            </a:prstGeom>
            <a:noFill/>
            <a:ln w="9525">
              <a:noFill/>
              <a:miter lim="800000"/>
              <a:headEnd/>
              <a:tailEnd/>
            </a:ln>
          </p:spPr>
          <p:txBody>
            <a:bodyPr>
              <a:spAutoFit/>
            </a:bodyPr>
            <a:lstStyle/>
            <a:p>
              <a:pPr>
                <a:spcBef>
                  <a:spcPct val="50000"/>
                </a:spcBef>
              </a:pPr>
              <a:r>
                <a:rPr lang="en-US" sz="1600" b="1"/>
                <a:t>Click to find file</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2"/>
          <p:cNvSpPr>
            <a:spLocks noGrp="1"/>
          </p:cNvSpPr>
          <p:nvPr>
            <p:ph type="sldNum" sz="quarter" idx="11"/>
          </p:nvPr>
        </p:nvSpPr>
        <p:spPr>
          <a:noFill/>
        </p:spPr>
        <p:txBody>
          <a:bodyPr/>
          <a:lstStyle/>
          <a:p>
            <a:fld id="{9674F694-03B9-45A4-ABF3-A6CCBFD4DB47}" type="slidenum">
              <a:rPr lang="en-US" smtClean="0">
                <a:latin typeface="Myriad Pro Light"/>
              </a:rPr>
              <a:pPr/>
              <a:t>13</a:t>
            </a:fld>
            <a:endParaRPr lang="en-US" smtClean="0">
              <a:latin typeface="Myriad Pro Light"/>
            </a:endParaRPr>
          </a:p>
          <a:p>
            <a:endParaRPr lang="en-US" sz="1000" smtClean="0">
              <a:latin typeface="Myriad Pro Light"/>
            </a:endParaRPr>
          </a:p>
        </p:txBody>
      </p:sp>
      <p:pic>
        <p:nvPicPr>
          <p:cNvPr id="43010" name="Picture 6"/>
          <p:cNvPicPr>
            <a:picLocks noChangeAspect="1" noChangeArrowheads="1"/>
          </p:cNvPicPr>
          <p:nvPr/>
        </p:nvPicPr>
        <p:blipFill>
          <a:blip r:embed="rId2" cstate="print"/>
          <a:srcRect/>
          <a:stretch>
            <a:fillRect/>
          </a:stretch>
        </p:blipFill>
        <p:spPr bwMode="auto">
          <a:xfrm>
            <a:off x="304800" y="990600"/>
            <a:ext cx="8534400" cy="4953000"/>
          </a:xfrm>
          <a:prstGeom prst="rect">
            <a:avLst/>
          </a:prstGeom>
          <a:noFill/>
          <a:ln w="9525">
            <a:noFill/>
            <a:miter lim="800000"/>
            <a:headEnd/>
            <a:tailEnd/>
          </a:ln>
        </p:spPr>
      </p:pic>
      <p:sp>
        <p:nvSpPr>
          <p:cNvPr id="43011" name="TextBox 4"/>
          <p:cNvSpPr txBox="1">
            <a:spLocks noChangeArrowheads="1"/>
          </p:cNvSpPr>
          <p:nvPr/>
        </p:nvSpPr>
        <p:spPr bwMode="auto">
          <a:xfrm>
            <a:off x="381000" y="304800"/>
            <a:ext cx="8001000" cy="579438"/>
          </a:xfrm>
          <a:prstGeom prst="rect">
            <a:avLst/>
          </a:prstGeom>
          <a:noFill/>
          <a:ln w="9525">
            <a:noFill/>
            <a:miter lim="800000"/>
            <a:headEnd/>
            <a:tailEnd/>
          </a:ln>
        </p:spPr>
        <p:txBody>
          <a:bodyPr>
            <a:spAutoFit/>
          </a:bodyPr>
          <a:lstStyle/>
          <a:p>
            <a:r>
              <a:rPr lang="en-US" sz="3200" b="1">
                <a:solidFill>
                  <a:schemeClr val="bg2"/>
                </a:solidFill>
              </a:rPr>
              <a:t>Raw (Unscaled) Network Map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4"/>
          <p:cNvSpPr>
            <a:spLocks noGrp="1"/>
          </p:cNvSpPr>
          <p:nvPr>
            <p:ph type="sldNum" sz="quarter" idx="11"/>
          </p:nvPr>
        </p:nvSpPr>
        <p:spPr>
          <a:noFill/>
        </p:spPr>
        <p:txBody>
          <a:bodyPr/>
          <a:lstStyle/>
          <a:p>
            <a:fld id="{12E1DCF0-2264-45F4-9118-1F4AF0AD9190}" type="slidenum">
              <a:rPr lang="en-US" smtClean="0">
                <a:latin typeface="Myriad Pro Light"/>
              </a:rPr>
              <a:pPr/>
              <a:t>14</a:t>
            </a:fld>
            <a:endParaRPr lang="en-US" smtClean="0">
              <a:latin typeface="Myriad Pro Light"/>
            </a:endParaRPr>
          </a:p>
          <a:p>
            <a:endParaRPr lang="en-US" sz="1000" smtClean="0">
              <a:latin typeface="Myriad Pro Light"/>
            </a:endParaRPr>
          </a:p>
        </p:txBody>
      </p:sp>
      <p:sp>
        <p:nvSpPr>
          <p:cNvPr id="44034" name="Rectangle 2"/>
          <p:cNvSpPr>
            <a:spLocks noGrp="1" noChangeArrowheads="1"/>
          </p:cNvSpPr>
          <p:nvPr>
            <p:ph type="title"/>
          </p:nvPr>
        </p:nvSpPr>
        <p:spPr>
          <a:xfrm>
            <a:off x="381000" y="228600"/>
            <a:ext cx="8077200" cy="1295400"/>
          </a:xfrm>
        </p:spPr>
        <p:txBody>
          <a:bodyPr/>
          <a:lstStyle/>
          <a:p>
            <a:pPr eaLnBrk="1" hangingPunct="1"/>
            <a:r>
              <a:rPr lang="en-US" sz="3200" smtClean="0">
                <a:solidFill>
                  <a:schemeClr val="bg2"/>
                </a:solidFill>
              </a:rPr>
              <a:t>Using NetDraw: Scaling and Reciprocal Ties</a:t>
            </a:r>
          </a:p>
        </p:txBody>
      </p:sp>
      <p:sp>
        <p:nvSpPr>
          <p:cNvPr id="44035" name="Rectangle 3"/>
          <p:cNvSpPr>
            <a:spLocks noGrp="1" noChangeArrowheads="1"/>
          </p:cNvSpPr>
          <p:nvPr>
            <p:ph type="body" idx="1"/>
          </p:nvPr>
        </p:nvSpPr>
        <p:spPr>
          <a:xfrm>
            <a:off x="457200" y="1524000"/>
            <a:ext cx="8229600" cy="4606925"/>
          </a:xfrm>
        </p:spPr>
        <p:txBody>
          <a:bodyPr/>
          <a:lstStyle/>
          <a:p>
            <a:pPr eaLnBrk="1" hangingPunct="1">
              <a:spcBef>
                <a:spcPct val="20000"/>
              </a:spcBef>
              <a:spcAft>
                <a:spcPct val="10000"/>
              </a:spcAft>
            </a:pPr>
            <a:r>
              <a:rPr lang="en-US" sz="2000" smtClean="0"/>
              <a:t>Applies Multidimensional Scaling placing network in 2D space</a:t>
            </a:r>
          </a:p>
          <a:p>
            <a:pPr eaLnBrk="1" hangingPunct="1">
              <a:spcBef>
                <a:spcPct val="20000"/>
              </a:spcBef>
              <a:spcAft>
                <a:spcPct val="10000"/>
              </a:spcAft>
            </a:pPr>
            <a:r>
              <a:rPr lang="en-US" sz="2000" smtClean="0"/>
              <a:t>ALWAYS do this whenever a new map is drawn</a:t>
            </a:r>
          </a:p>
          <a:p>
            <a:pPr lvl="1" eaLnBrk="1" hangingPunct="1"/>
            <a:r>
              <a:rPr lang="en-US" sz="1600" smtClean="0"/>
              <a:t>LAYOUT &gt; GRAPH-THEORETIC &gt; SPRING EMBEDDING</a:t>
            </a:r>
          </a:p>
          <a:p>
            <a:pPr lvl="1" eaLnBrk="1" hangingPunct="1"/>
            <a:r>
              <a:rPr lang="en-US" sz="1600" smtClean="0"/>
              <a:t>STARTING POSITIONS &gt; GOWER SCALING</a:t>
            </a:r>
          </a:p>
          <a:p>
            <a:pPr lvl="1" eaLnBrk="1" hangingPunct="1"/>
            <a:r>
              <a:rPr lang="en-US" sz="1600" smtClean="0"/>
              <a:t>PROXIMITIES = GEODESIC DISTANCES</a:t>
            </a:r>
          </a:p>
          <a:p>
            <a:pPr eaLnBrk="1" hangingPunct="1">
              <a:spcBef>
                <a:spcPct val="20000"/>
              </a:spcBef>
              <a:spcAft>
                <a:spcPct val="10000"/>
              </a:spcAft>
            </a:pPr>
            <a:r>
              <a:rPr lang="en-US" sz="2100" smtClean="0"/>
              <a:t>Places nodes that have the most interactions at the center of the map </a:t>
            </a:r>
          </a:p>
          <a:p>
            <a:pPr eaLnBrk="1" hangingPunct="1">
              <a:spcBef>
                <a:spcPct val="20000"/>
              </a:spcBef>
              <a:spcAft>
                <a:spcPct val="10000"/>
              </a:spcAft>
            </a:pPr>
            <a:r>
              <a:rPr lang="en-US" sz="2100" smtClean="0"/>
              <a:t>Highlight Reciprocal Ties</a:t>
            </a:r>
          </a:p>
          <a:p>
            <a:pPr lvl="1" eaLnBrk="1" hangingPunct="1">
              <a:spcBef>
                <a:spcPct val="20000"/>
              </a:spcBef>
            </a:pPr>
            <a:r>
              <a:rPr lang="en-US" sz="1600" smtClean="0"/>
              <a:t>Identifies when both parties have assigned the same collaboration score (from X to Y and from Y to X)</a:t>
            </a:r>
          </a:p>
          <a:p>
            <a:pPr lvl="1" eaLnBrk="1" hangingPunct="1">
              <a:spcBef>
                <a:spcPct val="20000"/>
              </a:spcBef>
            </a:pPr>
            <a:r>
              <a:rPr lang="en-US" sz="1600" smtClean="0"/>
              <a:t>Indicates agreement on interactions</a:t>
            </a:r>
          </a:p>
          <a:p>
            <a:pPr lvl="1" eaLnBrk="1" hangingPunct="1">
              <a:spcBef>
                <a:spcPct val="20000"/>
              </a:spcBef>
            </a:pPr>
            <a:r>
              <a:rPr lang="en-US" sz="1600" smtClean="0"/>
              <a:t>Use thick lines vs. thin lines rather than colors</a:t>
            </a:r>
          </a:p>
          <a:p>
            <a:pPr lvl="1" eaLnBrk="1" hangingPunct="1"/>
            <a:endParaRPr lang="en-US" sz="20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2"/>
          <p:cNvSpPr>
            <a:spLocks noGrp="1"/>
          </p:cNvSpPr>
          <p:nvPr>
            <p:ph type="sldNum" sz="quarter" idx="11"/>
          </p:nvPr>
        </p:nvSpPr>
        <p:spPr>
          <a:noFill/>
        </p:spPr>
        <p:txBody>
          <a:bodyPr/>
          <a:lstStyle/>
          <a:p>
            <a:fld id="{DBF92C18-2541-46F0-8BE1-98F573372F8D}" type="slidenum">
              <a:rPr lang="en-US" smtClean="0">
                <a:latin typeface="Myriad Pro Light"/>
              </a:rPr>
              <a:pPr/>
              <a:t>15</a:t>
            </a:fld>
            <a:endParaRPr lang="en-US" smtClean="0">
              <a:latin typeface="Myriad Pro Light"/>
            </a:endParaRPr>
          </a:p>
          <a:p>
            <a:endParaRPr lang="en-US" sz="1000" smtClean="0">
              <a:latin typeface="Myriad Pro Light"/>
            </a:endParaRPr>
          </a:p>
        </p:txBody>
      </p:sp>
      <p:pic>
        <p:nvPicPr>
          <p:cNvPr id="45058" name="Picture 4" descr="NetDraw Screen 2"/>
          <p:cNvPicPr>
            <a:picLocks noChangeAspect="1" noChangeArrowheads="1"/>
          </p:cNvPicPr>
          <p:nvPr/>
        </p:nvPicPr>
        <p:blipFill>
          <a:blip r:embed="rId2" cstate="print"/>
          <a:srcRect/>
          <a:stretch>
            <a:fillRect/>
          </a:stretch>
        </p:blipFill>
        <p:spPr bwMode="auto">
          <a:xfrm>
            <a:off x="228600" y="228600"/>
            <a:ext cx="8458200" cy="566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228600"/>
            <a:ext cx="7543800" cy="838200"/>
          </a:xfrm>
        </p:spPr>
        <p:txBody>
          <a:bodyPr/>
          <a:lstStyle/>
          <a:p>
            <a:pPr eaLnBrk="1" hangingPunct="1"/>
            <a:r>
              <a:rPr lang="en-US" smtClean="0">
                <a:solidFill>
                  <a:schemeClr val="bg2"/>
                </a:solidFill>
              </a:rPr>
              <a:t>Using NetDraw: Network Density</a:t>
            </a:r>
          </a:p>
        </p:txBody>
      </p:sp>
      <p:sp>
        <p:nvSpPr>
          <p:cNvPr id="46082" name="Slide Number Placeholder 3"/>
          <p:cNvSpPr>
            <a:spLocks noGrp="1"/>
          </p:cNvSpPr>
          <p:nvPr>
            <p:ph type="sldNum" sz="quarter" idx="11"/>
          </p:nvPr>
        </p:nvSpPr>
        <p:spPr>
          <a:noFill/>
        </p:spPr>
        <p:txBody>
          <a:bodyPr/>
          <a:lstStyle/>
          <a:p>
            <a:fld id="{1688018F-8638-4FBA-BA0E-6B0CF7B83374}" type="slidenum">
              <a:rPr lang="en-US" smtClean="0">
                <a:latin typeface="Myriad Pro Light"/>
              </a:rPr>
              <a:pPr/>
              <a:t>16</a:t>
            </a:fld>
            <a:endParaRPr lang="en-US" smtClean="0">
              <a:latin typeface="Myriad Pro Light"/>
            </a:endParaRPr>
          </a:p>
          <a:p>
            <a:endParaRPr lang="en-US" smtClean="0">
              <a:latin typeface="Myriad Pro Light"/>
            </a:endParaRPr>
          </a:p>
        </p:txBody>
      </p:sp>
      <p:sp>
        <p:nvSpPr>
          <p:cNvPr id="46083" name="Content Placeholder 4"/>
          <p:cNvSpPr>
            <a:spLocks noGrp="1"/>
          </p:cNvSpPr>
          <p:nvPr>
            <p:ph idx="1"/>
          </p:nvPr>
        </p:nvSpPr>
        <p:spPr>
          <a:xfrm>
            <a:off x="457200" y="1219200"/>
            <a:ext cx="8229600" cy="4759325"/>
          </a:xfrm>
        </p:spPr>
        <p:txBody>
          <a:bodyPr/>
          <a:lstStyle/>
          <a:p>
            <a:pPr eaLnBrk="1" hangingPunct="1"/>
            <a:r>
              <a:rPr lang="en-US" smtClean="0"/>
              <a:t>Click on RELS</a:t>
            </a:r>
          </a:p>
          <a:p>
            <a:pPr lvl="1" eaLnBrk="1" hangingPunct="1">
              <a:spcBef>
                <a:spcPts val="600"/>
              </a:spcBef>
            </a:pPr>
            <a:r>
              <a:rPr lang="en-US" smtClean="0"/>
              <a:t>Box shows the data file used for the relations (ties) </a:t>
            </a:r>
          </a:p>
          <a:p>
            <a:pPr lvl="1" eaLnBrk="1" hangingPunct="1">
              <a:spcBef>
                <a:spcPts val="600"/>
              </a:spcBef>
            </a:pPr>
            <a:r>
              <a:rPr lang="en-US" smtClean="0"/>
              <a:t>Box at bottom shows the total number of ties (interactions)</a:t>
            </a:r>
          </a:p>
          <a:p>
            <a:pPr eaLnBrk="1" hangingPunct="1"/>
            <a:r>
              <a:rPr lang="en-US" smtClean="0"/>
              <a:t>Go to box three-quarters down with a &gt; sign in it and a box beside it with “0.0” in it</a:t>
            </a:r>
          </a:p>
          <a:p>
            <a:pPr lvl="1" eaLnBrk="1" hangingPunct="1"/>
            <a:r>
              <a:rPr lang="en-US" sz="2000" smtClean="0"/>
              <a:t>By changing &gt; to “greater than or equal to” or “equal to” and then changing 0 to 1 or 2 or 3 you can see the networks at each level of collaboration</a:t>
            </a:r>
          </a:p>
          <a:p>
            <a:pPr lvl="1" eaLnBrk="1" hangingPunct="1"/>
            <a:r>
              <a:rPr lang="en-US" sz="2000" smtClean="0"/>
              <a:t>You must rescale the Maps each time you select a different level of Collaboration</a:t>
            </a:r>
          </a:p>
          <a:p>
            <a:pPr eaLnBrk="1" hangingPunct="1"/>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1"/>
          <p:cNvSpPr>
            <a:spLocks noGrp="1"/>
          </p:cNvSpPr>
          <p:nvPr>
            <p:ph type="sldNum" sz="quarter" idx="11"/>
          </p:nvPr>
        </p:nvSpPr>
        <p:spPr>
          <a:noFill/>
        </p:spPr>
        <p:txBody>
          <a:bodyPr/>
          <a:lstStyle/>
          <a:p>
            <a:fld id="{E56DE730-A445-4891-929A-E570F868D04D}" type="slidenum">
              <a:rPr lang="en-US" smtClean="0">
                <a:latin typeface="Myriad Pro Light"/>
              </a:rPr>
              <a:pPr/>
              <a:t>17</a:t>
            </a:fld>
            <a:endParaRPr lang="en-US" smtClean="0">
              <a:latin typeface="Myriad Pro Light"/>
            </a:endParaRPr>
          </a:p>
          <a:p>
            <a:endParaRPr lang="en-US" smtClean="0">
              <a:latin typeface="Myriad Pro Light"/>
            </a:endParaRPr>
          </a:p>
        </p:txBody>
      </p:sp>
      <p:pic>
        <p:nvPicPr>
          <p:cNvPr id="47106" name="Picture 2" descr="NetDraw Screen 3.JPG"/>
          <p:cNvPicPr>
            <a:picLocks noChangeAspect="1"/>
          </p:cNvPicPr>
          <p:nvPr/>
        </p:nvPicPr>
        <p:blipFill>
          <a:blip r:embed="rId2" cstate="print"/>
          <a:srcRect/>
          <a:stretch>
            <a:fillRect/>
          </a:stretch>
        </p:blipFill>
        <p:spPr bwMode="auto">
          <a:xfrm>
            <a:off x="381000" y="381000"/>
            <a:ext cx="8477250" cy="5622925"/>
          </a:xfrm>
          <a:prstGeom prst="rect">
            <a:avLst/>
          </a:prstGeom>
          <a:noFill/>
          <a:ln w="9525">
            <a:noFill/>
            <a:miter lim="800000"/>
            <a:headEnd/>
            <a:tailEnd/>
          </a:ln>
        </p:spPr>
      </p:pic>
      <p:sp>
        <p:nvSpPr>
          <p:cNvPr id="4" name="Oval 3"/>
          <p:cNvSpPr/>
          <p:nvPr/>
        </p:nvSpPr>
        <p:spPr>
          <a:xfrm>
            <a:off x="7620000" y="4572000"/>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7543800" y="55626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7696200" y="6858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4"/>
          <p:cNvSpPr>
            <a:spLocks noGrp="1"/>
          </p:cNvSpPr>
          <p:nvPr>
            <p:ph type="sldNum" sz="quarter" idx="11"/>
          </p:nvPr>
        </p:nvSpPr>
        <p:spPr>
          <a:noFill/>
        </p:spPr>
        <p:txBody>
          <a:bodyPr/>
          <a:lstStyle/>
          <a:p>
            <a:fld id="{4DBDFE70-0DA2-4A98-BE88-FFC729AD3C1F}" type="slidenum">
              <a:rPr lang="en-US" smtClean="0">
                <a:latin typeface="Myriad Pro Light"/>
              </a:rPr>
              <a:pPr/>
              <a:t>18</a:t>
            </a:fld>
            <a:endParaRPr lang="en-US" smtClean="0">
              <a:latin typeface="Myriad Pro Light"/>
            </a:endParaRPr>
          </a:p>
          <a:p>
            <a:endParaRPr lang="en-US" sz="1000" smtClean="0">
              <a:latin typeface="Myriad Pro Light"/>
            </a:endParaRPr>
          </a:p>
        </p:txBody>
      </p:sp>
      <p:sp>
        <p:nvSpPr>
          <p:cNvPr id="48130" name="Rectangle 2"/>
          <p:cNvSpPr>
            <a:spLocks noGrp="1" noChangeArrowheads="1"/>
          </p:cNvSpPr>
          <p:nvPr>
            <p:ph type="title"/>
          </p:nvPr>
        </p:nvSpPr>
        <p:spPr>
          <a:xfrm>
            <a:off x="457200" y="0"/>
            <a:ext cx="7543800" cy="1096963"/>
          </a:xfrm>
        </p:spPr>
        <p:txBody>
          <a:bodyPr/>
          <a:lstStyle/>
          <a:p>
            <a:pPr eaLnBrk="1" hangingPunct="1"/>
            <a:r>
              <a:rPr lang="en-US" sz="3200" smtClean="0">
                <a:solidFill>
                  <a:schemeClr val="bg2"/>
                </a:solidFill>
                <a:latin typeface="Myriad Pro Light"/>
              </a:rPr>
              <a:t>Network Density Statistics</a:t>
            </a:r>
          </a:p>
        </p:txBody>
      </p:sp>
      <p:graphicFrame>
        <p:nvGraphicFramePr>
          <p:cNvPr id="300134" name="Group 102"/>
          <p:cNvGraphicFramePr>
            <a:graphicFrameLocks noGrp="1"/>
          </p:cNvGraphicFramePr>
          <p:nvPr>
            <p:ph idx="1"/>
          </p:nvPr>
        </p:nvGraphicFramePr>
        <p:xfrm>
          <a:off x="762000" y="1219200"/>
          <a:ext cx="7162800" cy="3585666"/>
        </p:xfrm>
        <a:graphic>
          <a:graphicData uri="http://schemas.openxmlformats.org/drawingml/2006/table">
            <a:tbl>
              <a:tblPr/>
              <a:tblGrid>
                <a:gridCol w="3696929"/>
                <a:gridCol w="1782448"/>
                <a:gridCol w="1683423"/>
              </a:tblGrid>
              <a:tr h="511877">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 </a:t>
                      </a:r>
                      <a:endParaRPr kumimoji="0" lang="en-US" sz="1800" b="1" i="0" u="none" strike="noStrike" cap="none" normalizeH="0" baseline="0" dirty="0" smtClean="0">
                        <a:ln>
                          <a:noFill/>
                        </a:ln>
                        <a:solidFill>
                          <a:schemeClr val="tx1"/>
                        </a:solidFill>
                        <a:effectLst/>
                        <a:latin typeface="Arial"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DECFF1"/>
                    </a:solidFill>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Network (N = 37 nodes)</a:t>
                      </a:r>
                    </a:p>
                  </a:txBody>
                  <a:tcPr anchor="ct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DECFF1"/>
                    </a:solidFill>
                  </a:tcPr>
                </a:tc>
                <a:tc hMerge="1">
                  <a:txBody>
                    <a:bodyPr/>
                    <a:lstStyle/>
                    <a:p>
                      <a:endParaRPr lang="en-US"/>
                    </a:p>
                  </a:txBody>
                  <a:tcPr/>
                </a:tc>
              </a:tr>
              <a:tr h="336499">
                <a:tc>
                  <a:txBody>
                    <a:bodyPr/>
                    <a:lstStyle/>
                    <a:p>
                      <a:pPr marL="0" marR="0" lvl="0" indent="0" algn="l" defTabSz="914400" rtl="0" eaLnBrk="1" fontAlgn="base" latinLnBrk="0" hangingPunct="1">
                        <a:lnSpc>
                          <a:spcPct val="100000"/>
                        </a:lnSpc>
                        <a:spcBef>
                          <a:spcPct val="80000"/>
                        </a:spcBef>
                        <a:spcAft>
                          <a:spcPct val="0"/>
                        </a:spcAft>
                        <a:buClr>
                          <a:srgbClr val="BACC04"/>
                        </a:buClr>
                        <a:buSzPct val="70000"/>
                        <a:buFont typeface="Wingdings 2" pitchFamily="18" charset="2"/>
                        <a:buNone/>
                        <a:tabLst/>
                      </a:pPr>
                      <a:endParaRPr kumimoji="0" lang="en-US" sz="1800" b="1" i="0" u="none" strike="noStrike" cap="none" normalizeH="0" baseline="0" dirty="0" smtClean="0">
                        <a:ln>
                          <a:noFill/>
                        </a:ln>
                        <a:solidFill>
                          <a:srgbClr val="49237A"/>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ECFF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49237A"/>
                          </a:solidFill>
                          <a:effectLst/>
                          <a:latin typeface="Arial" charset="0"/>
                          <a:cs typeface="Arial" charset="0"/>
                        </a:rPr>
                        <a:t>n</a:t>
                      </a:r>
                      <a:endParaRPr kumimoji="0" lang="en-US" sz="1800" b="1" i="0" u="none" strike="noStrike" cap="none" normalizeH="0" baseline="0" smtClean="0">
                        <a:ln>
                          <a:noFill/>
                        </a:ln>
                        <a:solidFill>
                          <a:srgbClr val="49237A"/>
                        </a:solidFill>
                        <a:effectLst/>
                        <a:latin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ECFF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49237A"/>
                          </a:solidFill>
                          <a:effectLst/>
                          <a:latin typeface="Arial" charset="0"/>
                          <a:cs typeface="Arial" charset="0"/>
                        </a:rPr>
                        <a:t>%</a:t>
                      </a:r>
                      <a:endParaRPr kumimoji="0" lang="en-US" sz="1800" b="1" i="0" u="none" strike="noStrike" cap="none" normalizeH="0" baseline="0" smtClean="0">
                        <a:ln>
                          <a:noFill/>
                        </a:ln>
                        <a:solidFill>
                          <a:srgbClr val="49237A"/>
                        </a:solidFill>
                        <a:effectLst/>
                        <a:latin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ECFF1"/>
                    </a:solidFill>
                  </a:tcPr>
                </a:tc>
              </a:tr>
              <a:tr h="415570">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rPr>
                        <a:t>Total Possible Interactions</a:t>
                      </a:r>
                    </a:p>
                  </a:txBody>
                  <a:tcPr anchor="ctr" horzOverflow="overflow">
                    <a:lnL cap="flat">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rPr>
                        <a:t>1332</a:t>
                      </a:r>
                    </a:p>
                  </a:txBody>
                  <a:tcPr anchor="ctr" horzOverflow="overflow">
                    <a:lnL>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rPr>
                        <a:t>100.0%</a:t>
                      </a:r>
                    </a:p>
                  </a:txBody>
                  <a:tcPr anchor="ctr" horzOverflow="overflow">
                    <a:lnL>
                      <a:noFill/>
                    </a:lnL>
                    <a:lnR>
                      <a:noFill/>
                    </a:lnR>
                    <a:lnT>
                      <a:noFill/>
                    </a:lnT>
                    <a:lnB>
                      <a:noFill/>
                    </a:lnB>
                    <a:lnTlToBr>
                      <a:noFill/>
                    </a:lnTlToBr>
                    <a:lnBlToTr>
                      <a:noFill/>
                    </a:lnBlToTr>
                    <a:solidFill>
                      <a:srgbClr val="FFFFCC"/>
                    </a:solidFill>
                  </a:tcPr>
                </a:tc>
              </a:tr>
              <a:tr h="588874">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cs typeface="Arial" charset="0"/>
                        </a:rPr>
                        <a:t>Density (Actual interactions from possible)</a:t>
                      </a:r>
                      <a:endParaRPr kumimoji="0" lang="en-US" sz="1800" b="0" i="0" u="none" strike="noStrike" cap="none" normalizeH="0" baseline="0" dirty="0" smtClean="0">
                        <a:ln>
                          <a:noFill/>
                        </a:ln>
                        <a:solidFill>
                          <a:srgbClr val="003366"/>
                        </a:solidFill>
                        <a:effectLst/>
                        <a:latin typeface="Arial" charset="0"/>
                      </a:endParaRPr>
                    </a:p>
                  </a:txBody>
                  <a:tcPr anchor="ctr" horzOverflow="overflow">
                    <a:lnL cap="flat">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cs typeface="Arial" charset="0"/>
                        </a:rPr>
                        <a:t>813</a:t>
                      </a:r>
                      <a:endParaRPr kumimoji="0" lang="en-US" sz="1800" b="0" i="0" u="none" strike="noStrike" cap="none" normalizeH="0" baseline="0" dirty="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cs typeface="Arial" charset="0"/>
                        </a:rPr>
                        <a:t>61.0%</a:t>
                      </a:r>
                      <a:endParaRPr kumimoji="0" lang="en-US" sz="1800" b="0" i="0" u="none" strike="noStrike" cap="none" normalizeH="0" baseline="0" dirty="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r>
              <a:tr h="379950">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cs typeface="Arial" charset="0"/>
                        </a:rPr>
                        <a:t>Networking Only </a:t>
                      </a:r>
                      <a:endParaRPr kumimoji="0" lang="en-US" sz="1800" b="0" i="0" u="none" strike="noStrike" cap="none" normalizeH="0" baseline="0" dirty="0" smtClean="0">
                        <a:ln>
                          <a:noFill/>
                        </a:ln>
                        <a:solidFill>
                          <a:srgbClr val="003366"/>
                        </a:solidFill>
                        <a:effectLst/>
                        <a:latin typeface="Arial" charset="0"/>
                      </a:endParaRPr>
                    </a:p>
                  </a:txBody>
                  <a:tcPr anchor="ctr" horzOverflow="overflow">
                    <a:lnL cap="flat">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cs typeface="Arial" charset="0"/>
                        </a:rPr>
                        <a:t>475</a:t>
                      </a:r>
                      <a:endParaRPr kumimoji="0" lang="en-US" sz="1800" b="0" i="0" u="none" strike="noStrike" cap="none" normalizeH="0" baseline="0" dirty="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cs typeface="Arial" charset="0"/>
                        </a:rPr>
                        <a:t>58.4%</a:t>
                      </a:r>
                      <a:endParaRPr kumimoji="0" lang="en-US" sz="1800" b="0" i="0" u="none" strike="noStrike" cap="none" normalizeH="0" baseline="0" dirty="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r>
              <a:tr h="394462">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Coordination Only</a:t>
                      </a:r>
                      <a:endParaRPr kumimoji="0" lang="en-US" sz="1800" b="0" i="0" u="none" strike="noStrike" cap="none" normalizeH="0" baseline="0" smtClean="0">
                        <a:ln>
                          <a:noFill/>
                        </a:ln>
                        <a:solidFill>
                          <a:srgbClr val="003366"/>
                        </a:solidFill>
                        <a:effectLst/>
                        <a:latin typeface="Arial" charset="0"/>
                      </a:endParaRPr>
                    </a:p>
                  </a:txBody>
                  <a:tcPr anchor="ctr" horzOverflow="overflow">
                    <a:lnL cap="flat">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cs typeface="Arial" charset="0"/>
                        </a:rPr>
                        <a:t>227</a:t>
                      </a:r>
                      <a:endParaRPr kumimoji="0" lang="en-US" sz="1800" b="0" i="0" u="none" strike="noStrike" cap="none" normalizeH="0" baseline="0" dirty="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cs typeface="Arial" charset="0"/>
                        </a:rPr>
                        <a:t>27.9%</a:t>
                      </a:r>
                      <a:endParaRPr kumimoji="0" lang="en-US" sz="1800" b="0" i="0" u="none" strike="noStrike" cap="none" normalizeH="0" baseline="0" dirty="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r>
              <a:tr h="382588">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cs typeface="Arial" charset="0"/>
                        </a:rPr>
                        <a:t>Collaboration Only</a:t>
                      </a:r>
                      <a:endParaRPr kumimoji="0" lang="en-US" sz="1800" b="0" i="0" u="none" strike="noStrike" cap="none" normalizeH="0" baseline="0" dirty="0" smtClean="0">
                        <a:ln>
                          <a:noFill/>
                        </a:ln>
                        <a:solidFill>
                          <a:srgbClr val="003366"/>
                        </a:solidFill>
                        <a:effectLst/>
                        <a:latin typeface="Arial" charset="0"/>
                      </a:endParaRPr>
                    </a:p>
                  </a:txBody>
                  <a:tcPr anchor="ctr" horzOverflow="overflow">
                    <a:lnL cap="flat">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cs typeface="Arial" charset="0"/>
                        </a:rPr>
                        <a:t>111</a:t>
                      </a:r>
                      <a:endParaRPr kumimoji="0" lang="en-US" sz="1800" b="0" i="0" u="none" strike="noStrike" cap="none" normalizeH="0" baseline="0" dirty="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cs typeface="Arial" charset="0"/>
                        </a:rPr>
                        <a:t>13.7%</a:t>
                      </a:r>
                      <a:endParaRPr kumimoji="0" lang="en-US" sz="1800" b="0" i="0" u="none" strike="noStrike" cap="none" normalizeH="0" baseline="0" dirty="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r>
              <a:tr h="495379">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cs typeface="Arial" charset="0"/>
                        </a:rPr>
                        <a:t>Coordination and Collaboration</a:t>
                      </a:r>
                      <a:endParaRPr kumimoji="0" lang="en-US" sz="1800" b="0" i="0" u="none" strike="noStrike" cap="none" normalizeH="0" baseline="0" dirty="0" smtClean="0">
                        <a:ln>
                          <a:noFill/>
                        </a:ln>
                        <a:solidFill>
                          <a:srgbClr val="003366"/>
                        </a:solidFill>
                        <a:effectLst/>
                        <a:latin typeface="Arial" charset="0"/>
                      </a:endParaRPr>
                    </a:p>
                  </a:txBody>
                  <a:tcPr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cs typeface="Arial" charset="0"/>
                        </a:rPr>
                        <a:t>338</a:t>
                      </a:r>
                      <a:endParaRPr kumimoji="0" lang="en-US" sz="1800" b="0" i="0" u="none" strike="noStrike" cap="none" normalizeH="0" baseline="0" dirty="0" smtClean="0">
                        <a:ln>
                          <a:noFill/>
                        </a:ln>
                        <a:solidFill>
                          <a:srgbClr val="003366"/>
                        </a:solidFill>
                        <a:effectLst/>
                        <a:latin typeface="Arial"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cs typeface="Arial" charset="0"/>
                        </a:rPr>
                        <a:t>41.6%</a:t>
                      </a:r>
                      <a:endParaRPr kumimoji="0" lang="en-US" sz="1800" b="0" i="0" u="none" strike="noStrike" cap="none" normalizeH="0" baseline="0" dirty="0" smtClean="0">
                        <a:ln>
                          <a:noFill/>
                        </a:ln>
                        <a:solidFill>
                          <a:srgbClr val="003366"/>
                        </a:solidFill>
                        <a:effectLst/>
                        <a:latin typeface="Arial"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
        <p:nvSpPr>
          <p:cNvPr id="48157" name="TextBox 46"/>
          <p:cNvSpPr txBox="1">
            <a:spLocks noChangeArrowheads="1"/>
          </p:cNvSpPr>
          <p:nvPr/>
        </p:nvSpPr>
        <p:spPr bwMode="auto">
          <a:xfrm>
            <a:off x="762000" y="5486400"/>
            <a:ext cx="7239000" cy="276225"/>
          </a:xfrm>
          <a:prstGeom prst="rect">
            <a:avLst/>
          </a:prstGeom>
          <a:noFill/>
          <a:ln w="9525">
            <a:noFill/>
            <a:miter lim="800000"/>
            <a:headEnd/>
            <a:tailEnd/>
          </a:ln>
        </p:spPr>
        <p:txBody>
          <a:bodyPr>
            <a:spAutoFit/>
          </a:bodyPr>
          <a:lstStyle/>
          <a:p>
            <a:r>
              <a:rPr lang="en-US" sz="1200"/>
              <a:t>.  </a:t>
            </a:r>
          </a:p>
        </p:txBody>
      </p:sp>
      <p:sp>
        <p:nvSpPr>
          <p:cNvPr id="48158" name="TextBox 47"/>
          <p:cNvSpPr txBox="1">
            <a:spLocks noChangeArrowheads="1"/>
          </p:cNvSpPr>
          <p:nvPr/>
        </p:nvSpPr>
        <p:spPr bwMode="auto">
          <a:xfrm>
            <a:off x="533400" y="4800600"/>
            <a:ext cx="8305800" cy="1246188"/>
          </a:xfrm>
          <a:prstGeom prst="rect">
            <a:avLst/>
          </a:prstGeom>
          <a:noFill/>
          <a:ln w="9525">
            <a:noFill/>
            <a:miter lim="800000"/>
            <a:headEnd/>
            <a:tailEnd/>
          </a:ln>
        </p:spPr>
        <p:txBody>
          <a:bodyPr>
            <a:spAutoFit/>
          </a:bodyPr>
          <a:lstStyle/>
          <a:p>
            <a:pPr marL="228600" indent="-228600">
              <a:spcBef>
                <a:spcPts val="600"/>
              </a:spcBef>
              <a:buFont typeface="Arial" charset="0"/>
              <a:buChar char="•"/>
            </a:pPr>
            <a:r>
              <a:rPr lang="en-US" sz="1400" b="1"/>
              <a:t>The total number of possible interactions is a theoretical maximum based on the number of agencies in the network. It is calculated as k*(k-1) where k is the total number of service providers. </a:t>
            </a:r>
          </a:p>
          <a:p>
            <a:pPr marL="228600" indent="-228600">
              <a:spcBef>
                <a:spcPts val="600"/>
              </a:spcBef>
              <a:buFont typeface="Arial" charset="0"/>
              <a:buChar char="•"/>
            </a:pPr>
            <a:r>
              <a:rPr lang="en-US" sz="1400" b="1"/>
              <a:t>The proportion of ties reported at each level of collaboration is presented as the percentage of </a:t>
            </a:r>
            <a:r>
              <a:rPr lang="en-US" sz="1400" b="1" i="1"/>
              <a:t>actual</a:t>
            </a:r>
            <a:r>
              <a:rPr lang="en-US" sz="1400" b="1"/>
              <a:t> ties in the complete network, as opposed to the percentage of all </a:t>
            </a:r>
            <a:r>
              <a:rPr lang="en-US" sz="1400" b="1" i="1"/>
              <a:t>possible </a:t>
            </a:r>
            <a:r>
              <a:rPr lang="en-US" sz="1400" b="1"/>
              <a:t>ties. </a:t>
            </a:r>
          </a:p>
        </p:txBody>
      </p:sp>
      <p:sp>
        <p:nvSpPr>
          <p:cNvPr id="49" name="Right Brace 48"/>
          <p:cNvSpPr/>
          <p:nvPr/>
        </p:nvSpPr>
        <p:spPr>
          <a:xfrm>
            <a:off x="7620000" y="3276600"/>
            <a:ext cx="457200" cy="1143000"/>
          </a:xfrm>
          <a:prstGeom prst="rightBrace">
            <a:avLst>
              <a:gd name="adj1" fmla="val 8333"/>
              <a:gd name="adj2" fmla="val 5059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8160" name="TextBox 49"/>
          <p:cNvSpPr txBox="1">
            <a:spLocks noChangeArrowheads="1"/>
          </p:cNvSpPr>
          <p:nvPr/>
        </p:nvSpPr>
        <p:spPr bwMode="auto">
          <a:xfrm>
            <a:off x="8077200" y="3581400"/>
            <a:ext cx="838200" cy="523875"/>
          </a:xfrm>
          <a:prstGeom prst="rect">
            <a:avLst/>
          </a:prstGeom>
          <a:noFill/>
          <a:ln w="9525">
            <a:noFill/>
            <a:miter lim="800000"/>
            <a:headEnd/>
            <a:tailEnd/>
          </a:ln>
        </p:spPr>
        <p:txBody>
          <a:bodyPr>
            <a:spAutoFit/>
          </a:bodyPr>
          <a:lstStyle/>
          <a:p>
            <a:r>
              <a:rPr lang="en-US" sz="1400" b="1">
                <a:solidFill>
                  <a:srgbClr val="FF0000"/>
                </a:solidFill>
              </a:rPr>
              <a:t>N = 813</a:t>
            </a:r>
          </a:p>
          <a:p>
            <a:r>
              <a:rPr lang="en-US" sz="1400" b="1">
                <a:solidFill>
                  <a:srgbClr val="FF0000"/>
                </a:solidFill>
              </a:rPr>
              <a:t>100%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122238"/>
            <a:ext cx="7543800" cy="868362"/>
          </a:xfrm>
        </p:spPr>
        <p:txBody>
          <a:bodyPr/>
          <a:lstStyle/>
          <a:p>
            <a:pPr eaLnBrk="1" hangingPunct="1"/>
            <a:r>
              <a:rPr lang="en-US" smtClean="0">
                <a:solidFill>
                  <a:schemeClr val="bg2"/>
                </a:solidFill>
              </a:rPr>
              <a:t>Adding Attribute Data</a:t>
            </a:r>
          </a:p>
        </p:txBody>
      </p:sp>
      <p:sp>
        <p:nvSpPr>
          <p:cNvPr id="49154" name="Content Placeholder 4"/>
          <p:cNvSpPr>
            <a:spLocks noGrp="1"/>
          </p:cNvSpPr>
          <p:nvPr>
            <p:ph idx="1"/>
          </p:nvPr>
        </p:nvSpPr>
        <p:spPr>
          <a:xfrm>
            <a:off x="457200" y="1143000"/>
            <a:ext cx="8229600" cy="2286000"/>
          </a:xfrm>
        </p:spPr>
        <p:txBody>
          <a:bodyPr/>
          <a:lstStyle/>
          <a:p>
            <a:pPr eaLnBrk="1" hangingPunct="1"/>
            <a:r>
              <a:rPr lang="en-US" smtClean="0"/>
              <a:t>Create an attribute file in Excel.</a:t>
            </a:r>
            <a:endParaRPr lang="en-US" sz="2800" smtClean="0"/>
          </a:p>
          <a:p>
            <a:pPr lvl="1" eaLnBrk="1" hangingPunct="1"/>
            <a:r>
              <a:rPr lang="en-US" sz="1400" smtClean="0"/>
              <a:t>Use the same organization abbreviations</a:t>
            </a:r>
          </a:p>
          <a:p>
            <a:pPr lvl="1" eaLnBrk="1" hangingPunct="1"/>
            <a:r>
              <a:rPr lang="en-US" sz="1400" smtClean="0"/>
              <a:t>Rows are the organization name abbreviations and columns are the attribute titles. Title the column of organization abbreviations “ID.” </a:t>
            </a:r>
            <a:r>
              <a:rPr lang="en-US" sz="1400" u="sng" smtClean="0"/>
              <a:t>Do not include any spaces in the attribute titles.</a:t>
            </a:r>
            <a:endParaRPr lang="en-US" sz="1400" smtClean="0"/>
          </a:p>
          <a:p>
            <a:pPr lvl="1" eaLnBrk="1" hangingPunct="1"/>
            <a:r>
              <a:rPr lang="en-US" sz="1400" smtClean="0"/>
              <a:t>Save the file as a “Text (tab delimited)” file, but don’t add the “.dl” extension this time.</a:t>
            </a:r>
          </a:p>
          <a:p>
            <a:pPr eaLnBrk="1" hangingPunct="1"/>
            <a:endParaRPr lang="en-US" sz="1800" smtClean="0"/>
          </a:p>
          <a:p>
            <a:pPr eaLnBrk="1" hangingPunct="1">
              <a:buFont typeface="Wingdings 2" pitchFamily="18" charset="2"/>
              <a:buNone/>
            </a:pPr>
            <a:endParaRPr lang="en-US" smtClean="0"/>
          </a:p>
        </p:txBody>
      </p:sp>
      <p:sp>
        <p:nvSpPr>
          <p:cNvPr id="49155" name="Slide Number Placeholder 3"/>
          <p:cNvSpPr>
            <a:spLocks noGrp="1"/>
          </p:cNvSpPr>
          <p:nvPr>
            <p:ph type="sldNum" sz="quarter" idx="11"/>
          </p:nvPr>
        </p:nvSpPr>
        <p:spPr>
          <a:noFill/>
        </p:spPr>
        <p:txBody>
          <a:bodyPr/>
          <a:lstStyle/>
          <a:p>
            <a:fld id="{09F419CA-2BDB-4534-BD82-1C689958E396}" type="slidenum">
              <a:rPr lang="en-US" smtClean="0">
                <a:latin typeface="Myriad Pro Light"/>
              </a:rPr>
              <a:pPr/>
              <a:t>19</a:t>
            </a:fld>
            <a:endParaRPr lang="en-US" smtClean="0">
              <a:latin typeface="Myriad Pro Light"/>
            </a:endParaRPr>
          </a:p>
          <a:p>
            <a:endParaRPr lang="en-US" smtClean="0">
              <a:latin typeface="Myriad Pro Light"/>
            </a:endParaRPr>
          </a:p>
        </p:txBody>
      </p:sp>
      <p:graphicFrame>
        <p:nvGraphicFramePr>
          <p:cNvPr id="6" name="Table 5"/>
          <p:cNvGraphicFramePr>
            <a:graphicFrameLocks noGrp="1"/>
          </p:cNvGraphicFramePr>
          <p:nvPr/>
        </p:nvGraphicFramePr>
        <p:xfrm>
          <a:off x="1524000" y="3352800"/>
          <a:ext cx="6172199" cy="2575562"/>
        </p:xfrm>
        <a:graphic>
          <a:graphicData uri="http://schemas.openxmlformats.org/drawingml/2006/table">
            <a:tbl>
              <a:tblPr/>
              <a:tblGrid>
                <a:gridCol w="1452282"/>
                <a:gridCol w="1452282"/>
                <a:gridCol w="1452282"/>
                <a:gridCol w="1815353"/>
              </a:tblGrid>
              <a:tr h="234142">
                <a:tc>
                  <a:txBody>
                    <a:bodyPr/>
                    <a:lstStyle/>
                    <a:p>
                      <a:pPr marL="0" marR="0" algn="ctr">
                        <a:spcBef>
                          <a:spcPts val="0"/>
                        </a:spcBef>
                        <a:spcAft>
                          <a:spcPts val="0"/>
                        </a:spcAft>
                      </a:pPr>
                      <a:r>
                        <a:rPr lang="en-US" sz="1400" b="1" dirty="0">
                          <a:latin typeface="Myriad Pro"/>
                          <a:ea typeface="Times New Roman"/>
                          <a:cs typeface="Arial"/>
                        </a:rPr>
                        <a:t>ID</a:t>
                      </a:r>
                      <a:endParaRPr lang="en-US" sz="1400" b="1"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Myriad Pro"/>
                          <a:ea typeface="Times New Roman"/>
                          <a:cs typeface="Arial"/>
                        </a:rPr>
                        <a:t>Type</a:t>
                      </a:r>
                      <a:endParaRPr lang="en-US" sz="1400" b="1"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Myriad Pro"/>
                          <a:ea typeface="Times New Roman"/>
                          <a:cs typeface="Arial"/>
                        </a:rPr>
                        <a:t>Region</a:t>
                      </a:r>
                      <a:endParaRPr lang="en-US" sz="1400" b="1"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err="1">
                          <a:latin typeface="Myriad Pro"/>
                          <a:ea typeface="Times New Roman"/>
                          <a:cs typeface="Arial"/>
                        </a:rPr>
                        <a:t>AnnRevenue</a:t>
                      </a:r>
                      <a:endParaRPr lang="en-US" sz="1400" b="1"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42">
                <a:tc>
                  <a:txBody>
                    <a:bodyPr/>
                    <a:lstStyle/>
                    <a:p>
                      <a:pPr marL="0" marR="0">
                        <a:spcBef>
                          <a:spcPts val="0"/>
                        </a:spcBef>
                        <a:spcAft>
                          <a:spcPts val="0"/>
                        </a:spcAft>
                      </a:pPr>
                      <a:r>
                        <a:rPr lang="en-US" sz="1400" b="1" dirty="0" err="1">
                          <a:latin typeface="Myriad Pro"/>
                          <a:ea typeface="Times New Roman"/>
                          <a:cs typeface="Arial"/>
                        </a:rPr>
                        <a:t>Alisal</a:t>
                      </a:r>
                      <a:r>
                        <a:rPr lang="en-US" sz="1400" b="1" dirty="0">
                          <a:latin typeface="Myriad Pro"/>
                          <a:ea typeface="Times New Roman"/>
                          <a:cs typeface="Arial"/>
                        </a:rPr>
                        <a:t>  </a:t>
                      </a:r>
                      <a:endParaRPr lang="en-US" sz="1400" b="1"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yriad Pro"/>
                          <a:ea typeface="Times New Roman"/>
                          <a:cs typeface="Arial"/>
                        </a:rPr>
                        <a:t>Family  </a:t>
                      </a:r>
                      <a:endParaRPr lang="en-US" sz="14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Myriad Pro"/>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yriad Pro"/>
                          <a:ea typeface="Times New Roman"/>
                          <a:cs typeface="Arial"/>
                        </a:rPr>
                        <a:t>1mill+</a:t>
                      </a:r>
                      <a:endParaRPr lang="en-US" sz="14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42">
                <a:tc>
                  <a:txBody>
                    <a:bodyPr/>
                    <a:lstStyle/>
                    <a:p>
                      <a:pPr marL="0" marR="0">
                        <a:spcBef>
                          <a:spcPts val="0"/>
                        </a:spcBef>
                        <a:spcAft>
                          <a:spcPts val="0"/>
                        </a:spcAft>
                      </a:pPr>
                      <a:r>
                        <a:rPr lang="en-US" sz="1400" b="1" dirty="0" err="1">
                          <a:latin typeface="Myriad Pro"/>
                          <a:ea typeface="Times New Roman"/>
                          <a:cs typeface="Arial"/>
                        </a:rPr>
                        <a:t>Avance</a:t>
                      </a:r>
                      <a:r>
                        <a:rPr lang="en-US" sz="1400" b="1" dirty="0">
                          <a:latin typeface="Myriad Pro"/>
                          <a:ea typeface="Times New Roman"/>
                          <a:cs typeface="Arial"/>
                        </a:rPr>
                        <a:t>  </a:t>
                      </a:r>
                      <a:endParaRPr lang="en-US" sz="1400" b="1"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yriad Pro"/>
                          <a:ea typeface="Times New Roman"/>
                          <a:cs typeface="Arial"/>
                        </a:rPr>
                        <a:t>Org     </a:t>
                      </a:r>
                      <a:endParaRPr lang="en-US" sz="14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Myriad Pro"/>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yriad Pro"/>
                          <a:ea typeface="Times New Roman"/>
                          <a:cs typeface="Arial"/>
                        </a:rPr>
                        <a:t>&gt;1mill</a:t>
                      </a:r>
                      <a:endParaRPr lang="en-US" sz="14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42">
                <a:tc>
                  <a:txBody>
                    <a:bodyPr/>
                    <a:lstStyle/>
                    <a:p>
                      <a:pPr marL="0" marR="0">
                        <a:spcBef>
                          <a:spcPts val="0"/>
                        </a:spcBef>
                        <a:spcAft>
                          <a:spcPts val="0"/>
                        </a:spcAft>
                      </a:pPr>
                      <a:r>
                        <a:rPr lang="en-US" sz="1400" b="1" dirty="0">
                          <a:latin typeface="Myriad Pro"/>
                          <a:ea typeface="Times New Roman"/>
                          <a:cs typeface="Arial"/>
                        </a:rPr>
                        <a:t>Cabrillo</a:t>
                      </a:r>
                      <a:endParaRPr lang="en-US" sz="1400" b="1"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yriad Pro"/>
                          <a:ea typeface="Times New Roman"/>
                          <a:cs typeface="Arial"/>
                        </a:rPr>
                        <a:t>Family  </a:t>
                      </a:r>
                      <a:endParaRPr lang="en-US" sz="14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yriad Pro"/>
                          <a:ea typeface="Times New Roman"/>
                          <a:cs typeface="Arial"/>
                        </a:rPr>
                        <a:t>Pen     </a:t>
                      </a:r>
                      <a:endParaRPr lang="en-US" sz="1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yriad Pro"/>
                          <a:ea typeface="Times New Roman"/>
                          <a:cs typeface="Arial"/>
                        </a:rPr>
                        <a:t>&gt;1mill</a:t>
                      </a:r>
                      <a:endParaRPr lang="en-US" sz="14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42">
                <a:tc>
                  <a:txBody>
                    <a:bodyPr/>
                    <a:lstStyle/>
                    <a:p>
                      <a:pPr marL="0" marR="0">
                        <a:spcBef>
                          <a:spcPts val="0"/>
                        </a:spcBef>
                        <a:spcAft>
                          <a:spcPts val="0"/>
                        </a:spcAft>
                      </a:pPr>
                      <a:r>
                        <a:rPr lang="en-US" sz="1400" b="1" dirty="0">
                          <a:latin typeface="Myriad Pro"/>
                          <a:ea typeface="Times New Roman"/>
                          <a:cs typeface="Arial"/>
                        </a:rPr>
                        <a:t>CARES   </a:t>
                      </a:r>
                      <a:endParaRPr lang="en-US" sz="1400" b="1"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yriad Pro"/>
                          <a:ea typeface="Times New Roman"/>
                          <a:cs typeface="Arial"/>
                        </a:rPr>
                        <a:t>Org     </a:t>
                      </a:r>
                      <a:endParaRPr lang="en-US" sz="14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yriad Pro"/>
                          <a:ea typeface="Times New Roman"/>
                          <a:cs typeface="Arial"/>
                        </a:rPr>
                        <a:t>Cntywide</a:t>
                      </a:r>
                      <a:endParaRPr lang="en-US" sz="1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yriad Pro"/>
                          <a:ea typeface="Times New Roman"/>
                          <a:cs typeface="Arial"/>
                        </a:rPr>
                        <a:t>1mill+</a:t>
                      </a:r>
                      <a:endParaRPr lang="en-US" sz="14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42">
                <a:tc>
                  <a:txBody>
                    <a:bodyPr/>
                    <a:lstStyle/>
                    <a:p>
                      <a:pPr marL="0" marR="0">
                        <a:spcBef>
                          <a:spcPts val="0"/>
                        </a:spcBef>
                        <a:spcAft>
                          <a:spcPts val="0"/>
                        </a:spcAft>
                      </a:pPr>
                      <a:r>
                        <a:rPr lang="en-US" sz="1400" b="1" dirty="0">
                          <a:latin typeface="Myriad Pro"/>
                          <a:ea typeface="Times New Roman"/>
                          <a:cs typeface="Arial"/>
                        </a:rPr>
                        <a:t>Castro  </a:t>
                      </a:r>
                      <a:endParaRPr lang="en-US" sz="1400" b="1"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yriad Pro"/>
                          <a:ea typeface="Times New Roman"/>
                          <a:cs typeface="Arial"/>
                        </a:rPr>
                        <a:t>Family  </a:t>
                      </a:r>
                      <a:endParaRPr lang="en-US" sz="14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yriad Pro"/>
                          <a:ea typeface="Times New Roman"/>
                          <a:cs typeface="Arial"/>
                        </a:rPr>
                        <a:t>North   </a:t>
                      </a:r>
                      <a:endParaRPr lang="en-US" sz="1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yriad Pro"/>
                          <a:ea typeface="Times New Roman"/>
                          <a:cs typeface="Arial"/>
                        </a:rPr>
                        <a:t>&gt;1mill</a:t>
                      </a:r>
                      <a:endParaRPr lang="en-US" sz="14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42">
                <a:tc>
                  <a:txBody>
                    <a:bodyPr/>
                    <a:lstStyle/>
                    <a:p>
                      <a:pPr marL="0" marR="0">
                        <a:spcBef>
                          <a:spcPts val="0"/>
                        </a:spcBef>
                        <a:spcAft>
                          <a:spcPts val="0"/>
                        </a:spcAft>
                      </a:pPr>
                      <a:r>
                        <a:rPr lang="en-US" sz="1400" b="1" dirty="0">
                          <a:latin typeface="Myriad Pro"/>
                          <a:ea typeface="Times New Roman"/>
                          <a:cs typeface="Arial"/>
                        </a:rPr>
                        <a:t>Centro  </a:t>
                      </a:r>
                      <a:endParaRPr lang="en-US" sz="1400" b="1"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err="1">
                          <a:latin typeface="Myriad Pro"/>
                          <a:ea typeface="Times New Roman"/>
                          <a:cs typeface="Arial"/>
                        </a:rPr>
                        <a:t>Comm</a:t>
                      </a:r>
                      <a:r>
                        <a:rPr lang="en-US" sz="1400" dirty="0">
                          <a:latin typeface="Myriad Pro"/>
                          <a:ea typeface="Times New Roman"/>
                          <a:cs typeface="Arial"/>
                        </a:rPr>
                        <a:t>    </a:t>
                      </a:r>
                      <a:endParaRPr lang="en-US" sz="14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yriad Pro"/>
                          <a:ea typeface="Times New Roman"/>
                          <a:cs typeface="Arial"/>
                        </a:rPr>
                        <a:t>South   </a:t>
                      </a:r>
                      <a:endParaRPr lang="en-US" sz="1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yriad Pro"/>
                          <a:ea typeface="Times New Roman"/>
                          <a:cs typeface="Arial"/>
                        </a:rPr>
                        <a:t>&gt;1mill</a:t>
                      </a:r>
                      <a:endParaRPr lang="en-US" sz="14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42">
                <a:tc>
                  <a:txBody>
                    <a:bodyPr/>
                    <a:lstStyle/>
                    <a:p>
                      <a:pPr marL="0" marR="0">
                        <a:spcBef>
                          <a:spcPts val="0"/>
                        </a:spcBef>
                        <a:spcAft>
                          <a:spcPts val="0"/>
                        </a:spcAft>
                      </a:pPr>
                      <a:r>
                        <a:rPr lang="en-US" sz="1400" b="1" dirty="0">
                          <a:latin typeface="Myriad Pro"/>
                          <a:ea typeface="Times New Roman"/>
                          <a:cs typeface="Arial"/>
                        </a:rPr>
                        <a:t>CHM     </a:t>
                      </a:r>
                      <a:endParaRPr lang="en-US" sz="1400" b="1"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err="1">
                          <a:latin typeface="Myriad Pro"/>
                          <a:ea typeface="Times New Roman"/>
                          <a:cs typeface="Arial"/>
                        </a:rPr>
                        <a:t>Comm</a:t>
                      </a:r>
                      <a:r>
                        <a:rPr lang="en-US" sz="1400" dirty="0">
                          <a:latin typeface="Myriad Pro"/>
                          <a:ea typeface="Times New Roman"/>
                          <a:cs typeface="Arial"/>
                        </a:rPr>
                        <a:t>    </a:t>
                      </a:r>
                      <a:endParaRPr lang="en-US" sz="14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err="1">
                          <a:latin typeface="Myriad Pro"/>
                          <a:ea typeface="Times New Roman"/>
                          <a:cs typeface="Arial"/>
                        </a:rPr>
                        <a:t>Cntywide</a:t>
                      </a:r>
                      <a:endParaRPr lang="en-US" sz="14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yriad Pro"/>
                          <a:ea typeface="Times New Roman"/>
                          <a:cs typeface="Arial"/>
                        </a:rPr>
                        <a:t>1mill+</a:t>
                      </a:r>
                      <a:endParaRPr lang="en-US" sz="14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42">
                <a:tc>
                  <a:txBody>
                    <a:bodyPr/>
                    <a:lstStyle/>
                    <a:p>
                      <a:pPr marL="0" marR="0">
                        <a:spcBef>
                          <a:spcPts val="0"/>
                        </a:spcBef>
                        <a:spcAft>
                          <a:spcPts val="0"/>
                        </a:spcAft>
                      </a:pPr>
                      <a:r>
                        <a:rPr lang="en-US" sz="1400" b="1" dirty="0">
                          <a:latin typeface="Myriad Pro"/>
                          <a:ea typeface="Times New Roman"/>
                          <a:cs typeface="Arial"/>
                        </a:rPr>
                        <a:t>CFMC    </a:t>
                      </a:r>
                      <a:endParaRPr lang="en-US" sz="1400" b="1"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yriad Pro"/>
                          <a:ea typeface="Times New Roman"/>
                          <a:cs typeface="Arial"/>
                        </a:rPr>
                        <a:t>Comm    </a:t>
                      </a:r>
                      <a:endParaRPr lang="en-US" sz="1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err="1">
                          <a:latin typeface="Myriad Pro"/>
                          <a:ea typeface="Times New Roman"/>
                          <a:cs typeface="Arial"/>
                        </a:rPr>
                        <a:t>Cntywide</a:t>
                      </a:r>
                      <a:endParaRPr lang="en-US" sz="14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yriad Pro"/>
                          <a:ea typeface="Times New Roman"/>
                          <a:cs typeface="Arial"/>
                        </a:rPr>
                        <a:t>1mill+</a:t>
                      </a:r>
                      <a:endParaRPr lang="en-US" sz="14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42">
                <a:tc>
                  <a:txBody>
                    <a:bodyPr/>
                    <a:lstStyle/>
                    <a:p>
                      <a:pPr marL="0" marR="0">
                        <a:spcBef>
                          <a:spcPts val="0"/>
                        </a:spcBef>
                        <a:spcAft>
                          <a:spcPts val="0"/>
                        </a:spcAft>
                      </a:pPr>
                      <a:r>
                        <a:rPr lang="en-US" sz="1400" b="1" dirty="0">
                          <a:latin typeface="Myriad Pro"/>
                          <a:ea typeface="Times New Roman"/>
                          <a:cs typeface="Arial"/>
                        </a:rPr>
                        <a:t>COHS    </a:t>
                      </a:r>
                      <a:endParaRPr lang="en-US" sz="1400" b="1"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yriad Pro"/>
                          <a:ea typeface="Times New Roman"/>
                          <a:cs typeface="Arial"/>
                        </a:rPr>
                        <a:t>Family  </a:t>
                      </a:r>
                      <a:endParaRPr lang="en-US" sz="1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err="1">
                          <a:latin typeface="Myriad Pro"/>
                          <a:ea typeface="Times New Roman"/>
                          <a:cs typeface="Arial"/>
                        </a:rPr>
                        <a:t>Cntywide</a:t>
                      </a:r>
                      <a:endParaRPr lang="en-US" sz="14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yriad Pro"/>
                          <a:ea typeface="Times New Roman"/>
                          <a:cs typeface="Arial"/>
                        </a:rPr>
                        <a:t>1mill+</a:t>
                      </a:r>
                      <a:endParaRPr lang="en-US" sz="14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42">
                <a:tc>
                  <a:txBody>
                    <a:bodyPr/>
                    <a:lstStyle/>
                    <a:p>
                      <a:pPr marL="0" marR="0">
                        <a:spcBef>
                          <a:spcPts val="0"/>
                        </a:spcBef>
                        <a:spcAft>
                          <a:spcPts val="0"/>
                        </a:spcAft>
                      </a:pPr>
                      <a:r>
                        <a:rPr lang="en-US" sz="1400" b="1" dirty="0">
                          <a:latin typeface="Myriad Pro"/>
                          <a:ea typeface="Times New Roman"/>
                          <a:cs typeface="Arial"/>
                        </a:rPr>
                        <a:t>Dads    </a:t>
                      </a:r>
                      <a:endParaRPr lang="en-US" sz="1400" b="1"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yriad Pro"/>
                          <a:ea typeface="Times New Roman"/>
                          <a:cs typeface="Arial"/>
                        </a:rPr>
                        <a:t>Family  </a:t>
                      </a:r>
                      <a:endParaRPr lang="en-US" sz="1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Myriad Pro"/>
                          <a:ea typeface="Times New Roman"/>
                          <a:cs typeface="Arial"/>
                        </a:rPr>
                        <a:t>Cntywide</a:t>
                      </a:r>
                      <a:endParaRPr lang="en-US" sz="1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yriad Pro"/>
                          <a:ea typeface="Times New Roman"/>
                          <a:cs typeface="Arial"/>
                        </a:rPr>
                        <a:t>&gt;1mill</a:t>
                      </a:r>
                      <a:endParaRPr lang="en-US" sz="14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5"/>
          <p:cNvSpPr>
            <a:spLocks noGrp="1"/>
          </p:cNvSpPr>
          <p:nvPr>
            <p:ph type="sldNum" sz="quarter" idx="12"/>
          </p:nvPr>
        </p:nvSpPr>
        <p:spPr>
          <a:noFill/>
        </p:spPr>
        <p:txBody>
          <a:bodyPr/>
          <a:lstStyle/>
          <a:p>
            <a:fld id="{C98C732A-6E99-4758-8E52-D14DC8C26C6D}" type="slidenum">
              <a:rPr lang="en-US" smtClean="0"/>
              <a:pPr/>
              <a:t>2</a:t>
            </a:fld>
            <a:endParaRPr lang="en-US" smtClean="0"/>
          </a:p>
        </p:txBody>
      </p:sp>
      <p:sp>
        <p:nvSpPr>
          <p:cNvPr id="29698" name="Rectangle 2"/>
          <p:cNvSpPr>
            <a:spLocks noGrp="1" noChangeArrowheads="1"/>
          </p:cNvSpPr>
          <p:nvPr>
            <p:ph type="title"/>
          </p:nvPr>
        </p:nvSpPr>
        <p:spPr>
          <a:xfrm>
            <a:off x="457200" y="274638"/>
            <a:ext cx="8229600" cy="868362"/>
          </a:xfrm>
        </p:spPr>
        <p:txBody>
          <a:bodyPr/>
          <a:lstStyle/>
          <a:p>
            <a:pPr algn="l" eaLnBrk="1" hangingPunct="1"/>
            <a:r>
              <a:rPr lang="en-US" sz="3200" b="1" smtClean="0">
                <a:solidFill>
                  <a:srgbClr val="B3151F"/>
                </a:solidFill>
              </a:rPr>
              <a:t>Demonstration Agenda</a:t>
            </a:r>
          </a:p>
        </p:txBody>
      </p:sp>
      <p:sp>
        <p:nvSpPr>
          <p:cNvPr id="29699" name="Rectangle 3"/>
          <p:cNvSpPr>
            <a:spLocks noGrp="1" noChangeArrowheads="1"/>
          </p:cNvSpPr>
          <p:nvPr>
            <p:ph type="body" idx="1"/>
          </p:nvPr>
        </p:nvSpPr>
        <p:spPr>
          <a:xfrm>
            <a:off x="457200" y="1219200"/>
            <a:ext cx="8229600" cy="5105400"/>
          </a:xfrm>
        </p:spPr>
        <p:txBody>
          <a:bodyPr/>
          <a:lstStyle/>
          <a:p>
            <a:pPr eaLnBrk="1" hangingPunct="1">
              <a:lnSpc>
                <a:spcPct val="90000"/>
              </a:lnSpc>
              <a:spcBef>
                <a:spcPts val="600"/>
              </a:spcBef>
              <a:spcAft>
                <a:spcPts val="600"/>
              </a:spcAft>
            </a:pPr>
            <a:r>
              <a:rPr lang="en-US" sz="2400" b="1" smtClean="0">
                <a:solidFill>
                  <a:srgbClr val="49237A"/>
                </a:solidFill>
              </a:rPr>
              <a:t>Service Integration: Inter-Organizational Coordination and Collaboration</a:t>
            </a:r>
          </a:p>
          <a:p>
            <a:pPr eaLnBrk="1" hangingPunct="1">
              <a:lnSpc>
                <a:spcPct val="90000"/>
              </a:lnSpc>
              <a:spcBef>
                <a:spcPts val="600"/>
              </a:spcBef>
              <a:spcAft>
                <a:spcPts val="600"/>
              </a:spcAft>
            </a:pPr>
            <a:r>
              <a:rPr lang="en-US" sz="2400" b="1" smtClean="0">
                <a:solidFill>
                  <a:srgbClr val="49237A"/>
                </a:solidFill>
              </a:rPr>
              <a:t>Social Network Theory and Mapping</a:t>
            </a:r>
          </a:p>
          <a:p>
            <a:pPr eaLnBrk="1" hangingPunct="1">
              <a:lnSpc>
                <a:spcPct val="90000"/>
              </a:lnSpc>
              <a:spcBef>
                <a:spcPts val="600"/>
              </a:spcBef>
              <a:spcAft>
                <a:spcPts val="600"/>
              </a:spcAft>
            </a:pPr>
            <a:r>
              <a:rPr lang="en-US" sz="2400" b="1" smtClean="0">
                <a:solidFill>
                  <a:srgbClr val="49237A"/>
                </a:solidFill>
              </a:rPr>
              <a:t>Data Collection: Levels of Collaboration Scale</a:t>
            </a:r>
          </a:p>
          <a:p>
            <a:pPr eaLnBrk="1" hangingPunct="1">
              <a:lnSpc>
                <a:spcPct val="90000"/>
              </a:lnSpc>
              <a:spcBef>
                <a:spcPts val="600"/>
              </a:spcBef>
              <a:spcAft>
                <a:spcPts val="600"/>
              </a:spcAft>
            </a:pPr>
            <a:r>
              <a:rPr lang="en-US" sz="2400" b="1" smtClean="0">
                <a:solidFill>
                  <a:srgbClr val="49237A"/>
                </a:solidFill>
              </a:rPr>
              <a:t>Data Setup: Using Excel</a:t>
            </a:r>
          </a:p>
          <a:p>
            <a:pPr eaLnBrk="1" hangingPunct="1">
              <a:lnSpc>
                <a:spcPct val="90000"/>
              </a:lnSpc>
              <a:spcBef>
                <a:spcPts val="600"/>
              </a:spcBef>
              <a:spcAft>
                <a:spcPts val="600"/>
              </a:spcAft>
            </a:pPr>
            <a:r>
              <a:rPr lang="en-US" sz="2400" b="1" smtClean="0">
                <a:solidFill>
                  <a:srgbClr val="49237A"/>
                </a:solidFill>
              </a:rPr>
              <a:t>Using NetDraw</a:t>
            </a:r>
          </a:p>
          <a:p>
            <a:pPr lvl="1" eaLnBrk="1" hangingPunct="1">
              <a:spcBef>
                <a:spcPct val="0"/>
              </a:spcBef>
            </a:pPr>
            <a:r>
              <a:rPr lang="en-US" sz="2000" b="1" smtClean="0">
                <a:solidFill>
                  <a:srgbClr val="49237A"/>
                </a:solidFill>
              </a:rPr>
              <a:t>Importing Excel data</a:t>
            </a:r>
          </a:p>
          <a:p>
            <a:pPr lvl="1" eaLnBrk="1" hangingPunct="1">
              <a:spcBef>
                <a:spcPct val="0"/>
              </a:spcBef>
            </a:pPr>
            <a:r>
              <a:rPr lang="en-US" sz="2000" b="1" smtClean="0">
                <a:solidFill>
                  <a:srgbClr val="49237A"/>
                </a:solidFill>
              </a:rPr>
              <a:t>Examining Relationships between Nodes</a:t>
            </a:r>
          </a:p>
          <a:p>
            <a:pPr lvl="1" eaLnBrk="1" hangingPunct="1">
              <a:spcBef>
                <a:spcPct val="0"/>
              </a:spcBef>
            </a:pPr>
            <a:r>
              <a:rPr lang="en-US" sz="2000" b="1" smtClean="0">
                <a:solidFill>
                  <a:srgbClr val="49237A"/>
                </a:solidFill>
              </a:rPr>
              <a:t>Adding Attribute Data</a:t>
            </a:r>
          </a:p>
          <a:p>
            <a:pPr lvl="1" eaLnBrk="1" hangingPunct="1">
              <a:spcBef>
                <a:spcPct val="0"/>
              </a:spcBef>
            </a:pPr>
            <a:r>
              <a:rPr lang="en-US" sz="2000" b="1" smtClean="0">
                <a:solidFill>
                  <a:srgbClr val="49237A"/>
                </a:solidFill>
              </a:rPr>
              <a:t>Saving Network Maps and Inserting in Reports</a:t>
            </a:r>
          </a:p>
          <a:p>
            <a:pPr eaLnBrk="1" hangingPunct="1">
              <a:spcBef>
                <a:spcPts val="600"/>
              </a:spcBef>
            </a:pPr>
            <a:r>
              <a:rPr lang="en-US" sz="2400" b="1" smtClean="0">
                <a:solidFill>
                  <a:srgbClr val="49237A"/>
                </a:solidFill>
              </a:rPr>
              <a:t>Communicating and Disseminating Results</a:t>
            </a:r>
          </a:p>
          <a:p>
            <a:pPr eaLnBrk="1" hangingPunct="1">
              <a:spcBef>
                <a:spcPts val="600"/>
              </a:spcBef>
            </a:pPr>
            <a:r>
              <a:rPr lang="en-US" sz="2400" b="1" smtClean="0">
                <a:solidFill>
                  <a:srgbClr val="49237A"/>
                </a:solidFill>
              </a:rPr>
              <a:t>Summary and Implications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122238"/>
            <a:ext cx="7543800" cy="1096962"/>
          </a:xfrm>
        </p:spPr>
        <p:txBody>
          <a:bodyPr/>
          <a:lstStyle/>
          <a:p>
            <a:pPr eaLnBrk="1" hangingPunct="1"/>
            <a:r>
              <a:rPr lang="en-US" smtClean="0">
                <a:solidFill>
                  <a:schemeClr val="bg2"/>
                </a:solidFill>
              </a:rPr>
              <a:t>Adding Attribute Data (Cont’d)</a:t>
            </a:r>
          </a:p>
        </p:txBody>
      </p:sp>
      <p:sp>
        <p:nvSpPr>
          <p:cNvPr id="50178" name="Content Placeholder 2"/>
          <p:cNvSpPr>
            <a:spLocks noGrp="1"/>
          </p:cNvSpPr>
          <p:nvPr>
            <p:ph idx="1"/>
          </p:nvPr>
        </p:nvSpPr>
        <p:spPr>
          <a:xfrm>
            <a:off x="457200" y="1447800"/>
            <a:ext cx="8229600" cy="4683125"/>
          </a:xfrm>
        </p:spPr>
        <p:txBody>
          <a:bodyPr/>
          <a:lstStyle/>
          <a:p>
            <a:pPr eaLnBrk="1" hangingPunct="1"/>
            <a:r>
              <a:rPr lang="en-US" smtClean="0"/>
              <a:t>Open the file in notepad </a:t>
            </a:r>
          </a:p>
          <a:p>
            <a:pPr lvl="1" eaLnBrk="1" hangingPunct="1"/>
            <a:r>
              <a:rPr lang="en-US" sz="1400" smtClean="0"/>
              <a:t>Add the following line to the top of the document: *node data</a:t>
            </a:r>
          </a:p>
          <a:p>
            <a:pPr lvl="1" eaLnBrk="1" hangingPunct="1"/>
            <a:r>
              <a:rPr lang="en-US" sz="1400" smtClean="0"/>
              <a:t>Save the file again (if notepad gives you an error, change the name slightly).</a:t>
            </a:r>
          </a:p>
          <a:p>
            <a:pPr eaLnBrk="1" hangingPunct="1">
              <a:spcBef>
                <a:spcPts val="1200"/>
              </a:spcBef>
            </a:pPr>
            <a:r>
              <a:rPr lang="en-US" smtClean="0"/>
              <a:t>Go back to NetDraw (your interaction data should still be there). </a:t>
            </a:r>
          </a:p>
          <a:p>
            <a:pPr lvl="1" eaLnBrk="1" hangingPunct="1"/>
            <a:r>
              <a:rPr lang="en-US" sz="1400" smtClean="0"/>
              <a:t>File &gt; Open &gt; VNA Text File &gt; Attributes</a:t>
            </a:r>
          </a:p>
          <a:p>
            <a:pPr lvl="1" eaLnBrk="1" hangingPunct="1"/>
            <a:r>
              <a:rPr lang="en-US" sz="1400" smtClean="0"/>
              <a:t>Click on the Browse button to find the attribute file you just created.</a:t>
            </a:r>
          </a:p>
          <a:p>
            <a:pPr lvl="1" eaLnBrk="1" hangingPunct="1"/>
            <a:r>
              <a:rPr lang="en-US" sz="1400" smtClean="0"/>
              <a:t>VNA &gt; Node attribute(s) &gt; Okay</a:t>
            </a:r>
          </a:p>
          <a:p>
            <a:pPr lvl="1" eaLnBrk="1" hangingPunct="1"/>
            <a:r>
              <a:rPr lang="en-US" sz="1400" smtClean="0"/>
              <a:t>Close out of the “Node Attribute Editor” that pops up.</a:t>
            </a:r>
          </a:p>
          <a:p>
            <a:pPr eaLnBrk="1" hangingPunct="1">
              <a:spcBef>
                <a:spcPts val="1200"/>
              </a:spcBef>
            </a:pPr>
            <a:r>
              <a:rPr lang="en-US" smtClean="0"/>
              <a:t>Add Centrality Measures (e.g. Closeness Scores)</a:t>
            </a:r>
          </a:p>
          <a:p>
            <a:pPr lvl="1" eaLnBrk="1" hangingPunct="1"/>
            <a:r>
              <a:rPr lang="en-US" sz="1400" smtClean="0"/>
              <a:t>Analysis &gt; Centrality Measures</a:t>
            </a:r>
          </a:p>
          <a:p>
            <a:pPr lvl="1" eaLnBrk="1" hangingPunct="1"/>
            <a:r>
              <a:rPr lang="en-US" sz="1400" smtClean="0"/>
              <a:t>Go to Nodes &gt; Closeness to view scores</a:t>
            </a:r>
          </a:p>
          <a:p>
            <a:pPr eaLnBrk="1" hangingPunct="1"/>
            <a:endParaRPr lang="en-US" smtClean="0"/>
          </a:p>
        </p:txBody>
      </p:sp>
      <p:sp>
        <p:nvSpPr>
          <p:cNvPr id="50179" name="Slide Number Placeholder 3"/>
          <p:cNvSpPr>
            <a:spLocks noGrp="1"/>
          </p:cNvSpPr>
          <p:nvPr>
            <p:ph type="sldNum" sz="quarter" idx="11"/>
          </p:nvPr>
        </p:nvSpPr>
        <p:spPr>
          <a:noFill/>
        </p:spPr>
        <p:txBody>
          <a:bodyPr/>
          <a:lstStyle/>
          <a:p>
            <a:fld id="{92726E16-F895-460A-9195-21104B2DB231}" type="slidenum">
              <a:rPr lang="en-US" smtClean="0">
                <a:latin typeface="Myriad Pro Light"/>
              </a:rPr>
              <a:pPr/>
              <a:t>20</a:t>
            </a:fld>
            <a:endParaRPr lang="en-US" smtClean="0">
              <a:latin typeface="Myriad Pro Light"/>
            </a:endParaRPr>
          </a:p>
          <a:p>
            <a:endParaRPr lang="en-US" smtClean="0">
              <a:latin typeface="Myriad Pro Ligh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122238"/>
            <a:ext cx="7543800" cy="1020762"/>
          </a:xfrm>
        </p:spPr>
        <p:txBody>
          <a:bodyPr/>
          <a:lstStyle/>
          <a:p>
            <a:pPr eaLnBrk="1" hangingPunct="1"/>
            <a:r>
              <a:rPr lang="en-US" smtClean="0">
                <a:solidFill>
                  <a:schemeClr val="bg2"/>
                </a:solidFill>
              </a:rPr>
              <a:t>Saving NetDraw VNA File</a:t>
            </a:r>
          </a:p>
        </p:txBody>
      </p:sp>
      <p:sp>
        <p:nvSpPr>
          <p:cNvPr id="51202" name="Content Placeholder 2"/>
          <p:cNvSpPr>
            <a:spLocks noGrp="1"/>
          </p:cNvSpPr>
          <p:nvPr>
            <p:ph idx="1"/>
          </p:nvPr>
        </p:nvSpPr>
        <p:spPr>
          <a:xfrm>
            <a:off x="457200" y="1219200"/>
            <a:ext cx="8229600" cy="4911725"/>
          </a:xfrm>
        </p:spPr>
        <p:txBody>
          <a:bodyPr/>
          <a:lstStyle/>
          <a:p>
            <a:pPr eaLnBrk="1" hangingPunct="1"/>
            <a:r>
              <a:rPr lang="en-US" smtClean="0"/>
              <a:t>Make sure you have:</a:t>
            </a:r>
          </a:p>
          <a:p>
            <a:pPr lvl="1" eaLnBrk="1" hangingPunct="1">
              <a:spcBef>
                <a:spcPts val="600"/>
              </a:spcBef>
            </a:pPr>
            <a:r>
              <a:rPr lang="en-US" sz="1800" smtClean="0"/>
              <a:t>All nodes represented</a:t>
            </a:r>
          </a:p>
          <a:p>
            <a:pPr lvl="1" eaLnBrk="1" hangingPunct="1">
              <a:spcBef>
                <a:spcPts val="600"/>
              </a:spcBef>
            </a:pPr>
            <a:r>
              <a:rPr lang="en-US" sz="1800" smtClean="0"/>
              <a:t>Rescaled, added reciprocal ties</a:t>
            </a:r>
          </a:p>
          <a:p>
            <a:pPr lvl="1" eaLnBrk="1" hangingPunct="1">
              <a:spcBef>
                <a:spcPts val="600"/>
              </a:spcBef>
            </a:pPr>
            <a:r>
              <a:rPr lang="en-US" sz="1800" smtClean="0"/>
              <a:t>Calculated closeness scores for entire network at all levels of interaction</a:t>
            </a:r>
          </a:p>
          <a:p>
            <a:pPr eaLnBrk="1" hangingPunct="1">
              <a:spcBef>
                <a:spcPts val="1200"/>
              </a:spcBef>
            </a:pPr>
            <a:r>
              <a:rPr lang="en-US" smtClean="0"/>
              <a:t>FILE &gt; SAVE DATA AS &gt; VNA</a:t>
            </a:r>
          </a:p>
          <a:p>
            <a:pPr lvl="1" eaLnBrk="1" hangingPunct="1">
              <a:lnSpc>
                <a:spcPct val="150000"/>
              </a:lnSpc>
              <a:spcBef>
                <a:spcPct val="0"/>
              </a:spcBef>
            </a:pPr>
            <a:r>
              <a:rPr lang="en-US" sz="1800" smtClean="0"/>
              <a:t>Save file to same location as other network data</a:t>
            </a:r>
          </a:p>
          <a:p>
            <a:pPr lvl="1" eaLnBrk="1" hangingPunct="1">
              <a:lnSpc>
                <a:spcPct val="150000"/>
              </a:lnSpc>
              <a:spcBef>
                <a:spcPct val="0"/>
              </a:spcBef>
            </a:pPr>
            <a:r>
              <a:rPr lang="en-US" sz="1800" smtClean="0"/>
              <a:t>“Current relation, only active ties” for full network</a:t>
            </a:r>
          </a:p>
          <a:p>
            <a:pPr lvl="1" eaLnBrk="1" hangingPunct="1">
              <a:lnSpc>
                <a:spcPct val="150000"/>
              </a:lnSpc>
              <a:spcBef>
                <a:spcPct val="0"/>
              </a:spcBef>
            </a:pPr>
            <a:r>
              <a:rPr lang="en-US" sz="1800" smtClean="0"/>
              <a:t>“All nodes and ties” for subsets of network</a:t>
            </a:r>
          </a:p>
          <a:p>
            <a:pPr eaLnBrk="1" hangingPunct="1">
              <a:spcBef>
                <a:spcPts val="600"/>
              </a:spcBef>
              <a:spcAft>
                <a:spcPts val="600"/>
              </a:spcAft>
            </a:pPr>
            <a:r>
              <a:rPr lang="en-US" sz="1800" smtClean="0"/>
              <a:t>This is the file you will access when you open NetDraw in the future, and removes the necessity of running the DL data from scratch. </a:t>
            </a:r>
          </a:p>
          <a:p>
            <a:pPr lvl="1" eaLnBrk="1" hangingPunct="1">
              <a:spcBef>
                <a:spcPts val="600"/>
              </a:spcBef>
            </a:pPr>
            <a:r>
              <a:rPr lang="en-US" sz="1800" smtClean="0"/>
              <a:t>Includes closeness scores and all attributes</a:t>
            </a:r>
          </a:p>
          <a:p>
            <a:pPr eaLnBrk="1" hangingPunct="1"/>
            <a:endParaRPr lang="en-US" smtClean="0"/>
          </a:p>
        </p:txBody>
      </p:sp>
      <p:sp>
        <p:nvSpPr>
          <p:cNvPr id="51203" name="Slide Number Placeholder 3"/>
          <p:cNvSpPr>
            <a:spLocks noGrp="1"/>
          </p:cNvSpPr>
          <p:nvPr>
            <p:ph type="sldNum" sz="quarter" idx="11"/>
          </p:nvPr>
        </p:nvSpPr>
        <p:spPr>
          <a:noFill/>
        </p:spPr>
        <p:txBody>
          <a:bodyPr/>
          <a:lstStyle/>
          <a:p>
            <a:fld id="{258C5D9C-F893-4E0F-A588-6772FC0F7978}" type="slidenum">
              <a:rPr lang="en-US" smtClean="0">
                <a:latin typeface="Myriad Pro Light"/>
              </a:rPr>
              <a:pPr/>
              <a:t>21</a:t>
            </a:fld>
            <a:endParaRPr lang="en-US" smtClean="0">
              <a:latin typeface="Myriad Pro Light"/>
            </a:endParaRPr>
          </a:p>
          <a:p>
            <a:endParaRPr lang="en-US" smtClean="0">
              <a:latin typeface="Myriad Pro Ligh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mtClean="0">
                <a:solidFill>
                  <a:schemeClr val="bg2"/>
                </a:solidFill>
              </a:rPr>
              <a:t>Closeness Scores</a:t>
            </a:r>
          </a:p>
        </p:txBody>
      </p:sp>
      <p:sp>
        <p:nvSpPr>
          <p:cNvPr id="52226" name="Content Placeholder 2"/>
          <p:cNvSpPr>
            <a:spLocks noGrp="1"/>
          </p:cNvSpPr>
          <p:nvPr>
            <p:ph idx="1"/>
          </p:nvPr>
        </p:nvSpPr>
        <p:spPr>
          <a:xfrm>
            <a:off x="457200" y="1600200"/>
            <a:ext cx="8534400" cy="4530725"/>
          </a:xfrm>
        </p:spPr>
        <p:txBody>
          <a:bodyPr/>
          <a:lstStyle/>
          <a:p>
            <a:pPr eaLnBrk="1" hangingPunct="1"/>
            <a:r>
              <a:rPr lang="en-US" sz="2500" smtClean="0"/>
              <a:t>Closeness is a</a:t>
            </a:r>
            <a:r>
              <a:rPr lang="en-US" sz="1600" smtClean="0"/>
              <a:t> </a:t>
            </a:r>
            <a:r>
              <a:rPr lang="en-US" smtClean="0"/>
              <a:t>measure of centrality or power of nodes (agencies)</a:t>
            </a:r>
          </a:p>
          <a:p>
            <a:pPr lvl="1" eaLnBrk="1" hangingPunct="1">
              <a:spcBef>
                <a:spcPts val="600"/>
              </a:spcBef>
            </a:pPr>
            <a:r>
              <a:rPr lang="en-US" sz="1600" smtClean="0"/>
              <a:t>Actors who are able to reach other actors at shorter path lengths, or who are more reachable by other actors at shorter path lengths have favored positions, hence, more power.</a:t>
            </a:r>
          </a:p>
          <a:p>
            <a:pPr eaLnBrk="1" hangingPunct="1">
              <a:spcBef>
                <a:spcPts val="1200"/>
              </a:spcBef>
            </a:pPr>
            <a:r>
              <a:rPr lang="en-US" sz="2500" smtClean="0"/>
              <a:t>NODES &gt; Closeness </a:t>
            </a:r>
          </a:p>
          <a:p>
            <a:pPr lvl="1" eaLnBrk="1" hangingPunct="1"/>
            <a:r>
              <a:rPr lang="en-US" sz="1800" smtClean="0"/>
              <a:t>Groupings of closeness scores</a:t>
            </a:r>
          </a:p>
          <a:p>
            <a:pPr lvl="2" eaLnBrk="1" hangingPunct="1"/>
            <a:r>
              <a:rPr lang="en-US" sz="1600" smtClean="0"/>
              <a:t>Lowest closeness score is assigned to agencies in the center of the network (the closest)</a:t>
            </a:r>
          </a:p>
          <a:p>
            <a:pPr lvl="1" eaLnBrk="1" hangingPunct="1">
              <a:spcBef>
                <a:spcPts val="600"/>
              </a:spcBef>
            </a:pPr>
            <a:r>
              <a:rPr lang="en-US" sz="1800" smtClean="0"/>
              <a:t>Number of agencies with given closeness scores</a:t>
            </a:r>
          </a:p>
          <a:p>
            <a:pPr eaLnBrk="1" hangingPunct="1">
              <a:spcBef>
                <a:spcPts val="1200"/>
              </a:spcBef>
            </a:pPr>
            <a:r>
              <a:rPr lang="en-US" sz="1800" smtClean="0"/>
              <a:t>This is useful when grouping agencies according to closeness scores and assigning colors of nodes based on closeness scores</a:t>
            </a:r>
          </a:p>
          <a:p>
            <a:pPr eaLnBrk="1" hangingPunct="1"/>
            <a:endParaRPr lang="en-US" smtClean="0"/>
          </a:p>
        </p:txBody>
      </p:sp>
      <p:sp>
        <p:nvSpPr>
          <p:cNvPr id="52227" name="Slide Number Placeholder 3"/>
          <p:cNvSpPr>
            <a:spLocks noGrp="1"/>
          </p:cNvSpPr>
          <p:nvPr>
            <p:ph type="sldNum" sz="quarter" idx="11"/>
          </p:nvPr>
        </p:nvSpPr>
        <p:spPr>
          <a:noFill/>
        </p:spPr>
        <p:txBody>
          <a:bodyPr/>
          <a:lstStyle/>
          <a:p>
            <a:fld id="{7922BC3F-FE5D-49D7-9617-F2D145AB14F1}" type="slidenum">
              <a:rPr lang="en-US" smtClean="0">
                <a:latin typeface="Myriad Pro Light"/>
              </a:rPr>
              <a:pPr/>
              <a:t>22</a:t>
            </a:fld>
            <a:endParaRPr lang="en-US" smtClean="0">
              <a:latin typeface="Myriad Pro Light"/>
            </a:endParaRPr>
          </a:p>
          <a:p>
            <a:endParaRPr lang="en-US" smtClean="0">
              <a:latin typeface="Myriad Pro Ligh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1"/>
          <p:cNvSpPr>
            <a:spLocks noGrp="1"/>
          </p:cNvSpPr>
          <p:nvPr>
            <p:ph type="sldNum" sz="quarter" idx="11"/>
          </p:nvPr>
        </p:nvSpPr>
        <p:spPr>
          <a:noFill/>
        </p:spPr>
        <p:txBody>
          <a:bodyPr/>
          <a:lstStyle/>
          <a:p>
            <a:fld id="{88BE55E7-1406-4F51-B0D4-AF7DAD908E83}" type="slidenum">
              <a:rPr lang="en-US" smtClean="0">
                <a:latin typeface="Myriad Pro Light"/>
              </a:rPr>
              <a:pPr/>
              <a:t>23</a:t>
            </a:fld>
            <a:endParaRPr lang="en-US" smtClean="0">
              <a:latin typeface="Myriad Pro Light"/>
            </a:endParaRPr>
          </a:p>
          <a:p>
            <a:endParaRPr lang="en-US" smtClean="0">
              <a:latin typeface="Myriad Pro Light"/>
            </a:endParaRPr>
          </a:p>
        </p:txBody>
      </p:sp>
      <p:pic>
        <p:nvPicPr>
          <p:cNvPr id="53250" name="Picture 2" descr="NetDraw Screen 4.jpg"/>
          <p:cNvPicPr>
            <a:picLocks noChangeAspect="1"/>
          </p:cNvPicPr>
          <p:nvPr/>
        </p:nvPicPr>
        <p:blipFill>
          <a:blip r:embed="rId2" cstate="print"/>
          <a:srcRect/>
          <a:stretch>
            <a:fillRect/>
          </a:stretch>
        </p:blipFill>
        <p:spPr bwMode="auto">
          <a:xfrm>
            <a:off x="304800" y="228600"/>
            <a:ext cx="8572500" cy="5715000"/>
          </a:xfrm>
          <a:prstGeom prst="rect">
            <a:avLst/>
          </a:prstGeom>
          <a:noFill/>
          <a:ln w="9525">
            <a:noFill/>
            <a:miter lim="800000"/>
            <a:headEnd/>
            <a:tailEnd/>
          </a:ln>
        </p:spPr>
      </p:pic>
      <p:sp>
        <p:nvSpPr>
          <p:cNvPr id="4" name="Oval 3"/>
          <p:cNvSpPr/>
          <p:nvPr/>
        </p:nvSpPr>
        <p:spPr>
          <a:xfrm>
            <a:off x="7620000" y="762000"/>
            <a:ext cx="1143000" cy="1447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8153400" y="533400"/>
            <a:ext cx="381000"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3253" name="Group 7"/>
          <p:cNvGrpSpPr>
            <a:grpSpLocks/>
          </p:cNvGrpSpPr>
          <p:nvPr/>
        </p:nvGrpSpPr>
        <p:grpSpPr bwMode="auto">
          <a:xfrm>
            <a:off x="6248400" y="533400"/>
            <a:ext cx="1219200" cy="609600"/>
            <a:chOff x="6248400" y="533400"/>
            <a:chExt cx="1219200" cy="609600"/>
          </a:xfrm>
        </p:grpSpPr>
        <p:sp>
          <p:nvSpPr>
            <p:cNvPr id="6" name="Oval Callout 5"/>
            <p:cNvSpPr/>
            <p:nvPr/>
          </p:nvSpPr>
          <p:spPr>
            <a:xfrm>
              <a:off x="6248400" y="533400"/>
              <a:ext cx="1219200" cy="609600"/>
            </a:xfrm>
            <a:prstGeom prst="wedgeEllipseCallout">
              <a:avLst>
                <a:gd name="adj1" fmla="val 61459"/>
                <a:gd name="adj2" fmla="val 8333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55" name="TextBox 6"/>
            <p:cNvSpPr txBox="1">
              <a:spLocks noChangeArrowheads="1"/>
            </p:cNvSpPr>
            <p:nvPr/>
          </p:nvSpPr>
          <p:spPr bwMode="auto">
            <a:xfrm>
              <a:off x="6324600" y="609600"/>
              <a:ext cx="1143000" cy="523220"/>
            </a:xfrm>
            <a:prstGeom prst="rect">
              <a:avLst/>
            </a:prstGeom>
            <a:noFill/>
            <a:ln w="9525">
              <a:noFill/>
              <a:miter lim="800000"/>
              <a:headEnd/>
              <a:tailEnd/>
            </a:ln>
          </p:spPr>
          <p:txBody>
            <a:bodyPr>
              <a:spAutoFit/>
            </a:bodyPr>
            <a:lstStyle/>
            <a:p>
              <a:r>
                <a:rPr lang="en-US" sz="1400" b="1">
                  <a:solidFill>
                    <a:srgbClr val="49237A"/>
                  </a:solidFill>
                </a:rPr>
                <a:t>Closeness Scores</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228600"/>
            <a:ext cx="7543800" cy="762000"/>
          </a:xfrm>
        </p:spPr>
        <p:txBody>
          <a:bodyPr/>
          <a:lstStyle/>
          <a:p>
            <a:pPr eaLnBrk="1" hangingPunct="1"/>
            <a:r>
              <a:rPr lang="en-US" sz="3200" smtClean="0">
                <a:solidFill>
                  <a:schemeClr val="bg2"/>
                </a:solidFill>
              </a:rPr>
              <a:t>Grouping Agencies by Closeness</a:t>
            </a:r>
          </a:p>
        </p:txBody>
      </p:sp>
      <p:sp>
        <p:nvSpPr>
          <p:cNvPr id="54274" name="Content Placeholder 2"/>
          <p:cNvSpPr>
            <a:spLocks noGrp="1"/>
          </p:cNvSpPr>
          <p:nvPr>
            <p:ph idx="1"/>
          </p:nvPr>
        </p:nvSpPr>
        <p:spPr>
          <a:xfrm>
            <a:off x="457200" y="1219200"/>
            <a:ext cx="8229600" cy="4911725"/>
          </a:xfrm>
        </p:spPr>
        <p:txBody>
          <a:bodyPr/>
          <a:lstStyle/>
          <a:p>
            <a:pPr eaLnBrk="1" hangingPunct="1"/>
            <a:r>
              <a:rPr lang="en-US" smtClean="0"/>
              <a:t>To Display colors for groups of agencies based on closeness scores</a:t>
            </a:r>
            <a:endParaRPr lang="en-US" sz="2800" smtClean="0"/>
          </a:p>
          <a:p>
            <a:pPr lvl="1" eaLnBrk="1" hangingPunct="1"/>
            <a:r>
              <a:rPr lang="en-US" sz="1900" smtClean="0"/>
              <a:t>PROPERTIES &gt; NODES &gt; SYMBOLS &gt; COLOR &gt; ATTRIBUTE-BASED</a:t>
            </a:r>
          </a:p>
          <a:p>
            <a:pPr lvl="2" eaLnBrk="1" hangingPunct="1">
              <a:spcBef>
                <a:spcPct val="0"/>
              </a:spcBef>
            </a:pPr>
            <a:r>
              <a:rPr lang="en-US" sz="1600" smtClean="0"/>
              <a:t>Note scores and correspondence to various colors</a:t>
            </a:r>
          </a:p>
          <a:p>
            <a:pPr lvl="2" eaLnBrk="1" hangingPunct="1">
              <a:spcBef>
                <a:spcPct val="0"/>
              </a:spcBef>
            </a:pPr>
            <a:r>
              <a:rPr lang="en-US" sz="1600" smtClean="0"/>
              <a:t>Play with different combinations of color groupings by clicking and unclicking boxes of nodes to see which seem to make sense in terms of discrete groups</a:t>
            </a:r>
          </a:p>
          <a:p>
            <a:pPr lvl="1" eaLnBrk="1" hangingPunct="1">
              <a:spcBef>
                <a:spcPct val="0"/>
              </a:spcBef>
            </a:pPr>
            <a:r>
              <a:rPr lang="en-US" sz="1700" smtClean="0"/>
              <a:t>Group in the following order of closeness:</a:t>
            </a:r>
          </a:p>
          <a:p>
            <a:pPr lvl="3" eaLnBrk="1" hangingPunct="1">
              <a:spcBef>
                <a:spcPct val="0"/>
              </a:spcBef>
            </a:pPr>
            <a:r>
              <a:rPr lang="en-US" sz="1600" smtClean="0"/>
              <a:t>Red: Closest to Center of Network</a:t>
            </a:r>
          </a:p>
          <a:p>
            <a:pPr lvl="3" eaLnBrk="1" hangingPunct="1">
              <a:spcBef>
                <a:spcPct val="0"/>
              </a:spcBef>
            </a:pPr>
            <a:r>
              <a:rPr lang="en-US" sz="1600" smtClean="0"/>
              <a:t>Blue</a:t>
            </a:r>
          </a:p>
          <a:p>
            <a:pPr lvl="3" eaLnBrk="1" hangingPunct="1">
              <a:spcBef>
                <a:spcPct val="0"/>
              </a:spcBef>
            </a:pPr>
            <a:r>
              <a:rPr lang="en-US" sz="1600" smtClean="0"/>
              <a:t>Yellow</a:t>
            </a:r>
          </a:p>
          <a:p>
            <a:pPr lvl="3" eaLnBrk="1" hangingPunct="1">
              <a:spcBef>
                <a:spcPct val="0"/>
              </a:spcBef>
            </a:pPr>
            <a:r>
              <a:rPr lang="en-US" sz="1600" smtClean="0"/>
              <a:t>Green</a:t>
            </a:r>
          </a:p>
          <a:p>
            <a:pPr lvl="3" eaLnBrk="1" hangingPunct="1">
              <a:spcBef>
                <a:spcPct val="0"/>
              </a:spcBef>
            </a:pPr>
            <a:r>
              <a:rPr lang="en-US" sz="1600" smtClean="0"/>
              <a:t>Gray: Farthest Away to Center of Network</a:t>
            </a:r>
          </a:p>
          <a:p>
            <a:pPr lvl="1" eaLnBrk="1" hangingPunct="1">
              <a:spcBef>
                <a:spcPct val="0"/>
              </a:spcBef>
            </a:pPr>
            <a:r>
              <a:rPr lang="en-US" sz="1700" smtClean="0"/>
              <a:t>Note number of nodes at each closeness score</a:t>
            </a:r>
          </a:p>
          <a:p>
            <a:pPr lvl="2" eaLnBrk="1" hangingPunct="1">
              <a:spcBef>
                <a:spcPct val="0"/>
              </a:spcBef>
            </a:pPr>
            <a:r>
              <a:rPr lang="en-US" sz="1600" smtClean="0"/>
              <a:t>Transfer information to an Excel File “Closeness Scores and Color Groups” for further analysis</a:t>
            </a:r>
          </a:p>
          <a:p>
            <a:pPr eaLnBrk="1" hangingPunct="1"/>
            <a:endParaRPr lang="en-US" sz="1800" smtClean="0"/>
          </a:p>
        </p:txBody>
      </p:sp>
      <p:sp>
        <p:nvSpPr>
          <p:cNvPr id="54275" name="Slide Number Placeholder 3"/>
          <p:cNvSpPr>
            <a:spLocks noGrp="1"/>
          </p:cNvSpPr>
          <p:nvPr>
            <p:ph type="sldNum" sz="quarter" idx="11"/>
          </p:nvPr>
        </p:nvSpPr>
        <p:spPr>
          <a:noFill/>
        </p:spPr>
        <p:txBody>
          <a:bodyPr/>
          <a:lstStyle/>
          <a:p>
            <a:fld id="{B9E22E68-7ACD-4086-8BE7-26E68DE5B9F0}" type="slidenum">
              <a:rPr lang="en-US" smtClean="0">
                <a:latin typeface="Myriad Pro Light"/>
              </a:rPr>
              <a:pPr/>
              <a:t>24</a:t>
            </a:fld>
            <a:endParaRPr lang="en-US" smtClean="0">
              <a:latin typeface="Myriad Pro Light"/>
            </a:endParaRPr>
          </a:p>
          <a:p>
            <a:endParaRPr lang="en-US" smtClean="0">
              <a:latin typeface="Myriad Pro Ligh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1"/>
          <p:cNvSpPr>
            <a:spLocks noGrp="1"/>
          </p:cNvSpPr>
          <p:nvPr>
            <p:ph type="sldNum" sz="quarter" idx="11"/>
          </p:nvPr>
        </p:nvSpPr>
        <p:spPr>
          <a:noFill/>
        </p:spPr>
        <p:txBody>
          <a:bodyPr/>
          <a:lstStyle/>
          <a:p>
            <a:fld id="{A2729933-747F-430C-8B3A-6D89D54ED705}" type="slidenum">
              <a:rPr lang="en-US" smtClean="0">
                <a:latin typeface="Myriad Pro Light"/>
              </a:rPr>
              <a:pPr/>
              <a:t>25</a:t>
            </a:fld>
            <a:endParaRPr lang="en-US" smtClean="0">
              <a:latin typeface="Myriad Pro Light"/>
            </a:endParaRPr>
          </a:p>
          <a:p>
            <a:endParaRPr lang="en-US" smtClean="0">
              <a:latin typeface="Myriad Pro Light"/>
            </a:endParaRPr>
          </a:p>
        </p:txBody>
      </p:sp>
      <p:pic>
        <p:nvPicPr>
          <p:cNvPr id="55298" name="Picture 2" descr="NetDraw Screen 5.jpg"/>
          <p:cNvPicPr>
            <a:picLocks noChangeAspect="1"/>
          </p:cNvPicPr>
          <p:nvPr/>
        </p:nvPicPr>
        <p:blipFill>
          <a:blip r:embed="rId2" cstate="print"/>
          <a:srcRect/>
          <a:stretch>
            <a:fillRect/>
          </a:stretch>
        </p:blipFill>
        <p:spPr bwMode="auto">
          <a:xfrm>
            <a:off x="285750" y="304800"/>
            <a:ext cx="855345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1"/>
          <p:cNvSpPr>
            <a:spLocks noGrp="1"/>
          </p:cNvSpPr>
          <p:nvPr>
            <p:ph type="sldNum" sz="quarter" idx="11"/>
          </p:nvPr>
        </p:nvSpPr>
        <p:spPr>
          <a:noFill/>
        </p:spPr>
        <p:txBody>
          <a:bodyPr/>
          <a:lstStyle/>
          <a:p>
            <a:fld id="{11AAD20F-7FD3-4DAA-A44C-2BE505E480BF}" type="slidenum">
              <a:rPr lang="en-US" smtClean="0">
                <a:latin typeface="Myriad Pro Light"/>
              </a:rPr>
              <a:pPr/>
              <a:t>26</a:t>
            </a:fld>
            <a:endParaRPr lang="en-US" smtClean="0">
              <a:latin typeface="Myriad Pro Light"/>
            </a:endParaRPr>
          </a:p>
          <a:p>
            <a:endParaRPr lang="en-US" smtClean="0">
              <a:latin typeface="Myriad Pro Light"/>
            </a:endParaRPr>
          </a:p>
        </p:txBody>
      </p:sp>
      <p:pic>
        <p:nvPicPr>
          <p:cNvPr id="56322" name="Picture 3" descr="F5FC Full Network Recip Ties.jpg"/>
          <p:cNvPicPr>
            <a:picLocks noChangeAspect="1"/>
          </p:cNvPicPr>
          <p:nvPr/>
        </p:nvPicPr>
        <p:blipFill>
          <a:blip r:embed="rId2" cstate="print"/>
          <a:srcRect/>
          <a:stretch>
            <a:fillRect/>
          </a:stretch>
        </p:blipFill>
        <p:spPr bwMode="auto">
          <a:xfrm>
            <a:off x="0" y="601663"/>
            <a:ext cx="6324600" cy="4427537"/>
          </a:xfrm>
          <a:prstGeom prst="rect">
            <a:avLst/>
          </a:prstGeom>
          <a:noFill/>
          <a:ln w="9525">
            <a:noFill/>
            <a:miter lim="800000"/>
            <a:headEnd/>
            <a:tailEnd/>
          </a:ln>
        </p:spPr>
      </p:pic>
      <p:graphicFrame>
        <p:nvGraphicFramePr>
          <p:cNvPr id="56423" name="Group 103"/>
          <p:cNvGraphicFramePr>
            <a:graphicFrameLocks noGrp="1"/>
          </p:cNvGraphicFramePr>
          <p:nvPr/>
        </p:nvGraphicFramePr>
        <p:xfrm>
          <a:off x="5791200" y="838200"/>
          <a:ext cx="2679700" cy="5002530"/>
        </p:xfrm>
        <a:graphic>
          <a:graphicData uri="http://schemas.openxmlformats.org/drawingml/2006/table">
            <a:tbl>
              <a:tblPr/>
              <a:tblGrid>
                <a:gridCol w="609600"/>
                <a:gridCol w="779463"/>
                <a:gridCol w="636587"/>
                <a:gridCol w="654050"/>
              </a:tblGrid>
              <a:tr h="2476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Color</a:t>
                      </a:r>
                    </a:p>
                  </a:txBody>
                  <a:tcPr marL="9525" marR="9525" marT="9525"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Score</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N</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a:t>
                      </a:r>
                    </a:p>
                  </a:txBody>
                  <a:tcPr marL="9525" marR="9525" marT="9525"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Red</a:t>
                      </a:r>
                    </a:p>
                  </a:txBody>
                  <a:tcPr marL="9525" marR="9525" marT="9525"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57</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4</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p>
                  </a:txBody>
                  <a:tcPr marL="9525" marR="9525" marT="9525"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52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 </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58</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3</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14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 </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26%</a:t>
                      </a: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143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 </a:t>
                      </a:r>
                    </a:p>
                  </a:txBody>
                  <a:tcPr marL="9525" marR="9525" marT="9525"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p>
                  </a:txBody>
                  <a:tcPr marL="9525" marR="9525" marT="9525"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Blue</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59</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 </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60</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 </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62</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14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 </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19%</a:t>
                      </a: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952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 </a:t>
                      </a:r>
                    </a:p>
                  </a:txBody>
                  <a:tcPr marL="9525" marR="9525" marT="9525"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p>
                  </a:txBody>
                  <a:tcPr marL="9525" marR="9525" marT="9525"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Yellow</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66</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52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 </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67</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5</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14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 </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26%</a:t>
                      </a: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143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 </a:t>
                      </a:r>
                    </a:p>
                  </a:txBody>
                  <a:tcPr marL="9525" marR="9525" marT="9525"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p>
                  </a:txBody>
                  <a:tcPr marL="9525" marR="9525" marT="9525"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Green</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68</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5</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 </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69</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14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 </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22%</a:t>
                      </a: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04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 </a:t>
                      </a:r>
                    </a:p>
                  </a:txBody>
                  <a:tcPr marL="9525" marR="9525" marT="9525"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p>
                  </a:txBody>
                  <a:tcPr marL="9525" marR="9525" marT="9525"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Grey</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70</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 </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71</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14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 </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7%</a:t>
                      </a: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 </a:t>
                      </a:r>
                    </a:p>
                  </a:txBody>
                  <a:tcPr marL="9525" marR="9525" marT="9525"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64.3</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27</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100%</a:t>
                      </a:r>
                    </a:p>
                  </a:txBody>
                  <a:tcPr marL="9525" marR="9525" marT="9525"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56422" name="Group 107"/>
          <p:cNvGrpSpPr>
            <a:grpSpLocks/>
          </p:cNvGrpSpPr>
          <p:nvPr/>
        </p:nvGrpSpPr>
        <p:grpSpPr bwMode="auto">
          <a:xfrm>
            <a:off x="2895600" y="5181600"/>
            <a:ext cx="1905000" cy="838200"/>
            <a:chOff x="1824" y="3264"/>
            <a:chExt cx="1200" cy="528"/>
          </a:xfrm>
        </p:grpSpPr>
        <p:sp>
          <p:nvSpPr>
            <p:cNvPr id="2" name="AutoShape 104"/>
            <p:cNvSpPr>
              <a:spLocks noChangeArrowheads="1"/>
            </p:cNvSpPr>
            <p:nvPr/>
          </p:nvSpPr>
          <p:spPr bwMode="auto">
            <a:xfrm rot="10800000">
              <a:off x="1824" y="3264"/>
              <a:ext cx="1200" cy="528"/>
            </a:xfrm>
            <a:prstGeom prst="wedgeEllipseCallout">
              <a:avLst>
                <a:gd name="adj1" fmla="val -143417"/>
                <a:gd name="adj2" fmla="val -19699"/>
              </a:avLst>
            </a:prstGeom>
            <a:noFill/>
            <a:ln w="9525">
              <a:solidFill>
                <a:schemeClr val="tx1"/>
              </a:solidFill>
              <a:miter lim="800000"/>
              <a:headEnd/>
              <a:tailEnd/>
            </a:ln>
          </p:spPr>
          <p:txBody>
            <a:bodyPr rot="10800000"/>
            <a:lstStyle/>
            <a:p>
              <a:pPr algn="ctr"/>
              <a:endParaRPr lang="en-US"/>
            </a:p>
          </p:txBody>
        </p:sp>
        <p:sp>
          <p:nvSpPr>
            <p:cNvPr id="56424" name="Text Box 105"/>
            <p:cNvSpPr txBox="1">
              <a:spLocks noChangeArrowheads="1"/>
            </p:cNvSpPr>
            <p:nvPr/>
          </p:nvSpPr>
          <p:spPr bwMode="auto">
            <a:xfrm>
              <a:off x="1872" y="3360"/>
              <a:ext cx="1152" cy="326"/>
            </a:xfrm>
            <a:prstGeom prst="rect">
              <a:avLst/>
            </a:prstGeom>
            <a:noFill/>
            <a:ln w="9525">
              <a:noFill/>
              <a:miter lim="800000"/>
              <a:headEnd/>
              <a:tailEnd/>
            </a:ln>
          </p:spPr>
          <p:txBody>
            <a:bodyPr>
              <a:spAutoFit/>
            </a:bodyPr>
            <a:lstStyle/>
            <a:p>
              <a:pPr>
                <a:spcBef>
                  <a:spcPct val="50000"/>
                </a:spcBef>
              </a:pPr>
              <a:r>
                <a:rPr lang="en-US" sz="1400" b="1"/>
                <a:t>Average Closeness Score</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2"/>
          <p:cNvSpPr>
            <a:spLocks noGrp="1"/>
          </p:cNvSpPr>
          <p:nvPr>
            <p:ph type="title"/>
          </p:nvPr>
        </p:nvSpPr>
        <p:spPr/>
        <p:txBody>
          <a:bodyPr/>
          <a:lstStyle/>
          <a:p>
            <a:pPr eaLnBrk="1" hangingPunct="1"/>
            <a:r>
              <a:rPr lang="en-US" smtClean="0">
                <a:solidFill>
                  <a:schemeClr val="bg2"/>
                </a:solidFill>
              </a:rPr>
              <a:t>Saving Network Maps</a:t>
            </a:r>
          </a:p>
        </p:txBody>
      </p:sp>
      <p:sp>
        <p:nvSpPr>
          <p:cNvPr id="57346" name="Content Placeholder 3"/>
          <p:cNvSpPr>
            <a:spLocks noGrp="1"/>
          </p:cNvSpPr>
          <p:nvPr>
            <p:ph idx="1"/>
          </p:nvPr>
        </p:nvSpPr>
        <p:spPr/>
        <p:txBody>
          <a:bodyPr/>
          <a:lstStyle/>
          <a:p>
            <a:pPr eaLnBrk="1" hangingPunct="1"/>
            <a:r>
              <a:rPr lang="en-US" sz="2800" smtClean="0"/>
              <a:t>FILE &gt; SAVE DIAGRAM AS &gt; JPEG</a:t>
            </a:r>
          </a:p>
          <a:p>
            <a:pPr lvl="1" eaLnBrk="1" hangingPunct="1"/>
            <a:r>
              <a:rPr lang="en-US" sz="2500" smtClean="0"/>
              <a:t>JPEG files are smaller and more amenable for using in a report but BMP format also works</a:t>
            </a:r>
            <a:endParaRPr lang="en-US" sz="2900" smtClean="0"/>
          </a:p>
          <a:p>
            <a:pPr lvl="1" eaLnBrk="1" hangingPunct="1"/>
            <a:r>
              <a:rPr lang="en-US" sz="2500" smtClean="0"/>
              <a:t>File name should fit with map shown </a:t>
            </a:r>
          </a:p>
          <a:p>
            <a:pPr eaLnBrk="1" hangingPunct="1"/>
            <a:r>
              <a:rPr lang="en-US" sz="2800" smtClean="0"/>
              <a:t>Can insert as picture in reports and PowerPoint</a:t>
            </a:r>
          </a:p>
        </p:txBody>
      </p:sp>
      <p:sp>
        <p:nvSpPr>
          <p:cNvPr id="57347" name="Slide Number Placeholder 1"/>
          <p:cNvSpPr>
            <a:spLocks noGrp="1"/>
          </p:cNvSpPr>
          <p:nvPr>
            <p:ph type="sldNum" sz="quarter" idx="11"/>
          </p:nvPr>
        </p:nvSpPr>
        <p:spPr>
          <a:noFill/>
        </p:spPr>
        <p:txBody>
          <a:bodyPr/>
          <a:lstStyle/>
          <a:p>
            <a:fld id="{0590A64C-D0FB-4388-9B8C-4323A928303B}" type="slidenum">
              <a:rPr lang="en-US" smtClean="0">
                <a:latin typeface="Myriad Pro Light"/>
              </a:rPr>
              <a:pPr/>
              <a:t>27</a:t>
            </a:fld>
            <a:endParaRPr lang="en-US" smtClean="0">
              <a:latin typeface="Myriad Pro Light"/>
            </a:endParaRPr>
          </a:p>
          <a:p>
            <a:endParaRPr lang="en-US" smtClean="0">
              <a:latin typeface="Myriad Pro Ligh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1"/>
          <p:cNvSpPr>
            <a:spLocks noGrp="1"/>
          </p:cNvSpPr>
          <p:nvPr>
            <p:ph type="sldNum" sz="quarter" idx="11"/>
          </p:nvPr>
        </p:nvSpPr>
        <p:spPr>
          <a:noFill/>
        </p:spPr>
        <p:txBody>
          <a:bodyPr/>
          <a:lstStyle/>
          <a:p>
            <a:fld id="{98928BB0-D85B-46C5-BF61-6A57700B16CB}" type="slidenum">
              <a:rPr lang="en-US" smtClean="0">
                <a:latin typeface="Myriad Pro Light"/>
              </a:rPr>
              <a:pPr/>
              <a:t>28</a:t>
            </a:fld>
            <a:endParaRPr lang="en-US" smtClean="0">
              <a:latin typeface="Myriad Pro Light"/>
            </a:endParaRPr>
          </a:p>
          <a:p>
            <a:endParaRPr lang="en-US" smtClean="0">
              <a:latin typeface="Myriad Pro Light"/>
            </a:endParaRPr>
          </a:p>
        </p:txBody>
      </p:sp>
      <p:sp>
        <p:nvSpPr>
          <p:cNvPr id="58370" name="Slide Number Placeholder 2"/>
          <p:cNvSpPr txBox="1">
            <a:spLocks/>
          </p:cNvSpPr>
          <p:nvPr/>
        </p:nvSpPr>
        <p:spPr bwMode="auto">
          <a:xfrm>
            <a:off x="6553200" y="6324600"/>
            <a:ext cx="2133600" cy="457200"/>
          </a:xfrm>
          <a:prstGeom prst="rect">
            <a:avLst/>
          </a:prstGeom>
          <a:noFill/>
          <a:ln w="9525">
            <a:noFill/>
            <a:miter lim="800000"/>
            <a:headEnd/>
            <a:tailEnd/>
          </a:ln>
        </p:spPr>
        <p:txBody>
          <a:bodyPr/>
          <a:lstStyle/>
          <a:p>
            <a:pPr algn="r"/>
            <a:fld id="{56164652-25F2-4BDB-AD40-2B96204A8D4B}" type="slidenum">
              <a:rPr lang="en-US" sz="900">
                <a:latin typeface="Myriad Pro Light"/>
              </a:rPr>
              <a:pPr algn="r"/>
              <a:t>28</a:t>
            </a:fld>
            <a:endParaRPr lang="en-US" sz="900">
              <a:latin typeface="Myriad Pro Light"/>
            </a:endParaRPr>
          </a:p>
          <a:p>
            <a:pPr algn="r"/>
            <a:endParaRPr lang="en-US" sz="1000">
              <a:latin typeface="Myriad Pro Light"/>
            </a:endParaRPr>
          </a:p>
        </p:txBody>
      </p:sp>
      <p:sp>
        <p:nvSpPr>
          <p:cNvPr id="58371" name="Text Box 2"/>
          <p:cNvSpPr txBox="1">
            <a:spLocks noChangeArrowheads="1"/>
          </p:cNvSpPr>
          <p:nvPr/>
        </p:nvSpPr>
        <p:spPr bwMode="auto">
          <a:xfrm>
            <a:off x="228600" y="5257800"/>
            <a:ext cx="3048000" cy="639763"/>
          </a:xfrm>
          <a:prstGeom prst="rect">
            <a:avLst/>
          </a:prstGeom>
          <a:solidFill>
            <a:srgbClr val="FFFFCC"/>
          </a:solidFill>
          <a:ln w="9525">
            <a:noFill/>
            <a:miter lim="800000"/>
            <a:headEnd/>
            <a:tailEnd/>
          </a:ln>
        </p:spPr>
        <p:txBody>
          <a:bodyPr>
            <a:spAutoFit/>
          </a:bodyPr>
          <a:lstStyle/>
          <a:p>
            <a:pPr marL="228600" indent="-228600" defTabSz="1174750">
              <a:spcBef>
                <a:spcPct val="20000"/>
              </a:spcBef>
              <a:spcAft>
                <a:spcPct val="20000"/>
              </a:spcAft>
              <a:buClr>
                <a:schemeClr val="tx2"/>
              </a:buClr>
              <a:buFont typeface="Wingdings" pitchFamily="2" charset="2"/>
              <a:buChar char="v"/>
            </a:pPr>
            <a:r>
              <a:rPr lang="en-US" sz="1200" b="1">
                <a:solidFill>
                  <a:srgbClr val="49237A"/>
                </a:solidFill>
              </a:rPr>
              <a:t>62% of all interactions between funded agency partners were rated </a:t>
            </a:r>
            <a:r>
              <a:rPr lang="en-US" sz="1200" b="1" i="1">
                <a:solidFill>
                  <a:srgbClr val="49237A"/>
                </a:solidFill>
              </a:rPr>
              <a:t>Networking</a:t>
            </a:r>
          </a:p>
        </p:txBody>
      </p:sp>
      <p:sp>
        <p:nvSpPr>
          <p:cNvPr id="58372" name="Rectangle 3"/>
          <p:cNvSpPr>
            <a:spLocks noChangeArrowheads="1"/>
          </p:cNvSpPr>
          <p:nvPr/>
        </p:nvSpPr>
        <p:spPr bwMode="auto">
          <a:xfrm>
            <a:off x="381000" y="457200"/>
            <a:ext cx="8458200" cy="533400"/>
          </a:xfrm>
          <a:prstGeom prst="rect">
            <a:avLst/>
          </a:prstGeom>
          <a:noFill/>
          <a:ln w="9525">
            <a:noFill/>
            <a:miter lim="800000"/>
            <a:headEnd/>
            <a:tailEnd/>
          </a:ln>
        </p:spPr>
        <p:txBody>
          <a:bodyPr anchor="b"/>
          <a:lstStyle/>
          <a:p>
            <a:r>
              <a:rPr lang="en-US" sz="3200" b="1">
                <a:solidFill>
                  <a:schemeClr val="bg2"/>
                </a:solidFill>
                <a:latin typeface="Myriad Pro Light"/>
              </a:rPr>
              <a:t>Presenting Results: Year One Network</a:t>
            </a:r>
          </a:p>
        </p:txBody>
      </p:sp>
      <p:pic>
        <p:nvPicPr>
          <p:cNvPr id="58373" name="Picture 4" descr="F5FC Networking Only Recip Ties NoLabels"/>
          <p:cNvPicPr>
            <a:picLocks noChangeAspect="1" noChangeArrowheads="1"/>
          </p:cNvPicPr>
          <p:nvPr/>
        </p:nvPicPr>
        <p:blipFill>
          <a:blip r:embed="rId2" cstate="print"/>
          <a:srcRect/>
          <a:stretch>
            <a:fillRect/>
          </a:stretch>
        </p:blipFill>
        <p:spPr bwMode="auto">
          <a:xfrm>
            <a:off x="228600" y="3200400"/>
            <a:ext cx="3276600" cy="1862138"/>
          </a:xfrm>
          <a:prstGeom prst="rect">
            <a:avLst/>
          </a:prstGeom>
          <a:noFill/>
          <a:ln w="9525">
            <a:noFill/>
            <a:miter lim="800000"/>
            <a:headEnd/>
            <a:tailEnd/>
          </a:ln>
        </p:spPr>
      </p:pic>
      <p:pic>
        <p:nvPicPr>
          <p:cNvPr id="58374" name="Picture 5" descr="F5FC Coordination Only Recip Ties NoLabels"/>
          <p:cNvPicPr>
            <a:picLocks noChangeAspect="1" noChangeArrowheads="1"/>
          </p:cNvPicPr>
          <p:nvPr/>
        </p:nvPicPr>
        <p:blipFill>
          <a:blip r:embed="rId3" cstate="print"/>
          <a:srcRect/>
          <a:stretch>
            <a:fillRect/>
          </a:stretch>
        </p:blipFill>
        <p:spPr bwMode="auto">
          <a:xfrm>
            <a:off x="3048000" y="3257550"/>
            <a:ext cx="2971800" cy="1847850"/>
          </a:xfrm>
          <a:prstGeom prst="rect">
            <a:avLst/>
          </a:prstGeom>
          <a:noFill/>
          <a:ln w="9525">
            <a:noFill/>
            <a:miter lim="800000"/>
            <a:headEnd/>
            <a:tailEnd/>
          </a:ln>
        </p:spPr>
      </p:pic>
      <p:sp>
        <p:nvSpPr>
          <p:cNvPr id="58375" name="Text Box 6"/>
          <p:cNvSpPr txBox="1">
            <a:spLocks noChangeArrowheads="1"/>
          </p:cNvSpPr>
          <p:nvPr/>
        </p:nvSpPr>
        <p:spPr bwMode="auto">
          <a:xfrm>
            <a:off x="3429000" y="5257800"/>
            <a:ext cx="2895600" cy="639763"/>
          </a:xfrm>
          <a:prstGeom prst="rect">
            <a:avLst/>
          </a:prstGeom>
          <a:solidFill>
            <a:srgbClr val="FFFFCC"/>
          </a:solidFill>
          <a:ln w="9525">
            <a:noFill/>
            <a:miter lim="800000"/>
            <a:headEnd/>
            <a:tailEnd/>
          </a:ln>
        </p:spPr>
        <p:txBody>
          <a:bodyPr>
            <a:spAutoFit/>
          </a:bodyPr>
          <a:lstStyle/>
          <a:p>
            <a:pPr marL="228600" indent="-228600" defTabSz="1174750">
              <a:spcBef>
                <a:spcPct val="20000"/>
              </a:spcBef>
              <a:spcAft>
                <a:spcPct val="20000"/>
              </a:spcAft>
              <a:buClr>
                <a:schemeClr val="tx2"/>
              </a:buClr>
              <a:buFont typeface="Wingdings" pitchFamily="2" charset="2"/>
              <a:buChar char="v"/>
            </a:pPr>
            <a:r>
              <a:rPr lang="en-US" sz="1200" b="1">
                <a:solidFill>
                  <a:srgbClr val="49237A"/>
                </a:solidFill>
              </a:rPr>
              <a:t>19% of all interactions between funded agency partners were rated </a:t>
            </a:r>
            <a:r>
              <a:rPr lang="en-US" sz="1200" b="1" i="1">
                <a:solidFill>
                  <a:srgbClr val="49237A"/>
                </a:solidFill>
              </a:rPr>
              <a:t>Coordination</a:t>
            </a:r>
          </a:p>
        </p:txBody>
      </p:sp>
      <p:pic>
        <p:nvPicPr>
          <p:cNvPr id="58376" name="Picture 7" descr="F5FC Collaboration Only Recip Ties NoLabels"/>
          <p:cNvPicPr>
            <a:picLocks noChangeAspect="1" noChangeArrowheads="1"/>
          </p:cNvPicPr>
          <p:nvPr/>
        </p:nvPicPr>
        <p:blipFill>
          <a:blip r:embed="rId4" cstate="print"/>
          <a:srcRect/>
          <a:stretch>
            <a:fillRect/>
          </a:stretch>
        </p:blipFill>
        <p:spPr bwMode="auto">
          <a:xfrm>
            <a:off x="6096000" y="3200400"/>
            <a:ext cx="2743200" cy="1847850"/>
          </a:xfrm>
          <a:prstGeom prst="rect">
            <a:avLst/>
          </a:prstGeom>
          <a:noFill/>
          <a:ln w="9525">
            <a:noFill/>
            <a:miter lim="800000"/>
            <a:headEnd/>
            <a:tailEnd/>
          </a:ln>
        </p:spPr>
      </p:pic>
      <p:sp>
        <p:nvSpPr>
          <p:cNvPr id="58377" name="Text Box 8"/>
          <p:cNvSpPr txBox="1">
            <a:spLocks noChangeArrowheads="1"/>
          </p:cNvSpPr>
          <p:nvPr/>
        </p:nvSpPr>
        <p:spPr bwMode="auto">
          <a:xfrm>
            <a:off x="6400800" y="5181600"/>
            <a:ext cx="2743200" cy="639763"/>
          </a:xfrm>
          <a:prstGeom prst="rect">
            <a:avLst/>
          </a:prstGeom>
          <a:solidFill>
            <a:srgbClr val="FFFFCC"/>
          </a:solidFill>
          <a:ln w="9525">
            <a:noFill/>
            <a:miter lim="800000"/>
            <a:headEnd/>
            <a:tailEnd/>
          </a:ln>
        </p:spPr>
        <p:txBody>
          <a:bodyPr>
            <a:spAutoFit/>
          </a:bodyPr>
          <a:lstStyle/>
          <a:p>
            <a:pPr marL="228600" indent="-228600" defTabSz="1174750">
              <a:spcBef>
                <a:spcPct val="20000"/>
              </a:spcBef>
              <a:spcAft>
                <a:spcPct val="20000"/>
              </a:spcAft>
              <a:buClr>
                <a:schemeClr val="tx2"/>
              </a:buClr>
              <a:buFont typeface="Wingdings" pitchFamily="2" charset="2"/>
              <a:buChar char="v"/>
            </a:pPr>
            <a:r>
              <a:rPr lang="en-US" sz="1200" b="1">
                <a:solidFill>
                  <a:srgbClr val="49237A"/>
                </a:solidFill>
              </a:rPr>
              <a:t>19% of all interactions between funded agency partners were rated</a:t>
            </a:r>
            <a:r>
              <a:rPr lang="en-US" sz="1200"/>
              <a:t> </a:t>
            </a:r>
            <a:r>
              <a:rPr lang="en-US" sz="1200" b="1" i="1">
                <a:solidFill>
                  <a:srgbClr val="49237A"/>
                </a:solidFill>
              </a:rPr>
              <a:t>Collaboration</a:t>
            </a:r>
            <a:r>
              <a:rPr lang="en-US" sz="1200"/>
              <a:t> </a:t>
            </a:r>
          </a:p>
        </p:txBody>
      </p:sp>
      <p:graphicFrame>
        <p:nvGraphicFramePr>
          <p:cNvPr id="12" name="Group 42"/>
          <p:cNvGraphicFramePr>
            <a:graphicFrameLocks noGrp="1"/>
          </p:cNvGraphicFramePr>
          <p:nvPr/>
        </p:nvGraphicFramePr>
        <p:xfrm>
          <a:off x="533400" y="1295400"/>
          <a:ext cx="2105025" cy="1609344"/>
        </p:xfrm>
        <a:graphic>
          <a:graphicData uri="http://schemas.openxmlformats.org/drawingml/2006/table">
            <a:tbl>
              <a:tblPr/>
              <a:tblGrid>
                <a:gridCol w="2105025"/>
              </a:tblGrid>
              <a:tr h="398463">
                <a:tc>
                  <a:txBody>
                    <a:bodyPr/>
                    <a:lstStyle/>
                    <a:p>
                      <a:pPr marL="0" marR="0" lvl="0" indent="0" algn="ctr" defTabSz="914400" rtl="0" eaLnBrk="1" fontAlgn="base" latinLnBrk="0" hangingPunct="1">
                        <a:lnSpc>
                          <a:spcPct val="100000"/>
                        </a:lnSpc>
                        <a:spcBef>
                          <a:spcPct val="80000"/>
                        </a:spcBef>
                        <a:spcAft>
                          <a:spcPct val="0"/>
                        </a:spcAft>
                        <a:buClr>
                          <a:srgbClr val="BACC04"/>
                        </a:buClr>
                        <a:buSzPct val="70000"/>
                        <a:buFont typeface="Wingdings 2" pitchFamily="18" charset="2"/>
                        <a:buNone/>
                        <a:tabLst/>
                      </a:pPr>
                      <a:r>
                        <a:rPr kumimoji="0" lang="en-US" sz="1200" b="1" i="0" u="none" strike="noStrike" cap="none" normalizeH="0" baseline="0" smtClean="0">
                          <a:ln>
                            <a:noFill/>
                          </a:ln>
                          <a:solidFill>
                            <a:srgbClr val="49237A"/>
                          </a:solidFill>
                          <a:effectLst/>
                          <a:latin typeface="Arial" charset="0"/>
                        </a:rPr>
                        <a:t>Networking</a:t>
                      </a:r>
                    </a:p>
                    <a:p>
                      <a:pPr marL="0" marR="0" lvl="0" indent="0" algn="ctr" defTabSz="914400" rtl="0" eaLnBrk="1" fontAlgn="base" latinLnBrk="0" hangingPunct="1">
                        <a:lnSpc>
                          <a:spcPct val="100000"/>
                        </a:lnSpc>
                        <a:spcBef>
                          <a:spcPct val="80000"/>
                        </a:spcBef>
                        <a:spcAft>
                          <a:spcPct val="0"/>
                        </a:spcAft>
                        <a:buClr>
                          <a:srgbClr val="BACC04"/>
                        </a:buClr>
                        <a:buSzPct val="70000"/>
                        <a:buFont typeface="Wingdings 2" pitchFamily="18" charset="2"/>
                        <a:buNone/>
                        <a:tabLst/>
                      </a:pPr>
                      <a:r>
                        <a:rPr kumimoji="0" lang="en-US" sz="1200" b="1" i="0" u="none" strike="noStrike" cap="none" normalizeH="0" baseline="0" smtClean="0">
                          <a:ln>
                            <a:noFill/>
                          </a:ln>
                          <a:solidFill>
                            <a:srgbClr val="49237A"/>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9C"/>
                    </a:solidFill>
                  </a:tcPr>
                </a:tc>
              </a:tr>
              <a:tr h="895350">
                <a:tc>
                  <a:txBody>
                    <a:bodyPr/>
                    <a:lstStyle/>
                    <a:p>
                      <a:pPr marL="0" marR="0" lvl="0" indent="0" algn="l" defTabSz="914400" rtl="0" eaLnBrk="1" fontAlgn="base" latinLnBrk="0" hangingPunct="1">
                        <a:lnSpc>
                          <a:spcPct val="100000"/>
                        </a:lnSpc>
                        <a:spcBef>
                          <a:spcPct val="80000"/>
                        </a:spcBef>
                        <a:spcAft>
                          <a:spcPct val="0"/>
                        </a:spcAft>
                        <a:buClr>
                          <a:srgbClr val="BACC04"/>
                        </a:buClr>
                        <a:buSzPct val="70000"/>
                        <a:buFont typeface="Wingdings 2" pitchFamily="18" charset="2"/>
                        <a:buNone/>
                        <a:tabLst/>
                      </a:pPr>
                      <a:r>
                        <a:rPr kumimoji="0" lang="en-US" sz="1200" b="1" i="0" u="none" strike="noStrike" cap="none" normalizeH="0" baseline="0" smtClean="0">
                          <a:ln>
                            <a:noFill/>
                          </a:ln>
                          <a:solidFill>
                            <a:srgbClr val="49237A"/>
                          </a:solidFill>
                          <a:effectLst/>
                          <a:latin typeface="Arial" charset="0"/>
                        </a:rPr>
                        <a:t>Aware of organization; loosely defined roles; little communication; all decisions are made independently.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 name="Group 71"/>
          <p:cNvGraphicFramePr>
            <a:graphicFrameLocks noGrp="1"/>
          </p:cNvGraphicFramePr>
          <p:nvPr/>
        </p:nvGraphicFramePr>
        <p:xfrm>
          <a:off x="3581400" y="1295400"/>
          <a:ext cx="2286000" cy="1551242"/>
        </p:xfrm>
        <a:graphic>
          <a:graphicData uri="http://schemas.openxmlformats.org/drawingml/2006/table">
            <a:tbl>
              <a:tblPr/>
              <a:tblGrid>
                <a:gridCol w="2286000"/>
              </a:tblGrid>
              <a:tr h="422275">
                <a:tc>
                  <a:txBody>
                    <a:bodyPr/>
                    <a:lstStyle/>
                    <a:p>
                      <a:pPr marL="0" marR="0" lvl="0" indent="0" algn="ctr" defTabSz="914400" rtl="0" eaLnBrk="1" fontAlgn="base" latinLnBrk="0" hangingPunct="1">
                        <a:lnSpc>
                          <a:spcPct val="100000"/>
                        </a:lnSpc>
                        <a:spcBef>
                          <a:spcPct val="80000"/>
                        </a:spcBef>
                        <a:spcAft>
                          <a:spcPct val="0"/>
                        </a:spcAft>
                        <a:buClr>
                          <a:srgbClr val="BACC04"/>
                        </a:buClr>
                        <a:buSzPct val="70000"/>
                        <a:buFont typeface="Wingdings 2" pitchFamily="18" charset="2"/>
                        <a:buNone/>
                        <a:tabLst/>
                      </a:pPr>
                      <a:r>
                        <a:rPr kumimoji="0" lang="en-US" sz="1200" b="1" i="0" u="none" strike="noStrike" cap="none" normalizeH="0" baseline="0" smtClean="0">
                          <a:ln>
                            <a:noFill/>
                          </a:ln>
                          <a:solidFill>
                            <a:srgbClr val="49237A"/>
                          </a:solidFill>
                          <a:effectLst/>
                          <a:latin typeface="Arial" charset="0"/>
                        </a:rPr>
                        <a:t>Coordination</a:t>
                      </a:r>
                    </a:p>
                    <a:p>
                      <a:pPr marL="0" marR="0" lvl="0" indent="0" algn="ctr" defTabSz="914400" rtl="0" eaLnBrk="1" fontAlgn="base" latinLnBrk="0" hangingPunct="1">
                        <a:lnSpc>
                          <a:spcPct val="100000"/>
                        </a:lnSpc>
                        <a:spcBef>
                          <a:spcPct val="80000"/>
                        </a:spcBef>
                        <a:spcAft>
                          <a:spcPct val="0"/>
                        </a:spcAft>
                        <a:buClr>
                          <a:srgbClr val="BACC04"/>
                        </a:buClr>
                        <a:buSzPct val="70000"/>
                        <a:buFont typeface="Wingdings 2" pitchFamily="18" charset="2"/>
                        <a:buNone/>
                        <a:tabLst/>
                      </a:pPr>
                      <a:r>
                        <a:rPr kumimoji="0" lang="en-US" sz="1200" b="1" i="0" u="none" strike="noStrike" cap="none" normalizeH="0" baseline="0" smtClean="0">
                          <a:ln>
                            <a:noFill/>
                          </a:ln>
                          <a:solidFill>
                            <a:srgbClr val="49237A"/>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9C"/>
                    </a:solidFill>
                  </a:tcPr>
                </a:tc>
              </a:tr>
              <a:tr h="947738">
                <a:tc>
                  <a:txBody>
                    <a:bodyPr/>
                    <a:lstStyle/>
                    <a:p>
                      <a:pPr marL="0" marR="0" lvl="0" indent="0" algn="l" defTabSz="914400" rtl="0" eaLnBrk="1" fontAlgn="base" latinLnBrk="0" hangingPunct="1">
                        <a:lnSpc>
                          <a:spcPct val="100000"/>
                        </a:lnSpc>
                        <a:spcBef>
                          <a:spcPct val="80000"/>
                        </a:spcBef>
                        <a:spcAft>
                          <a:spcPct val="0"/>
                        </a:spcAft>
                        <a:buClr>
                          <a:srgbClr val="BACC04"/>
                        </a:buClr>
                        <a:buSzPct val="70000"/>
                        <a:buFont typeface="Wingdings 2" pitchFamily="18" charset="2"/>
                        <a:buNone/>
                        <a:tabLst/>
                      </a:pPr>
                      <a:r>
                        <a:rPr kumimoji="0" lang="en-US" sz="1200" b="1" i="0" u="none" strike="noStrike" cap="none" normalizeH="0" baseline="0" smtClean="0">
                          <a:ln>
                            <a:noFill/>
                          </a:ln>
                          <a:solidFill>
                            <a:srgbClr val="49237A"/>
                          </a:solidFill>
                          <a:effectLst/>
                          <a:latin typeface="Arial" charset="0"/>
                        </a:rPr>
                        <a:t>Share information; some defined roles; frequent communication; some shared decision making.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 name="Group 72"/>
          <p:cNvGraphicFramePr>
            <a:graphicFrameLocks noGrp="1"/>
          </p:cNvGraphicFramePr>
          <p:nvPr/>
        </p:nvGraphicFramePr>
        <p:xfrm>
          <a:off x="6477000" y="1295400"/>
          <a:ext cx="2332038" cy="1656017"/>
        </p:xfrm>
        <a:graphic>
          <a:graphicData uri="http://schemas.openxmlformats.org/drawingml/2006/table">
            <a:tbl>
              <a:tblPr/>
              <a:tblGrid>
                <a:gridCol w="2332038"/>
              </a:tblGrid>
              <a:tr h="469900">
                <a:tc>
                  <a:txBody>
                    <a:bodyPr/>
                    <a:lstStyle/>
                    <a:p>
                      <a:pPr marL="0" marR="0" lvl="0" indent="0" algn="ctr" defTabSz="914400" rtl="0" eaLnBrk="1" fontAlgn="base" latinLnBrk="0" hangingPunct="1">
                        <a:lnSpc>
                          <a:spcPct val="100000"/>
                        </a:lnSpc>
                        <a:spcBef>
                          <a:spcPct val="80000"/>
                        </a:spcBef>
                        <a:spcAft>
                          <a:spcPct val="0"/>
                        </a:spcAft>
                        <a:buClr>
                          <a:srgbClr val="BACC04"/>
                        </a:buClr>
                        <a:buSzPct val="70000"/>
                        <a:buFont typeface="Wingdings 2" pitchFamily="18" charset="2"/>
                        <a:buNone/>
                        <a:tabLst/>
                      </a:pPr>
                      <a:r>
                        <a:rPr kumimoji="0" lang="en-US" sz="1200" b="1" i="0" u="none" strike="noStrike" cap="none" normalizeH="0" baseline="0" smtClean="0">
                          <a:ln>
                            <a:noFill/>
                          </a:ln>
                          <a:solidFill>
                            <a:srgbClr val="49237A"/>
                          </a:solidFill>
                          <a:effectLst/>
                          <a:latin typeface="Arial" charset="0"/>
                        </a:rPr>
                        <a:t>Collaboration</a:t>
                      </a:r>
                    </a:p>
                    <a:p>
                      <a:pPr marL="0" marR="0" lvl="0" indent="0" algn="ctr" defTabSz="914400" rtl="0" eaLnBrk="1" fontAlgn="base" latinLnBrk="0" hangingPunct="1">
                        <a:lnSpc>
                          <a:spcPct val="100000"/>
                        </a:lnSpc>
                        <a:spcBef>
                          <a:spcPct val="80000"/>
                        </a:spcBef>
                        <a:spcAft>
                          <a:spcPct val="0"/>
                        </a:spcAft>
                        <a:buClr>
                          <a:srgbClr val="BACC04"/>
                        </a:buClr>
                        <a:buSzPct val="70000"/>
                        <a:buFont typeface="Wingdings 2" pitchFamily="18" charset="2"/>
                        <a:buNone/>
                        <a:tabLst/>
                      </a:pPr>
                      <a:r>
                        <a:rPr kumimoji="0" lang="en-US" sz="1200" b="1" i="0" u="none" strike="noStrike" cap="none" normalizeH="0" baseline="0" smtClean="0">
                          <a:ln>
                            <a:noFill/>
                          </a:ln>
                          <a:solidFill>
                            <a:srgbClr val="49237A"/>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9C"/>
                    </a:solidFill>
                  </a:tcPr>
                </a:tc>
              </a:tr>
              <a:tr h="1052513">
                <a:tc>
                  <a:txBody>
                    <a:bodyPr/>
                    <a:lstStyle/>
                    <a:p>
                      <a:pPr marL="0" marR="0" lvl="0" indent="0" algn="l" defTabSz="914400" rtl="0" eaLnBrk="1" fontAlgn="base" latinLnBrk="0" hangingPunct="1">
                        <a:lnSpc>
                          <a:spcPct val="100000"/>
                        </a:lnSpc>
                        <a:spcBef>
                          <a:spcPct val="80000"/>
                        </a:spcBef>
                        <a:spcAft>
                          <a:spcPct val="0"/>
                        </a:spcAft>
                        <a:buClr>
                          <a:srgbClr val="BACC04"/>
                        </a:buClr>
                        <a:buSzPct val="70000"/>
                        <a:buFont typeface="Wingdings 2" pitchFamily="18" charset="2"/>
                        <a:buNone/>
                        <a:tabLst/>
                      </a:pPr>
                      <a:r>
                        <a:rPr kumimoji="0" lang="en-US" sz="1200" b="1" i="0" u="none" strike="noStrike" cap="none" normalizeH="0" baseline="0" smtClean="0">
                          <a:ln>
                            <a:noFill/>
                          </a:ln>
                          <a:solidFill>
                            <a:srgbClr val="49237A"/>
                          </a:solidFill>
                          <a:effectLst/>
                          <a:latin typeface="Arial" charset="0"/>
                        </a:rPr>
                        <a:t>Share ideas and resources; frequent communication is characterized by mutual trust; decision making is done jointly.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2"/>
          <p:cNvSpPr>
            <a:spLocks noGrp="1"/>
          </p:cNvSpPr>
          <p:nvPr>
            <p:ph type="sldNum" sz="quarter" idx="11"/>
          </p:nvPr>
        </p:nvSpPr>
        <p:spPr>
          <a:noFill/>
        </p:spPr>
        <p:txBody>
          <a:bodyPr/>
          <a:lstStyle/>
          <a:p>
            <a:fld id="{499BAFDC-6C42-447D-A6D3-0237C33AEDF1}" type="slidenum">
              <a:rPr lang="en-US" smtClean="0">
                <a:latin typeface="Myriad Pro Light"/>
              </a:rPr>
              <a:pPr/>
              <a:t>29</a:t>
            </a:fld>
            <a:endParaRPr lang="en-US" smtClean="0">
              <a:latin typeface="Myriad Pro Light"/>
            </a:endParaRPr>
          </a:p>
          <a:p>
            <a:endParaRPr lang="en-US" sz="1000" smtClean="0">
              <a:latin typeface="Myriad Pro Light"/>
            </a:endParaRPr>
          </a:p>
        </p:txBody>
      </p:sp>
      <p:sp>
        <p:nvSpPr>
          <p:cNvPr id="59394" name="Rectangle 2"/>
          <p:cNvSpPr>
            <a:spLocks noChangeArrowheads="1"/>
          </p:cNvSpPr>
          <p:nvPr/>
        </p:nvSpPr>
        <p:spPr bwMode="auto">
          <a:xfrm>
            <a:off x="381000" y="304800"/>
            <a:ext cx="8428038" cy="1077913"/>
          </a:xfrm>
          <a:prstGeom prst="rect">
            <a:avLst/>
          </a:prstGeom>
          <a:noFill/>
          <a:ln w="9525">
            <a:noFill/>
            <a:miter lim="800000"/>
            <a:headEnd/>
            <a:tailEnd/>
          </a:ln>
        </p:spPr>
        <p:txBody>
          <a:bodyPr>
            <a:spAutoFit/>
          </a:bodyPr>
          <a:lstStyle/>
          <a:p>
            <a:pPr defTabSz="1174750"/>
            <a:r>
              <a:rPr lang="en-US" sz="3200" b="1">
                <a:solidFill>
                  <a:schemeClr val="bg2"/>
                </a:solidFill>
                <a:latin typeface="Myriad Pro Light"/>
              </a:rPr>
              <a:t>Presenting Results: Two-Year Change in Collaboration, n=27</a:t>
            </a:r>
          </a:p>
        </p:txBody>
      </p:sp>
      <p:pic>
        <p:nvPicPr>
          <p:cNvPr id="59395" name="Picture 5" descr="F5FC_0910_FUNDED_COMP_collaboration with recip"/>
          <p:cNvPicPr>
            <a:picLocks noChangeAspect="1" noChangeArrowheads="1"/>
          </p:cNvPicPr>
          <p:nvPr/>
        </p:nvPicPr>
        <p:blipFill>
          <a:blip r:embed="rId3" cstate="print"/>
          <a:srcRect/>
          <a:stretch>
            <a:fillRect/>
          </a:stretch>
        </p:blipFill>
        <p:spPr bwMode="auto">
          <a:xfrm>
            <a:off x="533400" y="2819400"/>
            <a:ext cx="4038600" cy="3297238"/>
          </a:xfrm>
          <a:prstGeom prst="rect">
            <a:avLst/>
          </a:prstGeom>
          <a:noFill/>
          <a:ln w="9525">
            <a:noFill/>
            <a:miter lim="800000"/>
            <a:headEnd/>
            <a:tailEnd/>
          </a:ln>
        </p:spPr>
      </p:pic>
      <p:sp>
        <p:nvSpPr>
          <p:cNvPr id="59396" name="Text Box 6"/>
          <p:cNvSpPr txBox="1">
            <a:spLocks noChangeArrowheads="1"/>
          </p:cNvSpPr>
          <p:nvPr/>
        </p:nvSpPr>
        <p:spPr bwMode="auto">
          <a:xfrm>
            <a:off x="609600" y="1524000"/>
            <a:ext cx="3276600" cy="1069975"/>
          </a:xfrm>
          <a:prstGeom prst="rect">
            <a:avLst/>
          </a:prstGeom>
          <a:solidFill>
            <a:srgbClr val="FFFFCC"/>
          </a:solidFill>
          <a:ln w="9525">
            <a:noFill/>
            <a:miter lim="800000"/>
            <a:headEnd/>
            <a:tailEnd/>
          </a:ln>
        </p:spPr>
        <p:txBody>
          <a:bodyPr>
            <a:spAutoFit/>
          </a:bodyPr>
          <a:lstStyle/>
          <a:p>
            <a:pPr marL="228600" indent="-228600" defTabSz="1174750">
              <a:spcBef>
                <a:spcPct val="20000"/>
              </a:spcBef>
              <a:spcAft>
                <a:spcPct val="20000"/>
              </a:spcAft>
              <a:buClr>
                <a:schemeClr val="tx2"/>
              </a:buClr>
              <a:buFont typeface="Wingdings" pitchFamily="2" charset="2"/>
              <a:buChar char="v"/>
            </a:pPr>
            <a:r>
              <a:rPr lang="en-US" sz="1600" b="1">
                <a:solidFill>
                  <a:srgbClr val="49237A"/>
                </a:solidFill>
              </a:rPr>
              <a:t>21% of all interactions between funded agency partners were rated</a:t>
            </a:r>
            <a:r>
              <a:rPr lang="en-US" sz="1600"/>
              <a:t> </a:t>
            </a:r>
            <a:r>
              <a:rPr lang="en-US" sz="1600" b="1" i="1">
                <a:solidFill>
                  <a:srgbClr val="49237A"/>
                </a:solidFill>
              </a:rPr>
              <a:t>Collaboration</a:t>
            </a:r>
            <a:r>
              <a:rPr lang="en-US" sz="1600"/>
              <a:t> </a:t>
            </a:r>
          </a:p>
        </p:txBody>
      </p:sp>
      <p:pic>
        <p:nvPicPr>
          <p:cNvPr id="59397" name="Picture 9" descr="F5FC_1011_FUNDED_COMP_collaboration with recip"/>
          <p:cNvPicPr>
            <a:picLocks noChangeAspect="1" noChangeArrowheads="1"/>
          </p:cNvPicPr>
          <p:nvPr/>
        </p:nvPicPr>
        <p:blipFill>
          <a:blip r:embed="rId4" cstate="print"/>
          <a:srcRect/>
          <a:stretch>
            <a:fillRect/>
          </a:stretch>
        </p:blipFill>
        <p:spPr bwMode="auto">
          <a:xfrm>
            <a:off x="4427538" y="2819400"/>
            <a:ext cx="4259262" cy="3276600"/>
          </a:xfrm>
          <a:prstGeom prst="rect">
            <a:avLst/>
          </a:prstGeom>
          <a:noFill/>
          <a:ln w="9525">
            <a:noFill/>
            <a:miter lim="800000"/>
            <a:headEnd/>
            <a:tailEnd/>
          </a:ln>
        </p:spPr>
      </p:pic>
      <p:sp>
        <p:nvSpPr>
          <p:cNvPr id="59398" name="Text Box 10"/>
          <p:cNvSpPr txBox="1">
            <a:spLocks noChangeArrowheads="1"/>
          </p:cNvSpPr>
          <p:nvPr/>
        </p:nvSpPr>
        <p:spPr bwMode="auto">
          <a:xfrm>
            <a:off x="4876800" y="1524000"/>
            <a:ext cx="3276600" cy="1069975"/>
          </a:xfrm>
          <a:prstGeom prst="rect">
            <a:avLst/>
          </a:prstGeom>
          <a:solidFill>
            <a:srgbClr val="FFFFCC"/>
          </a:solidFill>
          <a:ln w="9525">
            <a:noFill/>
            <a:miter lim="800000"/>
            <a:headEnd/>
            <a:tailEnd/>
          </a:ln>
        </p:spPr>
        <p:txBody>
          <a:bodyPr>
            <a:spAutoFit/>
          </a:bodyPr>
          <a:lstStyle/>
          <a:p>
            <a:pPr marL="228600" indent="-228600" defTabSz="1174750">
              <a:spcBef>
                <a:spcPct val="20000"/>
              </a:spcBef>
              <a:spcAft>
                <a:spcPct val="20000"/>
              </a:spcAft>
              <a:buClr>
                <a:schemeClr val="tx2"/>
              </a:buClr>
              <a:buFont typeface="Wingdings" pitchFamily="2" charset="2"/>
              <a:buChar char="v"/>
            </a:pPr>
            <a:r>
              <a:rPr lang="en-US" sz="1600" b="1">
                <a:solidFill>
                  <a:srgbClr val="49237A"/>
                </a:solidFill>
              </a:rPr>
              <a:t>15% of all interactions between funded agency partners were rated</a:t>
            </a:r>
            <a:r>
              <a:rPr lang="en-US" sz="1600"/>
              <a:t> </a:t>
            </a:r>
            <a:r>
              <a:rPr lang="en-US" sz="1600" b="1" i="1">
                <a:solidFill>
                  <a:srgbClr val="49237A"/>
                </a:solidFill>
              </a:rPr>
              <a:t>Collaboration</a:t>
            </a:r>
            <a:r>
              <a:rPr lang="en-US" sz="160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5"/>
          <p:cNvSpPr>
            <a:spLocks noGrp="1"/>
          </p:cNvSpPr>
          <p:nvPr>
            <p:ph type="sldNum" sz="quarter" idx="12"/>
          </p:nvPr>
        </p:nvSpPr>
        <p:spPr>
          <a:noFill/>
        </p:spPr>
        <p:txBody>
          <a:bodyPr/>
          <a:lstStyle/>
          <a:p>
            <a:fld id="{3D14F656-DCC1-4B3D-861D-8360039E2ACA}" type="slidenum">
              <a:rPr lang="en-US" smtClean="0"/>
              <a:pPr/>
              <a:t>3</a:t>
            </a:fld>
            <a:endParaRPr lang="en-US" smtClean="0"/>
          </a:p>
        </p:txBody>
      </p:sp>
      <p:sp>
        <p:nvSpPr>
          <p:cNvPr id="30722" name="Rectangle 2"/>
          <p:cNvSpPr>
            <a:spLocks noGrp="1" noChangeArrowheads="1"/>
          </p:cNvSpPr>
          <p:nvPr>
            <p:ph type="title"/>
          </p:nvPr>
        </p:nvSpPr>
        <p:spPr>
          <a:xfrm>
            <a:off x="457200" y="228600"/>
            <a:ext cx="8534400" cy="1295400"/>
          </a:xfrm>
        </p:spPr>
        <p:txBody>
          <a:bodyPr/>
          <a:lstStyle/>
          <a:p>
            <a:pPr algn="l" eaLnBrk="1" hangingPunct="1"/>
            <a:r>
              <a:rPr lang="en-US" sz="3200" b="1" smtClean="0">
                <a:solidFill>
                  <a:srgbClr val="B3151F"/>
                </a:solidFill>
              </a:rPr>
              <a:t>Inter-Organizational Coordination and Collaboration</a:t>
            </a:r>
          </a:p>
        </p:txBody>
      </p:sp>
      <p:sp>
        <p:nvSpPr>
          <p:cNvPr id="30723" name="Rectangle 3"/>
          <p:cNvSpPr>
            <a:spLocks noGrp="1" noChangeArrowheads="1"/>
          </p:cNvSpPr>
          <p:nvPr>
            <p:ph type="body" idx="1"/>
          </p:nvPr>
        </p:nvSpPr>
        <p:spPr>
          <a:xfrm>
            <a:off x="457200" y="1524000"/>
            <a:ext cx="8382000" cy="4572000"/>
          </a:xfrm>
        </p:spPr>
        <p:txBody>
          <a:bodyPr/>
          <a:lstStyle/>
          <a:p>
            <a:pPr eaLnBrk="1" hangingPunct="1">
              <a:spcBef>
                <a:spcPts val="600"/>
              </a:spcBef>
            </a:pPr>
            <a:r>
              <a:rPr lang="en-US" sz="2000" b="1" smtClean="0">
                <a:solidFill>
                  <a:srgbClr val="49237A"/>
                </a:solidFill>
              </a:rPr>
              <a:t>Service Integration: Methods for local health, education, social, and other service providers to increase collaboration and coordinate services </a:t>
            </a:r>
          </a:p>
          <a:p>
            <a:pPr eaLnBrk="1" hangingPunct="1">
              <a:spcBef>
                <a:spcPts val="600"/>
              </a:spcBef>
            </a:pPr>
            <a:r>
              <a:rPr lang="en-US" sz="2000" b="1" smtClean="0">
                <a:solidFill>
                  <a:srgbClr val="49237A"/>
                </a:solidFill>
              </a:rPr>
              <a:t>When resources are limited and agency budgets are under pressure, agencies must do more with less</a:t>
            </a:r>
          </a:p>
          <a:p>
            <a:pPr eaLnBrk="1" hangingPunct="1">
              <a:spcBef>
                <a:spcPts val="600"/>
              </a:spcBef>
            </a:pPr>
            <a:r>
              <a:rPr lang="en-US" sz="2000" b="1" smtClean="0">
                <a:solidFill>
                  <a:srgbClr val="49237A"/>
                </a:solidFill>
              </a:rPr>
              <a:t>To make service integration work, collaboration needs to occur among agency administrators as well as front-line service providers</a:t>
            </a:r>
          </a:p>
          <a:p>
            <a:pPr eaLnBrk="1" hangingPunct="1">
              <a:lnSpc>
                <a:spcPct val="80000"/>
              </a:lnSpc>
              <a:spcBef>
                <a:spcPct val="30000"/>
              </a:spcBef>
              <a:spcAft>
                <a:spcPct val="20000"/>
              </a:spcAft>
            </a:pPr>
            <a:r>
              <a:rPr lang="en-US" sz="2000" b="1" smtClean="0">
                <a:solidFill>
                  <a:srgbClr val="49237A"/>
                </a:solidFill>
              </a:rPr>
              <a:t>Benefits:</a:t>
            </a:r>
          </a:p>
          <a:p>
            <a:pPr lvl="1" eaLnBrk="1" hangingPunct="1">
              <a:spcBef>
                <a:spcPct val="0"/>
              </a:spcBef>
            </a:pPr>
            <a:r>
              <a:rPr lang="en-US" sz="1800" b="1" smtClean="0">
                <a:solidFill>
                  <a:srgbClr val="49237A"/>
                </a:solidFill>
              </a:rPr>
              <a:t>Streamline eligibility systems to allow easier and quicker access to services</a:t>
            </a:r>
          </a:p>
          <a:p>
            <a:pPr lvl="1" eaLnBrk="1" hangingPunct="1">
              <a:spcBef>
                <a:spcPct val="0"/>
              </a:spcBef>
            </a:pPr>
            <a:r>
              <a:rPr lang="en-US" sz="1800" b="1" smtClean="0">
                <a:solidFill>
                  <a:srgbClr val="49237A"/>
                </a:solidFill>
              </a:rPr>
              <a:t>reduce administrative costs</a:t>
            </a:r>
          </a:p>
          <a:p>
            <a:pPr lvl="1" eaLnBrk="1" hangingPunct="1">
              <a:spcBef>
                <a:spcPct val="0"/>
              </a:spcBef>
            </a:pPr>
            <a:r>
              <a:rPr lang="en-US" sz="1800" b="1" smtClean="0">
                <a:solidFill>
                  <a:srgbClr val="49237A"/>
                </a:solidFill>
              </a:rPr>
              <a:t>focus on primary prevention and early intervention to reduce long-term costs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1"/>
          <p:cNvSpPr>
            <a:spLocks noGrp="1"/>
          </p:cNvSpPr>
          <p:nvPr>
            <p:ph type="sldNum" sz="quarter" idx="11"/>
          </p:nvPr>
        </p:nvSpPr>
        <p:spPr>
          <a:noFill/>
        </p:spPr>
        <p:txBody>
          <a:bodyPr/>
          <a:lstStyle/>
          <a:p>
            <a:fld id="{9A11A508-281E-4BEB-BD7D-D12EE6B4DD5A}" type="slidenum">
              <a:rPr lang="en-US" smtClean="0">
                <a:latin typeface="Myriad Pro Light"/>
              </a:rPr>
              <a:pPr/>
              <a:t>30</a:t>
            </a:fld>
            <a:endParaRPr lang="en-US" smtClean="0">
              <a:latin typeface="Myriad Pro Light"/>
            </a:endParaRPr>
          </a:p>
          <a:p>
            <a:endParaRPr lang="en-US" smtClean="0">
              <a:latin typeface="Myriad Pro Light"/>
            </a:endParaRPr>
          </a:p>
        </p:txBody>
      </p:sp>
      <p:sp>
        <p:nvSpPr>
          <p:cNvPr id="61442" name="Slide Number Placeholder 4"/>
          <p:cNvSpPr txBox="1">
            <a:spLocks/>
          </p:cNvSpPr>
          <p:nvPr/>
        </p:nvSpPr>
        <p:spPr bwMode="auto">
          <a:xfrm>
            <a:off x="6553200" y="6324600"/>
            <a:ext cx="2133600" cy="457200"/>
          </a:xfrm>
          <a:prstGeom prst="rect">
            <a:avLst/>
          </a:prstGeom>
          <a:noFill/>
          <a:ln w="9525">
            <a:noFill/>
            <a:miter lim="800000"/>
            <a:headEnd/>
            <a:tailEnd/>
          </a:ln>
        </p:spPr>
        <p:txBody>
          <a:bodyPr/>
          <a:lstStyle/>
          <a:p>
            <a:pPr algn="r"/>
            <a:fld id="{210AE92F-5140-47C7-A418-8C974EC78093}" type="slidenum">
              <a:rPr lang="en-US" sz="900">
                <a:latin typeface="Myriad Pro Light"/>
              </a:rPr>
              <a:pPr algn="r"/>
              <a:t>30</a:t>
            </a:fld>
            <a:endParaRPr lang="en-US" sz="900">
              <a:latin typeface="Myriad Pro Light"/>
            </a:endParaRPr>
          </a:p>
          <a:p>
            <a:pPr algn="r"/>
            <a:endParaRPr lang="en-US" sz="1000">
              <a:latin typeface="Myriad Pro Light"/>
            </a:endParaRPr>
          </a:p>
        </p:txBody>
      </p:sp>
      <p:pic>
        <p:nvPicPr>
          <p:cNvPr id="61443" name="Picture 41" descr="First 5 Fresno County logo 2009 v2"/>
          <p:cNvPicPr>
            <a:picLocks noGrp="1" noChangeAspect="1" noChangeArrowheads="1"/>
          </p:cNvPicPr>
          <p:nvPr/>
        </p:nvPicPr>
        <p:blipFill>
          <a:blip r:embed="rId2" cstate="print"/>
          <a:srcRect/>
          <a:stretch>
            <a:fillRect/>
          </a:stretch>
        </p:blipFill>
        <p:spPr bwMode="auto">
          <a:xfrm>
            <a:off x="914400" y="6042025"/>
            <a:ext cx="1676400" cy="584200"/>
          </a:xfrm>
          <a:prstGeom prst="rect">
            <a:avLst/>
          </a:prstGeom>
          <a:noFill/>
          <a:ln w="9525">
            <a:noFill/>
            <a:miter lim="800000"/>
            <a:headEnd/>
            <a:tailEnd/>
          </a:ln>
        </p:spPr>
      </p:pic>
      <p:sp>
        <p:nvSpPr>
          <p:cNvPr id="5" name="Rectangle 2"/>
          <p:cNvSpPr txBox="1">
            <a:spLocks noChangeArrowheads="1"/>
          </p:cNvSpPr>
          <p:nvPr/>
        </p:nvSpPr>
        <p:spPr>
          <a:xfrm>
            <a:off x="457200" y="228600"/>
            <a:ext cx="7543800" cy="1295400"/>
          </a:xfrm>
          <a:prstGeom prst="rect">
            <a:avLst/>
          </a:prstGeom>
        </p:spPr>
        <p:txBody>
          <a:bodyPr/>
          <a:lstStyle/>
          <a:p>
            <a:pPr eaLnBrk="0" hangingPunct="0">
              <a:defRPr/>
            </a:pPr>
            <a:r>
              <a:rPr lang="en-US" sz="3200" b="1" kern="0" dirty="0">
                <a:solidFill>
                  <a:schemeClr val="bg2"/>
                </a:solidFill>
                <a:latin typeface="Myriad Pro Light" pitchFamily="34" charset="0"/>
                <a:ea typeface="+mj-ea"/>
                <a:cs typeface="+mj-cs"/>
              </a:rPr>
              <a:t>Change in Funded Agency Network Across Two Years</a:t>
            </a:r>
          </a:p>
        </p:txBody>
      </p:sp>
      <p:graphicFrame>
        <p:nvGraphicFramePr>
          <p:cNvPr id="6" name="Group 102"/>
          <p:cNvGraphicFramePr>
            <a:graphicFrameLocks/>
          </p:cNvGraphicFramePr>
          <p:nvPr/>
        </p:nvGraphicFramePr>
        <p:xfrm>
          <a:off x="457200" y="1676400"/>
          <a:ext cx="8229600" cy="3886518"/>
        </p:xfrm>
        <a:graphic>
          <a:graphicData uri="http://schemas.openxmlformats.org/drawingml/2006/table">
            <a:tbl>
              <a:tblPr/>
              <a:tblGrid>
                <a:gridCol w="2844800"/>
                <a:gridCol w="1371600"/>
                <a:gridCol w="1295400"/>
                <a:gridCol w="1346200"/>
                <a:gridCol w="1371600"/>
              </a:tblGrid>
              <a:tr h="6159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1" i="0" u="none" strike="noStrike" cap="none" normalizeH="0" baseline="0" smtClean="0">
                        <a:ln>
                          <a:noFill/>
                        </a:ln>
                        <a:solidFill>
                          <a:schemeClr val="tx1"/>
                        </a:solidFill>
                        <a:effectLst/>
                        <a:latin typeface="Arial"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DECFF1"/>
                    </a:solidFill>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Year One, n=27</a:t>
                      </a:r>
                      <a:endParaRPr kumimoji="0" lang="en-US" sz="1800" b="1"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DECFF1"/>
                    </a:solidFill>
                  </a:tcPr>
                </a:tc>
                <a:tc hMerge="1">
                  <a:txBody>
                    <a:bodyPr/>
                    <a:lstStyle/>
                    <a:p>
                      <a:endParaRPr lang="en-US"/>
                    </a:p>
                  </a:txBody>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Year Two, n=27</a:t>
                      </a:r>
                      <a:endParaRPr kumimoji="0" lang="en-US" sz="1800" b="1"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DECFF1"/>
                    </a:solidFill>
                  </a:tcPr>
                </a:tc>
                <a:tc hMerge="1">
                  <a:txBody>
                    <a:bodyPr/>
                    <a:lstStyle/>
                    <a:p>
                      <a:endParaRPr lang="en-US"/>
                    </a:p>
                  </a:txBody>
                  <a:tcPr/>
                </a:tc>
              </a:tr>
              <a:tr h="374650">
                <a:tc>
                  <a:txBody>
                    <a:bodyPr/>
                    <a:lstStyle/>
                    <a:p>
                      <a:pPr marL="0" marR="0" lvl="0" indent="0" algn="l" defTabSz="914400" rtl="0" eaLnBrk="1" fontAlgn="base" latinLnBrk="0" hangingPunct="1">
                        <a:lnSpc>
                          <a:spcPct val="100000"/>
                        </a:lnSpc>
                        <a:spcBef>
                          <a:spcPct val="80000"/>
                        </a:spcBef>
                        <a:spcAft>
                          <a:spcPct val="0"/>
                        </a:spcAft>
                        <a:buClr>
                          <a:srgbClr val="BACC04"/>
                        </a:buClr>
                        <a:buSzPct val="70000"/>
                        <a:buFont typeface="Wingdings 2" pitchFamily="18" charset="2"/>
                        <a:buNone/>
                        <a:tabLst/>
                      </a:pPr>
                      <a:endParaRPr kumimoji="0" lang="en-US" sz="1800" b="1" i="0" u="none" strike="noStrike" cap="none" normalizeH="0" baseline="0" smtClean="0">
                        <a:ln>
                          <a:noFill/>
                        </a:ln>
                        <a:solidFill>
                          <a:srgbClr val="49237A"/>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ECFF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49237A"/>
                          </a:solidFill>
                          <a:effectLst/>
                          <a:latin typeface="Arial" charset="0"/>
                          <a:cs typeface="Arial" charset="0"/>
                        </a:rPr>
                        <a:t>n</a:t>
                      </a:r>
                      <a:endParaRPr kumimoji="0" lang="en-US" sz="1800" b="1" i="0" u="none" strike="noStrike" cap="none" normalizeH="0" baseline="0" smtClean="0">
                        <a:ln>
                          <a:noFill/>
                        </a:ln>
                        <a:solidFill>
                          <a:srgbClr val="49237A"/>
                        </a:solidFill>
                        <a:effectLst/>
                        <a:latin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ECFF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49237A"/>
                          </a:solidFill>
                          <a:effectLst/>
                          <a:latin typeface="Arial" charset="0"/>
                          <a:cs typeface="Arial" charset="0"/>
                        </a:rPr>
                        <a:t>%</a:t>
                      </a:r>
                      <a:endParaRPr kumimoji="0" lang="en-US" sz="1800" b="1" i="0" u="none" strike="noStrike" cap="none" normalizeH="0" baseline="0" smtClean="0">
                        <a:ln>
                          <a:noFill/>
                        </a:ln>
                        <a:solidFill>
                          <a:srgbClr val="49237A"/>
                        </a:solidFill>
                        <a:effectLst/>
                        <a:latin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ECFF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49237A"/>
                          </a:solidFill>
                          <a:effectLst/>
                          <a:latin typeface="Arial" charset="0"/>
                          <a:cs typeface="Arial" charset="0"/>
                        </a:rPr>
                        <a:t>n</a:t>
                      </a:r>
                      <a:endParaRPr kumimoji="0" lang="en-US" sz="1800" b="1" i="0" u="none" strike="noStrike" cap="none" normalizeH="0" baseline="0" smtClean="0">
                        <a:ln>
                          <a:noFill/>
                        </a:ln>
                        <a:solidFill>
                          <a:srgbClr val="49237A"/>
                        </a:solidFill>
                        <a:effectLst/>
                        <a:latin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ECFF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49237A"/>
                          </a:solidFill>
                          <a:effectLst/>
                          <a:latin typeface="Arial" charset="0"/>
                          <a:cs typeface="Arial" charset="0"/>
                        </a:rPr>
                        <a:t>%</a:t>
                      </a:r>
                      <a:endParaRPr kumimoji="0" lang="en-US" sz="1800" b="1" i="0" u="none" strike="noStrike" cap="none" normalizeH="0" baseline="0" smtClean="0">
                        <a:ln>
                          <a:noFill/>
                        </a:ln>
                        <a:solidFill>
                          <a:srgbClr val="49237A"/>
                        </a:solidFill>
                        <a:effectLst/>
                        <a:latin typeface="Arial"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ECFF1"/>
                    </a:solidFill>
                  </a:tcPr>
                </a:tc>
              </a:tr>
              <a:tr h="50006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Density (total interactions from possible)</a:t>
                      </a:r>
                      <a:endParaRPr kumimoji="0" lang="en-US" sz="1800" b="0" i="0" u="none" strike="noStrike" cap="none" normalizeH="0" baseline="0" smtClean="0">
                        <a:ln>
                          <a:noFill/>
                        </a:ln>
                        <a:solidFill>
                          <a:srgbClr val="003366"/>
                        </a:solidFill>
                        <a:effectLst/>
                        <a:latin typeface="Arial" charset="0"/>
                      </a:endParaRPr>
                    </a:p>
                  </a:txBody>
                  <a:tcPr anchor="ctr" horzOverflow="overflow">
                    <a:lnL cap="flat">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415</a:t>
                      </a:r>
                      <a:endParaRPr kumimoji="0" lang="en-US" sz="1800" b="0" i="0" u="none" strike="noStrike" cap="none" normalizeH="0" baseline="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59.1%</a:t>
                      </a:r>
                      <a:endParaRPr kumimoji="0" lang="en-US" sz="1800" b="0" i="0" u="none" strike="noStrike" cap="none" normalizeH="0" baseline="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365</a:t>
                      </a:r>
                      <a:endParaRPr kumimoji="0" lang="en-US" sz="1800" b="0" i="0" u="none" strike="noStrike" cap="none" normalizeH="0" baseline="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52.0%</a:t>
                      </a:r>
                      <a:endParaRPr kumimoji="0" lang="en-US" sz="1800" b="0" i="0" u="none" strike="noStrike" cap="none" normalizeH="0" baseline="0" smtClean="0">
                        <a:ln>
                          <a:noFill/>
                        </a:ln>
                        <a:solidFill>
                          <a:srgbClr val="003366"/>
                        </a:solidFill>
                        <a:effectLst/>
                        <a:latin typeface="Arial" charset="0"/>
                      </a:endParaRPr>
                    </a:p>
                  </a:txBody>
                  <a:tcPr anchor="ctr" horzOverflow="overflow">
                    <a:lnL>
                      <a:noFill/>
                    </a:lnL>
                    <a:lnR cap="flat">
                      <a:noFill/>
                    </a:lnR>
                    <a:lnT>
                      <a:noFill/>
                    </a:lnT>
                    <a:lnB>
                      <a:noFill/>
                    </a:lnB>
                    <a:lnTlToBr>
                      <a:noFill/>
                    </a:lnTlToBr>
                    <a:lnBlToTr>
                      <a:noFill/>
                    </a:lnBlToTr>
                    <a:solidFill>
                      <a:srgbClr val="FFFFCC"/>
                    </a:solidFill>
                  </a:tcPr>
                </a:tc>
              </a:tr>
              <a:tr h="457200">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Networking Only</a:t>
                      </a:r>
                      <a:endParaRPr kumimoji="0" lang="en-US" sz="1800" b="0" i="0" u="none" strike="noStrike" cap="none" normalizeH="0" baseline="0" smtClean="0">
                        <a:ln>
                          <a:noFill/>
                        </a:ln>
                        <a:solidFill>
                          <a:srgbClr val="003366"/>
                        </a:solidFill>
                        <a:effectLst/>
                        <a:latin typeface="Arial" charset="0"/>
                      </a:endParaRPr>
                    </a:p>
                  </a:txBody>
                  <a:tcPr anchor="ctr" horzOverflow="overflow">
                    <a:lnL cap="flat">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261</a:t>
                      </a:r>
                      <a:endParaRPr kumimoji="0" lang="en-US" sz="1800" b="0" i="0" u="none" strike="noStrike" cap="none" normalizeH="0" baseline="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62.9%</a:t>
                      </a:r>
                      <a:endParaRPr kumimoji="0" lang="en-US" sz="1800" b="0" i="0" u="none" strike="noStrike" cap="none" normalizeH="0" baseline="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235</a:t>
                      </a:r>
                      <a:endParaRPr kumimoji="0" lang="en-US" sz="1800" b="0" i="0" u="none" strike="noStrike" cap="none" normalizeH="0" baseline="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64.4%</a:t>
                      </a:r>
                      <a:endParaRPr kumimoji="0" lang="en-US" sz="1800" b="0" i="0" u="none" strike="noStrike" cap="none" normalizeH="0" baseline="0" smtClean="0">
                        <a:ln>
                          <a:noFill/>
                        </a:ln>
                        <a:solidFill>
                          <a:srgbClr val="003366"/>
                        </a:solidFill>
                        <a:effectLst/>
                        <a:latin typeface="Arial" charset="0"/>
                      </a:endParaRPr>
                    </a:p>
                  </a:txBody>
                  <a:tcPr anchor="ctr" horzOverflow="overflow">
                    <a:lnL>
                      <a:noFill/>
                    </a:lnL>
                    <a:lnR cap="flat">
                      <a:noFill/>
                    </a:lnR>
                    <a:lnT>
                      <a:noFill/>
                    </a:lnT>
                    <a:lnB>
                      <a:noFill/>
                    </a:lnB>
                    <a:lnTlToBr>
                      <a:noFill/>
                    </a:lnTlToBr>
                    <a:lnBlToTr>
                      <a:noFill/>
                    </a:lnBlToTr>
                    <a:solidFill>
                      <a:srgbClr val="FFFFCC"/>
                    </a:solidFill>
                  </a:tcPr>
                </a:tc>
              </a:tr>
              <a:tr h="47466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Coordination Only</a:t>
                      </a:r>
                      <a:endParaRPr kumimoji="0" lang="en-US" sz="1800" b="0" i="0" u="none" strike="noStrike" cap="none" normalizeH="0" baseline="0" smtClean="0">
                        <a:ln>
                          <a:noFill/>
                        </a:ln>
                        <a:solidFill>
                          <a:srgbClr val="003366"/>
                        </a:solidFill>
                        <a:effectLst/>
                        <a:latin typeface="Arial" charset="0"/>
                      </a:endParaRPr>
                    </a:p>
                  </a:txBody>
                  <a:tcPr anchor="ctr" horzOverflow="overflow">
                    <a:lnL cap="flat">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69</a:t>
                      </a:r>
                      <a:endParaRPr kumimoji="0" lang="en-US" sz="1800" b="0" i="0" u="none" strike="noStrike" cap="none" normalizeH="0" baseline="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16.6%</a:t>
                      </a:r>
                      <a:endParaRPr kumimoji="0" lang="en-US" sz="1800" b="0" i="0" u="none" strike="noStrike" cap="none" normalizeH="0" baseline="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75</a:t>
                      </a:r>
                      <a:endParaRPr kumimoji="0" lang="en-US" sz="1800" b="0" i="0" u="none" strike="noStrike" cap="none" normalizeH="0" baseline="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20.5%</a:t>
                      </a:r>
                      <a:endParaRPr kumimoji="0" lang="en-US" sz="1800" b="0" i="0" u="none" strike="noStrike" cap="none" normalizeH="0" baseline="0" smtClean="0">
                        <a:ln>
                          <a:noFill/>
                        </a:ln>
                        <a:solidFill>
                          <a:srgbClr val="003366"/>
                        </a:solidFill>
                        <a:effectLst/>
                        <a:latin typeface="Arial" charset="0"/>
                      </a:endParaRPr>
                    </a:p>
                  </a:txBody>
                  <a:tcPr anchor="ctr" horzOverflow="overflow">
                    <a:lnL>
                      <a:noFill/>
                    </a:lnL>
                    <a:lnR cap="flat">
                      <a:noFill/>
                    </a:lnR>
                    <a:lnT>
                      <a:noFill/>
                    </a:lnT>
                    <a:lnB>
                      <a:noFill/>
                    </a:lnB>
                    <a:lnTlToBr>
                      <a:noFill/>
                    </a:lnTlToBr>
                    <a:lnBlToTr>
                      <a:noFill/>
                    </a:lnBlToTr>
                    <a:solidFill>
                      <a:srgbClr val="FFFFCC"/>
                    </a:solidFill>
                  </a:tcPr>
                </a:tc>
              </a:tr>
              <a:tr h="460375">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Coordination Only</a:t>
                      </a:r>
                      <a:endParaRPr kumimoji="0" lang="en-US" sz="1800" b="0" i="0" u="none" strike="noStrike" cap="none" normalizeH="0" baseline="0" smtClean="0">
                        <a:ln>
                          <a:noFill/>
                        </a:ln>
                        <a:solidFill>
                          <a:srgbClr val="003366"/>
                        </a:solidFill>
                        <a:effectLst/>
                        <a:latin typeface="Arial" charset="0"/>
                      </a:endParaRPr>
                    </a:p>
                  </a:txBody>
                  <a:tcPr anchor="ctr" horzOverflow="overflow">
                    <a:lnL cap="flat">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85</a:t>
                      </a:r>
                      <a:endParaRPr kumimoji="0" lang="en-US" sz="1800" b="0" i="0" u="none" strike="noStrike" cap="none" normalizeH="0" baseline="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20.5%</a:t>
                      </a:r>
                      <a:endParaRPr kumimoji="0" lang="en-US" sz="1800" b="0" i="0" u="none" strike="noStrike" cap="none" normalizeH="0" baseline="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55</a:t>
                      </a:r>
                      <a:endParaRPr kumimoji="0" lang="en-US" sz="1800" b="0" i="0" u="none" strike="noStrike" cap="none" normalizeH="0" baseline="0" smtClean="0">
                        <a:ln>
                          <a:noFill/>
                        </a:ln>
                        <a:solidFill>
                          <a:srgbClr val="003366"/>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15.1%</a:t>
                      </a:r>
                      <a:endParaRPr kumimoji="0" lang="en-US" sz="1800" b="0" i="0" u="none" strike="noStrike" cap="none" normalizeH="0" baseline="0" smtClean="0">
                        <a:ln>
                          <a:noFill/>
                        </a:ln>
                        <a:solidFill>
                          <a:srgbClr val="003366"/>
                        </a:solidFill>
                        <a:effectLst/>
                        <a:latin typeface="Arial" charset="0"/>
                      </a:endParaRPr>
                    </a:p>
                  </a:txBody>
                  <a:tcPr anchor="ctr" horzOverflow="overflow">
                    <a:lnL>
                      <a:noFill/>
                    </a:lnL>
                    <a:lnR cap="flat">
                      <a:noFill/>
                    </a:lnR>
                    <a:lnT>
                      <a:noFill/>
                    </a:lnT>
                    <a:lnB>
                      <a:noFill/>
                    </a:lnB>
                    <a:lnTlToBr>
                      <a:noFill/>
                    </a:lnTlToBr>
                    <a:lnBlToTr>
                      <a:noFill/>
                    </a:lnBlToTr>
                    <a:solidFill>
                      <a:srgbClr val="FFFFCC"/>
                    </a:solidFill>
                  </a:tcPr>
                </a:tc>
              </a:tr>
              <a:tr h="863600">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Coordination and Collaboration</a:t>
                      </a:r>
                      <a:endParaRPr kumimoji="0" lang="en-US" sz="1800" b="0" i="0" u="none" strike="noStrike" cap="none" normalizeH="0" baseline="0" smtClean="0">
                        <a:ln>
                          <a:noFill/>
                        </a:ln>
                        <a:solidFill>
                          <a:srgbClr val="003366"/>
                        </a:solidFill>
                        <a:effectLst/>
                        <a:latin typeface="Arial" charset="0"/>
                      </a:endParaRPr>
                    </a:p>
                  </a:txBody>
                  <a:tcPr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154</a:t>
                      </a:r>
                      <a:endParaRPr kumimoji="0" lang="en-US" sz="1800" b="0" i="0" u="none" strike="noStrike" cap="none" normalizeH="0" baseline="0" smtClean="0">
                        <a:ln>
                          <a:noFill/>
                        </a:ln>
                        <a:solidFill>
                          <a:srgbClr val="003366"/>
                        </a:solidFill>
                        <a:effectLst/>
                        <a:latin typeface="Arial"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37.1%</a:t>
                      </a:r>
                      <a:endParaRPr kumimoji="0" lang="en-US" sz="1800" b="0" i="0" u="none" strike="noStrike" cap="none" normalizeH="0" baseline="0" smtClean="0">
                        <a:ln>
                          <a:noFill/>
                        </a:ln>
                        <a:solidFill>
                          <a:srgbClr val="003366"/>
                        </a:solidFill>
                        <a:effectLst/>
                        <a:latin typeface="Arial"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130</a:t>
                      </a:r>
                      <a:endParaRPr kumimoji="0" lang="en-US" sz="1800" b="0" i="0" u="none" strike="noStrike" cap="none" normalizeH="0" baseline="0" smtClean="0">
                        <a:ln>
                          <a:noFill/>
                        </a:ln>
                        <a:solidFill>
                          <a:srgbClr val="003366"/>
                        </a:solidFill>
                        <a:effectLst/>
                        <a:latin typeface="Arial"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cs typeface="Arial" charset="0"/>
                        </a:rPr>
                        <a:t>35.6%</a:t>
                      </a:r>
                      <a:endParaRPr kumimoji="0" lang="en-US" sz="1800" b="0" i="0" u="none" strike="noStrike" cap="none" normalizeH="0" baseline="0" smtClean="0">
                        <a:ln>
                          <a:noFill/>
                        </a:ln>
                        <a:solidFill>
                          <a:srgbClr val="003366"/>
                        </a:solidFill>
                        <a:effectLst/>
                        <a:latin typeface="Arial"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
        <p:nvSpPr>
          <p:cNvPr id="61481" name="Oval 103"/>
          <p:cNvSpPr>
            <a:spLocks noChangeArrowheads="1"/>
          </p:cNvSpPr>
          <p:nvPr/>
        </p:nvSpPr>
        <p:spPr bwMode="auto">
          <a:xfrm>
            <a:off x="4876800" y="3810000"/>
            <a:ext cx="838200" cy="381000"/>
          </a:xfrm>
          <a:prstGeom prst="ellipse">
            <a:avLst/>
          </a:prstGeom>
          <a:noFill/>
          <a:ln w="28575">
            <a:solidFill>
              <a:srgbClr val="B3151F"/>
            </a:solidFill>
            <a:round/>
            <a:headEnd/>
            <a:tailEnd/>
          </a:ln>
        </p:spPr>
        <p:txBody>
          <a:bodyPr wrap="none" anchor="ctr"/>
          <a:lstStyle/>
          <a:p>
            <a:endParaRPr lang="en-US"/>
          </a:p>
        </p:txBody>
      </p:sp>
      <p:sp>
        <p:nvSpPr>
          <p:cNvPr id="61482" name="Oval 104"/>
          <p:cNvSpPr>
            <a:spLocks noChangeArrowheads="1"/>
          </p:cNvSpPr>
          <p:nvPr/>
        </p:nvSpPr>
        <p:spPr bwMode="auto">
          <a:xfrm>
            <a:off x="7543800" y="4267200"/>
            <a:ext cx="838200" cy="381000"/>
          </a:xfrm>
          <a:prstGeom prst="ellipse">
            <a:avLst/>
          </a:prstGeom>
          <a:noFill/>
          <a:ln w="28575">
            <a:solidFill>
              <a:srgbClr val="B3151F"/>
            </a:solidFill>
            <a:round/>
            <a:headEnd/>
            <a:tailEnd/>
          </a:ln>
        </p:spPr>
        <p:txBody>
          <a:bodyPr wrap="none" anchor="ctr"/>
          <a:lstStyle/>
          <a:p>
            <a:endParaRPr lang="en-US"/>
          </a:p>
        </p:txBody>
      </p:sp>
      <p:sp>
        <p:nvSpPr>
          <p:cNvPr id="61483" name="Oval 105"/>
          <p:cNvSpPr>
            <a:spLocks noChangeArrowheads="1"/>
          </p:cNvSpPr>
          <p:nvPr/>
        </p:nvSpPr>
        <p:spPr bwMode="auto">
          <a:xfrm>
            <a:off x="7543800" y="2819400"/>
            <a:ext cx="838200" cy="381000"/>
          </a:xfrm>
          <a:prstGeom prst="ellipse">
            <a:avLst/>
          </a:prstGeom>
          <a:noFill/>
          <a:ln w="28575">
            <a:solidFill>
              <a:srgbClr val="B3151F"/>
            </a:solidFill>
            <a:round/>
            <a:headEnd/>
            <a:tailEnd/>
          </a:ln>
        </p:spPr>
        <p:txBody>
          <a:bodyPr wrap="none" anchor="ct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4"/>
          <p:cNvSpPr>
            <a:spLocks noGrp="1"/>
          </p:cNvSpPr>
          <p:nvPr>
            <p:ph type="sldNum" sz="quarter" idx="11"/>
          </p:nvPr>
        </p:nvSpPr>
        <p:spPr>
          <a:noFill/>
        </p:spPr>
        <p:txBody>
          <a:bodyPr/>
          <a:lstStyle/>
          <a:p>
            <a:fld id="{D9B3A5B6-0CDB-4A44-86A4-392BD60D6745}" type="slidenum">
              <a:rPr lang="en-US" smtClean="0">
                <a:latin typeface="Myriad Pro Light"/>
              </a:rPr>
              <a:pPr/>
              <a:t>31</a:t>
            </a:fld>
            <a:endParaRPr lang="en-US" smtClean="0">
              <a:latin typeface="Myriad Pro Light"/>
            </a:endParaRPr>
          </a:p>
          <a:p>
            <a:endParaRPr lang="en-US" sz="1000" smtClean="0">
              <a:latin typeface="Myriad Pro Light"/>
            </a:endParaRPr>
          </a:p>
        </p:txBody>
      </p:sp>
      <p:sp>
        <p:nvSpPr>
          <p:cNvPr id="62466" name="Rectangle 2"/>
          <p:cNvSpPr>
            <a:spLocks noGrp="1" noChangeArrowheads="1"/>
          </p:cNvSpPr>
          <p:nvPr>
            <p:ph type="title"/>
          </p:nvPr>
        </p:nvSpPr>
        <p:spPr>
          <a:xfrm>
            <a:off x="609600" y="0"/>
            <a:ext cx="7543800" cy="1295400"/>
          </a:xfrm>
        </p:spPr>
        <p:txBody>
          <a:bodyPr/>
          <a:lstStyle/>
          <a:p>
            <a:pPr eaLnBrk="1" hangingPunct="1"/>
            <a:r>
              <a:rPr lang="en-US" sz="3200" smtClean="0">
                <a:solidFill>
                  <a:schemeClr val="bg2"/>
                </a:solidFill>
                <a:latin typeface="Myriad Pro Light"/>
              </a:rPr>
              <a:t>Summary of Change Over Time</a:t>
            </a:r>
            <a:br>
              <a:rPr lang="en-US" sz="3200" smtClean="0">
                <a:solidFill>
                  <a:schemeClr val="bg2"/>
                </a:solidFill>
                <a:latin typeface="Myriad Pro Light"/>
              </a:rPr>
            </a:br>
            <a:r>
              <a:rPr lang="en-US" sz="3200" smtClean="0">
                <a:solidFill>
                  <a:schemeClr val="bg2"/>
                </a:solidFill>
                <a:latin typeface="Myriad Pro Light"/>
              </a:rPr>
              <a:t>Funded Service Provider Networks</a:t>
            </a:r>
          </a:p>
        </p:txBody>
      </p:sp>
      <p:sp>
        <p:nvSpPr>
          <p:cNvPr id="62467" name="Rectangle 3"/>
          <p:cNvSpPr>
            <a:spLocks noGrp="1" noChangeArrowheads="1"/>
          </p:cNvSpPr>
          <p:nvPr>
            <p:ph type="body" idx="1"/>
          </p:nvPr>
        </p:nvSpPr>
        <p:spPr>
          <a:xfrm>
            <a:off x="457200" y="1371600"/>
            <a:ext cx="8229600" cy="4759325"/>
          </a:xfrm>
        </p:spPr>
        <p:txBody>
          <a:bodyPr/>
          <a:lstStyle/>
          <a:p>
            <a:pPr eaLnBrk="1" hangingPunct="1"/>
            <a:r>
              <a:rPr lang="en-US" sz="2000" smtClean="0"/>
              <a:t>Reduced Density of Funded Service Provider Network</a:t>
            </a:r>
          </a:p>
          <a:p>
            <a:pPr eaLnBrk="1" hangingPunct="1"/>
            <a:r>
              <a:rPr lang="en-US" sz="2000" smtClean="0"/>
              <a:t>No change in Networking </a:t>
            </a:r>
          </a:p>
          <a:p>
            <a:pPr eaLnBrk="1" hangingPunct="1"/>
            <a:r>
              <a:rPr lang="en-US" sz="2000" smtClean="0"/>
              <a:t>Increase in Coordination</a:t>
            </a:r>
          </a:p>
          <a:p>
            <a:pPr eaLnBrk="1" hangingPunct="1"/>
            <a:r>
              <a:rPr lang="en-US" sz="2000" smtClean="0"/>
              <a:t>Decrease in Collaboration</a:t>
            </a:r>
          </a:p>
          <a:p>
            <a:pPr eaLnBrk="1" hangingPunct="1"/>
            <a:r>
              <a:rPr lang="en-US" sz="2000" smtClean="0"/>
              <a:t>Shift from Collaboration to Coordination</a:t>
            </a:r>
          </a:p>
          <a:p>
            <a:pPr eaLnBrk="1" hangingPunct="1"/>
            <a:r>
              <a:rPr lang="en-US" sz="2000" smtClean="0"/>
              <a:t>Tentative Hypothesis: </a:t>
            </a:r>
          </a:p>
          <a:p>
            <a:pPr lvl="1" eaLnBrk="1" hangingPunct="1"/>
            <a:r>
              <a:rPr lang="en-US" sz="1600" smtClean="0"/>
              <a:t>Agencies experienced across-the-board reductions in year two budgets</a:t>
            </a:r>
          </a:p>
          <a:p>
            <a:pPr lvl="1" eaLnBrk="1" hangingPunct="1"/>
            <a:r>
              <a:rPr lang="en-US" sz="1600" smtClean="0"/>
              <a:t>Reduced budgets meant decrease in collaborative activities, e.g. MOU’s</a:t>
            </a:r>
          </a:p>
          <a:p>
            <a:pPr lvl="1" eaLnBrk="1" hangingPunct="1"/>
            <a:r>
              <a:rPr lang="en-US" sz="1600" smtClean="0"/>
              <a:t>Less costly to do more coordination than collaboration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3"/>
          <p:cNvSpPr>
            <a:spLocks noGrp="1"/>
          </p:cNvSpPr>
          <p:nvPr>
            <p:ph type="sldNum" sz="quarter" idx="11"/>
          </p:nvPr>
        </p:nvSpPr>
        <p:spPr>
          <a:noFill/>
        </p:spPr>
        <p:txBody>
          <a:bodyPr/>
          <a:lstStyle/>
          <a:p>
            <a:fld id="{F6D7346E-18F4-4484-BBF0-3862C97E78E8}" type="slidenum">
              <a:rPr lang="en-US" smtClean="0">
                <a:latin typeface="Myriad Pro Light"/>
              </a:rPr>
              <a:pPr/>
              <a:t>32</a:t>
            </a:fld>
            <a:endParaRPr lang="en-US" smtClean="0">
              <a:latin typeface="Myriad Pro Light"/>
            </a:endParaRPr>
          </a:p>
          <a:p>
            <a:endParaRPr lang="en-US" smtClean="0">
              <a:latin typeface="Myriad Pro Light"/>
            </a:endParaRPr>
          </a:p>
        </p:txBody>
      </p:sp>
      <p:sp>
        <p:nvSpPr>
          <p:cNvPr id="63490" name="Slide Number Placeholder 4"/>
          <p:cNvSpPr txBox="1">
            <a:spLocks/>
          </p:cNvSpPr>
          <p:nvPr/>
        </p:nvSpPr>
        <p:spPr bwMode="auto">
          <a:xfrm>
            <a:off x="6553200" y="6324600"/>
            <a:ext cx="2133600" cy="457200"/>
          </a:xfrm>
          <a:prstGeom prst="rect">
            <a:avLst/>
          </a:prstGeom>
          <a:noFill/>
          <a:ln w="9525">
            <a:noFill/>
            <a:miter lim="800000"/>
            <a:headEnd/>
            <a:tailEnd/>
          </a:ln>
        </p:spPr>
        <p:txBody>
          <a:bodyPr/>
          <a:lstStyle/>
          <a:p>
            <a:pPr algn="r"/>
            <a:fld id="{26212EF7-CE9E-496E-BEC6-104834F0576E}" type="slidenum">
              <a:rPr lang="en-US" sz="900">
                <a:latin typeface="Myriad Pro Light"/>
              </a:rPr>
              <a:pPr algn="r"/>
              <a:t>32</a:t>
            </a:fld>
            <a:endParaRPr lang="en-US" sz="900">
              <a:latin typeface="Myriad Pro Light"/>
            </a:endParaRPr>
          </a:p>
          <a:p>
            <a:pPr algn="r"/>
            <a:endParaRPr lang="en-US" sz="1000">
              <a:latin typeface="Myriad Pro Light"/>
            </a:endParaRPr>
          </a:p>
        </p:txBody>
      </p:sp>
      <p:sp>
        <p:nvSpPr>
          <p:cNvPr id="7" name="Rectangle 2"/>
          <p:cNvSpPr txBox="1">
            <a:spLocks noChangeArrowheads="1"/>
          </p:cNvSpPr>
          <p:nvPr/>
        </p:nvSpPr>
        <p:spPr>
          <a:xfrm>
            <a:off x="457200" y="304800"/>
            <a:ext cx="8077200" cy="838200"/>
          </a:xfrm>
          <a:prstGeom prst="rect">
            <a:avLst/>
          </a:prstGeom>
        </p:spPr>
        <p:txBody>
          <a:bodyPr/>
          <a:lstStyle/>
          <a:p>
            <a:pPr>
              <a:defRPr/>
            </a:pPr>
            <a:r>
              <a:rPr lang="en-US" sz="3600" b="1" kern="0" dirty="0">
                <a:solidFill>
                  <a:srgbClr val="B3151F"/>
                </a:solidFill>
                <a:latin typeface="+mj-lt"/>
                <a:ea typeface="+mj-ea"/>
                <a:cs typeface="+mj-cs"/>
              </a:rPr>
              <a:t>Summary and Implications</a:t>
            </a:r>
          </a:p>
        </p:txBody>
      </p:sp>
      <p:sp>
        <p:nvSpPr>
          <p:cNvPr id="8" name="Rectangle 3"/>
          <p:cNvSpPr txBox="1">
            <a:spLocks noChangeArrowheads="1"/>
          </p:cNvSpPr>
          <p:nvPr/>
        </p:nvSpPr>
        <p:spPr>
          <a:xfrm>
            <a:off x="457200" y="1066800"/>
            <a:ext cx="8229600" cy="5064125"/>
          </a:xfrm>
          <a:prstGeom prst="rect">
            <a:avLst/>
          </a:prstGeom>
        </p:spPr>
        <p:txBody>
          <a:bodyPr/>
          <a:lstStyle/>
          <a:p>
            <a:pPr marL="342900" indent="-342900">
              <a:lnSpc>
                <a:spcPct val="80000"/>
              </a:lnSpc>
              <a:spcBef>
                <a:spcPct val="80000"/>
              </a:spcBef>
              <a:buClr>
                <a:srgbClr val="BACC04"/>
              </a:buClr>
              <a:buSzPct val="70000"/>
              <a:buFont typeface="Wingdings 2" pitchFamily="18" charset="2"/>
              <a:buChar char="Ì"/>
              <a:defRPr/>
            </a:pPr>
            <a:r>
              <a:rPr lang="en-US" sz="2000" b="1" kern="0" dirty="0">
                <a:solidFill>
                  <a:srgbClr val="49237A"/>
                </a:solidFill>
                <a:latin typeface="+mn-lt"/>
              </a:rPr>
              <a:t>Define network and its members </a:t>
            </a:r>
          </a:p>
          <a:p>
            <a:pPr marL="342900" indent="-342900">
              <a:lnSpc>
                <a:spcPct val="80000"/>
              </a:lnSpc>
              <a:spcBef>
                <a:spcPct val="80000"/>
              </a:spcBef>
              <a:buClr>
                <a:srgbClr val="BACC04"/>
              </a:buClr>
              <a:buSzPct val="70000"/>
              <a:buFont typeface="Wingdings 2" pitchFamily="18" charset="2"/>
              <a:buChar char="Ì"/>
              <a:defRPr/>
            </a:pPr>
            <a:r>
              <a:rPr lang="en-US" sz="2000" b="1" kern="0" dirty="0">
                <a:solidFill>
                  <a:srgbClr val="49237A"/>
                </a:solidFill>
                <a:latin typeface="+mn-lt"/>
              </a:rPr>
              <a:t>Need 100% response rate or close to it</a:t>
            </a:r>
          </a:p>
          <a:p>
            <a:pPr marL="342900" indent="-342900">
              <a:spcBef>
                <a:spcPct val="80000"/>
              </a:spcBef>
              <a:buClr>
                <a:srgbClr val="BACC04"/>
              </a:buClr>
              <a:buSzPct val="70000"/>
              <a:buFont typeface="Wingdings 2" pitchFamily="18" charset="2"/>
              <a:buChar char="Ì"/>
              <a:defRPr/>
            </a:pPr>
            <a:r>
              <a:rPr lang="en-US" sz="2000" b="1" kern="0" dirty="0">
                <a:solidFill>
                  <a:srgbClr val="49237A"/>
                </a:solidFill>
                <a:latin typeface="+mn-lt"/>
              </a:rPr>
              <a:t>ALWAYS rescale when selecting agencies (nodes) or levels of collaboration or attributes</a:t>
            </a:r>
          </a:p>
          <a:p>
            <a:pPr marL="342900" indent="-342900">
              <a:lnSpc>
                <a:spcPct val="80000"/>
              </a:lnSpc>
              <a:spcBef>
                <a:spcPct val="80000"/>
              </a:spcBef>
              <a:buClr>
                <a:srgbClr val="BACC04"/>
              </a:buClr>
              <a:buSzPct val="70000"/>
              <a:buFont typeface="Wingdings 2" pitchFamily="18" charset="2"/>
              <a:buChar char="Ì"/>
              <a:defRPr/>
            </a:pPr>
            <a:r>
              <a:rPr lang="en-US" sz="2000" b="1" kern="0" dirty="0">
                <a:solidFill>
                  <a:srgbClr val="49237A"/>
                </a:solidFill>
                <a:latin typeface="+mn-lt"/>
              </a:rPr>
              <a:t>Save VNA file to make it easier to open network map</a:t>
            </a:r>
          </a:p>
          <a:p>
            <a:pPr marL="342900" indent="-342900">
              <a:lnSpc>
                <a:spcPct val="80000"/>
              </a:lnSpc>
              <a:spcBef>
                <a:spcPct val="80000"/>
              </a:spcBef>
              <a:buClr>
                <a:srgbClr val="BACC04"/>
              </a:buClr>
              <a:buSzPct val="70000"/>
              <a:buFont typeface="Wingdings 2" pitchFamily="18" charset="2"/>
              <a:buChar char="Ì"/>
              <a:defRPr/>
            </a:pPr>
            <a:r>
              <a:rPr lang="en-US" sz="2000" b="1" kern="0" dirty="0">
                <a:solidFill>
                  <a:srgbClr val="49237A"/>
                </a:solidFill>
                <a:latin typeface="+mn-lt"/>
              </a:rPr>
              <a:t>Explain network analysis to stakeholders</a:t>
            </a:r>
          </a:p>
          <a:p>
            <a:pPr marL="1023938" lvl="1" indent="-347663">
              <a:lnSpc>
                <a:spcPct val="80000"/>
              </a:lnSpc>
              <a:spcBef>
                <a:spcPct val="40000"/>
              </a:spcBef>
              <a:buClr>
                <a:srgbClr val="BACC04"/>
              </a:buClr>
              <a:buSzPct val="70000"/>
              <a:buFont typeface="Wingdings 2" pitchFamily="18" charset="2"/>
              <a:buChar char="¡"/>
              <a:defRPr/>
            </a:pPr>
            <a:r>
              <a:rPr lang="en-US" sz="1800" b="1" kern="0" dirty="0">
                <a:solidFill>
                  <a:srgbClr val="49237A"/>
                </a:solidFill>
                <a:latin typeface="+mn-lt"/>
              </a:rPr>
              <a:t>Utility for policymakers, agency staff, funders</a:t>
            </a:r>
          </a:p>
          <a:p>
            <a:pPr marL="1023938" lvl="1" indent="-347663">
              <a:lnSpc>
                <a:spcPct val="80000"/>
              </a:lnSpc>
              <a:spcBef>
                <a:spcPct val="40000"/>
              </a:spcBef>
              <a:buClr>
                <a:srgbClr val="BACC04"/>
              </a:buClr>
              <a:buSzPct val="70000"/>
              <a:buFont typeface="Wingdings 2" pitchFamily="18" charset="2"/>
              <a:buChar char="¡"/>
              <a:defRPr/>
            </a:pPr>
            <a:r>
              <a:rPr lang="en-US" sz="1800" b="1" kern="0" dirty="0">
                <a:solidFill>
                  <a:srgbClr val="49237A"/>
                </a:solidFill>
                <a:latin typeface="+mn-lt"/>
              </a:rPr>
              <a:t>How to stimulate greater collaboration</a:t>
            </a:r>
          </a:p>
          <a:p>
            <a:pPr marL="342900" indent="-342900">
              <a:lnSpc>
                <a:spcPct val="80000"/>
              </a:lnSpc>
              <a:spcBef>
                <a:spcPct val="80000"/>
              </a:spcBef>
              <a:buClr>
                <a:srgbClr val="BACC04"/>
              </a:buClr>
              <a:buSzPct val="70000"/>
              <a:buFont typeface="Wingdings 2" pitchFamily="18" charset="2"/>
              <a:buChar char="Ì"/>
              <a:defRPr/>
            </a:pPr>
            <a:r>
              <a:rPr lang="en-US" sz="2000" b="1" kern="0" dirty="0">
                <a:solidFill>
                  <a:srgbClr val="49237A"/>
                </a:solidFill>
                <a:latin typeface="+mn-lt"/>
              </a:rPr>
              <a:t>Understand Limits</a:t>
            </a:r>
          </a:p>
          <a:p>
            <a:pPr marL="1023938" lvl="1" indent="-347663">
              <a:lnSpc>
                <a:spcPct val="80000"/>
              </a:lnSpc>
              <a:spcBef>
                <a:spcPct val="40000"/>
              </a:spcBef>
              <a:buClr>
                <a:srgbClr val="BACC04"/>
              </a:buClr>
              <a:buSzPct val="70000"/>
              <a:buFont typeface="Wingdings 2" pitchFamily="18" charset="2"/>
              <a:buChar char="¡"/>
              <a:defRPr/>
            </a:pPr>
            <a:r>
              <a:rPr lang="en-US" sz="1800" b="1" kern="0" dirty="0">
                <a:solidFill>
                  <a:srgbClr val="49237A"/>
                </a:solidFill>
                <a:latin typeface="+mn-lt"/>
              </a:rPr>
              <a:t>Statistical significance</a:t>
            </a:r>
          </a:p>
          <a:p>
            <a:pPr marL="1023938" lvl="1" indent="-347663">
              <a:lnSpc>
                <a:spcPct val="80000"/>
              </a:lnSpc>
              <a:spcBef>
                <a:spcPct val="40000"/>
              </a:spcBef>
              <a:buClr>
                <a:srgbClr val="BACC04"/>
              </a:buClr>
              <a:buSzPct val="70000"/>
              <a:buFont typeface="Wingdings 2" pitchFamily="18" charset="2"/>
              <a:buChar char="¡"/>
              <a:defRPr/>
            </a:pPr>
            <a:r>
              <a:rPr lang="en-US" sz="1800" b="1" kern="0" dirty="0">
                <a:solidFill>
                  <a:srgbClr val="49237A"/>
                </a:solidFill>
                <a:latin typeface="+mn-lt"/>
              </a:rPr>
              <a:t>Strength of ties but not content of ties</a:t>
            </a:r>
          </a:p>
          <a:p>
            <a:pPr marL="1023938" lvl="1" indent="-347663">
              <a:lnSpc>
                <a:spcPct val="80000"/>
              </a:lnSpc>
              <a:spcBef>
                <a:spcPct val="40000"/>
              </a:spcBef>
              <a:buClr>
                <a:srgbClr val="BACC04"/>
              </a:buClr>
              <a:buSzPct val="70000"/>
              <a:buFont typeface="Wingdings 2" pitchFamily="18" charset="2"/>
              <a:buChar char="¡"/>
              <a:defRPr/>
            </a:pPr>
            <a:r>
              <a:rPr lang="en-US" sz="1800" b="1" kern="0" dirty="0">
                <a:solidFill>
                  <a:srgbClr val="49237A"/>
                </a:solidFill>
                <a:latin typeface="+mn-lt"/>
              </a:rPr>
              <a:t>Expected timing of network-related change</a:t>
            </a:r>
          </a:p>
          <a:p>
            <a:pPr marL="1023938" lvl="1" indent="-347663">
              <a:lnSpc>
                <a:spcPct val="80000"/>
              </a:lnSpc>
              <a:spcBef>
                <a:spcPct val="40000"/>
              </a:spcBef>
              <a:buClr>
                <a:srgbClr val="BACC04"/>
              </a:buClr>
              <a:buSzPct val="70000"/>
              <a:buFont typeface="Wingdings 2" pitchFamily="18" charset="2"/>
              <a:buChar char="¡"/>
              <a:defRPr/>
            </a:pPr>
            <a:endParaRPr lang="en-US" sz="2000" b="1" kern="0" dirty="0">
              <a:solidFill>
                <a:srgbClr val="49237A"/>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4"/>
          <p:cNvSpPr>
            <a:spLocks noGrp="1"/>
          </p:cNvSpPr>
          <p:nvPr>
            <p:ph type="sldNum" sz="quarter" idx="11"/>
          </p:nvPr>
        </p:nvSpPr>
        <p:spPr>
          <a:noFill/>
        </p:spPr>
        <p:txBody>
          <a:bodyPr/>
          <a:lstStyle/>
          <a:p>
            <a:fld id="{440728C8-76EA-4B4F-AA76-D48FF58F4F81}" type="slidenum">
              <a:rPr lang="en-US" smtClean="0">
                <a:latin typeface="Myriad Pro Light"/>
              </a:rPr>
              <a:pPr/>
              <a:t>4</a:t>
            </a:fld>
            <a:endParaRPr lang="en-US" smtClean="0">
              <a:latin typeface="Myriad Pro Light"/>
            </a:endParaRPr>
          </a:p>
          <a:p>
            <a:endParaRPr lang="en-US" sz="1000" smtClean="0">
              <a:latin typeface="Myriad Pro Light"/>
            </a:endParaRPr>
          </a:p>
        </p:txBody>
      </p:sp>
      <p:sp>
        <p:nvSpPr>
          <p:cNvPr id="32770" name="Rectangle 2"/>
          <p:cNvSpPr>
            <a:spLocks noGrp="1" noChangeArrowheads="1"/>
          </p:cNvSpPr>
          <p:nvPr>
            <p:ph type="title"/>
          </p:nvPr>
        </p:nvSpPr>
        <p:spPr>
          <a:xfrm>
            <a:off x="457200" y="122238"/>
            <a:ext cx="7543800" cy="944562"/>
          </a:xfrm>
        </p:spPr>
        <p:txBody>
          <a:bodyPr/>
          <a:lstStyle/>
          <a:p>
            <a:pPr eaLnBrk="1" hangingPunct="1"/>
            <a:r>
              <a:rPr lang="en-US" sz="3200" smtClean="0">
                <a:solidFill>
                  <a:srgbClr val="B3151F"/>
                </a:solidFill>
              </a:rPr>
              <a:t>Network Analysis and Maps</a:t>
            </a:r>
          </a:p>
        </p:txBody>
      </p:sp>
      <p:sp>
        <p:nvSpPr>
          <p:cNvPr id="32771" name="Rectangle 4"/>
          <p:cNvSpPr>
            <a:spLocks noGrp="1" noChangeArrowheads="1"/>
          </p:cNvSpPr>
          <p:nvPr>
            <p:ph type="body" idx="1"/>
          </p:nvPr>
        </p:nvSpPr>
        <p:spPr>
          <a:xfrm>
            <a:off x="457200" y="1143000"/>
            <a:ext cx="8458200" cy="4876800"/>
          </a:xfrm>
        </p:spPr>
        <p:txBody>
          <a:bodyPr/>
          <a:lstStyle/>
          <a:p>
            <a:pPr eaLnBrk="1" hangingPunct="1">
              <a:spcBef>
                <a:spcPct val="10000"/>
              </a:spcBef>
              <a:spcAft>
                <a:spcPct val="10000"/>
              </a:spcAft>
            </a:pPr>
            <a:r>
              <a:rPr lang="en-US" sz="2000" smtClean="0"/>
              <a:t>What are Networks?</a:t>
            </a:r>
          </a:p>
          <a:p>
            <a:pPr lvl="1" eaLnBrk="1" hangingPunct="1">
              <a:spcBef>
                <a:spcPct val="20000"/>
              </a:spcBef>
              <a:spcAft>
                <a:spcPct val="10000"/>
              </a:spcAft>
            </a:pPr>
            <a:r>
              <a:rPr lang="en-US" sz="1600" b="0" smtClean="0"/>
              <a:t>Structure of connections</a:t>
            </a:r>
          </a:p>
          <a:p>
            <a:pPr lvl="1" eaLnBrk="1" hangingPunct="1">
              <a:spcBef>
                <a:spcPct val="20000"/>
              </a:spcBef>
              <a:spcAft>
                <a:spcPct val="10000"/>
              </a:spcAft>
            </a:pPr>
            <a:r>
              <a:rPr lang="en-US" sz="1600" b="0" smtClean="0"/>
              <a:t>Actors are described by their relations, not by their attributes</a:t>
            </a:r>
          </a:p>
          <a:p>
            <a:pPr lvl="1" eaLnBrk="1" hangingPunct="1">
              <a:spcBef>
                <a:spcPct val="20000"/>
              </a:spcBef>
              <a:spcAft>
                <a:spcPct val="10000"/>
              </a:spcAft>
            </a:pPr>
            <a:r>
              <a:rPr lang="en-US" sz="1600" b="0" smtClean="0"/>
              <a:t>Rectangular data; both sides must give information</a:t>
            </a:r>
          </a:p>
          <a:p>
            <a:pPr lvl="2" eaLnBrk="1" hangingPunct="1">
              <a:spcAft>
                <a:spcPct val="10000"/>
              </a:spcAft>
            </a:pPr>
            <a:r>
              <a:rPr lang="en-US" sz="1600" smtClean="0"/>
              <a:t>Include all of the actors who occur within a pre-defined boundary</a:t>
            </a:r>
          </a:p>
          <a:p>
            <a:pPr lvl="2" eaLnBrk="1" hangingPunct="1">
              <a:spcAft>
                <a:spcPct val="10000"/>
              </a:spcAft>
            </a:pPr>
            <a:r>
              <a:rPr lang="en-US" sz="1600" smtClean="0"/>
              <a:t>Data consist of a census, not a sample</a:t>
            </a:r>
          </a:p>
          <a:p>
            <a:pPr lvl="1" eaLnBrk="1" hangingPunct="1">
              <a:spcBef>
                <a:spcPct val="20000"/>
              </a:spcBef>
              <a:spcAft>
                <a:spcPct val="10000"/>
              </a:spcAft>
            </a:pPr>
            <a:r>
              <a:rPr lang="en-US" sz="1600" b="0" smtClean="0"/>
              <a:t>A system of inter-connections</a:t>
            </a:r>
          </a:p>
          <a:p>
            <a:pPr eaLnBrk="1" hangingPunct="1">
              <a:spcBef>
                <a:spcPct val="10000"/>
              </a:spcBef>
              <a:spcAft>
                <a:spcPct val="10000"/>
              </a:spcAft>
            </a:pPr>
            <a:r>
              <a:rPr lang="en-US" sz="2000" smtClean="0"/>
              <a:t>Structure of Networks</a:t>
            </a:r>
          </a:p>
          <a:p>
            <a:pPr lvl="1" eaLnBrk="1" hangingPunct="1">
              <a:spcBef>
                <a:spcPct val="20000"/>
              </a:spcBef>
              <a:spcAft>
                <a:spcPct val="10000"/>
              </a:spcAft>
            </a:pPr>
            <a:r>
              <a:rPr lang="en-US" sz="1600" b="0" smtClean="0"/>
              <a:t>Nodes: Individual nested within agency</a:t>
            </a:r>
            <a:r>
              <a:rPr lang="en-US" sz="1600" smtClean="0"/>
              <a:t> </a:t>
            </a:r>
          </a:p>
          <a:p>
            <a:pPr lvl="2" eaLnBrk="1" hangingPunct="1">
              <a:spcAft>
                <a:spcPct val="10000"/>
              </a:spcAft>
            </a:pPr>
            <a:r>
              <a:rPr lang="en-US" sz="1600" smtClean="0"/>
              <a:t>Focus on agency-level for network analysis and mapping</a:t>
            </a:r>
          </a:p>
          <a:p>
            <a:pPr lvl="1" eaLnBrk="1" hangingPunct="1">
              <a:spcBef>
                <a:spcPct val="20000"/>
              </a:spcBef>
              <a:spcAft>
                <a:spcPct val="10000"/>
              </a:spcAft>
            </a:pPr>
            <a:r>
              <a:rPr lang="en-US" sz="1600" b="0" smtClean="0"/>
              <a:t>Lines: Relations between nodes</a:t>
            </a:r>
          </a:p>
          <a:p>
            <a:pPr lvl="2" eaLnBrk="1" hangingPunct="1">
              <a:spcBef>
                <a:spcPct val="15000"/>
              </a:spcBef>
              <a:spcAft>
                <a:spcPct val="10000"/>
              </a:spcAft>
            </a:pPr>
            <a:r>
              <a:rPr lang="en-US" sz="1600" smtClean="0"/>
              <a:t>Direction: Arrows point </a:t>
            </a:r>
            <a:r>
              <a:rPr lang="en-US" sz="1600" u="sng" smtClean="0"/>
              <a:t>from</a:t>
            </a:r>
            <a:r>
              <a:rPr lang="en-US" sz="1600" smtClean="0"/>
              <a:t> the responding organization </a:t>
            </a:r>
            <a:r>
              <a:rPr lang="en-US" sz="1600" u="sng" smtClean="0"/>
              <a:t>to</a:t>
            </a:r>
            <a:r>
              <a:rPr lang="en-US" sz="1600" smtClean="0"/>
              <a:t> the agency with which they report an interaction.</a:t>
            </a:r>
          </a:p>
          <a:p>
            <a:pPr lvl="2" eaLnBrk="1" hangingPunct="1">
              <a:spcBef>
                <a:spcPct val="15000"/>
              </a:spcBef>
              <a:spcAft>
                <a:spcPct val="10000"/>
              </a:spcAft>
            </a:pPr>
            <a:r>
              <a:rPr lang="en-US" sz="1600" smtClean="0"/>
              <a:t>Measurement Scale: Binary yes/no (0/1) or multiple (e.g. strength of ties)</a:t>
            </a:r>
          </a:p>
          <a:p>
            <a:pPr lvl="2" eaLnBrk="1" hangingPunct="1">
              <a:spcBef>
                <a:spcPct val="15000"/>
              </a:spcBef>
              <a:spcAft>
                <a:spcPct val="10000"/>
              </a:spcAft>
            </a:pPr>
            <a:r>
              <a:rPr lang="en-US" sz="1600" smtClean="0"/>
              <a:t>Reciprocity: Both actors give same tie or not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3"/>
          <p:cNvSpPr>
            <a:spLocks noGrp="1"/>
          </p:cNvSpPr>
          <p:nvPr>
            <p:ph type="sldNum" sz="quarter" idx="11"/>
          </p:nvPr>
        </p:nvSpPr>
        <p:spPr>
          <a:noFill/>
        </p:spPr>
        <p:txBody>
          <a:bodyPr/>
          <a:lstStyle/>
          <a:p>
            <a:fld id="{2F250A1E-8898-4084-AF25-FAE937C24DEC}" type="slidenum">
              <a:rPr lang="en-US" smtClean="0">
                <a:latin typeface="Myriad Pro Light"/>
              </a:rPr>
              <a:pPr/>
              <a:t>5</a:t>
            </a:fld>
            <a:endParaRPr lang="en-US" smtClean="0">
              <a:latin typeface="Myriad Pro Light"/>
            </a:endParaRPr>
          </a:p>
          <a:p>
            <a:endParaRPr lang="en-US" sz="1000" smtClean="0">
              <a:latin typeface="Myriad Pro Light"/>
            </a:endParaRPr>
          </a:p>
        </p:txBody>
      </p:sp>
      <p:sp>
        <p:nvSpPr>
          <p:cNvPr id="33794" name="Rectangle 4"/>
          <p:cNvSpPr>
            <a:spLocks noGrp="1" noChangeArrowheads="1"/>
          </p:cNvSpPr>
          <p:nvPr>
            <p:ph type="title"/>
          </p:nvPr>
        </p:nvSpPr>
        <p:spPr>
          <a:xfrm>
            <a:off x="457200" y="122238"/>
            <a:ext cx="7543800" cy="1020762"/>
          </a:xfrm>
        </p:spPr>
        <p:txBody>
          <a:bodyPr/>
          <a:lstStyle/>
          <a:p>
            <a:pPr eaLnBrk="1" hangingPunct="1"/>
            <a:r>
              <a:rPr lang="en-US" smtClean="0">
                <a:solidFill>
                  <a:srgbClr val="B3151F"/>
                </a:solidFill>
              </a:rPr>
              <a:t>Example of a Network Map</a:t>
            </a:r>
          </a:p>
        </p:txBody>
      </p:sp>
      <p:pic>
        <p:nvPicPr>
          <p:cNvPr id="33795" name="Picture 5" descr="F5FC Networking Only Recip Ties NoLabels"/>
          <p:cNvPicPr>
            <a:picLocks noChangeAspect="1" noChangeArrowheads="1"/>
          </p:cNvPicPr>
          <p:nvPr/>
        </p:nvPicPr>
        <p:blipFill>
          <a:blip r:embed="rId2" cstate="print"/>
          <a:srcRect/>
          <a:stretch>
            <a:fillRect/>
          </a:stretch>
        </p:blipFill>
        <p:spPr bwMode="auto">
          <a:xfrm>
            <a:off x="1143000" y="1295400"/>
            <a:ext cx="7467600" cy="4572000"/>
          </a:xfrm>
          <a:prstGeom prst="rect">
            <a:avLst/>
          </a:prstGeom>
          <a:noFill/>
          <a:ln w="9525">
            <a:noFill/>
            <a:miter lim="800000"/>
            <a:headEnd/>
            <a:tailEnd/>
          </a:ln>
        </p:spPr>
      </p:pic>
      <p:grpSp>
        <p:nvGrpSpPr>
          <p:cNvPr id="33796" name="Group 17"/>
          <p:cNvGrpSpPr>
            <a:grpSpLocks/>
          </p:cNvGrpSpPr>
          <p:nvPr/>
        </p:nvGrpSpPr>
        <p:grpSpPr bwMode="auto">
          <a:xfrm>
            <a:off x="152400" y="4343400"/>
            <a:ext cx="1066800" cy="381000"/>
            <a:chOff x="96" y="2736"/>
            <a:chExt cx="672" cy="240"/>
          </a:xfrm>
        </p:grpSpPr>
        <p:sp>
          <p:nvSpPr>
            <p:cNvPr id="33806" name="AutoShape 6"/>
            <p:cNvSpPr>
              <a:spLocks noChangeArrowheads="1"/>
            </p:cNvSpPr>
            <p:nvPr/>
          </p:nvSpPr>
          <p:spPr bwMode="auto">
            <a:xfrm rot="10800000">
              <a:off x="96" y="2736"/>
              <a:ext cx="672" cy="240"/>
            </a:xfrm>
            <a:prstGeom prst="wedgeEllipseCallout">
              <a:avLst>
                <a:gd name="adj1" fmla="val -45838"/>
                <a:gd name="adj2" fmla="val 288333"/>
              </a:avLst>
            </a:prstGeom>
            <a:noFill/>
            <a:ln w="9525">
              <a:solidFill>
                <a:schemeClr val="tx1"/>
              </a:solidFill>
              <a:miter lim="800000"/>
              <a:headEnd/>
              <a:tailEnd/>
            </a:ln>
          </p:spPr>
          <p:txBody>
            <a:bodyPr rot="10800000"/>
            <a:lstStyle/>
            <a:p>
              <a:pPr algn="ctr"/>
              <a:endParaRPr lang="en-US"/>
            </a:p>
          </p:txBody>
        </p:sp>
        <p:sp>
          <p:nvSpPr>
            <p:cNvPr id="33807" name="Text Box 7"/>
            <p:cNvSpPr txBox="1">
              <a:spLocks noChangeArrowheads="1"/>
            </p:cNvSpPr>
            <p:nvPr/>
          </p:nvSpPr>
          <p:spPr bwMode="auto">
            <a:xfrm>
              <a:off x="192" y="2736"/>
              <a:ext cx="480" cy="212"/>
            </a:xfrm>
            <a:prstGeom prst="rect">
              <a:avLst/>
            </a:prstGeom>
            <a:noFill/>
            <a:ln w="9525">
              <a:noFill/>
              <a:miter lim="800000"/>
              <a:headEnd/>
              <a:tailEnd/>
            </a:ln>
          </p:spPr>
          <p:txBody>
            <a:bodyPr>
              <a:spAutoFit/>
            </a:bodyPr>
            <a:lstStyle/>
            <a:p>
              <a:pPr>
                <a:spcBef>
                  <a:spcPct val="50000"/>
                </a:spcBef>
              </a:pPr>
              <a:r>
                <a:rPr lang="en-US" sz="1600" b="1"/>
                <a:t>Node</a:t>
              </a:r>
            </a:p>
          </p:txBody>
        </p:sp>
      </p:grpSp>
      <p:grpSp>
        <p:nvGrpSpPr>
          <p:cNvPr id="33797" name="Group 19"/>
          <p:cNvGrpSpPr>
            <a:grpSpLocks/>
          </p:cNvGrpSpPr>
          <p:nvPr/>
        </p:nvGrpSpPr>
        <p:grpSpPr bwMode="auto">
          <a:xfrm>
            <a:off x="7239000" y="3810000"/>
            <a:ext cx="1447800" cy="685800"/>
            <a:chOff x="4560" y="2400"/>
            <a:chExt cx="912" cy="432"/>
          </a:xfrm>
        </p:grpSpPr>
        <p:sp>
          <p:nvSpPr>
            <p:cNvPr id="33804" name="AutoShape 10"/>
            <p:cNvSpPr>
              <a:spLocks noChangeArrowheads="1"/>
            </p:cNvSpPr>
            <p:nvPr/>
          </p:nvSpPr>
          <p:spPr bwMode="auto">
            <a:xfrm rot="10800000">
              <a:off x="4560" y="2400"/>
              <a:ext cx="912" cy="432"/>
            </a:xfrm>
            <a:prstGeom prst="wedgeEllipseCallout">
              <a:avLst>
                <a:gd name="adj1" fmla="val 75000"/>
                <a:gd name="adj2" fmla="val 219440"/>
              </a:avLst>
            </a:prstGeom>
            <a:noFill/>
            <a:ln w="9525">
              <a:solidFill>
                <a:schemeClr val="tx1"/>
              </a:solidFill>
              <a:miter lim="800000"/>
              <a:headEnd/>
              <a:tailEnd/>
            </a:ln>
          </p:spPr>
          <p:txBody>
            <a:bodyPr rot="10800000"/>
            <a:lstStyle/>
            <a:p>
              <a:pPr algn="ctr"/>
              <a:endParaRPr lang="en-US"/>
            </a:p>
          </p:txBody>
        </p:sp>
        <p:sp>
          <p:nvSpPr>
            <p:cNvPr id="33805" name="Text Box 11"/>
            <p:cNvSpPr txBox="1">
              <a:spLocks noChangeArrowheads="1"/>
            </p:cNvSpPr>
            <p:nvPr/>
          </p:nvSpPr>
          <p:spPr bwMode="auto">
            <a:xfrm>
              <a:off x="4656" y="2448"/>
              <a:ext cx="816" cy="366"/>
            </a:xfrm>
            <a:prstGeom prst="rect">
              <a:avLst/>
            </a:prstGeom>
            <a:noFill/>
            <a:ln w="9525">
              <a:noFill/>
              <a:miter lim="800000"/>
              <a:headEnd/>
              <a:tailEnd/>
            </a:ln>
          </p:spPr>
          <p:txBody>
            <a:bodyPr>
              <a:spAutoFit/>
            </a:bodyPr>
            <a:lstStyle/>
            <a:p>
              <a:pPr>
                <a:spcBef>
                  <a:spcPct val="50000"/>
                </a:spcBef>
              </a:pPr>
              <a:r>
                <a:rPr lang="en-US" sz="1600" b="1"/>
                <a:t>Reciprocal Relation</a:t>
              </a:r>
            </a:p>
          </p:txBody>
        </p:sp>
      </p:grpSp>
      <p:grpSp>
        <p:nvGrpSpPr>
          <p:cNvPr id="33798" name="Group 18"/>
          <p:cNvGrpSpPr>
            <a:grpSpLocks/>
          </p:cNvGrpSpPr>
          <p:nvPr/>
        </p:nvGrpSpPr>
        <p:grpSpPr bwMode="auto">
          <a:xfrm>
            <a:off x="7543800" y="5029200"/>
            <a:ext cx="1600200" cy="762000"/>
            <a:chOff x="4752" y="3168"/>
            <a:chExt cx="1008" cy="480"/>
          </a:xfrm>
        </p:grpSpPr>
        <p:sp>
          <p:nvSpPr>
            <p:cNvPr id="33802" name="AutoShape 14"/>
            <p:cNvSpPr>
              <a:spLocks noChangeArrowheads="1"/>
            </p:cNvSpPr>
            <p:nvPr/>
          </p:nvSpPr>
          <p:spPr bwMode="auto">
            <a:xfrm>
              <a:off x="4752" y="3168"/>
              <a:ext cx="912" cy="480"/>
            </a:xfrm>
            <a:prstGeom prst="wedgeEllipseCallout">
              <a:avLst>
                <a:gd name="adj1" fmla="val -176315"/>
                <a:gd name="adj2" fmla="val -15000"/>
              </a:avLst>
            </a:prstGeom>
            <a:noFill/>
            <a:ln w="9525">
              <a:solidFill>
                <a:schemeClr val="tx1"/>
              </a:solidFill>
              <a:miter lim="800000"/>
              <a:headEnd/>
              <a:tailEnd/>
            </a:ln>
          </p:spPr>
          <p:txBody>
            <a:bodyPr/>
            <a:lstStyle/>
            <a:p>
              <a:pPr algn="ctr"/>
              <a:endParaRPr lang="en-US"/>
            </a:p>
          </p:txBody>
        </p:sp>
        <p:sp>
          <p:nvSpPr>
            <p:cNvPr id="33803" name="Text Box 15"/>
            <p:cNvSpPr txBox="1">
              <a:spLocks noChangeArrowheads="1"/>
            </p:cNvSpPr>
            <p:nvPr/>
          </p:nvSpPr>
          <p:spPr bwMode="auto">
            <a:xfrm>
              <a:off x="4800" y="3264"/>
              <a:ext cx="960" cy="326"/>
            </a:xfrm>
            <a:prstGeom prst="rect">
              <a:avLst/>
            </a:prstGeom>
            <a:noFill/>
            <a:ln w="9525">
              <a:noFill/>
              <a:miter lim="800000"/>
              <a:headEnd/>
              <a:tailEnd/>
            </a:ln>
          </p:spPr>
          <p:txBody>
            <a:bodyPr>
              <a:spAutoFit/>
            </a:bodyPr>
            <a:lstStyle/>
            <a:p>
              <a:pPr>
                <a:spcBef>
                  <a:spcPct val="50000"/>
                </a:spcBef>
              </a:pPr>
              <a:r>
                <a:rPr lang="en-US" sz="1400" b="1"/>
                <a:t>Relation From B to A</a:t>
              </a:r>
            </a:p>
          </p:txBody>
        </p:sp>
      </p:grpSp>
      <p:sp>
        <p:nvSpPr>
          <p:cNvPr id="33799" name="Text Box 17"/>
          <p:cNvSpPr txBox="1">
            <a:spLocks noChangeArrowheads="1"/>
          </p:cNvSpPr>
          <p:nvPr/>
        </p:nvSpPr>
        <p:spPr bwMode="auto">
          <a:xfrm>
            <a:off x="4724400" y="5791200"/>
            <a:ext cx="1066800" cy="307975"/>
          </a:xfrm>
          <a:prstGeom prst="rect">
            <a:avLst/>
          </a:prstGeom>
          <a:noFill/>
          <a:ln w="9525">
            <a:noFill/>
            <a:miter lim="800000"/>
            <a:headEnd/>
            <a:tailEnd/>
          </a:ln>
        </p:spPr>
        <p:txBody>
          <a:bodyPr>
            <a:spAutoFit/>
          </a:bodyPr>
          <a:lstStyle/>
          <a:p>
            <a:pPr>
              <a:spcBef>
                <a:spcPct val="50000"/>
              </a:spcBef>
            </a:pPr>
            <a:r>
              <a:rPr lang="en-US" sz="1400" b="1"/>
              <a:t>Agency A</a:t>
            </a:r>
          </a:p>
        </p:txBody>
      </p:sp>
      <p:sp>
        <p:nvSpPr>
          <p:cNvPr id="33800" name="Text Box 18"/>
          <p:cNvSpPr txBox="1">
            <a:spLocks noChangeArrowheads="1"/>
          </p:cNvSpPr>
          <p:nvPr/>
        </p:nvSpPr>
        <p:spPr bwMode="auto">
          <a:xfrm>
            <a:off x="6324600" y="5029200"/>
            <a:ext cx="1066800" cy="307975"/>
          </a:xfrm>
          <a:prstGeom prst="rect">
            <a:avLst/>
          </a:prstGeom>
          <a:noFill/>
          <a:ln w="9525">
            <a:noFill/>
            <a:miter lim="800000"/>
            <a:headEnd/>
            <a:tailEnd/>
          </a:ln>
        </p:spPr>
        <p:txBody>
          <a:bodyPr>
            <a:spAutoFit/>
          </a:bodyPr>
          <a:lstStyle/>
          <a:p>
            <a:pPr>
              <a:spcBef>
                <a:spcPct val="50000"/>
              </a:spcBef>
            </a:pPr>
            <a:r>
              <a:rPr lang="en-US" sz="1400" b="1"/>
              <a:t>Agency B</a:t>
            </a:r>
          </a:p>
        </p:txBody>
      </p:sp>
      <p:sp>
        <p:nvSpPr>
          <p:cNvPr id="33801" name="Text Box 19"/>
          <p:cNvSpPr txBox="1">
            <a:spLocks noChangeArrowheads="1"/>
          </p:cNvSpPr>
          <p:nvPr/>
        </p:nvSpPr>
        <p:spPr bwMode="auto">
          <a:xfrm>
            <a:off x="1066800" y="3200400"/>
            <a:ext cx="381000" cy="336550"/>
          </a:xfrm>
          <a:prstGeom prst="rect">
            <a:avLst/>
          </a:prstGeom>
          <a:noFill/>
          <a:ln w="9525">
            <a:noFill/>
            <a:miter lim="800000"/>
            <a:headEnd/>
            <a:tailEnd/>
          </a:ln>
        </p:spPr>
        <p:txBody>
          <a:bodyPr>
            <a:spAutoFit/>
          </a:bodyPr>
          <a:lstStyle/>
          <a:p>
            <a:pPr>
              <a:spcBef>
                <a:spcPct val="50000"/>
              </a:spcBef>
            </a:pPr>
            <a:r>
              <a:rPr lang="en-US" sz="1600" b="1"/>
              <a:t>X</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4"/>
          <p:cNvSpPr>
            <a:spLocks noGrp="1"/>
          </p:cNvSpPr>
          <p:nvPr>
            <p:ph type="sldNum" sz="quarter" idx="11"/>
          </p:nvPr>
        </p:nvSpPr>
        <p:spPr>
          <a:noFill/>
        </p:spPr>
        <p:txBody>
          <a:bodyPr/>
          <a:lstStyle/>
          <a:p>
            <a:fld id="{DA129132-44E5-4E6B-A22D-3D92E79C7A3E}" type="slidenum">
              <a:rPr lang="en-US" smtClean="0">
                <a:latin typeface="Myriad Pro Light"/>
              </a:rPr>
              <a:pPr/>
              <a:t>6</a:t>
            </a:fld>
            <a:endParaRPr lang="en-US" smtClean="0">
              <a:latin typeface="Myriad Pro Light"/>
            </a:endParaRPr>
          </a:p>
          <a:p>
            <a:endParaRPr lang="en-US" sz="1000" smtClean="0">
              <a:latin typeface="Myriad Pro Light"/>
            </a:endParaRPr>
          </a:p>
        </p:txBody>
      </p:sp>
      <p:sp>
        <p:nvSpPr>
          <p:cNvPr id="34818" name="Rectangle 2"/>
          <p:cNvSpPr>
            <a:spLocks noGrp="1" noChangeArrowheads="1"/>
          </p:cNvSpPr>
          <p:nvPr>
            <p:ph type="title"/>
          </p:nvPr>
        </p:nvSpPr>
        <p:spPr>
          <a:xfrm>
            <a:off x="457200" y="122238"/>
            <a:ext cx="8077200" cy="1295400"/>
          </a:xfrm>
        </p:spPr>
        <p:txBody>
          <a:bodyPr/>
          <a:lstStyle/>
          <a:p>
            <a:pPr eaLnBrk="1" hangingPunct="1"/>
            <a:r>
              <a:rPr lang="en-US" sz="2800" smtClean="0">
                <a:solidFill>
                  <a:schemeClr val="bg2"/>
                </a:solidFill>
                <a:latin typeface="Myriad Pro Light"/>
              </a:rPr>
              <a:t>Measuring Coordination and Collaboration – The Levels of Collaboration Scale</a:t>
            </a:r>
            <a:r>
              <a:rPr lang="en-US" sz="2800" baseline="30000" smtClean="0">
                <a:solidFill>
                  <a:schemeClr val="bg2"/>
                </a:solidFill>
                <a:latin typeface="Myriad Pro Light"/>
              </a:rPr>
              <a:t>1</a:t>
            </a:r>
          </a:p>
        </p:txBody>
      </p:sp>
      <p:graphicFrame>
        <p:nvGraphicFramePr>
          <p:cNvPr id="283651" name="Group 3"/>
          <p:cNvGraphicFramePr>
            <a:graphicFrameLocks noGrp="1"/>
          </p:cNvGraphicFramePr>
          <p:nvPr>
            <p:ph idx="1"/>
          </p:nvPr>
        </p:nvGraphicFramePr>
        <p:xfrm>
          <a:off x="457200" y="2133600"/>
          <a:ext cx="8229600" cy="2949893"/>
        </p:xfrm>
        <a:graphic>
          <a:graphicData uri="http://schemas.openxmlformats.org/drawingml/2006/table">
            <a:tbl>
              <a:tblPr/>
              <a:tblGrid>
                <a:gridCol w="2058988"/>
                <a:gridCol w="2055812"/>
                <a:gridCol w="2058988"/>
                <a:gridCol w="2055812"/>
              </a:tblGrid>
              <a:tr h="808038">
                <a:tc>
                  <a:txBody>
                    <a:bodyPr/>
                    <a:lstStyle/>
                    <a:p>
                      <a:pPr marL="0" marR="0" lvl="0" indent="0" algn="ctr" defTabSz="914400" rtl="0" eaLnBrk="1" fontAlgn="base" latinLnBrk="0" hangingPunct="1">
                        <a:lnSpc>
                          <a:spcPct val="100000"/>
                        </a:lnSpc>
                        <a:spcBef>
                          <a:spcPct val="80000"/>
                        </a:spcBef>
                        <a:spcAft>
                          <a:spcPct val="0"/>
                        </a:spcAft>
                        <a:buClr>
                          <a:srgbClr val="BACC04"/>
                        </a:buClr>
                        <a:buSzPct val="70000"/>
                        <a:buFont typeface="Wingdings 2" pitchFamily="18" charset="2"/>
                        <a:buNone/>
                        <a:tabLst/>
                      </a:pPr>
                      <a:r>
                        <a:rPr kumimoji="0" lang="en-US" sz="2000" b="1" i="0" u="none" strike="noStrike" cap="none" normalizeH="0" baseline="0" smtClean="0">
                          <a:ln>
                            <a:noFill/>
                          </a:ln>
                          <a:solidFill>
                            <a:srgbClr val="49237A"/>
                          </a:solidFill>
                          <a:effectLst/>
                          <a:latin typeface="Arial" charset="0"/>
                        </a:rPr>
                        <a:t>No interaction</a:t>
                      </a:r>
                    </a:p>
                    <a:p>
                      <a:pPr marL="0" marR="0" lvl="0" indent="0" algn="ctr" defTabSz="914400" rtl="0" eaLnBrk="1" fontAlgn="base" latinLnBrk="0" hangingPunct="1">
                        <a:lnSpc>
                          <a:spcPct val="100000"/>
                        </a:lnSpc>
                        <a:spcBef>
                          <a:spcPct val="80000"/>
                        </a:spcBef>
                        <a:spcAft>
                          <a:spcPct val="0"/>
                        </a:spcAft>
                        <a:buClr>
                          <a:srgbClr val="BACC04"/>
                        </a:buClr>
                        <a:buSzPct val="70000"/>
                        <a:buFont typeface="Wingdings 2" pitchFamily="18" charset="2"/>
                        <a:buNone/>
                        <a:tabLst/>
                      </a:pPr>
                      <a:r>
                        <a:rPr kumimoji="0" lang="en-US" sz="2000" b="1" i="0" u="none" strike="noStrike" cap="none" normalizeH="0" baseline="0" smtClean="0">
                          <a:ln>
                            <a:noFill/>
                          </a:ln>
                          <a:solidFill>
                            <a:srgbClr val="49237A"/>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9C"/>
                    </a:solidFill>
                  </a:tcPr>
                </a:tc>
                <a:tc>
                  <a:txBody>
                    <a:bodyPr/>
                    <a:lstStyle/>
                    <a:p>
                      <a:pPr marL="0" marR="0" lvl="0" indent="0" algn="ctr" defTabSz="914400" rtl="0" eaLnBrk="1" fontAlgn="base" latinLnBrk="0" hangingPunct="1">
                        <a:lnSpc>
                          <a:spcPct val="100000"/>
                        </a:lnSpc>
                        <a:spcBef>
                          <a:spcPct val="80000"/>
                        </a:spcBef>
                        <a:spcAft>
                          <a:spcPct val="0"/>
                        </a:spcAft>
                        <a:buClr>
                          <a:srgbClr val="BACC04"/>
                        </a:buClr>
                        <a:buSzPct val="70000"/>
                        <a:buFont typeface="Wingdings 2" pitchFamily="18" charset="2"/>
                        <a:buNone/>
                        <a:tabLst/>
                      </a:pPr>
                      <a:r>
                        <a:rPr kumimoji="0" lang="en-US" sz="2000" b="1" i="0" u="none" strike="noStrike" cap="none" normalizeH="0" baseline="0" smtClean="0">
                          <a:ln>
                            <a:noFill/>
                          </a:ln>
                          <a:solidFill>
                            <a:srgbClr val="49237A"/>
                          </a:solidFill>
                          <a:effectLst/>
                          <a:latin typeface="Arial" charset="0"/>
                        </a:rPr>
                        <a:t>Networking</a:t>
                      </a:r>
                    </a:p>
                    <a:p>
                      <a:pPr marL="0" marR="0" lvl="0" indent="0" algn="ctr" defTabSz="914400" rtl="0" eaLnBrk="1" fontAlgn="base" latinLnBrk="0" hangingPunct="1">
                        <a:lnSpc>
                          <a:spcPct val="100000"/>
                        </a:lnSpc>
                        <a:spcBef>
                          <a:spcPct val="80000"/>
                        </a:spcBef>
                        <a:spcAft>
                          <a:spcPct val="0"/>
                        </a:spcAft>
                        <a:buClr>
                          <a:srgbClr val="BACC04"/>
                        </a:buClr>
                        <a:buSzPct val="70000"/>
                        <a:buFont typeface="Wingdings 2" pitchFamily="18" charset="2"/>
                        <a:buNone/>
                        <a:tabLst/>
                      </a:pPr>
                      <a:r>
                        <a:rPr kumimoji="0" lang="en-US" sz="2000" b="1" i="0" u="none" strike="noStrike" cap="none" normalizeH="0" baseline="0" smtClean="0">
                          <a:ln>
                            <a:noFill/>
                          </a:ln>
                          <a:solidFill>
                            <a:srgbClr val="49237A"/>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9C"/>
                    </a:solidFill>
                  </a:tcPr>
                </a:tc>
                <a:tc>
                  <a:txBody>
                    <a:bodyPr/>
                    <a:lstStyle/>
                    <a:p>
                      <a:pPr marL="0" marR="0" lvl="0" indent="0" algn="ctr" defTabSz="914400" rtl="0" eaLnBrk="1" fontAlgn="base" latinLnBrk="0" hangingPunct="1">
                        <a:lnSpc>
                          <a:spcPct val="100000"/>
                        </a:lnSpc>
                        <a:spcBef>
                          <a:spcPct val="80000"/>
                        </a:spcBef>
                        <a:spcAft>
                          <a:spcPct val="0"/>
                        </a:spcAft>
                        <a:buClr>
                          <a:srgbClr val="BACC04"/>
                        </a:buClr>
                        <a:buSzPct val="70000"/>
                        <a:buFont typeface="Wingdings 2" pitchFamily="18" charset="2"/>
                        <a:buNone/>
                        <a:tabLst/>
                      </a:pPr>
                      <a:r>
                        <a:rPr kumimoji="0" lang="en-US" sz="2000" b="1" i="0" u="none" strike="noStrike" cap="none" normalizeH="0" baseline="0" smtClean="0">
                          <a:ln>
                            <a:noFill/>
                          </a:ln>
                          <a:solidFill>
                            <a:srgbClr val="49237A"/>
                          </a:solidFill>
                          <a:effectLst/>
                          <a:latin typeface="Arial" charset="0"/>
                        </a:rPr>
                        <a:t>Coordination</a:t>
                      </a:r>
                    </a:p>
                    <a:p>
                      <a:pPr marL="0" marR="0" lvl="0" indent="0" algn="ctr" defTabSz="914400" rtl="0" eaLnBrk="1" fontAlgn="base" latinLnBrk="0" hangingPunct="1">
                        <a:lnSpc>
                          <a:spcPct val="100000"/>
                        </a:lnSpc>
                        <a:spcBef>
                          <a:spcPct val="80000"/>
                        </a:spcBef>
                        <a:spcAft>
                          <a:spcPct val="0"/>
                        </a:spcAft>
                        <a:buClr>
                          <a:srgbClr val="BACC04"/>
                        </a:buClr>
                        <a:buSzPct val="70000"/>
                        <a:buFont typeface="Wingdings 2" pitchFamily="18" charset="2"/>
                        <a:buNone/>
                        <a:tabLst/>
                      </a:pPr>
                      <a:r>
                        <a:rPr kumimoji="0" lang="en-US" sz="2000" b="1" i="0" u="none" strike="noStrike" cap="none" normalizeH="0" baseline="0" smtClean="0">
                          <a:ln>
                            <a:noFill/>
                          </a:ln>
                          <a:solidFill>
                            <a:srgbClr val="49237A"/>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9C"/>
                    </a:solidFill>
                  </a:tcPr>
                </a:tc>
                <a:tc>
                  <a:txBody>
                    <a:bodyPr/>
                    <a:lstStyle/>
                    <a:p>
                      <a:pPr marL="0" marR="0" lvl="0" indent="0" algn="ctr" defTabSz="914400" rtl="0" eaLnBrk="1" fontAlgn="base" latinLnBrk="0" hangingPunct="1">
                        <a:lnSpc>
                          <a:spcPct val="100000"/>
                        </a:lnSpc>
                        <a:spcBef>
                          <a:spcPct val="80000"/>
                        </a:spcBef>
                        <a:spcAft>
                          <a:spcPct val="0"/>
                        </a:spcAft>
                        <a:buClr>
                          <a:srgbClr val="BACC04"/>
                        </a:buClr>
                        <a:buSzPct val="70000"/>
                        <a:buFont typeface="Wingdings 2" pitchFamily="18" charset="2"/>
                        <a:buNone/>
                        <a:tabLst/>
                      </a:pPr>
                      <a:r>
                        <a:rPr kumimoji="0" lang="en-US" sz="2000" b="1" i="0" u="none" strike="noStrike" cap="none" normalizeH="0" baseline="0" smtClean="0">
                          <a:ln>
                            <a:noFill/>
                          </a:ln>
                          <a:solidFill>
                            <a:srgbClr val="49237A"/>
                          </a:solidFill>
                          <a:effectLst/>
                          <a:latin typeface="Arial" charset="0"/>
                        </a:rPr>
                        <a:t>Collaboration</a:t>
                      </a:r>
                    </a:p>
                    <a:p>
                      <a:pPr marL="0" marR="0" lvl="0" indent="0" algn="ctr" defTabSz="914400" rtl="0" eaLnBrk="1" fontAlgn="base" latinLnBrk="0" hangingPunct="1">
                        <a:lnSpc>
                          <a:spcPct val="100000"/>
                        </a:lnSpc>
                        <a:spcBef>
                          <a:spcPct val="80000"/>
                        </a:spcBef>
                        <a:spcAft>
                          <a:spcPct val="0"/>
                        </a:spcAft>
                        <a:buClr>
                          <a:srgbClr val="BACC04"/>
                        </a:buClr>
                        <a:buSzPct val="70000"/>
                        <a:buFont typeface="Wingdings 2" pitchFamily="18" charset="2"/>
                        <a:buNone/>
                        <a:tabLst/>
                      </a:pPr>
                      <a:r>
                        <a:rPr kumimoji="0" lang="en-US" sz="2000" b="1" i="0" u="none" strike="noStrike" cap="none" normalizeH="0" baseline="0" smtClean="0">
                          <a:ln>
                            <a:noFill/>
                          </a:ln>
                          <a:solidFill>
                            <a:srgbClr val="49237A"/>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9C"/>
                    </a:solidFill>
                  </a:tcPr>
                </a:tc>
              </a:tr>
              <a:tr h="2005013">
                <a:tc>
                  <a:txBody>
                    <a:bodyPr/>
                    <a:lstStyle/>
                    <a:p>
                      <a:pPr marL="0" marR="0" lvl="0" indent="0" algn="l" defTabSz="914400" rtl="0" eaLnBrk="1" fontAlgn="base" latinLnBrk="0" hangingPunct="1">
                        <a:lnSpc>
                          <a:spcPct val="100000"/>
                        </a:lnSpc>
                        <a:spcBef>
                          <a:spcPct val="80000"/>
                        </a:spcBef>
                        <a:spcAft>
                          <a:spcPct val="0"/>
                        </a:spcAft>
                        <a:buClr>
                          <a:srgbClr val="BACC04"/>
                        </a:buClr>
                        <a:buSzPct val="70000"/>
                        <a:buFont typeface="Wingdings 2" pitchFamily="18" charset="2"/>
                        <a:buNone/>
                        <a:tabLst/>
                      </a:pPr>
                      <a:endParaRPr kumimoji="0" lang="en-US" sz="1400" b="1" i="0" u="none" strike="noStrike" cap="none" normalizeH="0" baseline="0" smtClean="0">
                        <a:ln>
                          <a:noFill/>
                        </a:ln>
                        <a:solidFill>
                          <a:srgbClr val="49237A"/>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80000"/>
                        </a:spcBef>
                        <a:spcAft>
                          <a:spcPct val="0"/>
                        </a:spcAft>
                        <a:buClr>
                          <a:srgbClr val="BACC04"/>
                        </a:buClr>
                        <a:buSzPct val="70000"/>
                        <a:buFont typeface="Wingdings 2" pitchFamily="18" charset="2"/>
                        <a:buNone/>
                        <a:tabLst/>
                      </a:pPr>
                      <a:r>
                        <a:rPr kumimoji="0" lang="en-US" sz="1400" b="1" i="0" u="none" strike="noStrike" cap="none" normalizeH="0" baseline="0" smtClean="0">
                          <a:ln>
                            <a:noFill/>
                          </a:ln>
                          <a:solidFill>
                            <a:srgbClr val="49237A"/>
                          </a:solidFill>
                          <a:effectLst/>
                          <a:latin typeface="Arial" charset="0"/>
                        </a:rPr>
                        <a:t>Aware of organization; loosely defined roles; little communication; all decisions are made independently.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80000"/>
                        </a:spcBef>
                        <a:spcAft>
                          <a:spcPct val="0"/>
                        </a:spcAft>
                        <a:buClr>
                          <a:srgbClr val="BACC04"/>
                        </a:buClr>
                        <a:buSzPct val="70000"/>
                        <a:buFont typeface="Wingdings 2" pitchFamily="18" charset="2"/>
                        <a:buNone/>
                        <a:tabLst/>
                      </a:pPr>
                      <a:r>
                        <a:rPr kumimoji="0" lang="en-US" sz="1400" b="1" i="0" u="none" strike="noStrike" cap="none" normalizeH="0" baseline="0" smtClean="0">
                          <a:ln>
                            <a:noFill/>
                          </a:ln>
                          <a:solidFill>
                            <a:srgbClr val="49237A"/>
                          </a:solidFill>
                          <a:effectLst/>
                          <a:latin typeface="Arial" charset="0"/>
                        </a:rPr>
                        <a:t>Share information; some defined roles; frequent communication; some shared decision making.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80000"/>
                        </a:spcBef>
                        <a:spcAft>
                          <a:spcPct val="0"/>
                        </a:spcAft>
                        <a:buClr>
                          <a:srgbClr val="BACC04"/>
                        </a:buClr>
                        <a:buSzPct val="70000"/>
                        <a:buFont typeface="Wingdings 2" pitchFamily="18" charset="2"/>
                        <a:buNone/>
                        <a:tabLst/>
                      </a:pPr>
                      <a:r>
                        <a:rPr kumimoji="0" lang="en-US" sz="1400" b="1" i="0" u="none" strike="noStrike" cap="none" normalizeH="0" baseline="0" smtClean="0">
                          <a:ln>
                            <a:noFill/>
                          </a:ln>
                          <a:solidFill>
                            <a:srgbClr val="49237A"/>
                          </a:solidFill>
                          <a:effectLst/>
                          <a:latin typeface="Arial" charset="0"/>
                        </a:rPr>
                        <a:t>Share ideas and resources; frequent communication is characterized by mutual trust; decision making is done jointly.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36" name="Text Box 20"/>
          <p:cNvSpPr txBox="1">
            <a:spLocks noChangeArrowheads="1"/>
          </p:cNvSpPr>
          <p:nvPr/>
        </p:nvSpPr>
        <p:spPr bwMode="auto">
          <a:xfrm>
            <a:off x="685800" y="1828800"/>
            <a:ext cx="6248400" cy="366713"/>
          </a:xfrm>
          <a:prstGeom prst="rect">
            <a:avLst/>
          </a:prstGeom>
          <a:noFill/>
          <a:ln w="9525">
            <a:noFill/>
            <a:miter lim="800000"/>
            <a:headEnd/>
            <a:tailEnd/>
          </a:ln>
        </p:spPr>
        <p:txBody>
          <a:bodyPr>
            <a:spAutoFit/>
          </a:bodyPr>
          <a:lstStyle/>
          <a:p>
            <a:pPr>
              <a:spcBef>
                <a:spcPct val="50000"/>
              </a:spcBef>
            </a:pPr>
            <a:endParaRPr lang="en-US" sz="1800"/>
          </a:p>
        </p:txBody>
      </p:sp>
      <p:sp>
        <p:nvSpPr>
          <p:cNvPr id="34837" name="Text Box 21"/>
          <p:cNvSpPr txBox="1">
            <a:spLocks noChangeArrowheads="1"/>
          </p:cNvSpPr>
          <p:nvPr/>
        </p:nvSpPr>
        <p:spPr bwMode="auto">
          <a:xfrm>
            <a:off x="533400" y="1600200"/>
            <a:ext cx="7924800" cy="396875"/>
          </a:xfrm>
          <a:prstGeom prst="rect">
            <a:avLst/>
          </a:prstGeom>
          <a:noFill/>
          <a:ln w="9525">
            <a:noFill/>
            <a:miter lim="800000"/>
            <a:headEnd/>
            <a:tailEnd/>
          </a:ln>
        </p:spPr>
        <p:txBody>
          <a:bodyPr>
            <a:spAutoFit/>
          </a:bodyPr>
          <a:lstStyle/>
          <a:p>
            <a:pPr>
              <a:spcBef>
                <a:spcPct val="50000"/>
              </a:spcBef>
            </a:pPr>
            <a:r>
              <a:rPr lang="en-US" sz="2000" b="1">
                <a:solidFill>
                  <a:srgbClr val="49237A"/>
                </a:solidFill>
                <a:latin typeface="Myriad Pro Light"/>
              </a:rPr>
              <a:t>What are the levels of collaboration that were measured?</a:t>
            </a:r>
          </a:p>
        </p:txBody>
      </p:sp>
      <p:sp>
        <p:nvSpPr>
          <p:cNvPr id="34838" name="Text Box 22"/>
          <p:cNvSpPr txBox="1">
            <a:spLocks noChangeArrowheads="1"/>
          </p:cNvSpPr>
          <p:nvPr/>
        </p:nvSpPr>
        <p:spPr bwMode="auto">
          <a:xfrm>
            <a:off x="457200" y="5334000"/>
            <a:ext cx="8153400" cy="457200"/>
          </a:xfrm>
          <a:prstGeom prst="rect">
            <a:avLst/>
          </a:prstGeom>
          <a:noFill/>
          <a:ln w="9525">
            <a:noFill/>
            <a:miter lim="800000"/>
            <a:headEnd/>
            <a:tailEnd/>
          </a:ln>
        </p:spPr>
        <p:txBody>
          <a:bodyPr>
            <a:spAutoFit/>
          </a:bodyPr>
          <a:lstStyle/>
          <a:p>
            <a:pPr>
              <a:spcBef>
                <a:spcPct val="50000"/>
              </a:spcBef>
            </a:pPr>
            <a:r>
              <a:rPr lang="en-US" sz="1200"/>
              <a:t>1. Frey BB, Lohmeier JH, Lee SW, Tollefson N, and Johanning  ML. (2004). Measuring change in collaboration among school safety partners. </a:t>
            </a:r>
            <a:r>
              <a:rPr lang="en-US" sz="1200" u="sng"/>
              <a:t>American Journal of Evaluation</a:t>
            </a:r>
            <a:r>
              <a:rPr lang="en-US" sz="1200"/>
              <a:t> 2006; 27; 383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4"/>
          <p:cNvSpPr>
            <a:spLocks noGrp="1"/>
          </p:cNvSpPr>
          <p:nvPr>
            <p:ph type="sldNum" sz="quarter" idx="11"/>
          </p:nvPr>
        </p:nvSpPr>
        <p:spPr>
          <a:noFill/>
        </p:spPr>
        <p:txBody>
          <a:bodyPr/>
          <a:lstStyle/>
          <a:p>
            <a:fld id="{4DF24C8C-111E-4F10-BFD2-6220DA1FB923}" type="slidenum">
              <a:rPr lang="en-US" smtClean="0">
                <a:latin typeface="Myriad Pro Light"/>
              </a:rPr>
              <a:pPr/>
              <a:t>7</a:t>
            </a:fld>
            <a:endParaRPr lang="en-US" smtClean="0">
              <a:latin typeface="Myriad Pro Light"/>
            </a:endParaRPr>
          </a:p>
          <a:p>
            <a:endParaRPr lang="en-US" sz="1000" smtClean="0">
              <a:latin typeface="Myriad Pro Light"/>
            </a:endParaRPr>
          </a:p>
        </p:txBody>
      </p:sp>
      <p:sp>
        <p:nvSpPr>
          <p:cNvPr id="35842" name="Rectangle 2"/>
          <p:cNvSpPr>
            <a:spLocks noGrp="1" noChangeArrowheads="1"/>
          </p:cNvSpPr>
          <p:nvPr>
            <p:ph type="title"/>
          </p:nvPr>
        </p:nvSpPr>
        <p:spPr>
          <a:xfrm>
            <a:off x="457200" y="122238"/>
            <a:ext cx="7543800" cy="1173162"/>
          </a:xfrm>
        </p:spPr>
        <p:txBody>
          <a:bodyPr/>
          <a:lstStyle/>
          <a:p>
            <a:pPr eaLnBrk="1" hangingPunct="1"/>
            <a:r>
              <a:rPr lang="en-US" sz="3200" smtClean="0">
                <a:solidFill>
                  <a:srgbClr val="B3151F"/>
                </a:solidFill>
              </a:rPr>
              <a:t>Levels of Collaboration Scale</a:t>
            </a:r>
          </a:p>
        </p:txBody>
      </p:sp>
      <p:sp>
        <p:nvSpPr>
          <p:cNvPr id="35843" name="Rectangle 3"/>
          <p:cNvSpPr>
            <a:spLocks noGrp="1" noChangeArrowheads="1"/>
          </p:cNvSpPr>
          <p:nvPr>
            <p:ph type="body" idx="1"/>
          </p:nvPr>
        </p:nvSpPr>
        <p:spPr>
          <a:xfrm>
            <a:off x="457200" y="1524000"/>
            <a:ext cx="8229600" cy="4411663"/>
          </a:xfrm>
        </p:spPr>
        <p:txBody>
          <a:bodyPr/>
          <a:lstStyle/>
          <a:p>
            <a:pPr eaLnBrk="1" hangingPunct="1">
              <a:spcBef>
                <a:spcPts val="600"/>
              </a:spcBef>
              <a:spcAft>
                <a:spcPts val="600"/>
              </a:spcAft>
            </a:pPr>
            <a:r>
              <a:rPr lang="en-US" smtClean="0"/>
              <a:t>Based on Hogue’s (1993) Levels of Community Linkage model</a:t>
            </a:r>
          </a:p>
          <a:p>
            <a:pPr eaLnBrk="1" hangingPunct="1">
              <a:spcBef>
                <a:spcPts val="600"/>
              </a:spcBef>
              <a:spcAft>
                <a:spcPts val="600"/>
              </a:spcAft>
            </a:pPr>
            <a:r>
              <a:rPr lang="en-US" smtClean="0"/>
              <a:t>Modified original five-point scale to four levels, to provide simpler definitions for respondents</a:t>
            </a:r>
          </a:p>
          <a:p>
            <a:pPr eaLnBrk="1" hangingPunct="1">
              <a:spcBef>
                <a:spcPts val="600"/>
              </a:spcBef>
              <a:spcAft>
                <a:spcPts val="600"/>
              </a:spcAft>
            </a:pPr>
            <a:r>
              <a:rPr lang="en-US" smtClean="0"/>
              <a:t>Test-retest reliability (one year), average = 0.87</a:t>
            </a:r>
          </a:p>
          <a:p>
            <a:pPr eaLnBrk="1" hangingPunct="1">
              <a:spcBef>
                <a:spcPts val="600"/>
              </a:spcBef>
              <a:spcAft>
                <a:spcPts val="600"/>
              </a:spcAft>
            </a:pPr>
            <a:r>
              <a:rPr lang="en-US" smtClean="0"/>
              <a:t>Stability correlations for two respondents, providing 9 pairs of matched scores, average = 0.85</a:t>
            </a:r>
          </a:p>
          <a:p>
            <a:pPr eaLnBrk="1" hangingPunct="1">
              <a:spcBef>
                <a:spcPts val="600"/>
              </a:spcBef>
              <a:spcAft>
                <a:spcPts val="600"/>
              </a:spcAft>
            </a:pPr>
            <a:r>
              <a:rPr lang="en-US" smtClean="0"/>
              <a:t>Frey et al reported sensitivity to change over time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3"/>
          <p:cNvSpPr>
            <a:spLocks noGrp="1"/>
          </p:cNvSpPr>
          <p:nvPr>
            <p:ph type="sldNum" sz="quarter" idx="11"/>
          </p:nvPr>
        </p:nvSpPr>
        <p:spPr>
          <a:noFill/>
        </p:spPr>
        <p:txBody>
          <a:bodyPr/>
          <a:lstStyle/>
          <a:p>
            <a:fld id="{3C0077F9-1154-451D-8ACD-066BF13A6B95}" type="slidenum">
              <a:rPr lang="en-US" smtClean="0">
                <a:latin typeface="Myriad Pro Light"/>
              </a:rPr>
              <a:pPr/>
              <a:t>8</a:t>
            </a:fld>
            <a:endParaRPr lang="en-US" smtClean="0">
              <a:latin typeface="Myriad Pro Light"/>
            </a:endParaRPr>
          </a:p>
          <a:p>
            <a:endParaRPr lang="en-US" sz="1000" smtClean="0">
              <a:latin typeface="Myriad Pro Light"/>
            </a:endParaRPr>
          </a:p>
        </p:txBody>
      </p:sp>
      <p:sp>
        <p:nvSpPr>
          <p:cNvPr id="36866" name="Rectangle 4"/>
          <p:cNvSpPr>
            <a:spLocks noGrp="1" noChangeArrowheads="1"/>
          </p:cNvSpPr>
          <p:nvPr>
            <p:ph type="title"/>
          </p:nvPr>
        </p:nvSpPr>
        <p:spPr>
          <a:xfrm>
            <a:off x="457200" y="122238"/>
            <a:ext cx="7543800" cy="1096962"/>
          </a:xfrm>
        </p:spPr>
        <p:txBody>
          <a:bodyPr/>
          <a:lstStyle/>
          <a:p>
            <a:pPr eaLnBrk="1" hangingPunct="1"/>
            <a:r>
              <a:rPr lang="en-US" sz="3200" smtClean="0">
                <a:solidFill>
                  <a:srgbClr val="B3151F"/>
                </a:solidFill>
              </a:rPr>
              <a:t>Excerpt from Survey Instrument</a:t>
            </a:r>
          </a:p>
        </p:txBody>
      </p:sp>
      <p:pic>
        <p:nvPicPr>
          <p:cNvPr id="36867" name="Picture 202"/>
          <p:cNvPicPr>
            <a:picLocks noChangeAspect="1" noChangeArrowheads="1"/>
          </p:cNvPicPr>
          <p:nvPr/>
        </p:nvPicPr>
        <p:blipFill>
          <a:blip r:embed="rId2" cstate="print"/>
          <a:srcRect/>
          <a:stretch>
            <a:fillRect/>
          </a:stretch>
        </p:blipFill>
        <p:spPr bwMode="auto">
          <a:xfrm>
            <a:off x="457200" y="1447800"/>
            <a:ext cx="8523288" cy="4572000"/>
          </a:xfrm>
          <a:prstGeom prst="rect">
            <a:avLst/>
          </a:prstGeom>
          <a:noFill/>
          <a:ln w="9525">
            <a:noFill/>
            <a:miter lim="800000"/>
            <a:headEnd/>
            <a:tailEnd/>
          </a:ln>
        </p:spPr>
      </p:pic>
      <p:sp>
        <p:nvSpPr>
          <p:cNvPr id="7" name="Folded Corner 6"/>
          <p:cNvSpPr/>
          <p:nvPr/>
        </p:nvSpPr>
        <p:spPr>
          <a:xfrm>
            <a:off x="457200" y="1371600"/>
            <a:ext cx="8458200" cy="4800600"/>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4"/>
          <p:cNvSpPr>
            <a:spLocks noGrp="1"/>
          </p:cNvSpPr>
          <p:nvPr>
            <p:ph type="sldNum" sz="quarter" idx="11"/>
          </p:nvPr>
        </p:nvSpPr>
        <p:spPr>
          <a:noFill/>
        </p:spPr>
        <p:txBody>
          <a:bodyPr/>
          <a:lstStyle/>
          <a:p>
            <a:fld id="{A2C08B35-1DC3-447F-B8C8-423543797F9A}" type="slidenum">
              <a:rPr lang="en-US" smtClean="0">
                <a:latin typeface="Myriad Pro Light"/>
              </a:rPr>
              <a:pPr/>
              <a:t>9</a:t>
            </a:fld>
            <a:endParaRPr lang="en-US" smtClean="0">
              <a:latin typeface="Myriad Pro Light"/>
            </a:endParaRPr>
          </a:p>
          <a:p>
            <a:endParaRPr lang="en-US" sz="1000" smtClean="0">
              <a:latin typeface="Myriad Pro Light"/>
            </a:endParaRPr>
          </a:p>
        </p:txBody>
      </p:sp>
      <p:sp>
        <p:nvSpPr>
          <p:cNvPr id="37890" name="Rectangle 2"/>
          <p:cNvSpPr>
            <a:spLocks noGrp="1" noChangeArrowheads="1"/>
          </p:cNvSpPr>
          <p:nvPr>
            <p:ph type="title"/>
          </p:nvPr>
        </p:nvSpPr>
        <p:spPr>
          <a:xfrm>
            <a:off x="457200" y="122238"/>
            <a:ext cx="7543800" cy="1020762"/>
          </a:xfrm>
        </p:spPr>
        <p:txBody>
          <a:bodyPr/>
          <a:lstStyle/>
          <a:p>
            <a:pPr eaLnBrk="1" hangingPunct="1"/>
            <a:r>
              <a:rPr lang="en-US" smtClean="0">
                <a:solidFill>
                  <a:schemeClr val="bg2"/>
                </a:solidFill>
              </a:rPr>
              <a:t>Data Collection and Preparation</a:t>
            </a:r>
          </a:p>
        </p:txBody>
      </p:sp>
      <p:sp>
        <p:nvSpPr>
          <p:cNvPr id="37891" name="Rectangle 3"/>
          <p:cNvSpPr>
            <a:spLocks noGrp="1" noChangeArrowheads="1"/>
          </p:cNvSpPr>
          <p:nvPr>
            <p:ph type="body" idx="1"/>
          </p:nvPr>
        </p:nvSpPr>
        <p:spPr>
          <a:xfrm>
            <a:off x="457200" y="1447800"/>
            <a:ext cx="8382000" cy="4648200"/>
          </a:xfrm>
        </p:spPr>
        <p:txBody>
          <a:bodyPr/>
          <a:lstStyle/>
          <a:p>
            <a:pPr marL="495300" indent="-495300" eaLnBrk="1" hangingPunct="1">
              <a:spcBef>
                <a:spcPts val="600"/>
              </a:spcBef>
              <a:spcAft>
                <a:spcPct val="10000"/>
              </a:spcAft>
            </a:pPr>
            <a:r>
              <a:rPr lang="en-US" sz="1800" smtClean="0"/>
              <a:t>Collect data from at least two individuals per organization</a:t>
            </a:r>
          </a:p>
          <a:p>
            <a:pPr marL="1171575" lvl="1" indent="-495300" eaLnBrk="1" hangingPunct="1">
              <a:spcBef>
                <a:spcPts val="600"/>
              </a:spcBef>
              <a:spcAft>
                <a:spcPct val="10000"/>
              </a:spcAft>
            </a:pPr>
            <a:r>
              <a:rPr lang="en-US" sz="1600" smtClean="0"/>
              <a:t>Ideally, manager/coordinator/director plus one line staff</a:t>
            </a:r>
          </a:p>
          <a:p>
            <a:pPr marL="1171575" lvl="1" indent="-495300" eaLnBrk="1" hangingPunct="1">
              <a:spcBef>
                <a:spcPts val="600"/>
              </a:spcBef>
              <a:spcAft>
                <a:spcPct val="10000"/>
              </a:spcAft>
            </a:pPr>
            <a:r>
              <a:rPr lang="en-US" sz="1600" smtClean="0"/>
              <a:t>If possible obtain more than two per agency</a:t>
            </a:r>
          </a:p>
          <a:p>
            <a:pPr marL="495300" indent="-495300" eaLnBrk="1" hangingPunct="1">
              <a:spcBef>
                <a:spcPts val="600"/>
              </a:spcBef>
              <a:spcAft>
                <a:spcPct val="10000"/>
              </a:spcAft>
            </a:pPr>
            <a:r>
              <a:rPr lang="en-US" sz="1800" smtClean="0"/>
              <a:t>Recode all responses from 1 to 4 to 0 to 3</a:t>
            </a:r>
          </a:p>
          <a:p>
            <a:pPr marL="1171575" lvl="1" indent="-495300" eaLnBrk="1" hangingPunct="1">
              <a:spcBef>
                <a:spcPts val="600"/>
              </a:spcBef>
              <a:spcAft>
                <a:spcPct val="10000"/>
              </a:spcAft>
            </a:pPr>
            <a:r>
              <a:rPr lang="en-US" sz="1600" smtClean="0"/>
              <a:t>0 = No Interaction</a:t>
            </a:r>
          </a:p>
          <a:p>
            <a:pPr marL="495300" indent="-495300" eaLnBrk="1" hangingPunct="1">
              <a:spcBef>
                <a:spcPts val="600"/>
              </a:spcBef>
              <a:spcAft>
                <a:spcPct val="10000"/>
              </a:spcAft>
            </a:pPr>
            <a:r>
              <a:rPr lang="en-US" sz="1800" smtClean="0"/>
              <a:t>Missing Data: Assign 0 for all missing data</a:t>
            </a:r>
          </a:p>
          <a:p>
            <a:pPr marL="495300" indent="-495300" eaLnBrk="1" hangingPunct="1">
              <a:spcBef>
                <a:spcPts val="600"/>
              </a:spcBef>
              <a:spcAft>
                <a:spcPct val="20000"/>
              </a:spcAft>
            </a:pPr>
            <a:r>
              <a:rPr lang="en-US" sz="1800" smtClean="0"/>
              <a:t>Aggregate responses from individuals by agency: Calculate average of all valid responses then round up</a:t>
            </a:r>
          </a:p>
          <a:p>
            <a:pPr marL="495300" indent="-495300" eaLnBrk="1" hangingPunct="1">
              <a:spcBef>
                <a:spcPts val="600"/>
              </a:spcBef>
              <a:spcAft>
                <a:spcPct val="10000"/>
              </a:spcAft>
            </a:pPr>
            <a:r>
              <a:rPr lang="en-US" sz="1800" smtClean="0"/>
              <a:t>Assign abbreviated names for agencies (7-8 chars)</a:t>
            </a:r>
          </a:p>
          <a:p>
            <a:pPr marL="495300" indent="-495300" eaLnBrk="1" hangingPunct="1">
              <a:spcBef>
                <a:spcPts val="600"/>
              </a:spcBef>
              <a:spcAft>
                <a:spcPct val="10000"/>
              </a:spcAft>
            </a:pPr>
            <a:r>
              <a:rPr lang="en-US" sz="1800" smtClean="0"/>
              <a:t>Using Excel create rectangular file</a:t>
            </a:r>
          </a:p>
          <a:p>
            <a:pPr marL="1171575" lvl="1" indent="-495300" eaLnBrk="1" hangingPunct="1">
              <a:spcBef>
                <a:spcPct val="0"/>
              </a:spcBef>
            </a:pPr>
            <a:r>
              <a:rPr lang="en-US" sz="1600" smtClean="0"/>
              <a:t>Columns: From</a:t>
            </a:r>
          </a:p>
          <a:p>
            <a:pPr marL="1171575" lvl="1" indent="-495300" eaLnBrk="1" hangingPunct="1">
              <a:spcBef>
                <a:spcPct val="0"/>
              </a:spcBef>
            </a:pPr>
            <a:r>
              <a:rPr lang="en-US" sz="1600" smtClean="0"/>
              <a:t>Rows: To</a:t>
            </a:r>
          </a:p>
          <a:p>
            <a:pPr marL="1171575" lvl="1" indent="-495300" eaLnBrk="1" hangingPunct="1">
              <a:spcBef>
                <a:spcPct val="0"/>
              </a:spcBef>
            </a:pPr>
            <a:r>
              <a:rPr lang="en-US" sz="1600" smtClean="0"/>
              <a:t>Maintain identical order of agencies</a:t>
            </a:r>
          </a:p>
          <a:p>
            <a:pPr marL="1171575" lvl="1" indent="-495300" eaLnBrk="1" hangingPunct="1">
              <a:spcBef>
                <a:spcPct val="0"/>
              </a:spcBef>
            </a:pPr>
            <a:r>
              <a:rPr lang="en-US" sz="1600" smtClean="0"/>
              <a:t>Diagonals: Assign 0’s</a:t>
            </a:r>
            <a:endParaRPr lang="en-US" sz="1600" b="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T Template - Reference">
  <a:themeElements>
    <a:clrScheme name="PPT Template - Reference 12">
      <a:dk1>
        <a:srgbClr val="49237A"/>
      </a:dk1>
      <a:lt1>
        <a:srgbClr val="FFFFFF"/>
      </a:lt1>
      <a:dk2>
        <a:srgbClr val="BACC04"/>
      </a:dk2>
      <a:lt2>
        <a:srgbClr val="B3151F"/>
      </a:lt2>
      <a:accent1>
        <a:srgbClr val="857363"/>
      </a:accent1>
      <a:accent2>
        <a:srgbClr val="5E6167"/>
      </a:accent2>
      <a:accent3>
        <a:srgbClr val="FFFFFF"/>
      </a:accent3>
      <a:accent4>
        <a:srgbClr val="3D1C67"/>
      </a:accent4>
      <a:accent5>
        <a:srgbClr val="C2BCB7"/>
      </a:accent5>
      <a:accent6>
        <a:srgbClr val="54575D"/>
      </a:accent6>
      <a:hlink>
        <a:srgbClr val="49237A"/>
      </a:hlink>
      <a:folHlink>
        <a:srgbClr val="BACC04"/>
      </a:folHlink>
    </a:clrScheme>
    <a:fontScheme name="PPT Template - Refere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mplate - Referenc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PPT Template - Referenc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PPT Template - Referenc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PPT Template - Referenc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PPT Template - Referenc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PPT Template - Referenc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PPT Template - Referenc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PPT Template - Referenc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PPT Template - Referenc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PPT Template - Referenc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PPT Template - Reference 11">
        <a:dk1>
          <a:srgbClr val="49237A"/>
        </a:dk1>
        <a:lt1>
          <a:srgbClr val="FFFFFF"/>
        </a:lt1>
        <a:dk2>
          <a:srgbClr val="BACC04"/>
        </a:dk2>
        <a:lt2>
          <a:srgbClr val="5E6167"/>
        </a:lt2>
        <a:accent1>
          <a:srgbClr val="857363"/>
        </a:accent1>
        <a:accent2>
          <a:srgbClr val="49237A"/>
        </a:accent2>
        <a:accent3>
          <a:srgbClr val="FFFFFF"/>
        </a:accent3>
        <a:accent4>
          <a:srgbClr val="3D1C67"/>
        </a:accent4>
        <a:accent5>
          <a:srgbClr val="C2BCB7"/>
        </a:accent5>
        <a:accent6>
          <a:srgbClr val="411F6E"/>
        </a:accent6>
        <a:hlink>
          <a:srgbClr val="BACC04"/>
        </a:hlink>
        <a:folHlink>
          <a:srgbClr val="B3151F"/>
        </a:folHlink>
      </a:clrScheme>
      <a:clrMap bg1="lt1" tx1="dk1" bg2="lt2" tx2="dk2" accent1="accent1" accent2="accent2" accent3="accent3" accent4="accent4" accent5="accent5" accent6="accent6" hlink="hlink" folHlink="folHlink"/>
    </a:extraClrScheme>
    <a:extraClrScheme>
      <a:clrScheme name="PPT Template - Reference 12">
        <a:dk1>
          <a:srgbClr val="49237A"/>
        </a:dk1>
        <a:lt1>
          <a:srgbClr val="FFFFFF"/>
        </a:lt1>
        <a:dk2>
          <a:srgbClr val="BACC04"/>
        </a:dk2>
        <a:lt2>
          <a:srgbClr val="B3151F"/>
        </a:lt2>
        <a:accent1>
          <a:srgbClr val="857363"/>
        </a:accent1>
        <a:accent2>
          <a:srgbClr val="5E6167"/>
        </a:accent2>
        <a:accent3>
          <a:srgbClr val="FFFFFF"/>
        </a:accent3>
        <a:accent4>
          <a:srgbClr val="3D1C67"/>
        </a:accent4>
        <a:accent5>
          <a:srgbClr val="C2BCB7"/>
        </a:accent5>
        <a:accent6>
          <a:srgbClr val="54575D"/>
        </a:accent6>
        <a:hlink>
          <a:srgbClr val="49237A"/>
        </a:hlink>
        <a:folHlink>
          <a:srgbClr val="BACC0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Co Intro Slide">
  <a:themeElements>
    <a:clrScheme name="H+Co Intro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Co Intro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Co Intro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Co Intro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Co Intro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Co Intro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Co Intro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Co Intro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Co Intro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Co Intro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Co Intro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Co Intro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Co Intro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Co Intro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 - Reference</Template>
  <TotalTime>2584</TotalTime>
  <Words>2534</Words>
  <Application>Microsoft Office PowerPoint</Application>
  <PresentationFormat>On-screen Show (4:3)</PresentationFormat>
  <Paragraphs>570</Paragraphs>
  <Slides>32</Slides>
  <Notes>3</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PPT Template - Reference</vt:lpstr>
      <vt:lpstr>H+Co Intro Slide</vt:lpstr>
      <vt:lpstr>From Survey Data to Network Mapping and Beyond: Describing Inter-Organizational Coordination and Collaboration Networks </vt:lpstr>
      <vt:lpstr>Demonstration Agenda</vt:lpstr>
      <vt:lpstr>Inter-Organizational Coordination and Collaboration</vt:lpstr>
      <vt:lpstr>Network Analysis and Maps</vt:lpstr>
      <vt:lpstr>Example of a Network Map</vt:lpstr>
      <vt:lpstr>Measuring Coordination and Collaboration – The Levels of Collaboration Scale1</vt:lpstr>
      <vt:lpstr>Levels of Collaboration Scale</vt:lpstr>
      <vt:lpstr>Excerpt from Survey Instrument</vt:lpstr>
      <vt:lpstr>Data Collection and Preparation</vt:lpstr>
      <vt:lpstr>Example: Rectangular File in Excel</vt:lpstr>
      <vt:lpstr>Data Preparation: Creating DL File</vt:lpstr>
      <vt:lpstr>Slide 12</vt:lpstr>
      <vt:lpstr>Slide 13</vt:lpstr>
      <vt:lpstr>Using NetDraw: Scaling and Reciprocal Ties</vt:lpstr>
      <vt:lpstr>Slide 15</vt:lpstr>
      <vt:lpstr>Using NetDraw: Network Density</vt:lpstr>
      <vt:lpstr>Slide 17</vt:lpstr>
      <vt:lpstr>Network Density Statistics</vt:lpstr>
      <vt:lpstr>Adding Attribute Data</vt:lpstr>
      <vt:lpstr>Adding Attribute Data (Cont’d)</vt:lpstr>
      <vt:lpstr>Saving NetDraw VNA File</vt:lpstr>
      <vt:lpstr>Closeness Scores</vt:lpstr>
      <vt:lpstr>Slide 23</vt:lpstr>
      <vt:lpstr>Grouping Agencies by Closeness</vt:lpstr>
      <vt:lpstr>Slide 25</vt:lpstr>
      <vt:lpstr>Slide 26</vt:lpstr>
      <vt:lpstr>Saving Network Maps</vt:lpstr>
      <vt:lpstr>Slide 28</vt:lpstr>
      <vt:lpstr>Slide 29</vt:lpstr>
      <vt:lpstr>Slide 30</vt:lpstr>
      <vt:lpstr>Summary of Change Over Time Funded Service Provider Networks</vt:lpstr>
      <vt:lpstr>Slide 32</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aportillo</dc:creator>
  <cp:lastModifiedBy>Gary Resnick</cp:lastModifiedBy>
  <cp:revision>77</cp:revision>
  <dcterms:created xsi:type="dcterms:W3CDTF">2010-10-05T22:57:05Z</dcterms:created>
  <dcterms:modified xsi:type="dcterms:W3CDTF">2011-11-02T00:19:35Z</dcterms:modified>
</cp:coreProperties>
</file>