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65" r:id="rId7"/>
    <p:sldId id="263" r:id="rId8"/>
    <p:sldId id="267" r:id="rId9"/>
    <p:sldId id="262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270D2-7C50-47D2-8D46-4178F31975D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F6834-D155-436C-8991-F0E1906A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270D2-7C50-47D2-8D46-4178F31975D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F6834-D155-436C-8991-F0E1906A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270D2-7C50-47D2-8D46-4178F31975D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F6834-D155-436C-8991-F0E1906A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270D2-7C50-47D2-8D46-4178F31975D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F6834-D155-436C-8991-F0E1906A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270D2-7C50-47D2-8D46-4178F31975D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F6834-D155-436C-8991-F0E1906A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270D2-7C50-47D2-8D46-4178F31975D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F6834-D155-436C-8991-F0E1906A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270D2-7C50-47D2-8D46-4178F31975D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F6834-D155-436C-8991-F0E1906A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270D2-7C50-47D2-8D46-4178F31975D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F6834-D155-436C-8991-F0E1906A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270D2-7C50-47D2-8D46-4178F31975D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F6834-D155-436C-8991-F0E1906A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270D2-7C50-47D2-8D46-4178F31975D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F6834-D155-436C-8991-F0E1906A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270D2-7C50-47D2-8D46-4178F31975D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F6834-D155-436C-8991-F0E1906A7A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53270D2-7C50-47D2-8D46-4178F31975D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9F6834-D155-436C-8991-F0E1906A7A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After School Programs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and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ISAT </a:t>
            </a:r>
            <a:r>
              <a:rPr lang="en-US" b="1" dirty="0" smtClean="0"/>
              <a:t>Scores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5376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Ximena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D. Burgin, </a:t>
            </a:r>
            <a:r>
              <a:rPr lang="en-US" dirty="0" err="1">
                <a:solidFill>
                  <a:schemeClr val="tx1"/>
                </a:solidFill>
              </a:rPr>
              <a:t>Ed.D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sz="300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Alexis E. Ball, </a:t>
            </a:r>
            <a:r>
              <a:rPr lang="en-US" dirty="0" err="1" smtClean="0">
                <a:solidFill>
                  <a:schemeClr val="tx1"/>
                </a:solidFill>
              </a:rPr>
              <a:t>M.S.Ed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sz="3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Brent </a:t>
            </a:r>
            <a:r>
              <a:rPr lang="en-US" dirty="0">
                <a:solidFill>
                  <a:schemeClr val="tx1"/>
                </a:solidFill>
              </a:rPr>
              <a:t>E. </a:t>
            </a:r>
            <a:r>
              <a:rPr lang="en-US" dirty="0" err="1">
                <a:solidFill>
                  <a:schemeClr val="tx1"/>
                </a:solidFill>
              </a:rPr>
              <a:t>Wholeben</a:t>
            </a:r>
            <a:r>
              <a:rPr lang="en-US" dirty="0">
                <a:solidFill>
                  <a:schemeClr val="tx1"/>
                </a:solidFill>
              </a:rPr>
              <a:t>, Ph.D.</a:t>
            </a:r>
          </a:p>
          <a:p>
            <a:endParaRPr lang="en-US" sz="4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Office of Research, Evaluation and Policy Studies</a:t>
            </a:r>
          </a:p>
          <a:p>
            <a:r>
              <a:rPr lang="en-US" dirty="0">
                <a:solidFill>
                  <a:schemeClr val="tx1"/>
                </a:solidFill>
              </a:rPr>
              <a:t>Northern Illinois </a:t>
            </a:r>
            <a:r>
              <a:rPr lang="en-US" dirty="0" smtClean="0">
                <a:solidFill>
                  <a:schemeClr val="tx1"/>
                </a:solidFill>
              </a:rPr>
              <a:t>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 American Evaluation Association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Minneapolis, MN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October </a:t>
            </a:r>
            <a:r>
              <a:rPr lang="en-US" dirty="0" smtClean="0">
                <a:solidFill>
                  <a:schemeClr val="tx1"/>
                </a:solidFill>
              </a:rPr>
              <a:t>24, </a:t>
            </a:r>
            <a:r>
              <a:rPr lang="en-US" dirty="0">
                <a:solidFill>
                  <a:schemeClr val="tx1"/>
                </a:solidFill>
              </a:rPr>
              <a:t>2012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821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76400"/>
            <a:ext cx="818388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There </a:t>
            </a:r>
            <a:r>
              <a:rPr lang="en-US" sz="2000" dirty="0"/>
              <a:t>are a number of issues that this data analysis brings to light. 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dirty="0"/>
              <a:t>data analysis indicated that ISAT scores and grades are not strongly correlated and the results are only due to chance. 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N</a:t>
            </a:r>
            <a:r>
              <a:rPr lang="en-US" sz="2000" dirty="0" smtClean="0"/>
              <a:t>o </a:t>
            </a:r>
            <a:r>
              <a:rPr lang="en-US" sz="2000" dirty="0"/>
              <a:t>improvements in grades from Fall to Spring were seen. 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Program </a:t>
            </a:r>
            <a:r>
              <a:rPr lang="en-US" sz="2000" dirty="0"/>
              <a:t>attendance is not correlated with any variable except school attendance. </a:t>
            </a:r>
            <a:endParaRPr lang="en-US" sz="2000" dirty="0" smtClean="0"/>
          </a:p>
          <a:p>
            <a:pPr marL="797814" lvl="1" indent="-514350"/>
            <a:r>
              <a:rPr lang="en-US" sz="1600" smtClean="0"/>
              <a:t>The </a:t>
            </a:r>
            <a:r>
              <a:rPr lang="en-US" sz="1600" dirty="0"/>
              <a:t>correlation between program and school attendance is logical since no student is allowed to attend the program </a:t>
            </a:r>
            <a:r>
              <a:rPr lang="en-US" sz="1600"/>
              <a:t>unless </a:t>
            </a:r>
            <a:r>
              <a:rPr lang="en-US" sz="1600" smtClean="0"/>
              <a:t>she/he </a:t>
            </a:r>
            <a:r>
              <a:rPr lang="en-US" sz="1600" dirty="0"/>
              <a:t>has attended school for that day.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	</a:t>
            </a:r>
            <a:r>
              <a:rPr lang="en-US" sz="3200" dirty="0" smtClean="0"/>
              <a:t>Conclusions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389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47800"/>
            <a:ext cx="818388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After </a:t>
            </a:r>
            <a:r>
              <a:rPr lang="en-US" sz="2000" dirty="0"/>
              <a:t>school programs are </a:t>
            </a:r>
            <a:r>
              <a:rPr lang="en-US" sz="2000" dirty="0" smtClean="0"/>
              <a:t>supposed to </a:t>
            </a:r>
            <a:r>
              <a:rPr lang="en-US" sz="2000" dirty="0"/>
              <a:t>impact learning and achievement </a:t>
            </a:r>
            <a:r>
              <a:rPr lang="en-US" sz="2000" dirty="0" smtClean="0"/>
              <a:t>by providing:</a:t>
            </a:r>
          </a:p>
          <a:p>
            <a:pPr lvl="2"/>
            <a:r>
              <a:rPr lang="en-US" sz="1800" dirty="0" smtClean="0"/>
              <a:t>structured</a:t>
            </a:r>
            <a:r>
              <a:rPr lang="en-US" sz="1800" dirty="0"/>
              <a:t>, </a:t>
            </a:r>
            <a:endParaRPr lang="en-US" sz="1800" dirty="0" smtClean="0"/>
          </a:p>
          <a:p>
            <a:pPr lvl="2"/>
            <a:r>
              <a:rPr lang="en-US" sz="1800" dirty="0" smtClean="0"/>
              <a:t>supervised, </a:t>
            </a:r>
            <a:r>
              <a:rPr lang="en-US" sz="1800" dirty="0"/>
              <a:t>and </a:t>
            </a:r>
            <a:endParaRPr lang="en-US" sz="1800" dirty="0" smtClean="0"/>
          </a:p>
          <a:p>
            <a:pPr lvl="2"/>
            <a:r>
              <a:rPr lang="en-US" sz="1800" dirty="0" smtClean="0"/>
              <a:t>meaningful </a:t>
            </a:r>
            <a:r>
              <a:rPr lang="en-US" sz="1800" dirty="0"/>
              <a:t>activities </a:t>
            </a:r>
            <a:endParaRPr lang="en-US" sz="1800" dirty="0" smtClean="0"/>
          </a:p>
          <a:p>
            <a:r>
              <a:rPr lang="en-US" sz="2000" dirty="0" smtClean="0"/>
              <a:t>Common </a:t>
            </a:r>
            <a:r>
              <a:rPr lang="en-US" sz="2000" dirty="0"/>
              <a:t>focus in afterschool programs </a:t>
            </a:r>
            <a:r>
              <a:rPr lang="en-US" sz="2000" dirty="0" smtClean="0"/>
              <a:t>is:</a:t>
            </a:r>
          </a:p>
          <a:p>
            <a:pPr lvl="1"/>
            <a:r>
              <a:rPr lang="en-US" sz="1600" dirty="0" smtClean="0"/>
              <a:t>literacy</a:t>
            </a:r>
            <a:r>
              <a:rPr lang="en-US" sz="1600" dirty="0"/>
              <a:t>, </a:t>
            </a:r>
            <a:endParaRPr lang="en-US" sz="1600" dirty="0" smtClean="0"/>
          </a:p>
          <a:p>
            <a:pPr lvl="1"/>
            <a:r>
              <a:rPr lang="en-US" sz="1600" dirty="0" smtClean="0"/>
              <a:t>math</a:t>
            </a:r>
            <a:r>
              <a:rPr lang="en-US" sz="1600" dirty="0"/>
              <a:t>, </a:t>
            </a:r>
            <a:endParaRPr lang="en-US" sz="1600" dirty="0" smtClean="0"/>
          </a:p>
          <a:p>
            <a:pPr lvl="1"/>
            <a:r>
              <a:rPr lang="en-US" sz="1600" dirty="0" smtClean="0"/>
              <a:t>science</a:t>
            </a:r>
            <a:r>
              <a:rPr lang="en-US" sz="1600" dirty="0"/>
              <a:t>, </a:t>
            </a:r>
            <a:endParaRPr lang="en-US" sz="1600" dirty="0" smtClean="0"/>
          </a:p>
          <a:p>
            <a:pPr lvl="1"/>
            <a:r>
              <a:rPr lang="en-US" sz="1600" dirty="0" smtClean="0"/>
              <a:t>the arts,</a:t>
            </a:r>
          </a:p>
          <a:p>
            <a:pPr lvl="1"/>
            <a:r>
              <a:rPr lang="en-US" sz="1600" dirty="0" smtClean="0"/>
              <a:t>homework </a:t>
            </a:r>
            <a:r>
              <a:rPr lang="en-US" sz="1600" dirty="0" smtClean="0"/>
              <a:t>assistance,</a:t>
            </a:r>
            <a:endParaRPr lang="en-US" sz="1600" dirty="0" smtClean="0"/>
          </a:p>
          <a:p>
            <a:pPr lvl="1"/>
            <a:r>
              <a:rPr lang="en-US" sz="1600" dirty="0" smtClean="0"/>
              <a:t>sports </a:t>
            </a:r>
            <a:r>
              <a:rPr lang="en-US" sz="1600" dirty="0"/>
              <a:t>activities. </a:t>
            </a:r>
            <a:endParaRPr lang="en-US" sz="1600" dirty="0" smtClean="0"/>
          </a:p>
          <a:p>
            <a:pPr marL="347472" lvl="1" indent="0">
              <a:buNone/>
            </a:pPr>
            <a:endParaRPr lang="en-US" sz="800" dirty="0" smtClean="0"/>
          </a:p>
          <a:p>
            <a:pPr marL="64008" indent="0">
              <a:buNone/>
            </a:pPr>
            <a:r>
              <a:rPr lang="en-US" sz="2000" dirty="0" smtClean="0"/>
              <a:t>Claim of </a:t>
            </a:r>
            <a:r>
              <a:rPr lang="en-US" sz="2000" dirty="0"/>
              <a:t>after school </a:t>
            </a:r>
            <a:r>
              <a:rPr lang="en-US" sz="2000" dirty="0" smtClean="0"/>
              <a:t>programs: effectively </a:t>
            </a:r>
            <a:r>
              <a:rPr lang="en-US" sz="2000" dirty="0"/>
              <a:t>address low reading and math </a:t>
            </a:r>
            <a:r>
              <a:rPr lang="en-US" sz="2000" dirty="0" smtClean="0"/>
              <a:t>ISATs.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	Background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414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524000"/>
            <a:ext cx="818388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Research </a:t>
            </a:r>
            <a:r>
              <a:rPr lang="en-US" sz="2000" dirty="0"/>
              <a:t>indicates that the most successful after school programs </a:t>
            </a:r>
            <a:r>
              <a:rPr lang="en-US" sz="2000" dirty="0" smtClean="0"/>
              <a:t>provide:</a:t>
            </a:r>
          </a:p>
          <a:p>
            <a:r>
              <a:rPr lang="en-US" sz="2000" dirty="0" smtClean="0"/>
              <a:t>services </a:t>
            </a:r>
            <a:r>
              <a:rPr lang="en-US" sz="2000" dirty="0"/>
              <a:t>to students </a:t>
            </a:r>
            <a:r>
              <a:rPr lang="en-US" sz="2000" dirty="0" smtClean="0"/>
              <a:t>that </a:t>
            </a:r>
            <a:r>
              <a:rPr lang="en-US" sz="2000" dirty="0"/>
              <a:t>are relevant and interesting </a:t>
            </a:r>
            <a:r>
              <a:rPr lang="en-US" sz="2000" dirty="0" smtClean="0"/>
              <a:t>to them, </a:t>
            </a:r>
          </a:p>
          <a:p>
            <a:r>
              <a:rPr lang="en-US" sz="2000" dirty="0" smtClean="0"/>
              <a:t>motivation, engagement, </a:t>
            </a:r>
            <a:r>
              <a:rPr lang="en-US" sz="2000" dirty="0" smtClean="0"/>
              <a:t>and </a:t>
            </a:r>
            <a:r>
              <a:rPr lang="en-US" sz="2000" dirty="0" smtClean="0"/>
              <a:t>connection </a:t>
            </a:r>
            <a:r>
              <a:rPr lang="en-US" sz="2000" dirty="0"/>
              <a:t>to </a:t>
            </a:r>
            <a:r>
              <a:rPr lang="en-US" sz="2000" dirty="0" smtClean="0"/>
              <a:t>communities, </a:t>
            </a:r>
          </a:p>
          <a:p>
            <a:r>
              <a:rPr lang="en-US" sz="2000" dirty="0" smtClean="0"/>
              <a:t>tutoring/homework </a:t>
            </a:r>
            <a:r>
              <a:rPr lang="en-US" sz="2000" dirty="0"/>
              <a:t>help, differentiated instruction and integrated technology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engagement </a:t>
            </a:r>
            <a:r>
              <a:rPr lang="en-US" sz="2000" dirty="0"/>
              <a:t>across the curriculum, leading to a variety of enhanced skills in and out of </a:t>
            </a:r>
            <a:r>
              <a:rPr lang="en-US" sz="2000" dirty="0" smtClean="0"/>
              <a:t>school.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	Background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735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52600"/>
            <a:ext cx="8183880" cy="4191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objective </a:t>
            </a:r>
            <a:r>
              <a:rPr lang="en-US" sz="2400" dirty="0"/>
              <a:t>was to see whether math and reading grades and after school program attendance were predictive of ISAT achievement scores in a meaningful way.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	Purpose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320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524000"/>
            <a:ext cx="8183880" cy="4419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ISAT </a:t>
            </a:r>
            <a:r>
              <a:rPr lang="en-US" dirty="0"/>
              <a:t>(Math and Reading) scores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	</a:t>
            </a:r>
            <a:r>
              <a:rPr lang="en-US" sz="3200" dirty="0"/>
              <a:t> Data </a:t>
            </a:r>
            <a:r>
              <a:rPr lang="en-US" sz="3200" dirty="0" smtClean="0"/>
              <a:t>Analyses – Descriptive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4" t="25023" r="77895" b="23970"/>
          <a:stretch/>
        </p:blipFill>
        <p:spPr bwMode="auto">
          <a:xfrm>
            <a:off x="2514600" y="2057400"/>
            <a:ext cx="3918852" cy="3776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215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52600"/>
            <a:ext cx="8183880" cy="4191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semester </a:t>
            </a:r>
            <a:r>
              <a:rPr lang="en-US" dirty="0"/>
              <a:t>Math and Reading </a:t>
            </a:r>
            <a:r>
              <a:rPr lang="en-US" dirty="0" smtClean="0"/>
              <a:t>grades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	</a:t>
            </a:r>
            <a:r>
              <a:rPr lang="en-US" sz="3200" dirty="0"/>
              <a:t> Data Analyses – </a:t>
            </a:r>
            <a:r>
              <a:rPr lang="en-US" sz="3200" dirty="0" smtClean="0"/>
              <a:t>Descriptive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6" r="18594" b="13455"/>
          <a:stretch/>
        </p:blipFill>
        <p:spPr bwMode="auto">
          <a:xfrm>
            <a:off x="1895475" y="2552699"/>
            <a:ext cx="4962525" cy="3162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439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52600"/>
            <a:ext cx="818388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Mann </a:t>
            </a:r>
            <a:r>
              <a:rPr lang="en-US" dirty="0"/>
              <a:t>Whitney U </a:t>
            </a:r>
            <a:r>
              <a:rPr lang="en-US" dirty="0" smtClean="0"/>
              <a:t>test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	Data Analyses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30566"/>
              </p:ext>
            </p:extLst>
          </p:nvPr>
        </p:nvGraphicFramePr>
        <p:xfrm>
          <a:off x="1828800" y="2438400"/>
          <a:ext cx="6095999" cy="223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3545"/>
                <a:gridCol w="1075980"/>
                <a:gridCol w="1074514"/>
                <a:gridCol w="1075980"/>
                <a:gridCol w="1075980"/>
              </a:tblGrid>
              <a:tr h="0"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Test </a:t>
                      </a:r>
                      <a:r>
                        <a:rPr lang="en-US" sz="900" dirty="0" err="1">
                          <a:effectLst/>
                        </a:rPr>
                        <a:t>Statistics</a:t>
                      </a:r>
                      <a:r>
                        <a:rPr lang="en-US" sz="900" baseline="30000" dirty="0" err="1">
                          <a:effectLst/>
                        </a:rPr>
                        <a:t>b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Fall Reading Grade 2009-2010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Fall Math Grade 2009-2010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Spring Reading Grade 2009-2010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Spring Math Grade 2009-2010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Mann-Whitney 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144.000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130.500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153.000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123.000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Wilcoxon W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297.000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283.500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306.000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276.000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-1.276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-1.663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-1.031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-1.881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Asymp. Sig. (2-tailed)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.202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.096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.302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.060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Exact Sig. [2*(1-tailed Sig.)]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.232</a:t>
                      </a:r>
                      <a:r>
                        <a:rPr lang="en-US" sz="900" baseline="300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.110</a:t>
                      </a:r>
                      <a:r>
                        <a:rPr lang="en-US" sz="900" baseline="300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.347</a:t>
                      </a:r>
                      <a:r>
                        <a:rPr lang="en-US" sz="900" baseline="300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.072</a:t>
                      </a:r>
                      <a:r>
                        <a:rPr lang="en-US" sz="900" baseline="300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 grid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a. Not corrected for ties.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b. Grouping Variable: Gender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51038" y="15065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23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52600"/>
            <a:ext cx="818388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Discriminant Analysis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2400" b="1" dirty="0" smtClean="0"/>
              <a:t>Press’s </a:t>
            </a:r>
            <a:r>
              <a:rPr lang="en-US" sz="2400" b="1" dirty="0"/>
              <a:t>Q statistic </a:t>
            </a:r>
            <a:r>
              <a:rPr lang="en-US" sz="2400" dirty="0"/>
              <a:t>is a statistical test for the discriminatory power of the classification matrix.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The Q statistic is calculated by the following formula:</a:t>
            </a:r>
          </a:p>
          <a:p>
            <a:pPr marL="0" indent="0">
              <a:buNone/>
            </a:pPr>
            <a:r>
              <a:rPr lang="en-US" sz="2400" dirty="0"/>
              <a:t>Press’s Q = </a:t>
            </a:r>
            <a:r>
              <a:rPr lang="en-US" sz="2400" u="sng" dirty="0"/>
              <a:t>[N – (</a:t>
            </a:r>
            <a:r>
              <a:rPr lang="en-US" sz="2400" u="sng" dirty="0" err="1"/>
              <a:t>nK</a:t>
            </a:r>
            <a:r>
              <a:rPr lang="en-US" sz="2400" u="sng" dirty="0"/>
              <a:t>)]2</a:t>
            </a:r>
          </a:p>
          <a:p>
            <a:pPr marL="0" indent="0">
              <a:buNone/>
            </a:pPr>
            <a:r>
              <a:rPr lang="en-US" sz="2400" dirty="0" smtClean="0"/>
              <a:t>		N(K </a:t>
            </a:r>
            <a:r>
              <a:rPr lang="en-US" sz="2400" dirty="0"/>
              <a:t>– 1)</a:t>
            </a:r>
          </a:p>
          <a:p>
            <a:pPr marL="0" indent="0">
              <a:buNone/>
            </a:pPr>
            <a:r>
              <a:rPr lang="en-US" sz="2400" dirty="0"/>
              <a:t>where N = total sample size</a:t>
            </a:r>
          </a:p>
          <a:p>
            <a:pPr marL="0" indent="0">
              <a:buNone/>
            </a:pPr>
            <a:r>
              <a:rPr lang="en-US" sz="2400" dirty="0"/>
              <a:t>n = number of observations correctly classified</a:t>
            </a:r>
          </a:p>
          <a:p>
            <a:pPr marL="0" indent="0">
              <a:buNone/>
            </a:pPr>
            <a:r>
              <a:rPr lang="en-US" sz="2400" dirty="0"/>
              <a:t>K = number of </a:t>
            </a:r>
            <a:r>
              <a:rPr lang="en-US" sz="2400" dirty="0" smtClean="0"/>
              <a:t>groups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H</a:t>
            </a:r>
            <a:r>
              <a:rPr lang="en-US" sz="2400" i="1" dirty="0" smtClean="0"/>
              <a:t>a</a:t>
            </a:r>
            <a:r>
              <a:rPr lang="en-US" sz="2400" dirty="0" smtClean="0"/>
              <a:t>: The model hit ratio is not better that the change. Accepted.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	Data Analyses</a:t>
            </a:r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51038" y="15065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341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76400"/>
            <a:ext cx="8183880" cy="434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</a:t>
            </a:r>
            <a:r>
              <a:rPr lang="en-US" sz="2000" dirty="0"/>
              <a:t>analysis did not find statistical significance for reading, math, and attendance.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results of the comparison indicated that the null </a:t>
            </a:r>
            <a:r>
              <a:rPr lang="en-US" sz="2000" dirty="0" smtClean="0"/>
              <a:t>hypothesis: </a:t>
            </a:r>
            <a:r>
              <a:rPr lang="en-US" sz="2000" dirty="0"/>
              <a:t>“Students’ math grades, reading grades, and after school program attendance can predict ISAT student performance levels and the model hit ratio can be used as a measure to determine accuracy of classification” was rejected. 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model hit ratio is not better than chance for math and reading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	Results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4390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273</TotalTime>
  <Words>471</Words>
  <Application>Microsoft Office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After School Programs  and  ISAT Scores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School Programs  and  ISAT Achievement Scores</dc:title>
  <dc:creator>Ximena Recalde</dc:creator>
  <cp:lastModifiedBy>P10XDR1</cp:lastModifiedBy>
  <cp:revision>14</cp:revision>
  <dcterms:created xsi:type="dcterms:W3CDTF">2012-09-07T18:03:04Z</dcterms:created>
  <dcterms:modified xsi:type="dcterms:W3CDTF">2012-10-02T16:18:11Z</dcterms:modified>
</cp:coreProperties>
</file>