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91" r:id="rId3"/>
    <p:sldId id="27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9" r:id="rId12"/>
    <p:sldId id="281" r:id="rId13"/>
    <p:sldId id="283" r:id="rId14"/>
    <p:sldId id="285" r:id="rId15"/>
    <p:sldId id="286" r:id="rId16"/>
    <p:sldId id="287" r:id="rId17"/>
    <p:sldId id="288" r:id="rId18"/>
    <p:sldId id="290" r:id="rId19"/>
    <p:sldId id="289" r:id="rId20"/>
    <p:sldId id="256" r:id="rId21"/>
    <p:sldId id="257" r:id="rId22"/>
    <p:sldId id="261" r:id="rId23"/>
    <p:sldId id="267" r:id="rId24"/>
    <p:sldId id="268" r:id="rId25"/>
    <p:sldId id="262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81B6"/>
    <a:srgbClr val="2E7BB6"/>
    <a:srgbClr val="318AC1"/>
    <a:srgbClr val="2E7DB6"/>
    <a:srgbClr val="155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59AC8-A98C-4358-8F8E-0F2444B0C8D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DB8D5-6D26-4B49-85FD-A3C8B17A4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3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C3EB2-CD5E-4425-88D3-4511BA929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0870F-639E-463C-AF5F-F0BEC4751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05C31-8C06-4DC8-8F00-61F2F908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33D3F-5857-4434-8209-170A0403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EE140-7C7E-495E-8CA5-84D7F217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568C8-7638-45DA-BF6C-6B9A3CF7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6B94E-B1EE-4853-B460-19BD8D8F6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CD135-5470-4C69-A8DA-52AA2C6B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2957C-DFA9-4CD0-AC60-84943A7B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00D83-91DF-4390-80A9-D709F0D33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1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DD1856-C78A-4F2A-9DA8-1B490B57F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0CBFE-B09F-48BD-8B5F-EDD56FF37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6FDA2-EFC3-4BF8-BC31-3153E1A6A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456BA-26AC-43D6-BE87-9F5A604A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B34D5-0EC4-4C0A-8AA6-F3D94459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33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Log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-27350" y="13240"/>
            <a:ext cx="12219350" cy="4662195"/>
          </a:xfrm>
          <a:prstGeom prst="rect">
            <a:avLst/>
          </a:prstGeom>
          <a:gradFill>
            <a:gsLst>
              <a:gs pos="0">
                <a:srgbClr val="F0F0F0"/>
              </a:gs>
              <a:gs pos="100000">
                <a:srgbClr val="E1E1E1"/>
              </a:gs>
            </a:gsLst>
            <a:lin ang="2700000"/>
          </a:gra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/>
          </a:p>
        </p:txBody>
      </p:sp>
      <p:sp>
        <p:nvSpPr>
          <p:cNvPr id="54" name="Shape 54"/>
          <p:cNvSpPr>
            <a:spLocks noGrp="1"/>
          </p:cNvSpPr>
          <p:nvPr>
            <p:ph type="body" sz="quarter" idx="13"/>
          </p:nvPr>
        </p:nvSpPr>
        <p:spPr>
          <a:xfrm>
            <a:off x="6079031" y="3343440"/>
            <a:ext cx="3176482" cy="2726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Elliot Graham, Ph.D.</a:t>
            </a:r>
          </a:p>
          <a:p>
            <a:pPr>
              <a:lnSpc>
                <a:spcPct val="150000"/>
              </a:lnSpc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Kathy </a:t>
            </a:r>
            <a:r>
              <a:rPr dirty="0" err="1"/>
              <a:t>Kopiec</a:t>
            </a:r>
            <a:r>
              <a:rPr dirty="0"/>
              <a:t>, M.S.W.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sz="quarter" idx="14"/>
          </p:nvPr>
        </p:nvSpPr>
        <p:spPr>
          <a:xfrm>
            <a:off x="779662" y="3343439"/>
            <a:ext cx="3746761" cy="158673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Nevada Title IV-E Waiver Demonstration Site Visit Nov 17-18, 2018</a:t>
            </a:r>
          </a:p>
        </p:txBody>
      </p: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762000" y="889001"/>
            <a:ext cx="10938027" cy="21490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5E5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pic" sz="quarter" idx="15"/>
          </p:nvPr>
        </p:nvSpPr>
        <p:spPr>
          <a:xfrm>
            <a:off x="486867" y="5139276"/>
            <a:ext cx="1347590" cy="121229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58" name="Shape 58"/>
          <p:cNvSpPr>
            <a:spLocks noGrp="1"/>
          </p:cNvSpPr>
          <p:nvPr>
            <p:ph type="pic" sz="quarter" idx="16"/>
          </p:nvPr>
        </p:nvSpPr>
        <p:spPr>
          <a:xfrm>
            <a:off x="2437658" y="5238435"/>
            <a:ext cx="2237656" cy="10139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59" name="Shape 59"/>
          <p:cNvSpPr>
            <a:spLocks noGrp="1"/>
          </p:cNvSpPr>
          <p:nvPr>
            <p:ph type="pic" sz="quarter" idx="17"/>
          </p:nvPr>
        </p:nvSpPr>
        <p:spPr>
          <a:xfrm>
            <a:off x="5234065" y="4792905"/>
            <a:ext cx="1905001" cy="1905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0" name="Shape 60"/>
          <p:cNvSpPr>
            <a:spLocks noGrp="1"/>
          </p:cNvSpPr>
          <p:nvPr>
            <p:ph type="pic" sz="quarter" idx="18"/>
          </p:nvPr>
        </p:nvSpPr>
        <p:spPr>
          <a:xfrm>
            <a:off x="7561261" y="5069276"/>
            <a:ext cx="2488148" cy="135225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1" name="Shape 61"/>
          <p:cNvSpPr>
            <a:spLocks noGrp="1"/>
          </p:cNvSpPr>
          <p:nvPr>
            <p:ph type="pic" sz="quarter" idx="19"/>
          </p:nvPr>
        </p:nvSpPr>
        <p:spPr>
          <a:xfrm>
            <a:off x="10386972" y="5114745"/>
            <a:ext cx="1261321" cy="1261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2" name="Shape 62"/>
          <p:cNvSpPr>
            <a:spLocks noGrp="1"/>
          </p:cNvSpPr>
          <p:nvPr>
            <p:ph type="body" sz="quarter" idx="20"/>
          </p:nvPr>
        </p:nvSpPr>
        <p:spPr>
          <a:xfrm>
            <a:off x="9746475" y="3286775"/>
            <a:ext cx="3746761" cy="28445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www.jbassoc.com</a:t>
            </a:r>
          </a:p>
        </p:txBody>
      </p:sp>
    </p:spTree>
    <p:extLst>
      <p:ext uri="{BB962C8B-B14F-4D97-AF65-F5344CB8AC3E}">
        <p14:creationId xmlns:p14="http://schemas.microsoft.com/office/powerpoint/2010/main" val="25114422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03DEF-2DD4-448C-A698-9E0F11CAC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016CB-14C0-4CCF-9EBA-28187FDD5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A2C29-CD97-4758-A738-2915D5363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2FB62-3276-41ED-82C0-DFE98A29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AF523-06A3-4B97-B814-4060DDD8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02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9653-5686-41D1-94B0-436E4841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49469-339C-4594-81F5-37EA74B5D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E5FA9-2320-4C79-9500-5627D9EC0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4982C-2F99-4393-BD23-9A3EA2AE5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94491-A836-4BA2-A488-F0B616BF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938B8-8387-436A-8199-23F58232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085E7-A74C-4863-8722-89D05D50A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A3E59-A60B-4CE3-BFCD-4D25F3BF9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2D4BC-EDD7-4B05-B1F3-F4D569871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E83D5-A157-42D6-8351-5B14B49D1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12074-DB9B-4094-B34A-8A2F51DE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303D8-288A-4D53-AD88-04CC9A14F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5A688-E56A-4170-91C2-71107B8D1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0B2A1-6D69-428F-9476-2B1206ACE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D33CD2-C66C-4A24-8D5E-27CA04445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B198B-85A7-48C2-AC3D-2E1B1A5B7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81EA6C-D3C5-495E-A0B8-7470A36AD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88F699-6133-484A-8622-9C30B327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7047F-55DD-4F51-BB78-BD4445C8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3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CE0D-38B8-421A-8784-25EDA1A5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71EA92-DCB3-44CF-A798-8D6D430B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AEF757-2C24-45C2-BC67-6E77F4EF2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74D6F-7D5D-4F55-B3CD-7BE1C318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4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47DE95-5C09-40F3-B595-608BAE55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FA6611-4308-400E-9580-48321C19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7D79D-6C0A-40A1-87D0-9ECA96D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0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5BCC8-4555-466E-BED7-275579F65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1FC03-3605-4DAE-9B9A-BA89D7DF6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7DD91-3039-4F0F-95C9-84C21BBC7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1232D-460D-413F-A88B-7DC47F6F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A22EC-9C66-475A-9E68-CDB2F0DE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B334B-DFD7-4BB5-A2C2-E38B0D85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760E-A4D2-4351-8CE4-5E407263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E4159C-1ADE-482B-BB6B-961043F743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2E32F-AF6E-4FF9-A3BD-9577D43A6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C6253-1A96-47F6-9D43-E1FD8A3F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71882-C789-4B0A-82A2-EE604D792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3C1E9-3E32-4704-90C9-28A9A691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7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3B9CD-825C-45A5-9181-F3E990B54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5211C-8ABD-4C21-BFF2-EE49F7232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B868A-E65E-4D4E-99DC-A974BDF3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E0240-2E45-4C10-9AC7-DF2B8DD7C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C2612-95BB-4CFC-9727-9E503CD25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8E5F7-D338-434F-8F06-4D511E549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body" idx="14"/>
          </p:nvPr>
        </p:nvSpPr>
        <p:spPr>
          <a:xfrm>
            <a:off x="293915" y="3099178"/>
            <a:ext cx="4028364" cy="13003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Heidi Melz, Ph.D.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Elliott Graham, Ph.D.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Anne Fromknecht, M.P.H.</a:t>
            </a:r>
          </a:p>
        </p:txBody>
      </p:sp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293915" y="516654"/>
            <a:ext cx="11406112" cy="94253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Formative Evaluation Toolkit </a:t>
            </a:r>
            <a:endParaRPr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F867709-2928-4F2B-92D4-AF85BBC48B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860" y="5309102"/>
            <a:ext cx="2542837" cy="950197"/>
          </a:xfrm>
          <a:prstGeom prst="rect">
            <a:avLst/>
          </a:prstGeom>
        </p:spPr>
      </p:pic>
      <p:sp>
        <p:nvSpPr>
          <p:cNvPr id="8" name="Shape 277">
            <a:extLst>
              <a:ext uri="{FF2B5EF4-FFF2-40B4-BE49-F238E27FC236}">
                <a16:creationId xmlns:a16="http://schemas.microsoft.com/office/drawing/2014/main" id="{F4702C5D-09EB-4286-BE60-A31A6D7C064D}"/>
              </a:ext>
            </a:extLst>
          </p:cNvPr>
          <p:cNvSpPr txBox="1">
            <a:spLocks/>
          </p:cNvSpPr>
          <p:nvPr/>
        </p:nvSpPr>
        <p:spPr>
          <a:xfrm>
            <a:off x="6385336" y="3099178"/>
            <a:ext cx="5512749" cy="13003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>
            <a:normAutofit lnSpcReduction="10000"/>
          </a:bodyPr>
          <a:lstStyle>
            <a:lvl1pPr marL="0" marR="0" indent="0" algn="l" defTabSz="825479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444444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228594" algn="l" defTabSz="825479" rtl="0" latinLnBrk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457189" algn="l" defTabSz="825479" rtl="0" latinLnBrk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685783" algn="l" defTabSz="825479" rtl="0" latinLnBrk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914377" algn="l" defTabSz="825479" rtl="0" latinLnBrk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1142971" algn="l" defTabSz="825479" rtl="0" latinLnBrk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1371566" algn="l" defTabSz="825479" rtl="0" latinLnBrk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1600160" algn="l" defTabSz="825479" rtl="0" latinLnBrk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1828754" algn="l" defTabSz="825479" rtl="0" latinLnBrk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r" hangingPunct="1"/>
            <a:r>
              <a:rPr lang="en-US" sz="2000" dirty="0"/>
              <a:t>Evaluation 2019</a:t>
            </a:r>
          </a:p>
          <a:p>
            <a:pPr algn="r" hangingPunct="1"/>
            <a:r>
              <a:rPr lang="en-US" sz="2000" dirty="0"/>
              <a:t>American Evaluation Association </a:t>
            </a:r>
          </a:p>
          <a:p>
            <a:pPr algn="r" hangingPunct="1"/>
            <a:r>
              <a:rPr lang="en-US" sz="2000" dirty="0"/>
              <a:t>November 15, 2019</a:t>
            </a:r>
          </a:p>
        </p:txBody>
      </p:sp>
      <p:pic>
        <p:nvPicPr>
          <p:cNvPr id="6" name="Picture 5" descr="CB logo.">
            <a:extLst>
              <a:ext uri="{FF2B5EF4-FFF2-40B4-BE49-F238E27FC236}">
                <a16:creationId xmlns:a16="http://schemas.microsoft.com/office/drawing/2014/main" id="{EE1F0076-7581-4286-AD4B-58B2A9D2816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70" y="5227054"/>
            <a:ext cx="1175557" cy="11142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9001FA-F42D-4129-B614-F1E04098A079}"/>
              </a:ext>
            </a:extLst>
          </p:cNvPr>
          <p:cNvSpPr txBox="1"/>
          <p:nvPr/>
        </p:nvSpPr>
        <p:spPr>
          <a:xfrm>
            <a:off x="969165" y="1459191"/>
            <a:ext cx="10566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155E5D"/>
                </a:solidFill>
              </a:rPr>
              <a:t>Demonstration of a New Resource for Evaluating Program Implementation and Early Outcomes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6665-1E4C-4A4F-BBA6-E81E0799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155E5D"/>
                </a:solidFill>
              </a:rPr>
              <a:t>Full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C8A9-2729-4EA5-94A6-1EBAAAA64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 program once services, structures, and processes are stable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May be ready for a summative evaluation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C968B-7305-4A61-A9C9-D6801650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6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D74FF-2E03-4C6B-8C86-7F92B712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9B8B46-C1E4-432B-86C8-F43045EB3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Meeting Preconditions of Formative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7FB68-A152-4C1D-9DB4-D2894176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92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6665-1E4C-4A4F-BBA6-E81E0799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155E5D"/>
                </a:solidFill>
              </a:rPr>
              <a:t>1: Have an implementation team in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C8A9-2729-4EA5-94A6-1EBAAAA64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06065"/>
          </a:xfrm>
        </p:spPr>
        <p:txBody>
          <a:bodyPr>
            <a:normAutofit/>
          </a:bodyPr>
          <a:lstStyle/>
          <a:p>
            <a:r>
              <a:rPr lang="en-US" dirty="0"/>
              <a:t>This team oversees the implementation and formative evaluation of the program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C968B-7305-4A61-A9C9-D6801650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2C0109-4107-49C4-94A5-20F8DF3E1840}"/>
              </a:ext>
            </a:extLst>
          </p:cNvPr>
          <p:cNvSpPr txBox="1">
            <a:spLocks/>
          </p:cNvSpPr>
          <p:nvPr/>
        </p:nvSpPr>
        <p:spPr>
          <a:xfrm>
            <a:off x="725130" y="34732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155E5D"/>
                </a:solidFill>
              </a:rPr>
              <a:t>2: Set realistic timelines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AFF3F9-A6A5-4BF9-85C5-BBA098C63F94}"/>
              </a:ext>
            </a:extLst>
          </p:cNvPr>
          <p:cNvSpPr txBox="1">
            <a:spLocks/>
          </p:cNvSpPr>
          <p:nvPr/>
        </p:nvSpPr>
        <p:spPr>
          <a:xfrm>
            <a:off x="838200" y="5074547"/>
            <a:ext cx="10515600" cy="1006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Steps leading to formative evaluation typically take a long time to complete</a:t>
            </a:r>
          </a:p>
          <a:p>
            <a:r>
              <a:rPr lang="en-US" dirty="0"/>
              <a:t>Possibly 2+ years</a:t>
            </a:r>
          </a:p>
          <a:p>
            <a:endParaRPr lang="en-US" dirty="0"/>
          </a:p>
        </p:txBody>
      </p:sp>
      <p:pic>
        <p:nvPicPr>
          <p:cNvPr id="9" name="Graphic 8" descr="Hammer">
            <a:extLst>
              <a:ext uri="{FF2B5EF4-FFF2-40B4-BE49-F238E27FC236}">
                <a16:creationId xmlns:a16="http://schemas.microsoft.com/office/drawing/2014/main" id="{F134F402-D07F-48D0-B642-77A440F8A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7098" y="3933545"/>
            <a:ext cx="675459" cy="67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58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6665-1E4C-4A4F-BBA6-E81E0799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40500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55E5D"/>
                </a:solidFill>
              </a:rPr>
              <a:t>3: Have a clear theory of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C968B-7305-4A61-A9C9-D6801650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59F09C-5EC9-4430-BF9D-2E79D8FD486B}"/>
              </a:ext>
            </a:extLst>
          </p:cNvPr>
          <p:cNvSpPr txBox="1">
            <a:spLocks/>
          </p:cNvSpPr>
          <p:nvPr/>
        </p:nvSpPr>
        <p:spPr>
          <a:xfrm>
            <a:off x="838200" y="36626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155E5D"/>
                </a:solidFill>
              </a:rPr>
              <a:t>4: Select a program that aligns with your theory of change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C47BB9-60AB-4F6D-9781-7770E351AC17}"/>
              </a:ext>
            </a:extLst>
          </p:cNvPr>
          <p:cNvSpPr txBox="1">
            <a:spLocks/>
          </p:cNvSpPr>
          <p:nvPr/>
        </p:nvSpPr>
        <p:spPr>
          <a:xfrm>
            <a:off x="941439" y="1489895"/>
            <a:ext cx="10515600" cy="143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Articulate clear theory about the root cause of the problem</a:t>
            </a:r>
          </a:p>
          <a:p>
            <a:r>
              <a:rPr lang="en-US" sz="2600" dirty="0"/>
              <a:t>Theory of change uses root cause analysis to identify causal linkages </a:t>
            </a:r>
          </a:p>
          <a:p>
            <a:r>
              <a:rPr lang="en-US" sz="2600" dirty="0"/>
              <a:t>This is what drives selection of your program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D2315A-C89F-41B9-9D50-A8062D3967F2}"/>
              </a:ext>
            </a:extLst>
          </p:cNvPr>
          <p:cNvSpPr txBox="1">
            <a:spLocks/>
          </p:cNvSpPr>
          <p:nvPr/>
        </p:nvSpPr>
        <p:spPr>
          <a:xfrm>
            <a:off x="1020097" y="5108934"/>
            <a:ext cx="10515600" cy="1006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Implementation team reviews array of possible programs before selecting</a:t>
            </a:r>
          </a:p>
          <a:p>
            <a:r>
              <a:rPr lang="en-US" dirty="0"/>
              <a:t>Program may require adaptation </a:t>
            </a:r>
          </a:p>
        </p:txBody>
      </p:sp>
      <p:pic>
        <p:nvPicPr>
          <p:cNvPr id="8" name="Graphic 7" descr="Hammer">
            <a:extLst>
              <a:ext uri="{FF2B5EF4-FFF2-40B4-BE49-F238E27FC236}">
                <a16:creationId xmlns:a16="http://schemas.microsoft.com/office/drawing/2014/main" id="{4BE654F5-FDC8-4524-A05E-DFAB90B76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839" y="630583"/>
            <a:ext cx="732784" cy="732784"/>
          </a:xfrm>
          <a:prstGeom prst="rect">
            <a:avLst/>
          </a:prstGeom>
        </p:spPr>
      </p:pic>
      <p:pic>
        <p:nvPicPr>
          <p:cNvPr id="11" name="Graphic 10" descr="Hammer">
            <a:extLst>
              <a:ext uri="{FF2B5EF4-FFF2-40B4-BE49-F238E27FC236}">
                <a16:creationId xmlns:a16="http://schemas.microsoft.com/office/drawing/2014/main" id="{857FC419-ECCD-469B-BBC5-FE1247AB6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9400" y="3822227"/>
            <a:ext cx="733697" cy="73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19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6665-1E4C-4A4F-BBA6-E81E0799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55E5D"/>
                </a:solidFill>
              </a:rPr>
              <a:t>5: Develop a logic model and evaluate it for plausibility and 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C8A9-2729-4EA5-94A6-1EBAAAA64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3408"/>
            <a:ext cx="10515600" cy="2791185"/>
          </a:xfrm>
        </p:spPr>
        <p:txBody>
          <a:bodyPr>
            <a:normAutofit/>
          </a:bodyPr>
          <a:lstStyle/>
          <a:p>
            <a:r>
              <a:rPr lang="en-US" dirty="0"/>
              <a:t>A logic model: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Visually depicts how the program should operate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Expresses goals from the theory of change in terms of outputs and outcomes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Give clues about what data will need to be collected</a:t>
            </a:r>
          </a:p>
          <a:p>
            <a:r>
              <a:rPr lang="en-US" dirty="0"/>
              <a:t>Review the logic model to identify gaps in logic, false assumptions, and unrealistic expectations.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C968B-7305-4A61-A9C9-D6801650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A8E5F7-D338-434F-8F06-4D511E54957F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Graphic 4" descr="Hammer">
            <a:extLst>
              <a:ext uri="{FF2B5EF4-FFF2-40B4-BE49-F238E27FC236}">
                <a16:creationId xmlns:a16="http://schemas.microsoft.com/office/drawing/2014/main" id="{8E72E01C-13E8-4196-B0A9-5298D77DA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6439" y="1119008"/>
            <a:ext cx="715367" cy="715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3CAB4E-B9F1-4BB7-BC0D-33B206418A57}"/>
              </a:ext>
            </a:extLst>
          </p:cNvPr>
          <p:cNvSpPr txBox="1"/>
          <p:nvPr/>
        </p:nvSpPr>
        <p:spPr>
          <a:xfrm>
            <a:off x="0" y="5427638"/>
            <a:ext cx="12192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Undetected flaws in program logic can cause problems later</a:t>
            </a:r>
          </a:p>
        </p:txBody>
      </p:sp>
    </p:spTree>
    <p:extLst>
      <p:ext uri="{BB962C8B-B14F-4D97-AF65-F5344CB8AC3E}">
        <p14:creationId xmlns:p14="http://schemas.microsoft.com/office/powerpoint/2010/main" val="3173592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6665-1E4C-4A4F-BBA6-E81E0799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55E5D"/>
                </a:solidFill>
              </a:rPr>
              <a:t>6: Operationalize program, install supports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C8A9-2729-4EA5-94A6-1EBAAAA64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 program manual or practice profile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This may already be available for </a:t>
            </a:r>
            <a:r>
              <a:rPr lang="en-US" dirty="0" err="1"/>
              <a:t>evidence-based</a:t>
            </a:r>
            <a:r>
              <a:rPr lang="en-US" dirty="0"/>
              <a:t> programs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Install key implementation supports, for example: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Leadership and stakeholder engagement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Staff recruitment and retention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Training and coaching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C968B-7305-4A61-A9C9-D6801650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21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6665-1E4C-4A4F-BBA6-E81E0799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48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55E5D"/>
                </a:solidFill>
              </a:rPr>
              <a:t>7: Identify needed data elements and install data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C8A9-2729-4EA5-94A6-1EBAAAA64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9712"/>
            <a:ext cx="10515600" cy="265788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Implementation team needs data across implementation to </a:t>
            </a:r>
          </a:p>
          <a:p>
            <a:pPr marL="0" indent="0">
              <a:buNone/>
            </a:pPr>
            <a:endParaRPr lang="en-US" sz="1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Ask/answer key questions related to target population, desired outcomes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Monitor implementation and inform improvements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Test and document outcomes in formative and summative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C968B-7305-4A61-A9C9-D6801650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9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6665-1E4C-4A4F-BBA6-E81E0799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55E5D"/>
                </a:solidFill>
              </a:rPr>
              <a:t>8: Conduct usability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C8A9-2729-4EA5-94A6-1EBAAAA64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003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Usability test during initial implementation</a:t>
            </a:r>
          </a:p>
          <a:p>
            <a:r>
              <a:rPr lang="en-US" dirty="0"/>
              <a:t>Testing program components under real-world conditions reveals whether they function as intended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Program enrollment process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Client assessment process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Data system operations</a:t>
            </a:r>
          </a:p>
          <a:p>
            <a:r>
              <a:rPr lang="en-US" dirty="0"/>
              <a:t>Define questions and set targets for success, make improvements between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C968B-7305-4A61-A9C9-D6801650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Graphic 4" descr="Hammer">
            <a:extLst>
              <a:ext uri="{FF2B5EF4-FFF2-40B4-BE49-F238E27FC236}">
                <a16:creationId xmlns:a16="http://schemas.microsoft.com/office/drawing/2014/main" id="{B5F728B0-8F41-42F3-A90C-4CD3755D4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5395" y="681038"/>
            <a:ext cx="703006" cy="7030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E3D9CF-CF9F-4C2B-AD3E-55D67FDD1FAF}"/>
              </a:ext>
            </a:extLst>
          </p:cNvPr>
          <p:cNvSpPr txBox="1"/>
          <p:nvPr/>
        </p:nvSpPr>
        <p:spPr>
          <a:xfrm>
            <a:off x="0" y="5156021"/>
            <a:ext cx="12192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Continue the cycle of feedback and improvement until you meet your targets</a:t>
            </a:r>
          </a:p>
        </p:txBody>
      </p:sp>
    </p:spTree>
    <p:extLst>
      <p:ext uri="{BB962C8B-B14F-4D97-AF65-F5344CB8AC3E}">
        <p14:creationId xmlns:p14="http://schemas.microsoft.com/office/powerpoint/2010/main" val="2643281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9F15-11D8-44D8-97B4-F05DDEF5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55E5D"/>
                </a:solidFill>
              </a:rPr>
              <a:t>Usability Testing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F9F03F8-1FDF-4321-A3F9-050B365282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735805"/>
              </p:ext>
            </p:extLst>
          </p:nvPr>
        </p:nvGraphicFramePr>
        <p:xfrm>
          <a:off x="838200" y="1825625"/>
          <a:ext cx="105156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>
                  <a:extLst>
                    <a:ext uri="{9D8B030D-6E8A-4147-A177-3AD203B41FA5}">
                      <a16:colId xmlns:a16="http://schemas.microsoft.com/office/drawing/2014/main" val="3836467494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78070888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94168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2E81B6"/>
                          </a:highlight>
                        </a:rPr>
                        <a:t>Area</a:t>
                      </a:r>
                    </a:p>
                  </a:txBody>
                  <a:tcPr>
                    <a:solidFill>
                      <a:srgbClr val="2E81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2E81B6"/>
                          </a:highlight>
                        </a:rPr>
                        <a:t>Questions</a:t>
                      </a:r>
                    </a:p>
                  </a:txBody>
                  <a:tcPr>
                    <a:solidFill>
                      <a:srgbClr val="2E81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2E81B6"/>
                          </a:highlight>
                        </a:rPr>
                        <a:t>Targets</a:t>
                      </a:r>
                    </a:p>
                  </a:txBody>
                  <a:tcPr>
                    <a:solidFill>
                      <a:srgbClr val="2E8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783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Referral and enrollment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 referral criteria well operationalized and understood by staff?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of referred families that met eligibility criteria: 80%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164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Implementation of core program components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 staff conduct baseline assessments on time?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of baseline assessments completed within 14 days: 70%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164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collection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 protocols for data collection processes feasible? Are data entry and reporting occurring as intended?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of assessments correctly entered into data system within 7 days: 68%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77863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61A40-306E-47F0-A453-20102B1D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83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D74FF-2E03-4C6B-8C86-7F92B712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9B8B46-C1E4-432B-86C8-F43045EB3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Conducting a Formative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7FB68-A152-4C1D-9DB4-D2894176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8E5F7-D338-434F-8F06-4D511E549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75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60296B-6532-44F0-B8A4-5692A77B1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745" y="136525"/>
            <a:ext cx="7082510" cy="546675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01E5E-B8BE-49D2-86DB-5361C286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BEEDCA-F7E3-4DA2-AB13-5C901F63E27F}"/>
              </a:ext>
            </a:extLst>
          </p:cNvPr>
          <p:cNvSpPr txBox="1"/>
          <p:nvPr/>
        </p:nvSpPr>
        <p:spPr>
          <a:xfrm>
            <a:off x="2888226" y="5954137"/>
            <a:ext cx="6415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Download at www.jbassoc.com</a:t>
            </a:r>
          </a:p>
        </p:txBody>
      </p:sp>
    </p:spTree>
    <p:extLst>
      <p:ext uri="{BB962C8B-B14F-4D97-AF65-F5344CB8AC3E}">
        <p14:creationId xmlns:p14="http://schemas.microsoft.com/office/powerpoint/2010/main" val="2021230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99AFD2-A895-42A9-9848-C93EE6B5EAF7}"/>
              </a:ext>
            </a:extLst>
          </p:cNvPr>
          <p:cNvSpPr/>
          <p:nvPr/>
        </p:nvSpPr>
        <p:spPr>
          <a:xfrm>
            <a:off x="2335194" y="759888"/>
            <a:ext cx="7521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155E5D"/>
                </a:solidFill>
                <a:latin typeface="+mj-lt"/>
                <a:cs typeface="Times New Roman" panose="02020603050405020304" pitchFamily="18" charset="0"/>
              </a:rPr>
              <a:t>Conducting a Formative Evaluation</a:t>
            </a:r>
            <a:endParaRPr lang="en-US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EBA0FA-03A6-40C0-9876-F1A1EDEBB853}"/>
              </a:ext>
            </a:extLst>
          </p:cNvPr>
          <p:cNvSpPr txBox="1"/>
          <p:nvPr/>
        </p:nvSpPr>
        <p:spPr>
          <a:xfrm>
            <a:off x="1252016" y="1832467"/>
            <a:ext cx="106389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Identify key formative evaluation questions</a:t>
            </a:r>
          </a:p>
          <a:p>
            <a:pPr marL="514350" indent="-514350">
              <a:buFontTx/>
              <a:buAutoNum type="arabicPeriod"/>
            </a:pPr>
            <a:r>
              <a:rPr lang="en-US" sz="3200" dirty="0"/>
              <a:t>Select indicators of program functioning</a:t>
            </a:r>
          </a:p>
          <a:p>
            <a:pPr marL="514350" indent="-514350">
              <a:buFontTx/>
              <a:buAutoNum type="arabicPeriod"/>
            </a:pPr>
            <a:r>
              <a:rPr lang="en-US" sz="3200" dirty="0"/>
              <a:t>Choose evaluation methods</a:t>
            </a:r>
          </a:p>
          <a:p>
            <a:pPr marL="514350" indent="-514350">
              <a:buFontTx/>
              <a:buAutoNum type="arabicPeriod"/>
            </a:pPr>
            <a:r>
              <a:rPr lang="en-US" sz="3200" dirty="0"/>
              <a:t>Collect data</a:t>
            </a:r>
          </a:p>
          <a:p>
            <a:pPr marL="514350" indent="-514350">
              <a:buFontTx/>
              <a:buAutoNum type="arabicPeriod"/>
            </a:pPr>
            <a:r>
              <a:rPr lang="en-US" sz="3200" dirty="0"/>
              <a:t>Analyze and report data</a:t>
            </a:r>
          </a:p>
          <a:p>
            <a:pPr marL="514350" indent="-514350">
              <a:buFontTx/>
              <a:buAutoNum type="arabicPeriod"/>
            </a:pPr>
            <a:r>
              <a:rPr lang="en-US" sz="3200" dirty="0"/>
              <a:t>Decide what comes next (Are you ready for summative evaluation?)</a:t>
            </a:r>
          </a:p>
          <a:p>
            <a:pPr marL="514350" indent="-514350">
              <a:buFontTx/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19BD6-997C-49F7-B627-366F3AD3A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Graphic 4" descr="Hammer">
            <a:extLst>
              <a:ext uri="{FF2B5EF4-FFF2-40B4-BE49-F238E27FC236}">
                <a16:creationId xmlns:a16="http://schemas.microsoft.com/office/drawing/2014/main" id="{6D10DB97-CABE-449C-82DA-884449ADA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0600" y="2480874"/>
            <a:ext cx="472439" cy="477677"/>
          </a:xfrm>
          <a:prstGeom prst="rect">
            <a:avLst/>
          </a:prstGeom>
        </p:spPr>
      </p:pic>
      <p:pic>
        <p:nvPicPr>
          <p:cNvPr id="6" name="Graphic 5" descr="Hammer">
            <a:extLst>
              <a:ext uri="{FF2B5EF4-FFF2-40B4-BE49-F238E27FC236}">
                <a16:creationId xmlns:a16="http://schemas.microsoft.com/office/drawing/2014/main" id="{E2EF9B01-336C-4167-AF05-9CEB73DD6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3826" y="3386136"/>
            <a:ext cx="490128" cy="4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49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99AFD2-A895-42A9-9848-C93EE6B5EAF7}"/>
              </a:ext>
            </a:extLst>
          </p:cNvPr>
          <p:cNvSpPr/>
          <p:nvPr/>
        </p:nvSpPr>
        <p:spPr>
          <a:xfrm>
            <a:off x="1049842" y="482653"/>
            <a:ext cx="107433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155E5D"/>
                </a:solidFill>
                <a:latin typeface="+mj-lt"/>
                <a:cs typeface="Times New Roman" panose="02020603050405020304" pitchFamily="18" charset="0"/>
              </a:rPr>
              <a:t>Step 1. Identify Key Formative Evaluation Questions</a:t>
            </a:r>
            <a:endParaRPr lang="en-US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EBA0FA-03A6-40C0-9876-F1A1EDEBB853}"/>
              </a:ext>
            </a:extLst>
          </p:cNvPr>
          <p:cNvSpPr txBox="1"/>
          <p:nvPr/>
        </p:nvSpPr>
        <p:spPr>
          <a:xfrm>
            <a:off x="1049842" y="1585813"/>
            <a:ext cx="98867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cs typeface="Arial" panose="020B0604020202020204" pitchFamily="34" charset="0"/>
              </a:rPr>
              <a:t>Is the program reaching the intended number of participants?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000" dirty="0"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cs typeface="Arial" panose="020B0604020202020204" pitchFamily="34" charset="0"/>
              </a:rPr>
              <a:t>How are inputs contributing to program functioning?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000" dirty="0"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cs typeface="Arial" panose="020B0604020202020204" pitchFamily="34" charset="0"/>
              </a:rPr>
              <a:t>Is the program being delivered as intended?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000" dirty="0"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cs typeface="Arial" panose="020B0604020202020204" pitchFamily="34" charset="0"/>
              </a:rPr>
              <a:t>Are short-term outcomes promising?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CCA65-3FFE-48C0-BF0E-9FA0560A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Graphic 4" descr="Hammer">
            <a:extLst>
              <a:ext uri="{FF2B5EF4-FFF2-40B4-BE49-F238E27FC236}">
                <a16:creationId xmlns:a16="http://schemas.microsoft.com/office/drawing/2014/main" id="{0F233E6F-FBD0-4C28-9354-8C85A9DF5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6079" y="2759170"/>
            <a:ext cx="561418" cy="567643"/>
          </a:xfrm>
          <a:prstGeom prst="rect">
            <a:avLst/>
          </a:prstGeom>
        </p:spPr>
      </p:pic>
      <p:pic>
        <p:nvPicPr>
          <p:cNvPr id="6" name="Graphic 5" descr="Hammer">
            <a:extLst>
              <a:ext uri="{FF2B5EF4-FFF2-40B4-BE49-F238E27FC236}">
                <a16:creationId xmlns:a16="http://schemas.microsoft.com/office/drawing/2014/main" id="{5DCB231D-C9E2-4EF0-A72F-FDACCB8DC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6309" y="5586440"/>
            <a:ext cx="522661" cy="52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8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99AFD2-A895-42A9-9848-C93EE6B5EAF7}"/>
              </a:ext>
            </a:extLst>
          </p:cNvPr>
          <p:cNvSpPr/>
          <p:nvPr/>
        </p:nvSpPr>
        <p:spPr>
          <a:xfrm>
            <a:off x="2814942" y="365910"/>
            <a:ext cx="6755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155E5D"/>
                </a:solidFill>
                <a:latin typeface="+mj-lt"/>
                <a:cs typeface="Times New Roman" panose="02020603050405020304" pitchFamily="18" charset="0"/>
              </a:rPr>
              <a:t>Step 5. Analyze and Report Data</a:t>
            </a:r>
            <a:endParaRPr lang="en-US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EBA0FA-03A6-40C0-9876-F1A1EDEBB853}"/>
              </a:ext>
            </a:extLst>
          </p:cNvPr>
          <p:cNvSpPr txBox="1"/>
          <p:nvPr/>
        </p:nvSpPr>
        <p:spPr>
          <a:xfrm>
            <a:off x="873081" y="1556064"/>
            <a:ext cx="106389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Use the key formative evaluation questions in Step 1 to organize analyses and reporting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Compare the data on program indicators to the benchmarks set in Step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Summarize whether each indicator </a:t>
            </a:r>
            <a:r>
              <a:rPr lang="en-US" sz="2800" b="1" dirty="0"/>
              <a:t>exceeded</a:t>
            </a:r>
            <a:r>
              <a:rPr lang="en-US" sz="2800" dirty="0"/>
              <a:t>,</a:t>
            </a:r>
            <a:r>
              <a:rPr lang="en-US" sz="2800" b="1" dirty="0"/>
              <a:t> met</a:t>
            </a:r>
            <a:r>
              <a:rPr lang="en-US" sz="2800" dirty="0"/>
              <a:t>,</a:t>
            </a:r>
            <a:r>
              <a:rPr lang="en-US" sz="2800" b="1" dirty="0"/>
              <a:t> </a:t>
            </a:r>
            <a:r>
              <a:rPr lang="en-US" sz="2800" dirty="0"/>
              <a:t>or</a:t>
            </a:r>
            <a:r>
              <a:rPr lang="en-US" sz="2800" b="1" dirty="0"/>
              <a:t> fell short </a:t>
            </a:r>
            <a:r>
              <a:rPr lang="en-US" sz="2800" dirty="0"/>
              <a:t>of the benchmark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Statistical significance is not particularly important in formative evaluation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 reports and presentations, describe what is working and not working regarding implementation and short-term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Document lessons learned and modifications made to the program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DC83-D304-43A1-99CB-D4814CF5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15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:a16="http://schemas.microsoft.com/office/drawing/2014/main" id="{DB8A5A1D-06BB-4BA0-999D-A2F1D3E2C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3907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F554673-D6B4-45E4-A8D5-595ED34EF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1892"/>
              </p:ext>
            </p:extLst>
          </p:nvPr>
        </p:nvGraphicFramePr>
        <p:xfrm>
          <a:off x="470452" y="1544095"/>
          <a:ext cx="11251096" cy="418890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259031">
                  <a:extLst>
                    <a:ext uri="{9D8B030D-6E8A-4147-A177-3AD203B41FA5}">
                      <a16:colId xmlns:a16="http://schemas.microsoft.com/office/drawing/2014/main" val="257952567"/>
                    </a:ext>
                  </a:extLst>
                </a:gridCol>
                <a:gridCol w="4043826">
                  <a:extLst>
                    <a:ext uri="{9D8B030D-6E8A-4147-A177-3AD203B41FA5}">
                      <a16:colId xmlns:a16="http://schemas.microsoft.com/office/drawing/2014/main" val="3975823586"/>
                    </a:ext>
                  </a:extLst>
                </a:gridCol>
                <a:gridCol w="3948239">
                  <a:extLst>
                    <a:ext uri="{9D8B030D-6E8A-4147-A177-3AD203B41FA5}">
                      <a16:colId xmlns:a16="http://schemas.microsoft.com/office/drawing/2014/main" val="3893039638"/>
                    </a:ext>
                  </a:extLst>
                </a:gridCol>
              </a:tblGrid>
              <a:tr h="3046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Outputs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9" marR="60439" marT="0" marB="0">
                    <a:solidFill>
                      <a:srgbClr val="2E81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Formative Evaluation Questions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9" marR="60439" marT="0" marB="0">
                    <a:solidFill>
                      <a:srgbClr val="2E81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Indicators/Benchmarks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9" marR="60439" marT="0" marB="0">
                    <a:solidFill>
                      <a:srgbClr val="2E8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61204"/>
                  </a:ext>
                </a:extLst>
              </a:tr>
              <a:tr h="120054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# and % of parents participating in home visits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9" marR="60439" marT="0" marB="0">
                    <a:solidFill>
                      <a:srgbClr val="2E81B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600" dirty="0">
                          <a:effectLst/>
                        </a:rPr>
                        <a:t>How many in-home visits are scheduled per week per family?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39" marR="60439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600" dirty="0">
                          <a:effectLst/>
                        </a:rPr>
                        <a:t>At least 2 in-home visits are scheduled per week per family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39" marR="60439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12425"/>
                  </a:ext>
                </a:extLst>
              </a:tr>
              <a:tr h="8717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600" dirty="0">
                          <a:effectLst/>
                        </a:rPr>
                        <a:t>What percentage of families completed scheduled in-home visits?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9" marR="60439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600" dirty="0">
                          <a:effectLst/>
                        </a:rPr>
                        <a:t>75 percent of scheduled in-home visits are successfully held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9" marR="60439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021665"/>
                  </a:ext>
                </a:extLst>
              </a:tr>
              <a:tr h="3046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Short-Term Outcomes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9" marR="60439" marT="0" marB="0">
                    <a:solidFill>
                      <a:srgbClr val="2E81B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9" marR="60439" marT="0" marB="0">
                    <a:solidFill>
                      <a:srgbClr val="2E81B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9" marR="60439" marT="0" marB="0"/>
                </a:tc>
                <a:extLst>
                  <a:ext uri="{0D108BD9-81ED-4DB2-BD59-A6C34878D82A}">
                    <a16:rowId xmlns:a16="http://schemas.microsoft.com/office/drawing/2014/main" val="3717202814"/>
                  </a:ext>
                </a:extLst>
              </a:tr>
              <a:tr h="15073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Parents demonstrate improved parenting skills, including active listening and problem solving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9" marR="60439" marT="0" marB="0">
                    <a:solidFill>
                      <a:srgbClr val="2E81B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600" dirty="0">
                          <a:effectLst/>
                        </a:rPr>
                        <a:t>What percent of parents demonstrate improved parenting skills at program completion?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39" marR="60439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600" dirty="0">
                          <a:effectLst/>
                        </a:rPr>
                        <a:t>90 percent of parents demonstrate improved parenting skills at program completion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39" marR="60439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052089"/>
                  </a:ext>
                </a:extLst>
              </a:tr>
            </a:tbl>
          </a:graphicData>
        </a:graphic>
      </p:graphicFrame>
      <p:sp>
        <p:nvSpPr>
          <p:cNvPr id="22" name="Rectangle 1">
            <a:extLst>
              <a:ext uri="{FF2B5EF4-FFF2-40B4-BE49-F238E27FC236}">
                <a16:creationId xmlns:a16="http://schemas.microsoft.com/office/drawing/2014/main" id="{F3223C82-8022-412E-8385-ED718F12C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243" y="713215"/>
            <a:ext cx="8203513" cy="4075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3600" b="0" i="0" u="none" strike="noStrike" kern="1200" cap="none" normalizeH="0" baseline="0" dirty="0">
                <a:ln>
                  <a:noFill/>
                </a:ln>
                <a:solidFill>
                  <a:srgbClr val="155E5D"/>
                </a:solidFill>
                <a:effectLst/>
                <a:latin typeface="+mj-lt"/>
                <a:ea typeface="+mj-ea"/>
                <a:cs typeface="Times New Roman" panose="02020603050405020304" pitchFamily="18" charset="0"/>
              </a:rPr>
              <a:t>Example: Indicators of Program Functioning</a:t>
            </a:r>
            <a:endParaRPr kumimoji="0" lang="en-US" altLang="en-US" sz="3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A92D74-A790-4482-B83F-E5333CF3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8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C844B15E-C381-458B-A8F4-C188265B9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32" y="643467"/>
            <a:ext cx="11210925" cy="7448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0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Short-Term Outcome Tracking Template</a:t>
            </a: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br>
              <a:rPr kumimoji="0" lang="en-US" altLang="en-US" sz="10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endParaRPr kumimoji="0" lang="en-US" altLang="en-US" sz="10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sz="10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01E1EF-22DF-4DC7-A559-8BA72DDB0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961007"/>
              </p:ext>
            </p:extLst>
          </p:nvPr>
        </p:nvGraphicFramePr>
        <p:xfrm>
          <a:off x="854925" y="2067941"/>
          <a:ext cx="10225963" cy="295649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527569">
                  <a:extLst>
                    <a:ext uri="{9D8B030D-6E8A-4147-A177-3AD203B41FA5}">
                      <a16:colId xmlns:a16="http://schemas.microsoft.com/office/drawing/2014/main" val="1685125737"/>
                    </a:ext>
                  </a:extLst>
                </a:gridCol>
                <a:gridCol w="1665104">
                  <a:extLst>
                    <a:ext uri="{9D8B030D-6E8A-4147-A177-3AD203B41FA5}">
                      <a16:colId xmlns:a16="http://schemas.microsoft.com/office/drawing/2014/main" val="2225153786"/>
                    </a:ext>
                  </a:extLst>
                </a:gridCol>
                <a:gridCol w="5033290">
                  <a:extLst>
                    <a:ext uri="{9D8B030D-6E8A-4147-A177-3AD203B41FA5}">
                      <a16:colId xmlns:a16="http://schemas.microsoft.com/office/drawing/2014/main" val="2462505485"/>
                    </a:ext>
                  </a:extLst>
                </a:gridCol>
              </a:tblGrid>
              <a:tr h="6096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Short-Term Outcomes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3" marR="81693" marT="0" marB="0">
                    <a:solidFill>
                      <a:srgbClr val="2E81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Is it intended to increase or decrease?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3" marR="81693" marT="0" marB="0">
                    <a:solidFill>
                      <a:srgbClr val="2E81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Formative Evaluation Questions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Has it increased or decreased so far?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(is it better or worse?)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3" marR="81693" marT="0" marB="0">
                    <a:solidFill>
                      <a:srgbClr val="2E8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767219"/>
                  </a:ext>
                </a:extLst>
              </a:tr>
              <a:tr h="6096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Decrease in risk assessment ratings at program completion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3" marR="81693" marT="0" marB="0" anchor="ctr">
                    <a:solidFill>
                      <a:srgbClr val="2E81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Decrease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3" marR="816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 what degree have participants’ risk assessment ratings changed between program enrollment and completion?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3" marR="81693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898590"/>
                  </a:ext>
                </a:extLst>
              </a:tr>
              <a:tr h="13829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Parents demonstrate improved parenting skills including active listening and problem solving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3" marR="81693" marT="0" marB="0" anchor="ctr">
                    <a:solidFill>
                      <a:srgbClr val="2E81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Increase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3" marR="816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What percent of parents demonstrate improved parenting skills at program completion?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3" marR="81693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59587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49B2EC0-2786-4208-8807-648BE3035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364" y="812115"/>
            <a:ext cx="10515600" cy="4075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3600" b="0" i="0" u="none" strike="noStrike" kern="1200" cap="none" normalizeH="0" baseline="0" dirty="0">
                <a:ln>
                  <a:noFill/>
                </a:ln>
                <a:solidFill>
                  <a:srgbClr val="155E5D"/>
                </a:solidFill>
                <a:effectLst/>
                <a:latin typeface="+mj-lt"/>
                <a:ea typeface="+mj-ea"/>
                <a:cs typeface="Times New Roman" panose="02020603050405020304" pitchFamily="18" charset="0"/>
              </a:rPr>
              <a:t>Example: Short-Term Outcomes Tracking Template</a:t>
            </a:r>
            <a:endParaRPr kumimoji="0" lang="en-US" altLang="en-US" sz="3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A7232-1D96-47ED-97F8-E0748BA0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0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99AFD2-A895-42A9-9848-C93EE6B5EAF7}"/>
              </a:ext>
            </a:extLst>
          </p:cNvPr>
          <p:cNvSpPr/>
          <p:nvPr/>
        </p:nvSpPr>
        <p:spPr>
          <a:xfrm>
            <a:off x="1565753" y="407561"/>
            <a:ext cx="90604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155E5D"/>
                </a:solidFill>
                <a:latin typeface="+mj-lt"/>
                <a:cs typeface="Times New Roman" panose="02020603050405020304" pitchFamily="18" charset="0"/>
              </a:rPr>
              <a:t>6. Decide What Comes Next –</a:t>
            </a:r>
          </a:p>
          <a:p>
            <a:pPr algn="ctr"/>
            <a:r>
              <a:rPr lang="en-US" sz="4000" dirty="0">
                <a:solidFill>
                  <a:srgbClr val="155E5D"/>
                </a:solidFill>
                <a:latin typeface="+mj-lt"/>
                <a:cs typeface="Times New Roman" panose="02020603050405020304" pitchFamily="18" charset="0"/>
              </a:rPr>
              <a:t>Are You Ready for Summative Evaluation?</a:t>
            </a:r>
            <a:endParaRPr lang="en-US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EBA0FA-03A6-40C0-9876-F1A1EDEBB853}"/>
              </a:ext>
            </a:extLst>
          </p:cNvPr>
          <p:cNvSpPr txBox="1"/>
          <p:nvPr/>
        </p:nvSpPr>
        <p:spPr>
          <a:xfrm>
            <a:off x="898622" y="2466624"/>
            <a:ext cx="106389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Moving too quickly to summative evaluation may explain in part low program success 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Summative evaluation is costly both financially and in terms of personnel time and effort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1F371-7654-4DD6-8381-D963AA4B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16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99AFD2-A895-42A9-9848-C93EE6B5EAF7}"/>
              </a:ext>
            </a:extLst>
          </p:cNvPr>
          <p:cNvSpPr/>
          <p:nvPr/>
        </p:nvSpPr>
        <p:spPr>
          <a:xfrm>
            <a:off x="3955722" y="536414"/>
            <a:ext cx="4013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155E5D"/>
                </a:solidFill>
                <a:latin typeface="+mj-lt"/>
                <a:cs typeface="Times New Roman" panose="02020603050405020304" pitchFamily="18" charset="0"/>
              </a:rPr>
              <a:t>Evaluation Tollgate</a:t>
            </a:r>
            <a:endParaRPr lang="en-US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EBA0FA-03A6-40C0-9876-F1A1EDEBB853}"/>
              </a:ext>
            </a:extLst>
          </p:cNvPr>
          <p:cNvSpPr txBox="1"/>
          <p:nvPr/>
        </p:nvSpPr>
        <p:spPr>
          <a:xfrm>
            <a:off x="933451" y="1726732"/>
            <a:ext cx="100583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process of deciding whether and when to proceed to summative evaluation is sometimes called an evaluation “tollgate”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“toll” that must be paid is evidence that: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55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program’s logic model is plausible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55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program components are functioning as intended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55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are interested and responsive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55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program is being delivered with increasing fidelity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55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Short-term outcomes are trending in the right direction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D1C8F-9E80-4ECF-B271-BF8B47F9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5308D0-425A-4A21-A181-FDE83C3CA9F1}"/>
              </a:ext>
            </a:extLst>
          </p:cNvPr>
          <p:cNvSpPr txBox="1"/>
          <p:nvPr/>
        </p:nvSpPr>
        <p:spPr>
          <a:xfrm>
            <a:off x="0" y="636555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Melz, H., Ingoldsby, E., Killian, C., Fromknecht, A., &amp; Graham, E. (2018). </a:t>
            </a:r>
            <a:r>
              <a:rPr lang="en-US" sz="1200" i="1" dirty="0"/>
              <a:t>Formative evaluation toolkit: A step-by-step guide and resources for evaluating program implementation and early outcomes. </a:t>
            </a:r>
            <a:r>
              <a:rPr lang="en-US" sz="1200" dirty="0"/>
              <a:t>Washington, DC: Children’s Bureau, Administration for Children and Families, U.S. Department of Health and Human Services.</a:t>
            </a:r>
          </a:p>
        </p:txBody>
      </p:sp>
    </p:spTree>
    <p:extLst>
      <p:ext uri="{BB962C8B-B14F-4D97-AF65-F5344CB8AC3E}">
        <p14:creationId xmlns:p14="http://schemas.microsoft.com/office/powerpoint/2010/main" val="206429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D74FF-2E03-4C6B-8C86-7F92B712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9B8B46-C1E4-432B-86C8-F43045EB3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Understanding Formative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7FB68-A152-4C1D-9DB4-D2894176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5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2D55B-57C3-4213-9F66-97ECBD387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724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55E5D"/>
                </a:solidFill>
              </a:rPr>
              <a:t>What is Formative Evaluation?</a:t>
            </a:r>
          </a:p>
        </p:txBody>
      </p:sp>
      <p:pic>
        <p:nvPicPr>
          <p:cNvPr id="5" name="Content Placeholder 4" descr="A person cooking in a kitchen preparing food&#10;&#10;Description automatically generated">
            <a:extLst>
              <a:ext uri="{FF2B5EF4-FFF2-40B4-BE49-F238E27FC236}">
                <a16:creationId xmlns:a16="http://schemas.microsoft.com/office/drawing/2014/main" id="{31A4BEA7-8268-473B-B74D-CD205B125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02" y="993470"/>
            <a:ext cx="8796795" cy="5864530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DBAC6-AEA9-4FDD-A306-472ABA7C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5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1A3D-EF13-4F4B-96D3-C21ECD8B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155E5D"/>
                </a:solidFill>
              </a:rPr>
              <a:t>Key Differences Between Formative and Summative Evaluation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07001-A283-4A21-BC40-C89D603E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338659-0151-41EA-958C-0EBC76ECD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887527"/>
              </p:ext>
            </p:extLst>
          </p:nvPr>
        </p:nvGraphicFramePr>
        <p:xfrm>
          <a:off x="1685778" y="1802362"/>
          <a:ext cx="8820443" cy="46905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458403">
                  <a:extLst>
                    <a:ext uri="{9D8B030D-6E8A-4147-A177-3AD203B41FA5}">
                      <a16:colId xmlns:a16="http://schemas.microsoft.com/office/drawing/2014/main" val="2959619789"/>
                    </a:ext>
                  </a:extLst>
                </a:gridCol>
                <a:gridCol w="3181020">
                  <a:extLst>
                    <a:ext uri="{9D8B030D-6E8A-4147-A177-3AD203B41FA5}">
                      <a16:colId xmlns:a16="http://schemas.microsoft.com/office/drawing/2014/main" val="3322239142"/>
                    </a:ext>
                  </a:extLst>
                </a:gridCol>
                <a:gridCol w="3181020">
                  <a:extLst>
                    <a:ext uri="{9D8B030D-6E8A-4147-A177-3AD203B41FA5}">
                      <a16:colId xmlns:a16="http://schemas.microsoft.com/office/drawing/2014/main" val="4103399528"/>
                    </a:ext>
                  </a:extLst>
                </a:gridCol>
              </a:tblGrid>
              <a:tr h="715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Question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2E81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2926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Formative evaluation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2E81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962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Summative evaluation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2E8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712967"/>
                  </a:ext>
                </a:extLst>
              </a:tr>
              <a:tr h="1578939">
                <a:tc>
                  <a:txBody>
                    <a:bodyPr/>
                    <a:lstStyle/>
                    <a:p>
                      <a:pPr marL="69850" marR="0" algn="l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What is it?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55575" algn="l">
                        <a:lnSpc>
                          <a:spcPct val="120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An evaluation of whether a program is producing expected outputs and short-term outcomes; it may also provide information about unintended outcomes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29540" algn="l">
                        <a:lnSpc>
                          <a:spcPct val="120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 rigorous evaluation of short-, medium-, and long-term outcomes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4736137"/>
                  </a:ext>
                </a:extLst>
              </a:tr>
              <a:tr h="1010072">
                <a:tc>
                  <a:txBody>
                    <a:bodyPr/>
                    <a:lstStyle/>
                    <a:p>
                      <a:pPr marL="69850" marR="0" algn="l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When is it conducted?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99060" algn="l">
                        <a:lnSpc>
                          <a:spcPct val="12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During initial implementation, while a program is still being developed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33350" algn="l">
                        <a:lnSpc>
                          <a:spcPct val="12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During full implementation, once a program is fully functioning and</a:t>
                      </a:r>
                      <a:r>
                        <a:rPr lang="en-US" sz="1800" spc="-95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no additional changes are</a:t>
                      </a:r>
                      <a:r>
                        <a:rPr lang="en-US" sz="1800" spc="-8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expected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7934163"/>
                  </a:ext>
                </a:extLst>
              </a:tr>
              <a:tr h="730235">
                <a:tc>
                  <a:txBody>
                    <a:bodyPr/>
                    <a:lstStyle/>
                    <a:p>
                      <a:pPr marL="69850" marR="0" algn="l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Who conducts it?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480060" algn="l">
                        <a:lnSpc>
                          <a:spcPct val="120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Program staff or an external evaluator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 algn="l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Usually an external evaluator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5007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16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E71F-0815-4110-837D-D21881C8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155E5D"/>
                </a:solidFill>
              </a:rPr>
              <a:t>Stages of Program Implementation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60308-DC6F-4B9E-A537-2E16605D6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70D5F59-A481-4776-9641-EB29A58ED35C}"/>
              </a:ext>
            </a:extLst>
          </p:cNvPr>
          <p:cNvSpPr/>
          <p:nvPr/>
        </p:nvSpPr>
        <p:spPr>
          <a:xfrm rot="16200000">
            <a:off x="5597015" y="4099874"/>
            <a:ext cx="773723" cy="33177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52EBF-3A16-4D91-868B-6B4ED3409A78}"/>
              </a:ext>
            </a:extLst>
          </p:cNvPr>
          <p:cNvSpPr txBox="1"/>
          <p:nvPr/>
        </p:nvSpPr>
        <p:spPr>
          <a:xfrm>
            <a:off x="4614208" y="614219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Formative Evaluation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7CC195AC-FB22-488D-8987-D9A317C53747}"/>
              </a:ext>
            </a:extLst>
          </p:cNvPr>
          <p:cNvSpPr/>
          <p:nvPr/>
        </p:nvSpPr>
        <p:spPr>
          <a:xfrm rot="16200000">
            <a:off x="8378974" y="4634299"/>
            <a:ext cx="651988" cy="21244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452F29-0BA4-4C16-B47A-D7816418E10D}"/>
              </a:ext>
            </a:extLst>
          </p:cNvPr>
          <p:cNvSpPr txBox="1"/>
          <p:nvPr/>
        </p:nvSpPr>
        <p:spPr>
          <a:xfrm>
            <a:off x="7581125" y="614694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Summative Evaluation</a:t>
            </a:r>
          </a:p>
        </p:txBody>
      </p:sp>
      <p:pic>
        <p:nvPicPr>
          <p:cNvPr id="12" name="image22.jpeg" descr=" The four overlapping stages of implementation in order of occurrence are: exploration, installation, initial implementation and final implementation. The first three stages may be repeated as need before final implementation. ">
            <a:extLst>
              <a:ext uri="{FF2B5EF4-FFF2-40B4-BE49-F238E27FC236}">
                <a16:creationId xmlns:a16="http://schemas.microsoft.com/office/drawing/2014/main" id="{164AAC71-9053-4A29-8D67-C1D4A16186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0319" y="1690688"/>
            <a:ext cx="8544757" cy="374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1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6665-1E4C-4A4F-BBA6-E81E0799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155E5D"/>
                </a:solidFill>
              </a:rPr>
              <a:t>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C8A9-2729-4EA5-94A6-1EBAAAA64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872"/>
            <a:ext cx="10515600" cy="4351338"/>
          </a:xfrm>
        </p:spPr>
        <p:txBody>
          <a:bodyPr/>
          <a:lstStyle/>
          <a:p>
            <a:r>
              <a:rPr lang="en-US" dirty="0"/>
              <a:t>Determine needs, goals, and readiness</a:t>
            </a:r>
          </a:p>
          <a:p>
            <a:r>
              <a:rPr lang="en-US" dirty="0"/>
              <a:t>Identify target population</a:t>
            </a:r>
          </a:p>
          <a:p>
            <a:r>
              <a:rPr lang="en-US" dirty="0"/>
              <a:t>Articulate theory of change and develop logic model</a:t>
            </a:r>
          </a:p>
          <a:p>
            <a:r>
              <a:rPr lang="en-US" dirty="0"/>
              <a:t>Explore the fit of potential programs</a:t>
            </a:r>
          </a:p>
          <a:p>
            <a:r>
              <a:rPr lang="en-US" dirty="0"/>
              <a:t>Form an implementation team</a:t>
            </a:r>
          </a:p>
          <a:p>
            <a:r>
              <a:rPr lang="en-US" dirty="0"/>
              <a:t>Develop implementation plan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C968B-7305-4A61-A9C9-D6801650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1EC31-A719-43CC-AE9D-78B69B2C1163}"/>
              </a:ext>
            </a:extLst>
          </p:cNvPr>
          <p:cNvSpPr txBox="1"/>
          <p:nvPr/>
        </p:nvSpPr>
        <p:spPr>
          <a:xfrm>
            <a:off x="0" y="5205046"/>
            <a:ext cx="12192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May be the most important stage because it sets a </a:t>
            </a:r>
          </a:p>
          <a:p>
            <a:pPr algn="ctr"/>
            <a:r>
              <a:rPr lang="en-US" sz="3600" dirty="0"/>
              <a:t>program on its trajectory</a:t>
            </a:r>
          </a:p>
        </p:txBody>
      </p:sp>
    </p:spTree>
    <p:extLst>
      <p:ext uri="{BB962C8B-B14F-4D97-AF65-F5344CB8AC3E}">
        <p14:creationId xmlns:p14="http://schemas.microsoft.com/office/powerpoint/2010/main" val="2678119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6665-1E4C-4A4F-BBA6-E81E0799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155E5D"/>
                </a:solidFill>
              </a:rPr>
              <a:t>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C8A9-2729-4EA5-94A6-1EBAAAA64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Refine teaming structures</a:t>
            </a:r>
          </a:p>
          <a:p>
            <a:endParaRPr lang="en-US" dirty="0"/>
          </a:p>
          <a:p>
            <a:r>
              <a:rPr lang="en-US" dirty="0"/>
              <a:t>Operationalize the program</a:t>
            </a:r>
          </a:p>
          <a:p>
            <a:endParaRPr lang="en-US" dirty="0"/>
          </a:p>
          <a:p>
            <a:r>
              <a:rPr lang="en-US" dirty="0"/>
              <a:t>Evidence-based programs versus Innovations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C968B-7305-4A61-A9C9-D6801650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56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6665-1E4C-4A4F-BBA6-E81E0799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155E5D"/>
                </a:solidFill>
              </a:rPr>
              <a:t>Initial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C8A9-2729-4EA5-94A6-1EBAAAA64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Begins when clients begin receiving services</a:t>
            </a:r>
          </a:p>
          <a:p>
            <a:endParaRPr lang="en-US" dirty="0"/>
          </a:p>
          <a:p>
            <a:r>
              <a:rPr lang="en-US" dirty="0"/>
              <a:t>Usability testing</a:t>
            </a:r>
          </a:p>
          <a:p>
            <a:endParaRPr lang="en-US" dirty="0"/>
          </a:p>
          <a:p>
            <a:r>
              <a:rPr lang="en-US" dirty="0"/>
              <a:t>Assess program functioning and make quick improvements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Decide if the program is ready for </a:t>
            </a:r>
            <a:r>
              <a:rPr lang="en-US" sz="3200" dirty="0">
                <a:solidFill>
                  <a:srgbClr val="155E5D"/>
                </a:solidFill>
              </a:rPr>
              <a:t>FORMATIVE EVALUATION</a:t>
            </a:r>
            <a:endParaRPr lang="en-US" dirty="0">
              <a:solidFill>
                <a:srgbClr val="155E5D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C968B-7305-4A61-A9C9-D6801650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E5F7-D338-434F-8F06-4D511E54957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51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1222</Words>
  <Application>Microsoft Office PowerPoint</Application>
  <PresentationFormat>Widescreen</PresentationFormat>
  <Paragraphs>218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Helvetica Light</vt:lpstr>
      <vt:lpstr>Symbol</vt:lpstr>
      <vt:lpstr>Times New Roman</vt:lpstr>
      <vt:lpstr>Office Theme</vt:lpstr>
      <vt:lpstr>The Formative Evaluation Toolkit </vt:lpstr>
      <vt:lpstr>PowerPoint Presentation</vt:lpstr>
      <vt:lpstr>Lesson 1</vt:lpstr>
      <vt:lpstr>What is Formative Evaluation?</vt:lpstr>
      <vt:lpstr>Key Differences Between Formative and Summative Evaluation</vt:lpstr>
      <vt:lpstr>Stages of Program Implementation</vt:lpstr>
      <vt:lpstr>Exploration</vt:lpstr>
      <vt:lpstr>Installation</vt:lpstr>
      <vt:lpstr>Initial Implementation</vt:lpstr>
      <vt:lpstr>Full Implementation</vt:lpstr>
      <vt:lpstr>Lesson 2</vt:lpstr>
      <vt:lpstr>1: Have an implementation team in place</vt:lpstr>
      <vt:lpstr>3: Have a clear theory of change</vt:lpstr>
      <vt:lpstr>5: Develop a logic model and evaluate it for plausibility and gaps</vt:lpstr>
      <vt:lpstr>6: Operationalize program, install supports</vt:lpstr>
      <vt:lpstr>7: Identify needed data elements and install data system</vt:lpstr>
      <vt:lpstr>8: Conduct usability testing</vt:lpstr>
      <vt:lpstr>Usability Testing</vt:lpstr>
      <vt:lpstr>Lesson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Elliott Graham</dc:creator>
  <cp:lastModifiedBy>Heidi Melz</cp:lastModifiedBy>
  <cp:revision>43</cp:revision>
  <dcterms:created xsi:type="dcterms:W3CDTF">2019-10-10T21:11:14Z</dcterms:created>
  <dcterms:modified xsi:type="dcterms:W3CDTF">2019-11-22T17:13:24Z</dcterms:modified>
</cp:coreProperties>
</file>