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34" r:id="rId4"/>
    <p:sldMasterId id="2147483723" r:id="rId5"/>
    <p:sldMasterId id="2147483744" r:id="rId6"/>
    <p:sldMasterId id="2147483753" r:id="rId7"/>
  </p:sldMasterIdLst>
  <p:notesMasterIdLst>
    <p:notesMasterId r:id="rId28"/>
  </p:notesMasterIdLst>
  <p:handoutMasterIdLst>
    <p:handoutMasterId r:id="rId29"/>
  </p:handoutMasterIdLst>
  <p:sldIdLst>
    <p:sldId id="256" r:id="rId8"/>
    <p:sldId id="299" r:id="rId9"/>
    <p:sldId id="305" r:id="rId10"/>
    <p:sldId id="306" r:id="rId11"/>
    <p:sldId id="307" r:id="rId12"/>
    <p:sldId id="297" r:id="rId13"/>
    <p:sldId id="304" r:id="rId14"/>
    <p:sldId id="308" r:id="rId15"/>
    <p:sldId id="309" r:id="rId16"/>
    <p:sldId id="310" r:id="rId17"/>
    <p:sldId id="311" r:id="rId18"/>
    <p:sldId id="312" r:id="rId19"/>
    <p:sldId id="313" r:id="rId20"/>
    <p:sldId id="314" r:id="rId21"/>
    <p:sldId id="315" r:id="rId22"/>
    <p:sldId id="316" r:id="rId23"/>
    <p:sldId id="317" r:id="rId24"/>
    <p:sldId id="318" r:id="rId25"/>
    <p:sldId id="319" r:id="rId26"/>
    <p:sldId id="269" r:id="rId27"/>
  </p:sldIdLst>
  <p:sldSz cx="9144000" cy="6858000" type="screen4x3"/>
  <p:notesSz cx="7023100" cy="9309100"/>
  <p:embeddedFontLst>
    <p:embeddedFont>
      <p:font typeface="Ubuntu Light" panose="020B0304030602030204" pitchFamily="34" charset="0"/>
      <p:regular r:id="rId30"/>
      <p:italic r:id="rId31"/>
    </p:embeddedFont>
    <p:embeddedFont>
      <p:font typeface="MS PGothic" panose="020B0600070205080204" pitchFamily="34" charset="-128"/>
      <p:regular r:id="rId32"/>
    </p:embeddedFont>
    <p:embeddedFont>
      <p:font typeface="Ubuntu" panose="020B0504030602030204" pitchFamily="3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Lst>
  <p:custDataLst>
    <p:tags r:id="rId4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6D4D6"/>
    <a:srgbClr val="DADADA"/>
    <a:srgbClr val="E1E0E1"/>
    <a:srgbClr val="222421"/>
    <a:srgbClr val="2E3333"/>
    <a:srgbClr val="1A1A16"/>
    <a:srgbClr val="1A1A10"/>
    <a:srgbClr val="16151E"/>
    <a:srgbClr val="29251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36" autoAdjust="0"/>
    <p:restoredTop sz="89065" autoAdjust="0"/>
  </p:normalViewPr>
  <p:slideViewPr>
    <p:cSldViewPr snapToGrid="0">
      <p:cViewPr>
        <p:scale>
          <a:sx n="80" d="100"/>
          <a:sy n="80" d="100"/>
        </p:scale>
        <p:origin x="-3132" y="-600"/>
      </p:cViewPr>
      <p:guideLst>
        <p:guide orient="horz" pos="2160"/>
        <p:guide pos="2880"/>
      </p:guideLst>
    </p:cSldViewPr>
  </p:slideViewPr>
  <p:notesTextViewPr>
    <p:cViewPr>
      <p:scale>
        <a:sx n="100" d="100"/>
        <a:sy n="100" d="100"/>
      </p:scale>
      <p:origin x="0" y="0"/>
    </p:cViewPr>
  </p:notesTextViewPr>
  <p:notesViewPr>
    <p:cSldViewPr snapToGrid="0">
      <p:cViewPr varScale="1">
        <p:scale>
          <a:sx n="101" d="100"/>
          <a:sy n="101" d="100"/>
        </p:scale>
        <p:origin x="-3232" y="-120"/>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handoutMaster" Target="handoutMasters/handoutMaster1.xml"/><Relationship Id="rId4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3" cy="465455"/>
          </a:xfrm>
          <a:prstGeom prst="rect">
            <a:avLst/>
          </a:prstGeom>
        </p:spPr>
        <p:txBody>
          <a:bodyPr vert="horz" lIns="93321" tIns="46660" rIns="93321" bIns="46660" rtlCol="0"/>
          <a:lstStyle>
            <a:lvl1pPr algn="l">
              <a:defRPr sz="1200"/>
            </a:lvl1pPr>
          </a:lstStyle>
          <a:p>
            <a:endParaRPr lang="en-US"/>
          </a:p>
        </p:txBody>
      </p:sp>
      <p:sp>
        <p:nvSpPr>
          <p:cNvPr id="3" name="Date Placeholder 2"/>
          <p:cNvSpPr>
            <a:spLocks noGrp="1"/>
          </p:cNvSpPr>
          <p:nvPr>
            <p:ph type="dt" sz="quarter" idx="1"/>
          </p:nvPr>
        </p:nvSpPr>
        <p:spPr>
          <a:xfrm>
            <a:off x="3978132" y="1"/>
            <a:ext cx="3043343" cy="465455"/>
          </a:xfrm>
          <a:prstGeom prst="rect">
            <a:avLst/>
          </a:prstGeom>
        </p:spPr>
        <p:txBody>
          <a:bodyPr vert="horz" lIns="93321" tIns="46660" rIns="93321" bIns="46660" rtlCol="0"/>
          <a:lstStyle>
            <a:lvl1pPr algn="r">
              <a:defRPr sz="1200"/>
            </a:lvl1pPr>
          </a:lstStyle>
          <a:p>
            <a:fld id="{64D70A94-535E-A242-8751-E65D819C19D3}" type="datetimeFigureOut">
              <a:rPr lang="en-US" smtClean="0"/>
              <a:pPr/>
              <a:t>10/24/2013</a:t>
            </a:fld>
            <a:endParaRPr lang="en-US"/>
          </a:p>
        </p:txBody>
      </p:sp>
      <p:sp>
        <p:nvSpPr>
          <p:cNvPr id="4" name="Footer Placeholder 3"/>
          <p:cNvSpPr>
            <a:spLocks noGrp="1"/>
          </p:cNvSpPr>
          <p:nvPr>
            <p:ph type="ftr" sz="quarter" idx="2"/>
          </p:nvPr>
        </p:nvSpPr>
        <p:spPr>
          <a:xfrm>
            <a:off x="1" y="8842030"/>
            <a:ext cx="3043343" cy="465455"/>
          </a:xfrm>
          <a:prstGeom prst="rect">
            <a:avLst/>
          </a:prstGeom>
        </p:spPr>
        <p:txBody>
          <a:bodyPr vert="horz" lIns="93321" tIns="46660" rIns="93321" bIns="46660"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5455"/>
          </a:xfrm>
          <a:prstGeom prst="rect">
            <a:avLst/>
          </a:prstGeom>
        </p:spPr>
        <p:txBody>
          <a:bodyPr vert="horz" lIns="93321" tIns="46660" rIns="93321" bIns="46660" rtlCol="0" anchor="b"/>
          <a:lstStyle>
            <a:lvl1pPr algn="r">
              <a:defRPr sz="1200"/>
            </a:lvl1pPr>
          </a:lstStyle>
          <a:p>
            <a:fld id="{97442F98-C731-A94C-AA10-6D9C96A04D6B}" type="slidenum">
              <a:rPr lang="en-US" smtClean="0"/>
              <a:pPr/>
              <a:t>‹#›</a:t>
            </a:fld>
            <a:endParaRPr lang="en-US"/>
          </a:p>
        </p:txBody>
      </p:sp>
    </p:spTree>
    <p:extLst>
      <p:ext uri="{BB962C8B-B14F-4D97-AF65-F5344CB8AC3E}">
        <p14:creationId xmlns:p14="http://schemas.microsoft.com/office/powerpoint/2010/main" val="22040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3" cy="465455"/>
          </a:xfrm>
          <a:prstGeom prst="rect">
            <a:avLst/>
          </a:prstGeom>
        </p:spPr>
        <p:txBody>
          <a:bodyPr vert="horz" lIns="93321" tIns="46660" rIns="93321" bIns="46660" rtlCol="0"/>
          <a:lstStyle>
            <a:lvl1pPr algn="l">
              <a:defRPr sz="1200"/>
            </a:lvl1pPr>
          </a:lstStyle>
          <a:p>
            <a:endParaRPr lang="en-US"/>
          </a:p>
        </p:txBody>
      </p:sp>
      <p:sp>
        <p:nvSpPr>
          <p:cNvPr id="3" name="Date Placeholder 2"/>
          <p:cNvSpPr>
            <a:spLocks noGrp="1"/>
          </p:cNvSpPr>
          <p:nvPr>
            <p:ph type="dt" idx="1"/>
          </p:nvPr>
        </p:nvSpPr>
        <p:spPr>
          <a:xfrm>
            <a:off x="3978132" y="1"/>
            <a:ext cx="3043343" cy="465455"/>
          </a:xfrm>
          <a:prstGeom prst="rect">
            <a:avLst/>
          </a:prstGeom>
        </p:spPr>
        <p:txBody>
          <a:bodyPr vert="horz" lIns="93321" tIns="46660" rIns="93321" bIns="46660" rtlCol="0"/>
          <a:lstStyle>
            <a:lvl1pPr algn="r">
              <a:defRPr sz="1200"/>
            </a:lvl1pPr>
          </a:lstStyle>
          <a:p>
            <a:fld id="{31A25BBB-A885-FB47-A586-C46B257BEE92}" type="datetimeFigureOut">
              <a:rPr lang="en-US" smtClean="0"/>
              <a:pPr/>
              <a:t>10/24/2013</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1" tIns="46660" rIns="93321" bIns="46660" rtlCol="0" anchor="ctr"/>
          <a:lstStyle/>
          <a:p>
            <a:endParaRPr lang="en-US"/>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21" tIns="46660" rIns="93321" bIns="46660" rtlCol="0"/>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6" name="Footer Placeholder 5"/>
          <p:cNvSpPr>
            <a:spLocks noGrp="1"/>
          </p:cNvSpPr>
          <p:nvPr>
            <p:ph type="ftr" sz="quarter" idx="4"/>
          </p:nvPr>
        </p:nvSpPr>
        <p:spPr>
          <a:xfrm>
            <a:off x="1" y="8842030"/>
            <a:ext cx="3043343" cy="465455"/>
          </a:xfrm>
          <a:prstGeom prst="rect">
            <a:avLst/>
          </a:prstGeom>
        </p:spPr>
        <p:txBody>
          <a:bodyPr vert="horz" lIns="93321" tIns="46660" rIns="93321" bIns="46660"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21" tIns="46660" rIns="93321" bIns="46660" rtlCol="0" anchor="b"/>
          <a:lstStyle>
            <a:lvl1pPr algn="r">
              <a:defRPr sz="1200"/>
            </a:lvl1pPr>
          </a:lstStyle>
          <a:p>
            <a:fld id="{036B4B2F-0019-C942-9AE2-8EB4A07943DA}" type="slidenum">
              <a:rPr lang="en-US" smtClean="0"/>
              <a:pPr/>
              <a:t>‹#›</a:t>
            </a:fld>
            <a:endParaRPr lang="en-US"/>
          </a:p>
        </p:txBody>
      </p:sp>
    </p:spTree>
    <p:extLst>
      <p:ext uri="{BB962C8B-B14F-4D97-AF65-F5344CB8AC3E}">
        <p14:creationId xmlns:p14="http://schemas.microsoft.com/office/powerpoint/2010/main" val="14626320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pPr/>
              <a:t>1</a:t>
            </a:fld>
            <a:endParaRPr lang="en-US"/>
          </a:p>
        </p:txBody>
      </p:sp>
    </p:spTree>
    <p:extLst>
      <p:ext uri="{BB962C8B-B14F-4D97-AF65-F5344CB8AC3E}">
        <p14:creationId xmlns:p14="http://schemas.microsoft.com/office/powerpoint/2010/main" val="421867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evaluation has both</a:t>
            </a:r>
            <a:r>
              <a:rPr lang="en-US" baseline="0" dirty="0" smtClean="0"/>
              <a:t> qualitative and quantitative components, and the </a:t>
            </a:r>
            <a:r>
              <a:rPr lang="en-US" baseline="0" dirty="0" smtClean="0"/>
              <a:t>internal evaluators are</a:t>
            </a:r>
            <a:r>
              <a:rPr lang="en-US" dirty="0" smtClean="0"/>
              <a:t> </a:t>
            </a:r>
            <a:r>
              <a:rPr lang="en-US" dirty="0"/>
              <a:t>conducting the </a:t>
            </a:r>
            <a:r>
              <a:rPr lang="en-US" dirty="0" smtClean="0"/>
              <a:t>quantitative</a:t>
            </a:r>
            <a:r>
              <a:rPr lang="en-US" baseline="0" dirty="0" smtClean="0"/>
              <a:t> portion </a:t>
            </a:r>
            <a:r>
              <a:rPr lang="en-US" dirty="0" smtClean="0"/>
              <a:t>of the evaluation. </a:t>
            </a:r>
            <a:r>
              <a:rPr lang="en-US" dirty="0"/>
              <a:t>But as great as the people pictured on this slide are, we are not </a:t>
            </a:r>
            <a:r>
              <a:rPr lang="en-US" dirty="0" smtClean="0"/>
              <a:t>only </a:t>
            </a:r>
            <a:r>
              <a:rPr lang="en-US" dirty="0"/>
              <a:t>using internal evaluators….</a:t>
            </a:r>
          </a:p>
        </p:txBody>
      </p:sp>
      <p:sp>
        <p:nvSpPr>
          <p:cNvPr id="4" name="Slide Number Placeholder 3"/>
          <p:cNvSpPr>
            <a:spLocks noGrp="1"/>
          </p:cNvSpPr>
          <p:nvPr>
            <p:ph type="sldNum" sz="quarter" idx="10"/>
          </p:nvPr>
        </p:nvSpPr>
        <p:spPr/>
        <p:txBody>
          <a:bodyPr/>
          <a:lstStyle/>
          <a:p>
            <a:fld id="{036B4B2F-0019-C942-9AE2-8EB4A07943DA}" type="slidenum">
              <a:rPr lang="en-US" smtClean="0"/>
              <a:pPr/>
              <a:t>10</a:t>
            </a:fld>
            <a:endParaRPr lang="en-US"/>
          </a:p>
        </p:txBody>
      </p:sp>
    </p:spTree>
    <p:extLst>
      <p:ext uri="{BB962C8B-B14F-4D97-AF65-F5344CB8AC3E}">
        <p14:creationId xmlns:p14="http://schemas.microsoft.com/office/powerpoint/2010/main" val="2790250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a:t>
            </a:r>
            <a:r>
              <a:rPr lang="en-US" dirty="0" smtClean="0"/>
              <a:t>e </a:t>
            </a:r>
            <a:r>
              <a:rPr lang="en-US" dirty="0" smtClean="0"/>
              <a:t>also </a:t>
            </a:r>
            <a:r>
              <a:rPr lang="en-US" dirty="0"/>
              <a:t>are working with a University to conduct a primarily qualitative study in Year </a:t>
            </a:r>
            <a:r>
              <a:rPr lang="en-US" dirty="0" smtClean="0"/>
              <a:t>3 of</a:t>
            </a:r>
            <a:r>
              <a:rPr lang="en-US" baseline="0" dirty="0" smtClean="0"/>
              <a:t> this project</a:t>
            </a:r>
            <a:r>
              <a:rPr lang="en-US" dirty="0" smtClean="0"/>
              <a:t>. </a:t>
            </a:r>
            <a:r>
              <a:rPr lang="en-US" dirty="0"/>
              <a:t>The University will add qualitative </a:t>
            </a:r>
            <a:r>
              <a:rPr lang="en-US" dirty="0" smtClean="0"/>
              <a:t>and international expertise </a:t>
            </a:r>
            <a:r>
              <a:rPr lang="en-US" dirty="0"/>
              <a:t>that we don’t have internally and provide a key external perspective on </a:t>
            </a:r>
            <a:r>
              <a:rPr lang="en-US" dirty="0" smtClean="0"/>
              <a:t>the </a:t>
            </a:r>
            <a:r>
              <a:rPr lang="en-US" dirty="0"/>
              <a:t>evaluation.</a:t>
            </a:r>
          </a:p>
        </p:txBody>
      </p:sp>
      <p:sp>
        <p:nvSpPr>
          <p:cNvPr id="4" name="Slide Number Placeholder 3"/>
          <p:cNvSpPr>
            <a:spLocks noGrp="1"/>
          </p:cNvSpPr>
          <p:nvPr>
            <p:ph type="sldNum" sz="quarter" idx="10"/>
          </p:nvPr>
        </p:nvSpPr>
        <p:spPr/>
        <p:txBody>
          <a:bodyPr/>
          <a:lstStyle/>
          <a:p>
            <a:fld id="{036B4B2F-0019-C942-9AE2-8EB4A07943DA}" type="slidenum">
              <a:rPr lang="en-US" smtClean="0"/>
              <a:pPr/>
              <a:t>11</a:t>
            </a:fld>
            <a:endParaRPr lang="en-US"/>
          </a:p>
        </p:txBody>
      </p:sp>
    </p:spTree>
    <p:extLst>
      <p:ext uri="{BB962C8B-B14F-4D97-AF65-F5344CB8AC3E}">
        <p14:creationId xmlns:p14="http://schemas.microsoft.com/office/powerpoint/2010/main" val="2790250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t>
            </a:r>
            <a:r>
              <a:rPr lang="en-US" baseline="0" dirty="0" smtClean="0"/>
              <a:t>also have placed a large focus on capacity building. The internal evaluation team works</a:t>
            </a:r>
            <a:r>
              <a:rPr lang="en-US" dirty="0" smtClean="0"/>
              <a:t> </a:t>
            </a:r>
            <a:r>
              <a:rPr lang="en-US" dirty="0"/>
              <a:t>closely with our programmatic staff and with the Healthy Communities to explain the importance of the evaluation and empower them to collect </a:t>
            </a:r>
            <a:r>
              <a:rPr lang="en-US" dirty="0" smtClean="0"/>
              <a:t>their own data.</a:t>
            </a:r>
            <a:endParaRPr lang="en-US" baseline="0" dirty="0" smtClean="0"/>
          </a:p>
        </p:txBody>
      </p:sp>
      <p:sp>
        <p:nvSpPr>
          <p:cNvPr id="4" name="Slide Number Placeholder 3"/>
          <p:cNvSpPr>
            <a:spLocks noGrp="1"/>
          </p:cNvSpPr>
          <p:nvPr>
            <p:ph type="sldNum" sz="quarter" idx="10"/>
          </p:nvPr>
        </p:nvSpPr>
        <p:spPr/>
        <p:txBody>
          <a:bodyPr/>
          <a:lstStyle/>
          <a:p>
            <a:fld id="{036B4B2F-0019-C942-9AE2-8EB4A07943DA}" type="slidenum">
              <a:rPr lang="en-US" smtClean="0"/>
              <a:pPr/>
              <a:t>12</a:t>
            </a:fld>
            <a:endParaRPr lang="en-US"/>
          </a:p>
        </p:txBody>
      </p:sp>
    </p:spTree>
    <p:extLst>
      <p:ext uri="{BB962C8B-B14F-4D97-AF65-F5344CB8AC3E}">
        <p14:creationId xmlns:p14="http://schemas.microsoft.com/office/powerpoint/2010/main" val="2790250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t>
            </a:r>
            <a:r>
              <a:rPr lang="en-US" dirty="0" smtClean="0"/>
              <a:t>part of this capacity building</a:t>
            </a:r>
            <a:r>
              <a:rPr lang="en-US" baseline="0" dirty="0" smtClean="0"/>
              <a:t> strategy,</a:t>
            </a:r>
            <a:r>
              <a:rPr lang="en-US" dirty="0"/>
              <a:t> we have monthly phone calls and annual site visits with each Community. These have been key to building relationships and strengthening our ability to work together with the Communities on data collection. </a:t>
            </a:r>
          </a:p>
        </p:txBody>
      </p:sp>
      <p:sp>
        <p:nvSpPr>
          <p:cNvPr id="4" name="Slide Number Placeholder 3"/>
          <p:cNvSpPr>
            <a:spLocks noGrp="1"/>
          </p:cNvSpPr>
          <p:nvPr>
            <p:ph type="sldNum" sz="quarter" idx="10"/>
          </p:nvPr>
        </p:nvSpPr>
        <p:spPr/>
        <p:txBody>
          <a:bodyPr/>
          <a:lstStyle/>
          <a:p>
            <a:fld id="{036B4B2F-0019-C942-9AE2-8EB4A07943DA}" type="slidenum">
              <a:rPr lang="en-US" smtClean="0"/>
              <a:pPr/>
              <a:t>13</a:t>
            </a:fld>
            <a:endParaRPr lang="en-US"/>
          </a:p>
        </p:txBody>
      </p:sp>
    </p:spTree>
    <p:extLst>
      <p:ext uri="{BB962C8B-B14F-4D97-AF65-F5344CB8AC3E}">
        <p14:creationId xmlns:p14="http://schemas.microsoft.com/office/powerpoint/2010/main" val="2790250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 </a:t>
            </a:r>
            <a:r>
              <a:rPr lang="en-US" baseline="0" dirty="0" smtClean="0"/>
              <a:t>success from our capacity building efforts is that when </a:t>
            </a:r>
            <a:r>
              <a:rPr lang="en-US" dirty="0" smtClean="0"/>
              <a:t>Healthy </a:t>
            </a:r>
            <a:r>
              <a:rPr lang="en-US" dirty="0"/>
              <a:t>Communities were asked to </a:t>
            </a:r>
            <a:r>
              <a:rPr lang="en-US" dirty="0" smtClean="0"/>
              <a:t>complete Year</a:t>
            </a:r>
            <a:r>
              <a:rPr lang="en-US" baseline="0" dirty="0" smtClean="0"/>
              <a:t> 1</a:t>
            </a:r>
            <a:r>
              <a:rPr lang="en-US" dirty="0" smtClean="0"/>
              <a:t> </a:t>
            </a:r>
            <a:r>
              <a:rPr lang="en-US" dirty="0"/>
              <a:t>reports, </a:t>
            </a:r>
            <a:r>
              <a:rPr lang="en-US" dirty="0" smtClean="0"/>
              <a:t>we </a:t>
            </a:r>
            <a:r>
              <a:rPr lang="en-US" dirty="0"/>
              <a:t>received 14 out of 14 within 24 hours of the deadline. </a:t>
            </a:r>
            <a:r>
              <a:rPr lang="en-US" dirty="0" smtClean="0"/>
              <a:t>We also think our online reporting format </a:t>
            </a:r>
            <a:r>
              <a:rPr lang="en-US" dirty="0" smtClean="0"/>
              <a:t>allowed </a:t>
            </a:r>
            <a:r>
              <a:rPr lang="en-US" dirty="0" smtClean="0"/>
              <a:t>us to work closely</a:t>
            </a:r>
            <a:r>
              <a:rPr lang="en-US" baseline="0" dirty="0" smtClean="0"/>
              <a:t> with the sites as they filled out their reports </a:t>
            </a:r>
            <a:r>
              <a:rPr lang="en-US" dirty="0" smtClean="0"/>
              <a:t>contributed to this success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pPr/>
              <a:t>14</a:t>
            </a:fld>
            <a:endParaRPr lang="en-US"/>
          </a:p>
        </p:txBody>
      </p:sp>
    </p:spTree>
    <p:extLst>
      <p:ext uri="{BB962C8B-B14F-4D97-AF65-F5344CB8AC3E}">
        <p14:creationId xmlns:p14="http://schemas.microsoft.com/office/powerpoint/2010/main" val="2790250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a:t>
            </a:r>
            <a:r>
              <a:rPr lang="en-US" dirty="0"/>
              <a:t>strategy we are using for this evaluation is technology. Technology is a great way to get data from several different countries with a small </a:t>
            </a:r>
            <a:r>
              <a:rPr lang="en-US" dirty="0" smtClean="0"/>
              <a:t>budget</a:t>
            </a:r>
            <a:r>
              <a:rPr lang="en-US" baseline="0" dirty="0" smtClean="0"/>
              <a:t> </a:t>
            </a:r>
            <a:r>
              <a:rPr lang="en-US" dirty="0" smtClean="0"/>
              <a:t>and </a:t>
            </a:r>
            <a:r>
              <a:rPr lang="en-US" dirty="0"/>
              <a:t>technology is potentially a good way to collect data from people with intellectual </a:t>
            </a:r>
            <a:r>
              <a:rPr lang="en-US" dirty="0" smtClean="0"/>
              <a:t>disabilities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pPr/>
              <a:t>15</a:t>
            </a:fld>
            <a:endParaRPr lang="en-US"/>
          </a:p>
        </p:txBody>
      </p:sp>
    </p:spTree>
    <p:extLst>
      <p:ext uri="{BB962C8B-B14F-4D97-AF65-F5344CB8AC3E}">
        <p14:creationId xmlns:p14="http://schemas.microsoft.com/office/powerpoint/2010/main" val="2790250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t>
            </a:r>
            <a:r>
              <a:rPr lang="en-US" dirty="0" smtClean="0"/>
              <a:t>for</a:t>
            </a:r>
            <a:r>
              <a:rPr lang="en-US" baseline="0" dirty="0" smtClean="0"/>
              <a:t> anyone who wants to learn more</a:t>
            </a:r>
            <a:r>
              <a:rPr lang="en-US" dirty="0" smtClean="0"/>
              <a:t> about using</a:t>
            </a:r>
            <a:r>
              <a:rPr lang="en-US" baseline="0" dirty="0" smtClean="0"/>
              <a:t> technology in evaluations with people with intellectual disabilities, I encourage you to come to my roundtable discussion on Friday!</a:t>
            </a:r>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pPr/>
              <a:t>16</a:t>
            </a:fld>
            <a:endParaRPr lang="en-US"/>
          </a:p>
        </p:txBody>
      </p:sp>
    </p:spTree>
    <p:extLst>
      <p:ext uri="{BB962C8B-B14F-4D97-AF65-F5344CB8AC3E}">
        <p14:creationId xmlns:p14="http://schemas.microsoft.com/office/powerpoint/2010/main" val="2790250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Moving </a:t>
            </a:r>
            <a:r>
              <a:rPr lang="en-US" baseline="0" dirty="0" smtClean="0"/>
              <a:t>on to reporting. To report on results from Year 1, we compiled</a:t>
            </a:r>
            <a:r>
              <a:rPr lang="en-US" dirty="0" smtClean="0"/>
              <a:t> </a:t>
            </a:r>
            <a:r>
              <a:rPr lang="en-US" dirty="0"/>
              <a:t>data from many different sources, including </a:t>
            </a:r>
            <a:r>
              <a:rPr lang="en-US" dirty="0" smtClean="0"/>
              <a:t>the reports from the</a:t>
            </a:r>
            <a:r>
              <a:rPr lang="en-US" baseline="0" dirty="0" smtClean="0"/>
              <a:t> Healthy Communities</a:t>
            </a:r>
            <a:r>
              <a:rPr lang="en-US" dirty="0" smtClean="0"/>
              <a:t>, </a:t>
            </a:r>
            <a:r>
              <a:rPr lang="en-US" dirty="0"/>
              <a:t>site visit reports, </a:t>
            </a:r>
            <a:r>
              <a:rPr lang="en-US" dirty="0" smtClean="0"/>
              <a:t>information</a:t>
            </a:r>
            <a:r>
              <a:rPr lang="en-US" baseline="0" dirty="0" smtClean="0"/>
              <a:t> from </a:t>
            </a:r>
            <a:r>
              <a:rPr lang="en-US" dirty="0" smtClean="0"/>
              <a:t>phone </a:t>
            </a:r>
            <a:r>
              <a:rPr lang="en-US" dirty="0"/>
              <a:t>calls, and </a:t>
            </a:r>
            <a:r>
              <a:rPr lang="en-US" dirty="0" smtClean="0"/>
              <a:t>survey</a:t>
            </a:r>
            <a:r>
              <a:rPr lang="en-US" baseline="0" dirty="0" smtClean="0"/>
              <a:t> results</a:t>
            </a:r>
            <a:r>
              <a:rPr lang="en-US" dirty="0" smtClean="0"/>
              <a:t>. We are really happy</a:t>
            </a:r>
            <a:r>
              <a:rPr lang="en-US" baseline="0" dirty="0" smtClean="0"/>
              <a:t> with our year 1 results, but…</a:t>
            </a:r>
            <a:r>
              <a:rPr lang="en-US" dirty="0" smtClean="0"/>
              <a:t> </a:t>
            </a:r>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pPr/>
              <a:t>17</a:t>
            </a:fld>
            <a:endParaRPr lang="en-US"/>
          </a:p>
        </p:txBody>
      </p:sp>
    </p:spTree>
    <p:extLst>
      <p:ext uri="{BB962C8B-B14F-4D97-AF65-F5344CB8AC3E}">
        <p14:creationId xmlns:p14="http://schemas.microsoft.com/office/powerpoint/2010/main" val="2790250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8983">
              <a:defRPr/>
            </a:pPr>
            <a:r>
              <a:rPr lang="en-US" baseline="0" dirty="0" smtClean="0"/>
              <a:t>As you </a:t>
            </a:r>
            <a:r>
              <a:rPr lang="en-US" baseline="0" dirty="0" smtClean="0"/>
              <a:t>can see, our year 1 metrics were mostly process measures, so one of our biggest challenges will be showing real outcomes and real impact moving into years 2 and 3 of this initiative.</a:t>
            </a:r>
            <a:r>
              <a:rPr lang="en-US" dirty="0"/>
              <a:t> </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pPr/>
              <a:t>18</a:t>
            </a:fld>
            <a:endParaRPr lang="en-US"/>
          </a:p>
        </p:txBody>
      </p:sp>
    </p:spTree>
    <p:extLst>
      <p:ext uri="{BB962C8B-B14F-4D97-AF65-F5344CB8AC3E}">
        <p14:creationId xmlns:p14="http://schemas.microsoft.com/office/powerpoint/2010/main" val="2790250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a:t>particular, it is important to us that we are able to measure access to care. Based on year 1 results, we know we are giving more referrals and we know more doctors are trained to work with people with intellectual disabilities, but </a:t>
            </a:r>
            <a:r>
              <a:rPr lang="en-US" dirty="0" smtClean="0"/>
              <a:t>we want to know if that actually equals </a:t>
            </a:r>
            <a:r>
              <a:rPr lang="en-US" dirty="0"/>
              <a:t>better access and better </a:t>
            </a:r>
            <a:r>
              <a:rPr lang="en-US" dirty="0" smtClean="0"/>
              <a:t>care. </a:t>
            </a:r>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pPr/>
              <a:t>19</a:t>
            </a:fld>
            <a:endParaRPr lang="en-US"/>
          </a:p>
        </p:txBody>
      </p:sp>
    </p:spTree>
    <p:extLst>
      <p:ext uri="{BB962C8B-B14F-4D97-AF65-F5344CB8AC3E}">
        <p14:creationId xmlns:p14="http://schemas.microsoft.com/office/powerpoint/2010/main" val="2790250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Special </a:t>
            </a:r>
            <a:r>
              <a:rPr lang="en-US" dirty="0"/>
              <a:t>Olympics provides year-round sports training and competition to 4.2 million people with intellectual disabilities in over 170 countries. </a:t>
            </a:r>
            <a:r>
              <a:rPr lang="en-US" dirty="0" smtClean="0"/>
              <a:t>In addition to sports</a:t>
            </a:r>
            <a:r>
              <a:rPr lang="en-US" dirty="0"/>
              <a:t>, Special Olympics has several non-sports programming, including </a:t>
            </a:r>
            <a:r>
              <a:rPr lang="en-US" dirty="0" smtClean="0"/>
              <a:t>Healthy </a:t>
            </a:r>
            <a:r>
              <a:rPr lang="en-US" dirty="0"/>
              <a:t>Athletes. </a:t>
            </a:r>
            <a:endParaRPr lang="en-US" dirty="0" smtClean="0"/>
          </a:p>
        </p:txBody>
      </p:sp>
      <p:sp>
        <p:nvSpPr>
          <p:cNvPr id="4" name="Slide Number Placeholder 3"/>
          <p:cNvSpPr>
            <a:spLocks noGrp="1"/>
          </p:cNvSpPr>
          <p:nvPr>
            <p:ph type="sldNum" sz="quarter" idx="10"/>
          </p:nvPr>
        </p:nvSpPr>
        <p:spPr/>
        <p:txBody>
          <a:bodyPr/>
          <a:lstStyle/>
          <a:p>
            <a:fld id="{036B4B2F-0019-C942-9AE2-8EB4A07943DA}" type="slidenum">
              <a:rPr lang="en-US" smtClean="0"/>
              <a:pPr/>
              <a:t>2</a:t>
            </a:fld>
            <a:endParaRPr lang="en-US"/>
          </a:p>
        </p:txBody>
      </p:sp>
    </p:spTree>
    <p:extLst>
      <p:ext uri="{BB962C8B-B14F-4D97-AF65-F5344CB8AC3E}">
        <p14:creationId xmlns:p14="http://schemas.microsoft.com/office/powerpoint/2010/main" val="381906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pPr/>
              <a:t>20</a:t>
            </a:fld>
            <a:endParaRPr lang="en-US"/>
          </a:p>
        </p:txBody>
      </p:sp>
    </p:spTree>
    <p:extLst>
      <p:ext uri="{BB962C8B-B14F-4D97-AF65-F5344CB8AC3E}">
        <p14:creationId xmlns:p14="http://schemas.microsoft.com/office/powerpoint/2010/main" val="3888754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Healthy </a:t>
            </a:r>
            <a:r>
              <a:rPr lang="en-US" dirty="0"/>
              <a:t>Athletes provides free health screenings, education, and referrals for care to Special Olympics </a:t>
            </a:r>
            <a:r>
              <a:rPr lang="en-US" dirty="0" smtClean="0"/>
              <a:t>athletes in 7 different health areas. </a:t>
            </a:r>
            <a:r>
              <a:rPr lang="en-US" dirty="0"/>
              <a:t>Healthy Athletes screenings have occurred in over 100 countries, but since </a:t>
            </a:r>
            <a:r>
              <a:rPr lang="en-US" dirty="0" smtClean="0"/>
              <a:t>the</a:t>
            </a:r>
            <a:r>
              <a:rPr lang="en-US" baseline="0" dirty="0" smtClean="0"/>
              <a:t> program</a:t>
            </a:r>
            <a:r>
              <a:rPr lang="en-US" dirty="0" smtClean="0"/>
              <a:t> </a:t>
            </a:r>
            <a:r>
              <a:rPr lang="en-US" dirty="0"/>
              <a:t>originally started in the U.S., </a:t>
            </a:r>
            <a:r>
              <a:rPr lang="en-US" dirty="0" smtClean="0"/>
              <a:t>some </a:t>
            </a:r>
            <a:r>
              <a:rPr lang="en-US" dirty="0"/>
              <a:t>of the health topics included are not ideal for all areas of the world.</a:t>
            </a:r>
            <a:endParaRPr lang="en-US" dirty="0" smtClean="0"/>
          </a:p>
        </p:txBody>
      </p:sp>
      <p:sp>
        <p:nvSpPr>
          <p:cNvPr id="4" name="Slide Number Placeholder 3"/>
          <p:cNvSpPr>
            <a:spLocks noGrp="1"/>
          </p:cNvSpPr>
          <p:nvPr>
            <p:ph type="sldNum" sz="quarter" idx="10"/>
          </p:nvPr>
        </p:nvSpPr>
        <p:spPr/>
        <p:txBody>
          <a:bodyPr/>
          <a:lstStyle/>
          <a:p>
            <a:fld id="{036B4B2F-0019-C942-9AE2-8EB4A07943DA}" type="slidenum">
              <a:rPr lang="en-US" smtClean="0"/>
              <a:pPr/>
              <a:t>3</a:t>
            </a:fld>
            <a:endParaRPr lang="en-US"/>
          </a:p>
        </p:txBody>
      </p:sp>
    </p:spTree>
    <p:extLst>
      <p:ext uri="{BB962C8B-B14F-4D97-AF65-F5344CB8AC3E}">
        <p14:creationId xmlns:p14="http://schemas.microsoft.com/office/powerpoint/2010/main" val="381906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Launched </a:t>
            </a:r>
            <a:r>
              <a:rPr lang="en-US" dirty="0"/>
              <a:t>last fall, </a:t>
            </a:r>
            <a:r>
              <a:rPr lang="en-US" dirty="0" smtClean="0"/>
              <a:t>the Healthy </a:t>
            </a:r>
            <a:r>
              <a:rPr lang="en-US" dirty="0"/>
              <a:t>Communities initiative builds on </a:t>
            </a:r>
            <a:r>
              <a:rPr lang="en-US" dirty="0" smtClean="0"/>
              <a:t>our existing Healthy</a:t>
            </a:r>
            <a:r>
              <a:rPr lang="en-US" baseline="0" dirty="0" smtClean="0"/>
              <a:t> Athletes</a:t>
            </a:r>
            <a:r>
              <a:rPr lang="en-US" dirty="0" smtClean="0"/>
              <a:t> program while </a:t>
            </a:r>
            <a:r>
              <a:rPr lang="en-US" dirty="0"/>
              <a:t>focusing on the health issues that are most relevant locally. 14 Special </a:t>
            </a:r>
            <a:r>
              <a:rPr lang="en-US" dirty="0" smtClean="0"/>
              <a:t>Olympics sites were </a:t>
            </a:r>
            <a:r>
              <a:rPr lang="en-US" dirty="0"/>
              <a:t>selected to be Healthy Communities and </a:t>
            </a:r>
            <a:r>
              <a:rPr lang="en-US" dirty="0" smtClean="0"/>
              <a:t>are </a:t>
            </a:r>
            <a:r>
              <a:rPr lang="en-US" dirty="0"/>
              <a:t>receiving funding for 3 years. </a:t>
            </a:r>
            <a:endParaRPr lang="en-US" dirty="0" smtClean="0"/>
          </a:p>
        </p:txBody>
      </p:sp>
      <p:sp>
        <p:nvSpPr>
          <p:cNvPr id="4" name="Slide Number Placeholder 3"/>
          <p:cNvSpPr>
            <a:spLocks noGrp="1"/>
          </p:cNvSpPr>
          <p:nvPr>
            <p:ph type="sldNum" sz="quarter" idx="10"/>
          </p:nvPr>
        </p:nvSpPr>
        <p:spPr/>
        <p:txBody>
          <a:bodyPr/>
          <a:lstStyle/>
          <a:p>
            <a:fld id="{036B4B2F-0019-C942-9AE2-8EB4A07943DA}" type="slidenum">
              <a:rPr lang="en-US" smtClean="0"/>
              <a:pPr/>
              <a:t>4</a:t>
            </a:fld>
            <a:endParaRPr lang="en-US"/>
          </a:p>
        </p:txBody>
      </p:sp>
    </p:spTree>
    <p:extLst>
      <p:ext uri="{BB962C8B-B14F-4D97-AF65-F5344CB8AC3E}">
        <p14:creationId xmlns:p14="http://schemas.microsoft.com/office/powerpoint/2010/main" val="381906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a:t>
            </a:r>
            <a:r>
              <a:rPr lang="en-US" baseline="0" dirty="0" smtClean="0"/>
              <a:t>the evaluation of this initiative, t</a:t>
            </a:r>
            <a:r>
              <a:rPr lang="en-US" dirty="0" smtClean="0"/>
              <a:t>he </a:t>
            </a:r>
            <a:r>
              <a:rPr lang="en-US" dirty="0"/>
              <a:t>overall </a:t>
            </a:r>
            <a:r>
              <a:rPr lang="en-US" dirty="0" smtClean="0"/>
              <a:t>goals are </a:t>
            </a:r>
            <a:r>
              <a:rPr lang="en-US" dirty="0"/>
              <a:t>to show improvements in health status and improvements in health access for people with intellectual disabilities, as well as improved community health capacity. </a:t>
            </a:r>
            <a:r>
              <a:rPr lang="en-US" dirty="0" smtClean="0"/>
              <a:t>To do</a:t>
            </a:r>
            <a:r>
              <a:rPr lang="en-US" baseline="0" dirty="0" smtClean="0"/>
              <a:t> this, we developed an M&amp;E framework that incorporates strategies that will address the existing challenges of this evaluation.</a:t>
            </a:r>
            <a:endParaRPr lang="en-US" dirty="0" smtClean="0"/>
          </a:p>
        </p:txBody>
      </p:sp>
      <p:sp>
        <p:nvSpPr>
          <p:cNvPr id="4" name="Slide Number Placeholder 3"/>
          <p:cNvSpPr>
            <a:spLocks noGrp="1"/>
          </p:cNvSpPr>
          <p:nvPr>
            <p:ph type="sldNum" sz="quarter" idx="10"/>
          </p:nvPr>
        </p:nvSpPr>
        <p:spPr/>
        <p:txBody>
          <a:bodyPr/>
          <a:lstStyle/>
          <a:p>
            <a:fld id="{036B4B2F-0019-C942-9AE2-8EB4A07943DA}" type="slidenum">
              <a:rPr lang="en-US" smtClean="0"/>
              <a:pPr/>
              <a:t>5</a:t>
            </a:fld>
            <a:endParaRPr lang="en-US"/>
          </a:p>
        </p:txBody>
      </p:sp>
    </p:spTree>
    <p:extLst>
      <p:ext uri="{BB962C8B-B14F-4D97-AF65-F5344CB8AC3E}">
        <p14:creationId xmlns:p14="http://schemas.microsoft.com/office/powerpoint/2010/main" val="381906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a:t>
            </a:r>
            <a:r>
              <a:rPr lang="en-US" baseline="0" dirty="0" smtClean="0"/>
              <a:t>example, one challenge is that s</a:t>
            </a:r>
            <a:r>
              <a:rPr lang="en-US" dirty="0" smtClean="0"/>
              <a:t>ince Healthy Communities are </a:t>
            </a:r>
            <a:r>
              <a:rPr lang="en-US" dirty="0"/>
              <a:t>currently in 14 </a:t>
            </a:r>
            <a:r>
              <a:rPr lang="en-US" dirty="0" smtClean="0"/>
              <a:t>sites</a:t>
            </a:r>
            <a:r>
              <a:rPr lang="en-US" baseline="0" dirty="0" smtClean="0"/>
              <a:t> a</a:t>
            </a:r>
            <a:r>
              <a:rPr lang="en-US" dirty="0" smtClean="0"/>
              <a:t>cross </a:t>
            </a:r>
            <a:r>
              <a:rPr lang="en-US" dirty="0"/>
              <a:t>9 </a:t>
            </a:r>
            <a:r>
              <a:rPr lang="en-US" dirty="0" smtClean="0"/>
              <a:t>different countries</a:t>
            </a:r>
            <a:r>
              <a:rPr lang="en-US" dirty="0"/>
              <a:t>, </a:t>
            </a:r>
            <a:r>
              <a:rPr lang="en-US" dirty="0" smtClean="0"/>
              <a:t>we </a:t>
            </a:r>
            <a:r>
              <a:rPr lang="en-US" dirty="0"/>
              <a:t>have to factor in different cultural contexts and different country health systems when conducting this evaluation. </a:t>
            </a:r>
          </a:p>
        </p:txBody>
      </p:sp>
      <p:sp>
        <p:nvSpPr>
          <p:cNvPr id="4" name="Slide Number Placeholder 3"/>
          <p:cNvSpPr>
            <a:spLocks noGrp="1"/>
          </p:cNvSpPr>
          <p:nvPr>
            <p:ph type="sldNum" sz="quarter" idx="10"/>
          </p:nvPr>
        </p:nvSpPr>
        <p:spPr/>
        <p:txBody>
          <a:bodyPr/>
          <a:lstStyle/>
          <a:p>
            <a:fld id="{036B4B2F-0019-C942-9AE2-8EB4A07943DA}" type="slidenum">
              <a:rPr lang="en-US" smtClean="0"/>
              <a:pPr/>
              <a:t>6</a:t>
            </a:fld>
            <a:endParaRPr lang="en-US"/>
          </a:p>
        </p:txBody>
      </p:sp>
    </p:spTree>
    <p:extLst>
      <p:ext uri="{BB962C8B-B14F-4D97-AF65-F5344CB8AC3E}">
        <p14:creationId xmlns:p14="http://schemas.microsoft.com/office/powerpoint/2010/main" val="3021228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a:t>
            </a:r>
            <a:r>
              <a:rPr lang="en-US" dirty="0" smtClean="0"/>
              <a:t>,</a:t>
            </a:r>
            <a:r>
              <a:rPr lang="en-US" baseline="0" dirty="0" smtClean="0"/>
              <a:t> although </a:t>
            </a:r>
            <a:r>
              <a:rPr lang="en-US" dirty="0" smtClean="0"/>
              <a:t>Healthy </a:t>
            </a:r>
            <a:r>
              <a:rPr lang="en-US" dirty="0"/>
              <a:t>Community sites all share the same overall </a:t>
            </a:r>
            <a:r>
              <a:rPr lang="en-US" dirty="0" smtClean="0"/>
              <a:t>goal, each </a:t>
            </a:r>
            <a:r>
              <a:rPr lang="en-US" dirty="0"/>
              <a:t>Community </a:t>
            </a:r>
            <a:r>
              <a:rPr lang="en-US" dirty="0" smtClean="0"/>
              <a:t>is using different </a:t>
            </a:r>
            <a:r>
              <a:rPr lang="en-US" dirty="0"/>
              <a:t>implementation </a:t>
            </a:r>
            <a:r>
              <a:rPr lang="en-US" dirty="0" smtClean="0"/>
              <a:t>strategies. Therefore, we worked with each site individually to establish the right metrics and best data collection methods for each Community. </a:t>
            </a:r>
          </a:p>
        </p:txBody>
      </p:sp>
      <p:sp>
        <p:nvSpPr>
          <p:cNvPr id="4" name="Slide Number Placeholder 3"/>
          <p:cNvSpPr>
            <a:spLocks noGrp="1"/>
          </p:cNvSpPr>
          <p:nvPr>
            <p:ph type="sldNum" sz="quarter" idx="10"/>
          </p:nvPr>
        </p:nvSpPr>
        <p:spPr/>
        <p:txBody>
          <a:bodyPr/>
          <a:lstStyle/>
          <a:p>
            <a:fld id="{036B4B2F-0019-C942-9AE2-8EB4A07943DA}" type="slidenum">
              <a:rPr lang="en-US" smtClean="0"/>
              <a:pPr/>
              <a:t>7</a:t>
            </a:fld>
            <a:endParaRPr lang="en-US"/>
          </a:p>
        </p:txBody>
      </p:sp>
    </p:spTree>
    <p:extLst>
      <p:ext uri="{BB962C8B-B14F-4D97-AF65-F5344CB8AC3E}">
        <p14:creationId xmlns:p14="http://schemas.microsoft.com/office/powerpoint/2010/main" val="381906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t>
            </a:r>
            <a:r>
              <a:rPr lang="en-US" dirty="0" smtClean="0"/>
              <a:t>additional challenge with</a:t>
            </a:r>
            <a:r>
              <a:rPr lang="en-US" baseline="0" dirty="0" smtClean="0"/>
              <a:t> this evaluation is the focus on people with intellectual disabilities, so our data collection methods need to address particular</a:t>
            </a:r>
            <a:r>
              <a:rPr lang="en-US" dirty="0" smtClean="0"/>
              <a:t> issues, </a:t>
            </a:r>
            <a:r>
              <a:rPr lang="en-US" dirty="0"/>
              <a:t>such as the overuse of proxy respondents, low literacy levels, consent issues, and guardianship concerns.</a:t>
            </a:r>
          </a:p>
        </p:txBody>
      </p:sp>
      <p:sp>
        <p:nvSpPr>
          <p:cNvPr id="4" name="Slide Number Placeholder 3"/>
          <p:cNvSpPr>
            <a:spLocks noGrp="1"/>
          </p:cNvSpPr>
          <p:nvPr>
            <p:ph type="sldNum" sz="quarter" idx="10"/>
          </p:nvPr>
        </p:nvSpPr>
        <p:spPr/>
        <p:txBody>
          <a:bodyPr/>
          <a:lstStyle/>
          <a:p>
            <a:fld id="{036B4B2F-0019-C942-9AE2-8EB4A07943DA}" type="slidenum">
              <a:rPr lang="en-US" smtClean="0"/>
              <a:pPr/>
              <a:t>8</a:t>
            </a:fld>
            <a:endParaRPr lang="en-US"/>
          </a:p>
        </p:txBody>
      </p:sp>
    </p:spTree>
    <p:extLst>
      <p:ext uri="{BB962C8B-B14F-4D97-AF65-F5344CB8AC3E}">
        <p14:creationId xmlns:p14="http://schemas.microsoft.com/office/powerpoint/2010/main" val="889366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a:t>
            </a:r>
            <a:r>
              <a:rPr lang="en-US" baseline="0" dirty="0" smtClean="0"/>
              <a:t>, l</a:t>
            </a:r>
            <a:r>
              <a:rPr lang="en-US" dirty="0" smtClean="0"/>
              <a:t>ike </a:t>
            </a:r>
            <a:r>
              <a:rPr lang="en-US" dirty="0"/>
              <a:t>most evaluations, </a:t>
            </a:r>
            <a:r>
              <a:rPr lang="en-US" dirty="0" smtClean="0"/>
              <a:t>an</a:t>
            </a:r>
            <a:r>
              <a:rPr lang="en-US" baseline="0" dirty="0" smtClean="0"/>
              <a:t> additional</a:t>
            </a:r>
            <a:r>
              <a:rPr lang="en-US" dirty="0" smtClean="0"/>
              <a:t> </a:t>
            </a:r>
            <a:r>
              <a:rPr lang="en-US" dirty="0"/>
              <a:t>challenge is our need to make the most out of very limited resources, especially </a:t>
            </a:r>
            <a:r>
              <a:rPr lang="en-US" dirty="0" smtClean="0"/>
              <a:t>because we know that </a:t>
            </a:r>
            <a:r>
              <a:rPr lang="en-US" dirty="0"/>
              <a:t>the money used for the evaluation could be spent on </a:t>
            </a:r>
            <a:r>
              <a:rPr lang="en-US" dirty="0" smtClean="0"/>
              <a:t>valuable programming</a:t>
            </a:r>
            <a:r>
              <a:rPr lang="en-US" baseline="0" dirty="0" smtClean="0"/>
              <a:t> instead.</a:t>
            </a:r>
            <a:r>
              <a:rPr lang="en-US" dirty="0" smtClean="0"/>
              <a:t> To</a:t>
            </a:r>
            <a:r>
              <a:rPr lang="en-US" baseline="0" dirty="0" smtClean="0"/>
              <a:t> help address this problem, one solution was used was using internal evaluators for the majority of the evaluation. </a:t>
            </a:r>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pPr/>
              <a:t>9</a:t>
            </a:fld>
            <a:endParaRPr lang="en-US"/>
          </a:p>
        </p:txBody>
      </p:sp>
    </p:spTree>
    <p:extLst>
      <p:ext uri="{BB962C8B-B14F-4D97-AF65-F5344CB8AC3E}">
        <p14:creationId xmlns:p14="http://schemas.microsoft.com/office/powerpoint/2010/main" val="2264967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1150622"/>
            <a:ext cx="7773293" cy="1470049"/>
          </a:xfrm>
        </p:spPr>
        <p:txBody>
          <a:bodyPr/>
          <a:lstStyle/>
          <a:p>
            <a:r>
              <a:rPr lang="ga-IE" smtClean="0"/>
              <a:t>Click to edit Master title style</a:t>
            </a:r>
            <a:endParaRPr lang="en-US"/>
          </a:p>
        </p:txBody>
      </p:sp>
      <p:sp>
        <p:nvSpPr>
          <p:cNvPr id="3" name="Subtitle 2"/>
          <p:cNvSpPr>
            <a:spLocks noGrp="1"/>
          </p:cNvSpPr>
          <p:nvPr>
            <p:ph type="subTitle" idx="1"/>
          </p:nvPr>
        </p:nvSpPr>
        <p:spPr>
          <a:xfrm>
            <a:off x="774703" y="2973325"/>
            <a:ext cx="6400354" cy="1752451"/>
          </a:xfrm>
        </p:spPr>
        <p:txBody>
          <a:bodyPr/>
          <a:lstStyle>
            <a:lvl1pPr marL="0" indent="0" algn="l">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smtClean="0"/>
              <a:t>Click to edit Master subtitle style</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415435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80949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p>
        </p:txBody>
      </p:sp>
    </p:spTree>
    <p:extLst>
      <p:ext uri="{BB962C8B-B14F-4D97-AF65-F5344CB8AC3E}">
        <p14:creationId xmlns:p14="http://schemas.microsoft.com/office/powerpoint/2010/main" val="245064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83494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14778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422624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50957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smtClean="0"/>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2399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dirty="0"/>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smtClean="0">
                <a:sym typeface="Ubuntu" charset="0"/>
              </a:rPr>
              <a:t>Drag picture to placeholder or click icon to add</a:t>
            </a:r>
            <a:endParaRPr lang="en-US" noProof="0" smtClean="0">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smtClean="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Tree>
    <p:extLst>
      <p:ext uri="{BB962C8B-B14F-4D97-AF65-F5344CB8AC3E}">
        <p14:creationId xmlns:p14="http://schemas.microsoft.com/office/powerpoint/2010/main" val="264520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24744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p>
        </p:txBody>
      </p:sp>
    </p:spTree>
    <p:extLst>
      <p:ext uri="{BB962C8B-B14F-4D97-AF65-F5344CB8AC3E}">
        <p14:creationId xmlns:p14="http://schemas.microsoft.com/office/powerpoint/2010/main" val="415513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26958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96156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91152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426719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25140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smtClean="0"/>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63143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solidFill>
                  <a:srgbClr val="FFFFFF"/>
                </a:solidFill>
              </a:rPr>
              <a:pPr/>
              <a:t>‹#›</a:t>
            </a:fld>
            <a:endParaRPr lang="en-US" dirty="0">
              <a:solidFill>
                <a:srgbClr val="FFFFFF"/>
              </a:solidFill>
            </a:endParaRPr>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smtClean="0">
                <a:sym typeface="Ubuntu" charset="0"/>
              </a:rPr>
              <a:t>Drag picture to placeholder or click icon to add</a:t>
            </a:r>
            <a:endParaRPr lang="en-US" noProof="0" smtClean="0">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smtClean="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Tree>
    <p:extLst>
      <p:ext uri="{BB962C8B-B14F-4D97-AF65-F5344CB8AC3E}">
        <p14:creationId xmlns:p14="http://schemas.microsoft.com/office/powerpoint/2010/main" val="97352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65616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p>
        </p:txBody>
      </p:sp>
    </p:spTree>
    <p:extLst>
      <p:ext uri="{BB962C8B-B14F-4D97-AF65-F5344CB8AC3E}">
        <p14:creationId xmlns:p14="http://schemas.microsoft.com/office/powerpoint/2010/main" val="383909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16475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9452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2600179"/>
            <a:ext cx="7772176" cy="1361777"/>
          </a:xfrm>
        </p:spPr>
        <p:txBody>
          <a:bodyPr/>
          <a:lstStyle>
            <a:lvl1pPr algn="l">
              <a:defRPr sz="2800" b="1" cap="all"/>
            </a:lvl1pPr>
          </a:lstStyle>
          <a:p>
            <a:r>
              <a:rPr lang="ga-IE" smtClean="0"/>
              <a:t>Click to edit Master title style</a:t>
            </a:r>
            <a:endParaRPr lang="en-US"/>
          </a:p>
        </p:txBody>
      </p:sp>
      <p:sp>
        <p:nvSpPr>
          <p:cNvPr id="3" name="Text Placeholder 2"/>
          <p:cNvSpPr>
            <a:spLocks noGrp="1"/>
          </p:cNvSpPr>
          <p:nvPr>
            <p:ph type="body" idx="1"/>
          </p:nvPr>
        </p:nvSpPr>
        <p:spPr>
          <a:xfrm>
            <a:off x="722189" y="1099991"/>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ga-IE"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218790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32300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50076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smtClean="0"/>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54622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solidFill>
                  <a:srgbClr val="FFFFFF"/>
                </a:solidFill>
              </a:rPr>
              <a:pPr/>
              <a:t>‹#›</a:t>
            </a:fld>
            <a:endParaRPr lang="en-US" dirty="0">
              <a:solidFill>
                <a:srgbClr val="FFFFFF"/>
              </a:solidFill>
            </a:endParaRPr>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smtClean="0">
                <a:sym typeface="Ubuntu" charset="0"/>
              </a:rPr>
              <a:t>Drag picture to placeholder or click icon to add</a:t>
            </a:r>
            <a:endParaRPr lang="en-US" noProof="0" smtClean="0">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smtClean="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Tree>
    <p:extLst>
      <p:ext uri="{BB962C8B-B14F-4D97-AF65-F5344CB8AC3E}">
        <p14:creationId xmlns:p14="http://schemas.microsoft.com/office/powerpoint/2010/main" val="93417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54471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55414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91254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647" y="2246177"/>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4" name="Content Placeholder 3"/>
          <p:cNvSpPr>
            <a:spLocks noGrp="1"/>
          </p:cNvSpPr>
          <p:nvPr>
            <p:ph sz="half" idx="2"/>
          </p:nvPr>
        </p:nvSpPr>
        <p:spPr>
          <a:xfrm>
            <a:off x="457647" y="2885765"/>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dirty="0"/>
          </a:p>
        </p:txBody>
      </p:sp>
      <p:sp>
        <p:nvSpPr>
          <p:cNvPr id="5" name="Text Placeholder 4"/>
          <p:cNvSpPr>
            <a:spLocks noGrp="1"/>
          </p:cNvSpPr>
          <p:nvPr>
            <p:ph type="body" sz="quarter" idx="3"/>
          </p:nvPr>
        </p:nvSpPr>
        <p:spPr>
          <a:xfrm>
            <a:off x="4644555" y="2267025"/>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6" name="Content Placeholder 5"/>
          <p:cNvSpPr>
            <a:spLocks noGrp="1"/>
          </p:cNvSpPr>
          <p:nvPr>
            <p:ph sz="quarter" idx="4"/>
          </p:nvPr>
        </p:nvSpPr>
        <p:spPr>
          <a:xfrm>
            <a:off x="4644555" y="2906613"/>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64071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310927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 </a:t>
            </a:r>
            <a:r>
              <a:rPr lang="en-US" b="1" smtClean="0">
                <a:latin typeface="Helvetica Neue"/>
                <a:cs typeface="Helvetica Neue"/>
              </a:rPr>
              <a:t>storyful.</a:t>
            </a:r>
            <a:endParaRPr lang="en-US" b="1" dirty="0">
              <a:latin typeface="Helvetica Neue"/>
              <a:cs typeface="Helvetica Neue"/>
            </a:endParaRPr>
          </a:p>
        </p:txBody>
      </p:sp>
    </p:spTree>
    <p:extLst>
      <p:ext uri="{BB962C8B-B14F-4D97-AF65-F5344CB8AC3E}">
        <p14:creationId xmlns:p14="http://schemas.microsoft.com/office/powerpoint/2010/main" val="400435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ga-IE"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323253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ga-IE"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smtClean="0">
                <a:sym typeface="Ubuntu Light" charset="0"/>
              </a:rPr>
              <a:t>Drag picture to placeholder or click icon to add</a:t>
            </a:r>
            <a:endParaRPr lang="en-US" noProof="0" smtClean="0">
              <a:sym typeface="Ubuntu Light"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341039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3.png"/><Relationship Id="rId5" Type="http://schemas.openxmlformats.org/officeDocument/2006/relationships/slideLayout" Target="../slideLayouts/slideLayout14.xml"/><Relationship Id="rId10" Type="http://schemas.openxmlformats.org/officeDocument/2006/relationships/image" Target="../media/image2.pn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3.png"/><Relationship Id="rId5" Type="http://schemas.openxmlformats.org/officeDocument/2006/relationships/slideLayout" Target="../slideLayouts/slideLayout22.xml"/><Relationship Id="rId10"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3.png"/><Relationship Id="rId5" Type="http://schemas.openxmlformats.org/officeDocument/2006/relationships/slideLayout" Target="../slideLayouts/slideLayout30.xml"/><Relationship Id="rId10" Type="http://schemas.openxmlformats.org/officeDocument/2006/relationships/image" Target="../media/image2.png"/><Relationship Id="rId4" Type="http://schemas.openxmlformats.org/officeDocument/2006/relationships/slideLayout" Target="../slideLayouts/slideLayout29.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544513" y="2374900"/>
            <a:ext cx="7912100" cy="185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p>
            <a:pPr lvl="0"/>
            <a:r>
              <a:rPr lang="ga-IE" smtClean="0">
                <a:sym typeface="Ubuntu Light" charset="0"/>
              </a:rPr>
              <a:t>Click to edit Master text styles</a:t>
            </a:r>
          </a:p>
          <a:p>
            <a:pPr lvl="1"/>
            <a:r>
              <a:rPr lang="ga-IE" smtClean="0">
                <a:sym typeface="Ubuntu Light" charset="0"/>
              </a:rPr>
              <a:t>Second level</a:t>
            </a:r>
          </a:p>
          <a:p>
            <a:pPr lvl="2"/>
            <a:r>
              <a:rPr lang="ga-IE" smtClean="0">
                <a:sym typeface="Ubuntu Light" charset="0"/>
              </a:rPr>
              <a:t>Third level</a:t>
            </a:r>
          </a:p>
          <a:p>
            <a:pPr lvl="3"/>
            <a:r>
              <a:rPr lang="ga-IE" smtClean="0">
                <a:sym typeface="Ubuntu Light" charset="0"/>
              </a:rPr>
              <a:t>Fourth level</a:t>
            </a:r>
          </a:p>
          <a:p>
            <a:pPr lvl="4"/>
            <a:r>
              <a:rPr lang="ga-IE" smtClean="0">
                <a:sym typeface="Ubuntu Light" charset="0"/>
              </a:rPr>
              <a:t>Fifth level</a:t>
            </a:r>
            <a:endParaRPr lang="en-US" dirty="0">
              <a:sym typeface="Ubuntu Light" charset="0"/>
            </a:endParaRPr>
          </a:p>
        </p:txBody>
      </p:sp>
      <p:sp>
        <p:nvSpPr>
          <p:cNvPr id="1027" name="Rectangle 3"/>
          <p:cNvSpPr>
            <a:spLocks noGrp="1" noChangeArrowheads="1"/>
          </p:cNvSpPr>
          <p:nvPr>
            <p:ph type="title"/>
          </p:nvPr>
        </p:nvSpPr>
        <p:spPr bwMode="auto">
          <a:xfrm>
            <a:off x="544513" y="482600"/>
            <a:ext cx="7902575" cy="1195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p>
            <a:pPr lvl="0"/>
            <a:r>
              <a:rPr lang="ga-IE" smtClean="0">
                <a:sym typeface="Ubuntu Light" charset="0"/>
              </a:rPr>
              <a:t>Click to edit Master title style</a:t>
            </a:r>
            <a:endParaRPr lang="en-US" dirty="0">
              <a:sym typeface="Ubuntu Light" charset="0"/>
            </a:endParaRPr>
          </a:p>
        </p:txBody>
      </p:sp>
      <p:sp>
        <p:nvSpPr>
          <p:cNvPr id="1028" name="Text Box 4"/>
          <p:cNvSpPr txBox="1">
            <a:spLocks noGrp="1" noChangeArrowheads="1"/>
          </p:cNvSpPr>
          <p:nvPr>
            <p:ph type="sldNum" sz="quarter" idx="4"/>
          </p:nvPr>
        </p:nvSpPr>
        <p:spPr bwMode="auto">
          <a:xfrm>
            <a:off x="554037" y="6446156"/>
            <a:ext cx="3630637"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none" lIns="64291" tIns="32146" rIns="64291" bIns="32146" numCol="1" anchor="t" anchorCtr="0" compatLnSpc="1">
            <a:prstTxWarp prst="textNoShape">
              <a:avLst/>
            </a:prstTxWarp>
          </a:bodyPr>
          <a:lstStyle>
            <a:lvl1pPr algn="l" eaLnBrk="1" hangingPunct="1">
              <a:defRPr sz="900" spc="2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smtClean="0"/>
              <a:t> </a:t>
            </a:r>
            <a:endParaRPr lang="en-US" dirty="0">
              <a:latin typeface="Ubuntu"/>
              <a:cs typeface="Ubuntu"/>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5900" spc="-100">
          <a:solidFill>
            <a:srgbClr val="FFFFFF"/>
          </a:solidFill>
          <a:latin typeface="+mj-lt"/>
          <a:ea typeface="+mj-ea"/>
          <a:cs typeface="+mj-cs"/>
          <a:sym typeface="Ubuntu Light" charset="0"/>
        </a:defRPr>
      </a:lvl1pPr>
      <a:lvl2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1pPr>
      <a:lvl2pPr marL="522288" indent="-200025"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2pPr>
      <a:lvl3pPr marL="803275"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3pPr>
      <a:lvl4pPr marL="1123950"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4pPr>
      <a:lvl5pPr marL="1446213"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5pPr>
      <a:lvl6pPr marL="321457"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6pPr>
      <a:lvl7pPr marL="642915"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7pPr>
      <a:lvl8pPr marL="964372"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8pPr>
      <a:lvl9pPr marL="1285829"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p>
            <a:pPr lvl="0"/>
            <a:r>
              <a:rPr lang="ga-IE" smtClean="0">
                <a:sym typeface="Ubuntu" charset="0"/>
              </a:rPr>
              <a:t>Click to edit Master text styles</a:t>
            </a:r>
          </a:p>
          <a:p>
            <a:pPr lvl="1"/>
            <a:r>
              <a:rPr lang="ga-IE" smtClean="0">
                <a:sym typeface="Ubuntu" charset="0"/>
              </a:rPr>
              <a:t>Second level</a:t>
            </a:r>
          </a:p>
          <a:p>
            <a:pPr lvl="2"/>
            <a:r>
              <a:rPr lang="ga-IE" smtClean="0">
                <a:sym typeface="Ubuntu" charset="0"/>
              </a:rPr>
              <a:t>Third level</a:t>
            </a:r>
          </a:p>
          <a:p>
            <a:pPr lvl="3"/>
            <a:r>
              <a:rPr lang="ga-IE" smtClean="0">
                <a:sym typeface="Ubuntu" charset="0"/>
              </a:rPr>
              <a:t>Fourth level</a:t>
            </a:r>
          </a:p>
          <a:p>
            <a:pPr lvl="4"/>
            <a:r>
              <a:rPr lang="ga-IE" smtClean="0">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p>
            <a:pPr lvl="0"/>
            <a:r>
              <a:rPr lang="ga-IE" smtClean="0">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smtClean="0">
                <a:sym typeface="Ubuntu" charset="0"/>
              </a:rPr>
              <a:t>Click to edit Master text styles</a:t>
            </a:r>
          </a:p>
          <a:p>
            <a:pPr lvl="1"/>
            <a:r>
              <a:rPr lang="ga-IE" smtClean="0">
                <a:sym typeface="Ubuntu" charset="0"/>
              </a:rPr>
              <a:t>Second level</a:t>
            </a:r>
          </a:p>
          <a:p>
            <a:pPr lvl="2"/>
            <a:r>
              <a:rPr lang="ga-IE" smtClean="0">
                <a:sym typeface="Ubuntu" charset="0"/>
              </a:rPr>
              <a:t>Third level</a:t>
            </a:r>
          </a:p>
          <a:p>
            <a:pPr lvl="3"/>
            <a:r>
              <a:rPr lang="ga-IE" smtClean="0">
                <a:sym typeface="Ubuntu" charset="0"/>
              </a:rPr>
              <a:t>Fourth level</a:t>
            </a:r>
          </a:p>
          <a:p>
            <a:pPr lvl="4"/>
            <a:r>
              <a:rPr lang="ga-IE" smtClean="0">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ga-IE" smtClean="0">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91154318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p>
            <a:pPr lvl="0"/>
            <a:r>
              <a:rPr lang="ga-IE" smtClean="0">
                <a:sym typeface="Ubuntu" charset="0"/>
              </a:rPr>
              <a:t>Click to edit Master text styles</a:t>
            </a:r>
          </a:p>
          <a:p>
            <a:pPr lvl="1"/>
            <a:r>
              <a:rPr lang="ga-IE" smtClean="0">
                <a:sym typeface="Ubuntu" charset="0"/>
              </a:rPr>
              <a:t>Second level</a:t>
            </a:r>
          </a:p>
          <a:p>
            <a:pPr lvl="2"/>
            <a:r>
              <a:rPr lang="ga-IE" smtClean="0">
                <a:sym typeface="Ubuntu" charset="0"/>
              </a:rPr>
              <a:t>Third level</a:t>
            </a:r>
          </a:p>
          <a:p>
            <a:pPr lvl="3"/>
            <a:r>
              <a:rPr lang="ga-IE" smtClean="0">
                <a:sym typeface="Ubuntu" charset="0"/>
              </a:rPr>
              <a:t>Fourth level</a:t>
            </a:r>
          </a:p>
          <a:p>
            <a:pPr lvl="4"/>
            <a:r>
              <a:rPr lang="ga-IE" smtClean="0">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p>
            <a:pPr lvl="0"/>
            <a:r>
              <a:rPr lang="ga-IE" smtClean="0">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solidFill>
                  <a:srgbClr val="000000"/>
                </a:solidFill>
              </a:rPr>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416058765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Layout" Target="../slideLayouts/slideLayout19.xml"/><Relationship Id="rId7" Type="http://schemas.openxmlformats.org/officeDocument/2006/relationships/image" Target="../media/image4.emf"/><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1.jpe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4.emf"/><Relationship Id="rId5" Type="http://schemas.openxmlformats.org/officeDocument/2006/relationships/oleObject" Target="../embeddings/oleObject4.bin"/><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8" Type="http://schemas.openxmlformats.org/officeDocument/2006/relationships/image" Target="../media/image23.tmp"/><Relationship Id="rId3" Type="http://schemas.openxmlformats.org/officeDocument/2006/relationships/slideLayout" Target="../slideLayouts/slideLayout19.xml"/><Relationship Id="rId7" Type="http://schemas.openxmlformats.org/officeDocument/2006/relationships/image" Target="../media/image22.tmp"/><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4.emf"/><Relationship Id="rId5" Type="http://schemas.openxmlformats.org/officeDocument/2006/relationships/oleObject" Target="../embeddings/oleObject5.bin"/><Relationship Id="rId4" Type="http://schemas.openxmlformats.org/officeDocument/2006/relationships/notesSlide" Target="../notesSlides/notesSlide17.xml"/><Relationship Id="rId9" Type="http://schemas.openxmlformats.org/officeDocument/2006/relationships/image" Target="../media/image24.tmp"/></Relationships>
</file>

<file path=ppt/slides/_rels/slide1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7.xml"/><Relationship Id="rId7" Type="http://schemas.openxmlformats.org/officeDocument/2006/relationships/image" Target="../media/image13.jpe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4.emf"/><Relationship Id="rId5" Type="http://schemas.openxmlformats.org/officeDocument/2006/relationships/oleObject" Target="../embeddings/oleObject6.bin"/><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5.jpe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8.emf"/><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19.xml"/><Relationship Id="rId7" Type="http://schemas.openxmlformats.org/officeDocument/2006/relationships/image" Target="../media/image12.jpe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4.emf"/><Relationship Id="rId5" Type="http://schemas.openxmlformats.org/officeDocument/2006/relationships/oleObject" Target="../embeddings/oleObject2.bin"/><Relationship Id="rId4" Type="http://schemas.openxmlformats.org/officeDocument/2006/relationships/notesSlide" Target="../notesSlides/notesSlide7.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354" y="1150622"/>
            <a:ext cx="7638839" cy="1470049"/>
          </a:xfrm>
        </p:spPr>
        <p:txBody>
          <a:bodyPr/>
          <a:lstStyle/>
          <a:p>
            <a:r>
              <a:rPr lang="en-US" sz="4400" dirty="0"/>
              <a:t>Lessons Learned from Planning Special Olympics’ Healthy Communities Evaluation</a:t>
            </a:r>
          </a:p>
        </p:txBody>
      </p:sp>
      <p:sp>
        <p:nvSpPr>
          <p:cNvPr id="9" name="Subtitle 8"/>
          <p:cNvSpPr>
            <a:spLocks noGrp="1"/>
          </p:cNvSpPr>
          <p:nvPr>
            <p:ph type="subTitle" idx="1"/>
          </p:nvPr>
        </p:nvSpPr>
        <p:spPr>
          <a:xfrm>
            <a:off x="685354" y="3677582"/>
            <a:ext cx="5543510" cy="1696942"/>
          </a:xfrm>
        </p:spPr>
        <p:txBody>
          <a:bodyPr/>
          <a:lstStyle/>
          <a:p>
            <a:r>
              <a:rPr lang="en-US" dirty="0" smtClean="0"/>
              <a:t>Amy Shellard</a:t>
            </a:r>
          </a:p>
          <a:p>
            <a:r>
              <a:rPr lang="en-US" dirty="0" smtClean="0"/>
              <a:t>ashellard@specialolympics.org</a:t>
            </a:r>
          </a:p>
        </p:txBody>
      </p:sp>
      <p:sp>
        <p:nvSpPr>
          <p:cNvPr id="10" name="Slide Number Placeholder 9"/>
          <p:cNvSpPr>
            <a:spLocks noGrp="1"/>
          </p:cNvSpPr>
          <p:nvPr>
            <p:ph type="sldNum" sz="quarter" idx="10"/>
          </p:nvPr>
        </p:nvSpPr>
        <p:spPr/>
        <p:txBody>
          <a:bodyPr/>
          <a:lstStyle/>
          <a:p>
            <a:fld id="{F4B88F72-1EA4-FE40-A5CA-BD0111E6622B}" type="slidenum">
              <a:rPr lang="en-US" smtClean="0"/>
              <a:pPr/>
              <a:t>1</a:t>
            </a:fld>
            <a:endParaRPr lang="en-US" dirty="0">
              <a:latin typeface="Ubuntu"/>
              <a:cs typeface="Ubuntu"/>
            </a:endParaRPr>
          </a:p>
        </p:txBody>
      </p:sp>
    </p:spTree>
    <p:extLst>
      <p:ext uri="{BB962C8B-B14F-4D97-AF65-F5344CB8AC3E}">
        <p14:creationId xmlns:p14="http://schemas.microsoft.com/office/powerpoint/2010/main" val="2940451215"/>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513" y="366713"/>
            <a:ext cx="3345099" cy="5843018"/>
          </a:xfrm>
        </p:spPr>
        <p:txBody>
          <a:bodyPr/>
          <a:lstStyle/>
          <a:p>
            <a:r>
              <a:rPr lang="en-US" sz="5400" dirty="0" smtClean="0"/>
              <a:t/>
            </a:r>
            <a:br>
              <a:rPr lang="en-US" sz="5400" dirty="0" smtClean="0"/>
            </a:br>
            <a:r>
              <a:rPr lang="en-US" sz="5400" dirty="0" smtClean="0"/>
              <a:t>Internal </a:t>
            </a:r>
            <a:br>
              <a:rPr lang="en-US" sz="5400" dirty="0" smtClean="0"/>
            </a:br>
            <a:r>
              <a:rPr lang="en-US" sz="5400" dirty="0"/>
              <a:t/>
            </a:r>
            <a:br>
              <a:rPr lang="en-US" sz="5400" dirty="0"/>
            </a:br>
            <a:r>
              <a:rPr lang="en-US" sz="5400" dirty="0" smtClean="0"/>
              <a:t>Evaluators</a:t>
            </a:r>
            <a:endParaRPr lang="en-US" sz="5400" dirty="0"/>
          </a:p>
        </p:txBody>
      </p:sp>
      <p:sp>
        <p:nvSpPr>
          <p:cNvPr id="4" name="Slide Number Placeholder 3"/>
          <p:cNvSpPr>
            <a:spLocks noGrp="1"/>
          </p:cNvSpPr>
          <p:nvPr>
            <p:ph type="sldNum" sz="quarter" idx="10"/>
          </p:nvPr>
        </p:nvSpPr>
        <p:spPr/>
        <p:txBody>
          <a:bodyPr/>
          <a:lstStyle/>
          <a:p>
            <a:fld id="{F4B88F72-1EA4-FE40-A5CA-BD0111E6622B}" type="slidenum">
              <a:rPr lang="en-US" smtClean="0">
                <a:solidFill>
                  <a:srgbClr val="000000"/>
                </a:solidFill>
              </a:rPr>
              <a:pPr/>
              <a:t>10</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6836" y="3526378"/>
            <a:ext cx="4780444" cy="3585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6835" y="0"/>
            <a:ext cx="4780445" cy="35853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0221452"/>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r>
              <a:rPr lang="en-US" sz="8800" dirty="0"/>
              <a:t>….and External Evaluators</a:t>
            </a:r>
          </a:p>
        </p:txBody>
      </p:sp>
      <p:sp>
        <p:nvSpPr>
          <p:cNvPr id="4" name="Slide Number Placeholder 3"/>
          <p:cNvSpPr>
            <a:spLocks noGrp="1"/>
          </p:cNvSpPr>
          <p:nvPr>
            <p:ph type="sldNum" sz="quarter" idx="10"/>
          </p:nvPr>
        </p:nvSpPr>
        <p:spPr/>
        <p:txBody>
          <a:bodyPr/>
          <a:lstStyle/>
          <a:p>
            <a:fld id="{F4B88F72-1EA4-FE40-A5CA-BD0111E6622B}" type="slidenum">
              <a:rPr lang="en-US" smtClean="0">
                <a:solidFill>
                  <a:srgbClr val="000000"/>
                </a:solidFill>
              </a:rPr>
              <a:pPr/>
              <a:t>11</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sp>
        <p:nvSpPr>
          <p:cNvPr id="5" name="Rectangle 4"/>
          <p:cNvSpPr/>
          <p:nvPr/>
        </p:nvSpPr>
        <p:spPr bwMode="auto">
          <a:xfrm>
            <a:off x="7327075" y="249382"/>
            <a:ext cx="1721922" cy="1033153"/>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213947197"/>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55260" cy="701644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5007409" y="66457"/>
            <a:ext cx="7051823" cy="1046064"/>
          </a:xfrm>
        </p:spPr>
        <p:txBody>
          <a:bodyPr/>
          <a:lstStyle/>
          <a:p>
            <a:r>
              <a:rPr lang="en-US" b="1" dirty="0" smtClean="0"/>
              <a:t>Capacity Building</a:t>
            </a:r>
            <a:endParaRPr lang="en-US" b="1" dirty="0"/>
          </a:p>
        </p:txBody>
      </p:sp>
      <p:sp>
        <p:nvSpPr>
          <p:cNvPr id="4" name="Slide Number Placeholder 3"/>
          <p:cNvSpPr>
            <a:spLocks noGrp="1"/>
          </p:cNvSpPr>
          <p:nvPr>
            <p:ph type="sldNum" sz="quarter" idx="10"/>
          </p:nvPr>
        </p:nvSpPr>
        <p:spPr/>
        <p:txBody>
          <a:bodyPr/>
          <a:lstStyle/>
          <a:p>
            <a:fld id="{F4B88F72-1EA4-FE40-A5CA-BD0111E6622B}" type="slidenum">
              <a:rPr lang="en-US" smtClean="0">
                <a:solidFill>
                  <a:srgbClr val="000000"/>
                </a:solidFill>
              </a:rPr>
              <a:pPr/>
              <a:t>12</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spTree>
    <p:extLst>
      <p:ext uri="{BB962C8B-B14F-4D97-AF65-F5344CB8AC3E}">
        <p14:creationId xmlns:p14="http://schemas.microsoft.com/office/powerpoint/2010/main" val="3302028310"/>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4B88F72-1EA4-FE40-A5CA-BD0111E6622B}" type="slidenum">
              <a:rPr lang="en-US" smtClean="0">
                <a:solidFill>
                  <a:srgbClr val="000000"/>
                </a:solidFill>
              </a:rPr>
              <a:pPr/>
              <a:t>13</a:t>
            </a:fld>
            <a:r>
              <a:rPr lang="en-US" dirty="0" smtClean="0">
                <a:solidFill>
                  <a:srgbClr val="2E3333"/>
                </a:solidFill>
              </a:rPr>
              <a:t> /  </a:t>
            </a:r>
            <a:r>
              <a:rPr lang="en-US" dirty="0" smtClean="0">
                <a:solidFill>
                  <a:srgbClr val="2E3333"/>
                </a:solidFill>
                <a:latin typeface="Ubuntu"/>
                <a:cs typeface="Ubuntu"/>
              </a:rPr>
              <a:t>Special Olympics</a:t>
            </a:r>
          </a:p>
        </p:txBody>
      </p:sp>
      <p:pic>
        <p:nvPicPr>
          <p:cNvPr id="9233" name="Picture 17"/>
          <p:cNvPicPr>
            <a:picLocks noChangeAspect="1" noChangeArrowheads="1"/>
          </p:cNvPicPr>
          <p:nvPr/>
        </p:nvPicPr>
        <p:blipFill rotWithShape="1">
          <a:blip r:embed="rId5">
            <a:extLst>
              <a:ext uri="{28A0092B-C50C-407E-A947-70E740481C1C}">
                <a14:useLocalDpi xmlns:a14="http://schemas.microsoft.com/office/drawing/2010/main" val="0"/>
              </a:ext>
            </a:extLst>
          </a:blip>
          <a:srcRect l="5916" t="3555" r="10806" b="11775"/>
          <a:stretch/>
        </p:blipFill>
        <p:spPr bwMode="auto">
          <a:xfrm>
            <a:off x="-5" y="-45982"/>
            <a:ext cx="5296395" cy="759322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41094242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6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 name="Rectangle 1"/>
          <p:cNvSpPr/>
          <p:nvPr/>
        </p:nvSpPr>
        <p:spPr bwMode="auto">
          <a:xfrm>
            <a:off x="7601803" y="327546"/>
            <a:ext cx="1364776" cy="1160060"/>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l="64583" t="12496" r="8542" b="16324"/>
          <a:stretch/>
        </p:blipFill>
        <p:spPr>
          <a:xfrm>
            <a:off x="5248404" y="-463129"/>
            <a:ext cx="3884426" cy="7716182"/>
          </a:xfrm>
          <a:prstGeom prst="rect">
            <a:avLst/>
          </a:prstGeom>
          <a:ln>
            <a:noFill/>
          </a:ln>
          <a:effectLst>
            <a:outerShdw blurRad="292100" dist="139700" dir="2700000" algn="tl" rotWithShape="0">
              <a:srgbClr val="333333">
                <a:alpha val="65000"/>
              </a:srgbClr>
            </a:outerShdw>
          </a:effectLst>
        </p:spPr>
      </p:pic>
      <p:sp>
        <p:nvSpPr>
          <p:cNvPr id="7" name="Title 1"/>
          <p:cNvSpPr>
            <a:spLocks noGrp="1"/>
          </p:cNvSpPr>
          <p:nvPr>
            <p:ph type="title"/>
          </p:nvPr>
        </p:nvSpPr>
        <p:spPr>
          <a:xfrm>
            <a:off x="45763" y="141088"/>
            <a:ext cx="7051823" cy="1046064"/>
          </a:xfrm>
        </p:spPr>
        <p:txBody>
          <a:bodyPr/>
          <a:lstStyle/>
          <a:p>
            <a:r>
              <a:rPr lang="en-US" sz="3200" b="1" dirty="0" smtClean="0"/>
              <a:t>Site Visits</a:t>
            </a:r>
            <a:endParaRPr lang="en-US" sz="3200" b="1" dirty="0"/>
          </a:p>
        </p:txBody>
      </p:sp>
    </p:spTree>
    <p:extLst>
      <p:ext uri="{BB962C8B-B14F-4D97-AF65-F5344CB8AC3E}">
        <p14:creationId xmlns:p14="http://schemas.microsoft.com/office/powerpoint/2010/main" val="285132377"/>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130470413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56"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grpSp>
        <p:nvGrpSpPr>
          <p:cNvPr id="7" name="Group 6"/>
          <p:cNvGrpSpPr/>
          <p:nvPr/>
        </p:nvGrpSpPr>
        <p:grpSpPr>
          <a:xfrm>
            <a:off x="-627797" y="545910"/>
            <a:ext cx="10072048" cy="5704355"/>
            <a:chOff x="0" y="1337082"/>
            <a:chExt cx="9144000" cy="4913183"/>
          </a:xfrm>
        </p:grpSpPr>
        <p:pic>
          <p:nvPicPr>
            <p:cNvPr id="8" name="Picture 7" descr="Map.jpg"/>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0" y="1337082"/>
              <a:ext cx="9144000" cy="4913183"/>
            </a:xfrm>
            <a:prstGeom prst="rect">
              <a:avLst/>
            </a:prstGeom>
            <a:solidFill>
              <a:srgbClr val="1F497D"/>
            </a:solidFill>
          </p:spPr>
        </p:pic>
        <p:sp>
          <p:nvSpPr>
            <p:cNvPr id="9" name="Oval 8"/>
            <p:cNvSpPr/>
            <p:nvPr/>
          </p:nvSpPr>
          <p:spPr>
            <a:xfrm>
              <a:off x="2576423" y="3499438"/>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endParaRPr lang="en-US" kern="0">
                <a:solidFill>
                  <a:prstClr val="white"/>
                </a:solidFill>
                <a:latin typeface="Calibri"/>
              </a:endParaRPr>
            </a:p>
          </p:txBody>
        </p:sp>
        <p:sp>
          <p:nvSpPr>
            <p:cNvPr id="10" name="Oval 9"/>
            <p:cNvSpPr/>
            <p:nvPr/>
          </p:nvSpPr>
          <p:spPr>
            <a:xfrm>
              <a:off x="2481532" y="3085370"/>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defRPr/>
              </a:pPr>
              <a:endParaRPr lang="en-US" kern="0" smtClean="0">
                <a:solidFill>
                  <a:prstClr val="white"/>
                </a:solidFill>
                <a:latin typeface="Calibri"/>
              </a:endParaRPr>
            </a:p>
          </p:txBody>
        </p:sp>
        <p:sp>
          <p:nvSpPr>
            <p:cNvPr id="11" name="Oval 10"/>
            <p:cNvSpPr/>
            <p:nvPr/>
          </p:nvSpPr>
          <p:spPr>
            <a:xfrm>
              <a:off x="2671314" y="3072430"/>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defRPr/>
              </a:pPr>
              <a:endParaRPr lang="en-US" kern="0" smtClean="0">
                <a:solidFill>
                  <a:prstClr val="white"/>
                </a:solidFill>
                <a:latin typeface="Calibri"/>
              </a:endParaRPr>
            </a:p>
          </p:txBody>
        </p:sp>
        <p:sp>
          <p:nvSpPr>
            <p:cNvPr id="12" name="Oval 11"/>
            <p:cNvSpPr/>
            <p:nvPr/>
          </p:nvSpPr>
          <p:spPr>
            <a:xfrm>
              <a:off x="2737449" y="3134253"/>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defRPr/>
              </a:pPr>
              <a:endParaRPr lang="en-US" kern="0" smtClean="0">
                <a:solidFill>
                  <a:prstClr val="white"/>
                </a:solidFill>
                <a:latin typeface="Calibri"/>
              </a:endParaRPr>
            </a:p>
          </p:txBody>
        </p:sp>
        <p:sp>
          <p:nvSpPr>
            <p:cNvPr id="13" name="Oval 12"/>
            <p:cNvSpPr/>
            <p:nvPr/>
          </p:nvSpPr>
          <p:spPr>
            <a:xfrm>
              <a:off x="1894936" y="3318283"/>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defRPr/>
              </a:pPr>
              <a:endParaRPr lang="en-US" kern="0" smtClean="0">
                <a:solidFill>
                  <a:prstClr val="white"/>
                </a:solidFill>
                <a:latin typeface="Calibri"/>
              </a:endParaRPr>
            </a:p>
          </p:txBody>
        </p:sp>
        <p:sp>
          <p:nvSpPr>
            <p:cNvPr id="14" name="Oval 13"/>
            <p:cNvSpPr/>
            <p:nvPr/>
          </p:nvSpPr>
          <p:spPr>
            <a:xfrm>
              <a:off x="2214112" y="3272275"/>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defRPr/>
              </a:pPr>
              <a:endParaRPr lang="en-US" kern="0" smtClean="0">
                <a:solidFill>
                  <a:prstClr val="white"/>
                </a:solidFill>
                <a:latin typeface="Calibri"/>
              </a:endParaRPr>
            </a:p>
          </p:txBody>
        </p:sp>
        <p:sp>
          <p:nvSpPr>
            <p:cNvPr id="15" name="Oval 14"/>
            <p:cNvSpPr/>
            <p:nvPr/>
          </p:nvSpPr>
          <p:spPr>
            <a:xfrm>
              <a:off x="2073217" y="3623082"/>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endParaRPr lang="en-US" kern="0">
                <a:solidFill>
                  <a:prstClr val="white"/>
                </a:solidFill>
                <a:latin typeface="Calibri"/>
              </a:endParaRPr>
            </a:p>
          </p:txBody>
        </p:sp>
        <p:sp>
          <p:nvSpPr>
            <p:cNvPr id="16" name="Oval 15"/>
            <p:cNvSpPr/>
            <p:nvPr/>
          </p:nvSpPr>
          <p:spPr>
            <a:xfrm>
              <a:off x="6016927" y="2925783"/>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endParaRPr lang="en-US" kern="0">
                <a:solidFill>
                  <a:prstClr val="white"/>
                </a:solidFill>
                <a:latin typeface="Calibri"/>
              </a:endParaRPr>
            </a:p>
          </p:txBody>
        </p:sp>
        <p:sp>
          <p:nvSpPr>
            <p:cNvPr id="17" name="Oval 16"/>
            <p:cNvSpPr/>
            <p:nvPr/>
          </p:nvSpPr>
          <p:spPr>
            <a:xfrm>
              <a:off x="7104391" y="4188389"/>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endParaRPr lang="en-US" kern="0">
                <a:solidFill>
                  <a:prstClr val="white"/>
                </a:solidFill>
                <a:latin typeface="Calibri"/>
              </a:endParaRPr>
            </a:p>
          </p:txBody>
        </p:sp>
        <p:sp>
          <p:nvSpPr>
            <p:cNvPr id="18" name="Oval 17"/>
            <p:cNvSpPr/>
            <p:nvPr/>
          </p:nvSpPr>
          <p:spPr>
            <a:xfrm>
              <a:off x="6776050" y="3896252"/>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endParaRPr lang="en-US" kern="0">
                <a:solidFill>
                  <a:prstClr val="white"/>
                </a:solidFill>
                <a:latin typeface="Calibri"/>
              </a:endParaRPr>
            </a:p>
          </p:txBody>
        </p:sp>
        <p:sp>
          <p:nvSpPr>
            <p:cNvPr id="19" name="Oval 18"/>
            <p:cNvSpPr/>
            <p:nvPr/>
          </p:nvSpPr>
          <p:spPr>
            <a:xfrm>
              <a:off x="5043575" y="2970350"/>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endParaRPr lang="en-US" kern="0">
                <a:solidFill>
                  <a:prstClr val="white"/>
                </a:solidFill>
                <a:latin typeface="Calibri"/>
              </a:endParaRPr>
            </a:p>
          </p:txBody>
        </p:sp>
        <p:sp>
          <p:nvSpPr>
            <p:cNvPr id="20" name="Oval 19"/>
            <p:cNvSpPr/>
            <p:nvPr/>
          </p:nvSpPr>
          <p:spPr>
            <a:xfrm>
              <a:off x="5227608" y="4763152"/>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endParaRPr lang="en-US" kern="0">
                <a:solidFill>
                  <a:prstClr val="white"/>
                </a:solidFill>
                <a:latin typeface="Calibri"/>
              </a:endParaRPr>
            </a:p>
          </p:txBody>
        </p:sp>
        <p:sp>
          <p:nvSpPr>
            <p:cNvPr id="21" name="Oval 20"/>
            <p:cNvSpPr/>
            <p:nvPr/>
          </p:nvSpPr>
          <p:spPr>
            <a:xfrm>
              <a:off x="4999009" y="5224721"/>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endParaRPr lang="en-US" kern="0">
                <a:solidFill>
                  <a:prstClr val="white"/>
                </a:solidFill>
                <a:latin typeface="Calibri"/>
              </a:endParaRPr>
            </a:p>
          </p:txBody>
        </p:sp>
        <p:sp>
          <p:nvSpPr>
            <p:cNvPr id="22" name="Oval 21"/>
            <p:cNvSpPr/>
            <p:nvPr/>
          </p:nvSpPr>
          <p:spPr>
            <a:xfrm>
              <a:off x="2671312" y="4557556"/>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endParaRPr lang="en-US" kern="0">
                <a:solidFill>
                  <a:prstClr val="white"/>
                </a:solidFill>
                <a:latin typeface="Calibri"/>
              </a:endParaRPr>
            </a:p>
          </p:txBody>
        </p:sp>
      </p:grpSp>
      <p:sp>
        <p:nvSpPr>
          <p:cNvPr id="4" name="Slide Number Placeholder 3"/>
          <p:cNvSpPr>
            <a:spLocks noGrp="1"/>
          </p:cNvSpPr>
          <p:nvPr>
            <p:ph type="sldNum" sz="quarter" idx="10"/>
          </p:nvPr>
        </p:nvSpPr>
        <p:spPr/>
        <p:txBody>
          <a:bodyPr/>
          <a:lstStyle/>
          <a:p>
            <a:fld id="{F4B88F72-1EA4-FE40-A5CA-BD0111E6622B}" type="slidenum">
              <a:rPr lang="en-US" smtClean="0">
                <a:solidFill>
                  <a:srgbClr val="000000"/>
                </a:solidFill>
              </a:rPr>
              <a:pPr/>
              <a:t>14</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sp>
        <p:nvSpPr>
          <p:cNvPr id="56" name="TextBox 55"/>
          <p:cNvSpPr txBox="1"/>
          <p:nvPr/>
        </p:nvSpPr>
        <p:spPr>
          <a:xfrm>
            <a:off x="619297" y="2016974"/>
            <a:ext cx="7718008" cy="3154710"/>
          </a:xfrm>
          <a:prstGeom prst="rect">
            <a:avLst/>
          </a:prstGeom>
          <a:noFill/>
        </p:spPr>
        <p:txBody>
          <a:bodyPr wrap="square" rtlCol="0">
            <a:spAutoFit/>
          </a:bodyPr>
          <a:lstStyle/>
          <a:p>
            <a:pPr algn="ctr"/>
            <a:r>
              <a:rPr lang="en-US" sz="19900" dirty="0" smtClean="0"/>
              <a:t>14/14</a:t>
            </a:r>
            <a:endParaRPr lang="en-US" sz="19900" dirty="0"/>
          </a:p>
        </p:txBody>
      </p:sp>
      <p:sp>
        <p:nvSpPr>
          <p:cNvPr id="23" name="Rectangle 22"/>
          <p:cNvSpPr/>
          <p:nvPr/>
        </p:nvSpPr>
        <p:spPr bwMode="auto">
          <a:xfrm>
            <a:off x="7327075" y="249382"/>
            <a:ext cx="1721922" cy="1033153"/>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58076740"/>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a:t>
            </a:r>
            <a:endParaRPr lang="en-US" dirty="0"/>
          </a:p>
        </p:txBody>
      </p:sp>
      <p:sp>
        <p:nvSpPr>
          <p:cNvPr id="4" name="Slide Number Placeholder 3"/>
          <p:cNvSpPr>
            <a:spLocks noGrp="1"/>
          </p:cNvSpPr>
          <p:nvPr>
            <p:ph type="sldNum" sz="quarter" idx="10"/>
          </p:nvPr>
        </p:nvSpPr>
        <p:spPr/>
        <p:txBody>
          <a:bodyPr/>
          <a:lstStyle/>
          <a:p>
            <a:fld id="{F4B88F72-1EA4-FE40-A5CA-BD0111E6622B}" type="slidenum">
              <a:rPr lang="en-US" smtClean="0">
                <a:solidFill>
                  <a:srgbClr val="000000"/>
                </a:solidFill>
              </a:rPr>
              <a:pPr/>
              <a:t>15</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pic>
        <p:nvPicPr>
          <p:cNvPr id="5"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5921" t="70784" r="34419" b="8026"/>
          <a:stretch/>
        </p:blipFill>
        <p:spPr bwMode="auto">
          <a:xfrm>
            <a:off x="914402" y="1876089"/>
            <a:ext cx="7273633" cy="2963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bwMode="auto">
          <a:xfrm>
            <a:off x="7327075" y="249382"/>
            <a:ext cx="1721922" cy="1033153"/>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140787029"/>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376" y="1419367"/>
            <a:ext cx="8006237" cy="4786171"/>
          </a:xfrm>
        </p:spPr>
        <p:txBody>
          <a:bodyPr/>
          <a:lstStyle/>
          <a:p>
            <a:pPr>
              <a:spcBef>
                <a:spcPts val="0"/>
              </a:spcBef>
            </a:pPr>
            <a:r>
              <a:rPr lang="en-US" sz="3200" b="1" u="sng" dirty="0" smtClean="0"/>
              <a:t>Roundtable Presentation 625 </a:t>
            </a:r>
          </a:p>
          <a:p>
            <a:pPr>
              <a:spcBef>
                <a:spcPts val="1200"/>
              </a:spcBef>
            </a:pPr>
            <a:r>
              <a:rPr lang="en-US" sz="3200" b="1" dirty="0" smtClean="0"/>
              <a:t>Use </a:t>
            </a:r>
            <a:r>
              <a:rPr lang="en-US" sz="3200" b="1" dirty="0"/>
              <a:t>of Text Messages to Evaluate Health Care Access and Health Status for People With Intellectual </a:t>
            </a:r>
            <a:r>
              <a:rPr lang="en-US" sz="3200" b="1" dirty="0" smtClean="0"/>
              <a:t>Disabilities</a:t>
            </a:r>
          </a:p>
          <a:p>
            <a:endParaRPr lang="en-US" sz="3200" b="1" dirty="0"/>
          </a:p>
          <a:p>
            <a:r>
              <a:rPr lang="en-US" sz="3200" b="1" dirty="0"/>
              <a:t>Friday, Oct 18, 2:40 PM to 4:10 PM </a:t>
            </a:r>
          </a:p>
        </p:txBody>
      </p:sp>
      <p:sp>
        <p:nvSpPr>
          <p:cNvPr id="4" name="Slide Number Placeholder 3"/>
          <p:cNvSpPr>
            <a:spLocks noGrp="1"/>
          </p:cNvSpPr>
          <p:nvPr>
            <p:ph type="sldNum" sz="quarter" idx="10"/>
          </p:nvPr>
        </p:nvSpPr>
        <p:spPr/>
        <p:txBody>
          <a:bodyPr/>
          <a:lstStyle/>
          <a:p>
            <a:fld id="{F4B88F72-1EA4-FE40-A5CA-BD0111E6622B}" type="slidenum">
              <a:rPr lang="en-US" smtClean="0">
                <a:solidFill>
                  <a:srgbClr val="000000"/>
                </a:solidFill>
              </a:rPr>
              <a:pPr/>
              <a:t>16</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sp>
        <p:nvSpPr>
          <p:cNvPr id="5" name="Rectangle 4"/>
          <p:cNvSpPr/>
          <p:nvPr/>
        </p:nvSpPr>
        <p:spPr bwMode="auto">
          <a:xfrm>
            <a:off x="7327075" y="249382"/>
            <a:ext cx="1721922" cy="1033153"/>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24399445"/>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extLst>
              <p:ext uri="{D42A27DB-BD31-4B8C-83A1-F6EECF244321}">
                <p14:modId xmlns:p14="http://schemas.microsoft.com/office/powerpoint/2010/main" val="14994455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79"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smtClean="0"/>
              <a:t>Data Triangulation</a:t>
            </a:r>
            <a:endParaRPr lang="en-US" dirty="0"/>
          </a:p>
        </p:txBody>
      </p:sp>
      <p:sp>
        <p:nvSpPr>
          <p:cNvPr id="4" name="Slide Number Placeholder 3"/>
          <p:cNvSpPr>
            <a:spLocks noGrp="1"/>
          </p:cNvSpPr>
          <p:nvPr>
            <p:ph type="sldNum" sz="quarter" idx="10"/>
          </p:nvPr>
        </p:nvSpPr>
        <p:spPr/>
        <p:txBody>
          <a:bodyPr/>
          <a:lstStyle/>
          <a:p>
            <a:fld id="{F4B88F72-1EA4-FE40-A5CA-BD0111E6622B}" type="slidenum">
              <a:rPr lang="en-US" smtClean="0">
                <a:solidFill>
                  <a:srgbClr val="000000"/>
                </a:solidFill>
              </a:rPr>
              <a:pPr/>
              <a:t>17</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pic>
        <p:nvPicPr>
          <p:cNvPr id="9" name="Picture 8" descr="Pages from HC Year 1 Report Draft 9 13 13-2.pdf - Adobe Acrobat Pro"/>
          <p:cNvPicPr>
            <a:picLocks noChangeAspect="1"/>
          </p:cNvPicPr>
          <p:nvPr/>
        </p:nvPicPr>
        <p:blipFill rotWithShape="1">
          <a:blip r:embed="rId7">
            <a:extLst>
              <a:ext uri="{28A0092B-C50C-407E-A947-70E740481C1C}">
                <a14:useLocalDpi xmlns:a14="http://schemas.microsoft.com/office/drawing/2010/main" val="0"/>
              </a:ext>
            </a:extLst>
          </a:blip>
          <a:srcRect l="33096" t="12068" r="31861" b="1208"/>
          <a:stretch/>
        </p:blipFill>
        <p:spPr>
          <a:xfrm>
            <a:off x="5972036" y="2587726"/>
            <a:ext cx="2641842" cy="3566160"/>
          </a:xfrm>
          <a:prstGeom prst="rect">
            <a:avLst/>
          </a:prstGeom>
          <a:ln>
            <a:noFill/>
          </a:ln>
          <a:effectLst>
            <a:outerShdw blurRad="292100" dist="139700" dir="2700000" algn="tl" rotWithShape="0">
              <a:srgbClr val="333333">
                <a:alpha val="65000"/>
              </a:srgbClr>
            </a:outerShdw>
          </a:effectLst>
        </p:spPr>
      </p:pic>
      <p:pic>
        <p:nvPicPr>
          <p:cNvPr id="11" name="Picture 10" descr="Pages from HC Year 1 Report Draft 9 13 13-3.pdf - Adobe Acrobat Pro"/>
          <p:cNvPicPr>
            <a:picLocks noChangeAspect="1"/>
          </p:cNvPicPr>
          <p:nvPr/>
        </p:nvPicPr>
        <p:blipFill rotWithShape="1">
          <a:blip r:embed="rId8">
            <a:extLst>
              <a:ext uri="{28A0092B-C50C-407E-A947-70E740481C1C}">
                <a14:useLocalDpi xmlns:a14="http://schemas.microsoft.com/office/drawing/2010/main" val="0"/>
              </a:ext>
            </a:extLst>
          </a:blip>
          <a:srcRect l="32836" t="12170" r="31940" b="2321"/>
          <a:stretch/>
        </p:blipFill>
        <p:spPr>
          <a:xfrm>
            <a:off x="3758017" y="2013360"/>
            <a:ext cx="2693220" cy="3566160"/>
          </a:xfrm>
          <a:prstGeom prst="rect">
            <a:avLst/>
          </a:prstGeom>
          <a:ln>
            <a:noFill/>
          </a:ln>
          <a:effectLst>
            <a:outerShdw blurRad="292100" dist="139700" dir="2700000" algn="tl" rotWithShape="0">
              <a:srgbClr val="333333">
                <a:alpha val="65000"/>
              </a:srgbClr>
            </a:outerShdw>
          </a:effectLst>
        </p:spPr>
      </p:pic>
      <p:pic>
        <p:nvPicPr>
          <p:cNvPr id="7" name="Picture 6" descr="Pages from HC Year 1 Report Draft 9 13 13.pdf - Adobe Acrobat Pro"/>
          <p:cNvPicPr>
            <a:picLocks noChangeAspect="1"/>
          </p:cNvPicPr>
          <p:nvPr/>
        </p:nvPicPr>
        <p:blipFill rotWithShape="1">
          <a:blip r:embed="rId9">
            <a:extLst>
              <a:ext uri="{28A0092B-C50C-407E-A947-70E740481C1C}">
                <a14:useLocalDpi xmlns:a14="http://schemas.microsoft.com/office/drawing/2010/main" val="0"/>
              </a:ext>
            </a:extLst>
          </a:blip>
          <a:srcRect l="33228" t="12408" r="32072" b="2138"/>
          <a:stretch/>
        </p:blipFill>
        <p:spPr>
          <a:xfrm>
            <a:off x="516569" y="1438995"/>
            <a:ext cx="3509977" cy="4714891"/>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bwMode="auto">
          <a:xfrm>
            <a:off x="7327075" y="249382"/>
            <a:ext cx="1721922" cy="1033153"/>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782162362"/>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D6D4D6"/>
        </a:solidFill>
        <a:effectLst/>
      </p:bgPr>
    </p:bg>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extLst>
              <p:ext uri="{D42A27DB-BD31-4B8C-83A1-F6EECF244321}">
                <p14:modId xmlns:p14="http://schemas.microsoft.com/office/powerpoint/2010/main" val="30498809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33"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4"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4558" t="57734" r="69325" b="30613"/>
          <a:stretch/>
        </p:blipFill>
        <p:spPr bwMode="auto">
          <a:xfrm>
            <a:off x="4429125" y="4878154"/>
            <a:ext cx="4712354" cy="1198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0"/>
          </p:nvPr>
        </p:nvSpPr>
        <p:spPr/>
        <p:txBody>
          <a:bodyPr/>
          <a:lstStyle/>
          <a:p>
            <a:fld id="{F4B88F72-1EA4-FE40-A5CA-BD0111E6622B}" type="slidenum">
              <a:rPr lang="en-US" smtClean="0">
                <a:solidFill>
                  <a:srgbClr val="000000"/>
                </a:solidFill>
              </a:rPr>
              <a:pPr/>
              <a:t>18</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pic>
        <p:nvPicPr>
          <p:cNvPr id="9" name="Picture 5"/>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2941" t="25748" r="67056" b="42519"/>
          <a:stretch/>
        </p:blipFill>
        <p:spPr bwMode="auto">
          <a:xfrm>
            <a:off x="-4167" y="0"/>
            <a:ext cx="5513697" cy="3325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3090" t="48202" r="77806" b="42205"/>
          <a:stretch/>
        </p:blipFill>
        <p:spPr bwMode="auto">
          <a:xfrm>
            <a:off x="4429126" y="3986124"/>
            <a:ext cx="3409950" cy="976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3388" t="70088" r="69681" b="8176"/>
          <a:stretch/>
        </p:blipFill>
        <p:spPr bwMode="auto">
          <a:xfrm>
            <a:off x="0" y="3986124"/>
            <a:ext cx="4543425" cy="20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3320" t="59921" r="79061" b="8624"/>
          <a:stretch/>
        </p:blipFill>
        <p:spPr bwMode="auto">
          <a:xfrm>
            <a:off x="5094512" y="0"/>
            <a:ext cx="3277591" cy="333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7947" t="70327" r="67856" b="8550"/>
          <a:stretch/>
        </p:blipFill>
        <p:spPr bwMode="auto">
          <a:xfrm>
            <a:off x="6804556" y="1377538"/>
            <a:ext cx="2336923" cy="198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6870966"/>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487" y="-1115162"/>
            <a:ext cx="11555866" cy="9448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473130" y="234704"/>
            <a:ext cx="7051823" cy="1046064"/>
          </a:xfrm>
        </p:spPr>
        <p:txBody>
          <a:bodyPr/>
          <a:lstStyle/>
          <a:p>
            <a:r>
              <a:rPr lang="en-US" sz="4000" b="1" dirty="0" smtClean="0"/>
              <a:t>Access to Care</a:t>
            </a:r>
            <a:endParaRPr lang="en-US" sz="4000" b="1" dirty="0"/>
          </a:p>
        </p:txBody>
      </p:sp>
      <p:sp>
        <p:nvSpPr>
          <p:cNvPr id="4" name="Slide Number Placeholder 3"/>
          <p:cNvSpPr>
            <a:spLocks noGrp="1"/>
          </p:cNvSpPr>
          <p:nvPr>
            <p:ph type="sldNum" sz="quarter" idx="10"/>
          </p:nvPr>
        </p:nvSpPr>
        <p:spPr/>
        <p:txBody>
          <a:bodyPr/>
          <a:lstStyle/>
          <a:p>
            <a:fld id="{F4B88F72-1EA4-FE40-A5CA-BD0111E6622B}" type="slidenum">
              <a:rPr lang="en-US" smtClean="0">
                <a:solidFill>
                  <a:srgbClr val="000000"/>
                </a:solidFill>
              </a:rPr>
              <a:pPr/>
              <a:t>19</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spTree>
    <p:extLst>
      <p:ext uri="{BB962C8B-B14F-4D97-AF65-F5344CB8AC3E}">
        <p14:creationId xmlns:p14="http://schemas.microsoft.com/office/powerpoint/2010/main" val="899824804"/>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ext uri="{D42A27DB-BD31-4B8C-83A1-F6EECF244321}">
                <p14:modId xmlns:p14="http://schemas.microsoft.com/office/powerpoint/2010/main" val="2899853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13"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2052" name="Picture 4" descr="http://farm6.staticflickr.com/5065/5896608605_0437d96488_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94144"/>
            <a:ext cx="9879783" cy="70817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91509" y="858"/>
            <a:ext cx="7051823" cy="1046064"/>
          </a:xfrm>
        </p:spPr>
        <p:txBody>
          <a:bodyPr/>
          <a:lstStyle/>
          <a:p>
            <a:r>
              <a:rPr lang="en-US" b="1" dirty="0" smtClean="0">
                <a:solidFill>
                  <a:schemeClr val="bg1"/>
                </a:solidFill>
              </a:rPr>
              <a:t>Special Olympics</a:t>
            </a:r>
            <a:endParaRPr lang="en-US" b="1" dirty="0">
              <a:solidFill>
                <a:schemeClr val="bg1"/>
              </a:solidFill>
            </a:endParaRPr>
          </a:p>
        </p:txBody>
      </p:sp>
      <p:sp>
        <p:nvSpPr>
          <p:cNvPr id="4" name="Slide Number Placeholder 3"/>
          <p:cNvSpPr>
            <a:spLocks noGrp="1"/>
          </p:cNvSpPr>
          <p:nvPr>
            <p:ph type="sldNum" sz="quarter" idx="10"/>
          </p:nvPr>
        </p:nvSpPr>
        <p:spPr/>
        <p:txBody>
          <a:bodyPr/>
          <a:lstStyle/>
          <a:p>
            <a:fld id="{F4B88F72-1EA4-FE40-A5CA-BD0111E6622B}" type="slidenum">
              <a:rPr lang="en-US" smtClean="0">
                <a:solidFill>
                  <a:srgbClr val="000000"/>
                </a:solidFill>
              </a:rPr>
              <a:pPr/>
              <a:t>2</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spTree>
    <p:extLst>
      <p:ext uri="{BB962C8B-B14F-4D97-AF65-F5344CB8AC3E}">
        <p14:creationId xmlns:p14="http://schemas.microsoft.com/office/powerpoint/2010/main" val="882923077"/>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
            </a:r>
            <a:br>
              <a:rPr lang="en-US" dirty="0" smtClean="0"/>
            </a:br>
            <a:r>
              <a:rPr lang="en-US" dirty="0"/>
              <a:t/>
            </a:r>
            <a:br>
              <a:rPr lang="en-US" dirty="0"/>
            </a:br>
            <a:endParaRPr lang="en-US" sz="3200" dirty="0"/>
          </a:p>
        </p:txBody>
      </p:sp>
      <p:sp>
        <p:nvSpPr>
          <p:cNvPr id="4" name="Slide Number Placeholder 3"/>
          <p:cNvSpPr>
            <a:spLocks noGrp="1"/>
          </p:cNvSpPr>
          <p:nvPr>
            <p:ph type="sldNum" sz="quarter" idx="10"/>
          </p:nvPr>
        </p:nvSpPr>
        <p:spPr/>
        <p:txBody>
          <a:bodyPr/>
          <a:lstStyle/>
          <a:p>
            <a:fld id="{F4B88F72-1EA4-FE40-A5CA-BD0111E6622B}" type="slidenum">
              <a:rPr lang="en-US" smtClean="0"/>
              <a:pPr/>
              <a:t>20</a:t>
            </a:fld>
            <a:endParaRPr lang="en-US" dirty="0">
              <a:latin typeface="Ubuntu"/>
              <a:cs typeface="Ubuntu"/>
            </a:endParaRPr>
          </a:p>
        </p:txBody>
      </p:sp>
      <p:sp>
        <p:nvSpPr>
          <p:cNvPr id="2" name="TextBox 1"/>
          <p:cNvSpPr txBox="1"/>
          <p:nvPr/>
        </p:nvSpPr>
        <p:spPr>
          <a:xfrm>
            <a:off x="2171700" y="1981200"/>
            <a:ext cx="4633000" cy="1200329"/>
          </a:xfrm>
          <a:prstGeom prst="rect">
            <a:avLst/>
          </a:prstGeom>
          <a:noFill/>
        </p:spPr>
        <p:txBody>
          <a:bodyPr wrap="none" rtlCol="0">
            <a:spAutoFit/>
          </a:bodyPr>
          <a:lstStyle/>
          <a:p>
            <a:r>
              <a:rPr lang="en-US" sz="7200" dirty="0" smtClean="0">
                <a:solidFill>
                  <a:schemeClr val="bg1"/>
                </a:solidFill>
              </a:rPr>
              <a:t>Thank you!</a:t>
            </a:r>
            <a:endParaRPr lang="en-US" sz="7200" dirty="0">
              <a:solidFill>
                <a:schemeClr val="bg1"/>
              </a:solidFill>
            </a:endParaRPr>
          </a:p>
        </p:txBody>
      </p:sp>
    </p:spTree>
    <p:extLst>
      <p:ext uri="{BB962C8B-B14F-4D97-AF65-F5344CB8AC3E}">
        <p14:creationId xmlns:p14="http://schemas.microsoft.com/office/powerpoint/2010/main" val="3913086658"/>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Athletes</a:t>
            </a:r>
            <a:endParaRPr lang="en-US" dirty="0"/>
          </a:p>
        </p:txBody>
      </p:sp>
      <p:sp>
        <p:nvSpPr>
          <p:cNvPr id="4" name="Slide Number Placeholder 3"/>
          <p:cNvSpPr>
            <a:spLocks noGrp="1"/>
          </p:cNvSpPr>
          <p:nvPr>
            <p:ph type="sldNum" sz="quarter" idx="10"/>
          </p:nvPr>
        </p:nvSpPr>
        <p:spPr/>
        <p:txBody>
          <a:bodyPr/>
          <a:lstStyle/>
          <a:p>
            <a:fld id="{F4B88F72-1EA4-FE40-A5CA-BD0111E6622B}" type="slidenum">
              <a:rPr lang="en-US" smtClean="0">
                <a:solidFill>
                  <a:srgbClr val="000000"/>
                </a:solidFill>
              </a:rPr>
              <a:pPr/>
              <a:t>3</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pic>
        <p:nvPicPr>
          <p:cNvPr id="7" name="Picture 6" descr="smiles_feng_perlman09.jpg"/>
          <p:cNvPicPr>
            <a:picLocks noChangeAspect="1"/>
          </p:cNvPicPr>
          <p:nvPr/>
        </p:nvPicPr>
        <p:blipFill>
          <a:blip r:embed="rId3" cstate="email"/>
          <a:srcRect/>
          <a:stretch>
            <a:fillRect/>
          </a:stretch>
        </p:blipFill>
        <p:spPr>
          <a:xfrm>
            <a:off x="295648" y="3263304"/>
            <a:ext cx="4396602" cy="2797838"/>
          </a:xfrm>
          <a:prstGeom prst="rect">
            <a:avLst/>
          </a:prstGeom>
          <a:ln>
            <a:noFill/>
          </a:ln>
          <a:effectLst>
            <a:outerShdw blurRad="292100" dist="139700" dir="2700000" algn="tl" rotWithShape="0">
              <a:srgbClr val="333333">
                <a:alpha val="65000"/>
              </a:srgbClr>
            </a:outerShdw>
          </a:effectLst>
        </p:spPr>
      </p:pic>
      <p:pic>
        <p:nvPicPr>
          <p:cNvPr id="1026" name="Picture 2" descr="http://farm9.staticflickr.com/8323/8439806799_5d94bbed1e_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4405" y="3215178"/>
            <a:ext cx="3858788" cy="28940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93"/>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8152" y="1384855"/>
            <a:ext cx="8455356" cy="18303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auto">
          <a:xfrm>
            <a:off x="7327075" y="249382"/>
            <a:ext cx="1721922" cy="1033153"/>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442405381"/>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36" y="1"/>
            <a:ext cx="4574231"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0"/>
          </p:nvPr>
        </p:nvSpPr>
        <p:spPr/>
        <p:txBody>
          <a:bodyPr/>
          <a:lstStyle/>
          <a:p>
            <a:fld id="{F4B88F72-1EA4-FE40-A5CA-BD0111E6622B}" type="slidenum">
              <a:rPr lang="en-US" smtClean="0">
                <a:solidFill>
                  <a:srgbClr val="000000"/>
                </a:solidFill>
              </a:rPr>
              <a:pPr/>
              <a:t>4</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678" y="1"/>
            <a:ext cx="5773207"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980964" y="134697"/>
            <a:ext cx="7051823" cy="1046064"/>
          </a:xfrm>
        </p:spPr>
        <p:txBody>
          <a:bodyPr/>
          <a:lstStyle/>
          <a:p>
            <a:r>
              <a:rPr lang="en-US" sz="4000" b="1" dirty="0" smtClean="0"/>
              <a:t>Healthy Communities</a:t>
            </a:r>
            <a:endParaRPr lang="en-US" sz="4000" b="1" dirty="0"/>
          </a:p>
        </p:txBody>
      </p:sp>
    </p:spTree>
    <p:extLst>
      <p:ext uri="{BB962C8B-B14F-4D97-AF65-F5344CB8AC3E}">
        <p14:creationId xmlns:p14="http://schemas.microsoft.com/office/powerpoint/2010/main" val="103781041"/>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204" y="271178"/>
            <a:ext cx="7051823" cy="1046064"/>
          </a:xfrm>
        </p:spPr>
        <p:txBody>
          <a:bodyPr/>
          <a:lstStyle/>
          <a:p>
            <a:r>
              <a:rPr lang="en-US" dirty="0" smtClean="0"/>
              <a:t>Evaluation</a:t>
            </a:r>
            <a:endParaRPr lang="en-US" dirty="0"/>
          </a:p>
        </p:txBody>
      </p:sp>
      <p:sp>
        <p:nvSpPr>
          <p:cNvPr id="4" name="Slide Number Placeholder 3"/>
          <p:cNvSpPr>
            <a:spLocks noGrp="1"/>
          </p:cNvSpPr>
          <p:nvPr>
            <p:ph type="sldNum" sz="quarter" idx="10"/>
          </p:nvPr>
        </p:nvSpPr>
        <p:spPr/>
        <p:txBody>
          <a:bodyPr/>
          <a:lstStyle/>
          <a:p>
            <a:fld id="{F4B88F72-1EA4-FE40-A5CA-BD0111E6622B}" type="slidenum">
              <a:rPr lang="en-US" smtClean="0">
                <a:solidFill>
                  <a:srgbClr val="000000"/>
                </a:solidFill>
              </a:rPr>
              <a:pPr/>
              <a:t>5</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grpSp>
        <p:nvGrpSpPr>
          <p:cNvPr id="6" name="Group 5"/>
          <p:cNvGrpSpPr/>
          <p:nvPr/>
        </p:nvGrpSpPr>
        <p:grpSpPr>
          <a:xfrm>
            <a:off x="1774506" y="1781504"/>
            <a:ext cx="5594988" cy="3775544"/>
            <a:chOff x="969585" y="1781504"/>
            <a:chExt cx="5594988" cy="3775544"/>
          </a:xfrm>
        </p:grpSpPr>
        <p:grpSp>
          <p:nvGrpSpPr>
            <p:cNvPr id="12" name="Group 11"/>
            <p:cNvGrpSpPr/>
            <p:nvPr/>
          </p:nvGrpSpPr>
          <p:grpSpPr>
            <a:xfrm>
              <a:off x="969585" y="1781504"/>
              <a:ext cx="3176755" cy="1098662"/>
              <a:chOff x="764627" y="1781504"/>
              <a:chExt cx="3176755" cy="1098662"/>
            </a:xfrm>
          </p:grpSpPr>
          <p:sp>
            <p:nvSpPr>
              <p:cNvPr id="5" name="Up Arrow 4"/>
              <p:cNvSpPr/>
              <p:nvPr/>
            </p:nvSpPr>
            <p:spPr bwMode="auto">
              <a:xfrm>
                <a:off x="764627" y="1781504"/>
                <a:ext cx="654269" cy="1024758"/>
              </a:xfrm>
              <a:prstGeom prst="upArrow">
                <a:avLst/>
              </a:prstGeom>
              <a:solidFill>
                <a:schemeClr val="accent1"/>
              </a:solidFill>
              <a:ln w="25400" cap="flat" cmpd="sng" algn="ctr">
                <a:solidFill>
                  <a:schemeClr val="bg1"/>
                </a:solidFill>
                <a:prstDash val="solid"/>
                <a:round/>
                <a:headEnd type="none" w="med" len="med"/>
                <a:tailEnd type="none" w="med" len="med"/>
              </a:ln>
              <a:effectLst>
                <a:outerShdw blurRad="76200" dist="38100" dir="18900000" algn="b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Rectangle 6"/>
              <p:cNvSpPr/>
              <p:nvPr/>
            </p:nvSpPr>
            <p:spPr>
              <a:xfrm>
                <a:off x="1290873" y="2356946"/>
                <a:ext cx="2650509" cy="523220"/>
              </a:xfrm>
              <a:prstGeom prst="rect">
                <a:avLst/>
              </a:prstGeom>
            </p:spPr>
            <p:txBody>
              <a:bodyPr wrap="square">
                <a:spAutoFit/>
              </a:bodyPr>
              <a:lstStyle/>
              <a:p>
                <a:r>
                  <a:rPr lang="en-US" sz="2800" dirty="0"/>
                  <a:t>health status</a:t>
                </a:r>
              </a:p>
            </p:txBody>
          </p:sp>
        </p:grpSp>
        <p:grpSp>
          <p:nvGrpSpPr>
            <p:cNvPr id="13" name="Group 12"/>
            <p:cNvGrpSpPr/>
            <p:nvPr/>
          </p:nvGrpSpPr>
          <p:grpSpPr>
            <a:xfrm>
              <a:off x="969585" y="3157399"/>
              <a:ext cx="4109310" cy="1042747"/>
              <a:chOff x="1418896" y="3321270"/>
              <a:chExt cx="4109310" cy="1042747"/>
            </a:xfrm>
          </p:grpSpPr>
          <p:sp>
            <p:nvSpPr>
              <p:cNvPr id="8" name="Up Arrow 7"/>
              <p:cNvSpPr/>
              <p:nvPr/>
            </p:nvSpPr>
            <p:spPr bwMode="auto">
              <a:xfrm>
                <a:off x="1418896" y="3321270"/>
                <a:ext cx="654269" cy="1024758"/>
              </a:xfrm>
              <a:prstGeom prst="upArrow">
                <a:avLst/>
              </a:prstGeom>
              <a:solidFill>
                <a:schemeClr val="accent1"/>
              </a:solidFill>
              <a:ln w="25400" cap="flat" cmpd="sng" algn="ctr">
                <a:solidFill>
                  <a:schemeClr val="bg1"/>
                </a:solidFill>
                <a:prstDash val="solid"/>
                <a:round/>
                <a:headEnd type="none" w="med" len="med"/>
                <a:tailEnd type="none" w="med" len="med"/>
              </a:ln>
              <a:effectLst>
                <a:outerShdw blurRad="76200" dist="38100" dir="18900000" algn="b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p:cNvSpPr/>
              <p:nvPr/>
            </p:nvSpPr>
            <p:spPr>
              <a:xfrm>
                <a:off x="1962806" y="3840797"/>
                <a:ext cx="3565400" cy="523220"/>
              </a:xfrm>
              <a:prstGeom prst="rect">
                <a:avLst/>
              </a:prstGeom>
            </p:spPr>
            <p:txBody>
              <a:bodyPr wrap="none">
                <a:spAutoFit/>
              </a:bodyPr>
              <a:lstStyle/>
              <a:p>
                <a:r>
                  <a:rPr lang="en-US" sz="2800" dirty="0"/>
                  <a:t>access to health care</a:t>
                </a:r>
              </a:p>
            </p:txBody>
          </p:sp>
        </p:grpSp>
        <p:grpSp>
          <p:nvGrpSpPr>
            <p:cNvPr id="15" name="Group 14"/>
            <p:cNvGrpSpPr/>
            <p:nvPr/>
          </p:nvGrpSpPr>
          <p:grpSpPr>
            <a:xfrm>
              <a:off x="969585" y="4458386"/>
              <a:ext cx="5594988" cy="1098662"/>
              <a:chOff x="764627" y="1781504"/>
              <a:chExt cx="5594988" cy="1098662"/>
            </a:xfrm>
          </p:grpSpPr>
          <p:sp>
            <p:nvSpPr>
              <p:cNvPr id="16" name="Up Arrow 15"/>
              <p:cNvSpPr/>
              <p:nvPr/>
            </p:nvSpPr>
            <p:spPr bwMode="auto">
              <a:xfrm>
                <a:off x="764627" y="1781504"/>
                <a:ext cx="654269" cy="1024758"/>
              </a:xfrm>
              <a:prstGeom prst="upArrow">
                <a:avLst/>
              </a:prstGeom>
              <a:solidFill>
                <a:schemeClr val="accent1"/>
              </a:solidFill>
              <a:ln w="25400" cap="flat" cmpd="sng" algn="ctr">
                <a:solidFill>
                  <a:schemeClr val="bg1"/>
                </a:solidFill>
                <a:prstDash val="solid"/>
                <a:round/>
                <a:headEnd type="none" w="med" len="med"/>
                <a:tailEnd type="none" w="med" len="med"/>
              </a:ln>
              <a:effectLst>
                <a:outerShdw blurRad="76200" dist="38100" dir="18900000" algn="b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 name="Rectangle 16"/>
              <p:cNvSpPr/>
              <p:nvPr/>
            </p:nvSpPr>
            <p:spPr>
              <a:xfrm>
                <a:off x="1290873" y="2356946"/>
                <a:ext cx="5068742" cy="523220"/>
              </a:xfrm>
              <a:prstGeom prst="rect">
                <a:avLst/>
              </a:prstGeom>
            </p:spPr>
            <p:txBody>
              <a:bodyPr wrap="square">
                <a:spAutoFit/>
              </a:bodyPr>
              <a:lstStyle/>
              <a:p>
                <a:r>
                  <a:rPr lang="en-US" sz="2800" dirty="0"/>
                  <a:t>community health capacity</a:t>
                </a:r>
              </a:p>
            </p:txBody>
          </p:sp>
        </p:grpSp>
      </p:grpSp>
      <p:sp>
        <p:nvSpPr>
          <p:cNvPr id="18" name="Rectangle 17"/>
          <p:cNvSpPr/>
          <p:nvPr/>
        </p:nvSpPr>
        <p:spPr bwMode="auto">
          <a:xfrm>
            <a:off x="7327075" y="249382"/>
            <a:ext cx="1721922" cy="1033153"/>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065783807"/>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86854" y="765958"/>
            <a:ext cx="10304060" cy="5484307"/>
            <a:chOff x="0" y="1337082"/>
            <a:chExt cx="9144000" cy="4913183"/>
          </a:xfrm>
        </p:grpSpPr>
        <p:pic>
          <p:nvPicPr>
            <p:cNvPr id="6" name="Picture 5" descr="Map.jp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337082"/>
              <a:ext cx="9144000" cy="4913183"/>
            </a:xfrm>
            <a:prstGeom prst="rect">
              <a:avLst/>
            </a:prstGeom>
            <a:solidFill>
              <a:srgbClr val="1F497D"/>
            </a:solidFill>
          </p:spPr>
        </p:pic>
        <p:sp>
          <p:nvSpPr>
            <p:cNvPr id="8" name="Oval 7"/>
            <p:cNvSpPr/>
            <p:nvPr/>
          </p:nvSpPr>
          <p:spPr>
            <a:xfrm>
              <a:off x="2576423" y="3499438"/>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endParaRPr lang="en-US" kern="0">
                <a:solidFill>
                  <a:prstClr val="white"/>
                </a:solidFill>
                <a:latin typeface="Calibri"/>
              </a:endParaRPr>
            </a:p>
          </p:txBody>
        </p:sp>
        <p:sp>
          <p:nvSpPr>
            <p:cNvPr id="9" name="Oval 8"/>
            <p:cNvSpPr/>
            <p:nvPr/>
          </p:nvSpPr>
          <p:spPr>
            <a:xfrm>
              <a:off x="2481532" y="3085370"/>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defRPr/>
              </a:pPr>
              <a:endParaRPr lang="en-US" kern="0" smtClean="0">
                <a:solidFill>
                  <a:prstClr val="white"/>
                </a:solidFill>
                <a:latin typeface="Calibri"/>
              </a:endParaRPr>
            </a:p>
          </p:txBody>
        </p:sp>
        <p:sp>
          <p:nvSpPr>
            <p:cNvPr id="10" name="Oval 9"/>
            <p:cNvSpPr/>
            <p:nvPr/>
          </p:nvSpPr>
          <p:spPr>
            <a:xfrm>
              <a:off x="2671314" y="3072430"/>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defRPr/>
              </a:pPr>
              <a:endParaRPr lang="en-US" kern="0" smtClean="0">
                <a:solidFill>
                  <a:prstClr val="white"/>
                </a:solidFill>
                <a:latin typeface="Calibri"/>
              </a:endParaRPr>
            </a:p>
          </p:txBody>
        </p:sp>
        <p:sp>
          <p:nvSpPr>
            <p:cNvPr id="11" name="Oval 10"/>
            <p:cNvSpPr/>
            <p:nvPr/>
          </p:nvSpPr>
          <p:spPr>
            <a:xfrm>
              <a:off x="2737449" y="3134253"/>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defRPr/>
              </a:pPr>
              <a:endParaRPr lang="en-US" kern="0" smtClean="0">
                <a:solidFill>
                  <a:prstClr val="white"/>
                </a:solidFill>
                <a:latin typeface="Calibri"/>
              </a:endParaRPr>
            </a:p>
          </p:txBody>
        </p:sp>
        <p:sp>
          <p:nvSpPr>
            <p:cNvPr id="12" name="Oval 11"/>
            <p:cNvSpPr/>
            <p:nvPr/>
          </p:nvSpPr>
          <p:spPr>
            <a:xfrm>
              <a:off x="1894936" y="3318283"/>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defRPr/>
              </a:pPr>
              <a:endParaRPr lang="en-US" kern="0" smtClean="0">
                <a:solidFill>
                  <a:prstClr val="white"/>
                </a:solidFill>
                <a:latin typeface="Calibri"/>
              </a:endParaRPr>
            </a:p>
          </p:txBody>
        </p:sp>
        <p:sp>
          <p:nvSpPr>
            <p:cNvPr id="13" name="Oval 12"/>
            <p:cNvSpPr/>
            <p:nvPr/>
          </p:nvSpPr>
          <p:spPr>
            <a:xfrm>
              <a:off x="2214112" y="3272275"/>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defRPr/>
              </a:pPr>
              <a:endParaRPr lang="en-US" kern="0" smtClean="0">
                <a:solidFill>
                  <a:prstClr val="white"/>
                </a:solidFill>
                <a:latin typeface="Calibri"/>
              </a:endParaRPr>
            </a:p>
          </p:txBody>
        </p:sp>
        <p:sp>
          <p:nvSpPr>
            <p:cNvPr id="19" name="Oval 18"/>
            <p:cNvSpPr/>
            <p:nvPr/>
          </p:nvSpPr>
          <p:spPr>
            <a:xfrm>
              <a:off x="2073217" y="3623082"/>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endParaRPr lang="en-US" kern="0">
                <a:solidFill>
                  <a:prstClr val="white"/>
                </a:solidFill>
                <a:latin typeface="Calibri"/>
              </a:endParaRPr>
            </a:p>
          </p:txBody>
        </p:sp>
        <p:sp>
          <p:nvSpPr>
            <p:cNvPr id="45" name="Oval 44"/>
            <p:cNvSpPr/>
            <p:nvPr/>
          </p:nvSpPr>
          <p:spPr>
            <a:xfrm>
              <a:off x="6016927" y="2925783"/>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endParaRPr lang="en-US" kern="0">
                <a:solidFill>
                  <a:prstClr val="white"/>
                </a:solidFill>
                <a:latin typeface="Calibri"/>
              </a:endParaRPr>
            </a:p>
          </p:txBody>
        </p:sp>
        <p:sp>
          <p:nvSpPr>
            <p:cNvPr id="46" name="Oval 45"/>
            <p:cNvSpPr/>
            <p:nvPr/>
          </p:nvSpPr>
          <p:spPr>
            <a:xfrm>
              <a:off x="7104391" y="4188389"/>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endParaRPr lang="en-US" kern="0">
                <a:solidFill>
                  <a:prstClr val="white"/>
                </a:solidFill>
                <a:latin typeface="Calibri"/>
              </a:endParaRPr>
            </a:p>
          </p:txBody>
        </p:sp>
        <p:sp>
          <p:nvSpPr>
            <p:cNvPr id="47" name="Oval 46"/>
            <p:cNvSpPr/>
            <p:nvPr/>
          </p:nvSpPr>
          <p:spPr>
            <a:xfrm>
              <a:off x="6776050" y="3896252"/>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endParaRPr lang="en-US" kern="0">
                <a:solidFill>
                  <a:prstClr val="white"/>
                </a:solidFill>
                <a:latin typeface="Calibri"/>
              </a:endParaRPr>
            </a:p>
          </p:txBody>
        </p:sp>
        <p:sp>
          <p:nvSpPr>
            <p:cNvPr id="48" name="Oval 47"/>
            <p:cNvSpPr/>
            <p:nvPr/>
          </p:nvSpPr>
          <p:spPr>
            <a:xfrm>
              <a:off x="5043575" y="2970350"/>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endParaRPr lang="en-US" kern="0">
                <a:solidFill>
                  <a:prstClr val="white"/>
                </a:solidFill>
                <a:latin typeface="Calibri"/>
              </a:endParaRPr>
            </a:p>
          </p:txBody>
        </p:sp>
        <p:sp>
          <p:nvSpPr>
            <p:cNvPr id="49" name="Oval 48"/>
            <p:cNvSpPr/>
            <p:nvPr/>
          </p:nvSpPr>
          <p:spPr>
            <a:xfrm>
              <a:off x="5227608" y="4763152"/>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endParaRPr lang="en-US" kern="0">
                <a:solidFill>
                  <a:prstClr val="white"/>
                </a:solidFill>
                <a:latin typeface="Calibri"/>
              </a:endParaRPr>
            </a:p>
          </p:txBody>
        </p:sp>
        <p:sp>
          <p:nvSpPr>
            <p:cNvPr id="50" name="Oval 49"/>
            <p:cNvSpPr/>
            <p:nvPr/>
          </p:nvSpPr>
          <p:spPr>
            <a:xfrm>
              <a:off x="4999009" y="5224721"/>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endParaRPr lang="en-US" kern="0">
                <a:solidFill>
                  <a:prstClr val="white"/>
                </a:solidFill>
                <a:latin typeface="Calibri"/>
              </a:endParaRPr>
            </a:p>
          </p:txBody>
        </p:sp>
        <p:sp>
          <p:nvSpPr>
            <p:cNvPr id="51" name="Oval 50"/>
            <p:cNvSpPr/>
            <p:nvPr/>
          </p:nvSpPr>
          <p:spPr>
            <a:xfrm>
              <a:off x="2671312" y="4557556"/>
              <a:ext cx="94891" cy="94891"/>
            </a:xfrm>
            <a:prstGeom prst="ellipse">
              <a:avLst/>
            </a:prstGeom>
            <a:gradFill rotWithShape="1">
              <a:gsLst>
                <a:gs pos="0">
                  <a:srgbClr val="C0504D">
                    <a:tint val="100000"/>
                    <a:shade val="100000"/>
                    <a:satMod val="130000"/>
                  </a:srgbClr>
                </a:gs>
                <a:gs pos="100000">
                  <a:srgbClr val="C0504D">
                    <a:tint val="50000"/>
                    <a:shade val="100000"/>
                    <a:satMod val="350000"/>
                  </a:srgbClr>
                </a:gs>
              </a:gsLst>
              <a:lin ang="16200000" scaled="0"/>
            </a:gra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endParaRPr lang="en-US" kern="0">
                <a:solidFill>
                  <a:prstClr val="white"/>
                </a:solidFill>
                <a:latin typeface="Calibri"/>
              </a:endParaRPr>
            </a:p>
          </p:txBody>
        </p:sp>
      </p:grpSp>
      <p:sp>
        <p:nvSpPr>
          <p:cNvPr id="52" name="Slide Number Placeholder 3"/>
          <p:cNvSpPr txBox="1">
            <a:spLocks/>
          </p:cNvSpPr>
          <p:nvPr/>
        </p:nvSpPr>
        <p:spPr bwMode="auto">
          <a:xfrm>
            <a:off x="554038" y="6470814"/>
            <a:ext cx="349878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none" lIns="64291" tIns="32146" rIns="64291" bIns="32146" numCol="1" anchor="t" anchorCtr="0" compatLnSpc="1">
            <a:prstTxWarp prst="textNoShape">
              <a:avLst/>
            </a:prstTxWarp>
          </a:bodyPr>
          <a:lstStyle>
            <a:defPPr>
              <a:defRPr lang="en-US"/>
            </a:defPPr>
            <a:lvl1pPr marL="0" marR="0" indent="0" algn="l" defTabSz="457200" rtl="0" eaLnBrk="1" fontAlgn="auto" latinLnBrk="0" hangingPunct="1">
              <a:lnSpc>
                <a:spcPct val="100000"/>
              </a:lnSpc>
              <a:spcBef>
                <a:spcPts val="0"/>
              </a:spcBef>
              <a:spcAft>
                <a:spcPts val="0"/>
              </a:spcAft>
              <a:buClrTx/>
              <a:buSzTx/>
              <a:buFontTx/>
              <a:buNone/>
              <a:tabLst/>
              <a:defRPr sz="900" kern="1200">
                <a:solidFill>
                  <a:schemeClr val="tx1"/>
                </a:solidFill>
                <a:latin typeface="Ubuntu" charset="0"/>
                <a:ea typeface="MS PGothic" charset="0"/>
                <a:cs typeface="MS PGothic" charset="0"/>
                <a:sym typeface="Ubuntu" charset="0"/>
              </a:defRPr>
            </a:lvl1pPr>
            <a:lvl2pPr marL="742950" indent="-285750" algn="l" defTabSz="457200" rtl="0" eaLnBrk="0" latinLnBrk="0" hangingPunct="0">
              <a:defRPr sz="3000" kern="1200">
                <a:solidFill>
                  <a:srgbClr val="000000"/>
                </a:solidFill>
                <a:latin typeface="Gill Sans" charset="0"/>
                <a:ea typeface="ヒラギノ角ゴ ProN W3" charset="0"/>
                <a:cs typeface="ヒラギノ角ゴ ProN W3" charset="0"/>
                <a:sym typeface="Gill Sans" charset="0"/>
              </a:defRPr>
            </a:lvl2pPr>
            <a:lvl3pPr marL="1143000" indent="-228600" algn="l" defTabSz="457200" rtl="0" eaLnBrk="0" latinLnBrk="0" hangingPunct="0">
              <a:defRPr sz="3000" kern="1200">
                <a:solidFill>
                  <a:srgbClr val="000000"/>
                </a:solidFill>
                <a:latin typeface="Gill Sans" charset="0"/>
                <a:ea typeface="ヒラギノ角ゴ ProN W3" charset="0"/>
                <a:cs typeface="ヒラギノ角ゴ ProN W3" charset="0"/>
                <a:sym typeface="Gill Sans" charset="0"/>
              </a:defRPr>
            </a:lvl3pPr>
            <a:lvl4pPr marL="1600200" indent="-228600" algn="l" defTabSz="457200" rtl="0" eaLnBrk="0" latinLnBrk="0" hangingPunct="0">
              <a:defRPr sz="3000" kern="1200">
                <a:solidFill>
                  <a:srgbClr val="000000"/>
                </a:solidFill>
                <a:latin typeface="Gill Sans" charset="0"/>
                <a:ea typeface="ヒラギノ角ゴ ProN W3" charset="0"/>
                <a:cs typeface="ヒラギノ角ゴ ProN W3" charset="0"/>
                <a:sym typeface="Gill Sans" charset="0"/>
              </a:defRPr>
            </a:lvl4pPr>
            <a:lvl5pPr marL="2057400" indent="-228600" algn="l" defTabSz="457200" rtl="0" eaLnBrk="0" latinLnBrk="0" hangingPunct="0">
              <a:defRPr sz="3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3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3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3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3000" kern="12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solidFill>
                  <a:srgbClr val="000000"/>
                </a:solidFill>
              </a:rPr>
              <a:pPr/>
              <a:t>6</a:t>
            </a:fld>
            <a:r>
              <a:rPr lang="en-US" smtClean="0">
                <a:solidFill>
                  <a:srgbClr val="000000"/>
                </a:solidFill>
              </a:rPr>
              <a:t> /  </a:t>
            </a:r>
            <a:r>
              <a:rPr lang="en-US" smtClean="0">
                <a:solidFill>
                  <a:srgbClr val="000000"/>
                </a:solidFill>
                <a:latin typeface="Ubuntu"/>
                <a:cs typeface="Ubuntu"/>
              </a:rPr>
              <a:t>Special Olympics</a:t>
            </a:r>
            <a:endParaRPr lang="en-US" dirty="0">
              <a:solidFill>
                <a:srgbClr val="000000"/>
              </a:solidFill>
              <a:latin typeface="Ubuntu"/>
              <a:cs typeface="Ubuntu"/>
            </a:endParaRPr>
          </a:p>
        </p:txBody>
      </p:sp>
      <p:sp>
        <p:nvSpPr>
          <p:cNvPr id="20" name="Rectangle 19"/>
          <p:cNvSpPr/>
          <p:nvPr/>
        </p:nvSpPr>
        <p:spPr bwMode="auto">
          <a:xfrm>
            <a:off x="7327075" y="249382"/>
            <a:ext cx="1721922" cy="1033153"/>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137530061"/>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D6D4D6"/>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19960883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94"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346477" y="267377"/>
            <a:ext cx="7051823" cy="1046064"/>
          </a:xfrm>
        </p:spPr>
        <p:txBody>
          <a:bodyPr/>
          <a:lstStyle/>
          <a:p>
            <a:r>
              <a:rPr lang="en-US" dirty="0" smtClean="0"/>
              <a:t>Implementation</a:t>
            </a:r>
            <a:endParaRPr lang="en-US" dirty="0"/>
          </a:p>
        </p:txBody>
      </p:sp>
      <p:sp>
        <p:nvSpPr>
          <p:cNvPr id="4" name="Slide Number Placeholder 3"/>
          <p:cNvSpPr>
            <a:spLocks noGrp="1"/>
          </p:cNvSpPr>
          <p:nvPr>
            <p:ph type="sldNum" sz="quarter" idx="10"/>
          </p:nvPr>
        </p:nvSpPr>
        <p:spPr>
          <a:xfrm>
            <a:off x="581891" y="6545984"/>
            <a:ext cx="3498781" cy="187325"/>
          </a:xfrm>
        </p:spPr>
        <p:txBody>
          <a:bodyPr/>
          <a:lstStyle/>
          <a:p>
            <a:fld id="{F4B88F72-1EA4-FE40-A5CA-BD0111E6622B}" type="slidenum">
              <a:rPr lang="en-US" smtClean="0">
                <a:solidFill>
                  <a:srgbClr val="000000"/>
                </a:solidFill>
              </a:rPr>
              <a:pPr/>
              <a:t>7</a:t>
            </a:fld>
            <a:r>
              <a:rPr lang="en-US" dirty="0" smtClean="0">
                <a:solidFill>
                  <a:srgbClr val="2E3333"/>
                </a:solidFill>
              </a:rPr>
              <a:t> /  </a:t>
            </a:r>
            <a:r>
              <a:rPr lang="en-US" dirty="0" smtClean="0">
                <a:solidFill>
                  <a:srgbClr val="2E3333"/>
                </a:solidFill>
                <a:latin typeface="Ubuntu"/>
                <a:cs typeface="Ubuntu"/>
              </a:rPr>
              <a:t>Special Olympics</a:t>
            </a:r>
          </a:p>
        </p:txBody>
      </p:sp>
      <p:pic>
        <p:nvPicPr>
          <p:cNvPr id="16" name="Picture 5"/>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17947" t="70327" r="67856" b="8550"/>
          <a:stretch/>
        </p:blipFill>
        <p:spPr bwMode="auto">
          <a:xfrm>
            <a:off x="5357816" y="1"/>
            <a:ext cx="3786184" cy="321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4558" t="57734" r="68589" b="30613"/>
          <a:stretch/>
        </p:blipFill>
        <p:spPr bwMode="auto">
          <a:xfrm>
            <a:off x="1311088" y="3550721"/>
            <a:ext cx="6087212" cy="150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8" name="Picture 18"/>
          <p:cNvPicPr>
            <a:picLocks noChangeAspect="1" noChangeArrowheads="1"/>
          </p:cNvPicPr>
          <p:nvPr/>
        </p:nvPicPr>
        <p:blipFill rotWithShape="1">
          <a:blip r:embed="rId9">
            <a:extLst>
              <a:ext uri="{28A0092B-C50C-407E-A947-70E740481C1C}">
                <a14:useLocalDpi xmlns:a14="http://schemas.microsoft.com/office/drawing/2010/main" val="0"/>
              </a:ext>
            </a:extLst>
          </a:blip>
          <a:srcRect l="3290" t="26055" r="67612" b="50000"/>
          <a:stretch/>
        </p:blipFill>
        <p:spPr bwMode="auto">
          <a:xfrm>
            <a:off x="290603" y="1238904"/>
            <a:ext cx="4936585" cy="197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1378" t="80444" r="67484" b="7813"/>
          <a:stretch/>
        </p:blipFill>
        <p:spPr bwMode="auto">
          <a:xfrm>
            <a:off x="3947382" y="5198663"/>
            <a:ext cx="4845132" cy="153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7194635"/>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with intellectual disabilities</a:t>
            </a:r>
            <a:endParaRPr lang="en-US" dirty="0"/>
          </a:p>
        </p:txBody>
      </p:sp>
      <p:sp>
        <p:nvSpPr>
          <p:cNvPr id="3" name="Content Placeholder 2"/>
          <p:cNvSpPr>
            <a:spLocks noGrp="1"/>
          </p:cNvSpPr>
          <p:nvPr>
            <p:ph sz="half" idx="1"/>
          </p:nvPr>
        </p:nvSpPr>
        <p:spPr>
          <a:xfrm>
            <a:off x="817667" y="1891414"/>
            <a:ext cx="3263014" cy="3076371"/>
          </a:xfrm>
        </p:spPr>
        <p:txBody>
          <a:bodyPr/>
          <a:lstStyle/>
          <a:p>
            <a:pPr lvl="0">
              <a:spcBef>
                <a:spcPts val="1800"/>
              </a:spcBef>
            </a:pPr>
            <a:r>
              <a:rPr lang="en-US" sz="2800" dirty="0"/>
              <a:t>Proxy respondents</a:t>
            </a:r>
          </a:p>
          <a:p>
            <a:pPr lvl="0">
              <a:spcBef>
                <a:spcPts val="1800"/>
              </a:spcBef>
            </a:pPr>
            <a:r>
              <a:rPr lang="en-US" sz="2800" dirty="0"/>
              <a:t>Literacy levels</a:t>
            </a:r>
          </a:p>
          <a:p>
            <a:pPr lvl="0">
              <a:spcBef>
                <a:spcPts val="1800"/>
              </a:spcBef>
            </a:pPr>
            <a:r>
              <a:rPr lang="en-US" sz="2800" dirty="0"/>
              <a:t>Consent issues</a:t>
            </a:r>
          </a:p>
          <a:p>
            <a:pPr>
              <a:spcBef>
                <a:spcPts val="1800"/>
              </a:spcBef>
            </a:pPr>
            <a:r>
              <a:rPr lang="en-US" sz="2800" dirty="0"/>
              <a:t>Guardianship</a:t>
            </a:r>
          </a:p>
        </p:txBody>
      </p:sp>
      <p:sp>
        <p:nvSpPr>
          <p:cNvPr id="4" name="Slide Number Placeholder 3"/>
          <p:cNvSpPr>
            <a:spLocks noGrp="1"/>
          </p:cNvSpPr>
          <p:nvPr>
            <p:ph type="sldNum" sz="quarter" idx="10"/>
          </p:nvPr>
        </p:nvSpPr>
        <p:spPr/>
        <p:txBody>
          <a:bodyPr/>
          <a:lstStyle/>
          <a:p>
            <a:fld id="{F4B88F72-1EA4-FE40-A5CA-BD0111E6622B}" type="slidenum">
              <a:rPr lang="en-US" smtClean="0">
                <a:solidFill>
                  <a:srgbClr val="000000"/>
                </a:solidFill>
              </a:rPr>
              <a:pPr/>
              <a:t>8</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pic>
        <p:nvPicPr>
          <p:cNvPr id="7" name="Picture 3" descr="G:\Shared Services &amp; PDL\University &amp; Health &amp; Research Initiatives\Photo Gallery\Pictures on Opening Eyes images\33.jpg"/>
          <p:cNvPicPr>
            <a:picLocks noChangeArrowheads="1"/>
          </p:cNvPicPr>
          <p:nvPr/>
        </p:nvPicPr>
        <p:blipFill rotWithShape="1">
          <a:blip r:embed="rId3">
            <a:extLst>
              <a:ext uri="{28A0092B-C50C-407E-A947-70E740481C1C}">
                <a14:useLocalDpi xmlns:a14="http://schemas.microsoft.com/office/drawing/2010/main" val="0"/>
              </a:ext>
            </a:extLst>
          </a:blip>
          <a:srcRect l="27933" r="24780"/>
          <a:stretch/>
        </p:blipFill>
        <p:spPr bwMode="auto">
          <a:xfrm>
            <a:off x="4421633" y="1568274"/>
            <a:ext cx="3402606" cy="47933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7327075" y="249382"/>
            <a:ext cx="1721922" cy="1033153"/>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718668313"/>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263" y="2388358"/>
            <a:ext cx="8188655" cy="1501253"/>
          </a:xfrm>
        </p:spPr>
        <p:txBody>
          <a:bodyPr/>
          <a:lstStyle/>
          <a:p>
            <a:pPr algn="ctr"/>
            <a:r>
              <a:rPr lang="en-US" sz="6600" b="1" dirty="0" smtClean="0"/>
              <a:t>Limited Resources</a:t>
            </a:r>
            <a:endParaRPr lang="en-US" sz="6600" b="1" dirty="0"/>
          </a:p>
        </p:txBody>
      </p:sp>
      <p:sp>
        <p:nvSpPr>
          <p:cNvPr id="5" name="Slide Number Placeholder 4"/>
          <p:cNvSpPr>
            <a:spLocks noGrp="1"/>
          </p:cNvSpPr>
          <p:nvPr>
            <p:ph type="sldNum" sz="quarter" idx="10"/>
          </p:nvPr>
        </p:nvSpPr>
        <p:spPr/>
        <p:txBody>
          <a:bodyPr/>
          <a:lstStyle/>
          <a:p>
            <a:fld id="{F4B88F72-1EA4-FE40-A5CA-BD0111E6622B}" type="slidenum">
              <a:rPr lang="en-US" smtClean="0">
                <a:solidFill>
                  <a:srgbClr val="000000"/>
                </a:solidFill>
              </a:rPr>
              <a:pPr/>
              <a:t>9</a:t>
            </a:fld>
            <a:r>
              <a:rPr lang="en-US" smtClean="0">
                <a:solidFill>
                  <a:srgbClr val="2E3333"/>
                </a:solidFill>
              </a:rPr>
              <a:t> /  </a:t>
            </a:r>
            <a:r>
              <a:rPr lang="en-US" smtClean="0">
                <a:solidFill>
                  <a:srgbClr val="2E3333"/>
                </a:solidFill>
                <a:latin typeface="Ubuntu"/>
                <a:cs typeface="Ubuntu"/>
              </a:rPr>
              <a:t>Special Olympics</a:t>
            </a:r>
            <a:endParaRPr lang="en-US" dirty="0">
              <a:solidFill>
                <a:srgbClr val="2E3333"/>
              </a:solidFill>
              <a:latin typeface="Ubuntu"/>
              <a:cs typeface="Ubuntu"/>
            </a:endParaRPr>
          </a:p>
        </p:txBody>
      </p:sp>
      <p:sp>
        <p:nvSpPr>
          <p:cNvPr id="4" name="Rectangle 3"/>
          <p:cNvSpPr/>
          <p:nvPr/>
        </p:nvSpPr>
        <p:spPr bwMode="auto">
          <a:xfrm>
            <a:off x="7327075" y="249382"/>
            <a:ext cx="1721922" cy="1033153"/>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034756634"/>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12F55E769E7349ABD951226840F3B9" ma:contentTypeVersion="0" ma:contentTypeDescription="Create a new document." ma:contentTypeScope="" ma:versionID="d01802fc80408265887a467ddaa47082">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5C5E0E-607E-4546-88E5-8356282215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DDDF58F5-B108-486D-B961-3CFC6840767D}">
  <ds:schemaRefs>
    <ds:schemaRef ds:uri="http://schemas.openxmlformats.org/package/2006/metadata/core-properties"/>
    <ds:schemaRef ds:uri="http://www.w3.org/XML/1998/namespace"/>
    <ds:schemaRef ds:uri="http://purl.org/dc/elements/1.1/"/>
    <ds:schemaRef ds:uri="http://schemas.microsoft.com/office/2006/documentManagement/types"/>
    <ds:schemaRef ds:uri="http://purl.org/dc/dcmitype/"/>
    <ds:schemaRef ds:uri="http://purl.org/dc/term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A6C90DB8-3B43-4113-9191-A0D8BE7F1B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SO_AP_Presentation.potx</Template>
  <TotalTime>14243</TotalTime>
  <Words>1026</Words>
  <Application>Microsoft Office PowerPoint</Application>
  <PresentationFormat>On-screen Show (4:3)</PresentationFormat>
  <Paragraphs>89</Paragraphs>
  <Slides>20</Slides>
  <Notes>20</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20</vt:i4>
      </vt:variant>
    </vt:vector>
  </HeadingPairs>
  <TitlesOfParts>
    <vt:vector size="33" baseType="lpstr">
      <vt:lpstr>Arial</vt:lpstr>
      <vt:lpstr>Ubuntu Light</vt:lpstr>
      <vt:lpstr>MS PGothic</vt:lpstr>
      <vt:lpstr>Ubuntu</vt:lpstr>
      <vt:lpstr>ヒラギノ角ゴ ProN W3</vt:lpstr>
      <vt:lpstr>Gill Sans</vt:lpstr>
      <vt:lpstr>Calibri</vt:lpstr>
      <vt:lpstr>Helvetica Neue</vt:lpstr>
      <vt:lpstr>SO_AP_Presentation</vt:lpstr>
      <vt:lpstr>Body White copy</vt:lpstr>
      <vt:lpstr>1_Body White copy</vt:lpstr>
      <vt:lpstr>2_Body White copy</vt:lpstr>
      <vt:lpstr>think-cell Slide</vt:lpstr>
      <vt:lpstr>Lessons Learned from Planning Special Olympics’ Healthy Communities Evaluation</vt:lpstr>
      <vt:lpstr>Special Olympics</vt:lpstr>
      <vt:lpstr>Healthy Athletes</vt:lpstr>
      <vt:lpstr>Healthy Communities</vt:lpstr>
      <vt:lpstr>Evaluation</vt:lpstr>
      <vt:lpstr>PowerPoint Presentation</vt:lpstr>
      <vt:lpstr>Implementation</vt:lpstr>
      <vt:lpstr>People with intellectual disabilities</vt:lpstr>
      <vt:lpstr>Limited Resources</vt:lpstr>
      <vt:lpstr> Internal   Evaluators</vt:lpstr>
      <vt:lpstr>PowerPoint Presentation</vt:lpstr>
      <vt:lpstr>Capacity Building</vt:lpstr>
      <vt:lpstr>Site Visits</vt:lpstr>
      <vt:lpstr>PowerPoint Presentation</vt:lpstr>
      <vt:lpstr>Technology</vt:lpstr>
      <vt:lpstr>PowerPoint Presentation</vt:lpstr>
      <vt:lpstr>Data Triangulation</vt:lpstr>
      <vt:lpstr>PowerPoint Presentation</vt:lpstr>
      <vt:lpstr>Access to Care</vt:lpstr>
      <vt:lpstr>  </vt:lpstr>
    </vt:vector>
  </TitlesOfParts>
  <Company>Zero-G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Ciaran OGaora</dc:creator>
  <cp:lastModifiedBy>Amy Shellard</cp:lastModifiedBy>
  <cp:revision>242</cp:revision>
  <cp:lastPrinted>2013-10-16T18:12:17Z</cp:lastPrinted>
  <dcterms:created xsi:type="dcterms:W3CDTF">2012-07-11T16:39:32Z</dcterms:created>
  <dcterms:modified xsi:type="dcterms:W3CDTF">2013-10-24T19:20:03Z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0x0101001C12F55E769E7349ABD951226840F3B9</vt:lpwstr>
  </property>
</Properties>
</file>