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56" r:id="rId2"/>
    <p:sldId id="261" r:id="rId3"/>
    <p:sldId id="259" r:id="rId4"/>
    <p:sldId id="264" r:id="rId5"/>
    <p:sldId id="266" r:id="rId6"/>
    <p:sldId id="265" r:id="rId7"/>
    <p:sldId id="274" r:id="rId8"/>
    <p:sldId id="349" r:id="rId9"/>
    <p:sldId id="307" r:id="rId10"/>
    <p:sldId id="350" r:id="rId11"/>
    <p:sldId id="351" r:id="rId12"/>
    <p:sldId id="331" r:id="rId13"/>
    <p:sldId id="333" r:id="rId14"/>
    <p:sldId id="334" r:id="rId15"/>
    <p:sldId id="335" r:id="rId16"/>
    <p:sldId id="348" r:id="rId17"/>
    <p:sldId id="353" r:id="rId18"/>
  </p:sldIdLst>
  <p:sldSz cx="12192000" cy="6858000"/>
  <p:notesSz cx="70104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76045" autoAdjust="0"/>
  </p:normalViewPr>
  <p:slideViewPr>
    <p:cSldViewPr snapToGrid="0">
      <p:cViewPr>
        <p:scale>
          <a:sx n="69" d="100"/>
          <a:sy n="69" d="100"/>
        </p:scale>
        <p:origin x="882"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svr04\HealthInformatics\Survey\2016%20October%20Triad%20Survey%20Analysis\All%20Staff\Outliers%20Removed\Crosstabs.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svr04\HealthInformatics\Survey\2016%20October%20Triad%20Survey%20Analysis\All%20Staff\Outliers%20Removed\Crosstabs.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All Staff</a:t>
            </a:r>
          </a:p>
          <a:p>
            <a:pPr>
              <a:defRPr/>
            </a:pPr>
            <a:r>
              <a:rPr lang="en-US"/>
              <a:t>My performance is evaluated fairly</a:t>
            </a:r>
          </a:p>
        </c:rich>
      </c:tx>
      <c:layout>
        <c:manualLayout>
          <c:xMode val="edge"/>
          <c:yMode val="edge"/>
          <c:x val="0.20527582767260796"/>
          <c:y val="3.366045552946307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B098-4743-80B0-F8C399305967}"/>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B098-4743-80B0-F8C399305967}"/>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B098-4743-80B0-F8C399305967}"/>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B098-4743-80B0-F8C399305967}"/>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B098-4743-80B0-F8C399305967}"/>
              </c:ext>
            </c:extLst>
          </c:dPt>
          <c:dPt>
            <c:idx val="5"/>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B-B098-4743-80B0-F8C399305967}"/>
              </c:ext>
            </c:extLst>
          </c:dPt>
          <c:dLbls>
            <c:dLbl>
              <c:idx val="0"/>
              <c:delete val="1"/>
              <c:extLst>
                <c:ext xmlns:c15="http://schemas.microsoft.com/office/drawing/2012/chart" uri="{CE6537A1-D6FC-4f65-9D91-7224C49458BB}"/>
                <c:ext xmlns:c16="http://schemas.microsoft.com/office/drawing/2014/chart" uri="{C3380CC4-5D6E-409C-BE32-E72D297353CC}">
                  <c16:uniqueId val="{00000001-B098-4743-80B0-F8C399305967}"/>
                </c:ext>
              </c:extLst>
            </c:dLbl>
            <c:dLbl>
              <c:idx val="2"/>
              <c:layout>
                <c:manualLayout>
                  <c:x val="3.8615570105503316E-2"/>
                  <c:y val="1.2188862489284335E-2"/>
                </c:manualLayout>
              </c:layout>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76814"/>
                        <a:gd name="adj2" fmla="val 95170"/>
                      </a:avLst>
                    </a:prstGeom>
                    <a:noFill/>
                    <a:ln>
                      <a:noFill/>
                    </a:ln>
                  </c15:spPr>
                </c:ext>
                <c:ext xmlns:c16="http://schemas.microsoft.com/office/drawing/2014/chart" uri="{C3380CC4-5D6E-409C-BE32-E72D297353CC}">
                  <c16:uniqueId val="{00000005-B098-4743-80B0-F8C399305967}"/>
                </c:ext>
              </c:extLst>
            </c:dLbl>
            <c:dLbl>
              <c:idx val="3"/>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7362"/>
                        <a:gd name="adj2" fmla="val 91046"/>
                      </a:avLst>
                    </a:prstGeom>
                    <a:noFill/>
                    <a:ln>
                      <a:noFill/>
                    </a:ln>
                  </c15:spPr>
                </c:ext>
                <c:ext xmlns:c16="http://schemas.microsoft.com/office/drawing/2014/chart" uri="{C3380CC4-5D6E-409C-BE32-E72D297353CC}">
                  <c16:uniqueId val="{00000007-B098-4743-80B0-F8C399305967}"/>
                </c:ext>
              </c:extLst>
            </c:dLbl>
            <c:dLbl>
              <c:idx val="4"/>
              <c:layout>
                <c:manualLayout>
                  <c:x val="-7.9502644334859776E-2"/>
                  <c:y val="-1.950217998285497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098-4743-80B0-F8C399305967}"/>
                </c:ext>
              </c:extLst>
            </c:dLbl>
            <c:dLbl>
              <c:idx val="5"/>
              <c:layout>
                <c:manualLayout>
                  <c:x val="-6.5873619591740956E-2"/>
                  <c:y val="4.631767745928056E-2"/>
                </c:manualLayout>
              </c:layout>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76658"/>
                        <a:gd name="adj2" fmla="val 96791"/>
                      </a:avLst>
                    </a:prstGeom>
                    <a:noFill/>
                    <a:ln>
                      <a:noFill/>
                    </a:ln>
                  </c15:spPr>
                </c:ext>
                <c:ext xmlns:c16="http://schemas.microsoft.com/office/drawing/2014/chart" uri="{C3380CC4-5D6E-409C-BE32-E72D297353CC}">
                  <c16:uniqueId val="{0000000B-B098-4743-80B0-F8C39930596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(Sheet2!$C$44,Sheet2!$E$44,Sheet2!$G$44,Sheet2!$I$44,Sheet2!$K$44,Sheet2!$M$44)</c:f>
              <c:strCache>
                <c:ptCount val="6"/>
                <c:pt idx="0">
                  <c:v>Strongly Disagree</c:v>
                </c:pt>
                <c:pt idx="1">
                  <c:v>Disagree</c:v>
                </c:pt>
                <c:pt idx="2">
                  <c:v>Mildly Disagree</c:v>
                </c:pt>
                <c:pt idx="3">
                  <c:v>Mildly Agree</c:v>
                </c:pt>
                <c:pt idx="4">
                  <c:v>Agree</c:v>
                </c:pt>
                <c:pt idx="5">
                  <c:v>Strongly Agree</c:v>
                </c:pt>
              </c:strCache>
            </c:strRef>
          </c:cat>
          <c:val>
            <c:numRef>
              <c:f>(Sheet2!$D$41,Sheet2!$F$41,Sheet2!$H$41,Sheet2!$J$41,Sheet2!$L$41,Sheet2!$N$41)</c:f>
              <c:numCache>
                <c:formatCode>0%</c:formatCode>
                <c:ptCount val="6"/>
                <c:pt idx="0">
                  <c:v>0</c:v>
                </c:pt>
                <c:pt idx="1">
                  <c:v>0.03</c:v>
                </c:pt>
                <c:pt idx="2">
                  <c:v>0.05</c:v>
                </c:pt>
                <c:pt idx="3">
                  <c:v>0.18</c:v>
                </c:pt>
                <c:pt idx="4">
                  <c:v>0.52</c:v>
                </c:pt>
                <c:pt idx="5">
                  <c:v>0.22</c:v>
                </c:pt>
              </c:numCache>
            </c:numRef>
          </c:val>
          <c:extLst>
            <c:ext xmlns:c16="http://schemas.microsoft.com/office/drawing/2014/chart" uri="{C3380CC4-5D6E-409C-BE32-E72D297353CC}">
              <c16:uniqueId val="{0000000C-B098-4743-80B0-F8C399305967}"/>
            </c:ext>
          </c:extLst>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Managers</a:t>
            </a:r>
          </a:p>
          <a:p>
            <a:pPr>
              <a:defRPr/>
            </a:pPr>
            <a:r>
              <a:rPr lang="en-US"/>
              <a:t>I use data to assess employee performance</a:t>
            </a:r>
          </a:p>
        </c:rich>
      </c:tx>
      <c:layout>
        <c:manualLayout>
          <c:xMode val="edge"/>
          <c:yMode val="edge"/>
          <c:x val="0.13674247143002377"/>
          <c:y val="1.538771469355804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'Data to Assess Employee'!$B$44:$B$46</c:f>
              <c:strCache>
                <c:ptCount val="3"/>
                <c:pt idx="0">
                  <c:v>Use data to assess employee performance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65-4B6E-86E7-ADDDA7E23B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65-4B6E-86E7-ADDDA7E23B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65-4B6E-86E7-ADDDA7E23B81}"/>
              </c:ext>
            </c:extLst>
          </c:dPt>
          <c:dLbls>
            <c:dLbl>
              <c:idx val="0"/>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9783"/>
                        <a:gd name="adj2" fmla="val 92317"/>
                      </a:avLst>
                    </a:prstGeom>
                    <a:noFill/>
                    <a:ln>
                      <a:noFill/>
                    </a:ln>
                  </c15:spPr>
                </c:ext>
                <c:ext xmlns:c16="http://schemas.microsoft.com/office/drawing/2014/chart" uri="{C3380CC4-5D6E-409C-BE32-E72D297353CC}">
                  <c16:uniqueId val="{00000001-2765-4B6E-86E7-ADDDA7E23B81}"/>
                </c:ext>
              </c:extLst>
            </c:dLbl>
            <c:dLbl>
              <c:idx val="1"/>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0662"/>
                        <a:gd name="adj2" fmla="val -35406"/>
                      </a:avLst>
                    </a:prstGeom>
                    <a:noFill/>
                    <a:ln>
                      <a:noFill/>
                    </a:ln>
                  </c15:spPr>
                </c:ext>
                <c:ext xmlns:c16="http://schemas.microsoft.com/office/drawing/2014/chart" uri="{C3380CC4-5D6E-409C-BE32-E72D297353CC}">
                  <c16:uniqueId val="{00000003-2765-4B6E-86E7-ADDDA7E23B81}"/>
                </c:ext>
              </c:extLst>
            </c:dLbl>
            <c:dLbl>
              <c:idx val="2"/>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65261"/>
                        <a:gd name="adj2" fmla="val -37398"/>
                      </a:avLst>
                    </a:prstGeom>
                    <a:noFill/>
                    <a:ln>
                      <a:noFill/>
                    </a:ln>
                  </c15:spPr>
                </c:ext>
                <c:ext xmlns:c16="http://schemas.microsoft.com/office/drawing/2014/chart" uri="{C3380CC4-5D6E-409C-BE32-E72D297353CC}">
                  <c16:uniqueId val="{00000005-2765-4B6E-86E7-ADDDA7E23B8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 to Assess Employee'!$C$44:$C$46</c:f>
              <c:strCache>
                <c:ptCount val="3"/>
                <c:pt idx="0">
                  <c:v>Maybe</c:v>
                </c:pt>
                <c:pt idx="1">
                  <c:v>Probably can</c:v>
                </c:pt>
                <c:pt idx="2">
                  <c:v>Definitely can do it</c:v>
                </c:pt>
              </c:strCache>
            </c:strRef>
          </c:cat>
          <c:val>
            <c:numRef>
              <c:f>'Data to Assess Employee'!$G$44:$G$46</c:f>
              <c:numCache>
                <c:formatCode>0%</c:formatCode>
                <c:ptCount val="3"/>
                <c:pt idx="0">
                  <c:v>0.14705882352941177</c:v>
                </c:pt>
                <c:pt idx="1">
                  <c:v>0.26470588235294118</c:v>
                </c:pt>
                <c:pt idx="2">
                  <c:v>0.58823529411764708</c:v>
                </c:pt>
              </c:numCache>
            </c:numRef>
          </c:val>
          <c:extLst>
            <c:ext xmlns:c16="http://schemas.microsoft.com/office/drawing/2014/chart" uri="{C3380CC4-5D6E-409C-BE32-E72D297353CC}">
              <c16:uniqueId val="{00000006-2765-4B6E-86E7-ADDDA7E23B81}"/>
            </c:ext>
          </c:extLst>
        </c:ser>
        <c:dLbls>
          <c:dLblPos val="outEnd"/>
          <c:showLegendKey val="0"/>
          <c:showVal val="0"/>
          <c:showCatName val="1"/>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All Staff</a:t>
            </a:r>
          </a:p>
          <a:p>
            <a:pPr>
              <a:defRPr sz="1800"/>
            </a:pPr>
            <a:r>
              <a:rPr lang="en-US" sz="1800" dirty="0"/>
              <a:t>Honest</a:t>
            </a:r>
            <a:r>
              <a:rPr lang="en-US" sz="1800" baseline="0" dirty="0"/>
              <a:t> Mistakes are tolerated</a:t>
            </a:r>
            <a:endParaRPr lang="en-US" sz="1800" dirty="0"/>
          </a:p>
        </c:rich>
      </c:tx>
      <c:layout>
        <c:manualLayout>
          <c:xMode val="edge"/>
          <c:yMode val="edge"/>
          <c:x val="0.25539181783946402"/>
          <c:y val="9.3743764485579501E-4"/>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AA86-482F-B649-7909DC97198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AA86-482F-B649-7909DC97198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AA86-482F-B649-7909DC971984}"/>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AA86-482F-B649-7909DC971984}"/>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AA86-482F-B649-7909DC971984}"/>
              </c:ext>
            </c:extLst>
          </c:dPt>
          <c:dPt>
            <c:idx val="5"/>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B-AA86-482F-B649-7909DC971984}"/>
              </c:ext>
            </c:extLst>
          </c:dPt>
          <c:dLbls>
            <c:dLbl>
              <c:idx val="0"/>
              <c:layout>
                <c:manualLayout>
                  <c:x val="-0.17507674981707483"/>
                  <c:y val="1.1683435403907823E-2"/>
                </c:manualLayout>
              </c:layout>
              <c:spPr>
                <a:xfrm>
                  <a:off x="1604633" y="619397"/>
                  <a:ext cx="1097199" cy="471885"/>
                </a:xfrm>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70562"/>
                        <a:gd name="adj2" fmla="val 87666"/>
                      </a:avLst>
                    </a:prstGeom>
                    <a:noFill/>
                    <a:ln>
                      <a:noFill/>
                    </a:ln>
                  </c15:spPr>
                  <c15:layout>
                    <c:manualLayout>
                      <c:w val="0.1963848473523461"/>
                      <c:h val="9.0536791453699875E-2"/>
                    </c:manualLayout>
                  </c15:layout>
                </c:ext>
                <c:ext xmlns:c16="http://schemas.microsoft.com/office/drawing/2014/chart" uri="{C3380CC4-5D6E-409C-BE32-E72D297353CC}">
                  <c16:uniqueId val="{00000001-AA86-482F-B649-7909DC971984}"/>
                </c:ext>
              </c:extLst>
            </c:dLbl>
            <c:dLbl>
              <c:idx val="1"/>
              <c:layout>
                <c:manualLayout>
                  <c:x val="2.1593608291945506E-2"/>
                  <c:y val="-4.6296296296296406E-3"/>
                </c:manualLayout>
              </c:layout>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9371"/>
                        <a:gd name="adj2" fmla="val 103867"/>
                      </a:avLst>
                    </a:prstGeom>
                    <a:noFill/>
                    <a:ln>
                      <a:noFill/>
                    </a:ln>
                  </c15:spPr>
                </c:ext>
                <c:ext xmlns:c16="http://schemas.microsoft.com/office/drawing/2014/chart" uri="{C3380CC4-5D6E-409C-BE32-E72D297353CC}">
                  <c16:uniqueId val="{00000003-AA86-482F-B649-7909DC971984}"/>
                </c:ext>
              </c:extLst>
            </c:dLbl>
            <c:dLbl>
              <c:idx val="2"/>
              <c:layout>
                <c:manualLayout>
                  <c:x val="6.5448728687964572E-2"/>
                  <c:y val="3.5554039845896453E-2"/>
                </c:manualLayout>
              </c:layout>
              <c:spPr>
                <a:xfrm>
                  <a:off x="3987654" y="961558"/>
                  <a:ext cx="1006325" cy="424997"/>
                </a:xfrm>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92373"/>
                        <a:gd name="adj2" fmla="val 58508"/>
                      </a:avLst>
                    </a:prstGeom>
                    <a:noFill/>
                    <a:ln>
                      <a:noFill/>
                    </a:ln>
                  </c15:spPr>
                  <c15:layout>
                    <c:manualLayout>
                      <c:w val="0.18011954213579276"/>
                      <c:h val="8.1540958695952473E-2"/>
                    </c:manualLayout>
                  </c15:layout>
                </c:ext>
                <c:ext xmlns:c16="http://schemas.microsoft.com/office/drawing/2014/chart" uri="{C3380CC4-5D6E-409C-BE32-E72D297353CC}">
                  <c16:uniqueId val="{00000005-AA86-482F-B649-7909DC971984}"/>
                </c:ext>
              </c:extLst>
            </c:dLbl>
            <c:dLbl>
              <c:idx val="3"/>
              <c:layout>
                <c:manualLayout>
                  <c:x val="3.8600432720049078E-3"/>
                  <c:y val="1.8531756995287779E-2"/>
                </c:manualLayout>
              </c:layout>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90939"/>
                        <a:gd name="adj2" fmla="val 22139"/>
                      </a:avLst>
                    </a:prstGeom>
                    <a:noFill/>
                    <a:ln>
                      <a:noFill/>
                    </a:ln>
                  </c15:spPr>
                </c:ext>
                <c:ext xmlns:c16="http://schemas.microsoft.com/office/drawing/2014/chart" uri="{C3380CC4-5D6E-409C-BE32-E72D297353CC}">
                  <c16:uniqueId val="{00000007-AA86-482F-B649-7909DC971984}"/>
                </c:ext>
              </c:extLst>
            </c:dLbl>
            <c:dLbl>
              <c:idx val="4"/>
              <c:layout>
                <c:manualLayout>
                  <c:x val="-7.9559919985451893E-2"/>
                  <c:y val="-1.9493177387914229E-2"/>
                </c:manualLayout>
              </c:layout>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49664"/>
                        <a:gd name="adj2" fmla="val -104067"/>
                      </a:avLst>
                    </a:prstGeom>
                    <a:noFill/>
                    <a:ln>
                      <a:noFill/>
                    </a:ln>
                  </c15:spPr>
                </c:ext>
                <c:ext xmlns:c16="http://schemas.microsoft.com/office/drawing/2014/chart" uri="{C3380CC4-5D6E-409C-BE32-E72D297353CC}">
                  <c16:uniqueId val="{00000009-AA86-482F-B649-7909DC971984}"/>
                </c:ext>
              </c:extLst>
            </c:dLbl>
            <c:dLbl>
              <c:idx val="5"/>
              <c:layout>
                <c:manualLayout>
                  <c:x val="-8.24462715482987E-2"/>
                  <c:y val="9.4075110128777756E-2"/>
                </c:manualLayout>
              </c:layout>
              <c:spPr>
                <a:xfrm>
                  <a:off x="865372" y="1581692"/>
                  <a:ext cx="1189053" cy="587398"/>
                </a:xfrm>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9250"/>
                        <a:gd name="adj2" fmla="val 31445"/>
                      </a:avLst>
                    </a:prstGeom>
                    <a:noFill/>
                    <a:ln>
                      <a:noFill/>
                    </a:ln>
                  </c15:spPr>
                  <c15:layout>
                    <c:manualLayout>
                      <c:w val="0.17672057052606557"/>
                      <c:h val="9.8964137158293816E-2"/>
                    </c:manualLayout>
                  </c15:layout>
                </c:ext>
                <c:ext xmlns:c16="http://schemas.microsoft.com/office/drawing/2014/chart" uri="{C3380CC4-5D6E-409C-BE32-E72D297353CC}">
                  <c16:uniqueId val="{0000000B-AA86-482F-B649-7909DC971984}"/>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(Sheet1!$AE$192,Sheet1!$AG$192,Sheet1!$AI$192,Sheet1!$AK$192,Sheet1!$AM$192,Sheet1!$AO$192)</c:f>
              <c:strCache>
                <c:ptCount val="6"/>
                <c:pt idx="0">
                  <c:v>Strongly Disagree</c:v>
                </c:pt>
                <c:pt idx="1">
                  <c:v>Disagree</c:v>
                </c:pt>
                <c:pt idx="2">
                  <c:v>Mildly Disagree</c:v>
                </c:pt>
                <c:pt idx="3">
                  <c:v>Mildly Agree</c:v>
                </c:pt>
                <c:pt idx="4">
                  <c:v>Agree</c:v>
                </c:pt>
                <c:pt idx="5">
                  <c:v>Strongly Agree</c:v>
                </c:pt>
              </c:strCache>
            </c:strRef>
          </c:cat>
          <c:val>
            <c:numRef>
              <c:f>(Sheet1!$AF$213,Sheet1!$AH$213,Sheet1!$AJ$213,Sheet1!$AL$213,Sheet1!$AN$213,Sheet1!$AP$213)</c:f>
              <c:numCache>
                <c:formatCode>####.0%</c:formatCode>
                <c:ptCount val="6"/>
                <c:pt idx="0">
                  <c:v>2.9702970297029702E-2</c:v>
                </c:pt>
                <c:pt idx="1">
                  <c:v>9.9009900990099011E-3</c:v>
                </c:pt>
                <c:pt idx="2">
                  <c:v>5.9405940594059403E-2</c:v>
                </c:pt>
                <c:pt idx="3">
                  <c:v>0.21782178217821785</c:v>
                </c:pt>
                <c:pt idx="4">
                  <c:v>0.44554455445544555</c:v>
                </c:pt>
                <c:pt idx="5">
                  <c:v>0.23762376237623761</c:v>
                </c:pt>
              </c:numCache>
            </c:numRef>
          </c:val>
          <c:extLst>
            <c:ext xmlns:c16="http://schemas.microsoft.com/office/drawing/2014/chart" uri="{C3380CC4-5D6E-409C-BE32-E72D297353CC}">
              <c16:uniqueId val="{0000000C-AA86-482F-B649-7909DC97198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Managers</a:t>
            </a:r>
          </a:p>
          <a:p>
            <a:pPr>
              <a:defRPr sz="1800"/>
            </a:pPr>
            <a:r>
              <a:rPr lang="en-US" sz="1800" dirty="0"/>
              <a:t>I</a:t>
            </a:r>
            <a:r>
              <a:rPr lang="en-US" sz="1800" baseline="0" dirty="0"/>
              <a:t> create a learning environment where mistakes are tolerated</a:t>
            </a:r>
            <a:endParaRPr lang="en-US" sz="1800" dirty="0"/>
          </a:p>
        </c:rich>
      </c:tx>
      <c:layout>
        <c:manualLayout>
          <c:xMode val="edge"/>
          <c:yMode val="edge"/>
          <c:x val="0.20372762835905742"/>
          <c:y val="4.1423001949317722E-4"/>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55F-47AA-9203-21AA18AD7F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55F-47AA-9203-21AA18AD7F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55F-47AA-9203-21AA18AD7F03}"/>
              </c:ext>
            </c:extLst>
          </c:dPt>
          <c:dLbls>
            <c:dLbl>
              <c:idx val="0"/>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31773"/>
                        <a:gd name="adj2" fmla="val 107195"/>
                      </a:avLst>
                    </a:prstGeom>
                    <a:noFill/>
                    <a:ln>
                      <a:noFill/>
                    </a:ln>
                  </c15:spPr>
                </c:ext>
                <c:ext xmlns:c16="http://schemas.microsoft.com/office/drawing/2014/chart" uri="{C3380CC4-5D6E-409C-BE32-E72D297353CC}">
                  <c16:uniqueId val="{00000001-255F-47AA-9203-21AA18AD7F03}"/>
                </c:ext>
              </c:extLst>
            </c:dLbl>
            <c:dLbl>
              <c:idx val="1"/>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79823"/>
                        <a:gd name="adj2" fmla="val 60309"/>
                      </a:avLst>
                    </a:prstGeom>
                    <a:noFill/>
                    <a:ln>
                      <a:noFill/>
                    </a:ln>
                  </c15:spPr>
                </c:ext>
                <c:ext xmlns:c16="http://schemas.microsoft.com/office/drawing/2014/chart" uri="{C3380CC4-5D6E-409C-BE32-E72D297353CC}">
                  <c16:uniqueId val="{00000003-255F-47AA-9203-21AA18AD7F03}"/>
                </c:ext>
              </c:extLst>
            </c:dLbl>
            <c:dLbl>
              <c:idx val="2"/>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62605"/>
                        <a:gd name="adj2" fmla="val -152371"/>
                      </a:avLst>
                    </a:prstGeom>
                    <a:noFill/>
                    <a:ln>
                      <a:noFill/>
                    </a:ln>
                  </c15:spPr>
                </c:ext>
                <c:ext xmlns:c16="http://schemas.microsoft.com/office/drawing/2014/chart" uri="{C3380CC4-5D6E-409C-BE32-E72D297353CC}">
                  <c16:uniqueId val="{00000005-255F-47AA-9203-21AA18AD7F03}"/>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('Learning Environment'!$C$46,'Learning Environment'!$C$47,'Learning Environment'!$C$48)</c:f>
              <c:strCache>
                <c:ptCount val="3"/>
                <c:pt idx="0">
                  <c:v>Maybe</c:v>
                </c:pt>
                <c:pt idx="1">
                  <c:v>Probably can</c:v>
                </c:pt>
                <c:pt idx="2">
                  <c:v>Definitely can do it</c:v>
                </c:pt>
              </c:strCache>
            </c:strRef>
          </c:cat>
          <c:val>
            <c:numRef>
              <c:f>'Learning Environment'!$G$46:$G$48</c:f>
              <c:numCache>
                <c:formatCode>0%</c:formatCode>
                <c:ptCount val="3"/>
                <c:pt idx="0">
                  <c:v>5.7142857142857141E-2</c:v>
                </c:pt>
                <c:pt idx="1">
                  <c:v>0.2</c:v>
                </c:pt>
                <c:pt idx="2">
                  <c:v>0.74285714285714288</c:v>
                </c:pt>
              </c:numCache>
            </c:numRef>
          </c:val>
          <c:extLst>
            <c:ext xmlns:c16="http://schemas.microsoft.com/office/drawing/2014/chart" uri="{C3380CC4-5D6E-409C-BE32-E72D297353CC}">
              <c16:uniqueId val="{00000006-255F-47AA-9203-21AA18AD7F03}"/>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Comparing</a:t>
            </a:r>
            <a:r>
              <a:rPr lang="en-US" baseline="0" dirty="0"/>
              <a:t> 2015-2016</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June 2015 Average</c:v>
                </c:pt>
              </c:strCache>
            </c:strRef>
          </c:tx>
          <c:spPr>
            <a:solidFill>
              <a:schemeClr val="accent1"/>
            </a:solidFill>
            <a:ln>
              <a:noFill/>
            </a:ln>
            <a:effectLst/>
          </c:spPr>
          <c:invertIfNegative val="0"/>
          <c:cat>
            <c:strRef>
              <c:f>Sheet1!$A$2:$A$9</c:f>
              <c:strCache>
                <c:ptCount val="8"/>
                <c:pt idx="0">
                  <c:v>Day-to-day Work Gratification</c:v>
                </c:pt>
                <c:pt idx="1">
                  <c:v>Expectations Regarding Responsibilities/Workload</c:v>
                </c:pt>
                <c:pt idx="2">
                  <c:v>Growth Opportunities</c:v>
                </c:pt>
                <c:pt idx="3">
                  <c:v>Supervisory Appreciation and Support</c:v>
                </c:pt>
                <c:pt idx="4">
                  <c:v>Quality of Supervisory Communication</c:v>
                </c:pt>
                <c:pt idx="5">
                  <c:v>Relationship To Agency as a Whole</c:v>
                </c:pt>
                <c:pt idx="6">
                  <c:v>Relationships with Coworkers</c:v>
                </c:pt>
                <c:pt idx="7">
                  <c:v>“Having A Voice”</c:v>
                </c:pt>
              </c:strCache>
            </c:strRef>
          </c:cat>
          <c:val>
            <c:numRef>
              <c:f>Sheet1!$B$2:$B$9</c:f>
              <c:numCache>
                <c:formatCode>General</c:formatCode>
                <c:ptCount val="8"/>
                <c:pt idx="0">
                  <c:v>3.3</c:v>
                </c:pt>
                <c:pt idx="1">
                  <c:v>2.97</c:v>
                </c:pt>
                <c:pt idx="2">
                  <c:v>2.95</c:v>
                </c:pt>
                <c:pt idx="3">
                  <c:v>3.17</c:v>
                </c:pt>
                <c:pt idx="4">
                  <c:v>3.13</c:v>
                </c:pt>
                <c:pt idx="5">
                  <c:v>2.74</c:v>
                </c:pt>
                <c:pt idx="6">
                  <c:v>2.92</c:v>
                </c:pt>
                <c:pt idx="7">
                  <c:v>2.98</c:v>
                </c:pt>
              </c:numCache>
            </c:numRef>
          </c:val>
          <c:extLst>
            <c:ext xmlns:c16="http://schemas.microsoft.com/office/drawing/2014/chart" uri="{C3380CC4-5D6E-409C-BE32-E72D297353CC}">
              <c16:uniqueId val="{00000000-638A-4BC4-A726-58CCD81D8E5F}"/>
            </c:ext>
          </c:extLst>
        </c:ser>
        <c:ser>
          <c:idx val="1"/>
          <c:order val="1"/>
          <c:tx>
            <c:strRef>
              <c:f>Sheet1!$C$1</c:f>
              <c:strCache>
                <c:ptCount val="1"/>
                <c:pt idx="0">
                  <c:v>October 2016 Average</c:v>
                </c:pt>
              </c:strCache>
            </c:strRef>
          </c:tx>
          <c:spPr>
            <a:solidFill>
              <a:schemeClr val="accent2"/>
            </a:solidFill>
            <a:ln>
              <a:noFill/>
            </a:ln>
            <a:effectLst/>
          </c:spPr>
          <c:invertIfNegative val="0"/>
          <c:cat>
            <c:strRef>
              <c:f>Sheet1!$A$2:$A$9</c:f>
              <c:strCache>
                <c:ptCount val="8"/>
                <c:pt idx="0">
                  <c:v>Day-to-day Work Gratification</c:v>
                </c:pt>
                <c:pt idx="1">
                  <c:v>Expectations Regarding Responsibilities/Workload</c:v>
                </c:pt>
                <c:pt idx="2">
                  <c:v>Growth Opportunities</c:v>
                </c:pt>
                <c:pt idx="3">
                  <c:v>Supervisory Appreciation and Support</c:v>
                </c:pt>
                <c:pt idx="4">
                  <c:v>Quality of Supervisory Communication</c:v>
                </c:pt>
                <c:pt idx="5">
                  <c:v>Relationship To Agency as a Whole</c:v>
                </c:pt>
                <c:pt idx="6">
                  <c:v>Relationships with Coworkers</c:v>
                </c:pt>
                <c:pt idx="7">
                  <c:v>“Having A Voice”</c:v>
                </c:pt>
              </c:strCache>
            </c:strRef>
          </c:cat>
          <c:val>
            <c:numRef>
              <c:f>Sheet1!$C$2:$C$9</c:f>
              <c:numCache>
                <c:formatCode>General</c:formatCode>
                <c:ptCount val="8"/>
                <c:pt idx="0">
                  <c:v>3.23</c:v>
                </c:pt>
                <c:pt idx="1">
                  <c:v>2.98</c:v>
                </c:pt>
                <c:pt idx="2">
                  <c:v>3.03</c:v>
                </c:pt>
                <c:pt idx="3">
                  <c:v>3.27</c:v>
                </c:pt>
                <c:pt idx="4">
                  <c:v>3.26</c:v>
                </c:pt>
                <c:pt idx="5">
                  <c:v>2.88</c:v>
                </c:pt>
                <c:pt idx="6">
                  <c:v>3.09</c:v>
                </c:pt>
                <c:pt idx="7">
                  <c:v>3.18</c:v>
                </c:pt>
              </c:numCache>
            </c:numRef>
          </c:val>
          <c:extLst>
            <c:ext xmlns:c16="http://schemas.microsoft.com/office/drawing/2014/chart" uri="{C3380CC4-5D6E-409C-BE32-E72D297353CC}">
              <c16:uniqueId val="{00000001-638A-4BC4-A726-58CCD81D8E5F}"/>
            </c:ext>
          </c:extLst>
        </c:ser>
        <c:dLbls>
          <c:showLegendKey val="0"/>
          <c:showVal val="0"/>
          <c:showCatName val="0"/>
          <c:showSerName val="0"/>
          <c:showPercent val="0"/>
          <c:showBubbleSize val="0"/>
        </c:dLbls>
        <c:gapWidth val="219"/>
        <c:overlap val="-27"/>
        <c:axId val="185880592"/>
        <c:axId val="185881152"/>
      </c:barChart>
      <c:lineChart>
        <c:grouping val="standard"/>
        <c:varyColors val="0"/>
        <c:ser>
          <c:idx val="2"/>
          <c:order val="2"/>
          <c:tx>
            <c:strRef>
              <c:f>Sheet1!$D$1</c:f>
              <c:strCache>
                <c:ptCount val="1"/>
                <c:pt idx="0">
                  <c:v>2015 Average</c:v>
                </c:pt>
              </c:strCache>
            </c:strRef>
          </c:tx>
          <c:spPr>
            <a:ln w="28575" cap="rnd">
              <a:solidFill>
                <a:schemeClr val="accent3"/>
              </a:solidFill>
              <a:round/>
            </a:ln>
            <a:effectLst/>
          </c:spPr>
          <c:marker>
            <c:symbol val="none"/>
          </c:marker>
          <c:cat>
            <c:strRef>
              <c:f>Sheet1!$A$2:$A$9</c:f>
              <c:strCache>
                <c:ptCount val="8"/>
                <c:pt idx="0">
                  <c:v>Day-to-day Work Gratification</c:v>
                </c:pt>
                <c:pt idx="1">
                  <c:v>Expectations Regarding Responsibilities/Workload</c:v>
                </c:pt>
                <c:pt idx="2">
                  <c:v>Growth Opportunities</c:v>
                </c:pt>
                <c:pt idx="3">
                  <c:v>Supervisory Appreciation and Support</c:v>
                </c:pt>
                <c:pt idx="4">
                  <c:v>Quality of Supervisory Communication</c:v>
                </c:pt>
                <c:pt idx="5">
                  <c:v>Relationship To Agency as a Whole</c:v>
                </c:pt>
                <c:pt idx="6">
                  <c:v>Relationships with Coworkers</c:v>
                </c:pt>
                <c:pt idx="7">
                  <c:v>“Having A Voice”</c:v>
                </c:pt>
              </c:strCache>
            </c:strRef>
          </c:cat>
          <c:val>
            <c:numRef>
              <c:f>Sheet1!$D$2:$D$9</c:f>
              <c:numCache>
                <c:formatCode>General</c:formatCode>
                <c:ptCount val="8"/>
                <c:pt idx="0">
                  <c:v>3.01</c:v>
                </c:pt>
                <c:pt idx="1">
                  <c:v>3.01</c:v>
                </c:pt>
                <c:pt idx="2">
                  <c:v>3.01</c:v>
                </c:pt>
                <c:pt idx="3">
                  <c:v>3.01</c:v>
                </c:pt>
                <c:pt idx="4">
                  <c:v>3.01</c:v>
                </c:pt>
                <c:pt idx="5">
                  <c:v>3.01</c:v>
                </c:pt>
                <c:pt idx="6">
                  <c:v>3.01</c:v>
                </c:pt>
                <c:pt idx="7">
                  <c:v>3.01</c:v>
                </c:pt>
              </c:numCache>
            </c:numRef>
          </c:val>
          <c:smooth val="0"/>
          <c:extLst>
            <c:ext xmlns:c16="http://schemas.microsoft.com/office/drawing/2014/chart" uri="{C3380CC4-5D6E-409C-BE32-E72D297353CC}">
              <c16:uniqueId val="{00000002-638A-4BC4-A726-58CCD81D8E5F}"/>
            </c:ext>
          </c:extLst>
        </c:ser>
        <c:ser>
          <c:idx val="3"/>
          <c:order val="3"/>
          <c:tx>
            <c:strRef>
              <c:f>Sheet1!$E$1</c:f>
              <c:strCache>
                <c:ptCount val="1"/>
                <c:pt idx="0">
                  <c:v>2016 Average</c:v>
                </c:pt>
              </c:strCache>
            </c:strRef>
          </c:tx>
          <c:spPr>
            <a:ln w="28575" cap="rnd">
              <a:solidFill>
                <a:schemeClr val="accent4"/>
              </a:solidFill>
              <a:round/>
            </a:ln>
            <a:effectLst/>
          </c:spPr>
          <c:marker>
            <c:symbol val="none"/>
          </c:marker>
          <c:cat>
            <c:strRef>
              <c:f>Sheet1!$A$2:$A$9</c:f>
              <c:strCache>
                <c:ptCount val="8"/>
                <c:pt idx="0">
                  <c:v>Day-to-day Work Gratification</c:v>
                </c:pt>
                <c:pt idx="1">
                  <c:v>Expectations Regarding Responsibilities/Workload</c:v>
                </c:pt>
                <c:pt idx="2">
                  <c:v>Growth Opportunities</c:v>
                </c:pt>
                <c:pt idx="3">
                  <c:v>Supervisory Appreciation and Support</c:v>
                </c:pt>
                <c:pt idx="4">
                  <c:v>Quality of Supervisory Communication</c:v>
                </c:pt>
                <c:pt idx="5">
                  <c:v>Relationship To Agency as a Whole</c:v>
                </c:pt>
                <c:pt idx="6">
                  <c:v>Relationships with Coworkers</c:v>
                </c:pt>
                <c:pt idx="7">
                  <c:v>“Having A Voice”</c:v>
                </c:pt>
              </c:strCache>
            </c:strRef>
          </c:cat>
          <c:val>
            <c:numRef>
              <c:f>Sheet1!$E$2:$E$9</c:f>
              <c:numCache>
                <c:formatCode>General</c:formatCode>
                <c:ptCount val="8"/>
                <c:pt idx="0">
                  <c:v>3.1</c:v>
                </c:pt>
                <c:pt idx="1">
                  <c:v>3.1</c:v>
                </c:pt>
                <c:pt idx="2">
                  <c:v>3.1</c:v>
                </c:pt>
                <c:pt idx="3">
                  <c:v>3.1</c:v>
                </c:pt>
                <c:pt idx="4">
                  <c:v>3.1</c:v>
                </c:pt>
                <c:pt idx="5">
                  <c:v>3.1</c:v>
                </c:pt>
                <c:pt idx="6">
                  <c:v>3.1</c:v>
                </c:pt>
                <c:pt idx="7">
                  <c:v>3.1</c:v>
                </c:pt>
              </c:numCache>
            </c:numRef>
          </c:val>
          <c:smooth val="0"/>
          <c:extLst>
            <c:ext xmlns:c16="http://schemas.microsoft.com/office/drawing/2014/chart" uri="{C3380CC4-5D6E-409C-BE32-E72D297353CC}">
              <c16:uniqueId val="{00000003-638A-4BC4-A726-58CCD81D8E5F}"/>
            </c:ext>
          </c:extLst>
        </c:ser>
        <c:dLbls>
          <c:showLegendKey val="0"/>
          <c:showVal val="0"/>
          <c:showCatName val="0"/>
          <c:showSerName val="0"/>
          <c:showPercent val="0"/>
          <c:showBubbleSize val="0"/>
        </c:dLbls>
        <c:marker val="1"/>
        <c:smooth val="0"/>
        <c:axId val="185880592"/>
        <c:axId val="185881152"/>
      </c:lineChart>
      <c:catAx>
        <c:axId val="185880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881152"/>
        <c:crosses val="autoZero"/>
        <c:auto val="1"/>
        <c:lblAlgn val="ctr"/>
        <c:lblOffset val="100"/>
        <c:noMultiLvlLbl val="0"/>
      </c:catAx>
      <c:valAx>
        <c:axId val="185881152"/>
        <c:scaling>
          <c:orientation val="minMax"/>
          <c:max val="4"/>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80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90AE2-C3FF-45B0-BED2-58288B7C9AD3}" type="doc">
      <dgm:prSet loTypeId="urn:microsoft.com/office/officeart/2008/layout/AlternatingPictureBlocks" loCatId="list" qsTypeId="urn:microsoft.com/office/officeart/2005/8/quickstyle/simple1" qsCatId="simple" csTypeId="urn:microsoft.com/office/officeart/2005/8/colors/accent1_4" csCatId="accent1" phldr="1"/>
      <dgm:spPr/>
      <dgm:t>
        <a:bodyPr/>
        <a:lstStyle/>
        <a:p>
          <a:endParaRPr lang="en-US"/>
        </a:p>
      </dgm:t>
    </dgm:pt>
    <dgm:pt modelId="{EE77B243-C195-4B3F-B4A7-F065F90C3F31}">
      <dgm:prSet phldrT="[Text]" custT="1"/>
      <dgm:spPr/>
      <dgm:t>
        <a:bodyPr/>
        <a:lstStyle/>
        <a:p>
          <a:r>
            <a:rPr lang="en-US" sz="2200" dirty="0"/>
            <a:t>Balance accountability with authority</a:t>
          </a:r>
        </a:p>
      </dgm:t>
    </dgm:pt>
    <dgm:pt modelId="{69035A1E-0320-4B7F-9691-201C04083016}" type="parTrans" cxnId="{134072EB-7CBA-4FCA-9A11-D4ECEC04914C}">
      <dgm:prSet/>
      <dgm:spPr/>
      <dgm:t>
        <a:bodyPr/>
        <a:lstStyle/>
        <a:p>
          <a:endParaRPr lang="en-US"/>
        </a:p>
      </dgm:t>
    </dgm:pt>
    <dgm:pt modelId="{62F443B2-A202-45E8-BAD2-DCD9312178B4}" type="sibTrans" cxnId="{134072EB-7CBA-4FCA-9A11-D4ECEC04914C}">
      <dgm:prSet/>
      <dgm:spPr/>
      <dgm:t>
        <a:bodyPr/>
        <a:lstStyle/>
        <a:p>
          <a:endParaRPr lang="en-US"/>
        </a:p>
      </dgm:t>
    </dgm:pt>
    <dgm:pt modelId="{512FDCF6-F104-4953-94FD-DEEC26782E44}">
      <dgm:prSet phldrT="[Text]" custT="1"/>
      <dgm:spPr/>
      <dgm:t>
        <a:bodyPr/>
        <a:lstStyle/>
        <a:p>
          <a:r>
            <a:rPr lang="en-US" sz="2000" dirty="0"/>
            <a:t>Ensure all levels of management adhere to and support practice of the Triad </a:t>
          </a:r>
        </a:p>
      </dgm:t>
    </dgm:pt>
    <dgm:pt modelId="{D108FE26-EA0B-49DB-8A10-2421584848D3}" type="parTrans" cxnId="{6E5E950C-FC0E-404A-B018-832F1AC99DE6}">
      <dgm:prSet/>
      <dgm:spPr/>
      <dgm:t>
        <a:bodyPr/>
        <a:lstStyle/>
        <a:p>
          <a:endParaRPr lang="en-US"/>
        </a:p>
      </dgm:t>
    </dgm:pt>
    <dgm:pt modelId="{C5927A1D-B236-493C-A3D4-6872951AD375}" type="sibTrans" cxnId="{6E5E950C-FC0E-404A-B018-832F1AC99DE6}">
      <dgm:prSet/>
      <dgm:spPr/>
      <dgm:t>
        <a:bodyPr/>
        <a:lstStyle/>
        <a:p>
          <a:endParaRPr lang="en-US"/>
        </a:p>
      </dgm:t>
    </dgm:pt>
    <dgm:pt modelId="{6E1DA604-0783-4033-B52D-6B29DE508E42}">
      <dgm:prSet phldrT="[Text]" custT="1"/>
      <dgm:spPr/>
      <dgm:t>
        <a:bodyPr/>
        <a:lstStyle/>
        <a:p>
          <a:r>
            <a:rPr lang="en-US" sz="2200" dirty="0"/>
            <a:t>Create a learning environment</a:t>
          </a:r>
        </a:p>
      </dgm:t>
    </dgm:pt>
    <dgm:pt modelId="{37D896DE-F51F-4CE9-9692-4B764C612BB5}" type="parTrans" cxnId="{C16A54A5-1223-48CB-A4FC-B5A31F2BA9D8}">
      <dgm:prSet/>
      <dgm:spPr/>
      <dgm:t>
        <a:bodyPr/>
        <a:lstStyle/>
        <a:p>
          <a:endParaRPr lang="en-US"/>
        </a:p>
      </dgm:t>
    </dgm:pt>
    <dgm:pt modelId="{3E07AE42-05F8-4FA1-B1EF-B50152B849DC}" type="sibTrans" cxnId="{C16A54A5-1223-48CB-A4FC-B5A31F2BA9D8}">
      <dgm:prSet/>
      <dgm:spPr/>
      <dgm:t>
        <a:bodyPr/>
        <a:lstStyle/>
        <a:p>
          <a:endParaRPr lang="en-US"/>
        </a:p>
      </dgm:t>
    </dgm:pt>
    <dgm:pt modelId="{A3B7DB84-DCD6-4D0C-98F7-6062D59100DF}">
      <dgm:prSet phldrT="[Text]" custT="1"/>
      <dgm:spPr/>
      <dgm:t>
        <a:bodyPr/>
        <a:lstStyle/>
        <a:p>
          <a:r>
            <a:rPr lang="en-US" sz="2200" dirty="0"/>
            <a:t>Foster a data-driven culture</a:t>
          </a:r>
        </a:p>
      </dgm:t>
    </dgm:pt>
    <dgm:pt modelId="{8E2D62C0-39C2-4DEE-8900-3A07FC96F473}" type="parTrans" cxnId="{54701ACF-966B-4FAF-823B-E71A15C53F2E}">
      <dgm:prSet/>
      <dgm:spPr/>
      <dgm:t>
        <a:bodyPr/>
        <a:lstStyle/>
        <a:p>
          <a:endParaRPr lang="en-US"/>
        </a:p>
      </dgm:t>
    </dgm:pt>
    <dgm:pt modelId="{2323165E-3E50-492D-8B70-A5CEF34C27C8}" type="sibTrans" cxnId="{54701ACF-966B-4FAF-823B-E71A15C53F2E}">
      <dgm:prSet/>
      <dgm:spPr/>
      <dgm:t>
        <a:bodyPr/>
        <a:lstStyle/>
        <a:p>
          <a:endParaRPr lang="en-US"/>
        </a:p>
      </dgm:t>
    </dgm:pt>
    <dgm:pt modelId="{556ADF3E-8D9F-44AB-803D-EFB81B39B5FD}">
      <dgm:prSet custT="1"/>
      <dgm:spPr/>
      <dgm:t>
        <a:bodyPr/>
        <a:lstStyle/>
        <a:p>
          <a:r>
            <a:rPr lang="en-US" sz="2200" dirty="0"/>
            <a:t>Concentrate on key management indicators</a:t>
          </a:r>
        </a:p>
      </dgm:t>
    </dgm:pt>
    <dgm:pt modelId="{7E1F1CFA-063E-45EB-95EA-477494051E55}" type="parTrans" cxnId="{69AC004B-6D57-4962-AB78-68F28A3DDEEA}">
      <dgm:prSet/>
      <dgm:spPr/>
      <dgm:t>
        <a:bodyPr/>
        <a:lstStyle/>
        <a:p>
          <a:endParaRPr lang="en-US"/>
        </a:p>
      </dgm:t>
    </dgm:pt>
    <dgm:pt modelId="{C2D9667D-B9D6-4A05-A7DA-9B63526F65B7}" type="sibTrans" cxnId="{69AC004B-6D57-4962-AB78-68F28A3DDEEA}">
      <dgm:prSet/>
      <dgm:spPr/>
      <dgm:t>
        <a:bodyPr/>
        <a:lstStyle/>
        <a:p>
          <a:endParaRPr lang="en-US"/>
        </a:p>
      </dgm:t>
    </dgm:pt>
    <dgm:pt modelId="{3FD510CC-14D2-4EC6-BB05-F36BD45A1F6F}" type="pres">
      <dgm:prSet presAssocID="{6C590AE2-C3FF-45B0-BED2-58288B7C9AD3}" presName="linearFlow" presStyleCnt="0">
        <dgm:presLayoutVars>
          <dgm:dir/>
          <dgm:resizeHandles val="exact"/>
        </dgm:presLayoutVars>
      </dgm:prSet>
      <dgm:spPr/>
    </dgm:pt>
    <dgm:pt modelId="{22CC4363-320D-4C41-85FE-B5DCB9F8B9D1}" type="pres">
      <dgm:prSet presAssocID="{EE77B243-C195-4B3F-B4A7-F065F90C3F31}" presName="comp" presStyleCnt="0"/>
      <dgm:spPr/>
    </dgm:pt>
    <dgm:pt modelId="{46F311CB-5E0B-4FA6-BDED-A03EE5F52EED}" type="pres">
      <dgm:prSet presAssocID="{EE77B243-C195-4B3F-B4A7-F065F90C3F31}" presName="rect2" presStyleLbl="node1" presStyleIdx="0" presStyleCnt="5">
        <dgm:presLayoutVars>
          <dgm:bulletEnabled val="1"/>
        </dgm:presLayoutVars>
      </dgm:prSet>
      <dgm:spPr/>
    </dgm:pt>
    <dgm:pt modelId="{ACCF6F24-F8F7-470F-9AE4-535B6C010A00}" type="pres">
      <dgm:prSet presAssocID="{EE77B243-C195-4B3F-B4A7-F065F90C3F31}" presName="rect1" presStyleLbl="lnNode1" presStyleIdx="0" presStyleCnt="5"/>
      <dgm:spPr/>
    </dgm:pt>
    <dgm:pt modelId="{4696C854-7796-4CA1-8958-4C348F30C8C0}" type="pres">
      <dgm:prSet presAssocID="{62F443B2-A202-45E8-BAD2-DCD9312178B4}" presName="sibTrans" presStyleCnt="0"/>
      <dgm:spPr/>
    </dgm:pt>
    <dgm:pt modelId="{91D3ED9C-F785-444E-8A1F-7513BA361E11}" type="pres">
      <dgm:prSet presAssocID="{556ADF3E-8D9F-44AB-803D-EFB81B39B5FD}" presName="comp" presStyleCnt="0"/>
      <dgm:spPr/>
    </dgm:pt>
    <dgm:pt modelId="{85746596-BE48-40CA-9CFF-AE0C2A124688}" type="pres">
      <dgm:prSet presAssocID="{556ADF3E-8D9F-44AB-803D-EFB81B39B5FD}" presName="rect2" presStyleLbl="node1" presStyleIdx="1" presStyleCnt="5">
        <dgm:presLayoutVars>
          <dgm:bulletEnabled val="1"/>
        </dgm:presLayoutVars>
      </dgm:prSet>
      <dgm:spPr/>
    </dgm:pt>
    <dgm:pt modelId="{371A75FC-158E-4F32-8F79-120B33A15F5B}" type="pres">
      <dgm:prSet presAssocID="{556ADF3E-8D9F-44AB-803D-EFB81B39B5FD}" presName="rect1" presStyleLbl="lnNode1" presStyleIdx="1" presStyleCnt="5"/>
      <dgm:spPr/>
    </dgm:pt>
    <dgm:pt modelId="{BEE20701-21D5-439A-AA35-23522E514FF1}" type="pres">
      <dgm:prSet presAssocID="{C2D9667D-B9D6-4A05-A7DA-9B63526F65B7}" presName="sibTrans" presStyleCnt="0"/>
      <dgm:spPr/>
    </dgm:pt>
    <dgm:pt modelId="{4F560521-39AB-4750-801D-15182D4F9AB1}" type="pres">
      <dgm:prSet presAssocID="{512FDCF6-F104-4953-94FD-DEEC26782E44}" presName="comp" presStyleCnt="0"/>
      <dgm:spPr/>
    </dgm:pt>
    <dgm:pt modelId="{599B5461-4D61-46B5-8690-DDE8635B7EF4}" type="pres">
      <dgm:prSet presAssocID="{512FDCF6-F104-4953-94FD-DEEC26782E44}" presName="rect2" presStyleLbl="node1" presStyleIdx="2" presStyleCnt="5">
        <dgm:presLayoutVars>
          <dgm:bulletEnabled val="1"/>
        </dgm:presLayoutVars>
      </dgm:prSet>
      <dgm:spPr/>
    </dgm:pt>
    <dgm:pt modelId="{8604287E-1C00-4397-BC7F-111DE2EC7B52}" type="pres">
      <dgm:prSet presAssocID="{512FDCF6-F104-4953-94FD-DEEC26782E44}" presName="rect1" presStyleLbl="lnNode1" presStyleIdx="2" presStyleCnt="5"/>
      <dgm:spPr/>
    </dgm:pt>
    <dgm:pt modelId="{E7487F21-FBBF-4ED5-9D9B-D515AF69670A}" type="pres">
      <dgm:prSet presAssocID="{C5927A1D-B236-493C-A3D4-6872951AD375}" presName="sibTrans" presStyleCnt="0"/>
      <dgm:spPr/>
    </dgm:pt>
    <dgm:pt modelId="{B4E500DC-FD32-4DB6-9E58-8E4E4A13E1DA}" type="pres">
      <dgm:prSet presAssocID="{6E1DA604-0783-4033-B52D-6B29DE508E42}" presName="comp" presStyleCnt="0"/>
      <dgm:spPr/>
    </dgm:pt>
    <dgm:pt modelId="{2A338F45-0C4E-4484-ABF4-47CE96C5D42A}" type="pres">
      <dgm:prSet presAssocID="{6E1DA604-0783-4033-B52D-6B29DE508E42}" presName="rect2" presStyleLbl="node1" presStyleIdx="3" presStyleCnt="5">
        <dgm:presLayoutVars>
          <dgm:bulletEnabled val="1"/>
        </dgm:presLayoutVars>
      </dgm:prSet>
      <dgm:spPr/>
    </dgm:pt>
    <dgm:pt modelId="{FAF56859-B394-4820-B76E-E47286BB0563}" type="pres">
      <dgm:prSet presAssocID="{6E1DA604-0783-4033-B52D-6B29DE508E42}" presName="rect1" presStyleLbl="lnNode1" presStyleIdx="3" presStyleCnt="5"/>
      <dgm:spPr/>
    </dgm:pt>
    <dgm:pt modelId="{A48B8E81-9BD0-4DDC-A6AA-F8ED68F23EA7}" type="pres">
      <dgm:prSet presAssocID="{3E07AE42-05F8-4FA1-B1EF-B50152B849DC}" presName="sibTrans" presStyleCnt="0"/>
      <dgm:spPr/>
    </dgm:pt>
    <dgm:pt modelId="{A62F8DA9-E793-468E-A41E-243F19419C21}" type="pres">
      <dgm:prSet presAssocID="{A3B7DB84-DCD6-4D0C-98F7-6062D59100DF}" presName="comp" presStyleCnt="0"/>
      <dgm:spPr/>
    </dgm:pt>
    <dgm:pt modelId="{EBC52887-4052-4B03-BFDD-94050CE18F54}" type="pres">
      <dgm:prSet presAssocID="{A3B7DB84-DCD6-4D0C-98F7-6062D59100DF}" presName="rect2" presStyleLbl="node1" presStyleIdx="4" presStyleCnt="5">
        <dgm:presLayoutVars>
          <dgm:bulletEnabled val="1"/>
        </dgm:presLayoutVars>
      </dgm:prSet>
      <dgm:spPr/>
    </dgm:pt>
    <dgm:pt modelId="{37DACBAE-51FA-417B-A040-230002A227BE}" type="pres">
      <dgm:prSet presAssocID="{A3B7DB84-DCD6-4D0C-98F7-6062D59100DF}" presName="rect1" presStyleLbl="lnNode1" presStyleIdx="4" presStyleCnt="5"/>
      <dgm:spPr/>
    </dgm:pt>
  </dgm:ptLst>
  <dgm:cxnLst>
    <dgm:cxn modelId="{6E5E950C-FC0E-404A-B018-832F1AC99DE6}" srcId="{6C590AE2-C3FF-45B0-BED2-58288B7C9AD3}" destId="{512FDCF6-F104-4953-94FD-DEEC26782E44}" srcOrd="2" destOrd="0" parTransId="{D108FE26-EA0B-49DB-8A10-2421584848D3}" sibTransId="{C5927A1D-B236-493C-A3D4-6872951AD375}"/>
    <dgm:cxn modelId="{51835F0E-38E9-4882-BA71-97E9B3C24EF9}" type="presOf" srcId="{6C590AE2-C3FF-45B0-BED2-58288B7C9AD3}" destId="{3FD510CC-14D2-4EC6-BB05-F36BD45A1F6F}" srcOrd="0" destOrd="0" presId="urn:microsoft.com/office/officeart/2008/layout/AlternatingPictureBlocks"/>
    <dgm:cxn modelId="{6D59912E-2891-4687-B10B-2677AD40BB0E}" type="presOf" srcId="{556ADF3E-8D9F-44AB-803D-EFB81B39B5FD}" destId="{85746596-BE48-40CA-9CFF-AE0C2A124688}" srcOrd="0" destOrd="0" presId="urn:microsoft.com/office/officeart/2008/layout/AlternatingPictureBlocks"/>
    <dgm:cxn modelId="{8875F93B-3A59-4A51-BD03-D40BE79E6B53}" type="presOf" srcId="{6E1DA604-0783-4033-B52D-6B29DE508E42}" destId="{2A338F45-0C4E-4484-ABF4-47CE96C5D42A}" srcOrd="0" destOrd="0" presId="urn:microsoft.com/office/officeart/2008/layout/AlternatingPictureBlocks"/>
    <dgm:cxn modelId="{69AC004B-6D57-4962-AB78-68F28A3DDEEA}" srcId="{6C590AE2-C3FF-45B0-BED2-58288B7C9AD3}" destId="{556ADF3E-8D9F-44AB-803D-EFB81B39B5FD}" srcOrd="1" destOrd="0" parTransId="{7E1F1CFA-063E-45EB-95EA-477494051E55}" sibTransId="{C2D9667D-B9D6-4A05-A7DA-9B63526F65B7}"/>
    <dgm:cxn modelId="{393D8452-334B-40ED-ACE3-3BC18E19D6A8}" type="presOf" srcId="{A3B7DB84-DCD6-4D0C-98F7-6062D59100DF}" destId="{EBC52887-4052-4B03-BFDD-94050CE18F54}" srcOrd="0" destOrd="0" presId="urn:microsoft.com/office/officeart/2008/layout/AlternatingPictureBlocks"/>
    <dgm:cxn modelId="{2956BB81-DF39-4BB4-A245-C5C48C6921DC}" type="presOf" srcId="{512FDCF6-F104-4953-94FD-DEEC26782E44}" destId="{599B5461-4D61-46B5-8690-DDE8635B7EF4}" srcOrd="0" destOrd="0" presId="urn:microsoft.com/office/officeart/2008/layout/AlternatingPictureBlocks"/>
    <dgm:cxn modelId="{52158199-18A3-4A01-AB85-F07A1F58B1FF}" type="presOf" srcId="{EE77B243-C195-4B3F-B4A7-F065F90C3F31}" destId="{46F311CB-5E0B-4FA6-BDED-A03EE5F52EED}" srcOrd="0" destOrd="0" presId="urn:microsoft.com/office/officeart/2008/layout/AlternatingPictureBlocks"/>
    <dgm:cxn modelId="{C16A54A5-1223-48CB-A4FC-B5A31F2BA9D8}" srcId="{6C590AE2-C3FF-45B0-BED2-58288B7C9AD3}" destId="{6E1DA604-0783-4033-B52D-6B29DE508E42}" srcOrd="3" destOrd="0" parTransId="{37D896DE-F51F-4CE9-9692-4B764C612BB5}" sibTransId="{3E07AE42-05F8-4FA1-B1EF-B50152B849DC}"/>
    <dgm:cxn modelId="{54701ACF-966B-4FAF-823B-E71A15C53F2E}" srcId="{6C590AE2-C3FF-45B0-BED2-58288B7C9AD3}" destId="{A3B7DB84-DCD6-4D0C-98F7-6062D59100DF}" srcOrd="4" destOrd="0" parTransId="{8E2D62C0-39C2-4DEE-8900-3A07FC96F473}" sibTransId="{2323165E-3E50-492D-8B70-A5CEF34C27C8}"/>
    <dgm:cxn modelId="{134072EB-7CBA-4FCA-9A11-D4ECEC04914C}" srcId="{6C590AE2-C3FF-45B0-BED2-58288B7C9AD3}" destId="{EE77B243-C195-4B3F-B4A7-F065F90C3F31}" srcOrd="0" destOrd="0" parTransId="{69035A1E-0320-4B7F-9691-201C04083016}" sibTransId="{62F443B2-A202-45E8-BAD2-DCD9312178B4}"/>
    <dgm:cxn modelId="{D734F644-4B10-48C4-B1DA-D8E0A65F21D1}" type="presParOf" srcId="{3FD510CC-14D2-4EC6-BB05-F36BD45A1F6F}" destId="{22CC4363-320D-4C41-85FE-B5DCB9F8B9D1}" srcOrd="0" destOrd="0" presId="urn:microsoft.com/office/officeart/2008/layout/AlternatingPictureBlocks"/>
    <dgm:cxn modelId="{5A8C2B8D-98A5-4A39-8C25-F44C5888F7E5}" type="presParOf" srcId="{22CC4363-320D-4C41-85FE-B5DCB9F8B9D1}" destId="{46F311CB-5E0B-4FA6-BDED-A03EE5F52EED}" srcOrd="0" destOrd="0" presId="urn:microsoft.com/office/officeart/2008/layout/AlternatingPictureBlocks"/>
    <dgm:cxn modelId="{B8E4CEFA-698D-47B6-B7F6-04F3E79BF97A}" type="presParOf" srcId="{22CC4363-320D-4C41-85FE-B5DCB9F8B9D1}" destId="{ACCF6F24-F8F7-470F-9AE4-535B6C010A00}" srcOrd="1" destOrd="0" presId="urn:microsoft.com/office/officeart/2008/layout/AlternatingPictureBlocks"/>
    <dgm:cxn modelId="{5A46194D-7D71-4DC4-ACAC-E6CB4040A589}" type="presParOf" srcId="{3FD510CC-14D2-4EC6-BB05-F36BD45A1F6F}" destId="{4696C854-7796-4CA1-8958-4C348F30C8C0}" srcOrd="1" destOrd="0" presId="urn:microsoft.com/office/officeart/2008/layout/AlternatingPictureBlocks"/>
    <dgm:cxn modelId="{7DFD8F91-C78F-44A1-8327-C7E883BCCE64}" type="presParOf" srcId="{3FD510CC-14D2-4EC6-BB05-F36BD45A1F6F}" destId="{91D3ED9C-F785-444E-8A1F-7513BA361E11}" srcOrd="2" destOrd="0" presId="urn:microsoft.com/office/officeart/2008/layout/AlternatingPictureBlocks"/>
    <dgm:cxn modelId="{07399B80-D692-4B79-B64F-69F62473B3F1}" type="presParOf" srcId="{91D3ED9C-F785-444E-8A1F-7513BA361E11}" destId="{85746596-BE48-40CA-9CFF-AE0C2A124688}" srcOrd="0" destOrd="0" presId="urn:microsoft.com/office/officeart/2008/layout/AlternatingPictureBlocks"/>
    <dgm:cxn modelId="{B047632A-A5F9-41D3-BCEE-DC4AC25E68DA}" type="presParOf" srcId="{91D3ED9C-F785-444E-8A1F-7513BA361E11}" destId="{371A75FC-158E-4F32-8F79-120B33A15F5B}" srcOrd="1" destOrd="0" presId="urn:microsoft.com/office/officeart/2008/layout/AlternatingPictureBlocks"/>
    <dgm:cxn modelId="{AE01FE53-0BBC-48C1-AB56-1AF078105E26}" type="presParOf" srcId="{3FD510CC-14D2-4EC6-BB05-F36BD45A1F6F}" destId="{BEE20701-21D5-439A-AA35-23522E514FF1}" srcOrd="3" destOrd="0" presId="urn:microsoft.com/office/officeart/2008/layout/AlternatingPictureBlocks"/>
    <dgm:cxn modelId="{AEA669B9-D358-4136-ACFA-F7C22DCA5AED}" type="presParOf" srcId="{3FD510CC-14D2-4EC6-BB05-F36BD45A1F6F}" destId="{4F560521-39AB-4750-801D-15182D4F9AB1}" srcOrd="4" destOrd="0" presId="urn:microsoft.com/office/officeart/2008/layout/AlternatingPictureBlocks"/>
    <dgm:cxn modelId="{AC688870-C397-4070-A4AC-126EB2B05709}" type="presParOf" srcId="{4F560521-39AB-4750-801D-15182D4F9AB1}" destId="{599B5461-4D61-46B5-8690-DDE8635B7EF4}" srcOrd="0" destOrd="0" presId="urn:microsoft.com/office/officeart/2008/layout/AlternatingPictureBlocks"/>
    <dgm:cxn modelId="{9F209339-D6AD-47DD-9A82-B631E790B5D4}" type="presParOf" srcId="{4F560521-39AB-4750-801D-15182D4F9AB1}" destId="{8604287E-1C00-4397-BC7F-111DE2EC7B52}" srcOrd="1" destOrd="0" presId="urn:microsoft.com/office/officeart/2008/layout/AlternatingPictureBlocks"/>
    <dgm:cxn modelId="{AECBBA73-5481-49DC-B95B-FE91F17CC05B}" type="presParOf" srcId="{3FD510CC-14D2-4EC6-BB05-F36BD45A1F6F}" destId="{E7487F21-FBBF-4ED5-9D9B-D515AF69670A}" srcOrd="5" destOrd="0" presId="urn:microsoft.com/office/officeart/2008/layout/AlternatingPictureBlocks"/>
    <dgm:cxn modelId="{861F101A-B9D3-41A9-8035-00F6DC767EA1}" type="presParOf" srcId="{3FD510CC-14D2-4EC6-BB05-F36BD45A1F6F}" destId="{B4E500DC-FD32-4DB6-9E58-8E4E4A13E1DA}" srcOrd="6" destOrd="0" presId="urn:microsoft.com/office/officeart/2008/layout/AlternatingPictureBlocks"/>
    <dgm:cxn modelId="{22BC8322-9D09-49D9-B9DA-5A560FF5361D}" type="presParOf" srcId="{B4E500DC-FD32-4DB6-9E58-8E4E4A13E1DA}" destId="{2A338F45-0C4E-4484-ABF4-47CE96C5D42A}" srcOrd="0" destOrd="0" presId="urn:microsoft.com/office/officeart/2008/layout/AlternatingPictureBlocks"/>
    <dgm:cxn modelId="{FBFCDEFE-3616-4498-90D6-E5C9396A1371}" type="presParOf" srcId="{B4E500DC-FD32-4DB6-9E58-8E4E4A13E1DA}" destId="{FAF56859-B394-4820-B76E-E47286BB0563}" srcOrd="1" destOrd="0" presId="urn:microsoft.com/office/officeart/2008/layout/AlternatingPictureBlocks"/>
    <dgm:cxn modelId="{EE87C7D0-FA46-44D7-9D66-E26FEDB71C4F}" type="presParOf" srcId="{3FD510CC-14D2-4EC6-BB05-F36BD45A1F6F}" destId="{A48B8E81-9BD0-4DDC-A6AA-F8ED68F23EA7}" srcOrd="7" destOrd="0" presId="urn:microsoft.com/office/officeart/2008/layout/AlternatingPictureBlocks"/>
    <dgm:cxn modelId="{A7D71F1E-33D4-46F0-A101-1D04C221E803}" type="presParOf" srcId="{3FD510CC-14D2-4EC6-BB05-F36BD45A1F6F}" destId="{A62F8DA9-E793-468E-A41E-243F19419C21}" srcOrd="8" destOrd="0" presId="urn:microsoft.com/office/officeart/2008/layout/AlternatingPictureBlocks"/>
    <dgm:cxn modelId="{65B3EB0C-E042-4DF5-9C8A-7909A3F8BADF}" type="presParOf" srcId="{A62F8DA9-E793-468E-A41E-243F19419C21}" destId="{EBC52887-4052-4B03-BFDD-94050CE18F54}" srcOrd="0" destOrd="0" presId="urn:microsoft.com/office/officeart/2008/layout/AlternatingPictureBlocks"/>
    <dgm:cxn modelId="{4071C7F4-029C-4AF5-A637-682D7FBDA1DA}" type="presParOf" srcId="{A62F8DA9-E793-468E-A41E-243F19419C21}" destId="{37DACBAE-51FA-417B-A040-230002A227BE}"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3D39BA-0701-42BC-A7B9-E2848F310C65}" type="doc">
      <dgm:prSet loTypeId="urn:microsoft.com/office/officeart/2005/8/layout/pyramid4" loCatId="relationship" qsTypeId="urn:microsoft.com/office/officeart/2005/8/quickstyle/simple2" qsCatId="simple" csTypeId="urn:microsoft.com/office/officeart/2005/8/colors/accent1_4" csCatId="accent1" phldr="1"/>
      <dgm:spPr/>
      <dgm:t>
        <a:bodyPr/>
        <a:lstStyle/>
        <a:p>
          <a:endParaRPr lang="en-US"/>
        </a:p>
      </dgm:t>
    </dgm:pt>
    <dgm:pt modelId="{565E6818-FA07-4D54-86EC-3AD32A1D2420}">
      <dgm:prSet phldrT="[Text]" custT="1"/>
      <dgm:spPr/>
      <dgm:t>
        <a:bodyPr/>
        <a:lstStyle/>
        <a:p>
          <a:r>
            <a:rPr lang="en-US" sz="2700" dirty="0"/>
            <a:t>Data Driven Administrative Supervision (DDAS)</a:t>
          </a:r>
        </a:p>
      </dgm:t>
    </dgm:pt>
    <dgm:pt modelId="{B9E034A3-3175-4D86-B465-8E0888905282}" type="parTrans" cxnId="{8A513798-66F7-4DD9-AF25-826957CB75AA}">
      <dgm:prSet/>
      <dgm:spPr/>
      <dgm:t>
        <a:bodyPr/>
        <a:lstStyle/>
        <a:p>
          <a:endParaRPr lang="en-US"/>
        </a:p>
      </dgm:t>
    </dgm:pt>
    <dgm:pt modelId="{FBCC2F5A-7298-4F62-AD3C-BD8B84E80AE9}" type="sibTrans" cxnId="{8A513798-66F7-4DD9-AF25-826957CB75AA}">
      <dgm:prSet/>
      <dgm:spPr/>
      <dgm:t>
        <a:bodyPr/>
        <a:lstStyle/>
        <a:p>
          <a:endParaRPr lang="en-US"/>
        </a:p>
      </dgm:t>
    </dgm:pt>
    <dgm:pt modelId="{5E8F3AC2-6824-472B-99B4-51E64E6E0F29}">
      <dgm:prSet phldrT="[Text]" custT="1"/>
      <dgm:spPr/>
      <dgm:t>
        <a:bodyPr/>
        <a:lstStyle/>
        <a:p>
          <a:r>
            <a:rPr lang="en-US" sz="2700" dirty="0"/>
            <a:t>Skills Building</a:t>
          </a:r>
        </a:p>
      </dgm:t>
    </dgm:pt>
    <dgm:pt modelId="{EAA96DCC-1FA3-419A-8E45-FB4BB4D464E8}" type="parTrans" cxnId="{9166C276-0212-45B8-A3F3-AC28BA1CC524}">
      <dgm:prSet/>
      <dgm:spPr/>
      <dgm:t>
        <a:bodyPr/>
        <a:lstStyle/>
        <a:p>
          <a:endParaRPr lang="en-US"/>
        </a:p>
      </dgm:t>
    </dgm:pt>
    <dgm:pt modelId="{D1B40D36-BD2D-4E2A-BE27-6063572DF4D2}" type="sibTrans" cxnId="{9166C276-0212-45B8-A3F3-AC28BA1CC524}">
      <dgm:prSet/>
      <dgm:spPr/>
      <dgm:t>
        <a:bodyPr/>
        <a:lstStyle/>
        <a:p>
          <a:endParaRPr lang="en-US"/>
        </a:p>
      </dgm:t>
    </dgm:pt>
    <dgm:pt modelId="{8A5D98CB-62EF-4FE7-B302-ADA9FFF2D1E3}">
      <dgm:prSet phldrT="[Text]" custT="1"/>
      <dgm:spPr/>
      <dgm:t>
        <a:bodyPr/>
        <a:lstStyle/>
        <a:p>
          <a:r>
            <a:rPr lang="en-US" sz="2700" dirty="0"/>
            <a:t>Continuous Quality Improvement (CQI)</a:t>
          </a:r>
        </a:p>
      </dgm:t>
    </dgm:pt>
    <dgm:pt modelId="{3F86B77D-6B1D-4058-91DC-66A401FAC887}" type="parTrans" cxnId="{47479C41-4EAE-4870-ABDB-EC6FE93271DD}">
      <dgm:prSet/>
      <dgm:spPr/>
      <dgm:t>
        <a:bodyPr/>
        <a:lstStyle/>
        <a:p>
          <a:endParaRPr lang="en-US"/>
        </a:p>
      </dgm:t>
    </dgm:pt>
    <dgm:pt modelId="{6ADDF8FB-401B-42F5-9349-A527012EB29C}" type="sibTrans" cxnId="{47479C41-4EAE-4870-ABDB-EC6FE93271DD}">
      <dgm:prSet/>
      <dgm:spPr/>
      <dgm:t>
        <a:bodyPr/>
        <a:lstStyle/>
        <a:p>
          <a:endParaRPr lang="en-US"/>
        </a:p>
      </dgm:t>
    </dgm:pt>
    <dgm:pt modelId="{51E25CD7-98B9-4E6F-AF1B-915CCCF49C52}">
      <dgm:prSet phldrT="[Text]"/>
      <dgm:spPr/>
      <dgm:t>
        <a:bodyPr/>
        <a:lstStyle/>
        <a:p>
          <a:endParaRPr lang="en-US" dirty="0"/>
        </a:p>
      </dgm:t>
    </dgm:pt>
    <dgm:pt modelId="{BB10EA11-0730-4CA2-A23D-2684DDD0A716}" type="parTrans" cxnId="{BAF7490E-75CB-4AAE-9013-D39AC8C222C8}">
      <dgm:prSet/>
      <dgm:spPr/>
      <dgm:t>
        <a:bodyPr/>
        <a:lstStyle/>
        <a:p>
          <a:endParaRPr lang="en-US"/>
        </a:p>
      </dgm:t>
    </dgm:pt>
    <dgm:pt modelId="{B197A1BB-0AE0-48AE-8BBC-1AE3BA9E749C}" type="sibTrans" cxnId="{BAF7490E-75CB-4AAE-9013-D39AC8C222C8}">
      <dgm:prSet/>
      <dgm:spPr/>
      <dgm:t>
        <a:bodyPr/>
        <a:lstStyle/>
        <a:p>
          <a:endParaRPr lang="en-US"/>
        </a:p>
      </dgm:t>
    </dgm:pt>
    <dgm:pt modelId="{52AA0323-BB1A-4737-A629-E770825C6478}" type="pres">
      <dgm:prSet presAssocID="{B23D39BA-0701-42BC-A7B9-E2848F310C65}" presName="compositeShape" presStyleCnt="0">
        <dgm:presLayoutVars>
          <dgm:chMax val="9"/>
          <dgm:dir/>
          <dgm:resizeHandles val="exact"/>
        </dgm:presLayoutVars>
      </dgm:prSet>
      <dgm:spPr/>
    </dgm:pt>
    <dgm:pt modelId="{6E056234-9256-40E6-892A-49537F945873}" type="pres">
      <dgm:prSet presAssocID="{B23D39BA-0701-42BC-A7B9-E2848F310C65}" presName="triangle1" presStyleLbl="node1" presStyleIdx="0" presStyleCnt="4" custScaleX="217609">
        <dgm:presLayoutVars>
          <dgm:bulletEnabled val="1"/>
        </dgm:presLayoutVars>
      </dgm:prSet>
      <dgm:spPr/>
    </dgm:pt>
    <dgm:pt modelId="{46B2D9D4-D034-4B13-BE2E-8A313C290DF1}" type="pres">
      <dgm:prSet presAssocID="{B23D39BA-0701-42BC-A7B9-E2848F310C65}" presName="triangle2" presStyleLbl="node1" presStyleIdx="1" presStyleCnt="4" custScaleX="217745" custLinFactNeighborX="-58872" custLinFactNeighborY="5977">
        <dgm:presLayoutVars>
          <dgm:bulletEnabled val="1"/>
        </dgm:presLayoutVars>
      </dgm:prSet>
      <dgm:spPr/>
    </dgm:pt>
    <dgm:pt modelId="{4AA16795-C3C0-4C78-933F-E087B8CB91E9}" type="pres">
      <dgm:prSet presAssocID="{B23D39BA-0701-42BC-A7B9-E2848F310C65}" presName="triangle3" presStyleLbl="node1" presStyleIdx="2" presStyleCnt="4" custScaleX="217745">
        <dgm:presLayoutVars>
          <dgm:bulletEnabled val="1"/>
        </dgm:presLayoutVars>
      </dgm:prSet>
      <dgm:spPr/>
    </dgm:pt>
    <dgm:pt modelId="{E58900FE-D09C-42FC-A89A-E5D7AB804110}" type="pres">
      <dgm:prSet presAssocID="{B23D39BA-0701-42BC-A7B9-E2848F310C65}" presName="triangle4" presStyleLbl="node1" presStyleIdx="3" presStyleCnt="4" custScaleX="217745" custLinFactNeighborX="59660" custLinFactNeighborY="-1212">
        <dgm:presLayoutVars>
          <dgm:bulletEnabled val="1"/>
        </dgm:presLayoutVars>
      </dgm:prSet>
      <dgm:spPr/>
    </dgm:pt>
  </dgm:ptLst>
  <dgm:cxnLst>
    <dgm:cxn modelId="{BAF7490E-75CB-4AAE-9013-D39AC8C222C8}" srcId="{B23D39BA-0701-42BC-A7B9-E2848F310C65}" destId="{51E25CD7-98B9-4E6F-AF1B-915CCCF49C52}" srcOrd="2" destOrd="0" parTransId="{BB10EA11-0730-4CA2-A23D-2684DDD0A716}" sibTransId="{B197A1BB-0AE0-48AE-8BBC-1AE3BA9E749C}"/>
    <dgm:cxn modelId="{52651F12-8843-4FB2-A42B-27CE55915C9D}" type="presOf" srcId="{51E25CD7-98B9-4E6F-AF1B-915CCCF49C52}" destId="{4AA16795-C3C0-4C78-933F-E087B8CB91E9}" srcOrd="0" destOrd="0" presId="urn:microsoft.com/office/officeart/2005/8/layout/pyramid4"/>
    <dgm:cxn modelId="{F2D1A218-CB65-4229-A3A4-7853FE48DE61}" type="presOf" srcId="{B23D39BA-0701-42BC-A7B9-E2848F310C65}" destId="{52AA0323-BB1A-4737-A629-E770825C6478}" srcOrd="0" destOrd="0" presId="urn:microsoft.com/office/officeart/2005/8/layout/pyramid4"/>
    <dgm:cxn modelId="{50A16D2A-2433-462B-880B-78C06247D579}" type="presOf" srcId="{565E6818-FA07-4D54-86EC-3AD32A1D2420}" destId="{6E056234-9256-40E6-892A-49537F945873}" srcOrd="0" destOrd="0" presId="urn:microsoft.com/office/officeart/2005/8/layout/pyramid4"/>
    <dgm:cxn modelId="{8677E335-AC62-46DA-AB3C-8E0CC719D4A4}" type="presOf" srcId="{8A5D98CB-62EF-4FE7-B302-ADA9FFF2D1E3}" destId="{E58900FE-D09C-42FC-A89A-E5D7AB804110}" srcOrd="0" destOrd="0" presId="urn:microsoft.com/office/officeart/2005/8/layout/pyramid4"/>
    <dgm:cxn modelId="{47479C41-4EAE-4870-ABDB-EC6FE93271DD}" srcId="{B23D39BA-0701-42BC-A7B9-E2848F310C65}" destId="{8A5D98CB-62EF-4FE7-B302-ADA9FFF2D1E3}" srcOrd="3" destOrd="0" parTransId="{3F86B77D-6B1D-4058-91DC-66A401FAC887}" sibTransId="{6ADDF8FB-401B-42F5-9349-A527012EB29C}"/>
    <dgm:cxn modelId="{9166C276-0212-45B8-A3F3-AC28BA1CC524}" srcId="{B23D39BA-0701-42BC-A7B9-E2848F310C65}" destId="{5E8F3AC2-6824-472B-99B4-51E64E6E0F29}" srcOrd="1" destOrd="0" parTransId="{EAA96DCC-1FA3-419A-8E45-FB4BB4D464E8}" sibTransId="{D1B40D36-BD2D-4E2A-BE27-6063572DF4D2}"/>
    <dgm:cxn modelId="{8A513798-66F7-4DD9-AF25-826957CB75AA}" srcId="{B23D39BA-0701-42BC-A7B9-E2848F310C65}" destId="{565E6818-FA07-4D54-86EC-3AD32A1D2420}" srcOrd="0" destOrd="0" parTransId="{B9E034A3-3175-4D86-B465-8E0888905282}" sibTransId="{FBCC2F5A-7298-4F62-AD3C-BD8B84E80AE9}"/>
    <dgm:cxn modelId="{BFB05FDC-06E8-441B-9781-53FEA5A95749}" type="presOf" srcId="{5E8F3AC2-6824-472B-99B4-51E64E6E0F29}" destId="{46B2D9D4-D034-4B13-BE2E-8A313C290DF1}" srcOrd="0" destOrd="0" presId="urn:microsoft.com/office/officeart/2005/8/layout/pyramid4"/>
    <dgm:cxn modelId="{0F20B939-86B3-4E0D-A456-B2CE4BB96566}" type="presParOf" srcId="{52AA0323-BB1A-4737-A629-E770825C6478}" destId="{6E056234-9256-40E6-892A-49537F945873}" srcOrd="0" destOrd="0" presId="urn:microsoft.com/office/officeart/2005/8/layout/pyramid4"/>
    <dgm:cxn modelId="{296B6E26-9B91-4087-81B6-1EE3AEE08BFA}" type="presParOf" srcId="{52AA0323-BB1A-4737-A629-E770825C6478}" destId="{46B2D9D4-D034-4B13-BE2E-8A313C290DF1}" srcOrd="1" destOrd="0" presId="urn:microsoft.com/office/officeart/2005/8/layout/pyramid4"/>
    <dgm:cxn modelId="{7CB1B301-FBBC-4F15-B55E-C3DE588BCB56}" type="presParOf" srcId="{52AA0323-BB1A-4737-A629-E770825C6478}" destId="{4AA16795-C3C0-4C78-933F-E087B8CB91E9}" srcOrd="2" destOrd="0" presId="urn:microsoft.com/office/officeart/2005/8/layout/pyramid4"/>
    <dgm:cxn modelId="{BA07AEFE-F826-4AFA-AE8E-913CE326CC19}" type="presParOf" srcId="{52AA0323-BB1A-4737-A629-E770825C6478}" destId="{E58900FE-D09C-42FC-A89A-E5D7AB804110}"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13C7D7-9C4E-42A8-8778-68E753A3839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CB98254-AED1-4494-A4F2-052E3932F4C1}">
      <dgm:prSet phldrT="[Text]" custT="1"/>
      <dgm:spPr/>
      <dgm:t>
        <a:bodyPr/>
        <a:lstStyle/>
        <a:p>
          <a:r>
            <a:rPr lang="en-US" sz="2400" dirty="0"/>
            <a:t>Identify Barriers</a:t>
          </a:r>
        </a:p>
      </dgm:t>
    </dgm:pt>
    <dgm:pt modelId="{ABEB1B0D-56D3-4EEB-ABA7-20893BCA2FE6}" type="parTrans" cxnId="{782A32FD-6D50-4E9C-BC7A-8A5C48ACA8F4}">
      <dgm:prSet/>
      <dgm:spPr/>
      <dgm:t>
        <a:bodyPr/>
        <a:lstStyle/>
        <a:p>
          <a:endParaRPr lang="en-US" sz="4000"/>
        </a:p>
      </dgm:t>
    </dgm:pt>
    <dgm:pt modelId="{711809DA-6D87-462A-8749-BD6AC7BBE70F}" type="sibTrans" cxnId="{782A32FD-6D50-4E9C-BC7A-8A5C48ACA8F4}">
      <dgm:prSet custT="1"/>
      <dgm:spPr/>
      <dgm:t>
        <a:bodyPr/>
        <a:lstStyle/>
        <a:p>
          <a:endParaRPr lang="en-US" sz="6600"/>
        </a:p>
      </dgm:t>
    </dgm:pt>
    <dgm:pt modelId="{E567396E-F8AB-4928-A8AC-39ADD8F0AC52}">
      <dgm:prSet phldrT="[Text]" custT="1"/>
      <dgm:spPr/>
      <dgm:t>
        <a:bodyPr/>
        <a:lstStyle/>
        <a:p>
          <a:r>
            <a:rPr lang="en-US" sz="2400" dirty="0"/>
            <a:t>Test &amp; Implement Solutions</a:t>
          </a:r>
        </a:p>
      </dgm:t>
    </dgm:pt>
    <dgm:pt modelId="{C8C1CF42-D656-496B-A876-9AABB9778247}" type="parTrans" cxnId="{534653BC-4429-4ED7-BA1B-743E5EB6F8D4}">
      <dgm:prSet/>
      <dgm:spPr/>
      <dgm:t>
        <a:bodyPr/>
        <a:lstStyle/>
        <a:p>
          <a:endParaRPr lang="en-US" sz="4000"/>
        </a:p>
      </dgm:t>
    </dgm:pt>
    <dgm:pt modelId="{775A8513-8B67-4074-80E0-1A44CAE300C4}" type="sibTrans" cxnId="{534653BC-4429-4ED7-BA1B-743E5EB6F8D4}">
      <dgm:prSet custT="1"/>
      <dgm:spPr/>
      <dgm:t>
        <a:bodyPr/>
        <a:lstStyle/>
        <a:p>
          <a:endParaRPr lang="en-US" sz="6600"/>
        </a:p>
      </dgm:t>
    </dgm:pt>
    <dgm:pt modelId="{B433CE5B-81AD-445F-B357-A0D8D7E6B608}">
      <dgm:prSet phldrT="[Text]" custT="1"/>
      <dgm:spPr/>
      <dgm:t>
        <a:bodyPr/>
        <a:lstStyle/>
        <a:p>
          <a:r>
            <a:rPr lang="en-US" sz="2400" dirty="0"/>
            <a:t>Increase Quality of Care</a:t>
          </a:r>
        </a:p>
      </dgm:t>
    </dgm:pt>
    <dgm:pt modelId="{B825568C-E879-4E8A-98A6-AEE5942CE4C4}" type="parTrans" cxnId="{75B3B497-5C15-4B56-8C20-3398AD39AD76}">
      <dgm:prSet/>
      <dgm:spPr/>
      <dgm:t>
        <a:bodyPr/>
        <a:lstStyle/>
        <a:p>
          <a:endParaRPr lang="en-US" sz="4000"/>
        </a:p>
      </dgm:t>
    </dgm:pt>
    <dgm:pt modelId="{5DE5E4D6-5C50-4219-9491-87502545C441}" type="sibTrans" cxnId="{75B3B497-5C15-4B56-8C20-3398AD39AD76}">
      <dgm:prSet custT="1"/>
      <dgm:spPr/>
      <dgm:t>
        <a:bodyPr/>
        <a:lstStyle/>
        <a:p>
          <a:endParaRPr lang="en-US" sz="6600"/>
        </a:p>
      </dgm:t>
    </dgm:pt>
    <dgm:pt modelId="{3BF2A444-8F38-460D-AFDE-2882C3A7B744}">
      <dgm:prSet phldrT="[Text]" custT="1"/>
      <dgm:spPr/>
      <dgm:t>
        <a:bodyPr/>
        <a:lstStyle/>
        <a:p>
          <a:r>
            <a:rPr lang="en-US" sz="2400" dirty="0"/>
            <a:t>Create a Learning Environment</a:t>
          </a:r>
        </a:p>
      </dgm:t>
    </dgm:pt>
    <dgm:pt modelId="{74F152EA-A503-402E-A906-D2EE26500F6C}" type="parTrans" cxnId="{4F0C4300-7C7F-4562-A033-B58E2DE2123C}">
      <dgm:prSet/>
      <dgm:spPr/>
      <dgm:t>
        <a:bodyPr/>
        <a:lstStyle/>
        <a:p>
          <a:endParaRPr lang="en-US" sz="4000"/>
        </a:p>
      </dgm:t>
    </dgm:pt>
    <dgm:pt modelId="{FF4500D2-9CC4-4AEA-B921-D11742468370}" type="sibTrans" cxnId="{4F0C4300-7C7F-4562-A033-B58E2DE2123C}">
      <dgm:prSet custT="1"/>
      <dgm:spPr/>
      <dgm:t>
        <a:bodyPr/>
        <a:lstStyle/>
        <a:p>
          <a:endParaRPr lang="en-US" sz="6600"/>
        </a:p>
      </dgm:t>
    </dgm:pt>
    <dgm:pt modelId="{861E20C0-E9EF-402F-AD08-91C67BE249B4}">
      <dgm:prSet phldrT="[Text]" custT="1"/>
      <dgm:spPr/>
      <dgm:t>
        <a:bodyPr/>
        <a:lstStyle/>
        <a:p>
          <a:r>
            <a:rPr lang="en-US" sz="2400" dirty="0"/>
            <a:t>Foster Evaluation Culture</a:t>
          </a:r>
        </a:p>
      </dgm:t>
    </dgm:pt>
    <dgm:pt modelId="{6CE9082A-B2A1-4033-9472-F2B4751611B4}" type="parTrans" cxnId="{38CA67D0-E010-4F29-B6E8-A9AF6C3C672C}">
      <dgm:prSet/>
      <dgm:spPr/>
      <dgm:t>
        <a:bodyPr/>
        <a:lstStyle/>
        <a:p>
          <a:endParaRPr lang="en-US" sz="4000"/>
        </a:p>
      </dgm:t>
    </dgm:pt>
    <dgm:pt modelId="{72EA21BA-7A63-428D-A69E-C820B6B43FBD}" type="sibTrans" cxnId="{38CA67D0-E010-4F29-B6E8-A9AF6C3C672C}">
      <dgm:prSet custT="1"/>
      <dgm:spPr/>
      <dgm:t>
        <a:bodyPr/>
        <a:lstStyle/>
        <a:p>
          <a:endParaRPr lang="en-US" sz="6600"/>
        </a:p>
      </dgm:t>
    </dgm:pt>
    <dgm:pt modelId="{4E6190D9-EF71-4664-9E95-8CA625482FF2}" type="pres">
      <dgm:prSet presAssocID="{6B13C7D7-9C4E-42A8-8778-68E753A38391}" presName="Name0" presStyleCnt="0">
        <dgm:presLayoutVars>
          <dgm:chMax val="7"/>
          <dgm:chPref val="7"/>
          <dgm:dir/>
        </dgm:presLayoutVars>
      </dgm:prSet>
      <dgm:spPr/>
    </dgm:pt>
    <dgm:pt modelId="{6C012FFA-B3DE-4A08-8B4D-7CC8A39B5F4C}" type="pres">
      <dgm:prSet presAssocID="{6B13C7D7-9C4E-42A8-8778-68E753A38391}" presName="Name1" presStyleCnt="0"/>
      <dgm:spPr/>
    </dgm:pt>
    <dgm:pt modelId="{9493CF68-2D67-49FC-8447-DB268DB9802B}" type="pres">
      <dgm:prSet presAssocID="{6B13C7D7-9C4E-42A8-8778-68E753A38391}" presName="cycle" presStyleCnt="0"/>
      <dgm:spPr/>
    </dgm:pt>
    <dgm:pt modelId="{9BA1E66A-8A7E-4B79-9351-D8CB0A48EB95}" type="pres">
      <dgm:prSet presAssocID="{6B13C7D7-9C4E-42A8-8778-68E753A38391}" presName="srcNode" presStyleLbl="node1" presStyleIdx="0" presStyleCnt="5"/>
      <dgm:spPr/>
    </dgm:pt>
    <dgm:pt modelId="{529AA70E-40DF-43E3-AB40-E3F3DDC097F6}" type="pres">
      <dgm:prSet presAssocID="{6B13C7D7-9C4E-42A8-8778-68E753A38391}" presName="conn" presStyleLbl="parChTrans1D2" presStyleIdx="0" presStyleCnt="1"/>
      <dgm:spPr/>
    </dgm:pt>
    <dgm:pt modelId="{19496F2A-4B3D-4527-8C94-77EB9F773478}" type="pres">
      <dgm:prSet presAssocID="{6B13C7D7-9C4E-42A8-8778-68E753A38391}" presName="extraNode" presStyleLbl="node1" presStyleIdx="0" presStyleCnt="5"/>
      <dgm:spPr/>
    </dgm:pt>
    <dgm:pt modelId="{7F0904A8-D874-4D6D-903E-5388E1D8E80B}" type="pres">
      <dgm:prSet presAssocID="{6B13C7D7-9C4E-42A8-8778-68E753A38391}" presName="dstNode" presStyleLbl="node1" presStyleIdx="0" presStyleCnt="5"/>
      <dgm:spPr/>
    </dgm:pt>
    <dgm:pt modelId="{D5A037A8-B821-4C1A-B126-9B455C90E3E2}" type="pres">
      <dgm:prSet presAssocID="{BCB98254-AED1-4494-A4F2-052E3932F4C1}" presName="text_1" presStyleLbl="node1" presStyleIdx="0" presStyleCnt="5">
        <dgm:presLayoutVars>
          <dgm:bulletEnabled val="1"/>
        </dgm:presLayoutVars>
      </dgm:prSet>
      <dgm:spPr/>
    </dgm:pt>
    <dgm:pt modelId="{FC2F71B8-9D3F-4143-862E-23BDAB2BAD9D}" type="pres">
      <dgm:prSet presAssocID="{BCB98254-AED1-4494-A4F2-052E3932F4C1}" presName="accent_1" presStyleCnt="0"/>
      <dgm:spPr/>
    </dgm:pt>
    <dgm:pt modelId="{3BD95AF7-1780-425B-8720-97D320D815C7}" type="pres">
      <dgm:prSet presAssocID="{BCB98254-AED1-4494-A4F2-052E3932F4C1}" presName="accentRepeatNode" presStyleLbl="solidFgAcc1" presStyleIdx="0" presStyleCnt="5"/>
      <dgm:spPr/>
    </dgm:pt>
    <dgm:pt modelId="{FC345AB0-2343-4853-8A94-F346642A2FE3}" type="pres">
      <dgm:prSet presAssocID="{E567396E-F8AB-4928-A8AC-39ADD8F0AC52}" presName="text_2" presStyleLbl="node1" presStyleIdx="1" presStyleCnt="5">
        <dgm:presLayoutVars>
          <dgm:bulletEnabled val="1"/>
        </dgm:presLayoutVars>
      </dgm:prSet>
      <dgm:spPr/>
    </dgm:pt>
    <dgm:pt modelId="{2A1CA1AE-A6C9-4F86-81FC-86B1C1E821ED}" type="pres">
      <dgm:prSet presAssocID="{E567396E-F8AB-4928-A8AC-39ADD8F0AC52}" presName="accent_2" presStyleCnt="0"/>
      <dgm:spPr/>
    </dgm:pt>
    <dgm:pt modelId="{FB915A67-657F-490F-A633-BCE668895A10}" type="pres">
      <dgm:prSet presAssocID="{E567396E-F8AB-4928-A8AC-39ADD8F0AC52}" presName="accentRepeatNode" presStyleLbl="solidFgAcc1" presStyleIdx="1" presStyleCnt="5"/>
      <dgm:spPr/>
    </dgm:pt>
    <dgm:pt modelId="{6EE4CB6F-E681-4026-86BF-16C27C33593A}" type="pres">
      <dgm:prSet presAssocID="{B433CE5B-81AD-445F-B357-A0D8D7E6B608}" presName="text_3" presStyleLbl="node1" presStyleIdx="2" presStyleCnt="5">
        <dgm:presLayoutVars>
          <dgm:bulletEnabled val="1"/>
        </dgm:presLayoutVars>
      </dgm:prSet>
      <dgm:spPr/>
    </dgm:pt>
    <dgm:pt modelId="{9E0D1B36-4039-47E0-96E2-A0C92604372B}" type="pres">
      <dgm:prSet presAssocID="{B433CE5B-81AD-445F-B357-A0D8D7E6B608}" presName="accent_3" presStyleCnt="0"/>
      <dgm:spPr/>
    </dgm:pt>
    <dgm:pt modelId="{7DDE5579-CD9A-4BC6-B4BC-C4D831A3CBDF}" type="pres">
      <dgm:prSet presAssocID="{B433CE5B-81AD-445F-B357-A0D8D7E6B608}" presName="accentRepeatNode" presStyleLbl="solidFgAcc1" presStyleIdx="2" presStyleCnt="5"/>
      <dgm:spPr/>
    </dgm:pt>
    <dgm:pt modelId="{C7543BAF-E67F-4CFD-BD52-260E11D47566}" type="pres">
      <dgm:prSet presAssocID="{3BF2A444-8F38-460D-AFDE-2882C3A7B744}" presName="text_4" presStyleLbl="node1" presStyleIdx="3" presStyleCnt="5">
        <dgm:presLayoutVars>
          <dgm:bulletEnabled val="1"/>
        </dgm:presLayoutVars>
      </dgm:prSet>
      <dgm:spPr/>
    </dgm:pt>
    <dgm:pt modelId="{812873BE-AFEB-42B4-8B2B-318E04797003}" type="pres">
      <dgm:prSet presAssocID="{3BF2A444-8F38-460D-AFDE-2882C3A7B744}" presName="accent_4" presStyleCnt="0"/>
      <dgm:spPr/>
    </dgm:pt>
    <dgm:pt modelId="{4C534273-BD80-4555-A899-2814E4A0E452}" type="pres">
      <dgm:prSet presAssocID="{3BF2A444-8F38-460D-AFDE-2882C3A7B744}" presName="accentRepeatNode" presStyleLbl="solidFgAcc1" presStyleIdx="3" presStyleCnt="5"/>
      <dgm:spPr/>
    </dgm:pt>
    <dgm:pt modelId="{3DEED391-CF4F-44B0-8062-A616EE2B1AD7}" type="pres">
      <dgm:prSet presAssocID="{861E20C0-E9EF-402F-AD08-91C67BE249B4}" presName="text_5" presStyleLbl="node1" presStyleIdx="4" presStyleCnt="5">
        <dgm:presLayoutVars>
          <dgm:bulletEnabled val="1"/>
        </dgm:presLayoutVars>
      </dgm:prSet>
      <dgm:spPr/>
    </dgm:pt>
    <dgm:pt modelId="{C9ABB472-810E-4473-A6F9-98F7E54A9ED3}" type="pres">
      <dgm:prSet presAssocID="{861E20C0-E9EF-402F-AD08-91C67BE249B4}" presName="accent_5" presStyleCnt="0"/>
      <dgm:spPr/>
    </dgm:pt>
    <dgm:pt modelId="{88A31E84-ACB9-4AC9-97E7-2180B37B613D}" type="pres">
      <dgm:prSet presAssocID="{861E20C0-E9EF-402F-AD08-91C67BE249B4}" presName="accentRepeatNode" presStyleLbl="solidFgAcc1" presStyleIdx="4" presStyleCnt="5"/>
      <dgm:spPr/>
    </dgm:pt>
  </dgm:ptLst>
  <dgm:cxnLst>
    <dgm:cxn modelId="{4F0C4300-7C7F-4562-A033-B58E2DE2123C}" srcId="{6B13C7D7-9C4E-42A8-8778-68E753A38391}" destId="{3BF2A444-8F38-460D-AFDE-2882C3A7B744}" srcOrd="3" destOrd="0" parTransId="{74F152EA-A503-402E-A906-D2EE26500F6C}" sibTransId="{FF4500D2-9CC4-4AEA-B921-D11742468370}"/>
    <dgm:cxn modelId="{71678304-A5D5-4578-B718-5E6E303C3073}" type="presOf" srcId="{861E20C0-E9EF-402F-AD08-91C67BE249B4}" destId="{3DEED391-CF4F-44B0-8062-A616EE2B1AD7}" srcOrd="0" destOrd="0" presId="urn:microsoft.com/office/officeart/2008/layout/VerticalCurvedList"/>
    <dgm:cxn modelId="{C9222D08-DDFA-45BE-B8CB-3A5B8818BB8E}" type="presOf" srcId="{711809DA-6D87-462A-8749-BD6AC7BBE70F}" destId="{529AA70E-40DF-43E3-AB40-E3F3DDC097F6}" srcOrd="0" destOrd="0" presId="urn:microsoft.com/office/officeart/2008/layout/VerticalCurvedList"/>
    <dgm:cxn modelId="{03CF651A-2046-4E2D-BDAB-915C7CC152D9}" type="presOf" srcId="{E567396E-F8AB-4928-A8AC-39ADD8F0AC52}" destId="{FC345AB0-2343-4853-8A94-F346642A2FE3}" srcOrd="0" destOrd="0" presId="urn:microsoft.com/office/officeart/2008/layout/VerticalCurvedList"/>
    <dgm:cxn modelId="{3B98B61A-1D54-4A40-9AB1-C45005458CEE}" type="presOf" srcId="{6B13C7D7-9C4E-42A8-8778-68E753A38391}" destId="{4E6190D9-EF71-4664-9E95-8CA625482FF2}" srcOrd="0" destOrd="0" presId="urn:microsoft.com/office/officeart/2008/layout/VerticalCurvedList"/>
    <dgm:cxn modelId="{1C858F2D-242E-4AD8-9B81-F58A7F678810}" type="presOf" srcId="{BCB98254-AED1-4494-A4F2-052E3932F4C1}" destId="{D5A037A8-B821-4C1A-B126-9B455C90E3E2}" srcOrd="0" destOrd="0" presId="urn:microsoft.com/office/officeart/2008/layout/VerticalCurvedList"/>
    <dgm:cxn modelId="{E15F3433-2309-47E8-A478-182D56968CAD}" type="presOf" srcId="{3BF2A444-8F38-460D-AFDE-2882C3A7B744}" destId="{C7543BAF-E67F-4CFD-BD52-260E11D47566}" srcOrd="0" destOrd="0" presId="urn:microsoft.com/office/officeart/2008/layout/VerticalCurvedList"/>
    <dgm:cxn modelId="{38C92150-C4CE-450C-A167-0E089D1FB9AA}" type="presOf" srcId="{B433CE5B-81AD-445F-B357-A0D8D7E6B608}" destId="{6EE4CB6F-E681-4026-86BF-16C27C33593A}" srcOrd="0" destOrd="0" presId="urn:microsoft.com/office/officeart/2008/layout/VerticalCurvedList"/>
    <dgm:cxn modelId="{75B3B497-5C15-4B56-8C20-3398AD39AD76}" srcId="{6B13C7D7-9C4E-42A8-8778-68E753A38391}" destId="{B433CE5B-81AD-445F-B357-A0D8D7E6B608}" srcOrd="2" destOrd="0" parTransId="{B825568C-E879-4E8A-98A6-AEE5942CE4C4}" sibTransId="{5DE5E4D6-5C50-4219-9491-87502545C441}"/>
    <dgm:cxn modelId="{534653BC-4429-4ED7-BA1B-743E5EB6F8D4}" srcId="{6B13C7D7-9C4E-42A8-8778-68E753A38391}" destId="{E567396E-F8AB-4928-A8AC-39ADD8F0AC52}" srcOrd="1" destOrd="0" parTransId="{C8C1CF42-D656-496B-A876-9AABB9778247}" sibTransId="{775A8513-8B67-4074-80E0-1A44CAE300C4}"/>
    <dgm:cxn modelId="{38CA67D0-E010-4F29-B6E8-A9AF6C3C672C}" srcId="{6B13C7D7-9C4E-42A8-8778-68E753A38391}" destId="{861E20C0-E9EF-402F-AD08-91C67BE249B4}" srcOrd="4" destOrd="0" parTransId="{6CE9082A-B2A1-4033-9472-F2B4751611B4}" sibTransId="{72EA21BA-7A63-428D-A69E-C820B6B43FBD}"/>
    <dgm:cxn modelId="{782A32FD-6D50-4E9C-BC7A-8A5C48ACA8F4}" srcId="{6B13C7D7-9C4E-42A8-8778-68E753A38391}" destId="{BCB98254-AED1-4494-A4F2-052E3932F4C1}" srcOrd="0" destOrd="0" parTransId="{ABEB1B0D-56D3-4EEB-ABA7-20893BCA2FE6}" sibTransId="{711809DA-6D87-462A-8749-BD6AC7BBE70F}"/>
    <dgm:cxn modelId="{CFC8F08F-3FCF-49A7-8AD8-5EBFDD589571}" type="presParOf" srcId="{4E6190D9-EF71-4664-9E95-8CA625482FF2}" destId="{6C012FFA-B3DE-4A08-8B4D-7CC8A39B5F4C}" srcOrd="0" destOrd="0" presId="urn:microsoft.com/office/officeart/2008/layout/VerticalCurvedList"/>
    <dgm:cxn modelId="{9B575DFD-80BD-41EB-AA5D-4517323119A6}" type="presParOf" srcId="{6C012FFA-B3DE-4A08-8B4D-7CC8A39B5F4C}" destId="{9493CF68-2D67-49FC-8447-DB268DB9802B}" srcOrd="0" destOrd="0" presId="urn:microsoft.com/office/officeart/2008/layout/VerticalCurvedList"/>
    <dgm:cxn modelId="{F1DAB62A-73F9-4FB8-B889-BDAE75F52142}" type="presParOf" srcId="{9493CF68-2D67-49FC-8447-DB268DB9802B}" destId="{9BA1E66A-8A7E-4B79-9351-D8CB0A48EB95}" srcOrd="0" destOrd="0" presId="urn:microsoft.com/office/officeart/2008/layout/VerticalCurvedList"/>
    <dgm:cxn modelId="{D75D0422-F671-4E71-8329-6F5A8E977670}" type="presParOf" srcId="{9493CF68-2D67-49FC-8447-DB268DB9802B}" destId="{529AA70E-40DF-43E3-AB40-E3F3DDC097F6}" srcOrd="1" destOrd="0" presId="urn:microsoft.com/office/officeart/2008/layout/VerticalCurvedList"/>
    <dgm:cxn modelId="{259829B6-2D0B-44FE-B23A-EEC63CE86FB3}" type="presParOf" srcId="{9493CF68-2D67-49FC-8447-DB268DB9802B}" destId="{19496F2A-4B3D-4527-8C94-77EB9F773478}" srcOrd="2" destOrd="0" presId="urn:microsoft.com/office/officeart/2008/layout/VerticalCurvedList"/>
    <dgm:cxn modelId="{C76684BC-6CFC-4EA9-9DF3-DD9446B37497}" type="presParOf" srcId="{9493CF68-2D67-49FC-8447-DB268DB9802B}" destId="{7F0904A8-D874-4D6D-903E-5388E1D8E80B}" srcOrd="3" destOrd="0" presId="urn:microsoft.com/office/officeart/2008/layout/VerticalCurvedList"/>
    <dgm:cxn modelId="{297DF70B-1A19-4A04-BD22-42309102FFF3}" type="presParOf" srcId="{6C012FFA-B3DE-4A08-8B4D-7CC8A39B5F4C}" destId="{D5A037A8-B821-4C1A-B126-9B455C90E3E2}" srcOrd="1" destOrd="0" presId="urn:microsoft.com/office/officeart/2008/layout/VerticalCurvedList"/>
    <dgm:cxn modelId="{A2BEA2E2-FC50-4579-844E-4EE4AC8C83C0}" type="presParOf" srcId="{6C012FFA-B3DE-4A08-8B4D-7CC8A39B5F4C}" destId="{FC2F71B8-9D3F-4143-862E-23BDAB2BAD9D}" srcOrd="2" destOrd="0" presId="urn:microsoft.com/office/officeart/2008/layout/VerticalCurvedList"/>
    <dgm:cxn modelId="{76FF4CBA-E1BE-4644-BFC2-950239C90C77}" type="presParOf" srcId="{FC2F71B8-9D3F-4143-862E-23BDAB2BAD9D}" destId="{3BD95AF7-1780-425B-8720-97D320D815C7}" srcOrd="0" destOrd="0" presId="urn:microsoft.com/office/officeart/2008/layout/VerticalCurvedList"/>
    <dgm:cxn modelId="{24202F1E-4E3D-4542-B075-3D266D745EE1}" type="presParOf" srcId="{6C012FFA-B3DE-4A08-8B4D-7CC8A39B5F4C}" destId="{FC345AB0-2343-4853-8A94-F346642A2FE3}" srcOrd="3" destOrd="0" presId="urn:microsoft.com/office/officeart/2008/layout/VerticalCurvedList"/>
    <dgm:cxn modelId="{3AC24EE3-1903-4EDC-883E-8013450CA470}" type="presParOf" srcId="{6C012FFA-B3DE-4A08-8B4D-7CC8A39B5F4C}" destId="{2A1CA1AE-A6C9-4F86-81FC-86B1C1E821ED}" srcOrd="4" destOrd="0" presId="urn:microsoft.com/office/officeart/2008/layout/VerticalCurvedList"/>
    <dgm:cxn modelId="{13E784B4-8402-4921-AD9C-BF6F0387510F}" type="presParOf" srcId="{2A1CA1AE-A6C9-4F86-81FC-86B1C1E821ED}" destId="{FB915A67-657F-490F-A633-BCE668895A10}" srcOrd="0" destOrd="0" presId="urn:microsoft.com/office/officeart/2008/layout/VerticalCurvedList"/>
    <dgm:cxn modelId="{A1456B1D-BD68-4A4C-A7BE-7F3874D9F196}" type="presParOf" srcId="{6C012FFA-B3DE-4A08-8B4D-7CC8A39B5F4C}" destId="{6EE4CB6F-E681-4026-86BF-16C27C33593A}" srcOrd="5" destOrd="0" presId="urn:microsoft.com/office/officeart/2008/layout/VerticalCurvedList"/>
    <dgm:cxn modelId="{F4DD9736-39E7-4448-A009-586462B3FB02}" type="presParOf" srcId="{6C012FFA-B3DE-4A08-8B4D-7CC8A39B5F4C}" destId="{9E0D1B36-4039-47E0-96E2-A0C92604372B}" srcOrd="6" destOrd="0" presId="urn:microsoft.com/office/officeart/2008/layout/VerticalCurvedList"/>
    <dgm:cxn modelId="{B7439C0E-189A-4237-8F51-F6E485BEE81B}" type="presParOf" srcId="{9E0D1B36-4039-47E0-96E2-A0C92604372B}" destId="{7DDE5579-CD9A-4BC6-B4BC-C4D831A3CBDF}" srcOrd="0" destOrd="0" presId="urn:microsoft.com/office/officeart/2008/layout/VerticalCurvedList"/>
    <dgm:cxn modelId="{8D5D58D1-3828-4146-8ECF-EAFFA7F03A9B}" type="presParOf" srcId="{6C012FFA-B3DE-4A08-8B4D-7CC8A39B5F4C}" destId="{C7543BAF-E67F-4CFD-BD52-260E11D47566}" srcOrd="7" destOrd="0" presId="urn:microsoft.com/office/officeart/2008/layout/VerticalCurvedList"/>
    <dgm:cxn modelId="{B539F300-3065-4C2C-99E2-8E610C05408E}" type="presParOf" srcId="{6C012FFA-B3DE-4A08-8B4D-7CC8A39B5F4C}" destId="{812873BE-AFEB-42B4-8B2B-318E04797003}" srcOrd="8" destOrd="0" presId="urn:microsoft.com/office/officeart/2008/layout/VerticalCurvedList"/>
    <dgm:cxn modelId="{826063E8-EECC-4E9C-AE64-EC039F1B6370}" type="presParOf" srcId="{812873BE-AFEB-42B4-8B2B-318E04797003}" destId="{4C534273-BD80-4555-A899-2814E4A0E452}" srcOrd="0" destOrd="0" presId="urn:microsoft.com/office/officeart/2008/layout/VerticalCurvedList"/>
    <dgm:cxn modelId="{1491E418-8E11-4562-92BA-6E6168D6493C}" type="presParOf" srcId="{6C012FFA-B3DE-4A08-8B4D-7CC8A39B5F4C}" destId="{3DEED391-CF4F-44B0-8062-A616EE2B1AD7}" srcOrd="9" destOrd="0" presId="urn:microsoft.com/office/officeart/2008/layout/VerticalCurvedList"/>
    <dgm:cxn modelId="{29EE2066-EE57-43B7-A972-254474C6047E}" type="presParOf" srcId="{6C012FFA-B3DE-4A08-8B4D-7CC8A39B5F4C}" destId="{C9ABB472-810E-4473-A6F9-98F7E54A9ED3}" srcOrd="10" destOrd="0" presId="urn:microsoft.com/office/officeart/2008/layout/VerticalCurvedList"/>
    <dgm:cxn modelId="{61CA52D4-1740-48E6-8398-FD42D13EF5EA}" type="presParOf" srcId="{C9ABB472-810E-4473-A6F9-98F7E54A9ED3}" destId="{88A31E84-ACB9-4AC9-97E7-2180B37B613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311CB-5E0B-4FA6-BDED-A03EE5F52EED}">
      <dsp:nvSpPr>
        <dsp:cNvPr id="0" name=""/>
        <dsp:cNvSpPr/>
      </dsp:nvSpPr>
      <dsp:spPr>
        <a:xfrm>
          <a:off x="3443191" y="1309"/>
          <a:ext cx="2509282" cy="1134908"/>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Balance accountability with authority</a:t>
          </a:r>
        </a:p>
      </dsp:txBody>
      <dsp:txXfrm>
        <a:off x="3443191" y="1309"/>
        <a:ext cx="2509282" cy="1134908"/>
      </dsp:txXfrm>
    </dsp:sp>
    <dsp:sp modelId="{ACCF6F24-F8F7-470F-9AE4-535B6C010A00}">
      <dsp:nvSpPr>
        <dsp:cNvPr id="0" name=""/>
        <dsp:cNvSpPr/>
      </dsp:nvSpPr>
      <dsp:spPr>
        <a:xfrm>
          <a:off x="2207276" y="1309"/>
          <a:ext cx="1123559" cy="1134908"/>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46596-BE48-40CA-9CFF-AE0C2A124688}">
      <dsp:nvSpPr>
        <dsp:cNvPr id="0" name=""/>
        <dsp:cNvSpPr/>
      </dsp:nvSpPr>
      <dsp:spPr>
        <a:xfrm>
          <a:off x="2207276" y="1323477"/>
          <a:ext cx="2509282" cy="1134908"/>
        </a:xfrm>
        <a:prstGeom prst="rect">
          <a:avLst/>
        </a:prstGeom>
        <a:solidFill>
          <a:schemeClr val="accent1">
            <a:shade val="50000"/>
            <a:hueOff val="0"/>
            <a:satOff val="-20472"/>
            <a:lumOff val="202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Concentrate on key management indicators</a:t>
          </a:r>
        </a:p>
      </dsp:txBody>
      <dsp:txXfrm>
        <a:off x="2207276" y="1323477"/>
        <a:ext cx="2509282" cy="1134908"/>
      </dsp:txXfrm>
    </dsp:sp>
    <dsp:sp modelId="{371A75FC-158E-4F32-8F79-120B33A15F5B}">
      <dsp:nvSpPr>
        <dsp:cNvPr id="0" name=""/>
        <dsp:cNvSpPr/>
      </dsp:nvSpPr>
      <dsp:spPr>
        <a:xfrm>
          <a:off x="4828914" y="1323477"/>
          <a:ext cx="1123559" cy="1134908"/>
        </a:xfrm>
        <a:prstGeom prst="rect">
          <a:avLst/>
        </a:prstGeom>
        <a:solidFill>
          <a:schemeClr val="accent1">
            <a:shade val="50000"/>
            <a:hueOff val="0"/>
            <a:satOff val="-20472"/>
            <a:lumOff val="202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9B5461-4D61-46B5-8690-DDE8635B7EF4}">
      <dsp:nvSpPr>
        <dsp:cNvPr id="0" name=""/>
        <dsp:cNvSpPr/>
      </dsp:nvSpPr>
      <dsp:spPr>
        <a:xfrm>
          <a:off x="3443191" y="2645645"/>
          <a:ext cx="2509282" cy="1134908"/>
        </a:xfrm>
        <a:prstGeom prst="rect">
          <a:avLst/>
        </a:prstGeom>
        <a:solidFill>
          <a:schemeClr val="accent1">
            <a:shade val="50000"/>
            <a:hueOff val="0"/>
            <a:satOff val="-40943"/>
            <a:lumOff val="40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Ensure all levels of management adhere to and support practice of the Triad </a:t>
          </a:r>
        </a:p>
      </dsp:txBody>
      <dsp:txXfrm>
        <a:off x="3443191" y="2645645"/>
        <a:ext cx="2509282" cy="1134908"/>
      </dsp:txXfrm>
    </dsp:sp>
    <dsp:sp modelId="{8604287E-1C00-4397-BC7F-111DE2EC7B52}">
      <dsp:nvSpPr>
        <dsp:cNvPr id="0" name=""/>
        <dsp:cNvSpPr/>
      </dsp:nvSpPr>
      <dsp:spPr>
        <a:xfrm>
          <a:off x="2207276" y="2645645"/>
          <a:ext cx="1123559" cy="1134908"/>
        </a:xfrm>
        <a:prstGeom prst="rect">
          <a:avLst/>
        </a:prstGeom>
        <a:solidFill>
          <a:schemeClr val="accent1">
            <a:shade val="50000"/>
            <a:hueOff val="0"/>
            <a:satOff val="-40943"/>
            <a:lumOff val="40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338F45-0C4E-4484-ABF4-47CE96C5D42A}">
      <dsp:nvSpPr>
        <dsp:cNvPr id="0" name=""/>
        <dsp:cNvSpPr/>
      </dsp:nvSpPr>
      <dsp:spPr>
        <a:xfrm>
          <a:off x="2207276" y="3967814"/>
          <a:ext cx="2509282" cy="1134908"/>
        </a:xfrm>
        <a:prstGeom prst="rect">
          <a:avLst/>
        </a:prstGeom>
        <a:solidFill>
          <a:schemeClr val="accent1">
            <a:shade val="50000"/>
            <a:hueOff val="0"/>
            <a:satOff val="-40943"/>
            <a:lumOff val="40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Create a learning environment</a:t>
          </a:r>
        </a:p>
      </dsp:txBody>
      <dsp:txXfrm>
        <a:off x="2207276" y="3967814"/>
        <a:ext cx="2509282" cy="1134908"/>
      </dsp:txXfrm>
    </dsp:sp>
    <dsp:sp modelId="{FAF56859-B394-4820-B76E-E47286BB0563}">
      <dsp:nvSpPr>
        <dsp:cNvPr id="0" name=""/>
        <dsp:cNvSpPr/>
      </dsp:nvSpPr>
      <dsp:spPr>
        <a:xfrm>
          <a:off x="4828914" y="3967814"/>
          <a:ext cx="1123559" cy="1134908"/>
        </a:xfrm>
        <a:prstGeom prst="rect">
          <a:avLst/>
        </a:prstGeom>
        <a:solidFill>
          <a:schemeClr val="accent1">
            <a:shade val="50000"/>
            <a:hueOff val="0"/>
            <a:satOff val="-40943"/>
            <a:lumOff val="40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C52887-4052-4B03-BFDD-94050CE18F54}">
      <dsp:nvSpPr>
        <dsp:cNvPr id="0" name=""/>
        <dsp:cNvSpPr/>
      </dsp:nvSpPr>
      <dsp:spPr>
        <a:xfrm>
          <a:off x="3443191" y="5289982"/>
          <a:ext cx="2509282" cy="1134908"/>
        </a:xfrm>
        <a:prstGeom prst="rect">
          <a:avLst/>
        </a:prstGeom>
        <a:solidFill>
          <a:schemeClr val="accent1">
            <a:shade val="50000"/>
            <a:hueOff val="0"/>
            <a:satOff val="-20472"/>
            <a:lumOff val="202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Foster a data-driven culture</a:t>
          </a:r>
        </a:p>
      </dsp:txBody>
      <dsp:txXfrm>
        <a:off x="3443191" y="5289982"/>
        <a:ext cx="2509282" cy="1134908"/>
      </dsp:txXfrm>
    </dsp:sp>
    <dsp:sp modelId="{37DACBAE-51FA-417B-A040-230002A227BE}">
      <dsp:nvSpPr>
        <dsp:cNvPr id="0" name=""/>
        <dsp:cNvSpPr/>
      </dsp:nvSpPr>
      <dsp:spPr>
        <a:xfrm>
          <a:off x="2207276" y="5289982"/>
          <a:ext cx="1123559" cy="1134908"/>
        </a:xfrm>
        <a:prstGeom prst="rect">
          <a:avLst/>
        </a:prstGeom>
        <a:solidFill>
          <a:schemeClr val="accent1">
            <a:shade val="50000"/>
            <a:hueOff val="0"/>
            <a:satOff val="-20472"/>
            <a:lumOff val="202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56234-9256-40E6-892A-49537F945873}">
      <dsp:nvSpPr>
        <dsp:cNvPr id="0" name=""/>
        <dsp:cNvSpPr/>
      </dsp:nvSpPr>
      <dsp:spPr>
        <a:xfrm>
          <a:off x="2936136" y="0"/>
          <a:ext cx="5799026" cy="2664883"/>
        </a:xfrm>
        <a:prstGeom prst="triangle">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Data Driven Administrative Supervision (DDAS)</a:t>
          </a:r>
        </a:p>
      </dsp:txBody>
      <dsp:txXfrm>
        <a:off x="4385893" y="1332442"/>
        <a:ext cx="2899513" cy="1332441"/>
      </dsp:txXfrm>
    </dsp:sp>
    <dsp:sp modelId="{46B2D9D4-D034-4B13-BE2E-8A313C290DF1}">
      <dsp:nvSpPr>
        <dsp:cNvPr id="0" name=""/>
        <dsp:cNvSpPr/>
      </dsp:nvSpPr>
      <dsp:spPr>
        <a:xfrm>
          <a:off x="33012" y="2664883"/>
          <a:ext cx="5802650" cy="2664883"/>
        </a:xfrm>
        <a:prstGeom prst="triangle">
          <a:avLst/>
        </a:prstGeom>
        <a:solidFill>
          <a:schemeClr val="accent1">
            <a:shade val="50000"/>
            <a:hueOff val="0"/>
            <a:satOff val="-25590"/>
            <a:lumOff val="2533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Skills Building</a:t>
          </a:r>
        </a:p>
      </dsp:txBody>
      <dsp:txXfrm>
        <a:off x="1483675" y="3997325"/>
        <a:ext cx="2901325" cy="1332441"/>
      </dsp:txXfrm>
    </dsp:sp>
    <dsp:sp modelId="{4AA16795-C3C0-4C78-933F-E087B8CB91E9}">
      <dsp:nvSpPr>
        <dsp:cNvPr id="0" name=""/>
        <dsp:cNvSpPr/>
      </dsp:nvSpPr>
      <dsp:spPr>
        <a:xfrm rot="10800000">
          <a:off x="2934324" y="2664883"/>
          <a:ext cx="5802650" cy="2664883"/>
        </a:xfrm>
        <a:prstGeom prst="triangle">
          <a:avLst/>
        </a:prstGeom>
        <a:solidFill>
          <a:schemeClr val="accent1">
            <a:shade val="50000"/>
            <a:hueOff val="0"/>
            <a:satOff val="-51179"/>
            <a:lumOff val="5066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ctr" defTabSz="2711450">
            <a:lnSpc>
              <a:spcPct val="90000"/>
            </a:lnSpc>
            <a:spcBef>
              <a:spcPct val="0"/>
            </a:spcBef>
            <a:spcAft>
              <a:spcPct val="35000"/>
            </a:spcAft>
            <a:buNone/>
          </a:pPr>
          <a:endParaRPr lang="en-US" sz="6100" kern="1200" dirty="0"/>
        </a:p>
      </dsp:txBody>
      <dsp:txXfrm rot="10800000">
        <a:off x="4384986" y="2664883"/>
        <a:ext cx="2901325" cy="1332441"/>
      </dsp:txXfrm>
    </dsp:sp>
    <dsp:sp modelId="{E58900FE-D09C-42FC-A89A-E5D7AB804110}">
      <dsp:nvSpPr>
        <dsp:cNvPr id="0" name=""/>
        <dsp:cNvSpPr/>
      </dsp:nvSpPr>
      <dsp:spPr>
        <a:xfrm>
          <a:off x="5856635" y="2632585"/>
          <a:ext cx="5802650" cy="2664883"/>
        </a:xfrm>
        <a:prstGeom prst="triangle">
          <a:avLst/>
        </a:prstGeom>
        <a:solidFill>
          <a:schemeClr val="accent1">
            <a:shade val="50000"/>
            <a:hueOff val="0"/>
            <a:satOff val="-25590"/>
            <a:lumOff val="2533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Continuous Quality Improvement (CQI)</a:t>
          </a:r>
        </a:p>
      </dsp:txBody>
      <dsp:txXfrm>
        <a:off x="7307298" y="3965027"/>
        <a:ext cx="2901325" cy="1332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AA70E-40DF-43E3-AB40-E3F3DDC097F6}">
      <dsp:nvSpPr>
        <dsp:cNvPr id="0" name=""/>
        <dsp:cNvSpPr/>
      </dsp:nvSpPr>
      <dsp:spPr>
        <a:xfrm>
          <a:off x="-6000242" y="-918143"/>
          <a:ext cx="7142932" cy="7142932"/>
        </a:xfrm>
        <a:prstGeom prst="blockArc">
          <a:avLst>
            <a:gd name="adj1" fmla="val 18900000"/>
            <a:gd name="adj2" fmla="val 2700000"/>
            <a:gd name="adj3" fmla="val 30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A037A8-B821-4C1A-B126-9B455C90E3E2}">
      <dsp:nvSpPr>
        <dsp:cNvPr id="0" name=""/>
        <dsp:cNvSpPr/>
      </dsp:nvSpPr>
      <dsp:spPr>
        <a:xfrm>
          <a:off x="499366" y="331559"/>
          <a:ext cx="5623419" cy="6635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668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Identify Barriers</a:t>
          </a:r>
        </a:p>
      </dsp:txBody>
      <dsp:txXfrm>
        <a:off x="499366" y="331559"/>
        <a:ext cx="5623419" cy="663543"/>
      </dsp:txXfrm>
    </dsp:sp>
    <dsp:sp modelId="{3BD95AF7-1780-425B-8720-97D320D815C7}">
      <dsp:nvSpPr>
        <dsp:cNvPr id="0" name=""/>
        <dsp:cNvSpPr/>
      </dsp:nvSpPr>
      <dsp:spPr>
        <a:xfrm>
          <a:off x="84651" y="248616"/>
          <a:ext cx="829428" cy="829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345AB0-2343-4853-8A94-F346642A2FE3}">
      <dsp:nvSpPr>
        <dsp:cNvPr id="0" name=""/>
        <dsp:cNvSpPr/>
      </dsp:nvSpPr>
      <dsp:spPr>
        <a:xfrm>
          <a:off x="974841" y="1326555"/>
          <a:ext cx="5147944" cy="6635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668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Test &amp; Implement Solutions</a:t>
          </a:r>
        </a:p>
      </dsp:txBody>
      <dsp:txXfrm>
        <a:off x="974841" y="1326555"/>
        <a:ext cx="5147944" cy="663543"/>
      </dsp:txXfrm>
    </dsp:sp>
    <dsp:sp modelId="{FB915A67-657F-490F-A633-BCE668895A10}">
      <dsp:nvSpPr>
        <dsp:cNvPr id="0" name=""/>
        <dsp:cNvSpPr/>
      </dsp:nvSpPr>
      <dsp:spPr>
        <a:xfrm>
          <a:off x="560127" y="1243612"/>
          <a:ext cx="829428" cy="829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E4CB6F-E681-4026-86BF-16C27C33593A}">
      <dsp:nvSpPr>
        <dsp:cNvPr id="0" name=""/>
        <dsp:cNvSpPr/>
      </dsp:nvSpPr>
      <dsp:spPr>
        <a:xfrm>
          <a:off x="1120774" y="2321551"/>
          <a:ext cx="5002011" cy="6635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668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Increase Quality of Care</a:t>
          </a:r>
        </a:p>
      </dsp:txBody>
      <dsp:txXfrm>
        <a:off x="1120774" y="2321551"/>
        <a:ext cx="5002011" cy="663543"/>
      </dsp:txXfrm>
    </dsp:sp>
    <dsp:sp modelId="{7DDE5579-CD9A-4BC6-B4BC-C4D831A3CBDF}">
      <dsp:nvSpPr>
        <dsp:cNvPr id="0" name=""/>
        <dsp:cNvSpPr/>
      </dsp:nvSpPr>
      <dsp:spPr>
        <a:xfrm>
          <a:off x="706060" y="2238608"/>
          <a:ext cx="829428" cy="829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543BAF-E67F-4CFD-BD52-260E11D47566}">
      <dsp:nvSpPr>
        <dsp:cNvPr id="0" name=""/>
        <dsp:cNvSpPr/>
      </dsp:nvSpPr>
      <dsp:spPr>
        <a:xfrm>
          <a:off x="974841" y="3316547"/>
          <a:ext cx="5147944" cy="6635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668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Create a Learning Environment</a:t>
          </a:r>
        </a:p>
      </dsp:txBody>
      <dsp:txXfrm>
        <a:off x="974841" y="3316547"/>
        <a:ext cx="5147944" cy="663543"/>
      </dsp:txXfrm>
    </dsp:sp>
    <dsp:sp modelId="{4C534273-BD80-4555-A899-2814E4A0E452}">
      <dsp:nvSpPr>
        <dsp:cNvPr id="0" name=""/>
        <dsp:cNvSpPr/>
      </dsp:nvSpPr>
      <dsp:spPr>
        <a:xfrm>
          <a:off x="560127" y="3233604"/>
          <a:ext cx="829428" cy="829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EED391-CF4F-44B0-8062-A616EE2B1AD7}">
      <dsp:nvSpPr>
        <dsp:cNvPr id="0" name=""/>
        <dsp:cNvSpPr/>
      </dsp:nvSpPr>
      <dsp:spPr>
        <a:xfrm>
          <a:off x="499366" y="4311543"/>
          <a:ext cx="5623419" cy="6635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668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Foster Evaluation Culture</a:t>
          </a:r>
        </a:p>
      </dsp:txBody>
      <dsp:txXfrm>
        <a:off x="499366" y="4311543"/>
        <a:ext cx="5623419" cy="663543"/>
      </dsp:txXfrm>
    </dsp:sp>
    <dsp:sp modelId="{88A31E84-ACB9-4AC9-97E7-2180B37B613D}">
      <dsp:nvSpPr>
        <dsp:cNvPr id="0" name=""/>
        <dsp:cNvSpPr/>
      </dsp:nvSpPr>
      <dsp:spPr>
        <a:xfrm>
          <a:off x="84651" y="4228600"/>
          <a:ext cx="829428" cy="82942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A28E511-8187-4D10-8BFF-B47CC8CBFD3F}" type="datetimeFigureOut">
              <a:rPr lang="en-US" smtClean="0"/>
              <a:t>11/8/2017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7AAFA38-724B-4C36-9E94-28DA8D7C1838}" type="slidenum">
              <a:rPr lang="en-US" smtClean="0"/>
              <a:t>‹#›</a:t>
            </a:fld>
            <a:endParaRPr lang="en-US"/>
          </a:p>
        </p:txBody>
      </p:sp>
    </p:spTree>
    <p:extLst>
      <p:ext uri="{BB962C8B-B14F-4D97-AF65-F5344CB8AC3E}">
        <p14:creationId xmlns:p14="http://schemas.microsoft.com/office/powerpoint/2010/main" val="3606859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6D1A1E-BF4E-47C3-8291-FD7CDE2ABC7D}" type="datetimeFigureOut">
              <a:rPr lang="en-US" smtClean="0"/>
              <a:t>11/8/2017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37208E0-FCA0-4F5B-B68D-1EA886DED91C}" type="slidenum">
              <a:rPr lang="en-US" smtClean="0"/>
              <a:t>‹#›</a:t>
            </a:fld>
            <a:endParaRPr lang="en-US"/>
          </a:p>
        </p:txBody>
      </p:sp>
    </p:spTree>
    <p:extLst>
      <p:ext uri="{BB962C8B-B14F-4D97-AF65-F5344CB8AC3E}">
        <p14:creationId xmlns:p14="http://schemas.microsoft.com/office/powerpoint/2010/main" val="425108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7208E0-FCA0-4F5B-B68D-1EA886DED91C}" type="slidenum">
              <a:rPr lang="en-US" smtClean="0"/>
              <a:t>1</a:t>
            </a:fld>
            <a:endParaRPr lang="en-US"/>
          </a:p>
        </p:txBody>
      </p:sp>
    </p:spTree>
    <p:extLst>
      <p:ext uri="{BB962C8B-B14F-4D97-AF65-F5344CB8AC3E}">
        <p14:creationId xmlns:p14="http://schemas.microsoft.com/office/powerpoint/2010/main" val="4142065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staff members were asked to participate in two surveys, a survey specifically about the Triad and a survey about morale. These surveys were given multiple times over the past two years. </a:t>
            </a:r>
          </a:p>
        </p:txBody>
      </p:sp>
      <p:sp>
        <p:nvSpPr>
          <p:cNvPr id="4" name="Slide Number Placeholder 3"/>
          <p:cNvSpPr>
            <a:spLocks noGrp="1"/>
          </p:cNvSpPr>
          <p:nvPr>
            <p:ph type="sldNum" sz="quarter" idx="10"/>
          </p:nvPr>
        </p:nvSpPr>
        <p:spPr/>
        <p:txBody>
          <a:bodyPr/>
          <a:lstStyle/>
          <a:p>
            <a:fld id="{337208E0-FCA0-4F5B-B68D-1EA886DED91C}" type="slidenum">
              <a:rPr lang="en-US" smtClean="0"/>
              <a:t>10</a:t>
            </a:fld>
            <a:endParaRPr lang="en-US"/>
          </a:p>
        </p:txBody>
      </p:sp>
    </p:spTree>
    <p:extLst>
      <p:ext uri="{BB962C8B-B14F-4D97-AF65-F5344CB8AC3E}">
        <p14:creationId xmlns:p14="http://schemas.microsoft.com/office/powerpoint/2010/main" val="42455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triad survey was administered first in October 2015 and then again a year later in October 2016. All staff members were given the survey, and 108 staff members actually completed the survey. This was a two part survey. All staff members completed one section and then managers were asked to complete a second section.</a:t>
            </a:r>
          </a:p>
        </p:txBody>
      </p:sp>
      <p:sp>
        <p:nvSpPr>
          <p:cNvPr id="4" name="Slide Number Placeholder 3"/>
          <p:cNvSpPr>
            <a:spLocks noGrp="1"/>
          </p:cNvSpPr>
          <p:nvPr>
            <p:ph type="sldNum" sz="quarter" idx="10"/>
          </p:nvPr>
        </p:nvSpPr>
        <p:spPr/>
        <p:txBody>
          <a:bodyPr/>
          <a:lstStyle/>
          <a:p>
            <a:fld id="{337208E0-FCA0-4F5B-B68D-1EA886DED91C}" type="slidenum">
              <a:rPr lang="en-US" smtClean="0"/>
              <a:t>11</a:t>
            </a:fld>
            <a:endParaRPr lang="en-US"/>
          </a:p>
        </p:txBody>
      </p:sp>
    </p:spTree>
    <p:extLst>
      <p:ext uri="{BB962C8B-B14F-4D97-AF65-F5344CB8AC3E}">
        <p14:creationId xmlns:p14="http://schemas.microsoft.com/office/powerpoint/2010/main" val="1554377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manager section of the survey used a five point scale and were asked process and efficacy questions. There was virtually no change from 2015 to 2016. The highest scoring questions in the manager section of the triad serving were their ability to create a learning environment, making effective managerial decisions, and managing program. However, managers felt that they were not able to effectively measure the impact of managerial decisions and use data to assess client outcomes.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All Staff-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all staff triad survey used a six point scale and asked process and outcome questions. This survey was administered in March 2015, October 2015, and then a year later in October 2016. From March 2015 to October 2016, the increase in average score was half a point and this change was found to be statistically significant, and there was also a  positive change for all questions. The highest scoring questions among all staff were the feeling of contributing to the success of the organization, ability to ask for help when they need, and their relationship with their supervisors. Staff felt that they had the ability to communicate with their supervisors, they were appreciated by their supervisors, and their supervisors considers factors that matter when evaluating their performance. </a:t>
            </a:r>
            <a:endParaRPr lang="en-US" baseline="0" dirty="0"/>
          </a:p>
        </p:txBody>
      </p:sp>
      <p:sp>
        <p:nvSpPr>
          <p:cNvPr id="4" name="Slide Number Placeholder 3"/>
          <p:cNvSpPr>
            <a:spLocks noGrp="1"/>
          </p:cNvSpPr>
          <p:nvPr>
            <p:ph type="sldNum" sz="quarter" idx="10"/>
          </p:nvPr>
        </p:nvSpPr>
        <p:spPr/>
        <p:txBody>
          <a:bodyPr/>
          <a:lstStyle/>
          <a:p>
            <a:fld id="{337208E0-FCA0-4F5B-B68D-1EA886DED91C}" type="slidenum">
              <a:rPr lang="en-US" smtClean="0"/>
              <a:t>12</a:t>
            </a:fld>
            <a:endParaRPr lang="en-US"/>
          </a:p>
        </p:txBody>
      </p:sp>
    </p:spTree>
    <p:extLst>
      <p:ext uri="{BB962C8B-B14F-4D97-AF65-F5344CB8AC3E}">
        <p14:creationId xmlns:p14="http://schemas.microsoft.com/office/powerpoint/2010/main" val="247098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We were able to compare questions from the all staff and manager surveys that asked about similar topics from each perspective. In this case staff and managers were asked about performance evaluations. 92% of staff agree that their performance is evaluated fairly by their supervisors and 85% of managers say they use data to assess employee performance. As part of the triad data driven administrative supervision was implemented to evaluate staff performance. Like discussed earlier this take some of the subjectivity of evaluating staff performance. </a:t>
            </a:r>
          </a:p>
        </p:txBody>
      </p:sp>
      <p:sp>
        <p:nvSpPr>
          <p:cNvPr id="4" name="Slide Number Placeholder 3"/>
          <p:cNvSpPr>
            <a:spLocks noGrp="1"/>
          </p:cNvSpPr>
          <p:nvPr>
            <p:ph type="sldNum" sz="quarter" idx="10"/>
          </p:nvPr>
        </p:nvSpPr>
        <p:spPr/>
        <p:txBody>
          <a:bodyPr/>
          <a:lstStyle/>
          <a:p>
            <a:fld id="{337208E0-FCA0-4F5B-B68D-1EA886DED91C}" type="slidenum">
              <a:rPr lang="en-US" smtClean="0"/>
              <a:t>13</a:t>
            </a:fld>
            <a:endParaRPr lang="en-US"/>
          </a:p>
        </p:txBody>
      </p:sp>
    </p:spTree>
    <p:extLst>
      <p:ext uri="{BB962C8B-B14F-4D97-AF65-F5344CB8AC3E}">
        <p14:creationId xmlns:p14="http://schemas.microsoft.com/office/powerpoint/2010/main" val="473687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aseline="0" dirty="0"/>
              <a:t>An important component of the triad is fostering a learning environment where mistakes are tolerated with the expectation that staff learns from those mistakes and grows. </a:t>
            </a:r>
            <a:r>
              <a:rPr lang="en-US" dirty="0"/>
              <a:t>In this comparison we are looking at ability to make mistakes and learn from them. 90% of </a:t>
            </a:r>
            <a:r>
              <a:rPr lang="en-US" baseline="0" dirty="0"/>
              <a:t>staff agree that mistakes are tolerated. 94% of managers say they can create a learning environment where mistakes are tolerated. This means that 10% of staff do not believe that mistakes are tolerated. </a:t>
            </a:r>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14</a:t>
            </a:fld>
            <a:endParaRPr lang="en-US"/>
          </a:p>
        </p:txBody>
      </p:sp>
    </p:spTree>
    <p:extLst>
      <p:ext uri="{BB962C8B-B14F-4D97-AF65-F5344CB8AC3E}">
        <p14:creationId xmlns:p14="http://schemas.microsoft.com/office/powerpoint/2010/main" val="4095258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staff morale or satisfaction survey was administered in June 2015 and October 2016. All staff members were given the option of completing the survey and 109 staff members did. The highest scoring questions were about work gratification and staff impact on clients’ lives. The two highest scoring items were: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 am proud to work at GMHC</a:t>
            </a:r>
            <a:r>
              <a:rPr lang="en-US" i="0" dirty="0"/>
              <a:t> and </a:t>
            </a:r>
            <a:r>
              <a:rPr lang="en-US" i="1" dirty="0"/>
              <a:t>I believe the work I’m asked to do is important to improving the lives of clients</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The lowest scoring items were: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 a typical week I feel stressed </a:t>
            </a:r>
            <a:r>
              <a:rPr lang="en-US" i="0" dirty="0"/>
              <a:t>and most people felt stressed </a:t>
            </a:r>
            <a:r>
              <a:rPr lang="en-US" i="1" dirty="0"/>
              <a:t>often</a:t>
            </a:r>
            <a:r>
              <a:rPr lang="en-US" i="0" dirty="0"/>
              <a:t> where the options were never, sometimes, often, always</a:t>
            </a:r>
            <a:r>
              <a:rPr lang="en-US" i="1" dirty="0"/>
              <a:t>.</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The lowest scoring item was </a:t>
            </a:r>
            <a:r>
              <a:rPr lang="en-US" i="1" dirty="0"/>
              <a:t>our organizational focus on process and internal issues gets in the way of attention on markets and clients</a:t>
            </a:r>
            <a:r>
              <a:rPr lang="en-US" i="0" dirty="0"/>
              <a:t>.</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337208E0-FCA0-4F5B-B68D-1EA886DED91C}" type="slidenum">
              <a:rPr lang="en-US" smtClean="0"/>
              <a:t>15</a:t>
            </a:fld>
            <a:endParaRPr lang="en-US"/>
          </a:p>
        </p:txBody>
      </p:sp>
    </p:spTree>
    <p:extLst>
      <p:ext uri="{BB962C8B-B14F-4D97-AF65-F5344CB8AC3E}">
        <p14:creationId xmlns:p14="http://schemas.microsoft.com/office/powerpoint/2010/main" val="1487428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Questions were broken down into categories and we were able to compare 2015 to 2016. All categories except day to day work gratification improved. The mean score from 2015 to 2016 remained about the same. Only one category decreased from 2015 to 2016, day to day work gratification. Categories about supervisory support and communication had the largest change in average score. </a:t>
            </a:r>
          </a:p>
        </p:txBody>
      </p:sp>
      <p:sp>
        <p:nvSpPr>
          <p:cNvPr id="4" name="Slide Number Placeholder 3"/>
          <p:cNvSpPr>
            <a:spLocks noGrp="1"/>
          </p:cNvSpPr>
          <p:nvPr>
            <p:ph type="sldNum" sz="quarter" idx="10"/>
          </p:nvPr>
        </p:nvSpPr>
        <p:spPr/>
        <p:txBody>
          <a:bodyPr/>
          <a:lstStyle/>
          <a:p>
            <a:fld id="{337208E0-FCA0-4F5B-B68D-1EA886DED91C}" type="slidenum">
              <a:rPr lang="en-US" smtClean="0"/>
              <a:t>16</a:t>
            </a:fld>
            <a:endParaRPr lang="en-US"/>
          </a:p>
        </p:txBody>
      </p:sp>
    </p:spTree>
    <p:extLst>
      <p:ext uri="{BB962C8B-B14F-4D97-AF65-F5344CB8AC3E}">
        <p14:creationId xmlns:p14="http://schemas.microsoft.com/office/powerpoint/2010/main" val="1446172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2</a:t>
            </a:fld>
            <a:endParaRPr lang="en-US"/>
          </a:p>
        </p:txBody>
      </p:sp>
    </p:spTree>
    <p:extLst>
      <p:ext uri="{BB962C8B-B14F-4D97-AF65-F5344CB8AC3E}">
        <p14:creationId xmlns:p14="http://schemas.microsoft.com/office/powerpoint/2010/main" val="186176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i="1" dirty="0"/>
              <a:t>People</a:t>
            </a:r>
            <a:r>
              <a:rPr lang="en-US" i="1" baseline="0" dirty="0"/>
              <a:t> make decisions but don’t base them on anything. Should use data to make decisions. </a:t>
            </a:r>
          </a:p>
          <a:p>
            <a:r>
              <a:rPr lang="en-US" i="1" baseline="0" dirty="0"/>
              <a:t>Helps with talent management. Difficulty in managing is that you’re subjective. If use this, won’t have to deal with that – have data</a:t>
            </a:r>
          </a:p>
          <a:p>
            <a:r>
              <a:rPr lang="en-US" i="1" baseline="0" dirty="0"/>
              <a:t>So many orgs that do great work, but few can talk about how well that they’re doing it – funders look for this. Want to know that money’s being spent well</a:t>
            </a:r>
          </a:p>
          <a:p>
            <a:r>
              <a:rPr lang="en-US" i="1" baseline="0" dirty="0"/>
              <a:t>Over past three years, our win rate for proposals has gone up</a:t>
            </a:r>
          </a:p>
          <a:p>
            <a:endParaRPr lang="en-US" i="1" baseline="0" dirty="0"/>
          </a:p>
          <a:p>
            <a:endParaRPr lang="en-US" i="1" dirty="0"/>
          </a:p>
        </p:txBody>
      </p:sp>
      <p:sp>
        <p:nvSpPr>
          <p:cNvPr id="4" name="Slide Number Placeholder 3"/>
          <p:cNvSpPr>
            <a:spLocks noGrp="1"/>
          </p:cNvSpPr>
          <p:nvPr>
            <p:ph type="sldNum" sz="quarter" idx="10"/>
          </p:nvPr>
        </p:nvSpPr>
        <p:spPr/>
        <p:txBody>
          <a:bodyPr/>
          <a:lstStyle/>
          <a:p>
            <a:fld id="{337208E0-FCA0-4F5B-B68D-1EA886DED91C}" type="slidenum">
              <a:rPr lang="en-US" smtClean="0"/>
              <a:t>3</a:t>
            </a:fld>
            <a:endParaRPr lang="en-US"/>
          </a:p>
        </p:txBody>
      </p:sp>
    </p:spTree>
    <p:extLst>
      <p:ext uri="{BB962C8B-B14F-4D97-AF65-F5344CB8AC3E}">
        <p14:creationId xmlns:p14="http://schemas.microsoft.com/office/powerpoint/2010/main" val="2901836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a:lnSpc>
                <a:spcPct val="115000"/>
              </a:lnSpc>
              <a:spcAft>
                <a:spcPts val="1019"/>
              </a:spcAft>
            </a:pPr>
            <a:r>
              <a:rPr lang="en-US"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Social service organizations need a way to assess whether or not it has achieved its objectives such as improving the quality of life of its clients. By identifying measurable indicators for quality of life and tracking them over time, the program creates a way to quantify the impact of its work and assess its own effectiveness. These indicators can then guide the development of actionable, observable and measurable program processes and strategies. </a:t>
            </a:r>
            <a:endParaRPr lang="en-US" sz="11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19"/>
              </a:spcAft>
            </a:pPr>
            <a:r>
              <a:rPr lang="en-US"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At Harlem United, many program models were based on evidence based practice, and new models were also designed to pilot innovative approaches to service delivery. Managing through the Triad gives managers the tools to make clear, objective assessments of program or departmental quality and productivity, so program managers had way to thoroughly evaluate new processes and quickly adjust their training procedures to maintain quality outcomes. A Triad manager uses individual and program-level data to provide appropriate training interventions, track training effectiveness and strategize program-level improvements by applying the practices of Data-Driven Administrative Supervision (DDAS), Skills Building and Continuous Quality Improvement.</a:t>
            </a:r>
            <a:endParaRPr lang="en-US" sz="11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r>
              <a:rPr lang="en-US" i="1" dirty="0"/>
              <a:t>Can be difficult to quantify impact. </a:t>
            </a:r>
          </a:p>
        </p:txBody>
      </p:sp>
      <p:sp>
        <p:nvSpPr>
          <p:cNvPr id="4" name="Slide Number Placeholder 3"/>
          <p:cNvSpPr>
            <a:spLocks noGrp="1"/>
          </p:cNvSpPr>
          <p:nvPr>
            <p:ph type="sldNum" sz="quarter" idx="10"/>
          </p:nvPr>
        </p:nvSpPr>
        <p:spPr/>
        <p:txBody>
          <a:bodyPr/>
          <a:lstStyle/>
          <a:p>
            <a:fld id="{337208E0-FCA0-4F5B-B68D-1EA886DED91C}" type="slidenum">
              <a:rPr lang="en-US" smtClean="0"/>
              <a:t>4</a:t>
            </a:fld>
            <a:endParaRPr lang="en-US"/>
          </a:p>
        </p:txBody>
      </p:sp>
    </p:spTree>
    <p:extLst>
      <p:ext uri="{BB962C8B-B14F-4D97-AF65-F5344CB8AC3E}">
        <p14:creationId xmlns:p14="http://schemas.microsoft.com/office/powerpoint/2010/main" val="2752257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indent="0">
              <a:buNone/>
            </a:pPr>
            <a:r>
              <a:rPr lang="en-US" dirty="0">
                <a:solidFill>
                  <a:schemeClr val="accent1">
                    <a:lumMod val="75000"/>
                  </a:schemeClr>
                </a:solidFill>
              </a:rPr>
              <a:t>There are five principles at the core of the Management Triad: </a:t>
            </a:r>
            <a:endParaRPr lang="en-US" dirty="0"/>
          </a:p>
          <a:p>
            <a:r>
              <a:rPr lang="en-US" sz="1200" dirty="0"/>
              <a:t>Balance accountability with authority</a:t>
            </a:r>
          </a:p>
          <a:p>
            <a:r>
              <a:rPr lang="en-US" sz="1200" dirty="0"/>
              <a:t>Concentrate on key management indicators</a:t>
            </a:r>
          </a:p>
          <a:p>
            <a:r>
              <a:rPr lang="en-US" sz="1200" dirty="0"/>
              <a:t>Ensure all levels of management adhere to and support practice of the Triad </a:t>
            </a:r>
          </a:p>
          <a:p>
            <a:r>
              <a:rPr lang="en-US" sz="1200" dirty="0"/>
              <a:t>Create a learning environment</a:t>
            </a:r>
          </a:p>
          <a:p>
            <a:r>
              <a:rPr lang="en-US" sz="1200" dirty="0"/>
              <a:t>Foster a data-driven culture</a:t>
            </a:r>
          </a:p>
          <a:p>
            <a:endParaRPr lang="en-US" dirty="0"/>
          </a:p>
          <a:p>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5</a:t>
            </a:fld>
            <a:endParaRPr lang="en-US"/>
          </a:p>
        </p:txBody>
      </p:sp>
    </p:spTree>
    <p:extLst>
      <p:ext uri="{BB962C8B-B14F-4D97-AF65-F5344CB8AC3E}">
        <p14:creationId xmlns:p14="http://schemas.microsoft.com/office/powerpoint/2010/main" val="1147147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6</a:t>
            </a:fld>
            <a:endParaRPr lang="en-US"/>
          </a:p>
        </p:txBody>
      </p:sp>
    </p:spTree>
    <p:extLst>
      <p:ext uri="{BB962C8B-B14F-4D97-AF65-F5344CB8AC3E}">
        <p14:creationId xmlns:p14="http://schemas.microsoft.com/office/powerpoint/2010/main" val="2249083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de-DE" b="1" dirty="0"/>
              <a:t>Data-Driven Administrative Supervision (DDAS) </a:t>
            </a:r>
            <a:r>
              <a:rPr lang="en-US" dirty="0"/>
              <a:t>focuses on the productivity of employees and enables managers to quickly identify potential developmental needs, performance issues and potential barriers in the operations of the department that may be impeding their employees</a:t>
            </a:r>
            <a:r>
              <a:rPr lang="fr-FR" dirty="0"/>
              <a:t>’ </a:t>
            </a:r>
            <a:r>
              <a:rPr lang="en-US" dirty="0"/>
              <a:t>ability to successfully meet their service targets. </a:t>
            </a:r>
          </a:p>
          <a:p>
            <a:r>
              <a:rPr lang="en-US" dirty="0"/>
              <a:t>The core of DDAS is a periodic review of individual employees</a:t>
            </a:r>
            <a:r>
              <a:rPr lang="fr-FR" dirty="0"/>
              <a:t>’ </a:t>
            </a:r>
            <a:r>
              <a:rPr lang="en-US" dirty="0"/>
              <a:t>performance data, captured systematically using one or more “</a:t>
            </a:r>
            <a:r>
              <a:rPr lang="nl-NL" dirty="0"/>
              <a:t>DDAS Tools</a:t>
            </a:r>
            <a:r>
              <a:rPr lang="en-US" dirty="0"/>
              <a:t>” and discussed during monthly or bi-monthly meetings between the employee and manager. These performance tracking tools and periodic data-driven administrative supervision meetings are intended to: </a:t>
            </a:r>
          </a:p>
          <a:p>
            <a:pPr lvl="0"/>
            <a:r>
              <a:rPr lang="en-US" b="1" dirty="0"/>
              <a:t>Clarify expectations for employees.</a:t>
            </a:r>
            <a:r>
              <a:rPr lang="en-US" dirty="0"/>
              <a:t> Using consistent performance tracking tools, employees will understand their weekly/monthly deliverables and responsibilities and how their personal performance contributes to the overall performance of their department.</a:t>
            </a:r>
          </a:p>
          <a:p>
            <a:r>
              <a:rPr lang="en-US" dirty="0"/>
              <a:t> </a:t>
            </a:r>
          </a:p>
          <a:p>
            <a:pPr lvl="0"/>
            <a:r>
              <a:rPr lang="en-US" b="1" dirty="0"/>
              <a:t>Uncover areas of weakness or poor performance.</a:t>
            </a:r>
            <a:r>
              <a:rPr lang="en-US" dirty="0"/>
              <a:t> DDAS is intended only to identify problem areas. Once uncovered, the manager is charged with determining whether the problem is skill-based or behavioral. If it is skill-based, the manager can address it through training and skills building; if the problem is behavioral, the manager will address it through performance management and/or disciplinary action, in accord with personnel policies.  </a:t>
            </a:r>
          </a:p>
          <a:p>
            <a:r>
              <a:rPr lang="en-US" dirty="0"/>
              <a:t> </a:t>
            </a:r>
          </a:p>
          <a:p>
            <a:pPr lvl="0"/>
            <a:r>
              <a:rPr lang="en-US" b="1" dirty="0"/>
              <a:t>Allow managers to approach performance issues in a more objective and less personalized manner.</a:t>
            </a:r>
            <a:r>
              <a:rPr lang="en-US" dirty="0"/>
              <a:t>  DDAS has proven to be an excellent risk management tool for an organization. It ensures fair and objective treatment of employees and provides a way to identify performance issues in a timely manner. This way, strategies for improvement are discussed and documented on a consistent basis. </a:t>
            </a:r>
          </a:p>
          <a:p>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7</a:t>
            </a:fld>
            <a:endParaRPr lang="en-US"/>
          </a:p>
        </p:txBody>
      </p:sp>
    </p:spTree>
    <p:extLst>
      <p:ext uri="{BB962C8B-B14F-4D97-AF65-F5344CB8AC3E}">
        <p14:creationId xmlns:p14="http://schemas.microsoft.com/office/powerpoint/2010/main" val="3790984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Issues can be administrative – staff doesn’t show up on</a:t>
            </a:r>
            <a:r>
              <a:rPr lang="en-US" baseline="0" dirty="0"/>
              <a:t> time</a:t>
            </a:r>
          </a:p>
          <a:p>
            <a:r>
              <a:rPr lang="en-US" baseline="0" dirty="0"/>
              <a:t>Or skills-based – clients don’t come back for this staff person, maybe they have bad engagement</a:t>
            </a:r>
          </a:p>
          <a:p>
            <a:r>
              <a:rPr lang="en-US" baseline="0" dirty="0"/>
              <a:t>Role is to be a coach – can’t just say you didn’t do a good job, have to talk about how they can do better</a:t>
            </a:r>
          </a:p>
          <a:p>
            <a:endParaRPr lang="en-US" dirty="0"/>
          </a:p>
          <a:p>
            <a:r>
              <a:rPr lang="en-US" dirty="0"/>
              <a:t>WORKING IN CONTEXT</a:t>
            </a:r>
          </a:p>
          <a:p>
            <a:r>
              <a:rPr lang="en-US" dirty="0"/>
              <a:t>Skills building recognizes the need to work from an interdisciplinary approach that emphasizes coordinated care and can respond to the complexity of clients</a:t>
            </a:r>
            <a:r>
              <a:rPr lang="fr-FR" dirty="0"/>
              <a:t>’ </a:t>
            </a:r>
            <a:r>
              <a:rPr lang="da-DK" dirty="0"/>
              <a:t>lives. It also recognized the need for coordinated and thoughful service in general through all departments. </a:t>
            </a:r>
            <a:endParaRPr lang="en-US" dirty="0"/>
          </a:p>
          <a:p>
            <a:r>
              <a:rPr lang="en-US" dirty="0"/>
              <a:t>ACCOUNTABILITY</a:t>
            </a:r>
          </a:p>
          <a:p>
            <a:r>
              <a:rPr lang="en-US" dirty="0"/>
              <a:t>Skills building both supports employee development and holds employees accountable for their work. In a Triad agency, supervisees can and should suggest skills building topics (for example, difficult cases and urgent matters for discussion), but the supervisor establishes the format and agenda for supervision. The supervisor is responsible for ensuring a thorough and comprehensive review of the employee’s work. To do this, the supervisor relies on their set of DDAS tools, like individual dashboards, chart reviews, and case presentations. To enhance the supervisor</a:t>
            </a:r>
            <a:r>
              <a:rPr lang="fr-FR" dirty="0"/>
              <a:t>’</a:t>
            </a:r>
            <a:r>
              <a:rPr lang="en-US" dirty="0"/>
              <a:t>s and supervisee</a:t>
            </a:r>
            <a:r>
              <a:rPr lang="fr-FR" dirty="0"/>
              <a:t>’</a:t>
            </a:r>
            <a:r>
              <a:rPr lang="en-US" dirty="0"/>
              <a:t>s understanding of the work, a clinical supervisor may apply direct observation for clinicians and reports and a skills building supervisor may observe work products and processes for non-clinical staff.</a:t>
            </a:r>
          </a:p>
          <a:p>
            <a:r>
              <a:rPr lang="en-US" dirty="0"/>
              <a:t>COMMUNICATION</a:t>
            </a:r>
          </a:p>
          <a:p>
            <a:r>
              <a:rPr lang="en-US" dirty="0"/>
              <a:t>Effective coordinated care requires open communication and information sharing to ensure the best possible services to clients or others. Therefore, standards around what information is shared and in what context information is shared need to be clearly outlined between and among staff, among agency departments and across functions. In order to best meet the organizational goals and mission of the agency, expectations regarding the communication of information are explicit and must be adhered to at all times. </a:t>
            </a:r>
          </a:p>
          <a:p>
            <a:r>
              <a:rPr lang="en-US" dirty="0"/>
              <a:t>EVALUATION AND MONITORING</a:t>
            </a:r>
          </a:p>
          <a:p>
            <a:r>
              <a:rPr lang="en-US" dirty="0"/>
              <a:t>Skills building includes an objective appraisal of the supervisee</a:t>
            </a:r>
            <a:r>
              <a:rPr lang="fr-FR" dirty="0"/>
              <a:t>’</a:t>
            </a:r>
            <a:r>
              <a:rPr lang="en-US" dirty="0"/>
              <a:t>s performance, which is based on clearly defined criteria reflecting the mission and goals of the agency.  Performance evaluation results are communicated to the supervisee in a regular and systematic manner in order to foster continued learning and development.</a:t>
            </a:r>
          </a:p>
          <a:p>
            <a:endParaRPr lang="en-US" dirty="0"/>
          </a:p>
          <a:p>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8</a:t>
            </a:fld>
            <a:endParaRPr lang="en-US"/>
          </a:p>
        </p:txBody>
      </p:sp>
    </p:spTree>
    <p:extLst>
      <p:ext uri="{BB962C8B-B14F-4D97-AF65-F5344CB8AC3E}">
        <p14:creationId xmlns:p14="http://schemas.microsoft.com/office/powerpoint/2010/main" val="3865035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indent="0">
              <a:buNone/>
            </a:pPr>
            <a:r>
              <a:rPr lang="en-US" sz="1600" dirty="0">
                <a:solidFill>
                  <a:schemeClr val="accent1">
                    <a:lumMod val="75000"/>
                  </a:schemeClr>
                </a:solidFill>
              </a:rPr>
              <a:t>What is Continuous Quality Improvement?</a:t>
            </a:r>
            <a:endParaRPr lang="en-US" sz="1600" b="1" i="1" dirty="0"/>
          </a:p>
          <a:p>
            <a:pPr marL="171450" indent="-171450">
              <a:buFont typeface="Arial" panose="020B0604020202020204" pitchFamily="34" charset="0"/>
              <a:buChar char="•"/>
            </a:pPr>
            <a:r>
              <a:rPr lang="en-US" dirty="0"/>
              <a:t>A  management philosophy or approach for identifying ways to improve efficiency and effectiveness of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Well-executed quality improvement projects can lead to drastic improvements in service delivery, client outcomes, client and staff satisfaction</a:t>
            </a:r>
          </a:p>
          <a:p>
            <a:endParaRPr lang="en-US" i="1" dirty="0"/>
          </a:p>
          <a:p>
            <a:pPr marL="0" indent="0">
              <a:buNone/>
            </a:pPr>
            <a:r>
              <a:rPr lang="en-US" sz="3600" dirty="0">
                <a:solidFill>
                  <a:schemeClr val="accent1">
                    <a:lumMod val="75000"/>
                  </a:schemeClr>
                </a:solidFill>
              </a:rPr>
              <a:t>Overall Role of CQI</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Identify barriers, then implement and test solutions for better service delivery</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Ensure that the highest quality of care is provided to our clients</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Ensure highest quality of service is provided to customers who are users of that service </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Foster a work culture that values self-reflection, evaluation, learning and creativity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These are not</a:t>
            </a:r>
            <a:r>
              <a:rPr lang="en-US" i="1" baseline="0" dirty="0"/>
              <a:t> individual factors – does not have to do with individual staff people</a:t>
            </a:r>
            <a:endParaRPr lang="en-US" i="1" dirty="0"/>
          </a:p>
          <a:p>
            <a:endParaRPr lang="en-US" dirty="0"/>
          </a:p>
        </p:txBody>
      </p:sp>
      <p:sp>
        <p:nvSpPr>
          <p:cNvPr id="4" name="Slide Number Placeholder 3"/>
          <p:cNvSpPr>
            <a:spLocks noGrp="1"/>
          </p:cNvSpPr>
          <p:nvPr>
            <p:ph type="sldNum" sz="quarter" idx="10"/>
          </p:nvPr>
        </p:nvSpPr>
        <p:spPr/>
        <p:txBody>
          <a:bodyPr/>
          <a:lstStyle/>
          <a:p>
            <a:fld id="{337208E0-FCA0-4F5B-B68D-1EA886DED91C}" type="slidenum">
              <a:rPr lang="en-US" smtClean="0"/>
              <a:t>9</a:t>
            </a:fld>
            <a:endParaRPr lang="en-US"/>
          </a:p>
        </p:txBody>
      </p:sp>
    </p:spTree>
    <p:extLst>
      <p:ext uri="{BB962C8B-B14F-4D97-AF65-F5344CB8AC3E}">
        <p14:creationId xmlns:p14="http://schemas.microsoft.com/office/powerpoint/2010/main" val="1196120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D04F3-B199-4046-A90A-14FCAC1D163C}"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173852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D04F3-B199-4046-A90A-14FCAC1D163C}"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156884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D04F3-B199-4046-A90A-14FCAC1D163C}"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228053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D04F3-B199-4046-A90A-14FCAC1D163C}"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211413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D04F3-B199-4046-A90A-14FCAC1D163C}"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50446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D04F3-B199-4046-A90A-14FCAC1D163C}" type="slidenum">
              <a:rPr lang="en-US" smtClean="0"/>
              <a:t>‹#›</a:t>
            </a:fld>
            <a:endParaRPr lang="en-US"/>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138887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D04F3-B199-4046-A90A-14FCAC1D163C}" type="slidenum">
              <a:rPr lang="en-US" smtClean="0"/>
              <a:t>‹#›</a:t>
            </a:fld>
            <a:endParaRPr lang="en-US"/>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366322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D04F3-B199-4046-A90A-14FCAC1D163C}" type="slidenum">
              <a:rPr lang="en-US" smtClean="0"/>
              <a:t>‹#›</a:t>
            </a:fld>
            <a:endParaRPr lang="en-US"/>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21029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D04F3-B199-4046-A90A-14FCAC1D163C}" type="slidenum">
              <a:rPr lang="en-US" smtClean="0"/>
              <a:t>‹#›</a:t>
            </a:fld>
            <a:endParaRPr lang="en-US"/>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348064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D04F3-B199-4046-A90A-14FCAC1D163C}" type="slidenum">
              <a:rPr lang="en-US" smtClean="0"/>
              <a:t>‹#›</a:t>
            </a:fld>
            <a:endParaRPr lang="en-US"/>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353672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D04F3-B199-4046-A90A-14FCAC1D163C}" type="slidenum">
              <a:rPr lang="en-US" smtClean="0"/>
              <a:t>‹#›</a:t>
            </a:fld>
            <a:endParaRPr lang="en-US"/>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327605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D04F3-B199-4046-A90A-14FCAC1D163C}" type="slidenum">
              <a:rPr lang="en-US" smtClean="0"/>
              <a:t>‹#›</a:t>
            </a:fld>
            <a:endParaRPr lang="en-US"/>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10613" t="18833" r="10869" b="18625"/>
          <a:stretch/>
        </p:blipFill>
        <p:spPr>
          <a:xfrm>
            <a:off x="10458449" y="84991"/>
            <a:ext cx="1614625" cy="742879"/>
          </a:xfrm>
          <a:prstGeom prst="rect">
            <a:avLst/>
          </a:prstGeom>
        </p:spPr>
      </p:pic>
    </p:spTree>
    <p:extLst>
      <p:ext uri="{BB962C8B-B14F-4D97-AF65-F5344CB8AC3E}">
        <p14:creationId xmlns:p14="http://schemas.microsoft.com/office/powerpoint/2010/main" val="30654759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807152" y="4081071"/>
            <a:ext cx="689507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Rectangle 1"/>
          <p:cNvSpPr>
            <a:spLocks noGrp="1" noChangeArrowheads="1"/>
          </p:cNvSpPr>
          <p:nvPr>
            <p:ph type="ctrTitle"/>
          </p:nvPr>
        </p:nvSpPr>
        <p:spPr bwMode="auto">
          <a:xfrm>
            <a:off x="1460501" y="1602320"/>
            <a:ext cx="9321799" cy="233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r>
              <a:rPr lang="en-US" altLang="en-US" sz="5400" b="1" dirty="0"/>
              <a:t>Using a Data-Driven Management Paradigm to Improve Performance and Morale</a:t>
            </a:r>
          </a:p>
        </p:txBody>
      </p:sp>
      <p:sp>
        <p:nvSpPr>
          <p:cNvPr id="3" name="Subtitle 2"/>
          <p:cNvSpPr>
            <a:spLocks noGrp="1"/>
          </p:cNvSpPr>
          <p:nvPr>
            <p:ph type="subTitle" idx="1"/>
          </p:nvPr>
        </p:nvSpPr>
        <p:spPr>
          <a:xfrm>
            <a:off x="1854200" y="4223799"/>
            <a:ext cx="8534399" cy="1338801"/>
          </a:xfrm>
        </p:spPr>
        <p:txBody>
          <a:bodyPr>
            <a:normAutofit/>
          </a:bodyPr>
          <a:lstStyle/>
          <a:p>
            <a:r>
              <a:rPr lang="en-US" altLang="en-US" dirty="0"/>
              <a:t>Hannah Hirschland, LMSW, Managing Director, Analytics &amp; Evaluation</a:t>
            </a:r>
          </a:p>
          <a:p>
            <a:r>
              <a:rPr lang="en-US" altLang="en-US" dirty="0"/>
              <a:t>Alexa Kreisberg, MPH, Director, Monitoring &amp; Evaluation</a:t>
            </a:r>
          </a:p>
        </p:txBody>
      </p:sp>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9096376" y="0"/>
            <a:ext cx="15716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CEC1FAC-77E7-4E86-9E41-EDB338C6783C}"/>
              </a:ext>
            </a:extLst>
          </p:cNvPr>
          <p:cNvSpPr>
            <a:spLocks noGrp="1"/>
          </p:cNvSpPr>
          <p:nvPr>
            <p:ph type="sldNum" sz="quarter" idx="12"/>
          </p:nvPr>
        </p:nvSpPr>
        <p:spPr/>
        <p:txBody>
          <a:bodyPr/>
          <a:lstStyle/>
          <a:p>
            <a:fld id="{C29D04F3-B199-4046-A90A-14FCAC1D163C}" type="slidenum">
              <a:rPr lang="en-US" smtClean="0"/>
              <a:t>1</a:t>
            </a:fld>
            <a:endParaRPr lang="en-US"/>
          </a:p>
        </p:txBody>
      </p:sp>
    </p:spTree>
    <p:extLst>
      <p:ext uri="{BB962C8B-B14F-4D97-AF65-F5344CB8AC3E}">
        <p14:creationId xmlns:p14="http://schemas.microsoft.com/office/powerpoint/2010/main" val="3602347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9976-A4DB-4144-BEC1-9B5D02D1B6F4}"/>
              </a:ext>
            </a:extLst>
          </p:cNvPr>
          <p:cNvSpPr>
            <a:spLocks noGrp="1"/>
          </p:cNvSpPr>
          <p:nvPr>
            <p:ph type="title"/>
          </p:nvPr>
        </p:nvSpPr>
        <p:spPr>
          <a:xfrm>
            <a:off x="831850" y="1709738"/>
            <a:ext cx="10515600" cy="2440231"/>
          </a:xfrm>
        </p:spPr>
        <p:txBody>
          <a:bodyPr/>
          <a:lstStyle/>
          <a:p>
            <a:r>
              <a:rPr lang="en-US" dirty="0"/>
              <a:t>Survey</a:t>
            </a:r>
          </a:p>
        </p:txBody>
      </p:sp>
      <p:sp>
        <p:nvSpPr>
          <p:cNvPr id="3" name="Text Placeholder 2">
            <a:extLst>
              <a:ext uri="{FF2B5EF4-FFF2-40B4-BE49-F238E27FC236}">
                <a16:creationId xmlns:a16="http://schemas.microsoft.com/office/drawing/2014/main" id="{F21E4300-88DB-4267-9AA2-9F2274A20A74}"/>
              </a:ext>
            </a:extLst>
          </p:cNvPr>
          <p:cNvSpPr>
            <a:spLocks noGrp="1"/>
          </p:cNvSpPr>
          <p:nvPr>
            <p:ph type="body" idx="1"/>
          </p:nvPr>
        </p:nvSpPr>
        <p:spPr>
          <a:xfrm>
            <a:off x="831850" y="4149969"/>
            <a:ext cx="10515600" cy="1939681"/>
          </a:xfrm>
        </p:spPr>
        <p:txBody>
          <a:bodyPr/>
          <a:lstStyle/>
          <a:p>
            <a:r>
              <a:rPr lang="en-US" dirty="0"/>
              <a:t>All staff members were asked to participate in two surveys: a Triad specific survey as well as a morale survey. </a:t>
            </a:r>
          </a:p>
        </p:txBody>
      </p:sp>
      <p:sp>
        <p:nvSpPr>
          <p:cNvPr id="4" name="Slide Number Placeholder 3">
            <a:extLst>
              <a:ext uri="{FF2B5EF4-FFF2-40B4-BE49-F238E27FC236}">
                <a16:creationId xmlns:a16="http://schemas.microsoft.com/office/drawing/2014/main" id="{5E28FAC0-6B0D-4C7A-A5BF-2C3420F995AC}"/>
              </a:ext>
            </a:extLst>
          </p:cNvPr>
          <p:cNvSpPr>
            <a:spLocks noGrp="1"/>
          </p:cNvSpPr>
          <p:nvPr>
            <p:ph type="sldNum" sz="quarter" idx="12"/>
          </p:nvPr>
        </p:nvSpPr>
        <p:spPr/>
        <p:txBody>
          <a:bodyPr/>
          <a:lstStyle/>
          <a:p>
            <a:fld id="{C29D04F3-B199-4046-A90A-14FCAC1D163C}" type="slidenum">
              <a:rPr lang="en-US" smtClean="0"/>
              <a:t>10</a:t>
            </a:fld>
            <a:endParaRPr lang="en-US"/>
          </a:p>
        </p:txBody>
      </p:sp>
    </p:spTree>
    <p:extLst>
      <p:ext uri="{BB962C8B-B14F-4D97-AF65-F5344CB8AC3E}">
        <p14:creationId xmlns:p14="http://schemas.microsoft.com/office/powerpoint/2010/main" val="817489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4A3D-4687-4C6F-A27F-C63A99621DBF}"/>
              </a:ext>
            </a:extLst>
          </p:cNvPr>
          <p:cNvSpPr>
            <a:spLocks noGrp="1"/>
          </p:cNvSpPr>
          <p:nvPr>
            <p:ph type="title"/>
          </p:nvPr>
        </p:nvSpPr>
        <p:spPr>
          <a:xfrm>
            <a:off x="838200" y="410368"/>
            <a:ext cx="10515600" cy="1325563"/>
          </a:xfrm>
        </p:spPr>
        <p:txBody>
          <a:bodyPr vert="horz" lIns="91440" tIns="45720" rIns="91440" bIns="45720" rtlCol="0" anchor="ctr">
            <a:normAutofit/>
          </a:bodyPr>
          <a:lstStyle/>
          <a:p>
            <a:r>
              <a:rPr lang="en-US" sz="3600" cap="small" dirty="0">
                <a:solidFill>
                  <a:schemeClr val="accent1">
                    <a:lumMod val="75000"/>
                  </a:schemeClr>
                </a:solidFill>
              </a:rPr>
              <a:t>Triad Survey</a:t>
            </a:r>
          </a:p>
        </p:txBody>
      </p:sp>
      <p:sp>
        <p:nvSpPr>
          <p:cNvPr id="3" name="Content Placeholder 2">
            <a:extLst>
              <a:ext uri="{FF2B5EF4-FFF2-40B4-BE49-F238E27FC236}">
                <a16:creationId xmlns:a16="http://schemas.microsoft.com/office/drawing/2014/main" id="{58A3F1A5-AB02-4699-AB4E-56596BE86C2A}"/>
              </a:ext>
            </a:extLst>
          </p:cNvPr>
          <p:cNvSpPr>
            <a:spLocks noGrp="1"/>
          </p:cNvSpPr>
          <p:nvPr>
            <p:ph idx="1"/>
          </p:nvPr>
        </p:nvSpPr>
        <p:spPr/>
        <p:txBody>
          <a:bodyPr/>
          <a:lstStyle/>
          <a:p>
            <a:r>
              <a:rPr lang="en-US" dirty="0"/>
              <a:t>Survey was administered in October 2015 and October 2016</a:t>
            </a:r>
          </a:p>
          <a:p>
            <a:r>
              <a:rPr lang="en-US" dirty="0"/>
              <a:t>108 Staff members participated</a:t>
            </a:r>
          </a:p>
          <a:p>
            <a:r>
              <a:rPr lang="en-US" dirty="0"/>
              <a:t>Two part survey:</a:t>
            </a:r>
          </a:p>
          <a:p>
            <a:pPr lvl="1"/>
            <a:r>
              <a:rPr lang="en-US" dirty="0"/>
              <a:t>All Staff</a:t>
            </a:r>
          </a:p>
          <a:p>
            <a:pPr lvl="1"/>
            <a:r>
              <a:rPr lang="en-US" dirty="0"/>
              <a:t>Managers</a:t>
            </a:r>
          </a:p>
        </p:txBody>
      </p:sp>
      <p:sp>
        <p:nvSpPr>
          <p:cNvPr id="4" name="Slide Number Placeholder 3">
            <a:extLst>
              <a:ext uri="{FF2B5EF4-FFF2-40B4-BE49-F238E27FC236}">
                <a16:creationId xmlns:a16="http://schemas.microsoft.com/office/drawing/2014/main" id="{45300E3C-0A29-4008-BC4B-B7BE9C9A0E96}"/>
              </a:ext>
            </a:extLst>
          </p:cNvPr>
          <p:cNvSpPr>
            <a:spLocks noGrp="1"/>
          </p:cNvSpPr>
          <p:nvPr>
            <p:ph type="sldNum" sz="quarter" idx="12"/>
          </p:nvPr>
        </p:nvSpPr>
        <p:spPr/>
        <p:txBody>
          <a:bodyPr/>
          <a:lstStyle/>
          <a:p>
            <a:fld id="{C29D04F3-B199-4046-A90A-14FCAC1D163C}" type="slidenum">
              <a:rPr lang="en-US" smtClean="0"/>
              <a:t>11</a:t>
            </a:fld>
            <a:endParaRPr lang="en-US"/>
          </a:p>
        </p:txBody>
      </p:sp>
    </p:spTree>
    <p:extLst>
      <p:ext uri="{BB962C8B-B14F-4D97-AF65-F5344CB8AC3E}">
        <p14:creationId xmlns:p14="http://schemas.microsoft.com/office/powerpoint/2010/main" val="3565182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small" dirty="0">
                <a:solidFill>
                  <a:schemeClr val="accent1">
                    <a:lumMod val="75000"/>
                  </a:schemeClr>
                </a:solidFill>
              </a:rPr>
              <a:t>Survey Design</a:t>
            </a:r>
            <a:endParaRPr lang="en-US" sz="3600" dirty="0"/>
          </a:p>
        </p:txBody>
      </p:sp>
      <p:sp>
        <p:nvSpPr>
          <p:cNvPr id="5" name="Text Placeholder 4">
            <a:extLst>
              <a:ext uri="{FF2B5EF4-FFF2-40B4-BE49-F238E27FC236}">
                <a16:creationId xmlns:a16="http://schemas.microsoft.com/office/drawing/2014/main" id="{1E4EA51A-CA61-4A58-A201-C2190BFDC935}"/>
              </a:ext>
            </a:extLst>
          </p:cNvPr>
          <p:cNvSpPr>
            <a:spLocks noGrp="1"/>
          </p:cNvSpPr>
          <p:nvPr>
            <p:ph type="body" idx="1"/>
          </p:nvPr>
        </p:nvSpPr>
        <p:spPr>
          <a:xfrm>
            <a:off x="574798" y="1833561"/>
            <a:ext cx="5157787" cy="504825"/>
          </a:xfrm>
        </p:spPr>
        <p:txBody>
          <a:bodyPr vert="horz" lIns="91440" tIns="45720" rIns="91440" bIns="45720" rtlCol="0" anchor="b">
            <a:normAutofit fontScale="92500" lnSpcReduction="10000"/>
          </a:bodyPr>
          <a:lstStyle/>
          <a:p>
            <a:pPr>
              <a:lnSpc>
                <a:spcPct val="100000"/>
              </a:lnSpc>
            </a:pPr>
            <a:r>
              <a:rPr lang="en-US" sz="3200" b="0" dirty="0">
                <a:solidFill>
                  <a:schemeClr val="accent1">
                    <a:lumMod val="75000"/>
                  </a:schemeClr>
                </a:solidFill>
              </a:rPr>
              <a:t>Manager</a:t>
            </a:r>
          </a:p>
        </p:txBody>
      </p:sp>
      <p:sp>
        <p:nvSpPr>
          <p:cNvPr id="9" name="Content Placeholder 2"/>
          <p:cNvSpPr>
            <a:spLocks noGrp="1"/>
          </p:cNvSpPr>
          <p:nvPr>
            <p:ph sz="half" idx="2"/>
          </p:nvPr>
        </p:nvSpPr>
        <p:spPr>
          <a:xfrm>
            <a:off x="574798" y="2505075"/>
            <a:ext cx="4599720" cy="3684588"/>
          </a:xfrm>
        </p:spPr>
        <p:txBody>
          <a:bodyPr>
            <a:normAutofit/>
          </a:bodyPr>
          <a:lstStyle/>
          <a:p>
            <a:r>
              <a:rPr lang="en-US" sz="2400" dirty="0"/>
              <a:t>5 point scale</a:t>
            </a:r>
          </a:p>
          <a:p>
            <a:r>
              <a:rPr lang="en-US" sz="2400" dirty="0"/>
              <a:t>October 2015 (n=41; mean=3.26)</a:t>
            </a:r>
          </a:p>
          <a:p>
            <a:r>
              <a:rPr lang="en-US" sz="2400" dirty="0"/>
              <a:t>October 2016 (n=35; mean=3.37)</a:t>
            </a:r>
          </a:p>
          <a:p>
            <a:r>
              <a:rPr lang="en-US" sz="2400" dirty="0"/>
              <a:t>No statistical significance</a:t>
            </a:r>
          </a:p>
          <a:p>
            <a:r>
              <a:rPr lang="en-US" sz="2400" dirty="0"/>
              <a:t>Process questions</a:t>
            </a:r>
          </a:p>
          <a:p>
            <a:r>
              <a:rPr lang="en-US" sz="2400" dirty="0"/>
              <a:t>Efficacy questions</a:t>
            </a:r>
          </a:p>
        </p:txBody>
      </p:sp>
      <p:sp>
        <p:nvSpPr>
          <p:cNvPr id="7" name="Text Placeholder 6">
            <a:extLst>
              <a:ext uri="{FF2B5EF4-FFF2-40B4-BE49-F238E27FC236}">
                <a16:creationId xmlns:a16="http://schemas.microsoft.com/office/drawing/2014/main" id="{A570DBA1-2730-4471-BC2B-418AAA9B4367}"/>
              </a:ext>
            </a:extLst>
          </p:cNvPr>
          <p:cNvSpPr>
            <a:spLocks noGrp="1"/>
          </p:cNvSpPr>
          <p:nvPr>
            <p:ph type="body" sz="quarter" idx="3"/>
          </p:nvPr>
        </p:nvSpPr>
        <p:spPr>
          <a:xfrm>
            <a:off x="6822831" y="1833561"/>
            <a:ext cx="5183188" cy="504825"/>
          </a:xfrm>
        </p:spPr>
        <p:txBody>
          <a:bodyPr>
            <a:normAutofit fontScale="92500" lnSpcReduction="10000"/>
          </a:bodyPr>
          <a:lstStyle/>
          <a:p>
            <a:pPr>
              <a:lnSpc>
                <a:spcPct val="100000"/>
              </a:lnSpc>
            </a:pPr>
            <a:r>
              <a:rPr lang="en-US" sz="3200" b="0" dirty="0">
                <a:solidFill>
                  <a:schemeClr val="accent1">
                    <a:lumMod val="75000"/>
                  </a:schemeClr>
                </a:solidFill>
              </a:rPr>
              <a:t>All Staff</a:t>
            </a:r>
          </a:p>
        </p:txBody>
      </p:sp>
      <p:sp>
        <p:nvSpPr>
          <p:cNvPr id="4" name="Content Placeholder 3">
            <a:extLst>
              <a:ext uri="{FF2B5EF4-FFF2-40B4-BE49-F238E27FC236}">
                <a16:creationId xmlns:a16="http://schemas.microsoft.com/office/drawing/2014/main" id="{C8AE1ED3-631F-488A-BB18-87CA27D89418}"/>
              </a:ext>
            </a:extLst>
          </p:cNvPr>
          <p:cNvSpPr>
            <a:spLocks noGrp="1"/>
          </p:cNvSpPr>
          <p:nvPr>
            <p:ph sz="quarter" idx="4"/>
          </p:nvPr>
        </p:nvSpPr>
        <p:spPr>
          <a:xfrm>
            <a:off x="6822831" y="2505075"/>
            <a:ext cx="4931142" cy="3684588"/>
          </a:xfrm>
        </p:spPr>
        <p:txBody>
          <a:bodyPr>
            <a:normAutofit fontScale="85000" lnSpcReduction="10000"/>
          </a:bodyPr>
          <a:lstStyle/>
          <a:p>
            <a:r>
              <a:rPr lang="en-US" dirty="0"/>
              <a:t>6-point scale</a:t>
            </a:r>
          </a:p>
          <a:p>
            <a:r>
              <a:rPr lang="en-US" dirty="0"/>
              <a:t>March 2015 (n=114; mean=4.31)</a:t>
            </a:r>
          </a:p>
          <a:p>
            <a:r>
              <a:rPr lang="en-US" dirty="0"/>
              <a:t>October 2015 (n=99; mean=4.52)</a:t>
            </a:r>
          </a:p>
          <a:p>
            <a:r>
              <a:rPr lang="en-US" dirty="0"/>
              <a:t>October 2016 (n=102; mean=4.83)</a:t>
            </a:r>
          </a:p>
          <a:p>
            <a:r>
              <a:rPr lang="en-US" dirty="0"/>
              <a:t>Statistically significant change (</a:t>
            </a:r>
            <a:r>
              <a:rPr lang="en-US" i="1" dirty="0"/>
              <a:t>p&lt;</a:t>
            </a:r>
            <a:r>
              <a:rPr lang="en-US" dirty="0"/>
              <a:t>0.001)</a:t>
            </a:r>
          </a:p>
          <a:p>
            <a:r>
              <a:rPr lang="en-US" dirty="0"/>
              <a:t>Positive change for every question</a:t>
            </a:r>
          </a:p>
          <a:p>
            <a:r>
              <a:rPr lang="en-US" dirty="0"/>
              <a:t>Process questions</a:t>
            </a:r>
          </a:p>
          <a:p>
            <a:r>
              <a:rPr lang="en-US" dirty="0"/>
              <a:t>Outcome questions</a:t>
            </a:r>
          </a:p>
          <a:p>
            <a:endParaRPr lang="en-US" dirty="0"/>
          </a:p>
        </p:txBody>
      </p:sp>
      <p:sp>
        <p:nvSpPr>
          <p:cNvPr id="3" name="Slide Number Placeholder 2">
            <a:extLst>
              <a:ext uri="{FF2B5EF4-FFF2-40B4-BE49-F238E27FC236}">
                <a16:creationId xmlns:a16="http://schemas.microsoft.com/office/drawing/2014/main" id="{82C5C3B2-81FD-478F-885F-DE62733C2CFD}"/>
              </a:ext>
            </a:extLst>
          </p:cNvPr>
          <p:cNvSpPr>
            <a:spLocks noGrp="1"/>
          </p:cNvSpPr>
          <p:nvPr>
            <p:ph type="sldNum" sz="quarter" idx="12"/>
          </p:nvPr>
        </p:nvSpPr>
        <p:spPr/>
        <p:txBody>
          <a:bodyPr/>
          <a:lstStyle/>
          <a:p>
            <a:fld id="{C29D04F3-B199-4046-A90A-14FCAC1D163C}" type="slidenum">
              <a:rPr lang="en-US" smtClean="0"/>
              <a:t>12</a:t>
            </a:fld>
            <a:endParaRPr lang="en-US"/>
          </a:p>
        </p:txBody>
      </p:sp>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61A831D-7515-4DA4-AF73-E5F8CBC2F87B}"/>
              </a:ext>
            </a:extLst>
          </p:cNvPr>
          <p:cNvCxnSpPr>
            <a:cxnSpLocks/>
          </p:cNvCxnSpPr>
          <p:nvPr/>
        </p:nvCxnSpPr>
        <p:spPr>
          <a:xfrm>
            <a:off x="6096000" y="2258646"/>
            <a:ext cx="0" cy="36966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30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small" dirty="0">
                <a:solidFill>
                  <a:schemeClr val="accent1">
                    <a:lumMod val="75000"/>
                  </a:schemeClr>
                </a:solidFill>
              </a:rPr>
              <a:t>Evaluation of Performance</a:t>
            </a:r>
            <a:endParaRPr lang="en-US" sz="3600" dirty="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4210207992"/>
              </p:ext>
            </p:extLst>
          </p:nvPr>
        </p:nvGraphicFramePr>
        <p:xfrm>
          <a:off x="393700" y="1515979"/>
          <a:ext cx="5591009" cy="520967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1" name="Chart 10"/>
          <p:cNvGraphicFramePr/>
          <p:nvPr>
            <p:extLst>
              <p:ext uri="{D42A27DB-BD31-4B8C-83A1-F6EECF244321}">
                <p14:modId xmlns:p14="http://schemas.microsoft.com/office/powerpoint/2010/main" val="2162652211"/>
              </p:ext>
            </p:extLst>
          </p:nvPr>
        </p:nvGraphicFramePr>
        <p:xfrm>
          <a:off x="6372726" y="1523848"/>
          <a:ext cx="5586984"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92354E5D-FF3A-41E7-A2C8-7C62FD053753}"/>
              </a:ext>
            </a:extLst>
          </p:cNvPr>
          <p:cNvSpPr>
            <a:spLocks noGrp="1"/>
          </p:cNvSpPr>
          <p:nvPr>
            <p:ph type="sldNum" sz="quarter" idx="12"/>
          </p:nvPr>
        </p:nvSpPr>
        <p:spPr/>
        <p:txBody>
          <a:bodyPr/>
          <a:lstStyle/>
          <a:p>
            <a:fld id="{C29D04F3-B199-4046-A90A-14FCAC1D163C}" type="slidenum">
              <a:rPr lang="en-US" smtClean="0"/>
              <a:t>13</a:t>
            </a:fld>
            <a:endParaRPr lang="en-US"/>
          </a:p>
        </p:txBody>
      </p:sp>
    </p:spTree>
    <p:extLst>
      <p:ext uri="{BB962C8B-B14F-4D97-AF65-F5344CB8AC3E}">
        <p14:creationId xmlns:p14="http://schemas.microsoft.com/office/powerpoint/2010/main" val="309434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small" dirty="0">
                <a:solidFill>
                  <a:schemeClr val="accent1">
                    <a:lumMod val="75000"/>
                  </a:schemeClr>
                </a:solidFill>
              </a:rPr>
              <a:t>Toleration of Mistakes</a:t>
            </a:r>
            <a:endParaRPr lang="en-US" sz="3600" dirty="0"/>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1289246128"/>
              </p:ext>
            </p:extLst>
          </p:nvPr>
        </p:nvGraphicFramePr>
        <p:xfrm>
          <a:off x="335881" y="1519238"/>
          <a:ext cx="5586984" cy="521208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extLst>
              <p:ext uri="{D42A27DB-BD31-4B8C-83A1-F6EECF244321}">
                <p14:modId xmlns:p14="http://schemas.microsoft.com/office/powerpoint/2010/main" val="2518440782"/>
              </p:ext>
            </p:extLst>
          </p:nvPr>
        </p:nvGraphicFramePr>
        <p:xfrm>
          <a:off x="6330281" y="1469858"/>
          <a:ext cx="5586984" cy="521208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F10329A0-33C5-4B8E-B5A5-4D027AC88AB5}"/>
              </a:ext>
            </a:extLst>
          </p:cNvPr>
          <p:cNvSpPr>
            <a:spLocks noGrp="1"/>
          </p:cNvSpPr>
          <p:nvPr>
            <p:ph type="sldNum" sz="quarter" idx="12"/>
          </p:nvPr>
        </p:nvSpPr>
        <p:spPr/>
        <p:txBody>
          <a:bodyPr/>
          <a:lstStyle/>
          <a:p>
            <a:fld id="{C29D04F3-B199-4046-A90A-14FCAC1D163C}" type="slidenum">
              <a:rPr lang="en-US" smtClean="0"/>
              <a:t>14</a:t>
            </a:fld>
            <a:endParaRPr lang="en-US"/>
          </a:p>
        </p:txBody>
      </p:sp>
    </p:spTree>
    <p:extLst>
      <p:ext uri="{BB962C8B-B14F-4D97-AF65-F5344CB8AC3E}">
        <p14:creationId xmlns:p14="http://schemas.microsoft.com/office/powerpoint/2010/main" val="99032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small" dirty="0">
                <a:solidFill>
                  <a:schemeClr val="accent1">
                    <a:lumMod val="75000"/>
                  </a:schemeClr>
                </a:solidFill>
              </a:rPr>
              <a:t>Morale Survey</a:t>
            </a:r>
            <a:endParaRPr lang="en-US" sz="3600" dirty="0"/>
          </a:p>
        </p:txBody>
      </p:sp>
      <p:sp>
        <p:nvSpPr>
          <p:cNvPr id="11" name="Content Placeholder 5"/>
          <p:cNvSpPr>
            <a:spLocks noGrp="1"/>
          </p:cNvSpPr>
          <p:nvPr>
            <p:ph idx="1"/>
          </p:nvPr>
        </p:nvSpPr>
        <p:spPr>
          <a:xfrm>
            <a:off x="838200" y="2057452"/>
            <a:ext cx="10515600" cy="3803599"/>
          </a:xfrm>
        </p:spPr>
        <p:txBody>
          <a:bodyPr>
            <a:normAutofit/>
          </a:bodyPr>
          <a:lstStyle/>
          <a:p>
            <a:r>
              <a:rPr lang="en-US" dirty="0"/>
              <a:t>Survey administered in June 2015 then in October 2016</a:t>
            </a:r>
          </a:p>
          <a:p>
            <a:r>
              <a:rPr lang="en-US" dirty="0"/>
              <a:t>109 GMHC staff members completed the survey</a:t>
            </a:r>
          </a:p>
          <a:p>
            <a:r>
              <a:rPr lang="en-US" dirty="0"/>
              <a:t>Highest scoring questions were in regards to the gratification of the work and staff impact on clients’ lives</a:t>
            </a:r>
          </a:p>
          <a:p>
            <a:r>
              <a:rPr lang="en-US" dirty="0"/>
              <a:t>Lowest scoring questions were in regards to the amount of stress felt and the organizational focus on process versus clients. </a:t>
            </a:r>
          </a:p>
        </p:txBody>
      </p:sp>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8C2703D3-7B7F-453A-B95D-1D44B2A1CA4A}"/>
              </a:ext>
            </a:extLst>
          </p:cNvPr>
          <p:cNvSpPr>
            <a:spLocks noGrp="1"/>
          </p:cNvSpPr>
          <p:nvPr>
            <p:ph type="sldNum" sz="quarter" idx="12"/>
          </p:nvPr>
        </p:nvSpPr>
        <p:spPr/>
        <p:txBody>
          <a:bodyPr/>
          <a:lstStyle/>
          <a:p>
            <a:fld id="{C29D04F3-B199-4046-A90A-14FCAC1D163C}" type="slidenum">
              <a:rPr lang="en-US" smtClean="0"/>
              <a:t>15</a:t>
            </a:fld>
            <a:endParaRPr lang="en-US"/>
          </a:p>
        </p:txBody>
      </p:sp>
    </p:spTree>
    <p:extLst>
      <p:ext uri="{BB962C8B-B14F-4D97-AF65-F5344CB8AC3E}">
        <p14:creationId xmlns:p14="http://schemas.microsoft.com/office/powerpoint/2010/main" val="3990047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small" dirty="0">
                <a:solidFill>
                  <a:schemeClr val="accent1">
                    <a:lumMod val="75000"/>
                  </a:schemeClr>
                </a:solidFill>
              </a:rPr>
              <a:t>Comparing 2015 &amp; 2016</a:t>
            </a:r>
            <a:endParaRPr lang="en-US" sz="36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40310869"/>
              </p:ext>
            </p:extLst>
          </p:nvPr>
        </p:nvGraphicFramePr>
        <p:xfrm>
          <a:off x="1790281" y="1449197"/>
          <a:ext cx="8611438" cy="5330649"/>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D80B065C-727E-4AD1-9378-98034CC46B54}"/>
              </a:ext>
            </a:extLst>
          </p:cNvPr>
          <p:cNvSpPr>
            <a:spLocks noGrp="1"/>
          </p:cNvSpPr>
          <p:nvPr>
            <p:ph type="sldNum" sz="quarter" idx="12"/>
          </p:nvPr>
        </p:nvSpPr>
        <p:spPr/>
        <p:txBody>
          <a:bodyPr/>
          <a:lstStyle/>
          <a:p>
            <a:fld id="{C29D04F3-B199-4046-A90A-14FCAC1D163C}" type="slidenum">
              <a:rPr lang="en-US" smtClean="0"/>
              <a:t>16</a:t>
            </a:fld>
            <a:endParaRPr lang="en-US"/>
          </a:p>
        </p:txBody>
      </p:sp>
    </p:spTree>
    <p:extLst>
      <p:ext uri="{BB962C8B-B14F-4D97-AF65-F5344CB8AC3E}">
        <p14:creationId xmlns:p14="http://schemas.microsoft.com/office/powerpoint/2010/main" val="212400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DC39-4DF4-4CEF-AE4C-794B84CF9E1A}"/>
              </a:ext>
            </a:extLst>
          </p:cNvPr>
          <p:cNvSpPr>
            <a:spLocks noGrp="1"/>
          </p:cNvSpPr>
          <p:nvPr>
            <p:ph type="title"/>
          </p:nvPr>
        </p:nvSpPr>
        <p:spPr/>
        <p:txBody>
          <a:bodyPr/>
          <a:lstStyle/>
          <a:p>
            <a:r>
              <a:rPr lang="en-US" dirty="0"/>
              <a:t>Lessons Learned</a:t>
            </a:r>
          </a:p>
        </p:txBody>
      </p:sp>
      <p:sp>
        <p:nvSpPr>
          <p:cNvPr id="3" name="Content Placeholder 2">
            <a:extLst>
              <a:ext uri="{FF2B5EF4-FFF2-40B4-BE49-F238E27FC236}">
                <a16:creationId xmlns:a16="http://schemas.microsoft.com/office/drawing/2014/main" id="{2B9C6AC9-F098-4277-B47C-949EE1CAD8FB}"/>
              </a:ext>
            </a:extLst>
          </p:cNvPr>
          <p:cNvSpPr>
            <a:spLocks noGrp="1"/>
          </p:cNvSpPr>
          <p:nvPr>
            <p:ph idx="1"/>
          </p:nvPr>
        </p:nvSpPr>
        <p:spPr/>
        <p:txBody>
          <a:bodyPr/>
          <a:lstStyle/>
          <a:p>
            <a:r>
              <a:rPr lang="en-US" dirty="0"/>
              <a:t>Staff buy-in is key</a:t>
            </a:r>
          </a:p>
          <a:p>
            <a:r>
              <a:rPr lang="en-US" dirty="0"/>
              <a:t>Expect resistance</a:t>
            </a:r>
          </a:p>
          <a:p>
            <a:r>
              <a:rPr lang="en-US" dirty="0"/>
              <a:t>Implementation will take time</a:t>
            </a:r>
          </a:p>
          <a:p>
            <a:r>
              <a:rPr lang="en-US" dirty="0"/>
              <a:t>Be patient</a:t>
            </a:r>
          </a:p>
          <a:p>
            <a:r>
              <a:rPr lang="en-US" dirty="0"/>
              <a:t>Need champion</a:t>
            </a:r>
          </a:p>
          <a:p>
            <a:r>
              <a:rPr lang="en-US" dirty="0"/>
              <a:t>Helpful to have a point person to implement</a:t>
            </a:r>
          </a:p>
        </p:txBody>
      </p:sp>
      <p:sp>
        <p:nvSpPr>
          <p:cNvPr id="4" name="Slide Number Placeholder 3">
            <a:extLst>
              <a:ext uri="{FF2B5EF4-FFF2-40B4-BE49-F238E27FC236}">
                <a16:creationId xmlns:a16="http://schemas.microsoft.com/office/drawing/2014/main" id="{ABDDBB8D-57E8-489A-A620-248CCE60374F}"/>
              </a:ext>
            </a:extLst>
          </p:cNvPr>
          <p:cNvSpPr>
            <a:spLocks noGrp="1"/>
          </p:cNvSpPr>
          <p:nvPr>
            <p:ph type="sldNum" sz="quarter" idx="12"/>
          </p:nvPr>
        </p:nvSpPr>
        <p:spPr/>
        <p:txBody>
          <a:bodyPr/>
          <a:lstStyle/>
          <a:p>
            <a:fld id="{C29D04F3-B199-4046-A90A-14FCAC1D163C}" type="slidenum">
              <a:rPr lang="en-US" smtClean="0"/>
              <a:t>17</a:t>
            </a:fld>
            <a:endParaRPr lang="en-US"/>
          </a:p>
        </p:txBody>
      </p:sp>
    </p:spTree>
    <p:extLst>
      <p:ext uri="{BB962C8B-B14F-4D97-AF65-F5344CB8AC3E}">
        <p14:creationId xmlns:p14="http://schemas.microsoft.com/office/powerpoint/2010/main" val="295288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cap="small" dirty="0">
                <a:solidFill>
                  <a:schemeClr val="accent1">
                    <a:lumMod val="75000"/>
                  </a:schemeClr>
                </a:solidFill>
                <a:uFill>
                  <a:solidFill>
                    <a:srgbClr val="244061"/>
                  </a:solidFill>
                </a:uFill>
                <a:ea typeface="Calibri" panose="020F0502020204030204" pitchFamily="34" charset="0"/>
                <a:cs typeface="Calibri" panose="020F0502020204030204" pitchFamily="34" charset="0"/>
              </a:rPr>
              <a:t>Learning Objectives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3200" dirty="0"/>
              <a:t>Understand basic tenets of the Triad Management Paradigm</a:t>
            </a:r>
          </a:p>
          <a:p>
            <a:r>
              <a:rPr lang="en-US" sz="3200" dirty="0"/>
              <a:t>Understand how an objective management practice can impact staff morale </a:t>
            </a:r>
          </a:p>
          <a:p>
            <a:r>
              <a:rPr lang="en-US" sz="3200" dirty="0"/>
              <a:t>Understand one organization’s implementation of the model and positive outcomes achieved</a:t>
            </a:r>
          </a:p>
        </p:txBody>
      </p:sp>
      <p:cxnSp>
        <p:nvCxnSpPr>
          <p:cNvPr id="5" name="Straight Connector 4"/>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83C238AE-2A13-442E-B887-5CCE171EB4D7}"/>
              </a:ext>
            </a:extLst>
          </p:cNvPr>
          <p:cNvSpPr>
            <a:spLocks noGrp="1"/>
          </p:cNvSpPr>
          <p:nvPr>
            <p:ph type="sldNum" sz="quarter" idx="12"/>
          </p:nvPr>
        </p:nvSpPr>
        <p:spPr/>
        <p:txBody>
          <a:bodyPr/>
          <a:lstStyle/>
          <a:p>
            <a:fld id="{C29D04F3-B199-4046-A90A-14FCAC1D163C}" type="slidenum">
              <a:rPr lang="en-US" smtClean="0"/>
              <a:t>2</a:t>
            </a:fld>
            <a:endParaRPr lang="en-US"/>
          </a:p>
        </p:txBody>
      </p:sp>
    </p:spTree>
    <p:extLst>
      <p:ext uri="{BB962C8B-B14F-4D97-AF65-F5344CB8AC3E}">
        <p14:creationId xmlns:p14="http://schemas.microsoft.com/office/powerpoint/2010/main" val="271636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cap="small" dirty="0">
                <a:solidFill>
                  <a:schemeClr val="accent1">
                    <a:lumMod val="75000"/>
                  </a:schemeClr>
                </a:solidFill>
                <a:uFill>
                  <a:solidFill>
                    <a:srgbClr val="244061"/>
                  </a:solidFill>
                </a:uFill>
                <a:latin typeface="Calibri Light" panose="020F0302020204030204" pitchFamily="34" charset="0"/>
                <a:ea typeface="Calibri" panose="020F0502020204030204" pitchFamily="34" charset="0"/>
                <a:cs typeface="Calibri" panose="020F0502020204030204" pitchFamily="34" charset="0"/>
              </a:rPr>
              <a:t>Benefits of the Triad</a:t>
            </a:r>
            <a:endParaRPr lang="en-US" dirty="0">
              <a:solidFill>
                <a:schemeClr val="accent1">
                  <a:lumMod val="75000"/>
                </a:schemeClr>
              </a:solidFill>
              <a:latin typeface="Calibri Light" panose="020F0302020204030204" pitchFamily="34" charset="0"/>
            </a:endParaRPr>
          </a:p>
        </p:txBody>
      </p:sp>
      <p:sp>
        <p:nvSpPr>
          <p:cNvPr id="3" name="Content Placeholder 2"/>
          <p:cNvSpPr>
            <a:spLocks noGrp="1"/>
          </p:cNvSpPr>
          <p:nvPr>
            <p:ph idx="1"/>
          </p:nvPr>
        </p:nvSpPr>
        <p:spPr/>
        <p:txBody>
          <a:bodyPr>
            <a:normAutofit fontScale="25000" lnSpcReduction="20000"/>
          </a:bodyPr>
          <a:lstStyle/>
          <a:p>
            <a:pPr>
              <a:lnSpc>
                <a:spcPct val="115000"/>
              </a:lnSpc>
              <a:spcAft>
                <a:spcPts val="1000"/>
              </a:spcAft>
            </a:pPr>
            <a:r>
              <a:rPr lang="en-US" sz="112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Brings an innovative level of rigor and accountability to social service practice </a:t>
            </a:r>
          </a:p>
          <a:p>
            <a:pPr>
              <a:lnSpc>
                <a:spcPct val="115000"/>
              </a:lnSpc>
              <a:spcAft>
                <a:spcPts val="1000"/>
              </a:spcAft>
            </a:pPr>
            <a:r>
              <a:rPr lang="en-US" sz="112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Provides managers with the tools and resources needed to make sound, objective management decisions about program or department performance</a:t>
            </a:r>
          </a:p>
          <a:p>
            <a:pPr>
              <a:lnSpc>
                <a:spcPct val="115000"/>
              </a:lnSpc>
              <a:spcAft>
                <a:spcPts val="1000"/>
              </a:spcAft>
            </a:pPr>
            <a:r>
              <a:rPr lang="en-US" sz="112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Roots the employee performance review process in observable data</a:t>
            </a:r>
          </a:p>
          <a:p>
            <a:pPr>
              <a:lnSpc>
                <a:spcPct val="115000"/>
              </a:lnSpc>
              <a:spcAft>
                <a:spcPts val="1000"/>
              </a:spcAft>
            </a:pPr>
            <a:r>
              <a:rPr lang="en-US" sz="112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Gives an organization a competitive edge in the world of nonprofit funding</a:t>
            </a:r>
          </a:p>
          <a:p>
            <a:pPr>
              <a:lnSpc>
                <a:spcPct val="115000"/>
              </a:lnSpc>
              <a:spcAft>
                <a:spcPts val="1000"/>
              </a:spcAft>
            </a:pPr>
            <a:endParaRPr lang="en-US" sz="24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Rectangle 3"/>
          <p:cNvSpPr/>
          <p:nvPr/>
        </p:nvSpPr>
        <p:spPr>
          <a:xfrm>
            <a:off x="2152651" y="1499840"/>
            <a:ext cx="8054031" cy="1304460"/>
          </a:xfrm>
          <a:prstGeom prst="rect">
            <a:avLst/>
          </a:prstGeom>
        </p:spPr>
        <p:txBody>
          <a:bodyPr wrap="square">
            <a:spAutoFit/>
          </a:bodyPr>
          <a:lstStyle/>
          <a:p>
            <a:pPr>
              <a:lnSpc>
                <a:spcPct val="115000"/>
              </a:lnSpc>
              <a:spcAft>
                <a:spcPts val="1000"/>
              </a:spcAft>
            </a:pPr>
            <a:r>
              <a:rPr lang="en-US"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US"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US"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B251FC25-3BB8-45A0-94C7-05E2D834FDE8}"/>
              </a:ext>
            </a:extLst>
          </p:cNvPr>
          <p:cNvSpPr>
            <a:spLocks noGrp="1"/>
          </p:cNvSpPr>
          <p:nvPr>
            <p:ph type="sldNum" sz="quarter" idx="12"/>
          </p:nvPr>
        </p:nvSpPr>
        <p:spPr/>
        <p:txBody>
          <a:bodyPr/>
          <a:lstStyle/>
          <a:p>
            <a:fld id="{C29D04F3-B199-4046-A90A-14FCAC1D163C}" type="slidenum">
              <a:rPr lang="en-US" smtClean="0"/>
              <a:t>3</a:t>
            </a:fld>
            <a:endParaRPr lang="en-US"/>
          </a:p>
        </p:txBody>
      </p:sp>
    </p:spTree>
    <p:extLst>
      <p:ext uri="{BB962C8B-B14F-4D97-AF65-F5344CB8AC3E}">
        <p14:creationId xmlns:p14="http://schemas.microsoft.com/office/powerpoint/2010/main" val="63019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cap="small" dirty="0">
                <a:solidFill>
                  <a:schemeClr val="accent1">
                    <a:lumMod val="75000"/>
                  </a:schemeClr>
                </a:solidFill>
                <a:uFill>
                  <a:solidFill>
                    <a:srgbClr val="244061"/>
                  </a:solidFill>
                </a:uFill>
                <a:ea typeface="Calibri" panose="020F0502020204030204" pitchFamily="34" charset="0"/>
                <a:cs typeface="Calibri" panose="020F0502020204030204" pitchFamily="34" charset="0"/>
              </a:rPr>
              <a:t>Quantifying Social Service Impact</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lnSpc>
                <a:spcPct val="115000"/>
              </a:lnSpc>
              <a:spcAft>
                <a:spcPts val="1000"/>
              </a:spcAft>
            </a:pPr>
            <a:r>
              <a:rPr lang="en-US" sz="3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Define measurable indicators and track them over time</a:t>
            </a:r>
          </a:p>
          <a:p>
            <a:pPr>
              <a:lnSpc>
                <a:spcPct val="115000"/>
              </a:lnSpc>
              <a:spcAft>
                <a:spcPts val="1000"/>
              </a:spcAft>
            </a:pPr>
            <a:r>
              <a:rPr lang="en-US" sz="3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Use individual and program-level data to provide appropriate training interventions and then evaluate their success</a:t>
            </a:r>
          </a:p>
          <a:p>
            <a:pPr>
              <a:lnSpc>
                <a:spcPct val="115000"/>
              </a:lnSpc>
              <a:spcAft>
                <a:spcPts val="1000"/>
              </a:spcAft>
            </a:pPr>
            <a:r>
              <a:rPr lang="en-US" sz="3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Use program indicators to guide the development of actionable, observable and measurable program processes and strategies</a:t>
            </a:r>
          </a:p>
          <a:p>
            <a:endParaRPr lang="en-US" dirty="0"/>
          </a:p>
        </p:txBody>
      </p:sp>
      <p:cxnSp>
        <p:nvCxnSpPr>
          <p:cNvPr id="5" name="Straight Connector 4"/>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8FCC66E3-5473-4CFB-B924-CCADC70FD307}"/>
              </a:ext>
            </a:extLst>
          </p:cNvPr>
          <p:cNvSpPr>
            <a:spLocks noGrp="1"/>
          </p:cNvSpPr>
          <p:nvPr>
            <p:ph type="sldNum" sz="quarter" idx="12"/>
          </p:nvPr>
        </p:nvSpPr>
        <p:spPr/>
        <p:txBody>
          <a:bodyPr/>
          <a:lstStyle/>
          <a:p>
            <a:fld id="{C29D04F3-B199-4046-A90A-14FCAC1D163C}" type="slidenum">
              <a:rPr lang="en-US" smtClean="0"/>
              <a:t>4</a:t>
            </a:fld>
            <a:endParaRPr lang="en-US"/>
          </a:p>
        </p:txBody>
      </p:sp>
    </p:spTree>
    <p:extLst>
      <p:ext uri="{BB962C8B-B14F-4D97-AF65-F5344CB8AC3E}">
        <p14:creationId xmlns:p14="http://schemas.microsoft.com/office/powerpoint/2010/main" val="400580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050" y="2166937"/>
            <a:ext cx="3994150" cy="2536825"/>
          </a:xfrm>
        </p:spPr>
        <p:txBody>
          <a:bodyPr>
            <a:normAutofit/>
          </a:bodyPr>
          <a:lstStyle/>
          <a:p>
            <a:pPr algn="ctr"/>
            <a:r>
              <a:rPr lang="en-US" sz="6000" cap="small" dirty="0">
                <a:solidFill>
                  <a:schemeClr val="accent1">
                    <a:lumMod val="75000"/>
                  </a:schemeClr>
                </a:solidFill>
              </a:rPr>
              <a:t>5 Principles Of The Triad</a:t>
            </a:r>
            <a:endParaRPr lang="en-US" sz="6000" dirty="0">
              <a:solidFill>
                <a:schemeClr val="accent1">
                  <a:lumMod val="75000"/>
                </a:schemeClr>
              </a:solidFill>
            </a:endParaRPr>
          </a:p>
        </p:txBody>
      </p:sp>
      <p:graphicFrame>
        <p:nvGraphicFramePr>
          <p:cNvPr id="4" name="Diagram 3">
            <a:extLst>
              <a:ext uri="{FF2B5EF4-FFF2-40B4-BE49-F238E27FC236}">
                <a16:creationId xmlns:a16="http://schemas.microsoft.com/office/drawing/2014/main" id="{529472BA-B2B2-482F-AC18-244B4E716389}"/>
              </a:ext>
            </a:extLst>
          </p:cNvPr>
          <p:cNvGraphicFramePr/>
          <p:nvPr>
            <p:extLst>
              <p:ext uri="{D42A27DB-BD31-4B8C-83A1-F6EECF244321}">
                <p14:modId xmlns:p14="http://schemas.microsoft.com/office/powerpoint/2010/main" val="2345773042"/>
              </p:ext>
            </p:extLst>
          </p:nvPr>
        </p:nvGraphicFramePr>
        <p:xfrm>
          <a:off x="4197350" y="222250"/>
          <a:ext cx="8159750" cy="642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055A665C-3242-4296-8AB2-303F7C7E8922}"/>
              </a:ext>
            </a:extLst>
          </p:cNvPr>
          <p:cNvSpPr>
            <a:spLocks noGrp="1"/>
          </p:cNvSpPr>
          <p:nvPr>
            <p:ph type="sldNum" sz="quarter" idx="12"/>
          </p:nvPr>
        </p:nvSpPr>
        <p:spPr/>
        <p:txBody>
          <a:bodyPr/>
          <a:lstStyle/>
          <a:p>
            <a:fld id="{C29D04F3-B199-4046-A90A-14FCAC1D163C}" type="slidenum">
              <a:rPr lang="en-US" smtClean="0"/>
              <a:t>5</a:t>
            </a:fld>
            <a:endParaRPr lang="en-US"/>
          </a:p>
        </p:txBody>
      </p:sp>
    </p:spTree>
    <p:extLst>
      <p:ext uri="{BB962C8B-B14F-4D97-AF65-F5344CB8AC3E}">
        <p14:creationId xmlns:p14="http://schemas.microsoft.com/office/powerpoint/2010/main" val="237013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cap="small" dirty="0">
                <a:solidFill>
                  <a:schemeClr val="accent1">
                    <a:lumMod val="75000"/>
                  </a:schemeClr>
                </a:solidFill>
                <a:uFill>
                  <a:solidFill>
                    <a:srgbClr val="244061"/>
                  </a:solidFill>
                </a:uFill>
                <a:ea typeface="Calibri" panose="020F0502020204030204" pitchFamily="34" charset="0"/>
                <a:cs typeface="Calibri" panose="020F0502020204030204" pitchFamily="34" charset="0"/>
              </a:rPr>
              <a:t>Management Triad Model</a:t>
            </a:r>
            <a:endParaRPr lang="en-US" dirty="0">
              <a:solidFill>
                <a:schemeClr val="accent1">
                  <a:lumMod val="75000"/>
                </a:schemeClr>
              </a:solidFill>
            </a:endParaRPr>
          </a:p>
        </p:txBody>
      </p:sp>
      <p:sp>
        <p:nvSpPr>
          <p:cNvPr id="4" name="Rectangle 6"/>
          <p:cNvSpPr>
            <a:spLocks noChangeArrowheads="1"/>
          </p:cNvSpPr>
          <p:nvPr/>
        </p:nvSpPr>
        <p:spPr bwMode="auto">
          <a:xfrm>
            <a:off x="1524001" y="26001"/>
            <a:ext cx="65" cy="40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26960" numCol="1" anchor="ctr" anchorCtr="0" compatLnSpc="1">
            <a:prstTxWarp prst="textNoShape">
              <a:avLst/>
            </a:prstTxWarp>
            <a:spAutoFit/>
          </a:bodyPr>
          <a:lstStyle/>
          <a:p>
            <a:endParaRPr lang="en-US"/>
          </a:p>
        </p:txBody>
      </p:sp>
      <p:cxnSp>
        <p:nvCxnSpPr>
          <p:cNvPr id="19" name="Straight Connector 18"/>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a:extLst>
              <a:ext uri="{FF2B5EF4-FFF2-40B4-BE49-F238E27FC236}">
                <a16:creationId xmlns:a16="http://schemas.microsoft.com/office/drawing/2014/main" id="{778CE27B-E03D-491A-A4C0-A75926EC26CD}"/>
              </a:ext>
            </a:extLst>
          </p:cNvPr>
          <p:cNvGraphicFramePr/>
          <p:nvPr>
            <p:extLst>
              <p:ext uri="{D42A27DB-BD31-4B8C-83A1-F6EECF244321}">
                <p14:modId xmlns:p14="http://schemas.microsoft.com/office/powerpoint/2010/main" val="1676600007"/>
              </p:ext>
            </p:extLst>
          </p:nvPr>
        </p:nvGraphicFramePr>
        <p:xfrm>
          <a:off x="215900" y="1371600"/>
          <a:ext cx="11671300" cy="5329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2550E2B1-DC20-482D-9EEC-F77111A8D0CB}"/>
              </a:ext>
            </a:extLst>
          </p:cNvPr>
          <p:cNvSpPr>
            <a:spLocks noGrp="1"/>
          </p:cNvSpPr>
          <p:nvPr>
            <p:ph type="sldNum" sz="quarter" idx="12"/>
          </p:nvPr>
        </p:nvSpPr>
        <p:spPr/>
        <p:txBody>
          <a:bodyPr/>
          <a:lstStyle/>
          <a:p>
            <a:fld id="{C29D04F3-B199-4046-A90A-14FCAC1D163C}" type="slidenum">
              <a:rPr lang="en-US" smtClean="0"/>
              <a:t>6</a:t>
            </a:fld>
            <a:endParaRPr lang="en-US"/>
          </a:p>
        </p:txBody>
      </p:sp>
    </p:spTree>
    <p:extLst>
      <p:ext uri="{BB962C8B-B14F-4D97-AF65-F5344CB8AC3E}">
        <p14:creationId xmlns:p14="http://schemas.microsoft.com/office/powerpoint/2010/main" val="71828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cap="small" dirty="0">
                <a:solidFill>
                  <a:schemeClr val="accent1">
                    <a:lumMod val="75000"/>
                  </a:schemeClr>
                </a:solidFill>
              </a:rPr>
              <a:t>Data Driven Administrative Supervision (DDAS)</a:t>
            </a:r>
            <a:endParaRPr lang="en-US" sz="3200"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3600" dirty="0">
                <a:solidFill>
                  <a:schemeClr val="accent1">
                    <a:lumMod val="75000"/>
                  </a:schemeClr>
                </a:solidFill>
              </a:rPr>
              <a:t>What is the purpose of DDAS?</a:t>
            </a:r>
            <a:endParaRPr lang="en-US" sz="3600" dirty="0"/>
          </a:p>
          <a:p>
            <a:r>
              <a:rPr lang="en-US" dirty="0"/>
              <a:t>Focus</a:t>
            </a:r>
            <a:r>
              <a:rPr lang="en-US" b="1" dirty="0"/>
              <a:t> </a:t>
            </a:r>
            <a:r>
              <a:rPr lang="en-US" dirty="0"/>
              <a:t>on the productivity of employees</a:t>
            </a:r>
            <a:endParaRPr lang="en-US" sz="1400" dirty="0"/>
          </a:p>
          <a:p>
            <a:pPr marL="0" indent="0">
              <a:buNone/>
            </a:pPr>
            <a:endParaRPr lang="en-US" dirty="0"/>
          </a:p>
          <a:p>
            <a:r>
              <a:rPr lang="en-US" dirty="0"/>
              <a:t>Enable managers to quickly identify:</a:t>
            </a:r>
          </a:p>
          <a:p>
            <a:pPr lvl="1"/>
            <a:r>
              <a:rPr lang="en-US" dirty="0"/>
              <a:t>Potential developmental needs</a:t>
            </a:r>
          </a:p>
          <a:p>
            <a:pPr lvl="1"/>
            <a:r>
              <a:rPr lang="en-US" dirty="0"/>
              <a:t>Performance issues </a:t>
            </a:r>
          </a:p>
          <a:p>
            <a:pPr lvl="1"/>
            <a:r>
              <a:rPr lang="en-US" dirty="0"/>
              <a:t>Potential barriers in department operations that may impede their employees</a:t>
            </a:r>
            <a:r>
              <a:rPr lang="fr-FR" dirty="0"/>
              <a:t>’ </a:t>
            </a:r>
            <a:r>
              <a:rPr lang="en-US" dirty="0"/>
              <a:t>ability to successfully meet their service targets</a:t>
            </a:r>
          </a:p>
          <a:p>
            <a:pPr marL="0" indent="0">
              <a:buNone/>
            </a:pPr>
            <a:endParaRPr lang="en-US" dirty="0"/>
          </a:p>
          <a:p>
            <a:endParaRPr lang="en-US" dirty="0"/>
          </a:p>
        </p:txBody>
      </p:sp>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30F70024-D038-4E70-BB83-694F4DE9CBC4}"/>
              </a:ext>
            </a:extLst>
          </p:cNvPr>
          <p:cNvSpPr>
            <a:spLocks noGrp="1"/>
          </p:cNvSpPr>
          <p:nvPr>
            <p:ph type="sldNum" sz="quarter" idx="12"/>
          </p:nvPr>
        </p:nvSpPr>
        <p:spPr/>
        <p:txBody>
          <a:bodyPr/>
          <a:lstStyle/>
          <a:p>
            <a:fld id="{C29D04F3-B199-4046-A90A-14FCAC1D163C}" type="slidenum">
              <a:rPr lang="en-US" smtClean="0"/>
              <a:t>7</a:t>
            </a:fld>
            <a:endParaRPr lang="en-US"/>
          </a:p>
        </p:txBody>
      </p:sp>
    </p:spTree>
    <p:extLst>
      <p:ext uri="{BB962C8B-B14F-4D97-AF65-F5344CB8AC3E}">
        <p14:creationId xmlns:p14="http://schemas.microsoft.com/office/powerpoint/2010/main" val="3608987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F495-A665-40CD-89B8-F04871414128}"/>
              </a:ext>
            </a:extLst>
          </p:cNvPr>
          <p:cNvSpPr>
            <a:spLocks noGrp="1"/>
          </p:cNvSpPr>
          <p:nvPr>
            <p:ph type="title"/>
          </p:nvPr>
        </p:nvSpPr>
        <p:spPr>
          <a:xfrm>
            <a:off x="838200" y="658203"/>
            <a:ext cx="10515600" cy="658690"/>
          </a:xfrm>
        </p:spPr>
        <p:txBody>
          <a:bodyPr>
            <a:normAutofit fontScale="90000"/>
          </a:bodyPr>
          <a:lstStyle/>
          <a:p>
            <a:r>
              <a:rPr lang="en-US" cap="small" dirty="0">
                <a:solidFill>
                  <a:schemeClr val="accent1">
                    <a:lumMod val="75000"/>
                  </a:schemeClr>
                </a:solidFill>
              </a:rPr>
              <a:t>Skills Building</a:t>
            </a:r>
            <a:endParaRPr lang="en-US" dirty="0"/>
          </a:p>
        </p:txBody>
      </p:sp>
      <p:sp>
        <p:nvSpPr>
          <p:cNvPr id="3" name="Text Placeholder 2">
            <a:extLst>
              <a:ext uri="{FF2B5EF4-FFF2-40B4-BE49-F238E27FC236}">
                <a16:creationId xmlns:a16="http://schemas.microsoft.com/office/drawing/2014/main" id="{64B9DA84-CC39-486E-8598-0938B3201D65}"/>
              </a:ext>
            </a:extLst>
          </p:cNvPr>
          <p:cNvSpPr>
            <a:spLocks noGrp="1"/>
          </p:cNvSpPr>
          <p:nvPr>
            <p:ph type="body" idx="1"/>
          </p:nvPr>
        </p:nvSpPr>
        <p:spPr>
          <a:xfrm>
            <a:off x="2104660" y="1651062"/>
            <a:ext cx="7975966" cy="617172"/>
          </a:xfrm>
        </p:spPr>
        <p:txBody>
          <a:bodyPr>
            <a:normAutofit/>
          </a:bodyPr>
          <a:lstStyle/>
          <a:p>
            <a:pPr algn="ctr"/>
            <a:r>
              <a:rPr lang="en-US" sz="2800" b="0" dirty="0">
                <a:solidFill>
                  <a:schemeClr val="accent1">
                    <a:lumMod val="75000"/>
                  </a:schemeClr>
                </a:solidFill>
              </a:rPr>
              <a:t>Purpose:</a:t>
            </a:r>
            <a:r>
              <a:rPr lang="en-US" sz="2800" dirty="0"/>
              <a:t> </a:t>
            </a:r>
            <a:r>
              <a:rPr lang="en-US" b="0" dirty="0"/>
              <a:t>To use the supervisory setting to develop staff skills</a:t>
            </a:r>
          </a:p>
        </p:txBody>
      </p:sp>
      <p:sp>
        <p:nvSpPr>
          <p:cNvPr id="5" name="Text Placeholder 4">
            <a:extLst>
              <a:ext uri="{FF2B5EF4-FFF2-40B4-BE49-F238E27FC236}">
                <a16:creationId xmlns:a16="http://schemas.microsoft.com/office/drawing/2014/main" id="{A29333A6-6CBC-4A3E-818E-9AEAC19A650B}"/>
              </a:ext>
            </a:extLst>
          </p:cNvPr>
          <p:cNvSpPr>
            <a:spLocks noGrp="1"/>
          </p:cNvSpPr>
          <p:nvPr>
            <p:ph type="body" sz="quarter" idx="3"/>
          </p:nvPr>
        </p:nvSpPr>
        <p:spPr>
          <a:xfrm>
            <a:off x="6375400" y="2803405"/>
            <a:ext cx="5183188" cy="441813"/>
          </a:xfrm>
        </p:spPr>
        <p:txBody>
          <a:bodyPr vert="horz" lIns="91440" tIns="45720" rIns="91440" bIns="45720" rtlCol="0" anchor="b">
            <a:noAutofit/>
          </a:bodyPr>
          <a:lstStyle/>
          <a:p>
            <a:r>
              <a:rPr lang="en-US" sz="2800" b="0" dirty="0">
                <a:solidFill>
                  <a:schemeClr val="accent1">
                    <a:lumMod val="75000"/>
                  </a:schemeClr>
                </a:solidFill>
              </a:rPr>
              <a:t>Principles</a:t>
            </a:r>
          </a:p>
        </p:txBody>
      </p:sp>
      <p:sp>
        <p:nvSpPr>
          <p:cNvPr id="6" name="Content Placeholder 5">
            <a:extLst>
              <a:ext uri="{FF2B5EF4-FFF2-40B4-BE49-F238E27FC236}">
                <a16:creationId xmlns:a16="http://schemas.microsoft.com/office/drawing/2014/main" id="{FC7D4F82-0E9E-4142-B5E0-4A3125E6A255}"/>
              </a:ext>
            </a:extLst>
          </p:cNvPr>
          <p:cNvSpPr>
            <a:spLocks noGrp="1"/>
          </p:cNvSpPr>
          <p:nvPr>
            <p:ph sz="quarter" idx="4"/>
          </p:nvPr>
        </p:nvSpPr>
        <p:spPr>
          <a:xfrm>
            <a:off x="6758718" y="3299925"/>
            <a:ext cx="4416552" cy="2555509"/>
          </a:xfrm>
        </p:spPr>
        <p:txBody>
          <a:bodyPr/>
          <a:lstStyle/>
          <a:p>
            <a:r>
              <a:rPr lang="en-US" sz="2400" dirty="0"/>
              <a:t>Working in context</a:t>
            </a:r>
          </a:p>
          <a:p>
            <a:r>
              <a:rPr lang="en-US" sz="2400" dirty="0"/>
              <a:t>Accountability</a:t>
            </a:r>
          </a:p>
          <a:p>
            <a:r>
              <a:rPr lang="en-US" sz="2400" dirty="0"/>
              <a:t>Communication</a:t>
            </a:r>
          </a:p>
          <a:p>
            <a:r>
              <a:rPr lang="en-US" sz="2400" dirty="0"/>
              <a:t>Evaluation and monitoring</a:t>
            </a:r>
          </a:p>
        </p:txBody>
      </p:sp>
      <p:cxnSp>
        <p:nvCxnSpPr>
          <p:cNvPr id="7" name="Straight Connector 6">
            <a:extLst>
              <a:ext uri="{FF2B5EF4-FFF2-40B4-BE49-F238E27FC236}">
                <a16:creationId xmlns:a16="http://schemas.microsoft.com/office/drawing/2014/main" id="{584C215B-4A1C-447D-A08A-C7E41B99A3AD}"/>
              </a:ext>
            </a:extLst>
          </p:cNvPr>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 Placeholder 2">
            <a:extLst>
              <a:ext uri="{FF2B5EF4-FFF2-40B4-BE49-F238E27FC236}">
                <a16:creationId xmlns:a16="http://schemas.microsoft.com/office/drawing/2014/main" id="{573D7C6E-ADA4-4542-9C37-7240C8131BB6}"/>
              </a:ext>
            </a:extLst>
          </p:cNvPr>
          <p:cNvSpPr txBox="1">
            <a:spLocks/>
          </p:cNvSpPr>
          <p:nvPr/>
        </p:nvSpPr>
        <p:spPr>
          <a:xfrm>
            <a:off x="958851" y="2800596"/>
            <a:ext cx="5157787" cy="444622"/>
          </a:xfrm>
          <a:prstGeom prst="rect">
            <a:avLst/>
          </a:prstGeom>
        </p:spPr>
        <p:txBody>
          <a:bodyPr vert="horz" lIns="91440" tIns="45720" rIns="91440" bIns="45720" rtlCol="0" anchor="b">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nSpc>
                <a:spcPct val="100000"/>
              </a:lnSpc>
            </a:pPr>
            <a:r>
              <a:rPr lang="en-US" sz="3600" b="0" dirty="0">
                <a:solidFill>
                  <a:schemeClr val="accent1">
                    <a:lumMod val="75000"/>
                  </a:schemeClr>
                </a:solidFill>
              </a:rPr>
              <a:t>Supervisory Relationship</a:t>
            </a:r>
          </a:p>
        </p:txBody>
      </p:sp>
      <p:sp>
        <p:nvSpPr>
          <p:cNvPr id="10" name="Content Placeholder 3">
            <a:extLst>
              <a:ext uri="{FF2B5EF4-FFF2-40B4-BE49-F238E27FC236}">
                <a16:creationId xmlns:a16="http://schemas.microsoft.com/office/drawing/2014/main" id="{6FDC0869-B18D-4156-8DCA-D760D2294DA3}"/>
              </a:ext>
            </a:extLst>
          </p:cNvPr>
          <p:cNvSpPr txBox="1">
            <a:spLocks/>
          </p:cNvSpPr>
          <p:nvPr/>
        </p:nvSpPr>
        <p:spPr>
          <a:xfrm>
            <a:off x="1302856" y="3365135"/>
            <a:ext cx="4412150" cy="2586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Evaluative</a:t>
            </a:r>
          </a:p>
          <a:p>
            <a:r>
              <a:rPr lang="en-US" sz="2400" dirty="0"/>
              <a:t>Extends over time</a:t>
            </a:r>
          </a:p>
          <a:p>
            <a:r>
              <a:rPr lang="en-US" sz="2400" dirty="0"/>
              <a:t>Enhances professional functioning of junior member(s)</a:t>
            </a:r>
          </a:p>
          <a:p>
            <a:r>
              <a:rPr lang="en-US" sz="2400" dirty="0"/>
              <a:t>Monitors quality </a:t>
            </a:r>
          </a:p>
          <a:p>
            <a:r>
              <a:rPr lang="en-US" sz="2400" dirty="0"/>
              <a:t>Gatekeeper</a:t>
            </a:r>
          </a:p>
        </p:txBody>
      </p:sp>
      <p:cxnSp>
        <p:nvCxnSpPr>
          <p:cNvPr id="15" name="Straight Connector 14">
            <a:extLst>
              <a:ext uri="{FF2B5EF4-FFF2-40B4-BE49-F238E27FC236}">
                <a16:creationId xmlns:a16="http://schemas.microsoft.com/office/drawing/2014/main" id="{EBE3595C-6C48-4ED7-93B0-B057DDCC75DC}"/>
              </a:ext>
            </a:extLst>
          </p:cNvPr>
          <p:cNvCxnSpPr>
            <a:cxnSpLocks/>
          </p:cNvCxnSpPr>
          <p:nvPr/>
        </p:nvCxnSpPr>
        <p:spPr>
          <a:xfrm>
            <a:off x="6096000" y="2719754"/>
            <a:ext cx="0" cy="30948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Slide Number Placeholder 16">
            <a:extLst>
              <a:ext uri="{FF2B5EF4-FFF2-40B4-BE49-F238E27FC236}">
                <a16:creationId xmlns:a16="http://schemas.microsoft.com/office/drawing/2014/main" id="{7E086801-00F5-4FEB-AFB1-194A3D048FFC}"/>
              </a:ext>
            </a:extLst>
          </p:cNvPr>
          <p:cNvSpPr>
            <a:spLocks noGrp="1"/>
          </p:cNvSpPr>
          <p:nvPr>
            <p:ph type="sldNum" sz="quarter" idx="12"/>
          </p:nvPr>
        </p:nvSpPr>
        <p:spPr/>
        <p:txBody>
          <a:bodyPr/>
          <a:lstStyle/>
          <a:p>
            <a:fld id="{C29D04F3-B199-4046-A90A-14FCAC1D163C}" type="slidenum">
              <a:rPr lang="en-US" smtClean="0"/>
              <a:t>8</a:t>
            </a:fld>
            <a:endParaRPr lang="en-US"/>
          </a:p>
        </p:txBody>
      </p:sp>
    </p:spTree>
    <p:extLst>
      <p:ext uri="{BB962C8B-B14F-4D97-AF65-F5344CB8AC3E}">
        <p14:creationId xmlns:p14="http://schemas.microsoft.com/office/powerpoint/2010/main" val="3070543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6" y="637453"/>
            <a:ext cx="10515600" cy="672296"/>
          </a:xfrm>
        </p:spPr>
        <p:txBody>
          <a:bodyPr>
            <a:normAutofit/>
          </a:bodyPr>
          <a:lstStyle/>
          <a:p>
            <a:r>
              <a:rPr lang="en-US" sz="3600" cap="small" dirty="0">
                <a:solidFill>
                  <a:schemeClr val="accent1">
                    <a:lumMod val="75000"/>
                  </a:schemeClr>
                </a:solidFill>
              </a:rPr>
              <a:t>Continuous Quality Improvement (CQI)</a:t>
            </a:r>
            <a:endParaRPr lang="en-US" sz="3600" dirty="0"/>
          </a:p>
        </p:txBody>
      </p:sp>
      <p:cxnSp>
        <p:nvCxnSpPr>
          <p:cNvPr id="6" name="Straight Connector 5"/>
          <p:cNvCxnSpPr/>
          <p:nvPr/>
        </p:nvCxnSpPr>
        <p:spPr>
          <a:xfrm>
            <a:off x="2152651" y="1371600"/>
            <a:ext cx="79279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 name="Diagram 3">
            <a:extLst>
              <a:ext uri="{FF2B5EF4-FFF2-40B4-BE49-F238E27FC236}">
                <a16:creationId xmlns:a16="http://schemas.microsoft.com/office/drawing/2014/main" id="{059CA5FD-A06F-4754-A7D7-8E738238EF19}"/>
              </a:ext>
            </a:extLst>
          </p:cNvPr>
          <p:cNvGraphicFramePr/>
          <p:nvPr>
            <p:extLst>
              <p:ext uri="{D42A27DB-BD31-4B8C-83A1-F6EECF244321}">
                <p14:modId xmlns:p14="http://schemas.microsoft.com/office/powerpoint/2010/main" val="4289046204"/>
              </p:ext>
            </p:extLst>
          </p:nvPr>
        </p:nvGraphicFramePr>
        <p:xfrm>
          <a:off x="5814646" y="1469292"/>
          <a:ext cx="6197599" cy="5306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F14DD5AD-4922-472B-8132-93CEFA98488F}"/>
              </a:ext>
            </a:extLst>
          </p:cNvPr>
          <p:cNvSpPr txBox="1"/>
          <p:nvPr/>
        </p:nvSpPr>
        <p:spPr>
          <a:xfrm>
            <a:off x="468924" y="1690688"/>
            <a:ext cx="5345722" cy="4431983"/>
          </a:xfrm>
          <a:prstGeom prst="rect">
            <a:avLst/>
          </a:prstGeom>
          <a:noFill/>
        </p:spPr>
        <p:txBody>
          <a:bodyPr wrap="square" rtlCol="0">
            <a:spAutoFit/>
          </a:bodyPr>
          <a:lstStyle/>
          <a:p>
            <a:r>
              <a:rPr lang="en-US" sz="2600" dirty="0">
                <a:solidFill>
                  <a:schemeClr val="accent1">
                    <a:lumMod val="75000"/>
                  </a:schemeClr>
                </a:solidFill>
              </a:rPr>
              <a:t>What is Continuous Quality Improvement?</a:t>
            </a:r>
            <a:endParaRPr lang="en-US" sz="2600" b="1" i="1" dirty="0"/>
          </a:p>
          <a:p>
            <a:r>
              <a:rPr lang="en-US" sz="2400" dirty="0"/>
              <a:t>A  management philosophy or approach for identifying ways to improve efficiency and effectiveness of services</a:t>
            </a:r>
          </a:p>
          <a:p>
            <a:endParaRPr lang="en-US" dirty="0"/>
          </a:p>
          <a:p>
            <a:endParaRPr lang="en-US" dirty="0"/>
          </a:p>
          <a:p>
            <a:r>
              <a:rPr lang="en-US" sz="2600" dirty="0">
                <a:solidFill>
                  <a:schemeClr val="accent1">
                    <a:lumMod val="75000"/>
                  </a:schemeClr>
                </a:solidFill>
              </a:rPr>
              <a:t>What is the purpose? </a:t>
            </a:r>
          </a:p>
          <a:p>
            <a:pPr marL="285750" indent="-285750">
              <a:buFont typeface="Arial" panose="020B0604020202020204" pitchFamily="34" charset="0"/>
              <a:buChar char="•"/>
            </a:pPr>
            <a:r>
              <a:rPr lang="en-US" sz="2400" dirty="0"/>
              <a:t>Prepare for audits</a:t>
            </a:r>
          </a:p>
          <a:p>
            <a:pPr marL="285750" indent="-285750">
              <a:buFont typeface="Arial" panose="020B0604020202020204" pitchFamily="34" charset="0"/>
              <a:buChar char="•"/>
            </a:pPr>
            <a:r>
              <a:rPr lang="en-US" sz="2400" dirty="0"/>
              <a:t>Monitor progress toward agency-wide goals</a:t>
            </a:r>
          </a:p>
          <a:p>
            <a:pPr marL="285750" indent="-285750">
              <a:buFont typeface="Arial" panose="020B0604020202020204" pitchFamily="34" charset="0"/>
              <a:buChar char="•"/>
            </a:pPr>
            <a:r>
              <a:rPr lang="en-US" sz="2400" dirty="0"/>
              <a:t>Address biggest problems</a:t>
            </a:r>
          </a:p>
        </p:txBody>
      </p:sp>
      <p:sp>
        <p:nvSpPr>
          <p:cNvPr id="9" name="Slide Number Placeholder 8">
            <a:extLst>
              <a:ext uri="{FF2B5EF4-FFF2-40B4-BE49-F238E27FC236}">
                <a16:creationId xmlns:a16="http://schemas.microsoft.com/office/drawing/2014/main" id="{9496E79F-B142-415F-A3A7-2D810A9CA393}"/>
              </a:ext>
            </a:extLst>
          </p:cNvPr>
          <p:cNvSpPr>
            <a:spLocks noGrp="1"/>
          </p:cNvSpPr>
          <p:nvPr>
            <p:ph type="sldNum" sz="quarter" idx="12"/>
          </p:nvPr>
        </p:nvSpPr>
        <p:spPr/>
        <p:txBody>
          <a:bodyPr/>
          <a:lstStyle/>
          <a:p>
            <a:fld id="{C29D04F3-B199-4046-A90A-14FCAC1D163C}" type="slidenum">
              <a:rPr lang="en-US" smtClean="0"/>
              <a:t>9</a:t>
            </a:fld>
            <a:endParaRPr lang="en-US"/>
          </a:p>
        </p:txBody>
      </p:sp>
    </p:spTree>
    <p:extLst>
      <p:ext uri="{BB962C8B-B14F-4D97-AF65-F5344CB8AC3E}">
        <p14:creationId xmlns:p14="http://schemas.microsoft.com/office/powerpoint/2010/main" val="8759962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Analytics and Evaluation Template with Logo">
  <a:themeElements>
    <a:clrScheme name="Custom 1">
      <a:dk1>
        <a:sysClr val="windowText" lastClr="000000"/>
      </a:dk1>
      <a:lt1>
        <a:sysClr val="window" lastClr="FFFFFF"/>
      </a:lt1>
      <a:dk2>
        <a:srgbClr val="44546A"/>
      </a:dk2>
      <a:lt2>
        <a:srgbClr val="E7E6E6"/>
      </a:lt2>
      <a:accent1>
        <a:srgbClr val="CC0000"/>
      </a:accent1>
      <a:accent2>
        <a:srgbClr val="FF0000"/>
      </a:accent2>
      <a:accent3>
        <a:srgbClr val="A5A5A5"/>
      </a:accent3>
      <a:accent4>
        <a:srgbClr val="E7E6E6"/>
      </a:accent4>
      <a:accent5>
        <a:srgbClr val="FFFFFF"/>
      </a:accent5>
      <a:accent6>
        <a:srgbClr val="00000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BBB05-FCFC-4D42-8849-FE7113D422EF}" vid="{6EF14685-033F-44F3-8FD4-D810BD8DE6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Analytics and Evaluation Template with Logo</Template>
  <TotalTime>6868</TotalTime>
  <Words>2316</Words>
  <Application>Microsoft Office PowerPoint</Application>
  <PresentationFormat>Widescreen</PresentationFormat>
  <Paragraphs>220</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Analytics and Evaluation Template with Logo</vt:lpstr>
      <vt:lpstr>Using a Data-Driven Management Paradigm to Improve Performance and Morale</vt:lpstr>
      <vt:lpstr>Learning Objectives</vt:lpstr>
      <vt:lpstr>Benefits of the Triad</vt:lpstr>
      <vt:lpstr>Quantifying Social Service Impact</vt:lpstr>
      <vt:lpstr>5 Principles Of The Triad</vt:lpstr>
      <vt:lpstr>Management Triad Model</vt:lpstr>
      <vt:lpstr>Data Driven Administrative Supervision (DDAS)</vt:lpstr>
      <vt:lpstr>Skills Building</vt:lpstr>
      <vt:lpstr>Continuous Quality Improvement (CQI)</vt:lpstr>
      <vt:lpstr>Survey</vt:lpstr>
      <vt:lpstr>Triad Survey</vt:lpstr>
      <vt:lpstr>Survey Design</vt:lpstr>
      <vt:lpstr>Evaluation of Performance</vt:lpstr>
      <vt:lpstr>Toleration of Mistakes</vt:lpstr>
      <vt:lpstr>Morale Survey</vt:lpstr>
      <vt:lpstr>Comparing 2015 &amp; 2016</vt:lpstr>
      <vt:lpstr>Lessons Learned</vt:lpstr>
    </vt:vector>
  </TitlesOfParts>
  <Company>GMHC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Kristyn Stolze</dc:creator>
  <cp:lastModifiedBy>Alexa Kreisberg</cp:lastModifiedBy>
  <cp:revision>126</cp:revision>
  <cp:lastPrinted>2015-02-19T12:44:05Z</cp:lastPrinted>
  <dcterms:created xsi:type="dcterms:W3CDTF">2015-02-16T20:31:50Z</dcterms:created>
  <dcterms:modified xsi:type="dcterms:W3CDTF">2017-11-09T14:35:55Z</dcterms:modified>
</cp:coreProperties>
</file>