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8"/>
  </p:handoutMasterIdLst>
  <p:sldIdLst>
    <p:sldId id="256" r:id="rId2"/>
    <p:sldId id="325" r:id="rId3"/>
    <p:sldId id="257" r:id="rId4"/>
    <p:sldId id="321" r:id="rId5"/>
    <p:sldId id="348" r:id="rId6"/>
    <p:sldId id="349" r:id="rId7"/>
    <p:sldId id="350" r:id="rId8"/>
    <p:sldId id="322" r:id="rId9"/>
    <p:sldId id="323" r:id="rId10"/>
    <p:sldId id="339" r:id="rId11"/>
    <p:sldId id="340" r:id="rId12"/>
    <p:sldId id="380" r:id="rId13"/>
    <p:sldId id="351" r:id="rId14"/>
    <p:sldId id="352" r:id="rId15"/>
    <p:sldId id="353" r:id="rId16"/>
    <p:sldId id="326" r:id="rId17"/>
    <p:sldId id="328" r:id="rId18"/>
    <p:sldId id="336" r:id="rId19"/>
    <p:sldId id="355" r:id="rId20"/>
    <p:sldId id="371" r:id="rId21"/>
    <p:sldId id="374" r:id="rId22"/>
    <p:sldId id="354" r:id="rId23"/>
    <p:sldId id="356" r:id="rId24"/>
    <p:sldId id="362" r:id="rId25"/>
    <p:sldId id="364" r:id="rId26"/>
    <p:sldId id="363" r:id="rId27"/>
    <p:sldId id="365" r:id="rId28"/>
    <p:sldId id="366" r:id="rId29"/>
    <p:sldId id="361" r:id="rId30"/>
    <p:sldId id="367" r:id="rId31"/>
    <p:sldId id="368" r:id="rId32"/>
    <p:sldId id="358" r:id="rId33"/>
    <p:sldId id="359" r:id="rId34"/>
    <p:sldId id="360" r:id="rId35"/>
    <p:sldId id="369" r:id="rId36"/>
    <p:sldId id="375" r:id="rId37"/>
    <p:sldId id="376" r:id="rId38"/>
    <p:sldId id="377" r:id="rId39"/>
    <p:sldId id="378" r:id="rId40"/>
    <p:sldId id="370" r:id="rId41"/>
    <p:sldId id="379" r:id="rId42"/>
    <p:sldId id="373" r:id="rId43"/>
    <p:sldId id="295" r:id="rId44"/>
    <p:sldId id="298" r:id="rId45"/>
    <p:sldId id="299" r:id="rId46"/>
    <p:sldId id="300" r:id="rId47"/>
  </p:sldIdLst>
  <p:sldSz cx="9144000" cy="6858000" type="screen4x3"/>
  <p:notesSz cx="6858000" cy="90773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368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A125-A8D7-4FB6-80E8-1FD79F573528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7FE5-8679-4C3C-BCF9-28FDAD8C7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90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67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26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79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01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17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41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85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3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41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10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45183"/>
            <a:ext cx="2133600" cy="365125"/>
          </a:xfrm>
        </p:spPr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757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183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96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63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9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2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4406900"/>
            <a:ext cx="5370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199" y="2906713"/>
            <a:ext cx="53705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08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6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6248-706E-494A-8B27-850AEC26C39E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B86B-53CD-B549-987E-BFBC741C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50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4" r:id="rId5"/>
    <p:sldLayoutId id="2147483661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v.uk/publications/eorderingdownload/rr791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hyperlink" Target="http://www.bristol.ac.uk/cm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245327"/>
            <a:ext cx="8396868" cy="3624145"/>
          </a:xfrm>
        </p:spPr>
        <p:txBody>
          <a:bodyPr>
            <a:noAutofit/>
          </a:bodyPr>
          <a:lstStyle/>
          <a:p>
            <a:r>
              <a:rPr lang="en-US" dirty="0" smtClean="0"/>
              <a:t>When People Move: </a:t>
            </a:r>
            <a:br>
              <a:rPr lang="en-US" dirty="0" smtClean="0"/>
            </a:br>
            <a:r>
              <a:rPr lang="en-US" dirty="0" smtClean="0"/>
              <a:t>Using Cross-Classified and Multiple Membership Growth Curve Modeling in Non-Hierarchical Multilevel 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7102"/>
            <a:ext cx="6400800" cy="19904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Bess A. Rose</a:t>
            </a:r>
          </a:p>
          <a:p>
            <a:r>
              <a:rPr lang="en-US" dirty="0" smtClean="0"/>
              <a:t>AEA Conference: Evaluation 2013</a:t>
            </a:r>
          </a:p>
          <a:p>
            <a:r>
              <a:rPr lang="en-US" dirty="0" smtClean="0"/>
              <a:t>Demonstration Session 548</a:t>
            </a:r>
          </a:p>
          <a:p>
            <a:r>
              <a:rPr lang="en-US" dirty="0" smtClean="0"/>
              <a:t>October 18,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 l="8917" t="26156" r="12632"/>
          <a:stretch>
            <a:fillRect/>
          </a:stretch>
        </p:blipFill>
        <p:spPr bwMode="auto">
          <a:xfrm>
            <a:off x="373669" y="1093314"/>
            <a:ext cx="8396663" cy="49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4712" y="6148786"/>
            <a:ext cx="597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(Fielding &amp; Goldstein, 2006)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1733" y="274638"/>
            <a:ext cx="836506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Cross-Classification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274638"/>
            <a:ext cx="8365067" cy="1143000"/>
          </a:xfrm>
        </p:spPr>
        <p:txBody>
          <a:bodyPr/>
          <a:lstStyle/>
          <a:p>
            <a:r>
              <a:rPr lang="en-US" dirty="0" smtClean="0"/>
              <a:t>Multiple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17638"/>
            <a:ext cx="8365067" cy="4704768"/>
          </a:xfrm>
        </p:spPr>
        <p:txBody>
          <a:bodyPr>
            <a:normAutofit/>
          </a:bodyPr>
          <a:lstStyle/>
          <a:p>
            <a:r>
              <a:rPr lang="en-US" dirty="0" smtClean="0"/>
              <a:t>Lower-level units belong to more than 1 higher-level </a:t>
            </a:r>
            <a:r>
              <a:rPr lang="en-US" i="1" dirty="0" smtClean="0"/>
              <a:t>unit within the same classification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Patients served by multiple nurses</a:t>
            </a:r>
          </a:p>
          <a:p>
            <a:pPr lvl="1"/>
            <a:r>
              <a:rPr lang="en-US" dirty="0" smtClean="0"/>
              <a:t>Doctors practicing in multiple hospitals</a:t>
            </a:r>
          </a:p>
          <a:p>
            <a:pPr lvl="1"/>
            <a:r>
              <a:rPr lang="en-US" dirty="0" smtClean="0"/>
              <a:t>Students taking multiple classes</a:t>
            </a:r>
          </a:p>
          <a:p>
            <a:pPr lvl="1"/>
            <a:r>
              <a:rPr lang="en-US" dirty="0" smtClean="0"/>
              <a:t>Students attending more than one high school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4133" y="4293606"/>
            <a:ext cx="836506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18753" y="1357745"/>
            <a:ext cx="977508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1712421" y="1357745"/>
            <a:ext cx="914677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2943259" y="1357745"/>
            <a:ext cx="914677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4174097" y="1357745"/>
            <a:ext cx="914677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5404935" y="1357745"/>
            <a:ext cx="914677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6686205" y="1357745"/>
            <a:ext cx="1033944" cy="820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</a:t>
            </a:r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50" name="Smiley Face 49"/>
          <p:cNvSpPr/>
          <p:nvPr/>
        </p:nvSpPr>
        <p:spPr>
          <a:xfrm>
            <a:off x="1396260" y="2859578"/>
            <a:ext cx="632322" cy="66501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miley Face 50"/>
          <p:cNvSpPr/>
          <p:nvPr/>
        </p:nvSpPr>
        <p:spPr>
          <a:xfrm>
            <a:off x="2627098" y="2859578"/>
            <a:ext cx="632322" cy="665018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miley Face 51"/>
          <p:cNvSpPr/>
          <p:nvPr/>
        </p:nvSpPr>
        <p:spPr>
          <a:xfrm>
            <a:off x="3857936" y="2859578"/>
            <a:ext cx="632322" cy="66501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Smiley Face 52"/>
          <p:cNvSpPr/>
          <p:nvPr/>
        </p:nvSpPr>
        <p:spPr>
          <a:xfrm>
            <a:off x="5088774" y="2859578"/>
            <a:ext cx="632322" cy="66501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Smiley Face 53"/>
          <p:cNvSpPr/>
          <p:nvPr/>
        </p:nvSpPr>
        <p:spPr>
          <a:xfrm>
            <a:off x="6319612" y="2859578"/>
            <a:ext cx="632322" cy="66501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Isosceles Triangle 54"/>
          <p:cNvSpPr/>
          <p:nvPr/>
        </p:nvSpPr>
        <p:spPr>
          <a:xfrm>
            <a:off x="418752" y="4339244"/>
            <a:ext cx="1955015" cy="10972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Sch1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446692" y="711414"/>
            <a:ext cx="555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Subsequent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1746227" y="5436524"/>
            <a:ext cx="555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First Year </a:t>
            </a:r>
            <a:r>
              <a:rPr lang="en-US" sz="3600" dirty="0" smtClean="0"/>
              <a:t>Schools</a:t>
            </a:r>
            <a:endParaRPr lang="en-US" sz="3600" dirty="0"/>
          </a:p>
        </p:txBody>
      </p:sp>
      <p:cxnSp>
        <p:nvCxnSpPr>
          <p:cNvPr id="62" name="Straight Connector 61"/>
          <p:cNvCxnSpPr>
            <a:stCxn id="43" idx="2"/>
            <a:endCxn id="50" idx="0"/>
          </p:cNvCxnSpPr>
          <p:nvPr/>
        </p:nvCxnSpPr>
        <p:spPr>
          <a:xfrm>
            <a:off x="907507" y="2177935"/>
            <a:ext cx="804914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6" idx="2"/>
            <a:endCxn id="50" idx="0"/>
          </p:cNvCxnSpPr>
          <p:nvPr/>
        </p:nvCxnSpPr>
        <p:spPr>
          <a:xfrm flipH="1">
            <a:off x="1712421" y="2177935"/>
            <a:ext cx="2919015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2"/>
            <a:endCxn id="51" idx="0"/>
          </p:cNvCxnSpPr>
          <p:nvPr/>
        </p:nvCxnSpPr>
        <p:spPr>
          <a:xfrm>
            <a:off x="2169760" y="2177935"/>
            <a:ext cx="773499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2"/>
            <a:endCxn id="51" idx="0"/>
          </p:cNvCxnSpPr>
          <p:nvPr/>
        </p:nvCxnSpPr>
        <p:spPr>
          <a:xfrm flipH="1">
            <a:off x="2943259" y="2177935"/>
            <a:ext cx="1688177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Isosceles Triangle 71"/>
          <p:cNvSpPr/>
          <p:nvPr/>
        </p:nvSpPr>
        <p:spPr>
          <a:xfrm>
            <a:off x="2470149" y="4339244"/>
            <a:ext cx="1955015" cy="10972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Sch2</a:t>
            </a:r>
            <a:endParaRPr lang="en-US" sz="2800" dirty="0"/>
          </a:p>
        </p:txBody>
      </p:sp>
      <p:sp>
        <p:nvSpPr>
          <p:cNvPr id="73" name="Isosceles Triangle 72"/>
          <p:cNvSpPr/>
          <p:nvPr/>
        </p:nvSpPr>
        <p:spPr>
          <a:xfrm>
            <a:off x="4521546" y="4339244"/>
            <a:ext cx="1955015" cy="10972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Sch3</a:t>
            </a:r>
            <a:endParaRPr lang="en-US" sz="2800" dirty="0"/>
          </a:p>
        </p:txBody>
      </p:sp>
      <p:sp>
        <p:nvSpPr>
          <p:cNvPr id="74" name="Isosceles Triangle 73"/>
          <p:cNvSpPr/>
          <p:nvPr/>
        </p:nvSpPr>
        <p:spPr>
          <a:xfrm>
            <a:off x="6572942" y="4339244"/>
            <a:ext cx="1955015" cy="10972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Sch4</a:t>
            </a:r>
            <a:endParaRPr lang="en-US" sz="2800" dirty="0"/>
          </a:p>
        </p:txBody>
      </p:sp>
      <p:cxnSp>
        <p:nvCxnSpPr>
          <p:cNvPr id="87" name="Straight Connector 86"/>
          <p:cNvCxnSpPr>
            <a:stCxn id="47" idx="2"/>
            <a:endCxn id="52" idx="0"/>
          </p:cNvCxnSpPr>
          <p:nvPr/>
        </p:nvCxnSpPr>
        <p:spPr>
          <a:xfrm flipH="1">
            <a:off x="4174097" y="2177935"/>
            <a:ext cx="1688177" cy="681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48" idx="2"/>
            <a:endCxn id="53" idx="0"/>
          </p:cNvCxnSpPr>
          <p:nvPr/>
        </p:nvCxnSpPr>
        <p:spPr>
          <a:xfrm flipH="1">
            <a:off x="5404935" y="2177935"/>
            <a:ext cx="1798242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5" idx="2"/>
            <a:endCxn id="53" idx="0"/>
          </p:cNvCxnSpPr>
          <p:nvPr/>
        </p:nvCxnSpPr>
        <p:spPr>
          <a:xfrm>
            <a:off x="3400598" y="2177935"/>
            <a:ext cx="2004337" cy="6816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6" idx="2"/>
            <a:endCxn id="54" idx="0"/>
          </p:cNvCxnSpPr>
          <p:nvPr/>
        </p:nvCxnSpPr>
        <p:spPr>
          <a:xfrm>
            <a:off x="4631436" y="2177935"/>
            <a:ext cx="2004337" cy="681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50" idx="4"/>
            <a:endCxn id="55" idx="0"/>
          </p:cNvCxnSpPr>
          <p:nvPr/>
        </p:nvCxnSpPr>
        <p:spPr>
          <a:xfrm flipH="1">
            <a:off x="1396260" y="3524596"/>
            <a:ext cx="316161" cy="8146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2" idx="4"/>
            <a:endCxn id="73" idx="0"/>
          </p:cNvCxnSpPr>
          <p:nvPr/>
        </p:nvCxnSpPr>
        <p:spPr>
          <a:xfrm>
            <a:off x="4174097" y="3524596"/>
            <a:ext cx="1324957" cy="8146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3" idx="4"/>
            <a:endCxn id="73" idx="0"/>
          </p:cNvCxnSpPr>
          <p:nvPr/>
        </p:nvCxnSpPr>
        <p:spPr>
          <a:xfrm>
            <a:off x="5404935" y="3524596"/>
            <a:ext cx="94119" cy="8146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4" idx="4"/>
            <a:endCxn id="74" idx="0"/>
          </p:cNvCxnSpPr>
          <p:nvPr/>
        </p:nvCxnSpPr>
        <p:spPr>
          <a:xfrm>
            <a:off x="6635773" y="3524596"/>
            <a:ext cx="914677" cy="8146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51" idx="4"/>
            <a:endCxn id="72" idx="0"/>
          </p:cNvCxnSpPr>
          <p:nvPr/>
        </p:nvCxnSpPr>
        <p:spPr>
          <a:xfrm>
            <a:off x="2943259" y="3524596"/>
            <a:ext cx="504398" cy="8146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51" idx="4"/>
            <a:endCxn id="55" idx="0"/>
          </p:cNvCxnSpPr>
          <p:nvPr/>
        </p:nvCxnSpPr>
        <p:spPr>
          <a:xfrm flipH="1">
            <a:off x="1396260" y="3524596"/>
            <a:ext cx="1546999" cy="8146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eft Arrow 33"/>
          <p:cNvSpPr/>
          <p:nvPr/>
        </p:nvSpPr>
        <p:spPr>
          <a:xfrm>
            <a:off x="7973122" y="1594624"/>
            <a:ext cx="554835" cy="5833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eft Arrow 34"/>
          <p:cNvSpPr/>
          <p:nvPr/>
        </p:nvSpPr>
        <p:spPr>
          <a:xfrm>
            <a:off x="8250539" y="4339244"/>
            <a:ext cx="554835" cy="5833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01900" y="2687444"/>
            <a:ext cx="1503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Cross-classified</a:t>
            </a:r>
            <a:endParaRPr lang="en-US" sz="2800" dirty="0"/>
          </a:p>
        </p:txBody>
      </p:sp>
      <p:sp>
        <p:nvSpPr>
          <p:cNvPr id="79" name="Rounded Rectangular Callout 78"/>
          <p:cNvSpPr/>
          <p:nvPr/>
        </p:nvSpPr>
        <p:spPr>
          <a:xfrm>
            <a:off x="418753" y="5692040"/>
            <a:ext cx="2493092" cy="781629"/>
          </a:xfrm>
          <a:prstGeom prst="wedgeRoundRectCallout">
            <a:avLst>
              <a:gd name="adj1" fmla="val 21529"/>
              <a:gd name="adj2" fmla="val -2784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Multiple Membership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9" grpId="0"/>
      <p:bldP spid="34" grpId="0" animBg="1"/>
      <p:bldP spid="35" grpId="0" animBg="1"/>
      <p:bldP spid="36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Growth Models With Mobility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4059" y="6210341"/>
            <a:ext cx="677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(Adapted from Grady &amp; Beretvas, 2010, pp. 405-407)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17638"/>
            <a:ext cx="830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reading score at time </a:t>
            </a:r>
            <a:r>
              <a:rPr lang="en-US" sz="2800" i="1" dirty="0" smtClean="0"/>
              <a:t>t</a:t>
            </a:r>
            <a:r>
              <a:rPr lang="en-US" sz="2800" dirty="0" smtClean="0"/>
              <a:t> for student </a:t>
            </a:r>
            <a:r>
              <a:rPr lang="en-US" sz="2800" i="1" dirty="0" smtClean="0"/>
              <a:t>i</a:t>
            </a:r>
            <a:r>
              <a:rPr lang="en-US" sz="2800" dirty="0" smtClean="0"/>
              <a:t> who attended (the set of) school(s)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in the first year and (the set of) school(s)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in subsequent years: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995" y="2954484"/>
            <a:ext cx="7673277" cy="761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At Level 1 (measurement time):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249382" y="3716386"/>
          <a:ext cx="8727350" cy="614512"/>
        </p:xfrm>
        <a:graphic>
          <a:graphicData uri="http://schemas.openxmlformats.org/presentationml/2006/ole">
            <p:oleObj spid="_x0000_s133122" name="Equation" r:id="rId3" imgW="3593880" imgH="241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71831" y="4959275"/>
            <a:ext cx="205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Intercept (Starting Point)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2822" y="4959275"/>
            <a:ext cx="307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Slope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(Annual Growth)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2823883" y="4485938"/>
            <a:ext cx="346934" cy="473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5519121" y="4485938"/>
            <a:ext cx="346934" cy="473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5764150" y="2644978"/>
            <a:ext cx="2936405" cy="913753"/>
          </a:xfrm>
          <a:prstGeom prst="wedgeRoundRectCallout">
            <a:avLst>
              <a:gd name="adj1" fmla="val -35508"/>
              <a:gd name="adj2" fmla="val 648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Year has to start at 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Growth Models With Mobility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4059" y="6210341"/>
            <a:ext cx="677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(Adapted from Grady &amp; Beretvas, 2010, pp. 405-407)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17638"/>
            <a:ext cx="830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reading score at time </a:t>
            </a:r>
            <a:r>
              <a:rPr lang="en-US" sz="2800" i="1" dirty="0" smtClean="0"/>
              <a:t>t</a:t>
            </a:r>
            <a:r>
              <a:rPr lang="en-US" sz="2800" dirty="0" smtClean="0"/>
              <a:t> for student </a:t>
            </a:r>
            <a:r>
              <a:rPr lang="en-US" sz="2800" i="1" dirty="0" smtClean="0"/>
              <a:t>i</a:t>
            </a:r>
            <a:r>
              <a:rPr lang="en-US" sz="2800" dirty="0" smtClean="0"/>
              <a:t> who attended (the set of) school(s)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in the first year and (the set of) school(s)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 in subsequent years: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2987298"/>
            <a:ext cx="4745421" cy="76037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At Level 2 (student):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6" name="Content Placeholder 6"/>
          <p:cNvGraphicFramePr>
            <a:graphicFrameLocks noChangeAspect="1"/>
          </p:cNvGraphicFramePr>
          <p:nvPr/>
        </p:nvGraphicFramePr>
        <p:xfrm>
          <a:off x="2039006" y="3747673"/>
          <a:ext cx="6671679" cy="708713"/>
        </p:xfrm>
        <a:graphic>
          <a:graphicData uri="http://schemas.openxmlformats.org/presentationml/2006/ole">
            <p:oleObj spid="_x0000_s134146" name="Equation" r:id="rId3" imgW="213336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9382" y="3747673"/>
            <a:ext cx="178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Intercept: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0" name="Content Placeholder 6"/>
          <p:cNvGraphicFramePr>
            <a:graphicFrameLocks noChangeAspect="1"/>
          </p:cNvGraphicFramePr>
          <p:nvPr/>
        </p:nvGraphicFramePr>
        <p:xfrm>
          <a:off x="2100263" y="4608513"/>
          <a:ext cx="6553200" cy="709612"/>
        </p:xfrm>
        <a:graphic>
          <a:graphicData uri="http://schemas.openxmlformats.org/presentationml/2006/ole">
            <p:oleObj spid="_x0000_s134147" name="Equation" r:id="rId4" imgW="2095200" imgH="241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1775" y="4608786"/>
            <a:ext cx="178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Slope: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Growth Models With Mobility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4059" y="6210341"/>
            <a:ext cx="677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(Adapted from Grady &amp; Beretvas, 2010, pp. 405-407)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7200" y="1240222"/>
            <a:ext cx="3683876" cy="712343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At Level 3 (school):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6"/>
          <p:cNvGraphicFramePr>
            <a:graphicFrameLocks noChangeAspect="1"/>
          </p:cNvGraphicFramePr>
          <p:nvPr/>
        </p:nvGraphicFramePr>
        <p:xfrm>
          <a:off x="249382" y="2475785"/>
          <a:ext cx="8215313" cy="776288"/>
        </p:xfrm>
        <a:graphic>
          <a:graphicData uri="http://schemas.openxmlformats.org/presentationml/2006/ole">
            <p:oleObj spid="_x0000_s135170" name="Equation" r:id="rId3" imgW="2044440" imgH="241200" progId="Equation.3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249382" y="3816892"/>
          <a:ext cx="8727350" cy="776287"/>
        </p:xfrm>
        <a:graphic>
          <a:graphicData uri="http://schemas.openxmlformats.org/presentationml/2006/ole">
            <p:oleObj spid="_x0000_s135171" name="Equation" r:id="rId4" imgW="299700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1952565"/>
            <a:ext cx="190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Intercept: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293672"/>
            <a:ext cx="20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Slope: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319752" y="1104846"/>
            <a:ext cx="4519448" cy="1229710"/>
          </a:xfrm>
          <a:prstGeom prst="wedgeRoundRectCallout">
            <a:avLst>
              <a:gd name="adj1" fmla="val -11066"/>
              <a:gd name="adj2" fmla="val 881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Starting point takes into account all first-year schools</a:t>
            </a:r>
            <a:endParaRPr lang="en-US" sz="28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545021" y="4853640"/>
            <a:ext cx="7115503" cy="1229710"/>
          </a:xfrm>
          <a:prstGeom prst="wedgeRoundRectCallout">
            <a:avLst>
              <a:gd name="adj1" fmla="val 31161"/>
              <a:gd name="adj2" fmla="val -74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Growth curve also takes into account all subsequent schools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493" y="273050"/>
            <a:ext cx="4328737" cy="24813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000" dirty="0" smtClean="0"/>
              <a:t>Can ignoring mobility change your study’s findings?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9853"/>
            <a:ext cx="8084634" cy="2007202"/>
          </a:xfrm>
        </p:spPr>
        <p:txBody>
          <a:bodyPr anchor="b">
            <a:normAutofit lnSpcReduction="10000"/>
          </a:bodyPr>
          <a:lstStyle/>
          <a:p>
            <a:r>
              <a:rPr lang="en-US" sz="2800" dirty="0" smtClean="0"/>
              <a:t>Goldstein, Burgess, &amp; McConnell (2007)</a:t>
            </a:r>
          </a:p>
          <a:p>
            <a:r>
              <a:rPr lang="en-US" sz="2800" dirty="0" smtClean="0"/>
              <a:t>Chung (2009)</a:t>
            </a:r>
          </a:p>
          <a:p>
            <a:r>
              <a:rPr lang="en-US" sz="2800" dirty="0" smtClean="0"/>
              <a:t>Grady &amp; Beretvas (2010)</a:t>
            </a:r>
          </a:p>
          <a:p>
            <a:r>
              <a:rPr lang="en-US" sz="2800" dirty="0" smtClean="0"/>
              <a:t>Luo &amp; Kwok (2012)</a:t>
            </a:r>
            <a:endParaRPr lang="en-US" sz="2800" dirty="0"/>
          </a:p>
        </p:txBody>
      </p:sp>
      <p:pic>
        <p:nvPicPr>
          <p:cNvPr id="23555" name="Picture 3" descr="C:\Users\Bess\AppData\Local\Microsoft\Windows\Temporary Internet Files\Content.IE5\IET0IG75\MC90041514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2937"/>
            <a:ext cx="2104931" cy="345691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49493" y="2910469"/>
            <a:ext cx="4170557" cy="1260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199" y="1784196"/>
            <a:ext cx="5370513" cy="2709204"/>
          </a:xfrm>
        </p:spPr>
        <p:txBody>
          <a:bodyPr>
            <a:normAutofit/>
          </a:bodyPr>
          <a:lstStyle/>
          <a:p>
            <a:r>
              <a:rPr lang="en-US" dirty="0" smtClean="0"/>
              <a:t>Setting up the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24199" y="4493399"/>
            <a:ext cx="5370514" cy="1193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Growth Models or Repeated Measures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221673" y="274638"/>
            <a:ext cx="8672945" cy="106925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for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MLwiN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608"/>
            <a:ext cx="8437418" cy="4813738"/>
          </a:xfrm>
        </p:spPr>
        <p:txBody>
          <a:bodyPr>
            <a:noAutofit/>
          </a:bodyPr>
          <a:lstStyle/>
          <a:p>
            <a:r>
              <a:rPr lang="en-US" dirty="0" smtClean="0"/>
              <a:t>Prepare your data file in another stats program</a:t>
            </a:r>
          </a:p>
          <a:p>
            <a:r>
              <a:rPr lang="en-US" dirty="0" smtClean="0"/>
              <a:t>Single data file (unlike HLM)</a:t>
            </a:r>
          </a:p>
          <a:p>
            <a:r>
              <a:rPr lang="en-US" dirty="0" smtClean="0"/>
              <a:t>Each row is a measurement occasion</a:t>
            </a:r>
          </a:p>
          <a:p>
            <a:r>
              <a:rPr lang="en-US" dirty="0" smtClean="0"/>
              <a:t>Student and school info repeated within student</a:t>
            </a:r>
          </a:p>
          <a:p>
            <a:r>
              <a:rPr lang="en-US" dirty="0" smtClean="0"/>
              <a:t>Student and school IDs must start at 1</a:t>
            </a:r>
          </a:p>
          <a:p>
            <a:r>
              <a:rPr lang="en-US" dirty="0" smtClean="0"/>
              <a:t>Some data manipulation can be done in MLwiN (sort, rename, select cases)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MLwiN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69" y="1417638"/>
            <a:ext cx="8650013" cy="4709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Columns:</a:t>
            </a:r>
          </a:p>
          <a:p>
            <a:pPr lvl="1"/>
            <a:r>
              <a:rPr lang="en-US" dirty="0" smtClean="0"/>
              <a:t>Measurement Occasion or Time (Level 1)</a:t>
            </a:r>
          </a:p>
          <a:p>
            <a:pPr lvl="1"/>
            <a:r>
              <a:rPr lang="en-US" dirty="0" smtClean="0"/>
              <a:t>Year (for growth model, starts at 0)</a:t>
            </a:r>
          </a:p>
          <a:p>
            <a:pPr lvl="1"/>
            <a:r>
              <a:rPr lang="en-US" dirty="0" smtClean="0"/>
              <a:t>ID (Level 2)</a:t>
            </a:r>
          </a:p>
          <a:p>
            <a:pPr lvl="1"/>
            <a:r>
              <a:rPr lang="en-US" dirty="0" smtClean="0"/>
              <a:t>Rdg (Dependent Var or Outcome)</a:t>
            </a:r>
          </a:p>
          <a:p>
            <a:pPr lvl="1"/>
            <a:r>
              <a:rPr lang="en-US" dirty="0" smtClean="0"/>
              <a:t>First_School_1, First_School_2, etc and weights</a:t>
            </a:r>
          </a:p>
          <a:p>
            <a:pPr lvl="1"/>
            <a:r>
              <a:rPr lang="en-US" dirty="0" smtClean="0"/>
              <a:t>Subsequent_School_1, Subs_Sch_2, etc and weights</a:t>
            </a:r>
          </a:p>
          <a:p>
            <a:pPr lvl="1"/>
            <a:r>
              <a:rPr lang="en-US" dirty="0" smtClean="0"/>
              <a:t>Student covars</a:t>
            </a:r>
          </a:p>
          <a:p>
            <a:r>
              <a:rPr lang="en-US" dirty="0" smtClean="0"/>
              <a:t>Let’s look at the data!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126273"/>
          </a:xfrm>
        </p:spPr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126273"/>
            <a:ext cx="3657600" cy="5731727"/>
          </a:xfrm>
        </p:spPr>
        <p:txBody>
          <a:bodyPr>
            <a:normAutofit/>
          </a:bodyPr>
          <a:lstStyle/>
          <a:p>
            <a:r>
              <a:rPr lang="en-US" dirty="0" smtClean="0"/>
              <a:t>Evaluations often look at change </a:t>
            </a:r>
            <a:r>
              <a:rPr lang="en-US" i="1" dirty="0" smtClean="0"/>
              <a:t>over time</a:t>
            </a:r>
          </a:p>
          <a:p>
            <a:r>
              <a:rPr lang="en-US" dirty="0" smtClean="0"/>
              <a:t>Family, employee, and student mobility is the norm in the U.S. today</a:t>
            </a:r>
          </a:p>
          <a:p>
            <a:r>
              <a:rPr lang="en-US" dirty="0" smtClean="0"/>
              <a:t>So how do you analyze data?</a:t>
            </a:r>
          </a:p>
        </p:txBody>
      </p:sp>
      <p:pic>
        <p:nvPicPr>
          <p:cNvPr id="30722" name="Picture 2" descr="C:\Users\Bess\AppData\Local\Microsoft\Windows\Temporary Internet Files\Content.IE5\NIW77CS0\MP9003826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486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1674" y="346843"/>
          <a:ext cx="8714512" cy="631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/>
                <a:gridCol w="457200"/>
                <a:gridCol w="466755"/>
                <a:gridCol w="683172"/>
                <a:gridCol w="554182"/>
                <a:gridCol w="609600"/>
                <a:gridCol w="651163"/>
                <a:gridCol w="789710"/>
                <a:gridCol w="665018"/>
                <a:gridCol w="678872"/>
                <a:gridCol w="692728"/>
                <a:gridCol w="775854"/>
                <a:gridCol w="665018"/>
                <a:gridCol w="720441"/>
              </a:tblGrid>
              <a:tr h="20652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Rdg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</a:t>
                      </a:r>
                    </a:p>
                    <a:p>
                      <a:r>
                        <a:rPr lang="en-US" sz="2400" dirty="0" smtClean="0"/>
                        <a:t>1</a:t>
                      </a:r>
                    </a:p>
                    <a:p>
                      <a:r>
                        <a:rPr lang="en-US" sz="2400" dirty="0" smtClean="0"/>
                        <a:t>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</a:t>
                      </a:r>
                    </a:p>
                    <a:p>
                      <a:r>
                        <a:rPr lang="en-US" sz="2400" dirty="0" smtClean="0"/>
                        <a:t>2</a:t>
                      </a:r>
                    </a:p>
                    <a:p>
                      <a:r>
                        <a:rPr lang="en-US" sz="2400" dirty="0" smtClean="0"/>
                        <a:t>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SubSch1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SubSch2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SubSch3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SS1wt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SS2wt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SS3wt</a:t>
                      </a:r>
                      <a:endParaRPr lang="en-US" sz="24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1.84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</a:tr>
              <a:tr h="607422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199" y="1545021"/>
            <a:ext cx="5370513" cy="2948379"/>
          </a:xfrm>
        </p:spPr>
        <p:txBody>
          <a:bodyPr>
            <a:noAutofit/>
          </a:bodyPr>
          <a:lstStyle/>
          <a:p>
            <a:r>
              <a:rPr lang="en-US" smtClean="0"/>
              <a:t>Using MLwiN to model student growth with mobility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24199" y="4493399"/>
            <a:ext cx="5370514" cy="1193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Growth Models or Repeated Measures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Models in MLwiN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by:</a:t>
            </a:r>
          </a:p>
          <a:p>
            <a:pPr lvl="1"/>
            <a:r>
              <a:rPr lang="en-US" dirty="0" smtClean="0"/>
              <a:t>First_Sch_1</a:t>
            </a:r>
          </a:p>
          <a:p>
            <a:pPr lvl="1"/>
            <a:r>
              <a:rPr lang="en-US" dirty="0" smtClean="0"/>
              <a:t>Subsequent_Sch_1</a:t>
            </a:r>
          </a:p>
          <a:p>
            <a:pPr lvl="1"/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Models in MLwiN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“naïve” model using hierarchical nesting:</a:t>
            </a:r>
          </a:p>
          <a:p>
            <a:pPr lvl="1"/>
            <a:r>
              <a:rPr lang="en-US" dirty="0" smtClean="0"/>
              <a:t>First_Sch_1 (Level 4)</a:t>
            </a:r>
          </a:p>
          <a:p>
            <a:pPr lvl="1"/>
            <a:r>
              <a:rPr lang="en-US" dirty="0" smtClean="0"/>
              <a:t>Subsequent_Sch_1 (Level 3)</a:t>
            </a:r>
          </a:p>
          <a:p>
            <a:pPr lvl="1"/>
            <a:r>
              <a:rPr lang="en-US" dirty="0" smtClean="0"/>
              <a:t>Student (Level 2)</a:t>
            </a:r>
          </a:p>
          <a:p>
            <a:pPr lvl="1"/>
            <a:r>
              <a:rPr lang="en-US" dirty="0" smtClean="0"/>
              <a:t>Time (Level 1)</a:t>
            </a:r>
          </a:p>
          <a:p>
            <a:r>
              <a:rPr lang="en-US" dirty="0" smtClean="0"/>
              <a:t>This gives starting values for actual modeling using Monte Carlo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Naïve Model</a:t>
            </a:r>
            <a:endParaRPr lang="en-US" dirty="0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/>
          <a:srcRect l="2972" t="19022" r="43097" b="36856"/>
          <a:stretch>
            <a:fillRect/>
          </a:stretch>
        </p:blipFill>
        <p:spPr bwMode="auto">
          <a:xfrm>
            <a:off x="738535" y="1566041"/>
            <a:ext cx="7666931" cy="392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Year for Growth Model</a:t>
            </a:r>
            <a:endParaRPr lang="en-US" dirty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 l="2972" t="19022" r="40868" b="32100"/>
          <a:stretch>
            <a:fillRect/>
          </a:stretch>
        </p:blipFill>
        <p:spPr bwMode="auto">
          <a:xfrm>
            <a:off x="600095" y="1417638"/>
            <a:ext cx="7943810" cy="432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Intercept Random at Levels 2 &amp; 4</a:t>
            </a:r>
            <a:endParaRPr lang="en-US" dirty="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/>
          <a:srcRect l="2972" t="19022" r="50528" b="45178"/>
          <a:stretch>
            <a:fillRect/>
          </a:stretch>
        </p:blipFill>
        <p:spPr bwMode="auto">
          <a:xfrm>
            <a:off x="697917" y="1768594"/>
            <a:ext cx="7748167" cy="372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Year Random at All Levels</a:t>
            </a:r>
            <a:endParaRPr lang="en-US" dirty="0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/>
          <a:srcRect l="2972" t="19022" r="43840" b="34478"/>
          <a:stretch>
            <a:fillRect/>
          </a:stretch>
        </p:blipFill>
        <p:spPr bwMode="auto">
          <a:xfrm>
            <a:off x="733553" y="1417638"/>
            <a:ext cx="7676895" cy="41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Naïve Model</a:t>
            </a:r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 b="3567"/>
          <a:stretch>
            <a:fillRect/>
          </a:stretch>
        </p:blipFill>
        <p:spPr bwMode="auto">
          <a:xfrm>
            <a:off x="1361919" y="1940858"/>
            <a:ext cx="6420163" cy="38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717" y="1417638"/>
            <a:ext cx="862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for interpreting! Just starting values for Monte Carlo.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Adding Cross-Classification &amp; Multiple Membership to the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0186"/>
          </a:xfrm>
        </p:spPr>
        <p:txBody>
          <a:bodyPr>
            <a:normAutofit/>
          </a:bodyPr>
          <a:lstStyle/>
          <a:p>
            <a:r>
              <a:rPr lang="en-US" smtClean="0"/>
              <a:t>The “real” </a:t>
            </a:r>
            <a:r>
              <a:rPr lang="en-US" dirty="0" smtClean="0"/>
              <a:t>model using CCMM:</a:t>
            </a:r>
          </a:p>
          <a:p>
            <a:pPr lvl="1"/>
            <a:r>
              <a:rPr lang="en-US" dirty="0" smtClean="0"/>
              <a:t>First_Sch_1 – First_Sch_4 (CC Level 3 – MM)</a:t>
            </a:r>
          </a:p>
          <a:p>
            <a:pPr lvl="1"/>
            <a:r>
              <a:rPr lang="en-US" dirty="0" smtClean="0"/>
              <a:t>Subs_Sch_1 – Subs_Sch_12 (CC Level 3 – MM)</a:t>
            </a:r>
          </a:p>
          <a:p>
            <a:pPr lvl="1"/>
            <a:r>
              <a:rPr lang="en-US" dirty="0" smtClean="0"/>
              <a:t>Student (Level 2)</a:t>
            </a:r>
          </a:p>
          <a:p>
            <a:pPr lvl="1"/>
            <a:r>
              <a:rPr lang="en-US" dirty="0" smtClean="0"/>
              <a:t>Time (Level </a:t>
            </a:r>
            <a:r>
              <a:rPr lang="en-US" smtClean="0"/>
              <a:t>1)</a:t>
            </a:r>
          </a:p>
          <a:p>
            <a:r>
              <a:rPr lang="en-US" smtClean="0"/>
              <a:t>First switch to Monte Carlo</a:t>
            </a:r>
          </a:p>
          <a:p>
            <a:r>
              <a:rPr lang="en-US" smtClean="0"/>
              <a:t>Then set cross-classifications and multiple memberships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199" y="3769112"/>
            <a:ext cx="5370513" cy="72428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24199" y="4493399"/>
            <a:ext cx="5370514" cy="1193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Terms and Definitions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Control - MCMC</a:t>
            </a: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l="2972" r="52757" b="47556"/>
          <a:stretch>
            <a:fillRect/>
          </a:stretch>
        </p:blipFill>
        <p:spPr bwMode="auto">
          <a:xfrm>
            <a:off x="1614570" y="1417638"/>
            <a:ext cx="5914860" cy="43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- Classifications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2972" r="47556" b="22589"/>
          <a:stretch>
            <a:fillRect/>
          </a:stretch>
        </p:blipFill>
        <p:spPr bwMode="auto">
          <a:xfrm>
            <a:off x="2175200" y="1417638"/>
            <a:ext cx="4793601" cy="46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59" y="274637"/>
            <a:ext cx="8586951" cy="10706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Cross-Classification &amp; Multiple Membership</a:t>
            </a:r>
            <a:endParaRPr lang="en-US" sz="3600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 l="12632" t="14267" r="57215" b="19022"/>
          <a:stretch>
            <a:fillRect/>
          </a:stretch>
        </p:blipFill>
        <p:spPr bwMode="auto">
          <a:xfrm>
            <a:off x="2544818" y="1080127"/>
            <a:ext cx="4054365" cy="56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CCMM Model</a:t>
            </a:r>
            <a:endParaRPr lang="en-US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/>
          <a:srcRect r="51515" b="72632"/>
          <a:stretch>
            <a:fillRect/>
          </a:stretch>
        </p:blipFill>
        <p:spPr bwMode="auto">
          <a:xfrm>
            <a:off x="457200" y="2366688"/>
            <a:ext cx="8078189" cy="21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Results</a:t>
            </a:r>
            <a:endParaRPr lang="en-US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 r="43915" b="56689"/>
          <a:stretch>
            <a:fillRect/>
          </a:stretch>
        </p:blipFill>
        <p:spPr bwMode="auto">
          <a:xfrm>
            <a:off x="463428" y="1967296"/>
            <a:ext cx="8217145" cy="30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43915" b="12401"/>
          <a:stretch>
            <a:fillRect/>
          </a:stretch>
        </p:blipFill>
        <p:spPr bwMode="auto">
          <a:xfrm>
            <a:off x="1340069" y="1261240"/>
            <a:ext cx="6463863" cy="4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754880" y="1039170"/>
            <a:ext cx="3775165" cy="1508087"/>
          </a:xfrm>
          <a:prstGeom prst="wedgeRoundRectCallout">
            <a:avLst>
              <a:gd name="adj1" fmla="val -41619"/>
              <a:gd name="adj2" fmla="val 715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Variance in intercept among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-year schools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81497" y="2547257"/>
            <a:ext cx="352697" cy="43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43915" b="12401"/>
          <a:stretch>
            <a:fillRect/>
          </a:stretch>
        </p:blipFill>
        <p:spPr bwMode="auto">
          <a:xfrm>
            <a:off x="1340069" y="1261240"/>
            <a:ext cx="6463863" cy="4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3265714" y="2377440"/>
            <a:ext cx="2795450" cy="1489164"/>
          </a:xfrm>
          <a:prstGeom prst="wedgeRoundRectCallout">
            <a:avLst>
              <a:gd name="adj1" fmla="val -7986"/>
              <a:gd name="adj2" fmla="val 706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Variance in intercept among students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05148" y="3866604"/>
            <a:ext cx="352697" cy="43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43915" b="12401"/>
          <a:stretch>
            <a:fillRect/>
          </a:stretch>
        </p:blipFill>
        <p:spPr bwMode="auto">
          <a:xfrm>
            <a:off x="1340069" y="1261240"/>
            <a:ext cx="6463863" cy="4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590903" y="1097280"/>
            <a:ext cx="3095897" cy="1926774"/>
          </a:xfrm>
          <a:prstGeom prst="wedgeRoundRectCallout">
            <a:avLst>
              <a:gd name="adj1" fmla="val -29530"/>
              <a:gd name="adj2" fmla="val 595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Variance in growth among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-year schools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34194" y="2854236"/>
            <a:ext cx="352697" cy="43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43915" b="12401"/>
          <a:stretch>
            <a:fillRect/>
          </a:stretch>
        </p:blipFill>
        <p:spPr bwMode="auto">
          <a:xfrm>
            <a:off x="1340069" y="1261240"/>
            <a:ext cx="6463863" cy="4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180114" y="1417638"/>
            <a:ext cx="3461657" cy="1907180"/>
          </a:xfrm>
          <a:prstGeom prst="wedgeRoundRectCallout">
            <a:avLst>
              <a:gd name="adj1" fmla="val -40675"/>
              <a:gd name="adj2" fmla="val 767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Variance in growth among subsequent schools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81497" y="3448595"/>
            <a:ext cx="352697" cy="43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r="43915" b="12401"/>
          <a:stretch>
            <a:fillRect/>
          </a:stretch>
        </p:blipFill>
        <p:spPr bwMode="auto">
          <a:xfrm>
            <a:off x="1340069" y="1261240"/>
            <a:ext cx="6463863" cy="4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603966" y="2090057"/>
            <a:ext cx="2782388" cy="1867989"/>
          </a:xfrm>
          <a:prstGeom prst="wedgeRoundRectCallout">
            <a:avLst>
              <a:gd name="adj1" fmla="val -40675"/>
              <a:gd name="adj2" fmla="val 767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Variance in growth among students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05148" y="4140926"/>
            <a:ext cx="352697" cy="43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26932" y="1417639"/>
            <a:ext cx="5027135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Units “nested” within units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Students in classrooms</a:t>
            </a:r>
          </a:p>
          <a:p>
            <a:pPr lvl="1"/>
            <a:r>
              <a:rPr lang="en-US" dirty="0" smtClean="0"/>
              <a:t>Employees in job sites</a:t>
            </a:r>
          </a:p>
          <a:p>
            <a:pPr lvl="1"/>
            <a:r>
              <a:rPr lang="en-US" dirty="0" smtClean="0"/>
              <a:t>Measurement occasions in students in schools</a:t>
            </a:r>
          </a:p>
          <a:p>
            <a:r>
              <a:rPr lang="en-US" dirty="0" smtClean="0"/>
              <a:t>Outcomes within groups are likely correlated, so use multilevel modeling, not regression</a:t>
            </a:r>
            <a:endParaRPr lang="en-US" dirty="0"/>
          </a:p>
        </p:txBody>
      </p:sp>
      <p:pic>
        <p:nvPicPr>
          <p:cNvPr id="61442" name="Picture 2" descr="C:\Users\Bess\AppData\Local\Microsoft\Windows\Temporary Internet Files\Content.IE5\NIW77CS0\MP9004021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581401" cy="536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Covars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 r="31247" b="14172"/>
          <a:stretch>
            <a:fillRect/>
          </a:stretch>
        </p:blipFill>
        <p:spPr bwMode="auto">
          <a:xfrm>
            <a:off x="882561" y="1417638"/>
            <a:ext cx="7378878" cy="439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0565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2076994"/>
                <a:gridCol w="240356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Intercept</a:t>
                      </a:r>
                    </a:p>
                    <a:p>
                      <a:r>
                        <a:rPr lang="en-US" sz="2400" dirty="0" smtClean="0"/>
                        <a:t>Estimate</a:t>
                      </a:r>
                      <a:r>
                        <a:rPr lang="en-US" sz="2400" baseline="0" dirty="0" smtClean="0"/>
                        <a:t> (SE)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Growth</a:t>
                      </a:r>
                    </a:p>
                    <a:p>
                      <a:r>
                        <a:rPr lang="en-US" sz="2400" dirty="0" smtClean="0"/>
                        <a:t>Estimate (SE)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.479 (.029)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.003 (.001)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First schools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.135 (.023)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.004 (.001)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Subsequent schools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N/A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.012 (.001)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3638005"/>
            <a:ext cx="8229600" cy="3024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Most of the variation in initial reading scores is due to variation among students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Students’ growth is due largely to influence of schools, not students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Small estimates of growth likely due to use of standardized </a:t>
            </a:r>
            <a:r>
              <a:rPr lang="en-US" sz="2400" i="1" dirty="0" smtClean="0"/>
              <a:t>z</a:t>
            </a:r>
            <a:r>
              <a:rPr lang="en-US" sz="2400" dirty="0" smtClean="0"/>
              <a:t> scores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00854" y="273050"/>
            <a:ext cx="6243145" cy="6584950"/>
          </a:xfrm>
        </p:spPr>
        <p:txBody>
          <a:bodyPr>
            <a:noAutofit/>
          </a:bodyPr>
          <a:lstStyle/>
          <a:p>
            <a:r>
              <a:rPr lang="en-US" sz="2800" smtClean="0"/>
              <a:t>Fielding &amp; Goldstein (2006): </a:t>
            </a:r>
            <a:r>
              <a:rPr lang="en-US" sz="2400" smtClean="0"/>
              <a:t>Cross-classified and Multiple Membership Structures in Multilevel Models </a:t>
            </a:r>
            <a:r>
              <a:rPr lang="en-US" sz="2400" smtClean="0">
                <a:hlinkClick r:id="rId3"/>
              </a:rPr>
              <a:t>http://www.education.gov.uk/publications/eorderingdownload/rr791.pdf</a:t>
            </a:r>
            <a:r>
              <a:rPr lang="en-US" sz="2400" smtClean="0"/>
              <a:t> </a:t>
            </a:r>
            <a:endParaRPr lang="en-US" sz="2800" smtClean="0"/>
          </a:p>
          <a:p>
            <a:r>
              <a:rPr lang="en-US" sz="2800" smtClean="0"/>
              <a:t>Grady &amp; Beretvas (2010): </a:t>
            </a:r>
            <a:r>
              <a:rPr lang="en-US" sz="2400" smtClean="0"/>
              <a:t>Incorporating student mobility in achievement growth modeling: A cross-classified multiple membership growth curve model </a:t>
            </a:r>
            <a:r>
              <a:rPr lang="en-US" sz="2400" i="1" smtClean="0"/>
              <a:t>Multivariate Behavioral Research</a:t>
            </a:r>
            <a:endParaRPr lang="en-US" sz="2800" i="1" smtClean="0"/>
          </a:p>
          <a:p>
            <a:r>
              <a:rPr lang="en-US" sz="2800" smtClean="0"/>
              <a:t>Leckie &amp; Bell (2013): </a:t>
            </a:r>
            <a:r>
              <a:rPr lang="en-US" sz="2400" smtClean="0"/>
              <a:t>MLwiN Practical on Cross-Classified Multilevel Models (MLwiN course)</a:t>
            </a:r>
            <a:endParaRPr lang="en-US" sz="2800" smtClean="0"/>
          </a:p>
          <a:p>
            <a:r>
              <a:rPr lang="en-US" sz="2800" smtClean="0"/>
              <a:t>Leckie &amp; Owen (2013): </a:t>
            </a:r>
            <a:r>
              <a:rPr lang="en-US" sz="2400" smtClean="0"/>
              <a:t>MLwiN Practical on Multiple Membership Multilevel Models </a:t>
            </a:r>
            <a:r>
              <a:rPr lang="en-US" sz="2400" smtClean="0">
                <a:solidFill>
                  <a:prstClr val="black"/>
                </a:solidFill>
              </a:rPr>
              <a:t>(MLwiN course)</a:t>
            </a:r>
            <a:endParaRPr lang="en-US" sz="280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5821" y="4803228"/>
            <a:ext cx="2837794" cy="1250730"/>
          </a:xfrm>
        </p:spPr>
        <p:txBody>
          <a:bodyPr anchor="b">
            <a:noAutofit/>
          </a:bodyPr>
          <a:lstStyle/>
          <a:p>
            <a:pPr lvl="0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My contact info:</a:t>
            </a:r>
          </a:p>
          <a:p>
            <a:pPr lvl="0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Bess Rose</a:t>
            </a:r>
          </a:p>
          <a:p>
            <a:pPr lvl="0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brose6@jhu.edu</a:t>
            </a:r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21" y="441434"/>
            <a:ext cx="2322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Required Reading:</a:t>
            </a:r>
            <a:endParaRPr 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325821" y="1755227"/>
            <a:ext cx="2144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MLwiN online course at Center for Multilevel Modelling </a:t>
            </a:r>
            <a:r>
              <a:rPr lang="en-US" sz="2400" smtClean="0">
                <a:hlinkClick r:id="rId4"/>
              </a:rPr>
              <a:t>www.bristol.ac.uk/cmm/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0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Browne, W. J. (2012). MCMC estimation in MLwiN version 2.26. Centre for Multilevel Modelling, University of Bristol. </a:t>
            </a:r>
          </a:p>
          <a:p>
            <a:pPr>
              <a:buNone/>
            </a:pPr>
            <a:r>
              <a:rPr lang="en-US" sz="2400" dirty="0" smtClean="0"/>
              <a:t>Bryk, A. S., Sebring, P. B., Allensworth, E., Luppescu, S., &amp; Easton, J. Q. (2010). </a:t>
            </a:r>
            <a:r>
              <a:rPr lang="en-US" sz="2400" i="1" dirty="0" smtClean="0"/>
              <a:t>Organizing schools for improvement: Lessons from Chicago</a:t>
            </a:r>
            <a:r>
              <a:rPr lang="en-US" sz="2400" dirty="0" smtClean="0"/>
              <a:t>. Chicago: The University of Chicago Press.</a:t>
            </a:r>
          </a:p>
          <a:p>
            <a:pPr>
              <a:buNone/>
            </a:pPr>
            <a:r>
              <a:rPr lang="en-US" sz="2400" dirty="0" smtClean="0"/>
              <a:t>Chung, H. (2009). The Impact of Ignoring Multiple-Membership Data Structures. Dissertation. The University of Texas at Austin. </a:t>
            </a:r>
          </a:p>
          <a:p>
            <a:pPr>
              <a:buNone/>
            </a:pPr>
            <a:r>
              <a:rPr lang="en-US" sz="2400" dirty="0" smtClean="0"/>
              <a:t>Fielding, A. &amp; Goldstein, H. (2006). Cross-classified and Multiple Membership Structures in Multilevel Models: An Introduction and Review. Research Report No. 791. Department for Education and Skills.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43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Goldstein, H. (2003). </a:t>
            </a:r>
            <a:r>
              <a:rPr lang="en-US" sz="2400" i="1" dirty="0" smtClean="0"/>
              <a:t>Multilevel Statistical Models</a:t>
            </a:r>
            <a:r>
              <a:rPr lang="en-US" sz="2400" dirty="0" smtClean="0"/>
              <a:t>, 3rd ed. London: Arnold.</a:t>
            </a:r>
          </a:p>
          <a:p>
            <a:pPr>
              <a:buNone/>
            </a:pPr>
            <a:r>
              <a:rPr lang="en-US" sz="2400" dirty="0" smtClean="0"/>
              <a:t>Goldstein, H., Burgess, S., &amp; McConnell, B. (2007). Modelling the effect of pupil mobility on school differences in educational achievement. </a:t>
            </a:r>
            <a:r>
              <a:rPr lang="en-US" sz="2400" i="1" dirty="0" smtClean="0"/>
              <a:t>Journal of the Royal Statistical Society, 170</a:t>
            </a:r>
            <a:r>
              <a:rPr lang="en-US" sz="2400" dirty="0" smtClean="0"/>
              <a:t>, 941-954. </a:t>
            </a:r>
          </a:p>
          <a:p>
            <a:pPr>
              <a:buNone/>
            </a:pPr>
            <a:r>
              <a:rPr lang="en-US" sz="2400" dirty="0" smtClean="0"/>
              <a:t>Grady, M. W., &amp; Beretvas, S. N. (2010). Incorporating student mobility in achievement growth modeling: A cross-classified multiple membership growth curve model.  </a:t>
            </a:r>
            <a:r>
              <a:rPr lang="en-US" sz="2400" i="1" dirty="0" smtClean="0"/>
              <a:t>Multivariate Behavioral Research, 45</a:t>
            </a:r>
            <a:r>
              <a:rPr lang="en-US" sz="2400" dirty="0" smtClean="0"/>
              <a:t>, 393-419. 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705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Leckie, G., &amp; Bell, A. (2013). Cross-Classified Multilevel Models – MLwiN Practical. LEMMA VLE Module 12, 1-60. http://www.bristol.ac.uk/cmm/learning/course.html </a:t>
            </a:r>
          </a:p>
          <a:p>
            <a:pPr>
              <a:buNone/>
            </a:pPr>
            <a:r>
              <a:rPr lang="en-US" sz="2400" dirty="0" smtClean="0"/>
              <a:t>Leckie, G., &amp; Owen, D. (2013). Multiple Membership Multilevel Models – MLwiN Practical. LEMMA VLE Module 13, 1-48. http://www.bristol.ac.uk/cmm/learning/course.html</a:t>
            </a:r>
          </a:p>
          <a:p>
            <a:pPr>
              <a:buNone/>
            </a:pPr>
            <a:r>
              <a:rPr lang="en-US" sz="2400" dirty="0" smtClean="0"/>
              <a:t>Luo, W., &amp; Kwok, O. (2012). The consequences of ignoring individuals' mobility in multilevel growth models: A Monte Carlo study. </a:t>
            </a:r>
            <a:r>
              <a:rPr lang="en-US" sz="2400" i="1" dirty="0" smtClean="0"/>
              <a:t>Journal of Educational and Behavioral Statistics, 37</a:t>
            </a:r>
            <a:r>
              <a:rPr lang="en-US" sz="2400" dirty="0" smtClean="0"/>
              <a:t>, 31-56.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03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Rasbash, J., Browne, W. J., Healy, M., Cameron, B., &amp; Charlton, C. (2013). MLwiN Version 2.27.  Centre for Multilevel Modelling, University of Bristol.</a:t>
            </a:r>
          </a:p>
          <a:p>
            <a:pPr>
              <a:buNone/>
            </a:pPr>
            <a:r>
              <a:rPr lang="en-US" sz="2400" dirty="0" smtClean="0"/>
              <a:t>Raudenbush, S. W., &amp; Bryk, A. S. (2002).</a:t>
            </a:r>
            <a:r>
              <a:rPr lang="en-US" sz="2400" i="1" dirty="0" smtClean="0"/>
              <a:t> Hierarchical linear models: Applications and data analysis methods</a:t>
            </a:r>
            <a:r>
              <a:rPr lang="en-US" sz="2400" dirty="0" smtClean="0"/>
              <a:t>, 2nd ed. Thousand Oaks, CA: SAGE.</a:t>
            </a:r>
          </a:p>
          <a:p>
            <a:pPr>
              <a:buNone/>
            </a:pPr>
            <a:r>
              <a:rPr lang="en-US" sz="2400" dirty="0" smtClean="0"/>
              <a:t>Rumberger, R. W. (2002). Student mobility. In </a:t>
            </a:r>
            <a:r>
              <a:rPr lang="en-US" sz="2400" i="1" dirty="0" smtClean="0"/>
              <a:t>Encyclopedia of Education</a:t>
            </a:r>
            <a:r>
              <a:rPr lang="en-US" sz="2400" dirty="0" smtClean="0"/>
              <a:t> (2nd ed., Vol. 7, pp. 2381-2385). New York: Macmillan Reference USA.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Unconditional HLM Growth Models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382" y="1417638"/>
            <a:ext cx="851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reading score at time </a:t>
            </a:r>
            <a:r>
              <a:rPr lang="en-US" sz="3600" i="1" dirty="0" smtClean="0"/>
              <a:t>t</a:t>
            </a:r>
            <a:r>
              <a:rPr lang="en-US" sz="3600" dirty="0" smtClean="0"/>
              <a:t> for student </a:t>
            </a:r>
            <a:r>
              <a:rPr lang="en-US" sz="3600" i="1" dirty="0" smtClean="0"/>
              <a:t>i</a:t>
            </a:r>
            <a:r>
              <a:rPr lang="en-US" sz="3600" dirty="0" smtClean="0"/>
              <a:t> who attended school </a:t>
            </a:r>
            <a:r>
              <a:rPr lang="en-US" sz="3600" i="1" dirty="0" smtClean="0"/>
              <a:t>j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995" y="2796829"/>
            <a:ext cx="7673277" cy="761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/>
              <a:t>At Level 1 (measurement time):</a:t>
            </a: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1177159" y="3716338"/>
          <a:ext cx="6842234" cy="769600"/>
        </p:xfrm>
        <a:graphic>
          <a:graphicData uri="http://schemas.openxmlformats.org/presentationml/2006/ole">
            <p:oleObj spid="_x0000_s130050" name="Equation" r:id="rId3" imgW="1562040" imgH="241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52252" y="4959275"/>
            <a:ext cx="205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Intercept (Starting Point)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254" y="4959275"/>
            <a:ext cx="279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Slope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(Annual Growth)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477703" y="4485938"/>
            <a:ext cx="346934" cy="473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5243749" y="4485938"/>
            <a:ext cx="346934" cy="473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5764150" y="2644978"/>
            <a:ext cx="2936405" cy="913753"/>
          </a:xfrm>
          <a:prstGeom prst="wedgeRoundRectCallout">
            <a:avLst>
              <a:gd name="adj1" fmla="val -35508"/>
              <a:gd name="adj2" fmla="val 648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Year has to start at 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Unconditional HLM Growth Models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17638"/>
            <a:ext cx="830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The reading score at time </a:t>
            </a:r>
            <a:r>
              <a:rPr lang="en-US" sz="3200" i="1" dirty="0" smtClean="0">
                <a:solidFill>
                  <a:prstClr val="black"/>
                </a:solidFill>
              </a:rPr>
              <a:t>t</a:t>
            </a:r>
            <a:r>
              <a:rPr lang="en-US" sz="3200" dirty="0" smtClean="0">
                <a:solidFill>
                  <a:prstClr val="black"/>
                </a:solidFill>
              </a:rPr>
              <a:t> for student </a:t>
            </a:r>
            <a:r>
              <a:rPr lang="en-US" sz="3200" i="1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 who attended school </a:t>
            </a:r>
            <a:r>
              <a:rPr lang="en-US" sz="3200" i="1" dirty="0" smtClean="0">
                <a:solidFill>
                  <a:prstClr val="black"/>
                </a:solidFill>
              </a:rPr>
              <a:t>j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607110"/>
            <a:ext cx="4745421" cy="760375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At Level 2 (student):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6" name="Content Placeholder 6"/>
          <p:cNvGraphicFramePr>
            <a:graphicFrameLocks noChangeAspect="1"/>
          </p:cNvGraphicFramePr>
          <p:nvPr/>
        </p:nvGraphicFramePr>
        <p:xfrm>
          <a:off x="3362273" y="3367485"/>
          <a:ext cx="2938463" cy="708025"/>
        </p:xfrm>
        <a:graphic>
          <a:graphicData uri="http://schemas.openxmlformats.org/presentationml/2006/ole">
            <p:oleObj spid="_x0000_s131074" name="Equation" r:id="rId3" imgW="93960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11392" y="3410053"/>
            <a:ext cx="178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Intercept: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0" name="Content Placeholder 6"/>
          <p:cNvGraphicFramePr>
            <a:graphicFrameLocks noChangeAspect="1"/>
          </p:cNvGraphicFramePr>
          <p:nvPr/>
        </p:nvGraphicFramePr>
        <p:xfrm>
          <a:off x="3362273" y="4270375"/>
          <a:ext cx="2820988" cy="709613"/>
        </p:xfrm>
        <a:graphic>
          <a:graphicData uri="http://schemas.openxmlformats.org/presentationml/2006/ole">
            <p:oleObj spid="_x0000_s131075" name="Equation" r:id="rId4" imgW="901440" imgH="241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13785" y="4271166"/>
            <a:ext cx="178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Slope: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382" y="274638"/>
            <a:ext cx="872735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Unconditional HLM Growth Models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457200" y="2404654"/>
            <a:ext cx="3683876" cy="712343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At Level 3 (school):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6"/>
          <p:cNvGraphicFramePr>
            <a:graphicFrameLocks noChangeAspect="1"/>
          </p:cNvGraphicFramePr>
          <p:nvPr/>
        </p:nvGraphicFramePr>
        <p:xfrm>
          <a:off x="2289175" y="3640932"/>
          <a:ext cx="4133850" cy="776288"/>
        </p:xfrm>
        <a:graphic>
          <a:graphicData uri="http://schemas.openxmlformats.org/presentationml/2006/ole">
            <p:oleObj spid="_x0000_s132098" name="Equation" r:id="rId3" imgW="102852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3116997"/>
            <a:ext cx="190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Intercept: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458104"/>
            <a:ext cx="205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Slope: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129028" name="Object 5"/>
          <p:cNvGraphicFramePr>
            <a:graphicFrameLocks noChangeAspect="1"/>
          </p:cNvGraphicFramePr>
          <p:nvPr/>
        </p:nvGraphicFramePr>
        <p:xfrm>
          <a:off x="2124951" y="4980782"/>
          <a:ext cx="4032250" cy="776288"/>
        </p:xfrm>
        <a:graphic>
          <a:graphicData uri="http://schemas.openxmlformats.org/presentationml/2006/ole">
            <p:oleObj spid="_x0000_s132099" name="Equation" r:id="rId4" imgW="100296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1417638"/>
            <a:ext cx="830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The reading score at time </a:t>
            </a:r>
            <a:r>
              <a:rPr lang="en-US" sz="3200" i="1" dirty="0" smtClean="0">
                <a:solidFill>
                  <a:prstClr val="black"/>
                </a:solidFill>
              </a:rPr>
              <a:t>t</a:t>
            </a:r>
            <a:r>
              <a:rPr lang="en-US" sz="3200" dirty="0" smtClean="0">
                <a:solidFill>
                  <a:prstClr val="black"/>
                </a:solidFill>
              </a:rPr>
              <a:t> for student </a:t>
            </a:r>
            <a:r>
              <a:rPr lang="en-US" sz="3200" i="1" dirty="0" smtClean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 who attended school </a:t>
            </a:r>
            <a:r>
              <a:rPr lang="en-US" sz="3200" i="1" dirty="0" smtClean="0">
                <a:solidFill>
                  <a:prstClr val="black"/>
                </a:solidFill>
              </a:rPr>
              <a:t>j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032000"/>
            <a:ext cx="8043333" cy="4094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Usually multilevel = hierarchical</a:t>
            </a:r>
          </a:p>
          <a:p>
            <a:r>
              <a:rPr lang="en-US" sz="3600" dirty="0" smtClean="0"/>
              <a:t>Each unit belongs to one (and only one) higher-level unit</a:t>
            </a:r>
          </a:p>
          <a:p>
            <a:r>
              <a:rPr lang="en-US" sz="3600" dirty="0" smtClean="0"/>
              <a:t>When this isn’t true, we have non-hierarchical multilevel data</a:t>
            </a:r>
            <a:endParaRPr lang="en-US" sz="3600" dirty="0"/>
          </a:p>
        </p:txBody>
      </p:sp>
      <p:pic>
        <p:nvPicPr>
          <p:cNvPr id="62472" name="Picture 8" descr="C:\Users\Bess\AppData\Local\Microsoft\Windows\Temporary Internet Files\Content.IE5\8G47IE0Q\MC90035505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73" y="475806"/>
            <a:ext cx="3716122" cy="941832"/>
          </a:xfrm>
          <a:prstGeom prst="rect">
            <a:avLst/>
          </a:prstGeom>
          <a:noFill/>
        </p:spPr>
      </p:pic>
      <p:pic>
        <p:nvPicPr>
          <p:cNvPr id="62474" name="Picture 10" descr="C:\Users\Bess\AppData\Local\Microsoft\Windows\Temporary Internet Files\Content.IE5\IET0IG75\MC90002749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401" y="4955134"/>
            <a:ext cx="1822399" cy="190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274638"/>
            <a:ext cx="8365067" cy="1143000"/>
          </a:xfrm>
        </p:spPr>
        <p:txBody>
          <a:bodyPr/>
          <a:lstStyle/>
          <a:p>
            <a:r>
              <a:rPr lang="en-US" dirty="0" smtClean="0"/>
              <a:t>Cross-Classification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17638"/>
            <a:ext cx="8365067" cy="4704768"/>
          </a:xfrm>
        </p:spPr>
        <p:txBody>
          <a:bodyPr>
            <a:normAutofit/>
          </a:bodyPr>
          <a:lstStyle/>
          <a:p>
            <a:r>
              <a:rPr lang="en-US" dirty="0" smtClean="0"/>
              <a:t>Lower-level units belong to more than 1 higher-level </a:t>
            </a:r>
            <a:r>
              <a:rPr lang="en-US" i="1" dirty="0" smtClean="0"/>
              <a:t>classification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Students may attend the same school but live in different neighborhoods (e.g., Scotland Neighbourhood Study, Garner &amp; Raudenbush, 1991)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4133" y="4293606"/>
            <a:ext cx="8365067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|0.7|1|1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ial Johns Hopkins SOE Template as of 9-20-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Johns Hopkins SOE Template as of 9-20-13</Template>
  <TotalTime>13084</TotalTime>
  <Words>1483</Words>
  <Application>Microsoft Office PowerPoint</Application>
  <PresentationFormat>On-screen Show (4:3)</PresentationFormat>
  <Paragraphs>318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Official Johns Hopkins SOE Template as of 9-20-13</vt:lpstr>
      <vt:lpstr>Equation</vt:lpstr>
      <vt:lpstr>When People Move:  Using Cross-Classified and Multiple Membership Growth Curve Modeling in Non-Hierarchical Multilevel Data Structures</vt:lpstr>
      <vt:lpstr>Mobility</vt:lpstr>
      <vt:lpstr>background</vt:lpstr>
      <vt:lpstr>Multilevel Data</vt:lpstr>
      <vt:lpstr>Unconditional HLM Growth Models</vt:lpstr>
      <vt:lpstr>Unconditional HLM Growth Models</vt:lpstr>
      <vt:lpstr>Unconditional HLM Growth Models</vt:lpstr>
      <vt:lpstr>Hierarchical</vt:lpstr>
      <vt:lpstr>Cross-Classification</vt:lpstr>
      <vt:lpstr>Slide 10</vt:lpstr>
      <vt:lpstr>Multiple Membership</vt:lpstr>
      <vt:lpstr>Slide 12</vt:lpstr>
      <vt:lpstr>Growth Models With Mobility</vt:lpstr>
      <vt:lpstr>Growth Models With Mobility</vt:lpstr>
      <vt:lpstr>Growth Models With Mobility</vt:lpstr>
      <vt:lpstr>Slide 16</vt:lpstr>
      <vt:lpstr>Setting up the data </vt:lpstr>
      <vt:lpstr>Slide 18</vt:lpstr>
      <vt:lpstr>Data for MLwiN</vt:lpstr>
      <vt:lpstr>Slide 20</vt:lpstr>
      <vt:lpstr>Using MLwiN to model student growth with mobility </vt:lpstr>
      <vt:lpstr>Setting Up Models in MLwiN</vt:lpstr>
      <vt:lpstr>Setting Up Models in MLwiN</vt:lpstr>
      <vt:lpstr>Setting Up Naïve Model</vt:lpstr>
      <vt:lpstr>Add Year for Growth Model</vt:lpstr>
      <vt:lpstr>Set Intercept Random at Levels 2 &amp; 4</vt:lpstr>
      <vt:lpstr>Set Year Random at All Levels</vt:lpstr>
      <vt:lpstr>Run Naïve Model</vt:lpstr>
      <vt:lpstr>Adding Cross-Classification &amp; Multiple Membership to the Model</vt:lpstr>
      <vt:lpstr>Estimation Control - MCMC</vt:lpstr>
      <vt:lpstr>MCMC - Classifications</vt:lpstr>
      <vt:lpstr>Cross-Classification &amp; Multiple Membership</vt:lpstr>
      <vt:lpstr>CCMM Model</vt:lpstr>
      <vt:lpstr>Monte Carlo Results</vt:lpstr>
      <vt:lpstr>Variance Components</vt:lpstr>
      <vt:lpstr>Variance Components</vt:lpstr>
      <vt:lpstr>Variance Components</vt:lpstr>
      <vt:lpstr>Variance Components</vt:lpstr>
      <vt:lpstr>Variance Components</vt:lpstr>
      <vt:lpstr>Added Covars</vt:lpstr>
      <vt:lpstr>Variance Components</vt:lpstr>
      <vt:lpstr>Slide 42</vt:lpstr>
      <vt:lpstr>References</vt:lpstr>
      <vt:lpstr>References</vt:lpstr>
      <vt:lpstr>References</vt:lpstr>
      <vt:lpstr>References</vt:lpstr>
    </vt:vector>
  </TitlesOfParts>
  <Company>Johns Hopkins School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Bess A. Rose</dc:creator>
  <cp:lastModifiedBy>Laurie M. Fogleman</cp:lastModifiedBy>
  <cp:revision>326</cp:revision>
  <dcterms:created xsi:type="dcterms:W3CDTF">2013-09-20T15:45:52Z</dcterms:created>
  <dcterms:modified xsi:type="dcterms:W3CDTF">2013-10-18T15:37:49Z</dcterms:modified>
</cp:coreProperties>
</file>