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431" r:id="rId3"/>
    <p:sldId id="565" r:id="rId4"/>
    <p:sldId id="564" r:id="rId5"/>
    <p:sldId id="570" r:id="rId6"/>
    <p:sldId id="580" r:id="rId7"/>
    <p:sldId id="571" r:id="rId8"/>
    <p:sldId id="572" r:id="rId9"/>
    <p:sldId id="573" r:id="rId10"/>
    <p:sldId id="577" r:id="rId11"/>
    <p:sldId id="575" r:id="rId12"/>
    <p:sldId id="574" r:id="rId13"/>
    <p:sldId id="576" r:id="rId14"/>
    <p:sldId id="579" r:id="rId15"/>
    <p:sldId id="581" r:id="rId16"/>
    <p:sldId id="582" r:id="rId17"/>
    <p:sldId id="569" r:id="rId18"/>
  </p:sldIdLst>
  <p:sldSz cx="9144000" cy="6858000" type="screen4x3"/>
  <p:notesSz cx="7315200" cy="96012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55278" autoAdjust="0"/>
  </p:normalViewPr>
  <p:slideViewPr>
    <p:cSldViewPr>
      <p:cViewPr varScale="1">
        <p:scale>
          <a:sx n="38" d="100"/>
          <a:sy n="38" d="100"/>
        </p:scale>
        <p:origin x="86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87E66F88-F35E-4374-9439-74B0CEB4A31F}" type="datetime1">
              <a:rPr lang="en-US"/>
              <a:pPr/>
              <a:t>11/10/2015</a:t>
            </a:fld>
            <a:endParaRPr lang="en-US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730250" y="4559300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0">
              <a:spcBef>
                <a:spcPct val="30000"/>
              </a:spcBef>
              <a:buFontTx/>
              <a:buNone/>
            </a:pPr>
            <a:r>
              <a:rPr lang="en-US" sz="1200"/>
              <a:t>Click to edit Master text styles</a:t>
            </a:r>
            <a:endParaRPr lang="en-US" altLang="en-US" sz="1200"/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sz="1200"/>
              <a:t>Second level</a:t>
            </a:r>
            <a:endParaRPr lang="en-US" altLang="en-US" sz="1200"/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sz="1200"/>
              <a:t>Third level</a:t>
            </a:r>
            <a:endParaRPr lang="en-US" altLang="en-US" sz="1200"/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sz="1200"/>
              <a:t>Fourth level</a:t>
            </a:r>
            <a:endParaRPr lang="en-US" altLang="en-US" sz="1200"/>
          </a:p>
          <a:p>
            <a:pPr defTabSz="0">
              <a:spcBef>
                <a:spcPct val="30000"/>
              </a:spcBef>
              <a:buFontTx/>
              <a:buNone/>
            </a:pPr>
            <a:r>
              <a:rPr lang="en-US" sz="1200"/>
              <a:t>Fifth level</a:t>
            </a:r>
            <a:endParaRPr lang="en-US" altLang="en-US" sz="1200"/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6076447-E535-4769-A35C-2C0A9F9AFCA7}" type="slidenum">
              <a:rPr lang="en-US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49589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21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85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17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10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570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08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44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endParaRPr lang="en-GB" sz="120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37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95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25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4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715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8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779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2363" y="4561226"/>
            <a:ext cx="5852160" cy="4320213"/>
          </a:xfrm>
          <a:prstGeom prst="rect">
            <a:avLst/>
          </a:prstGeom>
          <a:noFill/>
        </p:spPr>
        <p:txBody>
          <a:bodyPr lIns="95610" tIns="47805" rIns="95610" bIns="47805"/>
          <a:lstStyle/>
          <a:p>
            <a:pPr defTabSz="483307"/>
            <a:endParaRPr lang="en-US" dirty="0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0B82E2-70B3-415C-A01D-308E4A1896DA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5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2400" y="-3200400"/>
            <a:ext cx="12752388" cy="982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457200" y="6248400"/>
            <a:ext cx="3276600" cy="609600"/>
            <a:chOff x="457201" y="6102350"/>
            <a:chExt cx="3582986" cy="755650"/>
          </a:xfrm>
        </p:grpSpPr>
        <p:pic>
          <p:nvPicPr>
            <p:cNvPr id="6" name="Picture 8" descr="Picture 18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33600" y="6102350"/>
              <a:ext cx="1906587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LKYSPP_IPS_compo.jp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1" y="6273600"/>
              <a:ext cx="1673433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13"/>
          <p:cNvSpPr txBox="1">
            <a:spLocks noChangeArrowheads="1"/>
          </p:cNvSpPr>
          <p:nvPr userDrawn="1"/>
        </p:nvSpPr>
        <p:spPr bwMode="auto">
          <a:xfrm>
            <a:off x="5715000" y="6505575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buFontTx/>
              <a:buNone/>
              <a:defRPr/>
            </a:pPr>
            <a:r>
              <a:rPr lang="en-US" sz="1100" b="1">
                <a:solidFill>
                  <a:srgbClr val="044493"/>
                </a:solidFill>
                <a:cs typeface="Arial" pitchFamily="34" charset="0"/>
              </a:rPr>
              <a:t>Engaging Minds, Exchanging Ideas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181600" y="6096000"/>
            <a:ext cx="37338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Tx/>
              <a:buNone/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" name="Picture 12" descr="LKYSPP_IPS_compo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2888" y="6264275"/>
            <a:ext cx="2005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0" y="6096000"/>
            <a:ext cx="39624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Tx/>
              <a:buNone/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 userDrawn="1"/>
        </p:nvSpPr>
        <p:spPr bwMode="auto">
          <a:xfrm>
            <a:off x="1066800" y="1033463"/>
            <a:ext cx="457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sz="1400" b="1" baseline="30000">
                <a:solidFill>
                  <a:srgbClr val="044493"/>
                </a:solidFill>
                <a:cs typeface="Arial" pitchFamily="34" charset="0"/>
              </a:rPr>
              <a:t>ENGAGING MINDS,</a:t>
            </a:r>
            <a:r>
              <a:rPr lang="en-US" sz="1400" b="1">
                <a:solidFill>
                  <a:srgbClr val="044493"/>
                </a:solidFill>
                <a:cs typeface="Arial" pitchFamily="34" charset="0"/>
              </a:rPr>
              <a:t> </a:t>
            </a:r>
            <a:r>
              <a:rPr lang="en-US" sz="1400" b="1" baseline="30000">
                <a:solidFill>
                  <a:srgbClr val="044493"/>
                </a:solidFill>
                <a:cs typeface="Arial" pitchFamily="34" charset="0"/>
              </a:rPr>
              <a:t>EXCHANGING IDEAS</a:t>
            </a:r>
            <a:endParaRPr lang="en-US" sz="1400">
              <a:solidFill>
                <a:srgbClr val="044493"/>
              </a:solidFill>
              <a:cs typeface="Arial" pitchFamily="34" charset="0"/>
            </a:endParaRPr>
          </a:p>
        </p:txBody>
      </p:sp>
      <p:pic>
        <p:nvPicPr>
          <p:cNvPr id="13" name="Picture 19" descr="IPS 25TH Logo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81000"/>
            <a:ext cx="2438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52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26262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286004" y="-152401"/>
            <a:ext cx="4572000" cy="822960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4449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MS PGothic" pitchFamily="34" charset="-128"/>
              </a:rPr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t> </a:t>
            </a:r>
            <a:endParaRPr lang="en-US" altLang="en-US"/>
          </a:p>
        </p:txBody>
      </p:sp>
      <p:sp>
        <p:nvSpPr>
          <p:cNvPr id="1028" name="Text Placeholder 2"/>
          <p:cNvSpPr>
            <a:spLocks noGrp="1" noChangeArrowheads="1"/>
          </p:cNvSpPr>
          <p:nvPr/>
        </p:nvSpPr>
        <p:spPr bwMode="auto">
          <a:xfrm>
            <a:off x="914400" y="2895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440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029" name="TextBox 10"/>
          <p:cNvSpPr>
            <a:spLocks noChangeArrowheads="1"/>
          </p:cNvSpPr>
          <p:nvPr/>
        </p:nvSpPr>
        <p:spPr bwMode="auto">
          <a:xfrm>
            <a:off x="5715000" y="6505575"/>
            <a:ext cx="30480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100" b="1">
                <a:solidFill>
                  <a:srgbClr val="044493"/>
                </a:solidFill>
              </a:rPr>
              <a:t>Engaging Minds, Exchanging Ideas</a:t>
            </a:r>
            <a:endParaRPr lang="en-US" altLang="en-US"/>
          </a:p>
        </p:txBody>
      </p:sp>
      <p:pic>
        <p:nvPicPr>
          <p:cNvPr id="1030" name="Picture 8" descr="LKY Log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219825"/>
            <a:ext cx="17129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IPS 25TH Logo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09800" y="6311900"/>
            <a:ext cx="1752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sym typeface="MS PGothic" pitchFamily="34" charset="-128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MS PGothic" pitchFamily="34" charset="-128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4400">
                <a:solidFill>
                  <a:prstClr val="black"/>
                </a:solidFill>
                <a:latin typeface="Calibri"/>
                <a:ea typeface="ＭＳ Ｐゴシック" pitchFamily="34" charset="-128"/>
                <a:cs typeface="Arial" pitchFamily="34" charset="0"/>
              </a:rPr>
              <a:t> </a:t>
            </a:r>
          </a:p>
        </p:txBody>
      </p:sp>
      <p:sp>
        <p:nvSpPr>
          <p:cNvPr id="1028" name="Text Placeholder 2"/>
          <p:cNvSpPr>
            <a:spLocks noGrp="1"/>
          </p:cNvSpPr>
          <p:nvPr/>
        </p:nvSpPr>
        <p:spPr bwMode="auto">
          <a:xfrm>
            <a:off x="914400" y="2895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  <a:defRPr/>
            </a:pPr>
            <a:endParaRPr lang="en-US" sz="4400">
              <a:solidFill>
                <a:prstClr val="black"/>
              </a:solidFill>
              <a:latin typeface="Calibri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29" name="TextBox 10"/>
          <p:cNvSpPr txBox="1">
            <a:spLocks noChangeArrowheads="1"/>
          </p:cNvSpPr>
          <p:nvPr userDrawn="1"/>
        </p:nvSpPr>
        <p:spPr bwMode="auto">
          <a:xfrm>
            <a:off x="5715000" y="6505575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buFontTx/>
              <a:buNone/>
              <a:defRPr/>
            </a:pPr>
            <a:r>
              <a:rPr lang="en-US" sz="1100" b="1">
                <a:solidFill>
                  <a:srgbClr val="044493"/>
                </a:solidFill>
                <a:cs typeface="Arial" pitchFamily="34" charset="0"/>
              </a:rPr>
              <a:t>Engaging Minds, Exchanging Ideas</a:t>
            </a:r>
          </a:p>
        </p:txBody>
      </p:sp>
      <p:pic>
        <p:nvPicPr>
          <p:cNvPr id="1030" name="Picture 8" descr="LKY Logo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219825"/>
            <a:ext cx="17129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IPS 25TH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09800" y="6311900"/>
            <a:ext cx="1752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57638" y="-3195638"/>
            <a:ext cx="12747626" cy="982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5" name="Group 11"/>
          <p:cNvGrpSpPr>
            <a:grpSpLocks noChangeAspect="1"/>
          </p:cNvGrpSpPr>
          <p:nvPr/>
        </p:nvGrpSpPr>
        <p:grpSpPr bwMode="auto">
          <a:xfrm>
            <a:off x="457200" y="6248400"/>
            <a:ext cx="3276600" cy="609600"/>
            <a:chOff x="0" y="0"/>
            <a:chExt cx="3582986" cy="755650"/>
          </a:xfrm>
        </p:grpSpPr>
        <p:pic>
          <p:nvPicPr>
            <p:cNvPr id="3076" name="Picture 8" descr="Picture 1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76399" y="0"/>
              <a:ext cx="1906587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9" descr="LKYSPP_IPS_compo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71250"/>
              <a:ext cx="1673433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8" name="TextBox 13"/>
          <p:cNvSpPr>
            <a:spLocks noChangeArrowheads="1"/>
          </p:cNvSpPr>
          <p:nvPr/>
        </p:nvSpPr>
        <p:spPr bwMode="auto">
          <a:xfrm>
            <a:off x="5715000" y="6505575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CN" sz="1100" b="1">
                <a:solidFill>
                  <a:srgbClr val="044493"/>
                </a:solidFill>
              </a:rPr>
              <a:t>Engaging Minds, Exchanging Ideas</a:t>
            </a:r>
            <a:endParaRPr lang="en-US" altLang="zh-CN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5181600" y="6096000"/>
            <a:ext cx="37338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3080" name="Picture 12" descr="LKYSPP_IPS_comp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2888" y="6264275"/>
            <a:ext cx="2005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0" y="6096000"/>
            <a:ext cx="39624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82" name="Rectangle 17"/>
          <p:cNvSpPr>
            <a:spLocks noChangeArrowheads="1"/>
          </p:cNvSpPr>
          <p:nvPr/>
        </p:nvSpPr>
        <p:spPr bwMode="auto">
          <a:xfrm>
            <a:off x="1066800" y="1033463"/>
            <a:ext cx="457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 b="1" baseline="30000" dirty="0">
                <a:solidFill>
                  <a:srgbClr val="044493"/>
                </a:solidFill>
              </a:rPr>
              <a:t>ENGAGING MINDS,</a:t>
            </a:r>
            <a:r>
              <a:rPr lang="en-US" altLang="zh-CN" sz="1400" b="1" dirty="0">
                <a:solidFill>
                  <a:srgbClr val="044493"/>
                </a:solidFill>
              </a:rPr>
              <a:t> </a:t>
            </a:r>
            <a:r>
              <a:rPr lang="en-US" altLang="zh-CN" sz="1400" b="1" baseline="30000" dirty="0">
                <a:solidFill>
                  <a:srgbClr val="044493"/>
                </a:solidFill>
              </a:rPr>
              <a:t>EXCHANGING IDEAS</a:t>
            </a:r>
            <a:endParaRPr lang="en-US" altLang="zh-CN" sz="1400" dirty="0">
              <a:solidFill>
                <a:srgbClr val="044493"/>
              </a:solidFill>
            </a:endParaRPr>
          </a:p>
        </p:txBody>
      </p:sp>
      <p:pic>
        <p:nvPicPr>
          <p:cNvPr id="3083" name="Picture 19" descr="IPS 25TH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81000"/>
            <a:ext cx="2438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it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917700"/>
            <a:ext cx="7772400" cy="1470025"/>
          </a:xfrm>
          <a:ln/>
        </p:spPr>
        <p:txBody>
          <a:bodyPr/>
          <a:lstStyle/>
          <a:p>
            <a:r>
              <a:rPr lang="en-US" altLang="en-US" sz="4000" b="1" dirty="0" smtClean="0">
                <a:solidFill>
                  <a:srgbClr val="044493"/>
                </a:solidFill>
                <a:latin typeface="Arial" pitchFamily="34" charset="0"/>
                <a:sym typeface="Arial" pitchFamily="34" charset="0"/>
              </a:rPr>
              <a:t>An Analytic Framework to Support Open Collaboration Needs Assessment</a:t>
            </a:r>
            <a:endParaRPr lang="en-SG" altLang="en-US" sz="2400" dirty="0">
              <a:solidFill>
                <a:srgbClr val="044493"/>
              </a:solidFill>
              <a:latin typeface="Arial" pitchFamily="34" charset="0"/>
              <a:sym typeface="Arial" pitchFamily="34" charset="0"/>
            </a:endParaRPr>
          </a:p>
        </p:txBody>
      </p:sp>
      <p:sp>
        <p:nvSpPr>
          <p:cNvPr id="3085" name="Subtit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962386"/>
            <a:ext cx="6400800" cy="198121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 err="1" smtClean="0">
                <a:latin typeface="Arial" pitchFamily="34" charset="0"/>
                <a:sym typeface="Arial" pitchFamily="34" charset="0"/>
              </a:rPr>
              <a:t>Dr</a:t>
            </a:r>
            <a:r>
              <a:rPr lang="en-US" altLang="en-US" sz="2400" b="1" dirty="0" smtClean="0">
                <a:latin typeface="Arial" pitchFamily="34" charset="0"/>
                <a:sym typeface="Arial" pitchFamily="34" charset="0"/>
              </a:rPr>
              <a:t> Justin Lee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Arial" pitchFamily="34" charset="0"/>
                <a:sym typeface="Arial" pitchFamily="34" charset="0"/>
              </a:rPr>
              <a:t>Research Fellow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Arial" pitchFamily="34" charset="0"/>
                <a:sym typeface="Arial" pitchFamily="34" charset="0"/>
              </a:rPr>
              <a:t>Institute of Policy Studies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Arial" pitchFamily="34" charset="0"/>
                <a:sym typeface="Arial" pitchFamily="34" charset="0"/>
              </a:rPr>
              <a:t>Lee </a:t>
            </a:r>
            <a:r>
              <a:rPr lang="en-US" altLang="en-US" sz="2400" b="1" dirty="0" err="1" smtClean="0">
                <a:latin typeface="Arial" pitchFamily="34" charset="0"/>
                <a:sym typeface="Arial" pitchFamily="34" charset="0"/>
              </a:rPr>
              <a:t>Kuan</a:t>
            </a:r>
            <a:r>
              <a:rPr lang="en-US" altLang="en-US" sz="2400" b="1" dirty="0" smtClean="0">
                <a:latin typeface="Arial" pitchFamily="34" charset="0"/>
                <a:sym typeface="Arial" pitchFamily="34" charset="0"/>
              </a:rPr>
              <a:t> Yew School of Public Policy</a:t>
            </a: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Arial" pitchFamily="34" charset="0"/>
                <a:sym typeface="Arial" pitchFamily="34" charset="0"/>
              </a:rPr>
              <a:t>National University of Singapore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516" y="0"/>
            <a:ext cx="8762770" cy="609674"/>
          </a:xfrm>
        </p:spPr>
        <p:txBody>
          <a:bodyPr/>
          <a:lstStyle/>
          <a:p>
            <a:pPr algn="l"/>
            <a:r>
              <a:rPr lang="en-US" dirty="0" smtClean="0"/>
              <a:t>End of Life Example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78" y="591066"/>
            <a:ext cx="8705843" cy="5675868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5400000">
            <a:off x="60399" y="3673513"/>
            <a:ext cx="3889375" cy="504825"/>
          </a:xfrm>
          <a:prstGeom prst="rightArrow">
            <a:avLst/>
          </a:prstGeom>
          <a:solidFill>
            <a:sysClr val="windowText" lastClr="000000">
              <a:lumMod val="75000"/>
              <a:lumOff val="25000"/>
            </a:sysClr>
          </a:solidFill>
          <a:ln w="127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 rot="-5400000">
            <a:off x="666029" y="3429831"/>
            <a:ext cx="2687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Resource directory</a:t>
            </a:r>
            <a:endParaRPr kumimoji="0" lang="en-GB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28074" y="4271940"/>
            <a:ext cx="5113337" cy="503237"/>
          </a:xfrm>
          <a:prstGeom prst="rightArrow">
            <a:avLst/>
          </a:prstGeom>
          <a:solidFill>
            <a:sysClr val="windowText" lastClr="000000">
              <a:lumMod val="75000"/>
              <a:lumOff val="25000"/>
            </a:sysClr>
          </a:solidFill>
          <a:ln w="127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172535" y="4343376"/>
            <a:ext cx="3816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Story you can tell by looking across</a:t>
            </a:r>
            <a:endParaRPr kumimoji="0" lang="en-GB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59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516" y="0"/>
            <a:ext cx="8762770" cy="609674"/>
          </a:xfrm>
        </p:spPr>
        <p:txBody>
          <a:bodyPr/>
          <a:lstStyle/>
          <a:p>
            <a:pPr algn="l"/>
            <a:r>
              <a:rPr lang="en-US" dirty="0" smtClean="0"/>
              <a:t>End of Life Example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52516" y="596491"/>
            <a:ext cx="8762770" cy="565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516" y="0"/>
            <a:ext cx="8762770" cy="609674"/>
          </a:xfrm>
        </p:spPr>
        <p:txBody>
          <a:bodyPr/>
          <a:lstStyle/>
          <a:p>
            <a:pPr algn="l"/>
            <a:r>
              <a:rPr lang="en-US" dirty="0" smtClean="0">
                <a:latin typeface="Arial" charset="0"/>
                <a:ea typeface="ＭＳ Ｐゴシック" pitchFamily="-1" charset="-128"/>
                <a:cs typeface="Arial" charset="0"/>
              </a:rPr>
              <a:t>Guidance on categories of needs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125725"/>
              </p:ext>
            </p:extLst>
          </p:nvPr>
        </p:nvGraphicFramePr>
        <p:xfrm>
          <a:off x="246063" y="838268"/>
          <a:ext cx="8575675" cy="4606929"/>
        </p:xfrm>
        <a:graphic>
          <a:graphicData uri="http://schemas.openxmlformats.org/drawingml/2006/table">
            <a:tbl>
              <a:tblPr/>
              <a:tblGrid>
                <a:gridCol w="1512888"/>
                <a:gridCol w="1368425"/>
                <a:gridCol w="1871662"/>
                <a:gridCol w="2082800"/>
                <a:gridCol w="1739900"/>
              </a:tblGrid>
              <a:tr h="30482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Client Needs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BB0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Service Gap Analysis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B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Cause of Gap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BB00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Potential Solutions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BB00"/>
                    </a:solidFill>
                  </a:tcPr>
                </a:tc>
              </a:tr>
              <a:tr h="1741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Inventory of Existing Services &amp; Communal Resources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BB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Adequacy in meeting Need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BB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7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SCREENING, DETECTION &amp; DIAGNOSIS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PUBLIC AWARENESS, INFORMATION &amp; REFERRAL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TREATMENT &amp; INTERVENTIONS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‘AFTERCARE’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CLIENT SYSTEM SUPPORT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CAPABILITY SUPPORT/MISC</a:t>
                      </a: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540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-225425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377" marR="59377" marT="0" marB="0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51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516" y="188640"/>
            <a:ext cx="8762770" cy="1106760"/>
          </a:xfrm>
        </p:spPr>
        <p:txBody>
          <a:bodyPr/>
          <a:lstStyle/>
          <a:p>
            <a:pPr algn="l"/>
            <a:r>
              <a:rPr lang="en-US" dirty="0" smtClean="0"/>
              <a:t>Analytic </a:t>
            </a:r>
            <a:r>
              <a:rPr lang="en-US" dirty="0" smtClean="0"/>
              <a:t>Payoffs of the Framework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524050"/>
            <a:ext cx="8077096" cy="47242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simplicity </a:t>
            </a:r>
            <a:r>
              <a:rPr lang="en-US" sz="2400" dirty="0"/>
              <a:t>without reduction in sophistication</a:t>
            </a:r>
            <a:endParaRPr lang="en-GB" sz="2400" dirty="0"/>
          </a:p>
          <a:p>
            <a:r>
              <a:rPr lang="en-US" sz="2400" dirty="0"/>
              <a:t>c</a:t>
            </a:r>
            <a:r>
              <a:rPr lang="en-US" sz="2400" dirty="0" smtClean="0"/>
              <a:t>omprehensive, coherent </a:t>
            </a:r>
            <a:r>
              <a:rPr lang="en-US" sz="2400" dirty="0"/>
              <a:t>and </a:t>
            </a:r>
            <a:r>
              <a:rPr lang="en-US" sz="2400" dirty="0" smtClean="0"/>
              <a:t>holistic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ccumulative and ‘contributable to’</a:t>
            </a:r>
            <a:endParaRPr lang="en-GB" sz="2400" dirty="0"/>
          </a:p>
          <a:p>
            <a:r>
              <a:rPr lang="en-US" sz="2400" dirty="0" smtClean="0"/>
              <a:t>allows </a:t>
            </a:r>
            <a:r>
              <a:rPr lang="en-US" sz="2400" dirty="0"/>
              <a:t>prioritization of knowledge gaps for more strategic data collection</a:t>
            </a:r>
            <a:endParaRPr lang="en-GB" sz="2400" dirty="0"/>
          </a:p>
          <a:p>
            <a:r>
              <a:rPr lang="en-US" sz="2400" dirty="0" smtClean="0"/>
              <a:t>ability to be kept </a:t>
            </a:r>
            <a:r>
              <a:rPr lang="en-US" sz="2400" dirty="0" smtClean="0"/>
              <a:t>updated: </a:t>
            </a:r>
            <a:r>
              <a:rPr lang="en-US" sz="2400" dirty="0"/>
              <a:t>needs &amp; gaps </a:t>
            </a:r>
            <a:r>
              <a:rPr lang="en-US" sz="2400" dirty="0" smtClean="0"/>
              <a:t>reports can </a:t>
            </a:r>
            <a:r>
              <a:rPr lang="en-US" sz="2400" dirty="0"/>
              <a:t>be generated every </a:t>
            </a:r>
            <a:r>
              <a:rPr lang="en-US" sz="2400" dirty="0" smtClean="0"/>
              <a:t>year</a:t>
            </a:r>
          </a:p>
          <a:p>
            <a:r>
              <a:rPr lang="en-US" sz="2400" dirty="0" smtClean="0"/>
              <a:t>(sometimes, I even use the template as an interview guide)</a:t>
            </a:r>
            <a:endParaRPr lang="en-GB" sz="2400" dirty="0"/>
          </a:p>
          <a:p>
            <a:pPr marL="0" indent="0">
              <a:buNone/>
            </a:pPr>
            <a:endParaRPr lang="en-SG" sz="22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7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516" y="188640"/>
            <a:ext cx="8762770" cy="1106760"/>
          </a:xfrm>
        </p:spPr>
        <p:txBody>
          <a:bodyPr/>
          <a:lstStyle/>
          <a:p>
            <a:pPr algn="l"/>
            <a:r>
              <a:rPr lang="en-US" dirty="0" smtClean="0"/>
              <a:t>Strategic </a:t>
            </a:r>
            <a:r>
              <a:rPr lang="en-US" dirty="0" smtClean="0"/>
              <a:t>and Planning Benefits of the Framework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524050"/>
            <a:ext cx="8077096" cy="47242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allows people to calibrate their degree of participation</a:t>
            </a:r>
          </a:p>
          <a:p>
            <a:r>
              <a:rPr lang="en-US" sz="2400" dirty="0" smtClean="0"/>
              <a:t>overcome </a:t>
            </a:r>
            <a:r>
              <a:rPr lang="en-US" sz="2400" dirty="0"/>
              <a:t>fragmented efforts and turf </a:t>
            </a:r>
            <a:r>
              <a:rPr lang="en-US" sz="2400" dirty="0" smtClean="0"/>
              <a:t>issues</a:t>
            </a:r>
          </a:p>
          <a:p>
            <a:r>
              <a:rPr lang="en-US" sz="2400" dirty="0" smtClean="0"/>
              <a:t>changes the ethos (being transparent about ignorance)</a:t>
            </a:r>
            <a:endParaRPr lang="en-GB" sz="2400" dirty="0"/>
          </a:p>
          <a:p>
            <a:r>
              <a:rPr lang="en-US" sz="2400" dirty="0" smtClean="0"/>
              <a:t>exponential </a:t>
            </a:r>
            <a:r>
              <a:rPr lang="en-US" sz="2400" dirty="0"/>
              <a:t>growth instead of incremental growth of knowledge base</a:t>
            </a:r>
            <a:endParaRPr lang="en-GB" sz="2400" dirty="0"/>
          </a:p>
          <a:p>
            <a:r>
              <a:rPr lang="en-US" sz="2400" dirty="0" smtClean="0"/>
              <a:t>ability </a:t>
            </a:r>
            <a:r>
              <a:rPr lang="en-US" sz="2400" dirty="0"/>
              <a:t>to mobilize community to contribute, and lead to actionable insights for </a:t>
            </a:r>
            <a:r>
              <a:rPr lang="en-US" sz="2400" dirty="0" err="1"/>
              <a:t>solutioning</a:t>
            </a:r>
            <a:endParaRPr lang="en-GB" sz="2400" dirty="0"/>
          </a:p>
          <a:p>
            <a:pPr marL="0" indent="0">
              <a:buNone/>
            </a:pPr>
            <a:endParaRPr lang="en-SG" sz="22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0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516" y="188640"/>
            <a:ext cx="8762770" cy="1106760"/>
          </a:xfrm>
        </p:spPr>
        <p:txBody>
          <a:bodyPr/>
          <a:lstStyle/>
          <a:p>
            <a:pPr algn="l"/>
            <a:r>
              <a:rPr lang="en-US" dirty="0" smtClean="0"/>
              <a:t>Implementation?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524050"/>
            <a:ext cx="8077096" cy="47242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SG" sz="2400" dirty="0" smtClean="0"/>
              <a:t>Analytic framework is central to the process – but requires participation from a core group who should manage and oversee the process</a:t>
            </a:r>
          </a:p>
          <a:p>
            <a:r>
              <a:rPr lang="en-SG" sz="2400" dirty="0" smtClean="0"/>
              <a:t>Decide on ICT platform later</a:t>
            </a:r>
            <a:endParaRPr lang="en-GB" sz="2400" dirty="0"/>
          </a:p>
          <a:p>
            <a:pPr marL="0" indent="0">
              <a:buNone/>
            </a:pPr>
            <a:endParaRPr lang="en-SG" sz="22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0" indent="0">
              <a:buNone/>
            </a:pPr>
            <a:r>
              <a:rPr lang="en-SG" sz="36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Email: </a:t>
            </a:r>
          </a:p>
          <a:p>
            <a:pPr marL="0" indent="0">
              <a:buNone/>
            </a:pPr>
            <a:r>
              <a:rPr lang="en-SG" sz="36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justin.lee@nus.edu.sg</a:t>
            </a:r>
          </a:p>
          <a:p>
            <a:pPr marL="0" indent="0">
              <a:buNone/>
            </a:pPr>
            <a:endParaRPr lang="en-SG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516" y="188640"/>
            <a:ext cx="8762770" cy="1564004"/>
          </a:xfrm>
        </p:spPr>
        <p:txBody>
          <a:bodyPr/>
          <a:lstStyle/>
          <a:p>
            <a:pPr algn="l"/>
            <a:r>
              <a:rPr lang="en-US" dirty="0" smtClean="0"/>
              <a:t>Context: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From </a:t>
            </a:r>
            <a:r>
              <a:rPr lang="en-US" sz="3600" i="1" dirty="0"/>
              <a:t>P</a:t>
            </a:r>
            <a:r>
              <a:rPr lang="en-US" sz="3600" i="1" dirty="0" smtClean="0"/>
              <a:t>articipatory </a:t>
            </a:r>
            <a:r>
              <a:rPr lang="en-US" sz="3600" dirty="0"/>
              <a:t>Needs Assessment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i="1" dirty="0" smtClean="0"/>
              <a:t>Open Collaboration</a:t>
            </a:r>
            <a:r>
              <a:rPr lang="en-US" sz="3600" dirty="0" smtClean="0"/>
              <a:t> Needs Assessment </a:t>
            </a:r>
            <a:endParaRPr lang="en-US" sz="3600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19100" y="1772990"/>
            <a:ext cx="8267591" cy="41705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SG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Needs assessment </a:t>
            </a:r>
            <a:r>
              <a:rPr lang="en-SG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– (focus on client type)</a:t>
            </a:r>
            <a:endParaRPr lang="en-SG" sz="22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endParaRPr lang="en-SG" sz="22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SG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Open collaboration – e.g. Wikipedia</a:t>
            </a:r>
          </a:p>
          <a:p>
            <a:pPr marL="0" indent="0">
              <a:buNone/>
            </a:pPr>
            <a:endParaRPr lang="en-SG" sz="22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SG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Benefits of open collaboration needs assessment</a:t>
            </a:r>
          </a:p>
          <a:p>
            <a:pPr lvl="1"/>
            <a:r>
              <a:rPr lang="en-SG" sz="1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From incremental to exponential growth</a:t>
            </a:r>
          </a:p>
          <a:p>
            <a:pPr lvl="1"/>
            <a:r>
              <a:rPr lang="en-SG" sz="1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From proprietary to public </a:t>
            </a:r>
            <a:r>
              <a:rPr lang="en-SG" sz="1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knowledge</a:t>
            </a:r>
            <a:endParaRPr lang="en-SG" sz="18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54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Objective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Can and should </a:t>
            </a:r>
            <a:r>
              <a:rPr lang="en-US" sz="2200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n</a:t>
            </a:r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eeds </a:t>
            </a:r>
            <a:r>
              <a:rPr lang="en-US" sz="2200" dirty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a</a:t>
            </a:r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ssessments be done via open collaboration?</a:t>
            </a:r>
            <a:endParaRPr lang="en-US" sz="22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Yes, it can and it should. And this is </a:t>
            </a:r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how we might do it.</a:t>
            </a: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Developed while in National Council of Social Services </a:t>
            </a:r>
          </a:p>
          <a:p>
            <a:pPr marL="0" indent="0"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Help bureaucrats without technical training hit the ground running without luxury of extensive </a:t>
            </a:r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training</a:t>
            </a:r>
          </a:p>
          <a:p>
            <a:endParaRPr lang="en-US" sz="22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r>
              <a:rPr lang="en-US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Analytic framework developed and tested, tentative plans to implement it</a:t>
            </a: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8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0615" y="457278"/>
            <a:ext cx="8762770" cy="609674"/>
          </a:xfrm>
        </p:spPr>
        <p:txBody>
          <a:bodyPr/>
          <a:lstStyle/>
          <a:p>
            <a:pPr algn="l"/>
            <a:r>
              <a:rPr lang="en-US" dirty="0" smtClean="0"/>
              <a:t>Some projects we started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Financially Vulnerable Seniors</a:t>
            </a:r>
          </a:p>
          <a:p>
            <a:r>
              <a:rPr lang="en-SG" dirty="0" smtClean="0"/>
              <a:t>End of Life</a:t>
            </a:r>
          </a:p>
          <a:p>
            <a:r>
              <a:rPr lang="en-SG" dirty="0" smtClean="0"/>
              <a:t>Ex-offenders and their Families</a:t>
            </a:r>
          </a:p>
          <a:p>
            <a:r>
              <a:rPr lang="en-SG" dirty="0" smtClean="0"/>
              <a:t>People with Disabilities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60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516" y="188640"/>
            <a:ext cx="8762770" cy="1106760"/>
          </a:xfrm>
        </p:spPr>
        <p:txBody>
          <a:bodyPr/>
          <a:lstStyle/>
          <a:p>
            <a:pPr algn="l"/>
            <a:r>
              <a:rPr lang="en-US" dirty="0" smtClean="0"/>
              <a:t>Requirements </a:t>
            </a:r>
            <a:r>
              <a:rPr lang="en-US" dirty="0" smtClean="0"/>
              <a:t>for Open Collaboration Needs Assessment 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Analytic Framework</a:t>
            </a:r>
          </a:p>
          <a:p>
            <a:pPr marL="857250" lvl="1" indent="-457200"/>
            <a:r>
              <a:rPr lang="en-SG" sz="1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Knowledge base that is ‘contributable to’</a:t>
            </a:r>
          </a:p>
          <a:p>
            <a:pPr marL="857250" lvl="1" indent="-457200"/>
            <a:r>
              <a:rPr lang="en-SG" sz="1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Facilitate collective sense-making</a:t>
            </a:r>
          </a:p>
          <a:p>
            <a:pPr marL="457200" indent="-457200">
              <a:buFont typeface="+mj-lt"/>
              <a:buAutoNum type="arabicPeriod"/>
            </a:pPr>
            <a:endParaRPr lang="en-SG" sz="22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Social Participation</a:t>
            </a:r>
          </a:p>
          <a:p>
            <a:pPr lvl="1"/>
            <a:r>
              <a:rPr lang="en-SG" sz="1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Buy-in and commitment</a:t>
            </a:r>
          </a:p>
          <a:p>
            <a:pPr lvl="1"/>
            <a:r>
              <a:rPr lang="en-SG" sz="1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Right ethos of working together</a:t>
            </a:r>
          </a:p>
          <a:p>
            <a:pPr lvl="1"/>
            <a:endParaRPr lang="en-SG" sz="18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sz="22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ICT Infrastructure</a:t>
            </a:r>
          </a:p>
          <a:p>
            <a:pPr marL="857250" lvl="1" indent="-457200"/>
            <a:r>
              <a:rPr lang="en-SG" sz="1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Magnify the reach and ease collaboration on the web</a:t>
            </a:r>
            <a:endParaRPr lang="en-SG" sz="1800" dirty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516" y="188640"/>
            <a:ext cx="8762770" cy="1106760"/>
          </a:xfrm>
        </p:spPr>
        <p:txBody>
          <a:bodyPr/>
          <a:lstStyle/>
          <a:p>
            <a:pPr algn="l"/>
            <a:r>
              <a:rPr lang="en-US" dirty="0" smtClean="0"/>
              <a:t>Components </a:t>
            </a:r>
            <a:r>
              <a:rPr lang="en-US" dirty="0" smtClean="0"/>
              <a:t>of the Analytic Framework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457200" y="1524050"/>
            <a:ext cx="8229600" cy="4297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+mj-lt"/>
              <a:buAutoNum type="arabicPeriod"/>
            </a:pPr>
            <a:r>
              <a:rPr lang="en-SG" sz="2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Environmental Scanning Strategy</a:t>
            </a:r>
          </a:p>
          <a:p>
            <a:pPr marL="457200" indent="-457200">
              <a:buFont typeface="+mj-lt"/>
              <a:buAutoNum type="arabicPeriod"/>
            </a:pPr>
            <a:endParaRPr lang="en-SG" sz="28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sz="2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Catalogue of Information</a:t>
            </a:r>
          </a:p>
          <a:p>
            <a:pPr marL="457200" indent="-457200">
              <a:buFont typeface="+mj-lt"/>
              <a:buAutoNum type="arabicPeriod"/>
            </a:pPr>
            <a:endParaRPr lang="en-SG" sz="28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sz="2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Sense-Making </a:t>
            </a:r>
            <a:r>
              <a:rPr lang="en-SG" sz="2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Template</a:t>
            </a:r>
          </a:p>
          <a:p>
            <a:pPr marL="457200" indent="-457200">
              <a:buFont typeface="+mj-lt"/>
              <a:buAutoNum type="arabicPeriod"/>
            </a:pPr>
            <a:endParaRPr lang="en-SG" sz="28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SG" sz="2800" dirty="0" smtClean="0">
                <a:solidFill>
                  <a:srgbClr val="262626"/>
                </a:solidFill>
                <a:latin typeface="Arial" charset="0"/>
                <a:ea typeface="ＭＳ Ｐゴシック" pitchFamily="-1" charset="-128"/>
                <a:cs typeface="Arial" charset="0"/>
              </a:rPr>
              <a:t>Report &amp; Share</a:t>
            </a:r>
            <a:endParaRPr lang="en-SG" sz="2800" dirty="0" smtClean="0">
              <a:solidFill>
                <a:srgbClr val="262626"/>
              </a:solidFill>
              <a:latin typeface="Arial" charset="0"/>
              <a:ea typeface="ＭＳ Ｐゴシック" pitchFamily="-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6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516" y="0"/>
            <a:ext cx="8762770" cy="609674"/>
          </a:xfrm>
        </p:spPr>
        <p:txBody>
          <a:bodyPr/>
          <a:lstStyle/>
          <a:p>
            <a:pPr algn="l"/>
            <a:r>
              <a:rPr lang="en-US" dirty="0" smtClean="0"/>
              <a:t>Sense-Making </a:t>
            </a:r>
            <a:r>
              <a:rPr lang="en-US" dirty="0" smtClean="0"/>
              <a:t>Template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609674"/>
            <a:ext cx="8267591" cy="5562454"/>
          </a:xfrm>
        </p:spPr>
        <p:txBody>
          <a:bodyPr/>
          <a:lstStyle/>
          <a:p>
            <a:pPr marL="0" indent="0">
              <a:buNone/>
            </a:pPr>
            <a:r>
              <a:rPr lang="en-SG" dirty="0" smtClean="0"/>
              <a:t>A) Problem Definition &amp; Scope</a:t>
            </a:r>
          </a:p>
          <a:p>
            <a:pPr lvl="1"/>
            <a:r>
              <a:rPr lang="en-SG" sz="2400" dirty="0" smtClean="0"/>
              <a:t>Target client group &amp; inclusion criteria</a:t>
            </a:r>
          </a:p>
          <a:p>
            <a:pPr lvl="1"/>
            <a:r>
              <a:rPr lang="en-SG" sz="2400" dirty="0" smtClean="0"/>
              <a:t>Conceptualize the desired or ideal outcomes</a:t>
            </a:r>
          </a:p>
          <a:p>
            <a:pPr lvl="1"/>
            <a:r>
              <a:rPr lang="en-SG" sz="2400" dirty="0" smtClean="0"/>
              <a:t>Size and consequence of problem</a:t>
            </a:r>
          </a:p>
          <a:p>
            <a:pPr lvl="1"/>
            <a:r>
              <a:rPr lang="en-SG" sz="2400" dirty="0" smtClean="0"/>
              <a:t>How is the problem likely to change</a:t>
            </a:r>
          </a:p>
          <a:p>
            <a:pPr marL="0" indent="0">
              <a:buNone/>
            </a:pPr>
            <a:r>
              <a:rPr lang="en-SG" dirty="0" smtClean="0"/>
              <a:t>B) Client profile &amp; client system</a:t>
            </a:r>
          </a:p>
          <a:p>
            <a:pPr lvl="1"/>
            <a:r>
              <a:rPr lang="en-SG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Demographic characteristics</a:t>
            </a:r>
          </a:p>
          <a:p>
            <a:pPr lvl="1"/>
            <a:r>
              <a:rPr lang="en-SG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Client segments</a:t>
            </a:r>
          </a:p>
          <a:p>
            <a:pPr lvl="1"/>
            <a:r>
              <a:rPr lang="en-SG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Client system: those at risk or vulnerable; those indirectly affected or can contribute to resolution</a:t>
            </a:r>
          </a:p>
          <a:p>
            <a:pPr lvl="1"/>
            <a:r>
              <a:rPr lang="en-SG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Distribution of the problem</a:t>
            </a:r>
            <a:endParaRPr lang="en-SG" sz="24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buNone/>
            </a:pPr>
            <a:r>
              <a:rPr lang="en-SG" dirty="0" smtClean="0"/>
              <a:t>C) Needs &amp; Gaps Matrix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8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516" y="0"/>
            <a:ext cx="8762770" cy="609674"/>
          </a:xfrm>
        </p:spPr>
        <p:txBody>
          <a:bodyPr/>
          <a:lstStyle/>
          <a:p>
            <a:pPr algn="l"/>
            <a:r>
              <a:rPr lang="en-US" dirty="0" smtClean="0"/>
              <a:t>End of Life Example</a:t>
            </a:r>
            <a:endParaRPr lang="en-US" dirty="0" smtClean="0">
              <a:latin typeface="Arial" charset="0"/>
              <a:ea typeface="ＭＳ Ｐゴシック" pitchFamily="-1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23" y="682514"/>
            <a:ext cx="8687553" cy="549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FFFFFF"/>
      </a:accent3>
      <a:accent4>
        <a:srgbClr val="000000"/>
      </a:accent4>
      <a:accent5>
        <a:srgbClr val="BCBFCE"/>
      </a:accent5>
      <a:accent6>
        <a:srgbClr val="90A6BA"/>
      </a:accent6>
      <a:hlink>
        <a:srgbClr val="B292CA"/>
      </a:hlink>
      <a:folHlink>
        <a:srgbClr val="6B5680"/>
      </a:folHlink>
    </a:clrScheme>
    <a:fontScheme name="Office Theme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  <a:sym typeface="Arial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PS Whit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FFFFFF"/>
      </a:accent3>
      <a:accent4>
        <a:srgbClr val="000000"/>
      </a:accent4>
      <a:accent5>
        <a:srgbClr val="BCBFCE"/>
      </a:accent5>
      <a:accent6>
        <a:srgbClr val="90A6B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509</Words>
  <Application>Microsoft Office PowerPoint</Application>
  <PresentationFormat>On-screen Show (4:3)</PresentationFormat>
  <Paragraphs>119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SimSun</vt:lpstr>
      <vt:lpstr>Arial</vt:lpstr>
      <vt:lpstr>Calibri</vt:lpstr>
      <vt:lpstr>ＭＳ Ｐゴシック</vt:lpstr>
      <vt:lpstr>ＭＳ Ｐゴシック</vt:lpstr>
      <vt:lpstr>Times New Roman</vt:lpstr>
      <vt:lpstr>Office Theme</vt:lpstr>
      <vt:lpstr>1_Office Theme</vt:lpstr>
      <vt:lpstr>An Analytic Framework to Support Open Collaboration Needs Assessment</vt:lpstr>
      <vt:lpstr>Context:  From Participatory Needs Assessment  to Open Collaboration Needs Assessment </vt:lpstr>
      <vt:lpstr>Objective</vt:lpstr>
      <vt:lpstr>Background</vt:lpstr>
      <vt:lpstr>Some projects we started</vt:lpstr>
      <vt:lpstr>Requirements for Open Collaboration Needs Assessment </vt:lpstr>
      <vt:lpstr>Components of the Analytic Framework</vt:lpstr>
      <vt:lpstr>Sense-Making Template</vt:lpstr>
      <vt:lpstr>End of Life Example</vt:lpstr>
      <vt:lpstr>End of Life Example</vt:lpstr>
      <vt:lpstr>End of Life Example</vt:lpstr>
      <vt:lpstr>Guidance on categories of needs</vt:lpstr>
      <vt:lpstr>Analytic Payoffs of the Framework</vt:lpstr>
      <vt:lpstr>Strategic and Planning Benefits of the Framework</vt:lpstr>
      <vt:lpstr>Implementation?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to Social Harmony Exclusion and Discrimination</dc:title>
  <dc:creator>USER</dc:creator>
  <cp:lastModifiedBy>Justin Lee</cp:lastModifiedBy>
  <cp:revision>181</cp:revision>
  <dcterms:modified xsi:type="dcterms:W3CDTF">2015-11-10T16:47:32Z</dcterms:modified>
</cp:coreProperties>
</file>