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9" r:id="rId1"/>
    <p:sldMasterId id="2147483832" r:id="rId2"/>
    <p:sldMasterId id="2147484605" r:id="rId3"/>
    <p:sldMasterId id="2147484625" r:id="rId4"/>
    <p:sldMasterId id="2147484645" r:id="rId5"/>
  </p:sldMasterIdLst>
  <p:notesMasterIdLst>
    <p:notesMasterId r:id="rId26"/>
  </p:notesMasterIdLst>
  <p:sldIdLst>
    <p:sldId id="495" r:id="rId6"/>
    <p:sldId id="499" r:id="rId7"/>
    <p:sldId id="496" r:id="rId8"/>
    <p:sldId id="479" r:id="rId9"/>
    <p:sldId id="480" r:id="rId10"/>
    <p:sldId id="481" r:id="rId11"/>
    <p:sldId id="482" r:id="rId12"/>
    <p:sldId id="501" r:id="rId13"/>
    <p:sldId id="483" r:id="rId14"/>
    <p:sldId id="500" r:id="rId15"/>
    <p:sldId id="484" r:id="rId16"/>
    <p:sldId id="487" r:id="rId17"/>
    <p:sldId id="488" r:id="rId18"/>
    <p:sldId id="489" r:id="rId19"/>
    <p:sldId id="503" r:id="rId20"/>
    <p:sldId id="491" r:id="rId21"/>
    <p:sldId id="493" r:id="rId22"/>
    <p:sldId id="477" r:id="rId23"/>
    <p:sldId id="505" r:id="rId24"/>
    <p:sldId id="497" r:id="rId25"/>
  </p:sldIdLst>
  <p:sldSz cx="9144000" cy="5715000" type="screen16x10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50F"/>
    <a:srgbClr val="1B550F"/>
    <a:srgbClr val="15440C"/>
    <a:srgbClr val="420026"/>
    <a:srgbClr val="EFF96D"/>
    <a:srgbClr val="FFFF66"/>
    <a:srgbClr val="F9E86B"/>
    <a:srgbClr val="FFDD00"/>
    <a:srgbClr val="87C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Estilo Médio 4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Estilo Médio 4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8" autoAdjust="0"/>
    <p:restoredTop sz="95971" autoAdjust="0"/>
  </p:normalViewPr>
  <p:slideViewPr>
    <p:cSldViewPr snapToGrid="0" snapToObjects="1">
      <p:cViewPr>
        <p:scale>
          <a:sx n="130" d="100"/>
          <a:sy n="130" d="100"/>
        </p:scale>
        <p:origin x="-1136" y="-80"/>
      </p:cViewPr>
      <p:guideLst>
        <p:guide orient="horz" pos="1800"/>
        <p:guide pos="551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D1FC2D-1CC2-46B6-9A85-72E15EEEB621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AFFB291-66AE-4D3C-978B-706A15AFC0D2}">
      <dgm:prSet phldrT="[Texto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History and Afro-Brazilian Culture in School Curriculum</a:t>
          </a:r>
          <a:endParaRPr lang="pt-BR" dirty="0"/>
        </a:p>
      </dgm:t>
    </dgm:pt>
    <dgm:pt modelId="{8609CBAF-5C06-4B9A-8F57-51A23BCE89C4}" type="parTrans" cxnId="{7EE7CFB5-F4A4-4D13-A6A2-145F4295D5BA}">
      <dgm:prSet/>
      <dgm:spPr/>
      <dgm:t>
        <a:bodyPr/>
        <a:lstStyle/>
        <a:p>
          <a:endParaRPr lang="pt-BR"/>
        </a:p>
      </dgm:t>
    </dgm:pt>
    <dgm:pt modelId="{B27D53E0-6134-490C-9640-0401D9910A6B}" type="sibTrans" cxnId="{7EE7CFB5-F4A4-4D13-A6A2-145F4295D5BA}">
      <dgm:prSet/>
      <dgm:spPr/>
      <dgm:t>
        <a:bodyPr/>
        <a:lstStyle/>
        <a:p>
          <a:endParaRPr lang="pt-BR"/>
        </a:p>
      </dgm:t>
    </dgm:pt>
    <dgm:pt modelId="{3EA95EE5-A07D-4764-91CA-1839D91E239A}">
      <dgm:prSet phldrT="[Texto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800" dirty="0" smtClean="0"/>
            <a:t>Government Federal Law 10,639 / 03 changes the LDB / 96</a:t>
          </a:r>
          <a:endParaRPr lang="pt-BR" sz="800" dirty="0"/>
        </a:p>
      </dgm:t>
    </dgm:pt>
    <dgm:pt modelId="{DF2DFDC9-F9BB-4D4C-8B19-73BAEAD547EF}" type="parTrans" cxnId="{E3B839C2-58BF-4A59-B198-4138E315A61A}">
      <dgm:prSet/>
      <dgm:spPr/>
      <dgm:t>
        <a:bodyPr/>
        <a:lstStyle/>
        <a:p>
          <a:endParaRPr lang="pt-BR"/>
        </a:p>
      </dgm:t>
    </dgm:pt>
    <dgm:pt modelId="{36077043-7F93-453A-AAE8-670C6C73CA91}" type="sibTrans" cxnId="{E3B839C2-58BF-4A59-B198-4138E315A61A}">
      <dgm:prSet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pt-BR"/>
        </a:p>
      </dgm:t>
    </dgm:pt>
    <dgm:pt modelId="{54FE27B9-7528-48D5-B747-4B229EC1CEC2}">
      <dgm:prSet phldrT="[Texto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050" dirty="0" smtClean="0"/>
            <a:t>The Color </a:t>
          </a:r>
          <a:r>
            <a:rPr lang="pt-BR" sz="1050" dirty="0" err="1" smtClean="0"/>
            <a:t>Of</a:t>
          </a:r>
          <a:r>
            <a:rPr lang="pt-BR" sz="1050" dirty="0" smtClean="0"/>
            <a:t> </a:t>
          </a:r>
          <a:r>
            <a:rPr lang="pt-BR" sz="1050" dirty="0" err="1" smtClean="0"/>
            <a:t>Culture</a:t>
          </a:r>
          <a:endParaRPr lang="pt-BR" sz="1050" dirty="0"/>
        </a:p>
      </dgm:t>
    </dgm:pt>
    <dgm:pt modelId="{F8CD95FD-0780-4750-8F05-596FD0B6E727}" type="parTrans" cxnId="{4C959C15-B545-407B-B843-5E8CA83A6F4A}">
      <dgm:prSet/>
      <dgm:spPr/>
      <dgm:t>
        <a:bodyPr/>
        <a:lstStyle/>
        <a:p>
          <a:endParaRPr lang="pt-BR"/>
        </a:p>
      </dgm:t>
    </dgm:pt>
    <dgm:pt modelId="{F5898C38-26AB-4F1B-80A0-552CF1C36A9B}" type="sibTrans" cxnId="{4C959C15-B545-407B-B843-5E8CA83A6F4A}">
      <dgm:prSet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pt-BR"/>
        </a:p>
      </dgm:t>
    </dgm:pt>
    <dgm:pt modelId="{A51653E0-CDC3-420E-8B83-46E7A38F3FF2}">
      <dgm:prSet phldrT="[Texto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050" dirty="0" smtClean="0"/>
            <a:t>Local </a:t>
          </a:r>
          <a:r>
            <a:rPr lang="pt-BR" sz="1050" dirty="0" err="1" smtClean="0"/>
            <a:t>Initiatives</a:t>
          </a:r>
          <a:endParaRPr lang="pt-BR" sz="1050" dirty="0"/>
        </a:p>
      </dgm:t>
    </dgm:pt>
    <dgm:pt modelId="{36725B20-DF7B-4725-B1A7-D58EB360189D}" type="parTrans" cxnId="{DCD0F2C3-3B8E-4184-9D72-91CF4CEF49D2}">
      <dgm:prSet/>
      <dgm:spPr/>
      <dgm:t>
        <a:bodyPr/>
        <a:lstStyle/>
        <a:p>
          <a:endParaRPr lang="pt-BR"/>
        </a:p>
      </dgm:t>
    </dgm:pt>
    <dgm:pt modelId="{A35F907F-851E-42AE-B048-F04DC27B5D4C}" type="sibTrans" cxnId="{DCD0F2C3-3B8E-4184-9D72-91CF4CEF49D2}">
      <dgm:prSet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pt-BR"/>
        </a:p>
      </dgm:t>
    </dgm:pt>
    <dgm:pt modelId="{E811DF97-79A0-4537-AC46-6FEAD2EC9A14}" type="pres">
      <dgm:prSet presAssocID="{E0D1FC2D-1CC2-46B6-9A85-72E15EEEB62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659A31B-AAE0-4E2C-8C0D-D7BEA50168F4}" type="pres">
      <dgm:prSet presAssocID="{7AFFB291-66AE-4D3C-978B-706A15AFC0D2}" presName="centerShape" presStyleLbl="node0" presStyleIdx="0" presStyleCnt="1"/>
      <dgm:spPr/>
      <dgm:t>
        <a:bodyPr/>
        <a:lstStyle/>
        <a:p>
          <a:endParaRPr lang="pt-BR"/>
        </a:p>
      </dgm:t>
    </dgm:pt>
    <dgm:pt modelId="{522274C4-B950-43FD-A71A-7034C9A9D2D2}" type="pres">
      <dgm:prSet presAssocID="{3EA95EE5-A07D-4764-91CA-1839D91E239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3B19E4B-3CA1-4C07-B1B5-BCFC8D581BEB}" type="pres">
      <dgm:prSet presAssocID="{3EA95EE5-A07D-4764-91CA-1839D91E239A}" presName="dummy" presStyleCnt="0"/>
      <dgm:spPr/>
    </dgm:pt>
    <dgm:pt modelId="{9A0DFBC8-6213-42B9-AF62-5752B628CC36}" type="pres">
      <dgm:prSet presAssocID="{36077043-7F93-453A-AAE8-670C6C73CA91}" presName="sibTrans" presStyleLbl="sibTrans2D1" presStyleIdx="0" presStyleCnt="3" custLinFactNeighborX="-2817"/>
      <dgm:spPr/>
      <dgm:t>
        <a:bodyPr/>
        <a:lstStyle/>
        <a:p>
          <a:endParaRPr lang="pt-BR"/>
        </a:p>
      </dgm:t>
    </dgm:pt>
    <dgm:pt modelId="{290DEA2C-F241-4426-8F07-32E4BB6808D0}" type="pres">
      <dgm:prSet presAssocID="{54FE27B9-7528-48D5-B747-4B229EC1CEC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AFD1B3A-AAA0-42DC-84D3-5025C16C8C1E}" type="pres">
      <dgm:prSet presAssocID="{54FE27B9-7528-48D5-B747-4B229EC1CEC2}" presName="dummy" presStyleCnt="0"/>
      <dgm:spPr/>
    </dgm:pt>
    <dgm:pt modelId="{8477F303-8D6C-487A-AE81-D67812BE0762}" type="pres">
      <dgm:prSet presAssocID="{F5898C38-26AB-4F1B-80A0-552CF1C36A9B}" presName="sibTrans" presStyleLbl="sibTrans2D1" presStyleIdx="1" presStyleCnt="3"/>
      <dgm:spPr/>
      <dgm:t>
        <a:bodyPr/>
        <a:lstStyle/>
        <a:p>
          <a:endParaRPr lang="pt-BR"/>
        </a:p>
      </dgm:t>
    </dgm:pt>
    <dgm:pt modelId="{E672BFA3-BA62-4FD1-914B-994B6A4F1C47}" type="pres">
      <dgm:prSet presAssocID="{A51653E0-CDC3-420E-8B83-46E7A38F3FF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73A52B1-C5B2-42AD-A58F-B2E4D1FE5EBC}" type="pres">
      <dgm:prSet presAssocID="{A51653E0-CDC3-420E-8B83-46E7A38F3FF2}" presName="dummy" presStyleCnt="0"/>
      <dgm:spPr/>
    </dgm:pt>
    <dgm:pt modelId="{A35CA79C-308E-4145-AFC7-30E5B57200F0}" type="pres">
      <dgm:prSet presAssocID="{A35F907F-851E-42AE-B048-F04DC27B5D4C}" presName="sibTrans" presStyleLbl="sibTrans2D1" presStyleIdx="2" presStyleCnt="3"/>
      <dgm:spPr/>
      <dgm:t>
        <a:bodyPr/>
        <a:lstStyle/>
        <a:p>
          <a:endParaRPr lang="pt-BR"/>
        </a:p>
      </dgm:t>
    </dgm:pt>
  </dgm:ptLst>
  <dgm:cxnLst>
    <dgm:cxn modelId="{ED8DB974-9B88-4537-8179-D52941C017AC}" type="presOf" srcId="{F5898C38-26AB-4F1B-80A0-552CF1C36A9B}" destId="{8477F303-8D6C-487A-AE81-D67812BE0762}" srcOrd="0" destOrd="0" presId="urn:microsoft.com/office/officeart/2005/8/layout/radial6"/>
    <dgm:cxn modelId="{1A9AEF81-1608-4D55-820A-AFFE2CE67C7C}" type="presOf" srcId="{A35F907F-851E-42AE-B048-F04DC27B5D4C}" destId="{A35CA79C-308E-4145-AFC7-30E5B57200F0}" srcOrd="0" destOrd="0" presId="urn:microsoft.com/office/officeart/2005/8/layout/radial6"/>
    <dgm:cxn modelId="{D1E3A5A9-F77F-4367-B4C8-42A7E490C15F}" type="presOf" srcId="{36077043-7F93-453A-AAE8-670C6C73CA91}" destId="{9A0DFBC8-6213-42B9-AF62-5752B628CC36}" srcOrd="0" destOrd="0" presId="urn:microsoft.com/office/officeart/2005/8/layout/radial6"/>
    <dgm:cxn modelId="{E0A42822-8886-413B-82B0-0789F5C61B34}" type="presOf" srcId="{E0D1FC2D-1CC2-46B6-9A85-72E15EEEB621}" destId="{E811DF97-79A0-4537-AC46-6FEAD2EC9A14}" srcOrd="0" destOrd="0" presId="urn:microsoft.com/office/officeart/2005/8/layout/radial6"/>
    <dgm:cxn modelId="{4DD34EFD-DBDF-458E-BEA4-672DB69C4701}" type="presOf" srcId="{3EA95EE5-A07D-4764-91CA-1839D91E239A}" destId="{522274C4-B950-43FD-A71A-7034C9A9D2D2}" srcOrd="0" destOrd="0" presId="urn:microsoft.com/office/officeart/2005/8/layout/radial6"/>
    <dgm:cxn modelId="{1D763CF8-ACCC-4657-8FA5-56F74E0A208A}" type="presOf" srcId="{A51653E0-CDC3-420E-8B83-46E7A38F3FF2}" destId="{E672BFA3-BA62-4FD1-914B-994B6A4F1C47}" srcOrd="0" destOrd="0" presId="urn:microsoft.com/office/officeart/2005/8/layout/radial6"/>
    <dgm:cxn modelId="{E3BC10B0-0220-417D-9491-D8FBED130998}" type="presOf" srcId="{54FE27B9-7528-48D5-B747-4B229EC1CEC2}" destId="{290DEA2C-F241-4426-8F07-32E4BB6808D0}" srcOrd="0" destOrd="0" presId="urn:microsoft.com/office/officeart/2005/8/layout/radial6"/>
    <dgm:cxn modelId="{7EE7CFB5-F4A4-4D13-A6A2-145F4295D5BA}" srcId="{E0D1FC2D-1CC2-46B6-9A85-72E15EEEB621}" destId="{7AFFB291-66AE-4D3C-978B-706A15AFC0D2}" srcOrd="0" destOrd="0" parTransId="{8609CBAF-5C06-4B9A-8F57-51A23BCE89C4}" sibTransId="{B27D53E0-6134-490C-9640-0401D9910A6B}"/>
    <dgm:cxn modelId="{DCD0F2C3-3B8E-4184-9D72-91CF4CEF49D2}" srcId="{7AFFB291-66AE-4D3C-978B-706A15AFC0D2}" destId="{A51653E0-CDC3-420E-8B83-46E7A38F3FF2}" srcOrd="2" destOrd="0" parTransId="{36725B20-DF7B-4725-B1A7-D58EB360189D}" sibTransId="{A35F907F-851E-42AE-B048-F04DC27B5D4C}"/>
    <dgm:cxn modelId="{E3B839C2-58BF-4A59-B198-4138E315A61A}" srcId="{7AFFB291-66AE-4D3C-978B-706A15AFC0D2}" destId="{3EA95EE5-A07D-4764-91CA-1839D91E239A}" srcOrd="0" destOrd="0" parTransId="{DF2DFDC9-F9BB-4D4C-8B19-73BAEAD547EF}" sibTransId="{36077043-7F93-453A-AAE8-670C6C73CA91}"/>
    <dgm:cxn modelId="{42E5F63A-6223-4E7F-911B-8FDB14F93EBF}" type="presOf" srcId="{7AFFB291-66AE-4D3C-978B-706A15AFC0D2}" destId="{8659A31B-AAE0-4E2C-8C0D-D7BEA50168F4}" srcOrd="0" destOrd="0" presId="urn:microsoft.com/office/officeart/2005/8/layout/radial6"/>
    <dgm:cxn modelId="{4C959C15-B545-407B-B843-5E8CA83A6F4A}" srcId="{7AFFB291-66AE-4D3C-978B-706A15AFC0D2}" destId="{54FE27B9-7528-48D5-B747-4B229EC1CEC2}" srcOrd="1" destOrd="0" parTransId="{F8CD95FD-0780-4750-8F05-596FD0B6E727}" sibTransId="{F5898C38-26AB-4F1B-80A0-552CF1C36A9B}"/>
    <dgm:cxn modelId="{A192F755-9B0C-4415-A64F-025A8F35B85E}" type="presParOf" srcId="{E811DF97-79A0-4537-AC46-6FEAD2EC9A14}" destId="{8659A31B-AAE0-4E2C-8C0D-D7BEA50168F4}" srcOrd="0" destOrd="0" presId="urn:microsoft.com/office/officeart/2005/8/layout/radial6"/>
    <dgm:cxn modelId="{34528F19-4574-484A-B7FA-87E4D2C9E60E}" type="presParOf" srcId="{E811DF97-79A0-4537-AC46-6FEAD2EC9A14}" destId="{522274C4-B950-43FD-A71A-7034C9A9D2D2}" srcOrd="1" destOrd="0" presId="urn:microsoft.com/office/officeart/2005/8/layout/radial6"/>
    <dgm:cxn modelId="{71431F02-6CB7-46E3-A782-CA60CFD64BED}" type="presParOf" srcId="{E811DF97-79A0-4537-AC46-6FEAD2EC9A14}" destId="{B3B19E4B-3CA1-4C07-B1B5-BCFC8D581BEB}" srcOrd="2" destOrd="0" presId="urn:microsoft.com/office/officeart/2005/8/layout/radial6"/>
    <dgm:cxn modelId="{859B3249-8573-4538-8F46-946C21B0834E}" type="presParOf" srcId="{E811DF97-79A0-4537-AC46-6FEAD2EC9A14}" destId="{9A0DFBC8-6213-42B9-AF62-5752B628CC36}" srcOrd="3" destOrd="0" presId="urn:microsoft.com/office/officeart/2005/8/layout/radial6"/>
    <dgm:cxn modelId="{C3841B09-D9E4-45BE-80C1-0E18C2E154F6}" type="presParOf" srcId="{E811DF97-79A0-4537-AC46-6FEAD2EC9A14}" destId="{290DEA2C-F241-4426-8F07-32E4BB6808D0}" srcOrd="4" destOrd="0" presId="urn:microsoft.com/office/officeart/2005/8/layout/radial6"/>
    <dgm:cxn modelId="{D9E943C6-49B6-4039-B6E0-18220A781B2D}" type="presParOf" srcId="{E811DF97-79A0-4537-AC46-6FEAD2EC9A14}" destId="{CAFD1B3A-AAA0-42DC-84D3-5025C16C8C1E}" srcOrd="5" destOrd="0" presId="urn:microsoft.com/office/officeart/2005/8/layout/radial6"/>
    <dgm:cxn modelId="{1FF3FEF7-EA90-41D1-8FE7-60BB006DF64F}" type="presParOf" srcId="{E811DF97-79A0-4537-AC46-6FEAD2EC9A14}" destId="{8477F303-8D6C-487A-AE81-D67812BE0762}" srcOrd="6" destOrd="0" presId="urn:microsoft.com/office/officeart/2005/8/layout/radial6"/>
    <dgm:cxn modelId="{63218C89-AA1D-4DBB-B385-09013C0ACB3C}" type="presParOf" srcId="{E811DF97-79A0-4537-AC46-6FEAD2EC9A14}" destId="{E672BFA3-BA62-4FD1-914B-994B6A4F1C47}" srcOrd="7" destOrd="0" presId="urn:microsoft.com/office/officeart/2005/8/layout/radial6"/>
    <dgm:cxn modelId="{6E19EAD7-3B8E-4C2A-954E-CF4CEF3F1F2D}" type="presParOf" srcId="{E811DF97-79A0-4537-AC46-6FEAD2EC9A14}" destId="{573A52B1-C5B2-42AD-A58F-B2E4D1FE5EBC}" srcOrd="8" destOrd="0" presId="urn:microsoft.com/office/officeart/2005/8/layout/radial6"/>
    <dgm:cxn modelId="{BE3FE0FA-4478-4AD1-B756-9C4D0F01A456}" type="presParOf" srcId="{E811DF97-79A0-4537-AC46-6FEAD2EC9A14}" destId="{A35CA79C-308E-4145-AFC7-30E5B57200F0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CA79C-308E-4145-AFC7-30E5B57200F0}">
      <dsp:nvSpPr>
        <dsp:cNvPr id="0" name=""/>
        <dsp:cNvSpPr/>
      </dsp:nvSpPr>
      <dsp:spPr>
        <a:xfrm>
          <a:off x="795114" y="373429"/>
          <a:ext cx="2491080" cy="2491080"/>
        </a:xfrm>
        <a:prstGeom prst="blockArc">
          <a:avLst>
            <a:gd name="adj1" fmla="val 9000000"/>
            <a:gd name="adj2" fmla="val 16200000"/>
            <a:gd name="adj3" fmla="val 4637"/>
          </a:avLst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  <dsp:sp modelId="{8477F303-8D6C-487A-AE81-D67812BE0762}">
      <dsp:nvSpPr>
        <dsp:cNvPr id="0" name=""/>
        <dsp:cNvSpPr/>
      </dsp:nvSpPr>
      <dsp:spPr>
        <a:xfrm>
          <a:off x="795114" y="373429"/>
          <a:ext cx="2491080" cy="2491080"/>
        </a:xfrm>
        <a:prstGeom prst="blockArc">
          <a:avLst>
            <a:gd name="adj1" fmla="val 1800000"/>
            <a:gd name="adj2" fmla="val 9000000"/>
            <a:gd name="adj3" fmla="val 4637"/>
          </a:avLst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  <dsp:sp modelId="{9A0DFBC8-6213-42B9-AF62-5752B628CC36}">
      <dsp:nvSpPr>
        <dsp:cNvPr id="0" name=""/>
        <dsp:cNvSpPr/>
      </dsp:nvSpPr>
      <dsp:spPr>
        <a:xfrm>
          <a:off x="724940" y="373429"/>
          <a:ext cx="2491080" cy="2491080"/>
        </a:xfrm>
        <a:prstGeom prst="blockArc">
          <a:avLst>
            <a:gd name="adj1" fmla="val 16200000"/>
            <a:gd name="adj2" fmla="val 1800000"/>
            <a:gd name="adj3" fmla="val 4637"/>
          </a:avLst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  <dsp:sp modelId="{8659A31B-AAE0-4E2C-8C0D-D7BEA50168F4}">
      <dsp:nvSpPr>
        <dsp:cNvPr id="0" name=""/>
        <dsp:cNvSpPr/>
      </dsp:nvSpPr>
      <dsp:spPr>
        <a:xfrm>
          <a:off x="1467716" y="1046031"/>
          <a:ext cx="1145875" cy="1145875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History and Afro-Brazilian Culture in School Curriculum</a:t>
          </a:r>
          <a:endParaRPr lang="pt-BR" sz="1100" kern="1200" dirty="0"/>
        </a:p>
      </dsp:txBody>
      <dsp:txXfrm>
        <a:off x="1635526" y="1213841"/>
        <a:ext cx="810255" cy="810255"/>
      </dsp:txXfrm>
    </dsp:sp>
    <dsp:sp modelId="{522274C4-B950-43FD-A71A-7034C9A9D2D2}">
      <dsp:nvSpPr>
        <dsp:cNvPr id="0" name=""/>
        <dsp:cNvSpPr/>
      </dsp:nvSpPr>
      <dsp:spPr>
        <a:xfrm>
          <a:off x="1639598" y="1248"/>
          <a:ext cx="802112" cy="802112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Government Federal Law 10,639 / 03 changes the LDB / 96</a:t>
          </a:r>
          <a:endParaRPr lang="pt-BR" sz="800" kern="1200" dirty="0"/>
        </a:p>
      </dsp:txBody>
      <dsp:txXfrm>
        <a:off x="1757065" y="118715"/>
        <a:ext cx="567178" cy="567178"/>
      </dsp:txXfrm>
    </dsp:sp>
    <dsp:sp modelId="{290DEA2C-F241-4426-8F07-32E4BB6808D0}">
      <dsp:nvSpPr>
        <dsp:cNvPr id="0" name=""/>
        <dsp:cNvSpPr/>
      </dsp:nvSpPr>
      <dsp:spPr>
        <a:xfrm>
          <a:off x="2693260" y="1826245"/>
          <a:ext cx="802112" cy="802112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50" kern="1200" dirty="0" smtClean="0"/>
            <a:t>The Color </a:t>
          </a:r>
          <a:r>
            <a:rPr lang="pt-BR" sz="1050" kern="1200" dirty="0" err="1" smtClean="0"/>
            <a:t>Of</a:t>
          </a:r>
          <a:r>
            <a:rPr lang="pt-BR" sz="1050" kern="1200" dirty="0" smtClean="0"/>
            <a:t> </a:t>
          </a:r>
          <a:r>
            <a:rPr lang="pt-BR" sz="1050" kern="1200" dirty="0" err="1" smtClean="0"/>
            <a:t>Culture</a:t>
          </a:r>
          <a:endParaRPr lang="pt-BR" sz="1050" kern="1200" dirty="0"/>
        </a:p>
      </dsp:txBody>
      <dsp:txXfrm>
        <a:off x="2810727" y="1943712"/>
        <a:ext cx="567178" cy="567178"/>
      </dsp:txXfrm>
    </dsp:sp>
    <dsp:sp modelId="{E672BFA3-BA62-4FD1-914B-994B6A4F1C47}">
      <dsp:nvSpPr>
        <dsp:cNvPr id="0" name=""/>
        <dsp:cNvSpPr/>
      </dsp:nvSpPr>
      <dsp:spPr>
        <a:xfrm>
          <a:off x="585936" y="1826245"/>
          <a:ext cx="802112" cy="802112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50" kern="1200" dirty="0" smtClean="0"/>
            <a:t>Local </a:t>
          </a:r>
          <a:r>
            <a:rPr lang="pt-BR" sz="1050" kern="1200" dirty="0" err="1" smtClean="0"/>
            <a:t>Initiatives</a:t>
          </a:r>
          <a:endParaRPr lang="pt-BR" sz="1050" kern="1200" dirty="0"/>
        </a:p>
      </dsp:txBody>
      <dsp:txXfrm>
        <a:off x="703403" y="1943712"/>
        <a:ext cx="567178" cy="567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B626C1BE-6C9B-4785-92C8-6C4F40EE07AC}" type="datetime1">
              <a:rPr lang="en-US"/>
              <a:pPr>
                <a:defRPr/>
              </a:pPr>
              <a:t>17/10/14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3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5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5C6B1BE5-E144-49B3-888E-F0336A89ED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413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pitchFamily="3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55675"/>
            <a:fld id="{D62D3DF4-2CA6-432E-9551-6B539EFA572D}" type="slidenum">
              <a:rPr lang="pt-BR" smtClean="0">
                <a:solidFill>
                  <a:prstClr val="black"/>
                </a:solidFill>
              </a:rPr>
              <a:pPr defTabSz="955675"/>
              <a:t>1</a:t>
            </a:fld>
            <a:endParaRPr lang="pt-BR" smtClean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46125"/>
            <a:ext cx="5953125" cy="3721100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638712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dirty="0" smtClean="0"/>
              <a:t>Itens ou Numeração?</a:t>
            </a:r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C5045338-81FC-4ED0-B00C-0AEF677A7FAC}" type="slidenum">
              <a:rPr lang="pt-BR" altLang="pt-BR" smtClean="0">
                <a:solidFill>
                  <a:prstClr val="black"/>
                </a:solidFill>
              </a:rPr>
              <a:pPr eaLnBrk="1" hangingPunct="1"/>
              <a:t>14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C5045338-81FC-4ED0-B00C-0AEF677A7FAC}" type="slidenum">
              <a:rPr lang="pt-BR" altLang="pt-BR" smtClean="0">
                <a:solidFill>
                  <a:prstClr val="black"/>
                </a:solidFill>
              </a:rPr>
              <a:pPr eaLnBrk="1" hangingPunct="1"/>
              <a:t>15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C5045338-81FC-4ED0-B00C-0AEF677A7FAC}" type="slidenum">
              <a:rPr lang="pt-BR" altLang="pt-BR" smtClean="0">
                <a:solidFill>
                  <a:prstClr val="black"/>
                </a:solidFill>
              </a:rPr>
              <a:pPr eaLnBrk="1" hangingPunct="1"/>
              <a:t>16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C5045338-81FC-4ED0-B00C-0AEF677A7FAC}" type="slidenum">
              <a:rPr lang="pt-BR" altLang="pt-BR" smtClean="0">
                <a:solidFill>
                  <a:prstClr val="black"/>
                </a:solidFill>
              </a:rPr>
              <a:pPr eaLnBrk="1" hangingPunct="1"/>
              <a:t>17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C5045338-81FC-4ED0-B00C-0AEF677A7FAC}" type="slidenum">
              <a:rPr lang="pt-BR" altLang="pt-BR" smtClean="0">
                <a:solidFill>
                  <a:prstClr val="black"/>
                </a:solidFill>
              </a:rPr>
              <a:pPr eaLnBrk="1" hangingPunct="1"/>
              <a:t>19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C5045338-81FC-4ED0-B00C-0AEF677A7FAC}" type="slidenum">
              <a:rPr lang="pt-BR" altLang="pt-BR" smtClean="0">
                <a:solidFill>
                  <a:prstClr val="black"/>
                </a:solidFill>
              </a:rPr>
              <a:pPr eaLnBrk="1" hangingPunct="1"/>
              <a:t>20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522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20C7A99A-A63C-487A-A3B4-E8E0BBDD1BF1}" type="slidenum">
              <a:rPr lang="en-US" altLang="pt-BR" smtClean="0">
                <a:solidFill>
                  <a:srgbClr val="000000"/>
                </a:solidFill>
              </a:rPr>
              <a:pPr eaLnBrk="1" hangingPunct="1"/>
              <a:t>3</a:t>
            </a:fld>
            <a:endParaRPr lang="en-US" altLang="pt-B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B1BE5-E144-49B3-888E-F0336A89ED5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62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C5045338-81FC-4ED0-B00C-0AEF677A7FAC}" type="slidenum">
              <a:rPr lang="pt-BR" altLang="pt-BR" smtClean="0">
                <a:solidFill>
                  <a:prstClr val="black"/>
                </a:solidFill>
              </a:rPr>
              <a:pPr eaLnBrk="1" hangingPunct="1"/>
              <a:t>8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C5045338-81FC-4ED0-B00C-0AEF677A7FAC}" type="slidenum">
              <a:rPr lang="pt-BR" altLang="pt-BR" smtClean="0">
                <a:solidFill>
                  <a:prstClr val="black"/>
                </a:solidFill>
              </a:rPr>
              <a:pPr eaLnBrk="1" hangingPunct="1"/>
              <a:t>9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C5045338-81FC-4ED0-B00C-0AEF677A7FAC}" type="slidenum">
              <a:rPr lang="pt-BR" altLang="pt-BR" smtClean="0">
                <a:solidFill>
                  <a:prstClr val="black"/>
                </a:solidFill>
              </a:rPr>
              <a:pPr eaLnBrk="1" hangingPunct="1"/>
              <a:t>10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C5045338-81FC-4ED0-B00C-0AEF677A7FAC}" type="slidenum">
              <a:rPr lang="pt-BR" altLang="pt-BR" smtClean="0">
                <a:solidFill>
                  <a:prstClr val="black"/>
                </a:solidFill>
              </a:rPr>
              <a:pPr eaLnBrk="1" hangingPunct="1"/>
              <a:t>11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C5045338-81FC-4ED0-B00C-0AEF677A7FAC}" type="slidenum">
              <a:rPr lang="pt-BR" altLang="pt-BR" smtClean="0">
                <a:solidFill>
                  <a:prstClr val="black"/>
                </a:solidFill>
              </a:rPr>
              <a:pPr eaLnBrk="1" hangingPunct="1"/>
              <a:t>12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C5045338-81FC-4ED0-B00C-0AEF677A7FAC}" type="slidenum">
              <a:rPr lang="pt-BR" altLang="pt-BR" smtClean="0">
                <a:solidFill>
                  <a:prstClr val="black"/>
                </a:solidFill>
              </a:rPr>
              <a:pPr eaLnBrk="1" hangingPunct="1"/>
              <a:t>13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8C97C-D50D-4C8A-9D7E-BCD57D39621C}" type="datetime1">
              <a:rPr lang="en-US"/>
              <a:pPr>
                <a:defRPr/>
              </a:pPr>
              <a:t>17/10/14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DF528-E256-4DE8-8654-99478F2FD4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7975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6EE46-4EFB-48A7-98B7-EB065DD6AF3F}" type="datetime1">
              <a:rPr lang="en-US"/>
              <a:pPr>
                <a:defRPr/>
              </a:pPr>
              <a:t>17/10/14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4F51C-9FDA-4570-A14E-BEADCC74A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2495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370B8-D772-462E-BBBB-1460367F6C3D}" type="datetime1">
              <a:rPr lang="en-US"/>
              <a:pPr>
                <a:defRPr/>
              </a:pPr>
              <a:t>17/10/14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2952D-C4A2-4B03-89B2-B5FC73068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6461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90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A37D8-BE05-4207-9BF5-26E624CC5058}" type="datetime1">
              <a:rPr lang="en-US" altLang="pt-BR"/>
              <a:pPr>
                <a:defRPr/>
              </a:pPr>
              <a:t>17/10/14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C48B1-2929-429D-BCE3-01259FB20196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27376397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FCD16-35C1-47E2-A0CD-F03B2E944E43}" type="datetime1">
              <a:rPr lang="en-US" altLang="pt-BR"/>
              <a:pPr>
                <a:defRPr/>
              </a:pPr>
              <a:t>17/10/14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34EC3-EA72-4429-8D28-2C82BF420B98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9311001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77EA7-2B6B-42D7-ABB1-A87B35FE948D}" type="datetime1">
              <a:rPr lang="en-US" altLang="pt-BR"/>
              <a:pPr>
                <a:defRPr/>
              </a:pPr>
              <a:t>17/10/14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F7D10-1D3C-402B-A6E4-EE09F91A41EF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6392244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8A040-0824-477C-AFA8-2759AEB03ED1}" type="datetime1">
              <a:rPr lang="en-US" altLang="pt-BR"/>
              <a:pPr>
                <a:defRPr/>
              </a:pPr>
              <a:t>17/10/14</a:t>
            </a:fld>
            <a:endParaRPr lang="en-US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918DE-0044-445E-8392-7262BBB706B2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4647537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B1C42-1D80-45C6-90D6-C5CE6113B701}" type="datetime1">
              <a:rPr lang="en-US" altLang="pt-BR"/>
              <a:pPr>
                <a:defRPr/>
              </a:pPr>
              <a:t>17/10/14</a:t>
            </a:fld>
            <a:endParaRPr lang="en-US" alt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7E4CC-82AC-46F4-A316-FCDB1224F7E0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5498956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BF16F-2DC1-43C1-8686-B208486A4856}" type="datetime1">
              <a:rPr lang="en-US" altLang="pt-BR"/>
              <a:pPr>
                <a:defRPr/>
              </a:pPr>
              <a:t>17/10/14</a:t>
            </a:fld>
            <a:endParaRPr lang="en-US" alt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D4267-0DFD-46CB-BC05-041F1642E6CE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0145724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26B4D-B5C1-4E13-9E84-3EF9D5D23713}" type="datetime1">
              <a:rPr lang="en-US" altLang="pt-BR"/>
              <a:pPr>
                <a:defRPr/>
              </a:pPr>
              <a:t>17/10/14</a:t>
            </a:fld>
            <a:endParaRPr lang="en-US" alt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7BCC4-A0F7-448A-B2E8-89A6BF6C2840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3583856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4A1B5-D821-4365-B338-3EF0627DE8EB}" type="datetime1">
              <a:rPr lang="en-US" altLang="pt-BR"/>
              <a:pPr>
                <a:defRPr/>
              </a:pPr>
              <a:t>17/10/14</a:t>
            </a:fld>
            <a:endParaRPr lang="en-US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CE3EB-BDA0-4AAA-BF7F-330C200A781E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634774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1A4DA-BA89-4E2C-9A1C-BCB531041C13}" type="datetime1">
              <a:rPr lang="en-US"/>
              <a:pPr>
                <a:defRPr/>
              </a:pPr>
              <a:t>17/10/14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06835-5A48-404F-958D-4EA7DFE59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7882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32A0B-D0E1-4007-9EE3-722A1CD51C7F}" type="datetime1">
              <a:rPr lang="en-US" altLang="pt-BR"/>
              <a:pPr>
                <a:defRPr/>
              </a:pPr>
              <a:t>17/10/14</a:t>
            </a:fld>
            <a:endParaRPr lang="en-US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BCB4C-519C-4038-86E2-002CC36D8460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28461653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0F3B6-8663-4D25-AC23-809313C7B192}" type="datetime1">
              <a:rPr lang="en-US" altLang="pt-BR"/>
              <a:pPr>
                <a:defRPr/>
              </a:pPr>
              <a:t>17/10/14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F5D5-532B-4143-8237-6EC44FF288F9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1666378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900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900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3FC99-7EC1-4C41-B90A-7118BED8E93E}" type="datetime1">
              <a:rPr lang="en-US" altLang="pt-BR"/>
              <a:pPr>
                <a:defRPr/>
              </a:pPr>
              <a:t>17/10/14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F3A34-5D86-4FE5-99F4-6835A9B13B58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94691848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382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040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430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44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0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995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18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F62BC-F542-4048-86B0-C06D5149EE8C}" type="datetime1">
              <a:rPr lang="en-US"/>
              <a:pPr>
                <a:defRPr/>
              </a:pPr>
              <a:t>17/10/14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1D3D8-7898-4EC3-BE17-CF11E5A254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2784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37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375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30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429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CB8507-B856-4A4A-B45D-EC221A5E600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0EA9C4-5E89-42EE-A864-BA287250365D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665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E62DB4-BF16-4C70-82D6-8D4C1DF1209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452A3-C4B7-4FFC-9B79-CC31DBED6441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399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A3DEFD-C14E-47BC-8302-C826039E3FE8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E4F24-6306-4CCE-B777-2DBBAFEC2132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9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655C83-4C01-4FC8-9C27-42F99648DE0A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4AF23-C818-4512-93C8-553544CF2FF4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657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8944FF-3427-4987-8FA1-826D948EF7B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99405D-A4A3-487E-A3D3-AB8D7C1E913C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053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EDD439-3989-43BC-B52B-8B38DA3464D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4A5CB-1289-464D-AEC3-21147CF0599A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19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361D4-938E-431C-9F6D-74634AD656B1}" type="datetime1">
              <a:rPr lang="en-US"/>
              <a:pPr>
                <a:defRPr/>
              </a:pPr>
              <a:t>17/10/14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FE3CE-6710-4318-8CBD-CCAB0261C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4914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BA17F0-3D1B-4635-987D-A8C9B1D5FF9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DD4C3-20D3-4C77-89D5-2CB99CACA090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0776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17/10/14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48836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6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517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507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827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91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72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71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29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04A52-CAC8-4EB4-A659-D71E37690F02}" type="datetime1">
              <a:rPr lang="en-US"/>
              <a:pPr>
                <a:defRPr/>
              </a:pPr>
              <a:t>17/10/14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63C08-61A7-4776-914C-A1AD6120C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1998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355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3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4582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CB8507-B856-4A4A-B45D-EC221A5E600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0EA9C4-5E89-42EE-A864-BA287250365D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052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E62DB4-BF16-4C70-82D6-8D4C1DF1209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452A3-C4B7-4FFC-9B79-CC31DBED6441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6685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A3DEFD-C14E-47BC-8302-C826039E3FE8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E4F24-6306-4CCE-B777-2DBBAFEC2132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874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655C83-4C01-4FC8-9C27-42F99648DE0A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4AF23-C818-4512-93C8-553544CF2FF4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36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8944FF-3427-4987-8FA1-826D948EF7B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99405D-A4A3-487E-A3D3-AB8D7C1E913C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569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EDD439-3989-43BC-B52B-8B38DA3464D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4A5CB-1289-464D-AEC3-21147CF0599A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7677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BA17F0-3D1B-4635-987D-A8C9B1D5FF9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DD4C3-20D3-4C77-89D5-2CB99CACA090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134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4E17C-58D7-46DE-980A-9830CCEDEDDB}" type="datetime1">
              <a:rPr lang="en-US"/>
              <a:pPr>
                <a:defRPr/>
              </a:pPr>
              <a:t>17/10/14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2FE93-8EB6-4B5F-B444-5FE55B4AE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6827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17/10/14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11150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209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2171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776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2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2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82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90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1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650EE-5C67-45BD-AEB3-FBEAA5F785C4}" type="datetime1">
              <a:rPr lang="en-US"/>
              <a:pPr>
                <a:defRPr/>
              </a:pPr>
              <a:t>17/10/14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9D054-3906-48EC-A566-E5B7A69462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6366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96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5531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CB8507-B856-4A4A-B45D-EC221A5E600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0EA9C4-5E89-42EE-A864-BA287250365D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5750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E62DB4-BF16-4C70-82D6-8D4C1DF1209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452A3-C4B7-4FFC-9B79-CC31DBED6441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819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A3DEFD-C14E-47BC-8302-C826039E3FE8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E4F24-6306-4CCE-B777-2DBBAFEC2132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50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655C83-4C01-4FC8-9C27-42F99648DE0A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4AF23-C818-4512-93C8-553544CF2FF4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925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8944FF-3427-4987-8FA1-826D948EF7B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99405D-A4A3-487E-A3D3-AB8D7C1E913C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3444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EDD439-3989-43BC-B52B-8B38DA3464D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4A5CB-1289-464D-AEC3-21147CF0599A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5096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BA17F0-3D1B-4635-987D-A8C9B1D5FF9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17/10/14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DD4C3-20D3-4C77-89D5-2CB99CACA090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526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17/10/14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1243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DDC87-1EC2-4434-900A-3E961D6C3BD2}" type="datetime1">
              <a:rPr lang="en-US"/>
              <a:pPr>
                <a:defRPr/>
              </a:pPr>
              <a:t>17/10/14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ECCE0-E508-45F0-9D40-7D312C83E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5151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2A627-5957-4902-800E-59BC7E202BD6}" type="datetime1">
              <a:rPr lang="en-US"/>
              <a:pPr>
                <a:defRPr/>
              </a:pPr>
              <a:t>17/10/14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A33D9-86BE-41D4-A550-394DB2B32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2822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20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20" Type="http://schemas.openxmlformats.org/officeDocument/2006/relationships/theme" Target="../theme/theme4.xml"/><Relationship Id="rId10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20" Type="http://schemas.openxmlformats.org/officeDocument/2006/relationships/theme" Target="../theme/theme5.xml"/><Relationship Id="rId10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D637866D-1DC6-4C2C-8A80-F941D9398B44}" type="datetime1">
              <a:rPr lang="en-US"/>
              <a:pPr>
                <a:defRPr/>
              </a:pPr>
              <a:t>17/10/14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EE4CC9BA-ECE1-4596-AD54-3A53E072C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9" r:id="rId1"/>
    <p:sldLayoutId id="2147484540" r:id="rId2"/>
    <p:sldLayoutId id="2147484541" r:id="rId3"/>
    <p:sldLayoutId id="2147484542" r:id="rId4"/>
    <p:sldLayoutId id="2147484543" r:id="rId5"/>
    <p:sldLayoutId id="2147484544" r:id="rId6"/>
    <p:sldLayoutId id="2147484545" r:id="rId7"/>
    <p:sldLayoutId id="2147484546" r:id="rId8"/>
    <p:sldLayoutId id="2147484547" r:id="rId9"/>
    <p:sldLayoutId id="2147484548" r:id="rId10"/>
    <p:sldLayoutId id="2147484549" r:id="rId11"/>
  </p:sldLayoutIdLst>
  <p:transition xmlns:p14="http://schemas.microsoft.com/office/powerpoint/2010/main" spd="med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text styles</a:t>
            </a:r>
          </a:p>
          <a:p>
            <a:pPr lvl="1"/>
            <a:r>
              <a:rPr lang="en-US" altLang="pt-BR" smtClean="0"/>
              <a:t>Second level</a:t>
            </a:r>
          </a:p>
          <a:p>
            <a:pPr lvl="2"/>
            <a:r>
              <a:rPr lang="en-US" altLang="pt-BR" smtClean="0"/>
              <a:t>Third level</a:t>
            </a:r>
          </a:p>
          <a:p>
            <a:pPr lvl="3"/>
            <a:r>
              <a:rPr lang="en-US" altLang="pt-BR" smtClean="0"/>
              <a:t>Fourth level</a:t>
            </a:r>
          </a:p>
          <a:p>
            <a:pPr lvl="4"/>
            <a:r>
              <a:rPr lang="en-US" altLang="pt-B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8D79AC3D-7A99-47A4-9447-3E89FD461578}" type="datetime1">
              <a:rPr lang="en-US" altLang="pt-BR"/>
              <a:pPr>
                <a:defRPr/>
              </a:pPr>
              <a:t>17/10/14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AF76B0A-E493-4AFD-A957-25B323ECD74A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 xmlns:p14="http://schemas.microsoft.com/office/powerpoint/2010/main" spd="med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79512" y="-135227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9512" y="937288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Lucida Sans Unicode" pitchFamily="34" charset="0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17/10/14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Lucida Sans Unicode" pitchFamily="34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Lucida Sans Unicode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Lucida Sans Unicode" pitchFamily="34" charset="0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95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6" r:id="rId1"/>
    <p:sldLayoutId id="2147484607" r:id="rId2"/>
    <p:sldLayoutId id="2147484608" r:id="rId3"/>
    <p:sldLayoutId id="2147484609" r:id="rId4"/>
    <p:sldLayoutId id="2147484610" r:id="rId5"/>
    <p:sldLayoutId id="2147484611" r:id="rId6"/>
    <p:sldLayoutId id="2147484612" r:id="rId7"/>
    <p:sldLayoutId id="2147484613" r:id="rId8"/>
    <p:sldLayoutId id="2147484614" r:id="rId9"/>
    <p:sldLayoutId id="2147484615" r:id="rId10"/>
    <p:sldLayoutId id="2147484616" r:id="rId11"/>
    <p:sldLayoutId id="2147484617" r:id="rId12"/>
    <p:sldLayoutId id="2147484618" r:id="rId13"/>
    <p:sldLayoutId id="2147484619" r:id="rId14"/>
    <p:sldLayoutId id="2147484620" r:id="rId15"/>
    <p:sldLayoutId id="2147484621" r:id="rId16"/>
    <p:sldLayoutId id="2147484622" r:id="rId17"/>
    <p:sldLayoutId id="2147484623" r:id="rId18"/>
    <p:sldLayoutId id="2147484624" r:id="rId19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79512" y="-135227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9512" y="937288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Lucida Sans Unicode" pitchFamily="34" charset="0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17/10/14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Lucida Sans Unicode" pitchFamily="34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Lucida Sans Unicode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Lucida Sans Unicode" pitchFamily="34" charset="0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79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6" r:id="rId1"/>
    <p:sldLayoutId id="2147484627" r:id="rId2"/>
    <p:sldLayoutId id="2147484628" r:id="rId3"/>
    <p:sldLayoutId id="2147484629" r:id="rId4"/>
    <p:sldLayoutId id="2147484630" r:id="rId5"/>
    <p:sldLayoutId id="2147484631" r:id="rId6"/>
    <p:sldLayoutId id="2147484632" r:id="rId7"/>
    <p:sldLayoutId id="2147484633" r:id="rId8"/>
    <p:sldLayoutId id="2147484634" r:id="rId9"/>
    <p:sldLayoutId id="2147484635" r:id="rId10"/>
    <p:sldLayoutId id="2147484636" r:id="rId11"/>
    <p:sldLayoutId id="2147484637" r:id="rId12"/>
    <p:sldLayoutId id="2147484638" r:id="rId13"/>
    <p:sldLayoutId id="2147484639" r:id="rId14"/>
    <p:sldLayoutId id="2147484640" r:id="rId15"/>
    <p:sldLayoutId id="2147484641" r:id="rId16"/>
    <p:sldLayoutId id="2147484642" r:id="rId17"/>
    <p:sldLayoutId id="2147484643" r:id="rId18"/>
    <p:sldLayoutId id="2147484644" r:id="rId19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79512" y="-135227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9512" y="937288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Lucida Sans Unicode" pitchFamily="34" charset="0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17/10/14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Lucida Sans Unicode" pitchFamily="34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Lucida Sans Unicode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Lucida Sans Unicode" pitchFamily="34" charset="0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6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6" r:id="rId1"/>
    <p:sldLayoutId id="2147484647" r:id="rId2"/>
    <p:sldLayoutId id="2147484648" r:id="rId3"/>
    <p:sldLayoutId id="2147484649" r:id="rId4"/>
    <p:sldLayoutId id="2147484650" r:id="rId5"/>
    <p:sldLayoutId id="2147484651" r:id="rId6"/>
    <p:sldLayoutId id="2147484652" r:id="rId7"/>
    <p:sldLayoutId id="2147484653" r:id="rId8"/>
    <p:sldLayoutId id="2147484654" r:id="rId9"/>
    <p:sldLayoutId id="2147484655" r:id="rId10"/>
    <p:sldLayoutId id="2147484656" r:id="rId11"/>
    <p:sldLayoutId id="2147484657" r:id="rId12"/>
    <p:sldLayoutId id="2147484658" r:id="rId13"/>
    <p:sldLayoutId id="2147484659" r:id="rId14"/>
    <p:sldLayoutId id="2147484660" r:id="rId15"/>
    <p:sldLayoutId id="2147484661" r:id="rId16"/>
    <p:sldLayoutId id="2147484662" r:id="rId17"/>
    <p:sldLayoutId id="2147484663" r:id="rId18"/>
    <p:sldLayoutId id="2147484664" r:id="rId19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3.pn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285566" y="2337253"/>
            <a:ext cx="36173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PT Serif"/>
                <a:cs typeface="PT Serif"/>
              </a:rPr>
              <a:t>Challenges to evaluate the implementation of an affirmative action project: The Color of Culture</a:t>
            </a:r>
            <a:endParaRPr lang="pt-BR" sz="2000" b="1" dirty="0">
              <a:solidFill>
                <a:schemeClr val="bg1"/>
              </a:solidFill>
              <a:latin typeface="PT Serif"/>
              <a:cs typeface="PT Serif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279564" y="4178389"/>
            <a:ext cx="2744795" cy="118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419" tIns="50709" rIns="101419" bIns="5070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1000" dirty="0" smtClean="0">
                <a:solidFill>
                  <a:schemeClr val="bg1"/>
                </a:solidFill>
              </a:rPr>
              <a:t>Ana Paula </a:t>
            </a:r>
            <a:r>
              <a:rPr lang="en-US" sz="1000" dirty="0" err="1" smtClean="0">
                <a:solidFill>
                  <a:schemeClr val="bg1"/>
                </a:solidFill>
              </a:rPr>
              <a:t>Brandão</a:t>
            </a:r>
            <a:r>
              <a:rPr lang="en-US" sz="1000" dirty="0" smtClean="0">
                <a:solidFill>
                  <a:schemeClr val="bg1"/>
                </a:solidFill>
              </a:rPr>
              <a:t>, </a:t>
            </a:r>
            <a:r>
              <a:rPr lang="en-US" sz="1000" dirty="0" err="1" smtClean="0">
                <a:solidFill>
                  <a:schemeClr val="bg1"/>
                </a:solidFill>
              </a:rPr>
              <a:t>Mônica</a:t>
            </a:r>
            <a:r>
              <a:rPr lang="en-US" sz="1000" dirty="0" smtClean="0">
                <a:solidFill>
                  <a:schemeClr val="bg1"/>
                </a:solidFill>
              </a:rPr>
              <a:t> Pinto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Rosalina Soares, Geraldine Silva and</a:t>
            </a:r>
          </a:p>
          <a:p>
            <a:r>
              <a:rPr lang="en-US" sz="1000" dirty="0" err="1" smtClean="0">
                <a:solidFill>
                  <a:schemeClr val="bg1"/>
                </a:solidFill>
              </a:rPr>
              <a:t>Thomaz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Chianca</a:t>
            </a:r>
            <a:endParaRPr lang="en-US" sz="1000" dirty="0">
              <a:solidFill>
                <a:schemeClr val="bg1"/>
              </a:solidFill>
            </a:endParaRPr>
          </a:p>
          <a:p>
            <a:endParaRPr lang="en-US" sz="1000" dirty="0" smtClean="0">
              <a:solidFill>
                <a:schemeClr val="bg1"/>
              </a:solidFill>
            </a:endParaRPr>
          </a:p>
          <a:p>
            <a:r>
              <a:rPr lang="en-US" sz="1000" b="1" dirty="0" smtClean="0">
                <a:solidFill>
                  <a:schemeClr val="bg1"/>
                </a:solidFill>
              </a:rPr>
              <a:t>Roberto Marinho Foundation - Brazil</a:t>
            </a:r>
          </a:p>
          <a:p>
            <a:endParaRPr lang="en-US" sz="1000" dirty="0" smtClean="0">
              <a:solidFill>
                <a:schemeClr val="bg1"/>
              </a:solidFill>
            </a:endParaRPr>
          </a:p>
          <a:p>
            <a:r>
              <a:rPr lang="en-US" sz="1000" dirty="0" smtClean="0">
                <a:solidFill>
                  <a:schemeClr val="bg1"/>
                </a:solidFill>
              </a:rPr>
              <a:t>Presentation at the AEA’14 conference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Denver, CO., USA - October 2014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1" y="4684273"/>
            <a:ext cx="631037" cy="67621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49" y="4643922"/>
            <a:ext cx="713744" cy="7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14"/>
          <p:cNvSpPr>
            <a:spLocks noChangeArrowheads="1"/>
          </p:cNvSpPr>
          <p:nvPr/>
        </p:nvSpPr>
        <p:spPr bwMode="auto">
          <a:xfrm>
            <a:off x="211140" y="2196531"/>
            <a:ext cx="273414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It is a social project of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Roberto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Marinho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Foundation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and partners to promote the African-Brazilian cultural heritage, and to support the implementation of the 10.639 Law in Brazil</a:t>
            </a:r>
          </a:p>
        </p:txBody>
      </p:sp>
      <p:pic>
        <p:nvPicPr>
          <p:cNvPr id="15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1"/>
          <a:stretch/>
        </p:blipFill>
        <p:spPr bwMode="auto">
          <a:xfrm>
            <a:off x="-197427" y="1464161"/>
            <a:ext cx="3389244" cy="93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3"/>
          <p:cNvSpPr>
            <a:spLocks/>
          </p:cNvSpPr>
          <p:nvPr/>
        </p:nvSpPr>
        <p:spPr bwMode="auto">
          <a:xfrm rot="21371758">
            <a:off x="-577917" y="1682041"/>
            <a:ext cx="36439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/>
            <a:r>
              <a:rPr lang="en-US" altLang="pt-BR" sz="2000" b="1" dirty="0" smtClean="0">
                <a:solidFill>
                  <a:srgbClr val="FFFFFF"/>
                </a:solidFill>
                <a:latin typeface="+mj-lt"/>
                <a:ea typeface="Myriad Pro Bold Cond"/>
                <a:cs typeface="Myriad Pro Bold Cond"/>
                <a:sym typeface="Myriad Pro Bold Cond"/>
              </a:rPr>
              <a:t>WHAT IS IT?</a:t>
            </a:r>
            <a:endParaRPr lang="en-US" altLang="pt-BR" sz="1800" b="1" dirty="0">
              <a:solidFill>
                <a:srgbClr val="FFFFFF"/>
              </a:solidFill>
              <a:latin typeface="+mj-lt"/>
              <a:ea typeface="Myriad Pro Bold Cond"/>
              <a:cs typeface="Myriad Pro Bold Cond"/>
              <a:sym typeface="Myriad Pro Bold Cond"/>
            </a:endParaRPr>
          </a:p>
        </p:txBody>
      </p:sp>
      <p:graphicFrame>
        <p:nvGraphicFramePr>
          <p:cNvPr id="22" name="Diagrama 21"/>
          <p:cNvGraphicFramePr/>
          <p:nvPr>
            <p:extLst>
              <p:ext uri="{D42A27DB-BD31-4B8C-83A1-F6EECF244321}">
                <p14:modId xmlns:p14="http://schemas.microsoft.com/office/powerpoint/2010/main" val="825460379"/>
              </p:ext>
            </p:extLst>
          </p:nvPr>
        </p:nvGraphicFramePr>
        <p:xfrm>
          <a:off x="2888994" y="2335273"/>
          <a:ext cx="4081309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5" name="Retângulo 24"/>
          <p:cNvSpPr/>
          <p:nvPr/>
        </p:nvSpPr>
        <p:spPr>
          <a:xfrm>
            <a:off x="6459377" y="2165753"/>
            <a:ext cx="263849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Institutional Articulation (NGOs, universities)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Initial and continuing training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Materials (videos, books, games)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 &amp; E</a:t>
            </a:r>
          </a:p>
        </p:txBody>
      </p:sp>
      <p:sp>
        <p:nvSpPr>
          <p:cNvPr id="26" name="Título 1"/>
          <p:cNvSpPr txBox="1">
            <a:spLocks/>
          </p:cNvSpPr>
          <p:nvPr/>
        </p:nvSpPr>
        <p:spPr>
          <a:xfrm>
            <a:off x="217917" y="116806"/>
            <a:ext cx="6037603" cy="93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>
            <a:defPPr>
              <a:defRPr lang="en-US"/>
            </a:defPPr>
            <a:lvl1pPr defTabSz="1125538">
              <a:defRPr sz="3400" b="1">
                <a:solidFill>
                  <a:schemeClr val="bg1"/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pt-BR" sz="3000" dirty="0" smtClean="0"/>
              <a:t>A Cor da Cultura (ACDC)</a:t>
            </a:r>
          </a:p>
          <a:p>
            <a:r>
              <a:rPr lang="pt-BR" sz="2400" dirty="0" smtClean="0"/>
              <a:t>“The Color </a:t>
            </a:r>
            <a:r>
              <a:rPr lang="pt-BR" sz="2400" dirty="0" err="1" smtClean="0"/>
              <a:t>of</a:t>
            </a:r>
            <a:r>
              <a:rPr lang="pt-BR" sz="2400" dirty="0" smtClean="0"/>
              <a:t> </a:t>
            </a:r>
            <a:r>
              <a:rPr lang="pt-BR" sz="2400" dirty="0" err="1" smtClean="0"/>
              <a:t>Culture</a:t>
            </a:r>
            <a:r>
              <a:rPr lang="pt-BR" sz="2400" dirty="0" smtClean="0"/>
              <a:t>”</a:t>
            </a:r>
            <a:endParaRPr lang="pt-BR" sz="2400" dirty="0"/>
          </a:p>
        </p:txBody>
      </p:sp>
      <p:grpSp>
        <p:nvGrpSpPr>
          <p:cNvPr id="10" name="Grupo 1"/>
          <p:cNvGrpSpPr>
            <a:grpSpLocks/>
          </p:cNvGrpSpPr>
          <p:nvPr/>
        </p:nvGrpSpPr>
        <p:grpSpPr bwMode="auto">
          <a:xfrm>
            <a:off x="6719397" y="218122"/>
            <a:ext cx="2102816" cy="730763"/>
            <a:chOff x="6340283" y="1345332"/>
            <a:chExt cx="2227455" cy="769218"/>
          </a:xfrm>
        </p:grpSpPr>
        <p:sp>
          <p:nvSpPr>
            <p:cNvPr id="11" name="Retângulo de cantos arredondados 10"/>
            <p:cNvSpPr/>
            <p:nvPr/>
          </p:nvSpPr>
          <p:spPr>
            <a:xfrm>
              <a:off x="6340283" y="1345332"/>
              <a:ext cx="2227455" cy="769218"/>
            </a:xfrm>
            <a:prstGeom prst="roundRect">
              <a:avLst>
                <a:gd name="adj" fmla="val 1048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12" name="Imagem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958" y="1384469"/>
              <a:ext cx="2110669" cy="644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76623" y="1517160"/>
            <a:ext cx="4387361" cy="60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9"/>
          <p:cNvSpPr>
            <a:spLocks/>
          </p:cNvSpPr>
          <p:nvPr/>
        </p:nvSpPr>
        <p:spPr bwMode="auto">
          <a:xfrm rot="173349">
            <a:off x="6132835" y="1632122"/>
            <a:ext cx="1086092" cy="35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4186" bIns="0"/>
          <a:lstStyle>
            <a:lvl1pPr marL="53975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l" eaLnBrk="1" hangingPunct="1"/>
            <a:r>
              <a:rPr lang="en-US" altLang="pt-BR" sz="2000" b="1" dirty="0" smtClean="0">
                <a:solidFill>
                  <a:srgbClr val="FFFFFF"/>
                </a:solidFill>
                <a:latin typeface="+mj-lt"/>
                <a:ea typeface="Myriad Pro Bold Cond"/>
                <a:cs typeface="Myriad Pro Bold Cond"/>
                <a:sym typeface="Myriad Pro Bold Cond"/>
              </a:rPr>
              <a:t>HOW?</a:t>
            </a:r>
            <a:endParaRPr lang="en-US" altLang="pt-BR" sz="2000" b="1" dirty="0">
              <a:solidFill>
                <a:srgbClr val="FFFFFF"/>
              </a:solidFill>
              <a:latin typeface="+mj-lt"/>
              <a:ea typeface="Myriad Pro Bold Cond"/>
              <a:cs typeface="Myriad Pro Bold Cond"/>
              <a:sym typeface="Myriad Pro Bold Cond"/>
            </a:endParaRPr>
          </a:p>
        </p:txBody>
      </p:sp>
    </p:spTree>
    <p:extLst>
      <p:ext uri="{BB962C8B-B14F-4D97-AF65-F5344CB8AC3E}">
        <p14:creationId xmlns:p14="http://schemas.microsoft.com/office/powerpoint/2010/main" val="345852159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14"/>
          <p:cNvSpPr>
            <a:spLocks noChangeArrowheads="1"/>
          </p:cNvSpPr>
          <p:nvPr/>
        </p:nvSpPr>
        <p:spPr bwMode="auto">
          <a:xfrm>
            <a:off x="451842" y="2049577"/>
            <a:ext cx="34350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17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STATES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117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MUNICIPALITIES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302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pt-B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NGOs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71.577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TEACHERS TRAINED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0" name="Rectangle 9"/>
          <p:cNvSpPr>
            <a:spLocks/>
          </p:cNvSpPr>
          <p:nvPr/>
        </p:nvSpPr>
        <p:spPr bwMode="auto">
          <a:xfrm rot="704257">
            <a:off x="5160476" y="2742169"/>
            <a:ext cx="3561373" cy="4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/>
            <a:r>
              <a:rPr lang="en-US" altLang="pt-BR" sz="2000" b="1" dirty="0" smtClean="0">
                <a:solidFill>
                  <a:srgbClr val="FFFFFF"/>
                </a:solidFill>
                <a:latin typeface="Myriad Pro Cond" pitchFamily="34" charset="0"/>
                <a:ea typeface="Myriad Pro Bold Cond"/>
                <a:cs typeface="Myriad Pro Bold Cond"/>
                <a:sym typeface="Myriad Pro Bold Cond"/>
              </a:rPr>
              <a:t>HOW?</a:t>
            </a:r>
            <a:endParaRPr lang="en-US" altLang="pt-BR" sz="2000" b="1" dirty="0">
              <a:solidFill>
                <a:srgbClr val="FFFFFF"/>
              </a:solidFill>
              <a:latin typeface="Myriad Pro Cond" pitchFamily="34" charset="0"/>
              <a:ea typeface="Myriad Pro Bold Cond"/>
              <a:cs typeface="Myriad Pro Bold Cond"/>
              <a:sym typeface="Myriad Pro Bold Cond"/>
            </a:endParaRP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4784" y="1402864"/>
            <a:ext cx="4387361" cy="60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9"/>
          <p:cNvSpPr>
            <a:spLocks/>
          </p:cNvSpPr>
          <p:nvPr/>
        </p:nvSpPr>
        <p:spPr bwMode="auto">
          <a:xfrm rot="21462001">
            <a:off x="545277" y="1502765"/>
            <a:ext cx="3671451" cy="35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4186" bIns="0"/>
          <a:lstStyle>
            <a:lvl1pPr marL="53975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l" eaLnBrk="1" hangingPunct="1"/>
            <a:r>
              <a:rPr lang="en-US" altLang="pt-BR" sz="2000" b="1" dirty="0" smtClean="0">
                <a:solidFill>
                  <a:srgbClr val="FFFFFF"/>
                </a:solidFill>
                <a:latin typeface="+mj-lt"/>
                <a:ea typeface="Myriad Pro Bold Cond"/>
                <a:cs typeface="Myriad Pro Bold Cond"/>
                <a:sym typeface="Myriad Pro Bold Cond"/>
              </a:rPr>
              <a:t>WHERE? HOW MUCH?</a:t>
            </a:r>
            <a:endParaRPr lang="en-US" altLang="pt-BR" sz="2000" b="1" dirty="0">
              <a:solidFill>
                <a:srgbClr val="FFFFFF"/>
              </a:solidFill>
              <a:latin typeface="+mj-lt"/>
              <a:ea typeface="Myriad Pro Bold Cond"/>
              <a:cs typeface="Myriad Pro Bold Cond"/>
              <a:sym typeface="Myriad Pro Bold Cond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6" b="14933"/>
          <a:stretch/>
        </p:blipFill>
        <p:spPr bwMode="auto">
          <a:xfrm rot="224825">
            <a:off x="-569397" y="3288013"/>
            <a:ext cx="4620290" cy="83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9"/>
          <p:cNvSpPr>
            <a:spLocks/>
          </p:cNvSpPr>
          <p:nvPr/>
        </p:nvSpPr>
        <p:spPr bwMode="auto">
          <a:xfrm rot="21462001">
            <a:off x="545277" y="3536734"/>
            <a:ext cx="3671451" cy="35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4186" bIns="0"/>
          <a:lstStyle>
            <a:lvl1pPr marL="53975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l" eaLnBrk="1" hangingPunct="1"/>
            <a:r>
              <a:rPr lang="en-US" altLang="pt-BR" sz="2000" b="1" dirty="0" smtClean="0">
                <a:solidFill>
                  <a:srgbClr val="FFFFFF"/>
                </a:solidFill>
                <a:latin typeface="+mj-lt"/>
                <a:ea typeface="Myriad Pro Bold Cond"/>
                <a:cs typeface="Myriad Pro Bold Cond"/>
                <a:sym typeface="Myriad Pro Bold Cond"/>
              </a:rPr>
              <a:t>SINCE WHEN?</a:t>
            </a:r>
            <a:endParaRPr lang="en-US" altLang="pt-BR" sz="2000" b="1" dirty="0">
              <a:solidFill>
                <a:srgbClr val="FFFFFF"/>
              </a:solidFill>
              <a:latin typeface="+mj-lt"/>
              <a:ea typeface="Myriad Pro Bold Cond"/>
              <a:cs typeface="Myriad Pro Bold Cond"/>
              <a:sym typeface="Myriad Pro Bold Cond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58279" y="4157563"/>
            <a:ext cx="457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2004/2006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Wingdings"/>
              </a:rPr>
              <a:t>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1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phase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2008/2010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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2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nd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phase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2012/2014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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3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rd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phase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Título 1"/>
          <p:cNvSpPr txBox="1">
            <a:spLocks/>
          </p:cNvSpPr>
          <p:nvPr/>
        </p:nvSpPr>
        <p:spPr>
          <a:xfrm>
            <a:off x="217917" y="313013"/>
            <a:ext cx="6037603" cy="56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>
            <a:defPPr>
              <a:defRPr lang="en-US"/>
            </a:defPPr>
            <a:lvl1pPr defTabSz="1125538">
              <a:defRPr sz="3400" b="1">
                <a:solidFill>
                  <a:schemeClr val="bg1"/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pt-BR" sz="3000" dirty="0" smtClean="0"/>
              <a:t>The Color </a:t>
            </a:r>
            <a:r>
              <a:rPr lang="pt-BR" sz="3000" dirty="0" err="1" smtClean="0"/>
              <a:t>of</a:t>
            </a:r>
            <a:r>
              <a:rPr lang="pt-BR" sz="3000" dirty="0" smtClean="0"/>
              <a:t> </a:t>
            </a:r>
            <a:r>
              <a:rPr lang="pt-BR" sz="3000" dirty="0" err="1" smtClean="0"/>
              <a:t>Culture</a:t>
            </a:r>
            <a:endParaRPr lang="pt-BR" sz="3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28" y="1151066"/>
            <a:ext cx="4513970" cy="452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5652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 txBox="1">
            <a:spLocks/>
          </p:cNvSpPr>
          <p:nvPr/>
        </p:nvSpPr>
        <p:spPr>
          <a:xfrm>
            <a:off x="217917" y="313013"/>
            <a:ext cx="6037603" cy="56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>
            <a:defPPr>
              <a:defRPr lang="en-US"/>
            </a:defPPr>
            <a:lvl1pPr defTabSz="1125538">
              <a:defRPr sz="3400" b="1">
                <a:solidFill>
                  <a:schemeClr val="bg1"/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pt-BR" sz="3000" dirty="0" err="1" smtClean="0"/>
              <a:t>How</a:t>
            </a:r>
            <a:r>
              <a:rPr lang="pt-BR" sz="3000" dirty="0" smtClean="0"/>
              <a:t> </a:t>
            </a:r>
            <a:r>
              <a:rPr lang="pt-BR" sz="3000" dirty="0" err="1" smtClean="0"/>
              <a:t>to</a:t>
            </a:r>
            <a:r>
              <a:rPr lang="pt-BR" sz="3000" dirty="0" smtClean="0"/>
              <a:t> </a:t>
            </a:r>
            <a:r>
              <a:rPr lang="pt-BR" sz="3000" dirty="0" err="1" smtClean="0"/>
              <a:t>evaluate</a:t>
            </a:r>
            <a:r>
              <a:rPr lang="pt-BR" sz="3000" dirty="0" smtClean="0"/>
              <a:t> </a:t>
            </a:r>
            <a:r>
              <a:rPr lang="pt-BR" sz="3000" dirty="0" err="1" smtClean="0"/>
              <a:t>the</a:t>
            </a:r>
            <a:r>
              <a:rPr lang="pt-BR" sz="3000" dirty="0" smtClean="0"/>
              <a:t> ACDC?</a:t>
            </a:r>
            <a:endParaRPr lang="pt-BR" sz="3000" dirty="0"/>
          </a:p>
        </p:txBody>
      </p:sp>
      <p:grpSp>
        <p:nvGrpSpPr>
          <p:cNvPr id="4" name="Grupo 1"/>
          <p:cNvGrpSpPr>
            <a:grpSpLocks/>
          </p:cNvGrpSpPr>
          <p:nvPr/>
        </p:nvGrpSpPr>
        <p:grpSpPr bwMode="auto">
          <a:xfrm>
            <a:off x="7217105" y="354645"/>
            <a:ext cx="1503333" cy="522433"/>
            <a:chOff x="6340283" y="1345332"/>
            <a:chExt cx="2227455" cy="769218"/>
          </a:xfrm>
        </p:grpSpPr>
        <p:sp>
          <p:nvSpPr>
            <p:cNvPr id="5" name="Retângulo de cantos arredondados 4"/>
            <p:cNvSpPr/>
            <p:nvPr/>
          </p:nvSpPr>
          <p:spPr>
            <a:xfrm>
              <a:off x="6340283" y="1345332"/>
              <a:ext cx="2227455" cy="769218"/>
            </a:xfrm>
            <a:prstGeom prst="roundRect">
              <a:avLst>
                <a:gd name="adj" fmla="val 1048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6" name="Imagem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958" y="1384469"/>
              <a:ext cx="2110669" cy="644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20910" y="1237688"/>
            <a:ext cx="5695193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Negotiation of interests and values ​​</a:t>
            </a:r>
            <a:r>
              <a:rPr lang="en-US" dirty="0">
                <a:solidFill>
                  <a:schemeClr val="bg1"/>
                </a:solidFill>
              </a:rPr>
              <a:t>of different </a:t>
            </a:r>
            <a:r>
              <a:rPr lang="en-US" b="1" dirty="0">
                <a:solidFill>
                  <a:schemeClr val="bg1"/>
                </a:solidFill>
              </a:rPr>
              <a:t>stakeholders is a key factor </a:t>
            </a:r>
            <a:r>
              <a:rPr lang="en-US" dirty="0">
                <a:solidFill>
                  <a:schemeClr val="bg1"/>
                </a:solidFill>
              </a:rPr>
              <a:t>in any assessment,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and especially </a:t>
            </a:r>
            <a:r>
              <a:rPr lang="en-US" b="1" dirty="0">
                <a:solidFill>
                  <a:schemeClr val="bg1"/>
                </a:solidFill>
              </a:rPr>
              <a:t>in </a:t>
            </a:r>
            <a:r>
              <a:rPr lang="en-US" b="1" dirty="0" smtClean="0">
                <a:solidFill>
                  <a:schemeClr val="bg1"/>
                </a:solidFill>
              </a:rPr>
              <a:t>an equity </a:t>
            </a:r>
            <a:r>
              <a:rPr lang="en-US" b="1" smtClean="0">
                <a:solidFill>
                  <a:schemeClr val="bg1"/>
                </a:solidFill>
              </a:rPr>
              <a:t>focused </a:t>
            </a:r>
            <a:r>
              <a:rPr lang="en-US" b="1" smtClean="0">
                <a:solidFill>
                  <a:schemeClr val="bg1"/>
                </a:solidFill>
              </a:rPr>
              <a:t>project</a:t>
            </a:r>
            <a:endParaRPr lang="en-US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Rubrics Methodology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en-US" sz="2000" dirty="0" smtClean="0">
                <a:solidFill>
                  <a:schemeClr val="bg1"/>
                </a:solidFill>
              </a:rPr>
              <a:t>Brought together stakeholders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. Evaluative questions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. Creating rubrics: outstanding, good, regular and bad performance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. Evidences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. Discussing findings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805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 txBox="1">
            <a:spLocks/>
          </p:cNvSpPr>
          <p:nvPr/>
        </p:nvSpPr>
        <p:spPr>
          <a:xfrm>
            <a:off x="217917" y="313013"/>
            <a:ext cx="6037603" cy="56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>
            <a:defPPr>
              <a:defRPr lang="en-US"/>
            </a:defPPr>
            <a:lvl1pPr defTabSz="1125538">
              <a:defRPr sz="3400" b="1">
                <a:solidFill>
                  <a:schemeClr val="bg1"/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pt-BR" sz="3000" dirty="0" err="1" smtClean="0"/>
              <a:t>Rubrics</a:t>
            </a:r>
            <a:r>
              <a:rPr lang="pt-BR" sz="3000" dirty="0" smtClean="0"/>
              <a:t> </a:t>
            </a:r>
            <a:r>
              <a:rPr lang="pt-BR" sz="3000" dirty="0" err="1" smtClean="0"/>
              <a:t>methodology</a:t>
            </a:r>
            <a:endParaRPr lang="pt-BR" sz="3000" dirty="0"/>
          </a:p>
        </p:txBody>
      </p:sp>
      <p:grpSp>
        <p:nvGrpSpPr>
          <p:cNvPr id="6" name="Grupo 1"/>
          <p:cNvGrpSpPr>
            <a:grpSpLocks/>
          </p:cNvGrpSpPr>
          <p:nvPr/>
        </p:nvGrpSpPr>
        <p:grpSpPr bwMode="auto">
          <a:xfrm>
            <a:off x="7217105" y="354645"/>
            <a:ext cx="1503333" cy="522433"/>
            <a:chOff x="6340283" y="1345332"/>
            <a:chExt cx="2227455" cy="769218"/>
          </a:xfrm>
        </p:grpSpPr>
        <p:sp>
          <p:nvSpPr>
            <p:cNvPr id="7" name="Retângulo de cantos arredondados 6"/>
            <p:cNvSpPr/>
            <p:nvPr/>
          </p:nvSpPr>
          <p:spPr>
            <a:xfrm>
              <a:off x="6340283" y="1345332"/>
              <a:ext cx="2227455" cy="769218"/>
            </a:xfrm>
            <a:prstGeom prst="roundRect">
              <a:avLst>
                <a:gd name="adj" fmla="val 1048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10" name="Imagem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958" y="1384469"/>
              <a:ext cx="2110669" cy="644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CaixaDeTexto 10"/>
          <p:cNvSpPr txBox="1"/>
          <p:nvPr/>
        </p:nvSpPr>
        <p:spPr>
          <a:xfrm>
            <a:off x="278027" y="1141110"/>
            <a:ext cx="5917382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Evaluation design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negotiating </a:t>
            </a:r>
            <a:r>
              <a:rPr lang="en-US" dirty="0">
                <a:solidFill>
                  <a:schemeClr val="bg1"/>
                </a:solidFill>
              </a:rPr>
              <a:t>values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1950" dirty="0" smtClean="0">
                <a:solidFill>
                  <a:schemeClr val="bg1"/>
                </a:solidFill>
              </a:rPr>
              <a:t>Developing big evaluative questions related to all values of the project </a:t>
            </a:r>
          </a:p>
          <a:p>
            <a:r>
              <a:rPr lang="en-US" sz="1950" dirty="0" smtClean="0">
                <a:solidFill>
                  <a:schemeClr val="bg1"/>
                </a:solidFill>
              </a:rPr>
              <a:t>Combining different evidence (</a:t>
            </a:r>
            <a:r>
              <a:rPr lang="en-US" sz="1950" dirty="0" err="1" smtClean="0">
                <a:solidFill>
                  <a:schemeClr val="bg1"/>
                </a:solidFill>
              </a:rPr>
              <a:t>quanti</a:t>
            </a:r>
            <a:r>
              <a:rPr lang="en-US" sz="1950" dirty="0" smtClean="0">
                <a:solidFill>
                  <a:schemeClr val="bg1"/>
                </a:solidFill>
              </a:rPr>
              <a:t> and </a:t>
            </a:r>
            <a:r>
              <a:rPr lang="en-US" sz="1950" dirty="0" err="1" smtClean="0">
                <a:solidFill>
                  <a:schemeClr val="bg1"/>
                </a:solidFill>
              </a:rPr>
              <a:t>quali</a:t>
            </a:r>
            <a:r>
              <a:rPr lang="en-US" sz="1950" dirty="0" smtClean="0">
                <a:solidFill>
                  <a:schemeClr val="bg1"/>
                </a:solidFill>
              </a:rPr>
              <a:t>) to define the project’s quality and values</a:t>
            </a:r>
          </a:p>
          <a:p>
            <a:r>
              <a:rPr lang="en-US" sz="1950" dirty="0" smtClean="0">
                <a:solidFill>
                  <a:schemeClr val="bg1"/>
                </a:solidFill>
              </a:rPr>
              <a:t>Evaluation throughout the implementation cycle</a:t>
            </a:r>
            <a:endParaRPr lang="en-US" sz="1950" dirty="0">
              <a:solidFill>
                <a:schemeClr val="bg1"/>
              </a:solidFill>
            </a:endParaRPr>
          </a:p>
          <a:p>
            <a:r>
              <a:rPr lang="pt-BR" sz="1950" dirty="0" err="1">
                <a:solidFill>
                  <a:schemeClr val="bg1"/>
                </a:solidFill>
              </a:rPr>
              <a:t>Provision</a:t>
            </a:r>
            <a:r>
              <a:rPr lang="pt-BR" sz="1950" dirty="0">
                <a:solidFill>
                  <a:schemeClr val="bg1"/>
                </a:solidFill>
              </a:rPr>
              <a:t> </a:t>
            </a:r>
            <a:r>
              <a:rPr lang="pt-BR" sz="1950" dirty="0" err="1">
                <a:solidFill>
                  <a:schemeClr val="bg1"/>
                </a:solidFill>
              </a:rPr>
              <a:t>of</a:t>
            </a:r>
            <a:r>
              <a:rPr lang="pt-BR" sz="1950" dirty="0">
                <a:solidFill>
                  <a:schemeClr val="bg1"/>
                </a:solidFill>
              </a:rPr>
              <a:t> </a:t>
            </a:r>
            <a:r>
              <a:rPr lang="pt-BR" sz="1950" dirty="0" err="1">
                <a:solidFill>
                  <a:schemeClr val="bg1"/>
                </a:solidFill>
              </a:rPr>
              <a:t>frequent</a:t>
            </a:r>
            <a:r>
              <a:rPr lang="pt-BR" sz="1950" dirty="0">
                <a:solidFill>
                  <a:schemeClr val="bg1"/>
                </a:solidFill>
              </a:rPr>
              <a:t> feedback </a:t>
            </a:r>
            <a:r>
              <a:rPr lang="pt-BR" sz="1950" dirty="0" err="1">
                <a:solidFill>
                  <a:schemeClr val="bg1"/>
                </a:solidFill>
              </a:rPr>
              <a:t>to</a:t>
            </a:r>
            <a:r>
              <a:rPr lang="pt-BR" sz="1950" dirty="0">
                <a:solidFill>
                  <a:schemeClr val="bg1"/>
                </a:solidFill>
              </a:rPr>
              <a:t> </a:t>
            </a:r>
            <a:r>
              <a:rPr lang="pt-BR" sz="1950" dirty="0" err="1">
                <a:solidFill>
                  <a:schemeClr val="bg1"/>
                </a:solidFill>
              </a:rPr>
              <a:t>support</a:t>
            </a:r>
            <a:r>
              <a:rPr lang="pt-BR" sz="1950" dirty="0">
                <a:solidFill>
                  <a:schemeClr val="bg1"/>
                </a:solidFill>
              </a:rPr>
              <a:t> </a:t>
            </a:r>
            <a:r>
              <a:rPr lang="pt-BR" sz="1950" dirty="0" err="1">
                <a:solidFill>
                  <a:schemeClr val="bg1"/>
                </a:solidFill>
              </a:rPr>
              <a:t>decision</a:t>
            </a:r>
            <a:r>
              <a:rPr lang="pt-BR" sz="1950" dirty="0">
                <a:solidFill>
                  <a:schemeClr val="bg1"/>
                </a:solidFill>
              </a:rPr>
              <a:t> </a:t>
            </a:r>
            <a:r>
              <a:rPr lang="pt-BR" sz="1950" dirty="0" err="1" smtClean="0">
                <a:solidFill>
                  <a:schemeClr val="bg1"/>
                </a:solidFill>
              </a:rPr>
              <a:t>making</a:t>
            </a:r>
            <a:r>
              <a:rPr lang="pt-BR" sz="1950" dirty="0" smtClean="0">
                <a:solidFill>
                  <a:schemeClr val="bg1"/>
                </a:solidFill>
              </a:rPr>
              <a:t> </a:t>
            </a:r>
            <a:endParaRPr lang="pt-BR" sz="1950" dirty="0">
              <a:solidFill>
                <a:schemeClr val="bg1"/>
              </a:solidFill>
            </a:endParaRPr>
          </a:p>
          <a:p>
            <a:r>
              <a:rPr lang="pt-BR" sz="1950" dirty="0" err="1">
                <a:solidFill>
                  <a:schemeClr val="bg1"/>
                </a:solidFill>
              </a:rPr>
              <a:t>E</a:t>
            </a:r>
            <a:r>
              <a:rPr lang="pt-BR" sz="1950" dirty="0" err="1" smtClean="0">
                <a:solidFill>
                  <a:schemeClr val="bg1"/>
                </a:solidFill>
              </a:rPr>
              <a:t>valuative</a:t>
            </a:r>
            <a:r>
              <a:rPr lang="pt-BR" sz="1950" dirty="0" smtClean="0">
                <a:solidFill>
                  <a:schemeClr val="bg1"/>
                </a:solidFill>
              </a:rPr>
              <a:t> </a:t>
            </a:r>
            <a:r>
              <a:rPr lang="pt-BR" sz="1950" dirty="0" err="1" smtClean="0">
                <a:solidFill>
                  <a:schemeClr val="bg1"/>
                </a:solidFill>
              </a:rPr>
              <a:t>conclusion</a:t>
            </a:r>
            <a:endParaRPr lang="pt-BR" sz="19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80924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 txBox="1">
            <a:spLocks/>
          </p:cNvSpPr>
          <p:nvPr/>
        </p:nvSpPr>
        <p:spPr>
          <a:xfrm>
            <a:off x="217917" y="313013"/>
            <a:ext cx="6037603" cy="56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>
            <a:defPPr>
              <a:defRPr lang="en-US"/>
            </a:defPPr>
            <a:lvl1pPr defTabSz="1125538">
              <a:defRPr sz="3400" b="1">
                <a:solidFill>
                  <a:schemeClr val="bg1"/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pt-BR" sz="3000" dirty="0" err="1" smtClean="0"/>
              <a:t>Rubrics</a:t>
            </a:r>
            <a:r>
              <a:rPr lang="pt-BR" sz="3000" dirty="0" smtClean="0"/>
              <a:t> </a:t>
            </a:r>
            <a:r>
              <a:rPr lang="pt-BR" sz="3000" dirty="0" err="1" smtClean="0"/>
              <a:t>methodology</a:t>
            </a:r>
            <a:endParaRPr lang="pt-BR" sz="3000" dirty="0"/>
          </a:p>
        </p:txBody>
      </p:sp>
      <p:grpSp>
        <p:nvGrpSpPr>
          <p:cNvPr id="4" name="Grupo 1"/>
          <p:cNvGrpSpPr>
            <a:grpSpLocks/>
          </p:cNvGrpSpPr>
          <p:nvPr/>
        </p:nvGrpSpPr>
        <p:grpSpPr bwMode="auto">
          <a:xfrm>
            <a:off x="7217105" y="354645"/>
            <a:ext cx="1503333" cy="522433"/>
            <a:chOff x="6340283" y="1345332"/>
            <a:chExt cx="2227455" cy="769218"/>
          </a:xfrm>
        </p:grpSpPr>
        <p:sp>
          <p:nvSpPr>
            <p:cNvPr id="5" name="Retângulo de cantos arredondados 4"/>
            <p:cNvSpPr/>
            <p:nvPr/>
          </p:nvSpPr>
          <p:spPr>
            <a:xfrm>
              <a:off x="6340283" y="1345332"/>
              <a:ext cx="2227455" cy="769218"/>
            </a:xfrm>
            <a:prstGeom prst="roundRect">
              <a:avLst>
                <a:gd name="adj" fmla="val 1048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6" name="Imagem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958" y="1384469"/>
              <a:ext cx="2110669" cy="644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338138" y="1335088"/>
            <a:ext cx="5917382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Evaluative Questions:</a:t>
            </a:r>
          </a:p>
          <a:p>
            <a:endParaRPr lang="pt-BR" sz="14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How well did the different key components of the Project’s methodology contribute to strengthening the implementation of Law </a:t>
            </a:r>
            <a:r>
              <a:rPr lang="en-US" sz="2200" dirty="0" smtClean="0">
                <a:solidFill>
                  <a:schemeClr val="bg1"/>
                </a:solidFill>
              </a:rPr>
              <a:t>10.639/03</a:t>
            </a:r>
            <a:r>
              <a:rPr lang="en-US" sz="2200" dirty="0">
                <a:solidFill>
                  <a:schemeClr val="bg1"/>
                </a:solidFill>
              </a:rPr>
              <a:t>?</a:t>
            </a:r>
          </a:p>
          <a:p>
            <a:pPr>
              <a:buFont typeface="+mj-lt"/>
              <a:buAutoNum type="arabicPeriod"/>
            </a:pPr>
            <a:endParaRPr lang="pt-BR" sz="11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1"/>
                </a:solidFill>
              </a:rPr>
              <a:t>What </a:t>
            </a:r>
            <a:r>
              <a:rPr lang="en-US" sz="2200" dirty="0">
                <a:solidFill>
                  <a:schemeClr val="bg1"/>
                </a:solidFill>
              </a:rPr>
              <a:t>is the probability </a:t>
            </a:r>
            <a:r>
              <a:rPr lang="en-US" sz="2200" dirty="0" smtClean="0">
                <a:solidFill>
                  <a:schemeClr val="bg1"/>
                </a:solidFill>
              </a:rPr>
              <a:t>that </a:t>
            </a:r>
            <a:r>
              <a:rPr lang="en-US" sz="2200" dirty="0">
                <a:solidFill>
                  <a:schemeClr val="bg1"/>
                </a:solidFill>
              </a:rPr>
              <a:t>positive changes </a:t>
            </a:r>
            <a:r>
              <a:rPr lang="en-US" sz="2200" dirty="0" smtClean="0">
                <a:solidFill>
                  <a:schemeClr val="bg1"/>
                </a:solidFill>
              </a:rPr>
              <a:t>brought </a:t>
            </a:r>
            <a:r>
              <a:rPr lang="en-US" sz="2200" dirty="0">
                <a:solidFill>
                  <a:schemeClr val="bg1"/>
                </a:solidFill>
              </a:rPr>
              <a:t>by the Project </a:t>
            </a:r>
            <a:r>
              <a:rPr lang="en-US" sz="2200" dirty="0" smtClean="0">
                <a:solidFill>
                  <a:schemeClr val="bg1"/>
                </a:solidFill>
              </a:rPr>
              <a:t>may persist after the implementation is complete?</a:t>
            </a:r>
          </a:p>
          <a:p>
            <a:pPr marL="457200" indent="-457200">
              <a:buFont typeface="+mj-lt"/>
              <a:buAutoNum type="arabicPeriod"/>
            </a:pPr>
            <a:endParaRPr lang="en-US" sz="11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1"/>
                </a:solidFill>
              </a:rPr>
              <a:t>Where</a:t>
            </a:r>
            <a:r>
              <a:rPr lang="en-US" sz="2200" dirty="0">
                <a:solidFill>
                  <a:schemeClr val="bg1"/>
                </a:solidFill>
              </a:rPr>
              <a:t>, to whom, and why </a:t>
            </a:r>
            <a:r>
              <a:rPr lang="en-US" sz="2200" dirty="0" smtClean="0">
                <a:solidFill>
                  <a:schemeClr val="bg1"/>
                </a:solidFill>
              </a:rPr>
              <a:t>did the </a:t>
            </a:r>
            <a:r>
              <a:rPr lang="en-US" sz="2200" dirty="0">
                <a:solidFill>
                  <a:schemeClr val="bg1"/>
                </a:solidFill>
              </a:rPr>
              <a:t>project succeeded in producing relevant results</a:t>
            </a:r>
            <a:r>
              <a:rPr lang="en-US" sz="2200" dirty="0" smtClean="0">
                <a:solidFill>
                  <a:schemeClr val="bg1"/>
                </a:solidFill>
              </a:rPr>
              <a:t>?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3393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1"/>
          <p:cNvGrpSpPr>
            <a:grpSpLocks/>
          </p:cNvGrpSpPr>
          <p:nvPr/>
        </p:nvGrpSpPr>
        <p:grpSpPr bwMode="auto">
          <a:xfrm>
            <a:off x="7217105" y="354645"/>
            <a:ext cx="1503333" cy="522433"/>
            <a:chOff x="6340283" y="1345332"/>
            <a:chExt cx="2227455" cy="769218"/>
          </a:xfrm>
        </p:grpSpPr>
        <p:sp>
          <p:nvSpPr>
            <p:cNvPr id="8" name="Retângulo de cantos arredondados 7"/>
            <p:cNvSpPr/>
            <p:nvPr/>
          </p:nvSpPr>
          <p:spPr>
            <a:xfrm>
              <a:off x="6340283" y="1345332"/>
              <a:ext cx="2227455" cy="769218"/>
            </a:xfrm>
            <a:prstGeom prst="roundRect">
              <a:avLst>
                <a:gd name="adj" fmla="val 1048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10" name="Imagem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958" y="1384469"/>
              <a:ext cx="2110669" cy="644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CaixaDeTexto 8"/>
          <p:cNvSpPr txBox="1"/>
          <p:nvPr/>
        </p:nvSpPr>
        <p:spPr>
          <a:xfrm>
            <a:off x="338137" y="1192741"/>
            <a:ext cx="8408987" cy="117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endParaRPr lang="pt-BR" sz="1050" dirty="0"/>
          </a:p>
          <a:p>
            <a:r>
              <a:rPr lang="pt-BR" sz="2000" dirty="0" err="1"/>
              <a:t>Evaluative</a:t>
            </a:r>
            <a:r>
              <a:rPr lang="pt-BR" sz="2000" dirty="0"/>
              <a:t> </a:t>
            </a:r>
            <a:r>
              <a:rPr lang="pt-BR" sz="2000" dirty="0" err="1"/>
              <a:t>question</a:t>
            </a:r>
            <a:r>
              <a:rPr lang="pt-BR" sz="2000" dirty="0"/>
              <a:t>: </a:t>
            </a:r>
            <a:r>
              <a:rPr lang="en-US" sz="2000" b="0" dirty="0"/>
              <a:t>How well </a:t>
            </a:r>
            <a:r>
              <a:rPr lang="en-US" sz="2000" b="0" dirty="0" smtClean="0"/>
              <a:t>did the </a:t>
            </a:r>
            <a:r>
              <a:rPr lang="en-US" sz="2000" b="0" dirty="0"/>
              <a:t>different key components of </a:t>
            </a:r>
            <a:r>
              <a:rPr lang="en-US" sz="2000" b="0" dirty="0" smtClean="0"/>
              <a:t>the Project’s methodology contribute </a:t>
            </a:r>
            <a:r>
              <a:rPr lang="en-US" sz="2000" b="0" dirty="0"/>
              <a:t>to strengthening the implementation of Law </a:t>
            </a:r>
            <a:r>
              <a:rPr lang="en-US" sz="2000" b="0" dirty="0" smtClean="0"/>
              <a:t>10.639 </a:t>
            </a:r>
            <a:r>
              <a:rPr lang="en-US" sz="2000" b="0" dirty="0"/>
              <a:t>/ 03</a:t>
            </a:r>
            <a:r>
              <a:rPr lang="en-US" sz="2000" b="0" dirty="0" smtClean="0"/>
              <a:t>?</a:t>
            </a:r>
            <a:endParaRPr lang="pt-BR" sz="2000" dirty="0"/>
          </a:p>
        </p:txBody>
      </p:sp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9417"/>
              </p:ext>
            </p:extLst>
          </p:nvPr>
        </p:nvGraphicFramePr>
        <p:xfrm>
          <a:off x="468170" y="2637806"/>
          <a:ext cx="8388447" cy="2772223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2314219"/>
                <a:gridCol w="3135085"/>
                <a:gridCol w="2939143"/>
              </a:tblGrid>
              <a:tr h="318583">
                <a:tc>
                  <a:txBody>
                    <a:bodyPr/>
                    <a:lstStyle/>
                    <a:p>
                      <a:pPr algn="ctr" rtl="0"/>
                      <a:r>
                        <a:rPr lang="pt-BR" sz="1800" b="1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Criteria</a:t>
                      </a:r>
                      <a:r>
                        <a:rPr lang="pt-BR" sz="1400" kern="1200" dirty="0" smtClean="0">
                          <a:effectLst/>
                        </a:rPr>
                        <a:t> </a:t>
                      </a:r>
                      <a:endParaRPr lang="pt-B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631" marR="5963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t-BR" sz="1800" b="1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Evidence</a:t>
                      </a:r>
                      <a:endParaRPr lang="pt-BR" sz="18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59631" marR="5963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Sources</a:t>
                      </a:r>
                      <a:endParaRPr lang="en-US" sz="18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59631" marR="59631" marT="0" marB="0" anchor="ctr"/>
                </a:tc>
              </a:tr>
              <a:tr h="2433523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endParaRPr lang="en-US" sz="1400" b="0" kern="12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0" kern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The </a:t>
                      </a:r>
                      <a:r>
                        <a:rPr 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training offered (initial, continuing and transfer) and the educational kit ACDC contributed significantly to the implementation of Law 10.639 / 03 in schools</a:t>
                      </a:r>
                      <a:endParaRPr 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pt-BR" sz="1400" b="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t-BR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1. The </a:t>
                      </a:r>
                      <a:r>
                        <a:rPr lang="pt-BR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participants</a:t>
                      </a:r>
                      <a:r>
                        <a:rPr lang="pt-BR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’</a:t>
                      </a:r>
                      <a:r>
                        <a:rPr lang="pt-BR" sz="1400" b="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</a:t>
                      </a:r>
                      <a:r>
                        <a:rPr lang="pt-BR" sz="1400" b="0" kern="12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perception</a:t>
                      </a:r>
                      <a:r>
                        <a:rPr lang="pt-BR" sz="1400" b="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</a:t>
                      </a:r>
                      <a:r>
                        <a:rPr lang="pt-BR" sz="1400" b="0" kern="12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of</a:t>
                      </a:r>
                      <a:r>
                        <a:rPr lang="pt-BR" sz="1400" b="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</a:t>
                      </a:r>
                      <a:r>
                        <a:rPr lang="pt-BR" sz="1400" b="0" kern="12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the</a:t>
                      </a:r>
                      <a:r>
                        <a:rPr lang="pt-BR" sz="1400" b="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</a:t>
                      </a:r>
                      <a:r>
                        <a:rPr lang="pt-BR" sz="1400" b="0" kern="12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quality</a:t>
                      </a:r>
                      <a:r>
                        <a:rPr lang="pt-BR" sz="1400" b="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training </a:t>
                      </a: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pt-BR" sz="1400" b="0" kern="12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t-BR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2. </a:t>
                      </a:r>
                      <a:r>
                        <a:rPr lang="pt-BR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Proportion</a:t>
                      </a:r>
                      <a:r>
                        <a:rPr lang="pt-BR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</a:t>
                      </a:r>
                      <a:r>
                        <a:rPr lang="pt-BR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of</a:t>
                      </a:r>
                      <a:r>
                        <a:rPr lang="pt-BR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</a:t>
                      </a:r>
                      <a:r>
                        <a:rPr lang="pt-BR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participants</a:t>
                      </a:r>
                      <a:r>
                        <a:rPr lang="pt-BR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</a:t>
                      </a:r>
                      <a:r>
                        <a:rPr lang="pt-BR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who</a:t>
                      </a:r>
                      <a:r>
                        <a:rPr lang="pt-BR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</a:t>
                      </a:r>
                      <a:r>
                        <a:rPr lang="pt-BR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effectively</a:t>
                      </a:r>
                      <a:r>
                        <a:rPr lang="pt-BR" sz="1400" b="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</a:t>
                      </a:r>
                      <a:r>
                        <a:rPr lang="pt-BR" sz="1400" b="0" kern="12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applied</a:t>
                      </a:r>
                      <a:r>
                        <a:rPr lang="pt-BR" sz="1400" b="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</a:t>
                      </a:r>
                      <a:r>
                        <a:rPr lang="pt-BR" sz="1400" b="0" kern="12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the</a:t>
                      </a:r>
                      <a:r>
                        <a:rPr lang="pt-BR" sz="1400" b="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</a:t>
                      </a:r>
                      <a:r>
                        <a:rPr lang="pt-BR" sz="1400" b="0" kern="12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acquired</a:t>
                      </a:r>
                      <a:r>
                        <a:rPr lang="pt-BR" sz="1400" b="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</a:t>
                      </a:r>
                      <a:r>
                        <a:rPr lang="pt-BR" sz="1400" b="0" kern="12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knowledge</a:t>
                      </a:r>
                      <a:r>
                        <a:rPr lang="pt-BR" sz="1400" b="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in </a:t>
                      </a:r>
                      <a:r>
                        <a:rPr lang="pt-BR" sz="1400" b="0" kern="12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their</a:t>
                      </a:r>
                      <a:r>
                        <a:rPr lang="pt-BR" sz="1400" b="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professional </a:t>
                      </a:r>
                      <a:r>
                        <a:rPr lang="pt-BR" sz="1400" b="0" kern="12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practice</a:t>
                      </a:r>
                      <a:endParaRPr lang="pt-BR" sz="1400" b="0" kern="12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pt-BR" sz="1400" b="0" kern="12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t-BR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3. </a:t>
                      </a:r>
                      <a:r>
                        <a:rPr lang="pt-BR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Others</a:t>
                      </a:r>
                      <a:endParaRPr lang="pt-BR" sz="1400" b="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t-BR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4. (...)</a:t>
                      </a:r>
                    </a:p>
                  </a:txBody>
                  <a:tcPr marL="59631" marR="59631" marT="0" marB="0"/>
                </a:tc>
                <a:tc>
                  <a:txBody>
                    <a:bodyPr/>
                    <a:lstStyle/>
                    <a:p>
                      <a:pPr rtl="0"/>
                      <a:endParaRPr lang="pt-BR" sz="1400" b="0" kern="12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  <a:p>
                      <a:pPr rtl="0"/>
                      <a:r>
                        <a:rPr lang="pt-BR" sz="1400" b="0" kern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1</a:t>
                      </a:r>
                      <a:r>
                        <a:rPr lang="pt-BR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.  </a:t>
                      </a:r>
                      <a:r>
                        <a:rPr lang="pt-BR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Survey</a:t>
                      </a:r>
                      <a:r>
                        <a:rPr lang="pt-BR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 </a:t>
                      </a:r>
                      <a:r>
                        <a:rPr lang="pt-BR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with</a:t>
                      </a:r>
                      <a:r>
                        <a:rPr lang="pt-BR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managers </a:t>
                      </a:r>
                      <a:r>
                        <a:rPr lang="pt-BR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and</a:t>
                      </a:r>
                      <a:r>
                        <a:rPr lang="pt-BR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</a:t>
                      </a:r>
                      <a:r>
                        <a:rPr lang="pt-BR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teachers</a:t>
                      </a:r>
                      <a:endParaRPr lang="pt-BR" sz="1400" b="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  <a:p>
                      <a:pPr rtl="0"/>
                      <a:endParaRPr lang="pt-BR" sz="1400" b="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  <a:p>
                      <a:pPr rtl="0"/>
                      <a:r>
                        <a:rPr lang="pt-BR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2. Interviews </a:t>
                      </a:r>
                      <a:r>
                        <a:rPr lang="pt-BR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with</a:t>
                      </a:r>
                      <a:r>
                        <a:rPr lang="pt-BR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</a:t>
                      </a:r>
                      <a:r>
                        <a:rPr lang="pt-BR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universities</a:t>
                      </a:r>
                      <a:r>
                        <a:rPr lang="pt-BR" sz="1400" b="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, </a:t>
                      </a:r>
                      <a:r>
                        <a:rPr lang="pt-BR" sz="1400" b="0" kern="12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NGOs</a:t>
                      </a:r>
                      <a:r>
                        <a:rPr lang="pt-BR" sz="1400" b="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</a:t>
                      </a:r>
                      <a:r>
                        <a:rPr lang="pt-BR" sz="1400" b="0" kern="12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and</a:t>
                      </a:r>
                      <a:r>
                        <a:rPr lang="pt-BR" sz="1400" b="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</a:t>
                      </a:r>
                      <a:r>
                        <a:rPr lang="pt-BR" sz="1400" b="0" kern="12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public</a:t>
                      </a:r>
                      <a:r>
                        <a:rPr lang="pt-BR" sz="1400" b="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</a:t>
                      </a:r>
                      <a:r>
                        <a:rPr lang="pt-BR" sz="1400" b="0" kern="12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educational</a:t>
                      </a:r>
                      <a:r>
                        <a:rPr lang="pt-BR" sz="1400" b="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local </a:t>
                      </a:r>
                      <a:r>
                        <a:rPr lang="pt-BR" sz="1400" b="0" kern="12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departments</a:t>
                      </a:r>
                      <a:endParaRPr lang="pt-BR" sz="1400" b="0" kern="12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  <a:p>
                      <a:pPr rtl="0"/>
                      <a:endParaRPr lang="pt-BR" sz="1400" b="0" kern="12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  <a:p>
                      <a:pPr rtl="0"/>
                      <a:r>
                        <a:rPr lang="pt-BR" sz="1400" b="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3. Focus </a:t>
                      </a:r>
                      <a:r>
                        <a:rPr lang="pt-BR" sz="14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Groups</a:t>
                      </a:r>
                      <a:r>
                        <a:rPr lang="pt-BR" sz="1400" b="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 </a:t>
                      </a:r>
                      <a:r>
                        <a:rPr lang="pt-BR" sz="1400" b="0" kern="12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with</a:t>
                      </a:r>
                      <a:r>
                        <a:rPr lang="pt-BR" sz="1400" b="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</a:t>
                      </a:r>
                      <a:r>
                        <a:rPr lang="pt-BR" sz="1400" b="0" kern="12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teachers</a:t>
                      </a:r>
                      <a:r>
                        <a:rPr lang="pt-BR" sz="1400" b="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</a:t>
                      </a:r>
                      <a:r>
                        <a:rPr lang="pt-BR" sz="1400" b="0" kern="12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and</a:t>
                      </a:r>
                      <a:r>
                        <a:rPr lang="pt-BR" sz="1400" b="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 </a:t>
                      </a:r>
                      <a:r>
                        <a:rPr lang="pt-BR" sz="1400" b="0" kern="12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MS PGothic" pitchFamily="34" charset="-128"/>
                          <a:cs typeface="+mn-cs"/>
                        </a:rPr>
                        <a:t>students</a:t>
                      </a:r>
                      <a:endParaRPr lang="pt-BR" sz="1400" b="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59631" marR="59631" marT="0" marB="0"/>
                </a:tc>
              </a:tr>
            </a:tbl>
          </a:graphicData>
        </a:graphic>
      </p:graphicFrame>
      <p:sp>
        <p:nvSpPr>
          <p:cNvPr id="16" name="Título 1"/>
          <p:cNvSpPr txBox="1">
            <a:spLocks/>
          </p:cNvSpPr>
          <p:nvPr/>
        </p:nvSpPr>
        <p:spPr>
          <a:xfrm>
            <a:off x="217917" y="313013"/>
            <a:ext cx="6037603" cy="56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>
            <a:defPPr>
              <a:defRPr lang="en-US"/>
            </a:defPPr>
            <a:lvl1pPr defTabSz="1125538">
              <a:defRPr sz="3400" b="1">
                <a:solidFill>
                  <a:schemeClr val="bg1"/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pt-BR" sz="3000" dirty="0" err="1" smtClean="0"/>
              <a:t>Rubrics</a:t>
            </a:r>
            <a:r>
              <a:rPr lang="pt-BR" sz="3000" dirty="0" smtClean="0"/>
              <a:t> </a:t>
            </a:r>
            <a:r>
              <a:rPr lang="pt-BR" sz="3000" dirty="0" err="1" smtClean="0"/>
              <a:t>methodology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78525792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338137" y="1092995"/>
            <a:ext cx="8573107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endParaRPr lang="pt-BR" dirty="0" smtClean="0"/>
          </a:p>
          <a:p>
            <a:r>
              <a:rPr lang="en-US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Listening and engaging different stakeholders, especially the ones that are usually “invisible” in evaluations 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(civil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society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managers,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students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educational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trainers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teachers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endParaRPr lang="en-US" b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t-BR" b="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Values</a:t>
            </a:r>
            <a:r>
              <a:rPr lang="pt-BR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1800" b="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</a:t>
            </a:r>
            <a:r>
              <a:rPr lang="pt-BR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criteria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1800" b="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</a:t>
            </a:r>
            <a:r>
              <a:rPr lang="pt-BR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b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consistent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evidences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1800" b="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</a:t>
            </a:r>
            <a:r>
              <a:rPr lang="pt-BR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consistent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b="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reports</a:t>
            </a:r>
            <a:endParaRPr lang="pt-BR" b="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pt-BR" b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More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sensitive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tools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to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reality </a:t>
            </a:r>
            <a:r>
              <a:rPr lang="pt-BR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under</a:t>
            </a:r>
            <a:r>
              <a:rPr lang="pt-BR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b="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assessment</a:t>
            </a:r>
            <a:endParaRPr lang="pt-BR" b="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endParaRPr lang="pt-BR" b="0" dirty="0" smtClean="0"/>
          </a:p>
          <a:p>
            <a:pPr marL="342900" indent="-342900">
              <a:buFont typeface="Arial"/>
              <a:buChar char="•"/>
            </a:pPr>
            <a:endParaRPr lang="pt-BR" b="0" dirty="0"/>
          </a:p>
          <a:p>
            <a:pPr marL="342900" indent="-342900">
              <a:buFont typeface="Arial"/>
              <a:buChar char="•"/>
            </a:pPr>
            <a:endParaRPr lang="pt-BR" b="0" dirty="0"/>
          </a:p>
          <a:p>
            <a:endParaRPr lang="en-US" b="0" dirty="0"/>
          </a:p>
          <a:p>
            <a:endParaRPr lang="pt-BR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217918" y="325914"/>
            <a:ext cx="6037603" cy="56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>
            <a:defPPr>
              <a:defRPr lang="en-US"/>
            </a:defPPr>
            <a:lvl1pPr defTabSz="1125538">
              <a:defRPr sz="3400" b="1">
                <a:solidFill>
                  <a:schemeClr val="bg1"/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pt-BR" sz="3000" dirty="0" err="1"/>
              <a:t>L</a:t>
            </a:r>
            <a:r>
              <a:rPr lang="pt-BR" sz="3000" dirty="0" err="1" smtClean="0"/>
              <a:t>essons</a:t>
            </a:r>
            <a:r>
              <a:rPr lang="pt-BR" sz="3000" dirty="0" smtClean="0"/>
              <a:t> </a:t>
            </a:r>
            <a:r>
              <a:rPr lang="pt-BR" sz="3000" dirty="0" err="1" smtClean="0"/>
              <a:t>learned</a:t>
            </a:r>
            <a:endParaRPr lang="pt-BR" sz="3000" dirty="0"/>
          </a:p>
        </p:txBody>
      </p:sp>
      <p:grpSp>
        <p:nvGrpSpPr>
          <p:cNvPr id="5" name="Grupo 1"/>
          <p:cNvGrpSpPr>
            <a:grpSpLocks/>
          </p:cNvGrpSpPr>
          <p:nvPr/>
        </p:nvGrpSpPr>
        <p:grpSpPr bwMode="auto">
          <a:xfrm>
            <a:off x="7217105" y="354645"/>
            <a:ext cx="1503333" cy="522433"/>
            <a:chOff x="6340283" y="1345332"/>
            <a:chExt cx="2227455" cy="769218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6340283" y="1345332"/>
              <a:ext cx="2227455" cy="769218"/>
            </a:xfrm>
            <a:prstGeom prst="roundRect">
              <a:avLst>
                <a:gd name="adj" fmla="val 1048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7" name="Imagem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958" y="1384469"/>
              <a:ext cx="2110669" cy="644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947074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217918" y="325914"/>
            <a:ext cx="6037603" cy="56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>
            <a:defPPr>
              <a:defRPr lang="en-US"/>
            </a:defPPr>
            <a:lvl1pPr defTabSz="1125538">
              <a:defRPr sz="3400" b="1">
                <a:solidFill>
                  <a:schemeClr val="bg1"/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pt-BR" sz="3000" dirty="0" err="1" smtClean="0"/>
              <a:t>Sustainability</a:t>
            </a:r>
            <a:r>
              <a:rPr lang="pt-BR" sz="3000" dirty="0" smtClean="0"/>
              <a:t> </a:t>
            </a:r>
            <a:r>
              <a:rPr lang="pt-BR" sz="3000" dirty="0" err="1" smtClean="0"/>
              <a:t>and</a:t>
            </a:r>
            <a:r>
              <a:rPr lang="pt-BR" sz="3000" dirty="0" smtClean="0"/>
              <a:t> </a:t>
            </a:r>
            <a:r>
              <a:rPr lang="pt-BR" sz="3000" dirty="0" err="1" smtClean="0"/>
              <a:t>equity</a:t>
            </a:r>
            <a:endParaRPr lang="pt-BR" sz="3000" dirty="0"/>
          </a:p>
        </p:txBody>
      </p:sp>
      <p:grpSp>
        <p:nvGrpSpPr>
          <p:cNvPr id="4" name="Grupo 1"/>
          <p:cNvGrpSpPr>
            <a:grpSpLocks/>
          </p:cNvGrpSpPr>
          <p:nvPr/>
        </p:nvGrpSpPr>
        <p:grpSpPr bwMode="auto">
          <a:xfrm>
            <a:off x="7217105" y="354645"/>
            <a:ext cx="1503333" cy="522433"/>
            <a:chOff x="6340283" y="1345332"/>
            <a:chExt cx="2227455" cy="769218"/>
          </a:xfrm>
        </p:grpSpPr>
        <p:sp>
          <p:nvSpPr>
            <p:cNvPr id="5" name="Retângulo de cantos arredondados 4"/>
            <p:cNvSpPr/>
            <p:nvPr/>
          </p:nvSpPr>
          <p:spPr>
            <a:xfrm>
              <a:off x="6340283" y="1345332"/>
              <a:ext cx="2227455" cy="769218"/>
            </a:xfrm>
            <a:prstGeom prst="roundRect">
              <a:avLst>
                <a:gd name="adj" fmla="val 1048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6" name="Imagem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958" y="1384469"/>
              <a:ext cx="2110669" cy="644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415635" y="1973580"/>
            <a:ext cx="3481273" cy="191314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Evaluation can help broadening the understanding of different dimensions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and necessary conditions to implement the project</a:t>
            </a: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5247092" y="1963811"/>
            <a:ext cx="3600000" cy="191314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indent="0" algn="ctr" eaLnBrk="0" hangingPunct="0">
              <a:lnSpc>
                <a:spcPct val="110000"/>
              </a:lnSpc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latin typeface="+mn-lt"/>
                <a:cs typeface="MS PGothic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latin typeface="+mn-lt"/>
                <a:cs typeface="MS PGothic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+mn-lt"/>
                <a:cs typeface="MS PGothic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+mn-lt"/>
                <a:cs typeface="MS PGothic" charset="0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pPr algn="l"/>
            <a:r>
              <a:rPr lang="en-US" dirty="0" smtClean="0"/>
              <a:t>It can also contribute </a:t>
            </a:r>
            <a:r>
              <a:rPr lang="en-US" dirty="0"/>
              <a:t>to the </a:t>
            </a:r>
            <a:r>
              <a:rPr lang="en-US" dirty="0" smtClean="0"/>
              <a:t>social innovation </a:t>
            </a:r>
            <a:r>
              <a:rPr lang="en-US" dirty="0"/>
              <a:t>in the field of </a:t>
            </a:r>
            <a:r>
              <a:rPr lang="en-US" dirty="0" smtClean="0"/>
              <a:t>inequities </a:t>
            </a:r>
            <a:r>
              <a:rPr lang="en-US" dirty="0"/>
              <a:t>of </a:t>
            </a:r>
            <a:r>
              <a:rPr lang="en-US" dirty="0" smtClean="0"/>
              <a:t>color/race issues in </a:t>
            </a:r>
            <a:r>
              <a:rPr lang="en-US" dirty="0"/>
              <a:t>Brazil</a:t>
            </a:r>
          </a:p>
          <a:p>
            <a:endParaRPr lang="pt-BR" dirty="0"/>
          </a:p>
        </p:txBody>
      </p:sp>
      <p:sp>
        <p:nvSpPr>
          <p:cNvPr id="3" name="Seta para a direita 2"/>
          <p:cNvSpPr/>
          <p:nvPr/>
        </p:nvSpPr>
        <p:spPr>
          <a:xfrm>
            <a:off x="4072137" y="2495549"/>
            <a:ext cx="914400" cy="537063"/>
          </a:xfrm>
          <a:prstGeom prst="rightArrow">
            <a:avLst/>
          </a:prstGeom>
          <a:solidFill>
            <a:srgbClr val="F1850F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657456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181725" y="3914775"/>
            <a:ext cx="2143125" cy="1733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57" y="4492840"/>
            <a:ext cx="760440" cy="81487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849" y="4390040"/>
            <a:ext cx="874601" cy="870957"/>
          </a:xfrm>
          <a:prstGeom prst="rect">
            <a:avLst/>
          </a:prstGeom>
        </p:spPr>
      </p:pic>
      <p:sp>
        <p:nvSpPr>
          <p:cNvPr id="5" name="Rectangle 28"/>
          <p:cNvSpPr>
            <a:spLocks noChangeArrowheads="1"/>
          </p:cNvSpPr>
          <p:nvPr/>
        </p:nvSpPr>
        <p:spPr bwMode="auto">
          <a:xfrm>
            <a:off x="2144612" y="2148963"/>
            <a:ext cx="3427411" cy="71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/>
          <a:p>
            <a:pPr defTabSz="1125538"/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Thank you!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2247161" y="2939653"/>
            <a:ext cx="48499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anapaula@frm.org.br</a:t>
            </a:r>
          </a:p>
          <a:p>
            <a:pPr eaLnBrk="1" hangingPunct="1"/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monicap@frm.org.br</a:t>
            </a:r>
          </a:p>
        </p:txBody>
      </p:sp>
      <p:sp>
        <p:nvSpPr>
          <p:cNvPr id="7" name="Retângulo 6"/>
          <p:cNvSpPr/>
          <p:nvPr/>
        </p:nvSpPr>
        <p:spPr>
          <a:xfrm>
            <a:off x="6981825" y="2035247"/>
            <a:ext cx="1343025" cy="1952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951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 txBox="1">
            <a:spLocks/>
          </p:cNvSpPr>
          <p:nvPr/>
        </p:nvSpPr>
        <p:spPr>
          <a:xfrm>
            <a:off x="217917" y="313013"/>
            <a:ext cx="6037603" cy="56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>
            <a:defPPr>
              <a:defRPr lang="en-US"/>
            </a:defPPr>
            <a:lvl1pPr defTabSz="1125538">
              <a:defRPr sz="3400" b="1">
                <a:solidFill>
                  <a:schemeClr val="bg1"/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pt-BR" sz="3000" dirty="0" err="1" smtClean="0">
                <a:solidFill>
                  <a:srgbClr val="262626"/>
                </a:solidFill>
              </a:rPr>
              <a:t>How</a:t>
            </a:r>
            <a:r>
              <a:rPr lang="pt-BR" sz="3000" dirty="0" smtClean="0">
                <a:solidFill>
                  <a:srgbClr val="262626"/>
                </a:solidFill>
              </a:rPr>
              <a:t> </a:t>
            </a:r>
            <a:r>
              <a:rPr lang="pt-BR" sz="3000" dirty="0" err="1" smtClean="0">
                <a:solidFill>
                  <a:srgbClr val="262626"/>
                </a:solidFill>
              </a:rPr>
              <a:t>to</a:t>
            </a:r>
            <a:r>
              <a:rPr lang="pt-BR" sz="3000" dirty="0" smtClean="0">
                <a:solidFill>
                  <a:srgbClr val="262626"/>
                </a:solidFill>
              </a:rPr>
              <a:t> </a:t>
            </a:r>
            <a:r>
              <a:rPr lang="pt-BR" sz="3000" dirty="0" err="1" smtClean="0">
                <a:solidFill>
                  <a:srgbClr val="262626"/>
                </a:solidFill>
              </a:rPr>
              <a:t>evaluate</a:t>
            </a:r>
            <a:r>
              <a:rPr lang="pt-BR" sz="3000" dirty="0" smtClean="0">
                <a:solidFill>
                  <a:srgbClr val="262626"/>
                </a:solidFill>
              </a:rPr>
              <a:t> </a:t>
            </a:r>
            <a:r>
              <a:rPr lang="pt-BR" sz="3000" dirty="0" err="1" smtClean="0">
                <a:solidFill>
                  <a:srgbClr val="262626"/>
                </a:solidFill>
              </a:rPr>
              <a:t>the</a:t>
            </a:r>
            <a:r>
              <a:rPr lang="pt-BR" sz="3000" dirty="0" smtClean="0">
                <a:solidFill>
                  <a:srgbClr val="262626"/>
                </a:solidFill>
              </a:rPr>
              <a:t> ACDC?</a:t>
            </a:r>
            <a:endParaRPr lang="pt-BR" sz="3000" dirty="0">
              <a:solidFill>
                <a:srgbClr val="262626"/>
              </a:solidFill>
            </a:endParaRPr>
          </a:p>
        </p:txBody>
      </p:sp>
      <p:grpSp>
        <p:nvGrpSpPr>
          <p:cNvPr id="4" name="Grupo 1"/>
          <p:cNvGrpSpPr>
            <a:grpSpLocks/>
          </p:cNvGrpSpPr>
          <p:nvPr/>
        </p:nvGrpSpPr>
        <p:grpSpPr bwMode="auto">
          <a:xfrm>
            <a:off x="7217105" y="354645"/>
            <a:ext cx="1503333" cy="522433"/>
            <a:chOff x="6340283" y="1345332"/>
            <a:chExt cx="2227455" cy="769218"/>
          </a:xfrm>
        </p:grpSpPr>
        <p:sp>
          <p:nvSpPr>
            <p:cNvPr id="5" name="Retângulo de cantos arredondados 4"/>
            <p:cNvSpPr/>
            <p:nvPr/>
          </p:nvSpPr>
          <p:spPr>
            <a:xfrm>
              <a:off x="6340283" y="1345332"/>
              <a:ext cx="2227455" cy="769218"/>
            </a:xfrm>
            <a:prstGeom prst="roundRect">
              <a:avLst>
                <a:gd name="adj" fmla="val 1048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6" name="Imagem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958" y="1384469"/>
              <a:ext cx="2110669" cy="644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338138" y="1162050"/>
            <a:ext cx="5917382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indent="0">
              <a:buNone/>
            </a:pPr>
            <a:r>
              <a:rPr lang="en-US" b="1" dirty="0">
                <a:solidFill>
                  <a:srgbClr val="262626"/>
                </a:solidFill>
              </a:rPr>
              <a:t>The ideal scenario of any evaluation process has to involve the Stakeholders in its formulation </a:t>
            </a:r>
          </a:p>
          <a:p>
            <a:pPr marL="0" indent="0">
              <a:buNone/>
            </a:pPr>
            <a:endParaRPr lang="en-US" sz="2000" dirty="0">
              <a:solidFill>
                <a:srgbClr val="262626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262626"/>
                </a:solidFill>
              </a:rPr>
              <a:t>ACDC project deals with the implementation of a set of civilizing values​​, working in a perspective of affirmative action to ensure fairness in a very unequal social and educational context -&gt; this involvement becomes even more important</a:t>
            </a:r>
          </a:p>
          <a:p>
            <a:pPr marL="0" indent="0">
              <a:buNone/>
            </a:pPr>
            <a:endParaRPr lang="en-US" sz="2000" dirty="0">
              <a:solidFill>
                <a:srgbClr val="262626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262626"/>
                </a:solidFill>
              </a:rPr>
              <a:t>Observing the past implementations of the project, there are a number of conflicts, values ​​and different interests that often undermine </a:t>
            </a:r>
            <a:r>
              <a:rPr lang="en-US" sz="2000" dirty="0" smtClean="0">
                <a:solidFill>
                  <a:srgbClr val="262626"/>
                </a:solidFill>
              </a:rPr>
              <a:t>its </a:t>
            </a:r>
            <a:r>
              <a:rPr lang="en-US" sz="2000" dirty="0">
                <a:solidFill>
                  <a:srgbClr val="262626"/>
                </a:solidFill>
              </a:rPr>
              <a:t>plenty </a:t>
            </a:r>
            <a:r>
              <a:rPr lang="en-US" sz="2000" dirty="0" smtClean="0">
                <a:solidFill>
                  <a:srgbClr val="262626"/>
                </a:solidFill>
              </a:rPr>
              <a:t>success</a:t>
            </a:r>
            <a:endParaRPr lang="en-US" sz="20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33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ChangeArrowheads="1"/>
          </p:cNvSpPr>
          <p:nvPr/>
        </p:nvSpPr>
        <p:spPr bwMode="auto">
          <a:xfrm>
            <a:off x="180975" y="1254017"/>
            <a:ext cx="8963024" cy="272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1" rIns="91405" bIns="45701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30000"/>
              </a:spcBef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Non-governmental organization founded in 1977 in Brazil</a:t>
            </a:r>
          </a:p>
          <a:p>
            <a:pPr marL="342900" indent="-342900">
              <a:lnSpc>
                <a:spcPct val="150000"/>
              </a:lnSpc>
              <a:spcBef>
                <a:spcPct val="30000"/>
              </a:spcBef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A </a:t>
            </a:r>
            <a:r>
              <a:rPr lang="en-US" sz="2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partnership-based organization</a:t>
            </a:r>
            <a:r>
              <a:rPr lang="en-US" sz="2000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: governments, NGOs and private companies</a:t>
            </a:r>
          </a:p>
          <a:p>
            <a:pPr marL="342900" indent="-342900">
              <a:lnSpc>
                <a:spcPct val="150000"/>
              </a:lnSpc>
              <a:spcBef>
                <a:spcPct val="30000"/>
              </a:spcBef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Focus on </a:t>
            </a:r>
            <a:r>
              <a:rPr lang="en-US" sz="2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education using communication technologies</a:t>
            </a:r>
          </a:p>
          <a:p>
            <a:pPr marL="342900" indent="-342900">
              <a:lnSpc>
                <a:spcPct val="150000"/>
              </a:lnSpc>
              <a:spcBef>
                <a:spcPct val="30000"/>
              </a:spcBef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Target: youth and adults</a:t>
            </a:r>
          </a:p>
          <a:p>
            <a:pPr marL="342900" indent="-342900">
              <a:lnSpc>
                <a:spcPct val="150000"/>
              </a:lnSpc>
              <a:spcBef>
                <a:spcPct val="30000"/>
              </a:spcBef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Areas: education, heritage, environment and communication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9" y="5153024"/>
            <a:ext cx="372206" cy="390525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17917" y="276891"/>
            <a:ext cx="7862054" cy="65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>
            <a:defPPr>
              <a:defRPr lang="en-US"/>
            </a:defPPr>
            <a:lvl1pPr defTabSz="1125538">
              <a:defRPr sz="3400" b="1">
                <a:solidFill>
                  <a:schemeClr val="bg1"/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pt-BR" sz="3600" dirty="0">
                <a:solidFill>
                  <a:prstClr val="white"/>
                </a:solidFill>
              </a:rPr>
              <a:t>Roberto Marinho Foundation</a:t>
            </a:r>
          </a:p>
        </p:txBody>
      </p:sp>
    </p:spTree>
    <p:extLst>
      <p:ext uri="{BB962C8B-B14F-4D97-AF65-F5344CB8AC3E}">
        <p14:creationId xmlns:p14="http://schemas.microsoft.com/office/powerpoint/2010/main" val="416736333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9" name="Grupo 1"/>
          <p:cNvGrpSpPr>
            <a:grpSpLocks/>
          </p:cNvGrpSpPr>
          <p:nvPr/>
        </p:nvGrpSpPr>
        <p:grpSpPr bwMode="auto">
          <a:xfrm>
            <a:off x="7217105" y="354645"/>
            <a:ext cx="1503333" cy="522433"/>
            <a:chOff x="6340283" y="1345332"/>
            <a:chExt cx="2227455" cy="769218"/>
          </a:xfrm>
        </p:grpSpPr>
        <p:sp>
          <p:nvSpPr>
            <p:cNvPr id="16" name="Retângulo de cantos arredondados 15"/>
            <p:cNvSpPr/>
            <p:nvPr/>
          </p:nvSpPr>
          <p:spPr>
            <a:xfrm>
              <a:off x="6340283" y="1345332"/>
              <a:ext cx="2227455" cy="769218"/>
            </a:xfrm>
            <a:prstGeom prst="roundRect">
              <a:avLst>
                <a:gd name="adj" fmla="val 1048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22541" name="Imagem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958" y="1384469"/>
              <a:ext cx="2110669" cy="644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ítulo 1"/>
          <p:cNvSpPr txBox="1">
            <a:spLocks/>
          </p:cNvSpPr>
          <p:nvPr/>
        </p:nvSpPr>
        <p:spPr>
          <a:xfrm>
            <a:off x="217917" y="313013"/>
            <a:ext cx="6037603" cy="56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>
            <a:defPPr>
              <a:defRPr lang="en-US"/>
            </a:defPPr>
            <a:lvl1pPr defTabSz="1125538">
              <a:defRPr sz="3400" b="1">
                <a:solidFill>
                  <a:schemeClr val="bg1"/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pt-BR" sz="3000" dirty="0" smtClean="0"/>
              <a:t>ACDC </a:t>
            </a:r>
            <a:r>
              <a:rPr lang="pt-BR" sz="3000" dirty="0" err="1" smtClean="0"/>
              <a:t>project</a:t>
            </a:r>
            <a:r>
              <a:rPr lang="pt-BR" sz="3000" dirty="0" smtClean="0"/>
              <a:t> </a:t>
            </a:r>
            <a:r>
              <a:rPr lang="pt-BR" sz="3000" dirty="0" err="1" smtClean="0"/>
              <a:t>Challenges</a:t>
            </a:r>
            <a:endParaRPr lang="pt-BR" sz="3000" dirty="0"/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73743" y="1371607"/>
            <a:ext cx="576355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pt-BR" sz="2400" dirty="0" err="1" smtClean="0">
                <a:solidFill>
                  <a:schemeClr val="bg1"/>
                </a:solidFill>
              </a:rPr>
              <a:t>Provide</a:t>
            </a:r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dirty="0">
                <a:solidFill>
                  <a:schemeClr val="bg1"/>
                </a:solidFill>
              </a:rPr>
              <a:t>training </a:t>
            </a:r>
            <a:r>
              <a:rPr lang="en-US" sz="2400" dirty="0">
                <a:solidFill>
                  <a:schemeClr val="bg1"/>
                </a:solidFill>
              </a:rPr>
              <a:t> to almost 2 million </a:t>
            </a:r>
            <a:r>
              <a:rPr lang="en-US" sz="2400" dirty="0" smtClean="0">
                <a:solidFill>
                  <a:schemeClr val="bg1"/>
                </a:solidFill>
              </a:rPr>
              <a:t>teachers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P</a:t>
            </a:r>
            <a:r>
              <a:rPr lang="en-US" sz="2400" dirty="0" smtClean="0">
                <a:solidFill>
                  <a:schemeClr val="bg1"/>
                </a:solidFill>
              </a:rPr>
              <a:t>romote access </a:t>
            </a:r>
            <a:r>
              <a:rPr lang="en-US" sz="2400" dirty="0">
                <a:solidFill>
                  <a:schemeClr val="bg1"/>
                </a:solidFill>
              </a:rPr>
              <a:t>to pedagogical materials </a:t>
            </a:r>
            <a:r>
              <a:rPr lang="en-US" sz="2400" dirty="0" smtClean="0">
                <a:solidFill>
                  <a:schemeClr val="bg1"/>
                </a:solidFill>
              </a:rPr>
              <a:t>based on the content of the Federal Law </a:t>
            </a:r>
            <a:r>
              <a:rPr lang="en-US" sz="2400" dirty="0">
                <a:solidFill>
                  <a:schemeClr val="bg1"/>
                </a:solidFill>
              </a:rPr>
              <a:t>(10.639/03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Strengthen </a:t>
            </a:r>
            <a:r>
              <a:rPr lang="en-US" sz="2400" dirty="0">
                <a:solidFill>
                  <a:schemeClr val="bg1"/>
                </a:solidFill>
              </a:rPr>
              <a:t>Education Network and local partners (civil society institutions that </a:t>
            </a:r>
            <a:r>
              <a:rPr lang="en-US" sz="2400" dirty="0" smtClean="0">
                <a:solidFill>
                  <a:schemeClr val="bg1"/>
                </a:solidFill>
              </a:rPr>
              <a:t>have been working with the cause)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45616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526144" y="1334325"/>
            <a:ext cx="5729376" cy="4025949"/>
          </a:xfrm>
          <a:prstGeom prst="rect">
            <a:avLst/>
          </a:prstGeom>
          <a:extLst/>
        </p:spPr>
        <p:txBody>
          <a:bodyPr>
            <a:noAutofit/>
          </a:bodyPr>
          <a:lstStyle>
            <a:defPPr>
              <a:defRPr lang="en-US"/>
            </a:defPPr>
            <a:lvl1pPr marL="342900" indent="-342900" defTabSz="91440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 sz="22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A public social communication  and educational project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24 hour </a:t>
            </a:r>
            <a:r>
              <a:rPr lang="en-US" b="1" dirty="0" smtClean="0">
                <a:solidFill>
                  <a:schemeClr val="bg1"/>
                </a:solidFill>
              </a:rPr>
              <a:t>channel 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46 million viewers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Different </a:t>
            </a:r>
            <a:r>
              <a:rPr lang="en-US" dirty="0">
                <a:solidFill>
                  <a:schemeClr val="bg1"/>
                </a:solidFill>
              </a:rPr>
              <a:t>strategies to distribute education contents through outreach work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Sponsored by the private initiative and the non profit </a:t>
            </a:r>
            <a:r>
              <a:rPr lang="en-US" dirty="0" smtClean="0">
                <a:solidFill>
                  <a:schemeClr val="bg1"/>
                </a:solidFill>
              </a:rPr>
              <a:t>organization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A hub, building up partnerships to work with the principal social causes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17917" y="116806"/>
            <a:ext cx="6037603" cy="87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>
            <a:defPPr>
              <a:defRPr lang="en-US"/>
            </a:defPPr>
            <a:lvl1pPr defTabSz="1125538">
              <a:defRPr sz="3400" b="1">
                <a:solidFill>
                  <a:schemeClr val="bg1"/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pt-BR" sz="3000" dirty="0" smtClean="0"/>
              <a:t>Futura </a:t>
            </a:r>
            <a:r>
              <a:rPr lang="pt-BR" sz="3000" dirty="0" err="1" smtClean="0"/>
              <a:t>Channel</a:t>
            </a:r>
            <a:r>
              <a:rPr lang="pt-BR" sz="3000" dirty="0" smtClean="0"/>
              <a:t>:</a:t>
            </a:r>
          </a:p>
          <a:p>
            <a:r>
              <a:rPr lang="pt-BR" sz="2000" dirty="0" smtClean="0"/>
              <a:t>A </a:t>
            </a:r>
            <a:r>
              <a:rPr lang="pt-BR" sz="2000" dirty="0" err="1" smtClean="0"/>
              <a:t>project</a:t>
            </a:r>
            <a:r>
              <a:rPr lang="pt-BR" sz="2000" dirty="0" smtClean="0"/>
              <a:t> </a:t>
            </a:r>
            <a:r>
              <a:rPr lang="pt-BR" sz="2000" dirty="0" err="1" smtClean="0"/>
              <a:t>managed</a:t>
            </a:r>
            <a:r>
              <a:rPr lang="pt-BR" sz="2000" dirty="0" smtClean="0"/>
              <a:t> </a:t>
            </a:r>
            <a:r>
              <a:rPr lang="pt-BR" sz="2000" dirty="0" err="1" smtClean="0"/>
              <a:t>by</a:t>
            </a:r>
            <a:r>
              <a:rPr lang="pt-BR" sz="2000" dirty="0" smtClean="0"/>
              <a:t> Roberto Marinho Foundation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49416688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ChangeArrowheads="1"/>
          </p:cNvSpPr>
          <p:nvPr/>
        </p:nvSpPr>
        <p:spPr bwMode="auto">
          <a:xfrm>
            <a:off x="217715" y="323877"/>
            <a:ext cx="5921828" cy="56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/>
          <a:p>
            <a:pPr defTabSz="1125538"/>
            <a:r>
              <a:rPr lang="pt-BR" sz="3000" b="1" dirty="0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Basic </a:t>
            </a:r>
            <a:r>
              <a:rPr lang="pt-BR" sz="3000" b="1" dirty="0" err="1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Education</a:t>
            </a:r>
            <a:r>
              <a:rPr lang="pt-BR" sz="3000" b="1" dirty="0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 in </a:t>
            </a:r>
            <a:r>
              <a:rPr lang="pt-BR" sz="3000" b="1" dirty="0" err="1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Brazil</a:t>
            </a:r>
            <a:endParaRPr lang="en-US" sz="30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37456" y="1531937"/>
            <a:ext cx="8404891" cy="356990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Universalization 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of education </a:t>
            </a:r>
            <a:r>
              <a:rPr lang="en-US" sz="2200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&gt; 1990’s</a:t>
            </a:r>
          </a:p>
          <a:p>
            <a:pPr fontAlgn="auto">
              <a:spcAft>
                <a:spcPts val="0"/>
              </a:spcAft>
            </a:pPr>
            <a:endParaRPr lang="en-US" sz="2200" dirty="0" smtClean="0">
              <a:solidFill>
                <a:schemeClr val="tx2">
                  <a:lumMod val="50000"/>
                </a:schemeClr>
              </a:solidFill>
              <a:ea typeface="MS PGothic" pitchFamily="34" charset="-128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200" b="1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But 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2200" b="1" dirty="0" smtClean="0">
              <a:solidFill>
                <a:schemeClr val="tx2">
                  <a:lumMod val="50000"/>
                </a:schemeClr>
              </a:solidFill>
              <a:ea typeface="MS PGothic" pitchFamily="34" charset="-128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Brazilian students 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with low performance </a:t>
            </a:r>
            <a:r>
              <a:rPr lang="en-US" sz="2200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in OECD’s PISA* test compared to students from other countries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2200" dirty="0" smtClean="0">
              <a:solidFill>
                <a:schemeClr val="tx2">
                  <a:lumMod val="50000"/>
                </a:schemeClr>
              </a:solidFill>
              <a:ea typeface="MS PGothic" pitchFamily="34" charset="-128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932384" y="5299879"/>
            <a:ext cx="5877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r"/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*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Programme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for International Student Assessment</a:t>
            </a:r>
          </a:p>
          <a:p>
            <a:pPr algn="r"/>
            <a:endParaRPr lang="pt-BR" sz="12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251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ChangeArrowheads="1"/>
          </p:cNvSpPr>
          <p:nvPr/>
        </p:nvSpPr>
        <p:spPr bwMode="auto">
          <a:xfrm>
            <a:off x="217715" y="323877"/>
            <a:ext cx="5921828" cy="56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/>
          <a:p>
            <a:pPr defTabSz="1125538"/>
            <a:r>
              <a:rPr lang="pt-BR" sz="3000" b="1" dirty="0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Basic </a:t>
            </a:r>
            <a:r>
              <a:rPr lang="pt-BR" sz="3000" b="1" dirty="0" err="1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Education</a:t>
            </a:r>
            <a:r>
              <a:rPr lang="pt-BR" sz="3000" b="1" dirty="0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 in </a:t>
            </a:r>
            <a:r>
              <a:rPr lang="pt-BR" sz="3000" b="1" dirty="0" err="1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Brazil</a:t>
            </a:r>
            <a:endParaRPr lang="en-US" sz="30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37457" y="1335088"/>
            <a:ext cx="8409668" cy="423817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Some numbers</a:t>
            </a:r>
          </a:p>
          <a:p>
            <a:r>
              <a:rPr lang="pt-BR" sz="1800" b="1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50</a:t>
            </a:r>
            <a:r>
              <a:rPr lang="pt-BR" sz="1800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 </a:t>
            </a:r>
            <a:r>
              <a:rPr lang="pt-BR" sz="1800" dirty="0" err="1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million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 </a:t>
            </a:r>
            <a:r>
              <a:rPr lang="pt-BR" sz="1800" dirty="0" err="1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students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: </a:t>
            </a:r>
            <a:r>
              <a:rPr lang="pt-BR" sz="1800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(</a:t>
            </a:r>
            <a:r>
              <a:rPr lang="pt-BR" sz="1800" dirty="0" err="1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kindergarten</a:t>
            </a:r>
            <a:r>
              <a:rPr lang="pt-BR" sz="1800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, </a:t>
            </a:r>
            <a:r>
              <a:rPr lang="pt-BR" sz="1800" dirty="0" err="1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primary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, </a:t>
            </a:r>
            <a:r>
              <a:rPr lang="pt-BR" sz="1800" dirty="0" err="1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secondary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 </a:t>
            </a:r>
            <a:r>
              <a:rPr lang="pt-BR" sz="1800" dirty="0" err="1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and</a:t>
            </a:r>
            <a:r>
              <a:rPr lang="pt-BR" sz="1800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 professional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)</a:t>
            </a:r>
          </a:p>
          <a:p>
            <a:r>
              <a:rPr lang="pt-BR" sz="1800" b="1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141,260</a:t>
            </a:r>
            <a:r>
              <a:rPr lang="pt-BR" sz="1800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 </a:t>
            </a:r>
            <a:r>
              <a:rPr lang="pt-BR" sz="1800" dirty="0" err="1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primary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 </a:t>
            </a:r>
            <a:r>
              <a:rPr lang="pt-BR" sz="1800" dirty="0" err="1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schools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   </a:t>
            </a:r>
          </a:p>
          <a:p>
            <a:r>
              <a:rPr lang="pt-BR" sz="1800" b="1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27,450</a:t>
            </a:r>
            <a:r>
              <a:rPr lang="pt-BR" sz="1800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 </a:t>
            </a:r>
            <a:r>
              <a:rPr lang="pt-BR" sz="1800" dirty="0" err="1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secondary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 </a:t>
            </a:r>
            <a:r>
              <a:rPr lang="pt-BR" sz="1800" dirty="0" err="1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schools</a:t>
            </a:r>
            <a:endParaRPr lang="pt-BR" sz="1800" dirty="0" smtClean="0">
              <a:solidFill>
                <a:schemeClr val="tx2">
                  <a:lumMod val="50000"/>
                </a:schemeClr>
              </a:solidFill>
              <a:ea typeface="MS PGothic" pitchFamily="34" charset="-128"/>
            </a:endParaRPr>
          </a:p>
          <a:p>
            <a:endParaRPr lang="pt-BR" sz="1800" dirty="0">
              <a:solidFill>
                <a:schemeClr val="tx2">
                  <a:lumMod val="50000"/>
                </a:schemeClr>
              </a:solidFill>
              <a:ea typeface="MS PGothic" pitchFamily="34" charset="-128"/>
            </a:endParaRPr>
          </a:p>
          <a:p>
            <a:pPr marL="0" indent="0">
              <a:buNone/>
            </a:pPr>
            <a:r>
              <a:rPr lang="pt-BR" sz="1800" b="1" dirty="0" err="1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Multiethnic</a:t>
            </a:r>
            <a:r>
              <a:rPr lang="pt-BR" sz="1800" b="1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 </a:t>
            </a:r>
            <a:r>
              <a:rPr lang="pt-BR" sz="1800" b="1" dirty="0" err="1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population</a:t>
            </a:r>
            <a:r>
              <a:rPr lang="pt-BR" sz="1800" b="1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 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(</a:t>
            </a:r>
            <a:r>
              <a:rPr lang="pt-BR" sz="1800" dirty="0" err="1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primary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 </a:t>
            </a:r>
            <a:r>
              <a:rPr lang="pt-BR" sz="1800" dirty="0" err="1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schools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 </a:t>
            </a:r>
            <a:r>
              <a:rPr lang="pt-BR" sz="1800" dirty="0" err="1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and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 </a:t>
            </a:r>
            <a:r>
              <a:rPr lang="pt-BR" sz="1800" dirty="0" err="1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secondary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 </a:t>
            </a:r>
            <a:r>
              <a:rPr lang="pt-BR" sz="1800" dirty="0" err="1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schools</a:t>
            </a:r>
            <a:r>
              <a:rPr lang="pt-BR" sz="1800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)</a:t>
            </a:r>
          </a:p>
          <a:p>
            <a:pPr marL="0" indent="0">
              <a:buNone/>
            </a:pPr>
            <a:endParaRPr lang="pt-BR" sz="1800" dirty="0" smtClean="0">
              <a:solidFill>
                <a:schemeClr val="tx2">
                  <a:lumMod val="50000"/>
                </a:schemeClr>
              </a:solidFill>
              <a:ea typeface="MS PGothic" pitchFamily="34" charset="-128"/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tx2">
                  <a:lumMod val="50000"/>
                </a:schemeClr>
              </a:solidFill>
              <a:ea typeface="MS PGothic" pitchFamily="34" charset="-128"/>
            </a:endParaRPr>
          </a:p>
          <a:p>
            <a:pPr marL="0" indent="0">
              <a:buNone/>
            </a:pPr>
            <a:endParaRPr lang="pt-BR" sz="1800" dirty="0">
              <a:solidFill>
                <a:schemeClr val="tx2">
                  <a:lumMod val="50000"/>
                </a:schemeClr>
              </a:solidFill>
              <a:ea typeface="MS PGothic" pitchFamily="34" charset="-128"/>
            </a:endParaRPr>
          </a:p>
          <a:p>
            <a:pPr marL="0" indent="0">
              <a:buNone/>
            </a:pPr>
            <a:endParaRPr lang="pt-BR" sz="1800" dirty="0">
              <a:solidFill>
                <a:schemeClr val="tx2">
                  <a:lumMod val="50000"/>
                </a:schemeClr>
              </a:solidFill>
              <a:ea typeface="MS PGothic" pitchFamily="34" charset="-128"/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tx2">
                  <a:lumMod val="50000"/>
                </a:schemeClr>
              </a:solidFill>
              <a:ea typeface="MS PGothic" pitchFamily="34" charset="-128"/>
            </a:endParaRPr>
          </a:p>
          <a:p>
            <a:pPr marL="0" indent="0">
              <a:buNone/>
            </a:pPr>
            <a:endParaRPr lang="pt-BR" sz="1800" dirty="0">
              <a:solidFill>
                <a:schemeClr val="tx2">
                  <a:lumMod val="50000"/>
                </a:schemeClr>
              </a:solidFill>
              <a:ea typeface="MS PGothic" pitchFamily="34" charset="-128"/>
            </a:endParaRPr>
          </a:p>
          <a:p>
            <a:pPr marL="0" indent="0" algn="r">
              <a:buNone/>
            </a:pPr>
            <a:r>
              <a:rPr lang="pt-BR" sz="1100" dirty="0" err="1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Source</a:t>
            </a:r>
            <a:r>
              <a:rPr lang="pt-BR" sz="1100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: </a:t>
            </a:r>
            <a:r>
              <a:rPr lang="pt-BR" sz="1100" dirty="0" err="1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Mec</a:t>
            </a:r>
            <a:r>
              <a:rPr lang="pt-BR" sz="1100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/Inep/DEED/2013</a:t>
            </a:r>
            <a:endParaRPr lang="pt-BR" sz="1100" dirty="0">
              <a:solidFill>
                <a:schemeClr val="tx2">
                  <a:lumMod val="50000"/>
                </a:schemeClr>
              </a:solidFill>
              <a:ea typeface="MS PGothic" pitchFamily="34" charset="-128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391007"/>
              </p:ext>
            </p:extLst>
          </p:nvPr>
        </p:nvGraphicFramePr>
        <p:xfrm>
          <a:off x="436592" y="3502652"/>
          <a:ext cx="8310533" cy="1600200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598788"/>
                <a:gridCol w="1139729"/>
                <a:gridCol w="965605"/>
                <a:gridCol w="965605"/>
                <a:gridCol w="965605"/>
                <a:gridCol w="743991"/>
                <a:gridCol w="965605"/>
                <a:gridCol w="965605"/>
              </a:tblGrid>
              <a:tr h="2205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pt-BR" sz="14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  <a:r>
                        <a:rPr lang="pt-BR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declared</a:t>
                      </a:r>
                      <a:endParaRPr lang="pt-BR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White</a:t>
                      </a:r>
                      <a:endParaRPr lang="pt-BR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Black</a:t>
                      </a:r>
                      <a:endParaRPr lang="pt-BR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Brown</a:t>
                      </a:r>
                      <a:endParaRPr lang="pt-BR" sz="15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Oriental</a:t>
                      </a:r>
                      <a:endParaRPr lang="pt-BR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Indigenous</a:t>
                      </a:r>
                      <a:endParaRPr lang="pt-BR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44450" marR="44450" marT="0" marB="0" anchor="ctr"/>
                </a:tc>
              </a:tr>
              <a:tr h="86631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primary</a:t>
                      </a:r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school</a:t>
                      </a:r>
                      <a:endParaRPr lang="pt-B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9.239.916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8.683.132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929.987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9.912.055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116.438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187.753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29.069.281</a:t>
                      </a:r>
                    </a:p>
                  </a:txBody>
                  <a:tcPr marL="44450" marR="44450" marT="0" marB="0" anchor="ctr"/>
                </a:tc>
              </a:tr>
              <a:tr h="8663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31,79%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29,87%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3,20%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34,10%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0,40%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0,65%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100,00%</a:t>
                      </a:r>
                    </a:p>
                  </a:txBody>
                  <a:tcPr marL="44450" marR="44450" marT="0" marB="0" anchor="ctr"/>
                </a:tc>
              </a:tr>
              <a:tr h="86631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secondary</a:t>
                      </a:r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school</a:t>
                      </a:r>
                      <a:endParaRPr lang="pt-B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3.450.388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2.186.453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226.455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2.383.055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38.977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27.487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8.312.815</a:t>
                      </a:r>
                    </a:p>
                  </a:txBody>
                  <a:tcPr marL="44450" marR="44450" marT="0" marB="0" anchor="ctr"/>
                </a:tc>
              </a:tr>
              <a:tr h="8663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41,5%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26,3%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2,7%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28,7%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0,5%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0,3%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100,0%</a:t>
                      </a:r>
                    </a:p>
                  </a:txBody>
                  <a:tcPr marL="44450" marR="44450" marT="0" marB="0" anchor="ctr"/>
                </a:tc>
              </a:tr>
              <a:tr h="8663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(</a:t>
                      </a:r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ES+HS)</a:t>
                      </a:r>
                      <a:endParaRPr lang="pt-B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12.690.304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10.869.585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1.156.442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12.295.110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155.415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215.240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37.382.096</a:t>
                      </a:r>
                    </a:p>
                  </a:txBody>
                  <a:tcPr marL="44450" marR="44450" marT="0" marB="0" anchor="ctr"/>
                </a:tc>
              </a:tr>
              <a:tr h="8663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33,9%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29,1%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3,1%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32,9%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0,4%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0,6%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100,0%</a:t>
                      </a: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0925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346101" y="1129939"/>
            <a:ext cx="8401023" cy="141850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National assessment of performance in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Reading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and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Math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 evidence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lower performance for students who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ea typeface="MS PGothic" pitchFamily="34" charset="-128"/>
              </a:rPr>
              <a:t>self-declared blacks</a:t>
            </a:r>
          </a:p>
          <a:p>
            <a:pPr marL="0" indent="0">
              <a:buNone/>
            </a:pPr>
            <a:endParaRPr lang="en-US" sz="1600" dirty="0">
              <a:solidFill>
                <a:schemeClr val="tx2">
                  <a:lumMod val="50000"/>
                </a:schemeClr>
              </a:solidFill>
              <a:ea typeface="MS PGothic" pitchFamily="34" charset="-128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Differences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in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Portuguese Language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proficiency scores according to students’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color/race (2003)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000" i="1" dirty="0" smtClean="0">
              <a:solidFill>
                <a:schemeClr val="tx2">
                  <a:lumMod val="50000"/>
                </a:schemeClr>
              </a:solidFill>
              <a:ea typeface="MS PGothic" pitchFamily="34" charset="-128"/>
            </a:endParaRPr>
          </a:p>
          <a:p>
            <a:pPr marL="0" indent="0">
              <a:buNone/>
            </a:pPr>
            <a:endParaRPr lang="en-US" sz="2000" i="1" dirty="0">
              <a:solidFill>
                <a:schemeClr val="tx2">
                  <a:lumMod val="50000"/>
                </a:schemeClr>
              </a:solidFill>
              <a:ea typeface="MS PGothic" pitchFamily="34" charset="-128"/>
            </a:endParaRPr>
          </a:p>
          <a:p>
            <a:pPr marL="0" indent="0">
              <a:buNone/>
            </a:pPr>
            <a:endParaRPr lang="pt-BR" sz="2000" dirty="0">
              <a:solidFill>
                <a:schemeClr val="tx2">
                  <a:lumMod val="50000"/>
                </a:schemeClr>
              </a:solidFill>
              <a:ea typeface="MS PGothic" pitchFamily="34" charset="-128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000797"/>
              </p:ext>
            </p:extLst>
          </p:nvPr>
        </p:nvGraphicFramePr>
        <p:xfrm>
          <a:off x="642738" y="2886075"/>
          <a:ext cx="7571096" cy="148590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744945"/>
                <a:gridCol w="2022873"/>
                <a:gridCol w="1974380"/>
                <a:gridCol w="1828898"/>
              </a:tblGrid>
              <a:tr h="37147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Level</a:t>
                      </a:r>
                      <a:endParaRPr lang="pt-BR" sz="20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kern="1200" dirty="0" smtClean="0"/>
                        <a:t>Brown</a:t>
                      </a:r>
                      <a:r>
                        <a:rPr lang="pt-BR" sz="2000" b="1" kern="1200" baseline="0" dirty="0" smtClean="0"/>
                        <a:t> - White</a:t>
                      </a:r>
                      <a:endParaRPr lang="pt-BR" sz="20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kern="1200" dirty="0" smtClean="0"/>
                        <a:t>Black - White</a:t>
                      </a:r>
                      <a:endParaRPr lang="pt-BR" sz="20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kern="1200" smtClean="0"/>
                        <a:t>Brown - Black</a:t>
                      </a:r>
                      <a:endParaRPr lang="pt-BR" sz="20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kern="1200" dirty="0"/>
                        <a:t>4ª </a:t>
                      </a:r>
                      <a:r>
                        <a:rPr lang="pt-BR" sz="2000" kern="1200" dirty="0" err="1" smtClean="0"/>
                        <a:t>primary</a:t>
                      </a:r>
                      <a:endParaRPr lang="pt-BR" sz="2000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kern="1200" dirty="0"/>
                        <a:t>-9,9</a:t>
                      </a:r>
                      <a:endParaRPr lang="pt-BR" sz="2000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kern="1200"/>
                        <a:t>-30,5</a:t>
                      </a:r>
                      <a:endParaRPr lang="pt-BR" sz="2000" kern="120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kern="1200" dirty="0"/>
                        <a:t>-20,6</a:t>
                      </a:r>
                      <a:endParaRPr lang="pt-BR" sz="2000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147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kern="1200" dirty="0" smtClean="0"/>
                        <a:t>8ª </a:t>
                      </a:r>
                      <a:r>
                        <a:rPr lang="pt-BR" sz="2000" kern="1200" dirty="0" err="1" smtClean="0"/>
                        <a:t>primary</a:t>
                      </a:r>
                      <a:endParaRPr lang="pt-BR" sz="2000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kern="1200"/>
                        <a:t>-15,0</a:t>
                      </a:r>
                      <a:endParaRPr lang="pt-BR" sz="2000" kern="120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kern="1200"/>
                        <a:t>-29,3</a:t>
                      </a:r>
                      <a:endParaRPr lang="pt-BR" sz="2000" kern="120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kern="1200" dirty="0"/>
                        <a:t>-14,3</a:t>
                      </a:r>
                      <a:endParaRPr lang="pt-BR" sz="2000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147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kern="1200" dirty="0" smtClean="0"/>
                        <a:t>3ª</a:t>
                      </a:r>
                      <a:r>
                        <a:rPr lang="pt-BR" sz="2000" kern="1200" baseline="0" dirty="0" smtClean="0"/>
                        <a:t> </a:t>
                      </a:r>
                      <a:r>
                        <a:rPr lang="pt-BR" sz="2000" kern="1200" baseline="0" dirty="0" err="1" smtClean="0"/>
                        <a:t>secondary</a:t>
                      </a:r>
                      <a:endParaRPr lang="pt-BR" sz="2000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kern="1200" dirty="0"/>
                        <a:t>-19,8</a:t>
                      </a:r>
                      <a:endParaRPr lang="pt-BR" sz="2000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kern="1200" dirty="0"/>
                        <a:t>-34,2</a:t>
                      </a:r>
                      <a:endParaRPr lang="pt-BR" sz="2000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kern="1200" dirty="0"/>
                        <a:t>-14,4</a:t>
                      </a:r>
                      <a:endParaRPr lang="pt-BR" sz="2000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5946413" y="5276082"/>
            <a:ext cx="2800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1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Source</a:t>
            </a:r>
            <a:r>
              <a:rPr lang="pt-BR" sz="11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: Andrade, 2008 / </a:t>
            </a:r>
            <a:r>
              <a:rPr lang="pt-BR" sz="11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Thesis</a:t>
            </a:r>
            <a:endParaRPr lang="pt-BR" sz="11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r"/>
            <a:endParaRPr lang="pt-BR" sz="1200" dirty="0"/>
          </a:p>
        </p:txBody>
      </p:sp>
      <p:sp>
        <p:nvSpPr>
          <p:cNvPr id="10" name="Rectangle 28"/>
          <p:cNvSpPr>
            <a:spLocks noChangeArrowheads="1"/>
          </p:cNvSpPr>
          <p:nvPr/>
        </p:nvSpPr>
        <p:spPr bwMode="auto">
          <a:xfrm>
            <a:off x="217714" y="340969"/>
            <a:ext cx="6516371" cy="56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/>
          <a:p>
            <a:pPr defTabSz="1125538"/>
            <a:r>
              <a:rPr lang="pt-BR" sz="2900" b="1" dirty="0" err="1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Inequities</a:t>
            </a:r>
            <a:r>
              <a:rPr lang="pt-BR" sz="2900" b="1" dirty="0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 </a:t>
            </a:r>
            <a:r>
              <a:rPr lang="pt-BR" sz="2900" b="1" dirty="0" err="1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of</a:t>
            </a:r>
            <a:r>
              <a:rPr lang="pt-BR" sz="2900" b="1" dirty="0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 </a:t>
            </a:r>
            <a:r>
              <a:rPr lang="pt-BR" sz="2900" b="1" dirty="0" err="1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learning</a:t>
            </a:r>
            <a:r>
              <a:rPr lang="pt-BR" sz="2900" b="1" dirty="0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 </a:t>
            </a:r>
            <a:r>
              <a:rPr lang="pt-BR" sz="2900" b="1" dirty="0" err="1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by</a:t>
            </a:r>
            <a:r>
              <a:rPr lang="pt-BR" sz="2900" b="1" dirty="0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 color/</a:t>
            </a:r>
            <a:r>
              <a:rPr lang="pt-BR" sz="2900" b="1" dirty="0" err="1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race</a:t>
            </a:r>
            <a:endParaRPr lang="en-US" sz="29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28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ChangeArrowheads="1"/>
          </p:cNvSpPr>
          <p:nvPr/>
        </p:nvSpPr>
        <p:spPr bwMode="auto">
          <a:xfrm>
            <a:off x="217714" y="340969"/>
            <a:ext cx="6516371" cy="56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/>
          <a:p>
            <a:pPr defTabSz="1125538"/>
            <a:r>
              <a:rPr lang="pt-BR" sz="2900" b="1" dirty="0" err="1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Inequities</a:t>
            </a:r>
            <a:r>
              <a:rPr lang="pt-BR" sz="2900" b="1" dirty="0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 </a:t>
            </a:r>
            <a:r>
              <a:rPr lang="pt-BR" sz="2900" b="1" dirty="0" err="1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of</a:t>
            </a:r>
            <a:r>
              <a:rPr lang="pt-BR" sz="2900" b="1" dirty="0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 </a:t>
            </a:r>
            <a:r>
              <a:rPr lang="pt-BR" sz="2900" b="1" dirty="0" err="1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learning</a:t>
            </a:r>
            <a:r>
              <a:rPr lang="pt-BR" sz="2900" b="1" dirty="0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 </a:t>
            </a:r>
            <a:r>
              <a:rPr lang="pt-BR" sz="2900" b="1" dirty="0" err="1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by</a:t>
            </a:r>
            <a:r>
              <a:rPr lang="pt-BR" sz="2900" b="1" dirty="0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 color/</a:t>
            </a:r>
            <a:r>
              <a:rPr lang="pt-BR" sz="2900" b="1" dirty="0" err="1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race</a:t>
            </a:r>
            <a:endParaRPr lang="en-US" sz="29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38137" y="1531938"/>
            <a:ext cx="8408988" cy="68948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defTabSz="914400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Difference between average proficiency in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Mathematics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according to the classification of color/race of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students (2003)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869057" y="4869436"/>
            <a:ext cx="2800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1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Source</a:t>
            </a:r>
            <a:r>
              <a:rPr lang="pt-BR" sz="11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: Andrade, 2008 / </a:t>
            </a:r>
            <a:r>
              <a:rPr lang="pt-BR" sz="11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Thesis</a:t>
            </a:r>
            <a:endParaRPr lang="pt-BR" sz="11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r"/>
            <a:endParaRPr lang="pt-BR" sz="1200" dirty="0"/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503981"/>
              </p:ext>
            </p:extLst>
          </p:nvPr>
        </p:nvGraphicFramePr>
        <p:xfrm>
          <a:off x="642738" y="2387682"/>
          <a:ext cx="7571096" cy="148590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744945"/>
                <a:gridCol w="2022873"/>
                <a:gridCol w="1974380"/>
                <a:gridCol w="1828898"/>
              </a:tblGrid>
              <a:tr h="37147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Level</a:t>
                      </a:r>
                      <a:endParaRPr lang="pt-BR" sz="20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kern="1200" dirty="0" smtClean="0"/>
                        <a:t>Brown -</a:t>
                      </a:r>
                      <a:r>
                        <a:rPr lang="pt-BR" sz="2000" b="1" kern="1200" baseline="0" dirty="0" smtClean="0"/>
                        <a:t> White</a:t>
                      </a:r>
                      <a:endParaRPr lang="pt-BR" sz="20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kern="1200" dirty="0" smtClean="0"/>
                        <a:t>Black - White</a:t>
                      </a:r>
                      <a:endParaRPr lang="pt-BR" sz="20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kern="1200" dirty="0" smtClean="0"/>
                        <a:t>Brown - Black</a:t>
                      </a:r>
                      <a:endParaRPr lang="pt-BR" sz="20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2000" kern="1200" dirty="0"/>
                        <a:t>4ª </a:t>
                      </a:r>
                      <a:r>
                        <a:rPr lang="pt-BR" sz="2000" kern="1200" dirty="0" err="1" smtClean="0"/>
                        <a:t>primary</a:t>
                      </a:r>
                      <a:endParaRPr lang="pt-BR" sz="20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-11,3</a:t>
                      </a:r>
                      <a:endParaRPr lang="pt-BR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-30,5</a:t>
                      </a:r>
                      <a:endParaRPr lang="pt-BR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-19,2</a:t>
                      </a:r>
                      <a:endParaRPr lang="pt-BR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1475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2000" kern="1200" dirty="0"/>
                        <a:t>8ª </a:t>
                      </a:r>
                      <a:r>
                        <a:rPr lang="pt-BR" sz="2000" kern="1200" dirty="0" err="1" smtClean="0"/>
                        <a:t>primary</a:t>
                      </a:r>
                      <a:endParaRPr lang="pt-BR" sz="20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-20,3</a:t>
                      </a:r>
                      <a:endParaRPr lang="pt-BR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-34,5</a:t>
                      </a:r>
                      <a:endParaRPr lang="pt-BR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-14,2</a:t>
                      </a:r>
                      <a:endParaRPr lang="pt-BR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1475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2000" kern="1200" dirty="0"/>
                        <a:t>3ª </a:t>
                      </a:r>
                      <a:r>
                        <a:rPr lang="pt-BR" sz="2000" kern="1200" dirty="0" err="1" smtClean="0"/>
                        <a:t>secondary</a:t>
                      </a:r>
                      <a:endParaRPr lang="pt-BR" sz="20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-28,8</a:t>
                      </a:r>
                      <a:endParaRPr lang="pt-BR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-41,1</a:t>
                      </a:r>
                      <a:endParaRPr lang="pt-BR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-12,3</a:t>
                      </a:r>
                      <a:endParaRPr lang="pt-BR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8743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 txBox="1">
            <a:spLocks/>
          </p:cNvSpPr>
          <p:nvPr/>
        </p:nvSpPr>
        <p:spPr>
          <a:xfrm>
            <a:off x="217917" y="313013"/>
            <a:ext cx="6037603" cy="56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>
            <a:defPPr>
              <a:defRPr lang="en-US"/>
            </a:defPPr>
            <a:lvl1pPr defTabSz="1125538">
              <a:defRPr sz="3400" b="1">
                <a:solidFill>
                  <a:schemeClr val="bg1"/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pt-BR" sz="3000" dirty="0" smtClean="0"/>
              <a:t>No </a:t>
            </a:r>
            <a:r>
              <a:rPr lang="pt-BR" sz="3000" dirty="0" err="1" smtClean="0"/>
              <a:t>Equity</a:t>
            </a:r>
            <a:endParaRPr lang="pt-BR" sz="3000" dirty="0"/>
          </a:p>
        </p:txBody>
      </p:sp>
      <p:sp>
        <p:nvSpPr>
          <p:cNvPr id="2" name="TextBox 1"/>
          <p:cNvSpPr txBox="1"/>
          <p:nvPr/>
        </p:nvSpPr>
        <p:spPr>
          <a:xfrm>
            <a:off x="217917" y="1509087"/>
            <a:ext cx="58976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African</a:t>
            </a:r>
            <a:r>
              <a:rPr lang="en-US" dirty="0">
                <a:solidFill>
                  <a:schemeClr val="bg1"/>
                </a:solidFill>
              </a:rPr>
              <a:t>-Brazilians and </a:t>
            </a:r>
            <a:endParaRPr lang="en-US" dirty="0" smtClean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poorest students have worst performance </a:t>
            </a:r>
            <a:endParaRPr lang="en-US" dirty="0" smtClean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when </a:t>
            </a:r>
            <a:r>
              <a:rPr lang="en-US" dirty="0">
                <a:solidFill>
                  <a:schemeClr val="bg1"/>
                </a:solidFill>
              </a:rPr>
              <a:t>compared to the white and less poor students</a:t>
            </a:r>
          </a:p>
          <a:p>
            <a:pPr marL="285750" indent="-285750" fontAlgn="auto">
              <a:spcAft>
                <a:spcPts val="0"/>
              </a:spcAft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Numerous situations of racism and </a:t>
            </a:r>
            <a:endParaRPr lang="en-US" dirty="0" smtClean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prejudice </a:t>
            </a:r>
            <a:r>
              <a:rPr lang="en-US" dirty="0">
                <a:solidFill>
                  <a:schemeClr val="bg1"/>
                </a:solidFill>
              </a:rPr>
              <a:t>in everyday school life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9173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68"/>
          <a:stretch/>
        </p:blipFill>
        <p:spPr bwMode="auto">
          <a:xfrm rot="21066779" flipH="1">
            <a:off x="-213982" y="1441407"/>
            <a:ext cx="3611005" cy="89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3"/>
          <p:cNvSpPr>
            <a:spLocks/>
          </p:cNvSpPr>
          <p:nvPr/>
        </p:nvSpPr>
        <p:spPr bwMode="auto">
          <a:xfrm rot="21371758">
            <a:off x="-550055" y="1822995"/>
            <a:ext cx="36439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 eaLnBrk="0" hangingPunct="0"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/>
            <a:r>
              <a:rPr lang="en-US" altLang="pt-BR" sz="2000" b="1" dirty="0" smtClean="0">
                <a:solidFill>
                  <a:srgbClr val="FFFFFF"/>
                </a:solidFill>
                <a:latin typeface="+mj-lt"/>
                <a:ea typeface="Myriad Pro Bold Cond"/>
                <a:cs typeface="Myriad Pro Bold Cond"/>
                <a:sym typeface="Myriad Pro Bold Cond"/>
              </a:rPr>
              <a:t>WHAT IS IT?</a:t>
            </a:r>
            <a:endParaRPr lang="en-US" altLang="pt-BR" sz="1800" b="1" dirty="0">
              <a:solidFill>
                <a:srgbClr val="FFFFFF"/>
              </a:solidFill>
              <a:latin typeface="+mj-lt"/>
              <a:ea typeface="Myriad Pro Bold Cond"/>
              <a:cs typeface="Myriad Pro Bold Cond"/>
              <a:sym typeface="Myriad Pro Bold Cond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217917" y="313013"/>
            <a:ext cx="6037603" cy="56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>
            <a:defPPr>
              <a:defRPr lang="en-US"/>
            </a:defPPr>
            <a:lvl1pPr defTabSz="1125538">
              <a:defRPr sz="3400" b="1">
                <a:solidFill>
                  <a:schemeClr val="bg1"/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pt-BR" sz="3000" dirty="0" smtClean="0"/>
              <a:t>10.639/03 Federal Law</a:t>
            </a:r>
            <a:endParaRPr lang="pt-BR" sz="3000" dirty="0"/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634426" y="2742133"/>
            <a:ext cx="493142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A  Law implemented in 2003 that turned the teaching of African and Afro-Brazilian history and culture mandatory in schools in </a:t>
            </a:r>
            <a:r>
              <a:rPr lang="en-US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Brazil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07" r="4772"/>
          <a:stretch/>
        </p:blipFill>
        <p:spPr>
          <a:xfrm flipH="1">
            <a:off x="6376471" y="1157069"/>
            <a:ext cx="2767528" cy="2092895"/>
          </a:xfrm>
          <a:prstGeom prst="rect">
            <a:avLst/>
          </a:prstGeom>
        </p:spPr>
      </p:pic>
      <p:pic>
        <p:nvPicPr>
          <p:cNvPr id="1026" name="Picture 2" descr="D:\Seleção Fundação\São Paulo\IMG_987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6472" y="3093395"/>
            <a:ext cx="2767528" cy="263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51725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Them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5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6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10499</TotalTime>
  <Words>1093</Words>
  <Application>Microsoft Macintosh PowerPoint</Application>
  <PresentationFormat>On-screen Show (16:10)</PresentationFormat>
  <Paragraphs>262</Paragraphs>
  <Slides>20</Slides>
  <Notes>15</Notes>
  <HiddenSlides>3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4_Office Theme</vt:lpstr>
      <vt:lpstr>7_Office Theme</vt:lpstr>
      <vt:lpstr>15_Tema do Office</vt:lpstr>
      <vt:lpstr>5_Tema do Office</vt:lpstr>
      <vt:lpstr>16_Tema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FUTURA</dc:title>
  <dc:creator>Juliana Reinert</dc:creator>
  <cp:lastModifiedBy>Gerência de Tecnologia</cp:lastModifiedBy>
  <cp:revision>654</cp:revision>
  <cp:lastPrinted>2014-04-03T18:33:58Z</cp:lastPrinted>
  <dcterms:created xsi:type="dcterms:W3CDTF">2013-10-10T00:56:08Z</dcterms:created>
  <dcterms:modified xsi:type="dcterms:W3CDTF">2014-10-17T18:52:08Z</dcterms:modified>
</cp:coreProperties>
</file>