
<file path=[Content_Types].xml><?xml version="1.0" encoding="utf-8"?>
<Types xmlns="http://schemas.openxmlformats.org/package/2006/content-types">
  <Override PartName="/ppt/slides/slide5.xml" ContentType="application/vnd.openxmlformats-officedocument.presentationml.slide+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s/slide17.xml" ContentType="application/vnd.openxmlformats-officedocument.presentationml.slide+xml"/>
  <Override PartName="/ppt/notesSlides/notesSlide4.xml" ContentType="application/vnd.openxmlformats-officedocument.presentationml.notesSlide+xml"/>
  <Default Extension="bin" ContentType="application/vnd.openxmlformats-officedocument.presentationml.printerSettings"/>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Default Extension="png" ContentType="image/png"/>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ppt/theme/themeOverride1.xml" ContentType="application/vnd.openxmlformats-officedocument.themeOverride+xml"/>
  <Override PartName="/ppt/slideLayouts/slideLayout1.xml" ContentType="application/vnd.openxmlformats-officedocument.presentationml.slideLayout+xml"/>
  <Override PartName="/ppt/slides/slide14.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slideLayouts/slideLayout7.xml" ContentType="application/vnd.openxmlformats-officedocument.presentationml.slideLayout+xml"/>
  <Override PartName="/ppt/slides/slide18.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theme/theme3.xml" ContentType="application/vnd.openxmlformats-officedocument.theme+xml"/>
  <Override PartName="/ppt/slides/slide16.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Layouts/slideLayout9.xml" ContentType="application/vnd.openxmlformats-officedocument.presentationml.slideLayout+xml"/>
  <Override PartName="/ppt/theme/theme1.xml" ContentType="application/vnd.openxmlformats-officedocument.theme+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slides/slide2.xml" ContentType="application/vnd.openxmlformats-officedocument.presentationml.slide+xml"/>
  <Override PartName="/ppt/slideLayouts/slideLayout3.xml" ContentType="application/vnd.openxmlformats-officedocument.presentationml.slideLayout+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1.xml" ContentType="application/vnd.openxmlformats-officedocument.presentationml.slideMaster+xml"/>
  <Default Extension="xml" ContentType="application/xml"/>
  <Override PartName="/ppt/handoutMasters/handoutMaster1.xml" ContentType="application/vnd.openxmlformats-officedocument.presentationml.handoutMaster+xml"/>
  <Default Extension="jpeg" ContentType="image/jpeg"/>
  <Default Extension="rels" ContentType="application/vnd.openxmlformats-package.relationships+xml"/>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8.xml" ContentType="application/vnd.openxmlformats-officedocument.presentationml.notesSlide+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notesSlides/notesSlide17.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Layouts/slideLayout4.xml" ContentType="application/vnd.openxmlformats-officedocument.presentationml.slideLayout+xml"/>
  <Override PartName="/ppt/theme/theme2.xml" ContentType="application/vnd.openxmlformats-officedocument.theme+xml"/>
  <Override PartName="/ppt/slides/slide9.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2.xml" ContentType="application/vnd.openxmlformats-officedocument.presentationml.slideLayout+xml"/>
  <Override PartName="/ppt/slides/slide1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20"/>
  </p:notesMasterIdLst>
  <p:handoutMasterIdLst>
    <p:handoutMasterId r:id="rId21"/>
  </p:handoutMasterIdLst>
  <p:sldIdLst>
    <p:sldId id="444" r:id="rId2"/>
    <p:sldId id="466" r:id="rId3"/>
    <p:sldId id="491" r:id="rId4"/>
    <p:sldId id="467" r:id="rId5"/>
    <p:sldId id="468" r:id="rId6"/>
    <p:sldId id="469" r:id="rId7"/>
    <p:sldId id="479" r:id="rId8"/>
    <p:sldId id="476" r:id="rId9"/>
    <p:sldId id="477" r:id="rId10"/>
    <p:sldId id="487" r:id="rId11"/>
    <p:sldId id="488" r:id="rId12"/>
    <p:sldId id="489" r:id="rId13"/>
    <p:sldId id="490" r:id="rId14"/>
    <p:sldId id="492" r:id="rId15"/>
    <p:sldId id="483" r:id="rId16"/>
    <p:sldId id="484" r:id="rId17"/>
    <p:sldId id="485" r:id="rId18"/>
    <p:sldId id="451" r:id="rId19"/>
  </p:sldIdLst>
  <p:sldSz cx="9144000" cy="6858000" type="screen4x3"/>
  <p:notesSz cx="6881813" cy="9296400"/>
  <p:defaultTextStyle>
    <a:defPPr>
      <a:defRPr lang="en-US"/>
    </a:defPPr>
    <a:lvl1pPr algn="l" defTabSz="457200" rtl="0" fontAlgn="base">
      <a:spcBef>
        <a:spcPct val="0"/>
      </a:spcBef>
      <a:spcAft>
        <a:spcPct val="0"/>
      </a:spcAft>
      <a:defRPr sz="2400" kern="1200">
        <a:solidFill>
          <a:schemeClr val="tx1"/>
        </a:solidFill>
        <a:latin typeface="Arial" pitchFamily="-60" charset="0"/>
        <a:ea typeface="ＭＳ Ｐゴシック" pitchFamily="-60" charset="-128"/>
        <a:cs typeface="ＭＳ Ｐゴシック" pitchFamily="-60" charset="-128"/>
      </a:defRPr>
    </a:lvl1pPr>
    <a:lvl2pPr marL="457200" algn="l" defTabSz="457200" rtl="0" fontAlgn="base">
      <a:spcBef>
        <a:spcPct val="0"/>
      </a:spcBef>
      <a:spcAft>
        <a:spcPct val="0"/>
      </a:spcAft>
      <a:defRPr sz="2400" kern="1200">
        <a:solidFill>
          <a:schemeClr val="tx1"/>
        </a:solidFill>
        <a:latin typeface="Arial" pitchFamily="-60" charset="0"/>
        <a:ea typeface="ＭＳ Ｐゴシック" pitchFamily="-60" charset="-128"/>
        <a:cs typeface="ＭＳ Ｐゴシック" pitchFamily="-60" charset="-128"/>
      </a:defRPr>
    </a:lvl2pPr>
    <a:lvl3pPr marL="914400" algn="l" defTabSz="457200" rtl="0" fontAlgn="base">
      <a:spcBef>
        <a:spcPct val="0"/>
      </a:spcBef>
      <a:spcAft>
        <a:spcPct val="0"/>
      </a:spcAft>
      <a:defRPr sz="2400" kern="1200">
        <a:solidFill>
          <a:schemeClr val="tx1"/>
        </a:solidFill>
        <a:latin typeface="Arial" pitchFamily="-60" charset="0"/>
        <a:ea typeface="ＭＳ Ｐゴシック" pitchFamily="-60" charset="-128"/>
        <a:cs typeface="ＭＳ Ｐゴシック" pitchFamily="-60" charset="-128"/>
      </a:defRPr>
    </a:lvl3pPr>
    <a:lvl4pPr marL="1371600" algn="l" defTabSz="457200" rtl="0" fontAlgn="base">
      <a:spcBef>
        <a:spcPct val="0"/>
      </a:spcBef>
      <a:spcAft>
        <a:spcPct val="0"/>
      </a:spcAft>
      <a:defRPr sz="2400" kern="1200">
        <a:solidFill>
          <a:schemeClr val="tx1"/>
        </a:solidFill>
        <a:latin typeface="Arial" pitchFamily="-60" charset="0"/>
        <a:ea typeface="ＭＳ Ｐゴシック" pitchFamily="-60" charset="-128"/>
        <a:cs typeface="ＭＳ Ｐゴシック" pitchFamily="-60" charset="-128"/>
      </a:defRPr>
    </a:lvl4pPr>
    <a:lvl5pPr marL="1828800" algn="l" defTabSz="457200" rtl="0" fontAlgn="base">
      <a:spcBef>
        <a:spcPct val="0"/>
      </a:spcBef>
      <a:spcAft>
        <a:spcPct val="0"/>
      </a:spcAft>
      <a:defRPr sz="2400" kern="1200">
        <a:solidFill>
          <a:schemeClr val="tx1"/>
        </a:solidFill>
        <a:latin typeface="Arial" pitchFamily="-60" charset="0"/>
        <a:ea typeface="ＭＳ Ｐゴシック" pitchFamily="-60" charset="-128"/>
        <a:cs typeface="ＭＳ Ｐゴシック" pitchFamily="-60" charset="-128"/>
      </a:defRPr>
    </a:lvl5pPr>
    <a:lvl6pPr marL="2286000" algn="l" defTabSz="457200" rtl="0" eaLnBrk="1" latinLnBrk="0" hangingPunct="1">
      <a:defRPr sz="2400" kern="1200">
        <a:solidFill>
          <a:schemeClr val="tx1"/>
        </a:solidFill>
        <a:latin typeface="Arial" pitchFamily="-60" charset="0"/>
        <a:ea typeface="ＭＳ Ｐゴシック" pitchFamily="-60" charset="-128"/>
        <a:cs typeface="ＭＳ Ｐゴシック" pitchFamily="-60" charset="-128"/>
      </a:defRPr>
    </a:lvl6pPr>
    <a:lvl7pPr marL="2743200" algn="l" defTabSz="457200" rtl="0" eaLnBrk="1" latinLnBrk="0" hangingPunct="1">
      <a:defRPr sz="2400" kern="1200">
        <a:solidFill>
          <a:schemeClr val="tx1"/>
        </a:solidFill>
        <a:latin typeface="Arial" pitchFamily="-60" charset="0"/>
        <a:ea typeface="ＭＳ Ｐゴシック" pitchFamily="-60" charset="-128"/>
        <a:cs typeface="ＭＳ Ｐゴシック" pitchFamily="-60" charset="-128"/>
      </a:defRPr>
    </a:lvl7pPr>
    <a:lvl8pPr marL="3200400" algn="l" defTabSz="457200" rtl="0" eaLnBrk="1" latinLnBrk="0" hangingPunct="1">
      <a:defRPr sz="2400" kern="1200">
        <a:solidFill>
          <a:schemeClr val="tx1"/>
        </a:solidFill>
        <a:latin typeface="Arial" pitchFamily="-60" charset="0"/>
        <a:ea typeface="ＭＳ Ｐゴシック" pitchFamily="-60" charset="-128"/>
        <a:cs typeface="ＭＳ Ｐゴシック" pitchFamily="-60" charset="-128"/>
      </a:defRPr>
    </a:lvl8pPr>
    <a:lvl9pPr marL="3657600" algn="l" defTabSz="457200" rtl="0" eaLnBrk="1" latinLnBrk="0" hangingPunct="1">
      <a:defRPr sz="2400" kern="1200">
        <a:solidFill>
          <a:schemeClr val="tx1"/>
        </a:solidFill>
        <a:latin typeface="Arial" pitchFamily="-60" charset="0"/>
        <a:ea typeface="ＭＳ Ｐゴシック" pitchFamily="-60" charset="-128"/>
        <a:cs typeface="ＭＳ Ｐゴシック" pitchFamily="-60"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rgbClr val="FF0000"/>
    </p:penClr>
  </p:showPr>
  <p:clrMru>
    <a:srgbClr val="404040"/>
    <a:srgbClr val="DAD6ED"/>
    <a:srgbClr val="E46C0A"/>
    <a:srgbClr val="7F7F7F"/>
    <a:srgbClr val="EAEAEA"/>
    <a:srgbClr val="D2CEEA"/>
    <a:srgbClr val="B5AED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3108" autoAdjust="0"/>
    <p:restoredTop sz="78551" autoAdjust="0"/>
  </p:normalViewPr>
  <p:slideViewPr>
    <p:cSldViewPr snapToGrid="0">
      <p:cViewPr>
        <p:scale>
          <a:sx n="77" d="100"/>
          <a:sy n="77" d="100"/>
        </p:scale>
        <p:origin x="-480" y="-592"/>
      </p:cViewPr>
      <p:guideLst>
        <p:guide orient="horz" pos="3120"/>
        <p:guide orient="horz" pos="1176"/>
        <p:guide pos="2881"/>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102" d="100"/>
          <a:sy n="102" d="100"/>
        </p:scale>
        <p:origin x="-4448" y="-104"/>
      </p:cViewPr>
      <p:guideLst>
        <p:guide orient="horz" pos="2928"/>
        <p:guide pos="2167"/>
      </p:guideLst>
    </p:cSldViewPr>
  </p:notesViewPr>
  <p:gridSpacing cx="73736200" cy="73736200"/>
</p:viewPr>
</file>

<file path=ppt/_rels/presentation.xml.rels><?xml version="1.0" encoding="UTF-8" standalone="yes"?>
<Relationships xmlns="http://schemas.openxmlformats.org/package/2006/relationships"><Relationship Id="rId19" Type="http://schemas.openxmlformats.org/officeDocument/2006/relationships/slide" Target="slides/slide1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8" Type="http://schemas.openxmlformats.org/officeDocument/2006/relationships/slide" Target="slides/slide1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3177" tIns="46589" rIns="93177" bIns="46589" rtlCol="0"/>
          <a:lstStyle>
            <a:lvl1pPr algn="r" fontAlgn="auto">
              <a:spcBef>
                <a:spcPts val="0"/>
              </a:spcBef>
              <a:spcAft>
                <a:spcPts val="0"/>
              </a:spcAft>
              <a:defRPr sz="1200">
                <a:latin typeface="+mn-lt"/>
                <a:ea typeface="+mn-ea"/>
                <a:cs typeface="+mn-cs"/>
              </a:defRPr>
            </a:lvl1pPr>
          </a:lstStyle>
          <a:p>
            <a:pPr>
              <a:defRPr/>
            </a:pPr>
            <a:fld id="{F509AB21-8021-470C-977F-481182AA2BBC}" type="datetimeFigureOut">
              <a:rPr lang="en-US"/>
              <a:pPr>
                <a:defRPr/>
              </a:pPr>
              <a:t>11/3/11</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3177" tIns="46589" rIns="93177" bIns="46589" rtlCol="0" anchor="b"/>
          <a:lstStyle>
            <a:lvl1pPr algn="r" fontAlgn="auto">
              <a:spcBef>
                <a:spcPts val="0"/>
              </a:spcBef>
              <a:spcAft>
                <a:spcPts val="0"/>
              </a:spcAft>
              <a:defRPr sz="1200">
                <a:latin typeface="+mn-lt"/>
                <a:ea typeface="+mn-ea"/>
                <a:cs typeface="+mn-cs"/>
              </a:defRPr>
            </a:lvl1pPr>
          </a:lstStyle>
          <a:p>
            <a:pPr>
              <a:defRPr/>
            </a:pPr>
            <a:fld id="{0476956B-3AD6-4B07-A5C4-61FEA1827DC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3177" tIns="46589" rIns="93177" bIns="46589" rtlCol="0"/>
          <a:lstStyle>
            <a:lvl1pPr algn="r" fontAlgn="auto">
              <a:spcBef>
                <a:spcPts val="0"/>
              </a:spcBef>
              <a:spcAft>
                <a:spcPts val="0"/>
              </a:spcAft>
              <a:defRPr sz="1200">
                <a:latin typeface="+mn-lt"/>
                <a:ea typeface="+mn-ea"/>
                <a:cs typeface="+mn-cs"/>
              </a:defRPr>
            </a:lvl1pPr>
          </a:lstStyle>
          <a:p>
            <a:pPr>
              <a:defRPr/>
            </a:pPr>
            <a:fld id="{575FDCB7-1380-49FF-81D6-711476F1248E}" type="datetimeFigureOut">
              <a:rPr lang="en-US"/>
              <a:pPr>
                <a:defRPr/>
              </a:pPr>
              <a:t>11/3/11</a:t>
            </a:fld>
            <a:endParaRPr lang="en-US" dirty="0"/>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82913" cy="465138"/>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lIns="93177" tIns="46589" rIns="93177" bIns="46589" rtlCol="0" anchor="b"/>
          <a:lstStyle>
            <a:lvl1pPr algn="r" fontAlgn="auto">
              <a:spcBef>
                <a:spcPts val="0"/>
              </a:spcBef>
              <a:spcAft>
                <a:spcPts val="0"/>
              </a:spcAft>
              <a:defRPr sz="1200">
                <a:latin typeface="+mn-lt"/>
                <a:ea typeface="+mn-ea"/>
                <a:cs typeface="+mn-cs"/>
              </a:defRPr>
            </a:lvl1pPr>
          </a:lstStyle>
          <a:p>
            <a:pPr>
              <a:defRPr/>
            </a:pPr>
            <a:fld id="{351FC1DF-E48E-4CED-BBA6-E89C3D449C7D}"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60" charset="-128"/>
        <a:cs typeface="ＭＳ Ｐゴシック" pitchFamily="-60"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60"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60"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60"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6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Slide one still shows “Click to add subtitle’ –looks not together…so I put our names, etc.</a:t>
            </a:r>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7626CDE-0478-448A-AA3D-D8BA6841651A}" type="slidenum">
              <a:rPr lang="en-US">
                <a:ea typeface="ＭＳ Ｐゴシック" pitchFamily="-60" charset="-128"/>
                <a:cs typeface="ＭＳ Ｐゴシック" pitchFamily="-60" charset="-128"/>
              </a:rPr>
              <a:pPr fontAlgn="base">
                <a:spcBef>
                  <a:spcPct val="0"/>
                </a:spcBef>
                <a:spcAft>
                  <a:spcPct val="0"/>
                </a:spcAft>
                <a:defRPr/>
              </a:pPr>
              <a:t>1</a:t>
            </a:fld>
            <a:endParaRPr lang="en-US">
              <a:ea typeface="ＭＳ Ｐゴシック" pitchFamily="-60" charset="-128"/>
              <a:cs typeface="ＭＳ Ｐゴシック" pitchFamily="-60"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7" name="Rectangle 2"/>
          <p:cNvSpPr>
            <a:spLocks noGrp="1" noRot="1" noChangeAspect="1" noTextEdit="1"/>
          </p:cNvSpPr>
          <p:nvPr>
            <p:ph type="sldImg"/>
          </p:nvPr>
        </p:nvSpPr>
        <p:spPr bwMode="auto">
          <a:xfrm>
            <a:off x="1117600" y="698500"/>
            <a:ext cx="4648200" cy="3486150"/>
          </a:xfrm>
          <a:noFill/>
          <a:ln>
            <a:solidFill>
              <a:srgbClr val="000000"/>
            </a:solidFill>
            <a:miter lim="800000"/>
            <a:headEnd/>
            <a:tailEnd/>
          </a:ln>
        </p:spPr>
      </p:sp>
      <p:sp>
        <p:nvSpPr>
          <p:cNvPr id="34818" name="Rectangle 3"/>
          <p:cNvSpPr>
            <a:spLocks noGrp="1"/>
          </p:cNvSpPr>
          <p:nvPr>
            <p:ph type="body" idx="1"/>
          </p:nvPr>
        </p:nvSpPr>
        <p:spPr bwMode="auto">
          <a:xfrm>
            <a:off x="688975" y="4416425"/>
            <a:ext cx="5503863" cy="4181475"/>
          </a:xfrm>
          <a:noFill/>
          <a:ln>
            <a:solidFill>
              <a:srgbClr val="000000"/>
            </a:solidFill>
            <a:miter lim="800000"/>
            <a:headEnd/>
            <a:tailEnd/>
          </a:ln>
        </p:spPr>
        <p:txBody>
          <a:bodyPr wrap="square" lIns="92434" tIns="46217" rIns="92434" bIns="46217" numCol="1" anchor="t" anchorCtr="0" compatLnSpc="1">
            <a:prstTxWarp prst="textNoShape">
              <a:avLst/>
            </a:prstTxWarp>
          </a:bodyPr>
          <a:lstStyle/>
          <a:p>
            <a:pPr defTabSz="914400"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bwMode="auto">
          <a:xfrm>
            <a:off x="1117600" y="698500"/>
            <a:ext cx="4648200" cy="3486150"/>
          </a:xfrm>
          <a:noFill/>
          <a:ln>
            <a:solidFill>
              <a:srgbClr val="000000"/>
            </a:solidFill>
            <a:miter lim="800000"/>
            <a:headEnd/>
            <a:tailEnd/>
          </a:ln>
        </p:spPr>
      </p:sp>
      <p:sp>
        <p:nvSpPr>
          <p:cNvPr id="36866" name="Rectangle 3"/>
          <p:cNvSpPr>
            <a:spLocks noGrp="1"/>
          </p:cNvSpPr>
          <p:nvPr>
            <p:ph type="body" idx="1"/>
          </p:nvPr>
        </p:nvSpPr>
        <p:spPr bwMode="auto">
          <a:xfrm>
            <a:off x="688975" y="4416425"/>
            <a:ext cx="5503863" cy="4181475"/>
          </a:xfrm>
          <a:noFill/>
          <a:ln>
            <a:solidFill>
              <a:srgbClr val="000000"/>
            </a:solidFill>
            <a:miter lim="800000"/>
            <a:headEnd/>
            <a:tailEnd/>
          </a:ln>
        </p:spPr>
        <p:txBody>
          <a:bodyPr wrap="square" lIns="92434" tIns="46217" rIns="92434" bIns="46217" numCol="1" anchor="t" anchorCtr="0" compatLnSpc="1">
            <a:prstTxWarp prst="textNoShape">
              <a:avLst/>
            </a:prstTxWarp>
          </a:bodyPr>
          <a:lstStyle/>
          <a:p>
            <a:pPr defTabSz="914400"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3" name="Rectangle 2"/>
          <p:cNvSpPr>
            <a:spLocks noGrp="1" noRot="1" noChangeAspect="1" noTextEdit="1"/>
          </p:cNvSpPr>
          <p:nvPr>
            <p:ph type="sldImg"/>
          </p:nvPr>
        </p:nvSpPr>
        <p:spPr bwMode="auto">
          <a:xfrm>
            <a:off x="1117600" y="698500"/>
            <a:ext cx="4648200" cy="3486150"/>
          </a:xfrm>
          <a:noFill/>
          <a:ln>
            <a:solidFill>
              <a:srgbClr val="000000"/>
            </a:solidFill>
            <a:miter lim="800000"/>
            <a:headEnd/>
            <a:tailEnd/>
          </a:ln>
        </p:spPr>
      </p:sp>
      <p:sp>
        <p:nvSpPr>
          <p:cNvPr id="38914" name="Rectangle 3"/>
          <p:cNvSpPr>
            <a:spLocks noGrp="1"/>
          </p:cNvSpPr>
          <p:nvPr>
            <p:ph type="body" idx="1"/>
          </p:nvPr>
        </p:nvSpPr>
        <p:spPr bwMode="auto">
          <a:xfrm>
            <a:off x="688975" y="4416425"/>
            <a:ext cx="5503863" cy="4181475"/>
          </a:xfrm>
          <a:noFill/>
          <a:ln>
            <a:solidFill>
              <a:srgbClr val="000000"/>
            </a:solidFill>
            <a:miter lim="800000"/>
            <a:headEnd/>
            <a:tailEnd/>
          </a:ln>
        </p:spPr>
        <p:txBody>
          <a:bodyPr wrap="square" lIns="92434" tIns="46217" rIns="92434" bIns="46217" numCol="1" anchor="t" anchorCtr="0" compatLnSpc="1">
            <a:prstTxWarp prst="textNoShape">
              <a:avLst/>
            </a:prstTxWarp>
          </a:bodyPr>
          <a:lstStyle/>
          <a:p>
            <a:pPr defTabSz="914400"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Rectangle 2"/>
          <p:cNvSpPr>
            <a:spLocks noGrp="1" noRot="1" noChangeAspect="1" noTextEdit="1"/>
          </p:cNvSpPr>
          <p:nvPr>
            <p:ph type="sldImg"/>
          </p:nvPr>
        </p:nvSpPr>
        <p:spPr bwMode="auto">
          <a:xfrm>
            <a:off x="1117600" y="698500"/>
            <a:ext cx="4648200" cy="3486150"/>
          </a:xfrm>
          <a:noFill/>
          <a:ln>
            <a:solidFill>
              <a:srgbClr val="000000"/>
            </a:solidFill>
            <a:miter lim="800000"/>
            <a:headEnd/>
            <a:tailEnd/>
          </a:ln>
        </p:spPr>
      </p:sp>
      <p:sp>
        <p:nvSpPr>
          <p:cNvPr id="40962" name="Rectangle 3"/>
          <p:cNvSpPr>
            <a:spLocks noGrp="1"/>
          </p:cNvSpPr>
          <p:nvPr>
            <p:ph type="body" idx="1"/>
          </p:nvPr>
        </p:nvSpPr>
        <p:spPr bwMode="auto">
          <a:xfrm>
            <a:off x="688975" y="4416425"/>
            <a:ext cx="5503863" cy="4181475"/>
          </a:xfrm>
          <a:noFill/>
          <a:ln>
            <a:solidFill>
              <a:srgbClr val="000000"/>
            </a:solidFill>
            <a:miter lim="800000"/>
            <a:headEnd/>
            <a:tailEnd/>
          </a:ln>
        </p:spPr>
        <p:txBody>
          <a:bodyPr wrap="square" lIns="92434" tIns="46217" rIns="92434" bIns="46217" numCol="1" anchor="t" anchorCtr="0" compatLnSpc="1">
            <a:prstTxWarp prst="textNoShape">
              <a:avLst/>
            </a:prstTxWarp>
          </a:bodyPr>
          <a:lstStyle/>
          <a:p>
            <a:pPr defTabSz="914400"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09" name="Rectangle 2"/>
          <p:cNvSpPr>
            <a:spLocks noGrp="1" noRot="1" noChangeAspect="1" noTextEdit="1"/>
          </p:cNvSpPr>
          <p:nvPr>
            <p:ph type="sldImg"/>
          </p:nvPr>
        </p:nvSpPr>
        <p:spPr bwMode="auto">
          <a:noFill/>
          <a:ln>
            <a:solidFill>
              <a:srgbClr val="000000"/>
            </a:solidFill>
            <a:miter lim="800000"/>
            <a:headEnd/>
            <a:tailEnd/>
          </a:ln>
        </p:spPr>
      </p:sp>
      <p:sp>
        <p:nvSpPr>
          <p:cNvPr id="4301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7" name="Placeholder 2"/>
          <p:cNvSpPr>
            <a:spLocks noGrp="1" noRot="1" noChangeAspect="1"/>
          </p:cNvSpPr>
          <p:nvPr>
            <p:ph type="sldImg"/>
          </p:nvPr>
        </p:nvSpPr>
        <p:spPr bwMode="auto">
          <a:noFill/>
          <a:ln>
            <a:solidFill>
              <a:srgbClr val="000000"/>
            </a:solidFill>
            <a:miter lim="800000"/>
            <a:headEnd/>
            <a:tailEnd/>
          </a:ln>
        </p:spPr>
      </p:sp>
      <p:sp>
        <p:nvSpPr>
          <p:cNvPr id="45058" name="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5" name="Placeholder 2"/>
          <p:cNvSpPr>
            <a:spLocks noGrp="1" noRot="1" noChangeAspect="1"/>
          </p:cNvSpPr>
          <p:nvPr>
            <p:ph type="sldImg"/>
          </p:nvPr>
        </p:nvSpPr>
        <p:spPr bwMode="auto">
          <a:noFill/>
          <a:ln>
            <a:solidFill>
              <a:srgbClr val="000000"/>
            </a:solidFill>
            <a:miter lim="800000"/>
            <a:headEnd/>
            <a:tailEnd/>
          </a:ln>
        </p:spPr>
      </p:sp>
      <p:sp>
        <p:nvSpPr>
          <p:cNvPr id="47106" name="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3" name="Placeholder 2"/>
          <p:cNvSpPr>
            <a:spLocks noGrp="1" noRot="1" noChangeAspect="1"/>
          </p:cNvSpPr>
          <p:nvPr>
            <p:ph type="sldImg"/>
          </p:nvPr>
        </p:nvSpPr>
        <p:spPr bwMode="auto">
          <a:noFill/>
          <a:ln>
            <a:solidFill>
              <a:srgbClr val="000000"/>
            </a:solidFill>
            <a:miter lim="800000"/>
            <a:headEnd/>
            <a:tailEnd/>
          </a:ln>
        </p:spPr>
      </p:sp>
      <p:sp>
        <p:nvSpPr>
          <p:cNvPr id="49154" name="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03D280-051F-48E8-833B-D981A5C7EA33}" type="slidenum">
              <a:rPr lang="en-US">
                <a:ea typeface="ＭＳ Ｐゴシック" pitchFamily="-60" charset="-128"/>
                <a:cs typeface="ＭＳ Ｐゴシック" pitchFamily="-60" charset="-128"/>
              </a:rPr>
              <a:pPr fontAlgn="base">
                <a:spcBef>
                  <a:spcPct val="0"/>
                </a:spcBef>
                <a:spcAft>
                  <a:spcPct val="0"/>
                </a:spcAft>
                <a:defRPr/>
              </a:pPr>
              <a:t>18</a:t>
            </a:fld>
            <a:endParaRPr lang="en-US">
              <a:ea typeface="ＭＳ Ｐゴシック" pitchFamily="-60" charset="-128"/>
              <a:cs typeface="ＭＳ Ｐゴシック" pitchFamily="-60" charset="-128"/>
            </a:endParaRPr>
          </a:p>
        </p:txBody>
      </p:sp>
      <p:sp>
        <p:nvSpPr>
          <p:cNvPr id="51202"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1203" name="Rectangle 2"/>
          <p:cNvSpPr>
            <a:spLocks noGrp="1" noChangeArrowheads="1"/>
          </p:cNvSpPr>
          <p:nvPr>
            <p:ph type="body" idx="1"/>
          </p:nvPr>
        </p:nvSpPr>
        <p:spPr bwMode="auto">
          <a:xfrm>
            <a:off x="688975" y="4416425"/>
            <a:ext cx="5503863" cy="4183063"/>
          </a:xfrm>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Placeholder 2"/>
          <p:cNvSpPr>
            <a:spLocks noGrp="1" noRot="1" noChangeAspect="1"/>
          </p:cNvSpPr>
          <p:nvPr>
            <p:ph type="sldImg"/>
          </p:nvPr>
        </p:nvSpPr>
        <p:spPr bwMode="auto">
          <a:noFill/>
          <a:ln>
            <a:solidFill>
              <a:srgbClr val="000000"/>
            </a:solidFill>
            <a:miter lim="800000"/>
            <a:headEnd/>
            <a:tailEnd/>
          </a:ln>
        </p:spPr>
      </p:sp>
      <p:sp>
        <p:nvSpPr>
          <p:cNvPr id="18434" name="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Key indicators of on-model implementation include:</a:t>
            </a:r>
          </a:p>
          <a:p>
            <a:pPr eaLnBrk="1" hangingPunct="1">
              <a:spcBef>
                <a:spcPct val="0"/>
              </a:spcBef>
              <a:buFontTx/>
              <a:buChar char="•"/>
            </a:pPr>
            <a:r>
              <a:rPr lang="en-US" smtClean="0"/>
              <a:t>Having a daily 90-minute block for instruction </a:t>
            </a:r>
          </a:p>
          <a:p>
            <a:pPr eaLnBrk="1" hangingPunct="1">
              <a:spcBef>
                <a:spcPct val="0"/>
              </a:spcBef>
              <a:buFontTx/>
              <a:buChar char="•"/>
            </a:pPr>
            <a:r>
              <a:rPr lang="en-US" smtClean="0"/>
              <a:t>Adhering to the READ 180 instructional model I previously described</a:t>
            </a:r>
          </a:p>
          <a:p>
            <a:pPr eaLnBrk="1" hangingPunct="1">
              <a:spcBef>
                <a:spcPct val="0"/>
              </a:spcBef>
              <a:buFontTx/>
              <a:buChar char="•"/>
            </a:pPr>
            <a:r>
              <a:rPr lang="en-US" smtClean="0"/>
              <a:t>Establishing criteria for student placement and exit and using multiple measures to establish these criteria</a:t>
            </a:r>
          </a:p>
          <a:p>
            <a:pPr eaLnBrk="1" hangingPunct="1">
              <a:spcBef>
                <a:spcPct val="0"/>
              </a:spcBef>
              <a:buFontTx/>
              <a:buChar char="•"/>
            </a:pPr>
            <a:r>
              <a:rPr lang="en-US" smtClean="0"/>
              <a:t>Providing initial training to teachers prior to teaching READ 180 for the first time and ongoing training or professional development after initial training</a:t>
            </a:r>
          </a:p>
          <a:p>
            <a:pPr eaLnBrk="1" hangingPunct="1">
              <a:spcBef>
                <a:spcPct val="0"/>
              </a:spcBef>
              <a:buFontTx/>
              <a:buChar char="•"/>
            </a:pPr>
            <a:r>
              <a:rPr lang="en-US" smtClean="0"/>
              <a:t>Using READ 180 materials in the READ 180 classroom such as: the leveled books for independent reading, READ 180 computer software, and the READ 180 lesson book the Rbook</a:t>
            </a:r>
          </a:p>
          <a:p>
            <a:pPr eaLnBrk="1" hangingPunct="1">
              <a:spcBef>
                <a:spcPct val="0"/>
              </a:spcBef>
              <a:buFontTx/>
              <a:buChar char="•"/>
            </a:pPr>
            <a:r>
              <a:rPr lang="en-US" smtClean="0"/>
              <a:t>District and/or school monitoring  teachers’ implementation and student progress</a:t>
            </a:r>
          </a:p>
          <a:p>
            <a:pPr eaLnBrk="1" hangingPunct="1">
              <a:spcBef>
                <a:spcPct val="0"/>
              </a:spcBef>
            </a:pPr>
            <a:endParaRPr lang="en-US"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2532EF-11C6-466E-AC3F-7C4C0E949EEA}"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Placeholder 2"/>
          <p:cNvSpPr>
            <a:spLocks noGrp="1" noRot="1" noChangeAspect="1"/>
          </p:cNvSpPr>
          <p:nvPr>
            <p:ph type="sldImg"/>
          </p:nvPr>
        </p:nvSpPr>
        <p:spPr bwMode="auto">
          <a:noFill/>
          <a:ln>
            <a:solidFill>
              <a:srgbClr val="000000"/>
            </a:solidFill>
            <a:miter lim="800000"/>
            <a:headEnd/>
            <a:tailEnd/>
          </a:ln>
        </p:spPr>
      </p:sp>
      <p:sp>
        <p:nvSpPr>
          <p:cNvPr id="22530" name="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Placeholder 2"/>
          <p:cNvSpPr>
            <a:spLocks noGrp="1" noRot="1" noChangeAspect="1"/>
          </p:cNvSpPr>
          <p:nvPr>
            <p:ph type="sldImg"/>
          </p:nvPr>
        </p:nvSpPr>
        <p:spPr bwMode="auto">
          <a:noFill/>
          <a:ln>
            <a:solidFill>
              <a:srgbClr val="000000"/>
            </a:solidFill>
            <a:miter lim="800000"/>
            <a:headEnd/>
            <a:tailEnd/>
          </a:ln>
        </p:spPr>
      </p:sp>
      <p:sp>
        <p:nvSpPr>
          <p:cNvPr id="24578" name="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Placeholder 2"/>
          <p:cNvSpPr>
            <a:spLocks noGrp="1" noRot="1" noChangeAspect="1"/>
          </p:cNvSpPr>
          <p:nvPr>
            <p:ph type="sldImg"/>
          </p:nvPr>
        </p:nvSpPr>
        <p:spPr bwMode="auto">
          <a:noFill/>
          <a:ln>
            <a:solidFill>
              <a:srgbClr val="000000"/>
            </a:solidFill>
            <a:miter lim="800000"/>
            <a:headEnd/>
            <a:tailEnd/>
          </a:ln>
        </p:spPr>
      </p:sp>
      <p:sp>
        <p:nvSpPr>
          <p:cNvPr id="26626" name="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Within each district, interviews were conducted with knowledgeable staff at the central office or district leaders; as well as principals, coaches, and teachers in four focal middle schools using the program; and the districts’ Scholastic representative. Data was also collected through an online teacher survey for all middle school teachers implementing the program. The data management system that accompanies </a:t>
            </a:r>
            <a:r>
              <a:rPr lang="en-US" i="1"/>
              <a:t>the program </a:t>
            </a:r>
            <a:r>
              <a:rPr lang="en-US"/>
              <a:t>also informed our analysis.</a:t>
            </a:r>
          </a:p>
          <a:p>
            <a:pPr eaLnBrk="1" hangingPunct="1">
              <a:spcBef>
                <a:spcPct val="0"/>
              </a:spcBef>
            </a:pPr>
            <a:endParaRPr lang="en-US"/>
          </a:p>
          <a:p>
            <a:pPr eaLnBrk="1" hangingPunct="1">
              <a:spcBef>
                <a:spcPct val="0"/>
              </a:spcBef>
            </a:pPr>
            <a:r>
              <a:rPr lang="en-US"/>
              <a:t>The interview data were coded and analyzed in a team-based process using qualitative analysis software, which I’ll describe more in a bit. </a:t>
            </a:r>
          </a:p>
          <a:p>
            <a:pPr eaLnBrk="1" hangingPunct="1">
              <a:spcBef>
                <a:spcPct val="0"/>
              </a:spcBef>
            </a:pPr>
            <a:endParaRPr lang="en-US"/>
          </a:p>
          <a:p>
            <a:pPr eaLnBrk="1" hangingPunct="1">
              <a:spcBef>
                <a:spcPct val="0"/>
              </a:spcBef>
            </a:pPr>
            <a:r>
              <a:rPr lang="en-US"/>
              <a:t>We used these data– most of which were self-report– to assess each district’s implementation fidelity and to examine the contextual factors that support or hinder on-model implementation. </a:t>
            </a:r>
          </a:p>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3" name="Placeholder 2"/>
          <p:cNvSpPr>
            <a:spLocks noGrp="1" noRot="1" noChangeAspect="1"/>
          </p:cNvSpPr>
          <p:nvPr>
            <p:ph type="sldImg"/>
          </p:nvPr>
        </p:nvSpPr>
        <p:spPr bwMode="auto">
          <a:noFill/>
          <a:ln>
            <a:solidFill>
              <a:srgbClr val="000000"/>
            </a:solidFill>
            <a:miter lim="800000"/>
            <a:headEnd/>
            <a:tailEnd/>
          </a:ln>
        </p:spPr>
      </p:sp>
      <p:sp>
        <p:nvSpPr>
          <p:cNvPr id="28674" name="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One district emerged as a model district.  While others might use only one or two criteria for placement, this one used three.  While others modified the program model to include test preparation, address classroom management, serve special populations, include ELL modules, this one did not.  Finally, this district was the only one with a dedicated daily 90-minute instructional block.</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Rectangle 2"/>
          <p:cNvSpPr>
            <a:spLocks noGrp="1" noRot="1" noChangeAspect="1" noTextEdit="1"/>
          </p:cNvSpPr>
          <p:nvPr>
            <p:ph type="sldImg"/>
          </p:nvPr>
        </p:nvSpPr>
        <p:spPr bwMode="auto">
          <a:xfrm>
            <a:off x="1117600" y="698500"/>
            <a:ext cx="4648200" cy="3486150"/>
          </a:xfrm>
          <a:noFill/>
          <a:ln>
            <a:solidFill>
              <a:srgbClr val="000000"/>
            </a:solidFill>
            <a:miter lim="800000"/>
            <a:headEnd/>
            <a:tailEnd/>
          </a:ln>
        </p:spPr>
      </p:sp>
      <p:sp>
        <p:nvSpPr>
          <p:cNvPr id="30722" name="Rectangle 3"/>
          <p:cNvSpPr>
            <a:spLocks noGrp="1"/>
          </p:cNvSpPr>
          <p:nvPr>
            <p:ph type="body" idx="1"/>
          </p:nvPr>
        </p:nvSpPr>
        <p:spPr bwMode="auto">
          <a:xfrm>
            <a:off x="688975" y="4416425"/>
            <a:ext cx="5503863" cy="4181475"/>
          </a:xfrm>
          <a:noFill/>
          <a:ln>
            <a:solidFill>
              <a:srgbClr val="000000"/>
            </a:solidFill>
            <a:miter lim="800000"/>
            <a:headEnd/>
            <a:tailEnd/>
          </a:ln>
        </p:spPr>
        <p:txBody>
          <a:bodyPr wrap="square" lIns="92434" tIns="46217" rIns="92434" bIns="46217" numCol="1" anchor="t" anchorCtr="0" compatLnSpc="1">
            <a:prstTxWarp prst="textNoShape">
              <a:avLst/>
            </a:prstTxWarp>
          </a:bodyPr>
          <a:lstStyle/>
          <a:p>
            <a:pPr defTabSz="914400" eaLnBrk="1" hangingPunct="1"/>
            <a:r>
              <a:rPr lang="en-US"/>
              <a:t>Developing a coherent, well-monitored system of implementation hinged on effective intermediaries</a:t>
            </a:r>
          </a:p>
          <a:p>
            <a:pPr defTabSz="914400" eaLnBrk="1" hangingPunct="1"/>
            <a:endParaRPr lang="en-US"/>
          </a:p>
          <a:p>
            <a:pPr defTabSz="914400" eaLnBrk="1" hangingPunct="1"/>
            <a:r>
              <a:rPr lang="en-US"/>
              <a:t>An intermediary is responsible for communicating among district level staff, Scholastic, and school-based teachers, coaches, and administrators. Also is knowledgeable enough about the intervention to be able to monitor implementation and provide assistance or corrective action when necessary.</a:t>
            </a:r>
          </a:p>
          <a:p>
            <a:pPr defTabSz="914400" eaLnBrk="1" hangingPunct="1"/>
            <a:endParaRPr lang="en-US"/>
          </a:p>
          <a:p>
            <a:pPr defTabSz="914400" eaLnBrk="1" hangingPunct="1"/>
            <a:endParaRPr lang="en-US"/>
          </a:p>
          <a:p>
            <a:pPr defTabSz="914400" eaLnBrk="1" hangingPunct="1"/>
            <a:r>
              <a:rPr lang="en-US"/>
              <a:t>Intermediaries are key players in the process of enabling a literacy intervention to take root. The term intermediary has been used in education to describe organizations that typically play a boundary spanning role, we expand on this definition in a manner consistent with previous research to also include individuals who operate between policymakers and implementers to contribute implementation resources, including knowledge about the intervention and a stable administrative infrastructure for implementation. </a:t>
            </a:r>
          </a:p>
          <a:p>
            <a:pPr defTabSz="914400" eaLnBrk="1" hangingPunct="1"/>
            <a:endParaRPr lang="en-US"/>
          </a:p>
          <a:p>
            <a:pPr defTabSz="914400" eaLnBrk="1" hangingPunct="1"/>
            <a:endParaRPr lang="en-US"/>
          </a:p>
          <a:p>
            <a:pPr defTabSz="914400" eaLnBrk="1" hangingPunct="1"/>
            <a:endParaRPr lang="en-US"/>
          </a:p>
          <a:p>
            <a:pPr defTabSz="914400"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69" name="Placeholder 2"/>
          <p:cNvSpPr>
            <a:spLocks noGrp="1" noRot="1" noChangeAspect="1"/>
          </p:cNvSpPr>
          <p:nvPr>
            <p:ph type="sldImg"/>
          </p:nvPr>
        </p:nvSpPr>
        <p:spPr bwMode="auto">
          <a:noFill/>
          <a:ln>
            <a:solidFill>
              <a:srgbClr val="000000"/>
            </a:solidFill>
            <a:miter lim="800000"/>
            <a:headEnd/>
            <a:tailEnd/>
          </a:ln>
        </p:spPr>
      </p:sp>
      <p:sp>
        <p:nvSpPr>
          <p:cNvPr id="32770" name="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8" name="Title 7"/>
          <p:cNvSpPr>
            <a:spLocks noGrp="1"/>
          </p:cNvSpPr>
          <p:nvPr>
            <p:ph type="ctrTitle"/>
          </p:nvPr>
        </p:nvSpPr>
        <p:spPr>
          <a:xfrm>
            <a:off x="2286000" y="3124200"/>
            <a:ext cx="6172200" cy="1894362"/>
          </a:xfrm>
        </p:spPr>
        <p:txBody>
          <a:bodyPr/>
          <a:lstStyle>
            <a:lvl1pPr>
              <a:defRPr b="1">
                <a:solidFill>
                  <a:schemeClr val="tx2"/>
                </a:solidFill>
              </a:defRPr>
            </a:lvl1pPr>
          </a:lstStyle>
          <a:p>
            <a:r>
              <a:rPr lang="en-US" dirty="0" smtClean="0"/>
              <a:t>Click to edit Master title style</a:t>
            </a:r>
            <a:endParaRPr lang="en-US" dirty="0"/>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FAC26CEA-96F4-45E3-9C8B-DBFE099A325C}" type="datetime1">
              <a:rPr lang="en-US"/>
              <a:pPr>
                <a:defRPr/>
              </a:pPr>
              <a:t>11/3/11</a:t>
            </a:fld>
            <a:endParaRPr lang="en-US" dirty="0"/>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a:prstGeom prst="rect">
            <a:avLst/>
          </a:prstGeom>
        </p:spPr>
        <p:txBody>
          <a:bodyPr/>
          <a:lstStyle>
            <a:lvl1pPr fontAlgn="auto">
              <a:spcBef>
                <a:spcPts val="0"/>
              </a:spcBef>
              <a:spcAft>
                <a:spcPts val="0"/>
              </a:spcAft>
              <a:defRPr sz="1800">
                <a:latin typeface="+mn-lt"/>
                <a:ea typeface="+mn-ea"/>
                <a:cs typeface="+mn-cs"/>
              </a:defRPr>
            </a:lvl1pPr>
          </a:lstStyle>
          <a:p>
            <a:pPr>
              <a:defRPr/>
            </a:pPr>
            <a:fld id="{579FD854-052D-4CA1-849A-0F4352D0D7C1}"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9C0C2D8-B356-4350-9A7B-B10349B7F1FF}" type="datetime1">
              <a:rPr lang="en-US"/>
              <a:pPr>
                <a:defRPr/>
              </a:pPr>
              <a:t>11/3/11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8129588" y="6203950"/>
            <a:ext cx="609600" cy="522288"/>
          </a:xfrm>
          <a:prstGeom prst="rect">
            <a:avLst/>
          </a:prstGeom>
        </p:spPr>
        <p:txBody>
          <a:bodyPr/>
          <a:lstStyle>
            <a:lvl1pPr fontAlgn="auto">
              <a:spcBef>
                <a:spcPts val="0"/>
              </a:spcBef>
              <a:spcAft>
                <a:spcPts val="0"/>
              </a:spcAft>
              <a:defRPr sz="1800">
                <a:latin typeface="+mn-lt"/>
                <a:ea typeface="+mn-ea"/>
                <a:cs typeface="+mn-cs"/>
              </a:defRPr>
            </a:lvl1pPr>
          </a:lstStyle>
          <a:p>
            <a:pPr>
              <a:defRPr/>
            </a:pPr>
            <a:fld id="{BB26064D-BD55-4EE1-98B6-7C6129DF03D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8DEB94B-FA9C-4F50-9DFD-4FFA39A37201}" type="datetime1">
              <a:rPr lang="en-US"/>
              <a:pPr>
                <a:defRPr/>
              </a:pPr>
              <a:t>11/3/11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8129588" y="6203950"/>
            <a:ext cx="609600" cy="522288"/>
          </a:xfrm>
          <a:prstGeom prst="rect">
            <a:avLst/>
          </a:prstGeom>
        </p:spPr>
        <p:txBody>
          <a:bodyPr/>
          <a:lstStyle>
            <a:lvl1pPr fontAlgn="auto">
              <a:spcBef>
                <a:spcPts val="0"/>
              </a:spcBef>
              <a:spcAft>
                <a:spcPts val="0"/>
              </a:spcAft>
              <a:defRPr sz="1800">
                <a:latin typeface="+mn-lt"/>
                <a:ea typeface="+mn-ea"/>
                <a:cs typeface="+mn-cs"/>
              </a:defRPr>
            </a:lvl1pPr>
          </a:lstStyle>
          <a:p>
            <a:pPr>
              <a:defRPr/>
            </a:pPr>
            <a:fld id="{3241B9F1-6A9F-44F7-A9ED-C78A7AAE65E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457200" y="1438836"/>
            <a:ext cx="7467600" cy="4873752"/>
          </a:xfrm>
        </p:spPr>
        <p:txBody>
          <a:bodyPr/>
          <a:lstStyle>
            <a:lvl1pPr>
              <a:spcBef>
                <a:spcPts val="1200"/>
              </a:spcBef>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6"/>
          <p:cNvSpPr>
            <a:spLocks noGrp="1"/>
          </p:cNvSpPr>
          <p:nvPr>
            <p:ph type="dt" sz="half" idx="10"/>
          </p:nvPr>
        </p:nvSpPr>
        <p:spPr/>
        <p:txBody>
          <a:bodyPr rtlCol="0"/>
          <a:lstStyle>
            <a:lvl1pPr>
              <a:defRPr/>
            </a:lvl1pPr>
          </a:lstStyle>
          <a:p>
            <a:pPr>
              <a:defRPr/>
            </a:pPr>
            <a:fld id="{EF515FE6-648E-48DB-AB46-71D9E879B887}" type="datetime1">
              <a:rPr lang="en-US"/>
              <a:pPr>
                <a:defRPr/>
              </a:pPr>
              <a:t>11/3/11</a:t>
            </a:fld>
            <a:endParaRPr lang="en-US" dirty="0"/>
          </a:p>
        </p:txBody>
      </p:sp>
      <p:sp>
        <p:nvSpPr>
          <p:cNvPr id="5" name="Footer Placeholder 9"/>
          <p:cNvSpPr>
            <a:spLocks noGrp="1"/>
          </p:cNvSpPr>
          <p:nvPr>
            <p:ph type="ftr" sz="quarter" idx="11"/>
          </p:nvPr>
        </p:nvSpPr>
        <p:spPr/>
        <p:txBody>
          <a:bodyPr rtlCol="0"/>
          <a:lstStyle>
            <a:lvl1pPr>
              <a:defRPr/>
            </a:lvl1pPr>
          </a:lstStyle>
          <a:p>
            <a:pPr>
              <a:defRPr/>
            </a:pP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188E93E0-A7DB-4018-B27F-E590036A8A48}" type="datetime1">
              <a:rPr lang="en-US"/>
              <a:pPr>
                <a:defRPr/>
              </a:pPr>
              <a:t>11/3/11</a:t>
            </a:fld>
            <a:endParaRPr lang="en-US" dirty="0"/>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a:prstGeom prst="rect">
            <a:avLst/>
          </a:prstGeom>
        </p:spPr>
        <p:txBody>
          <a:bodyPr/>
          <a:lstStyle>
            <a:lvl1pPr fontAlgn="auto">
              <a:spcBef>
                <a:spcPts val="0"/>
              </a:spcBef>
              <a:spcAft>
                <a:spcPts val="0"/>
              </a:spcAft>
              <a:defRPr sz="1800">
                <a:latin typeface="+mn-lt"/>
                <a:ea typeface="+mn-ea"/>
                <a:cs typeface="+mn-cs"/>
              </a:defRPr>
            </a:lvl1pPr>
          </a:lstStyle>
          <a:p>
            <a:pPr>
              <a:defRPr/>
            </a:pPr>
            <a:fld id="{1BAA64A2-E7CA-4DB4-A08E-CF8D9AC91DA5}"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A4EE342F-E0D8-453E-A5EB-36AEE99D8D7C}" type="datetime1">
              <a:rPr lang="en-US"/>
              <a:pPr>
                <a:defRPr/>
              </a:pPr>
              <a:t>11/3/11</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129588" y="6203950"/>
            <a:ext cx="609600" cy="522288"/>
          </a:xfrm>
          <a:prstGeom prst="rect">
            <a:avLst/>
          </a:prstGeom>
        </p:spPr>
        <p:txBody>
          <a:bodyPr/>
          <a:lstStyle>
            <a:lvl1pPr fontAlgn="auto">
              <a:spcBef>
                <a:spcPts val="0"/>
              </a:spcBef>
              <a:spcAft>
                <a:spcPts val="0"/>
              </a:spcAft>
              <a:defRPr sz="1800">
                <a:latin typeface="+mn-lt"/>
                <a:ea typeface="+mn-ea"/>
                <a:cs typeface="+mn-cs"/>
              </a:defRPr>
            </a:lvl1pPr>
          </a:lstStyle>
          <a:p>
            <a:pPr>
              <a:defRPr/>
            </a:pPr>
            <a:fld id="{4ABB0953-85BC-4005-9FE5-7BA1496C925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6"/>
          <p:cNvSpPr>
            <a:spLocks noGrp="1"/>
          </p:cNvSpPr>
          <p:nvPr>
            <p:ph type="dt" sz="half" idx="10"/>
          </p:nvPr>
        </p:nvSpPr>
        <p:spPr/>
        <p:txBody>
          <a:bodyPr/>
          <a:lstStyle>
            <a:lvl1pPr>
              <a:defRPr/>
            </a:lvl1pPr>
          </a:lstStyle>
          <a:p>
            <a:pPr>
              <a:defRPr/>
            </a:pPr>
            <a:fld id="{B5A5AF7A-0DCF-46FE-9BB1-613FF7FA5C80}" type="datetime1">
              <a:rPr lang="en-US"/>
              <a:pPr>
                <a:defRPr/>
              </a:pPr>
              <a:t>11/3/11</a:t>
            </a:fld>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8129588" y="6203950"/>
            <a:ext cx="609600" cy="522288"/>
          </a:xfrm>
          <a:prstGeom prst="rect">
            <a:avLst/>
          </a:prstGeom>
        </p:spPr>
        <p:txBody>
          <a:bodyPr/>
          <a:lstStyle>
            <a:lvl1pPr fontAlgn="auto">
              <a:spcBef>
                <a:spcPts val="0"/>
              </a:spcBef>
              <a:spcAft>
                <a:spcPts val="0"/>
              </a:spcAft>
              <a:defRPr sz="1800">
                <a:latin typeface="+mn-lt"/>
                <a:ea typeface="+mn-ea"/>
                <a:cs typeface="+mn-cs"/>
              </a:defRPr>
            </a:lvl1pPr>
          </a:lstStyle>
          <a:p>
            <a:pPr>
              <a:defRPr/>
            </a:pPr>
            <a:fld id="{4C36C415-5274-407C-8F15-E95E74F731C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30394"/>
            <a:ext cx="7467600" cy="990282"/>
          </a:xfrm>
        </p:spPr>
        <p:txBody>
          <a:bodyPr/>
          <a:lstStyle/>
          <a:p>
            <a:r>
              <a:rPr lang="en-US" dirty="0" smtClean="0"/>
              <a:t>Click to edit Master title style</a:t>
            </a:r>
            <a:endParaRPr lang="en-US" dirty="0"/>
          </a:p>
        </p:txBody>
      </p:sp>
      <p:sp>
        <p:nvSpPr>
          <p:cNvPr id="3" name="Date Placeholder 5"/>
          <p:cNvSpPr>
            <a:spLocks noGrp="1"/>
          </p:cNvSpPr>
          <p:nvPr>
            <p:ph type="dt" sz="half" idx="10"/>
          </p:nvPr>
        </p:nvSpPr>
        <p:spPr/>
        <p:txBody>
          <a:bodyPr rtlCol="0"/>
          <a:lstStyle>
            <a:lvl1pPr>
              <a:defRPr/>
            </a:lvl1pPr>
          </a:lstStyle>
          <a:p>
            <a:pPr>
              <a:defRPr/>
            </a:pPr>
            <a:fld id="{F2AFC96F-EA19-4CF5-BB7C-94B37C11CC47}" type="datetime1">
              <a:rPr lang="en-US"/>
              <a:pPr>
                <a:defRPr/>
              </a:pPr>
              <a:t>11/3/11</a:t>
            </a:fld>
            <a:endParaRPr lang="en-US" dirty="0"/>
          </a:p>
        </p:txBody>
      </p:sp>
      <p:sp>
        <p:nvSpPr>
          <p:cNvPr id="4" name="Slide Number Placeholder 6"/>
          <p:cNvSpPr>
            <a:spLocks noGrp="1"/>
          </p:cNvSpPr>
          <p:nvPr>
            <p:ph type="sldNum" sz="quarter" idx="11"/>
          </p:nvPr>
        </p:nvSpPr>
        <p:spPr>
          <a:xfrm>
            <a:off x="8129588" y="6203950"/>
            <a:ext cx="609600" cy="522288"/>
          </a:xfrm>
          <a:prstGeom prst="rect">
            <a:avLst/>
          </a:prstGeom>
        </p:spPr>
        <p:txBody>
          <a:bodyPr rtlCol="0"/>
          <a:lstStyle>
            <a:lvl1pPr fontAlgn="auto">
              <a:spcBef>
                <a:spcPts val="0"/>
              </a:spcBef>
              <a:spcAft>
                <a:spcPts val="0"/>
              </a:spcAft>
              <a:defRPr sz="1800">
                <a:latin typeface="+mn-lt"/>
                <a:ea typeface="+mn-ea"/>
                <a:cs typeface="+mn-cs"/>
              </a:defRPr>
            </a:lvl1pPr>
          </a:lstStyle>
          <a:p>
            <a:pPr>
              <a:defRPr/>
            </a:pPr>
            <a:fld id="{F8B89897-F6A4-4B0B-A33C-8B1C46FE9888}" type="slidenum">
              <a:rPr lang="en-US"/>
              <a:pPr>
                <a:defRPr/>
              </a:pPr>
              <a:t>‹#›</a:t>
            </a:fld>
            <a:endParaRPr lang="en-US" dirty="0"/>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20931FF2-105B-420A-8430-0E832D4D4A0A}" type="datetime1">
              <a:rPr lang="en-US"/>
              <a:pPr>
                <a:defRPr/>
              </a:pPr>
              <a:t>11/3/11</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8129588" y="6203950"/>
            <a:ext cx="609600" cy="522288"/>
          </a:xfrm>
          <a:prstGeom prst="rect">
            <a:avLst/>
          </a:prstGeom>
        </p:spPr>
        <p:txBody>
          <a:bodyPr/>
          <a:lstStyle>
            <a:lvl1pPr fontAlgn="auto">
              <a:spcBef>
                <a:spcPts val="0"/>
              </a:spcBef>
              <a:spcAft>
                <a:spcPts val="0"/>
              </a:spcAft>
              <a:defRPr sz="1800">
                <a:latin typeface="+mn-lt"/>
                <a:ea typeface="+mn-ea"/>
                <a:cs typeface="+mn-cs"/>
              </a:defRPr>
            </a:lvl1pPr>
          </a:lstStyle>
          <a:p>
            <a:pPr>
              <a:defRPr/>
            </a:pPr>
            <a:fld id="{885FDB74-4868-4C15-B3A5-F2A79727936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sz="1800" dirty="0">
              <a:latin typeface="+mn-lt"/>
              <a:ea typeface="+mn-ea"/>
              <a:cs typeface="+mn-cs"/>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sz="1800" dirty="0">
              <a:latin typeface="+mn-lt"/>
              <a:ea typeface="+mn-ea"/>
              <a:cs typeface="+mn-cs"/>
            </a:endParaRPr>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sz="1800" dirty="0">
              <a:latin typeface="+mn-lt"/>
              <a:ea typeface="+mn-ea"/>
              <a:cs typeface="+mn-cs"/>
            </a:endParaRPr>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6EAE3FBC-D122-4946-B7B7-AFDCB75CF4A8}" type="datetime1">
              <a:rPr lang="en-US"/>
              <a:pPr>
                <a:defRPr/>
              </a:pPr>
              <a:t>11/3/11</a:t>
            </a:fld>
            <a:endParaRPr lang="en-US" dirty="0"/>
          </a:p>
        </p:txBody>
      </p:sp>
      <p:sp>
        <p:nvSpPr>
          <p:cNvPr id="13" name="Slide Number Placeholder 21"/>
          <p:cNvSpPr>
            <a:spLocks noGrp="1"/>
          </p:cNvSpPr>
          <p:nvPr>
            <p:ph type="sldNum" sz="quarter" idx="11"/>
          </p:nvPr>
        </p:nvSpPr>
        <p:spPr>
          <a:xfrm>
            <a:off x="8129588" y="6203950"/>
            <a:ext cx="609600" cy="522288"/>
          </a:xfrm>
          <a:prstGeom prst="rect">
            <a:avLst/>
          </a:prstGeom>
        </p:spPr>
        <p:txBody>
          <a:bodyPr rtlCol="0"/>
          <a:lstStyle>
            <a:lvl1pPr fontAlgn="auto">
              <a:spcBef>
                <a:spcPts val="0"/>
              </a:spcBef>
              <a:spcAft>
                <a:spcPts val="0"/>
              </a:spcAft>
              <a:defRPr sz="1800">
                <a:latin typeface="+mn-lt"/>
                <a:ea typeface="+mn-ea"/>
                <a:cs typeface="+mn-cs"/>
              </a:defRPr>
            </a:lvl1pPr>
          </a:lstStyle>
          <a:p>
            <a:pPr>
              <a:defRPr/>
            </a:pPr>
            <a:fld id="{D4B6579C-E82E-40BA-AB89-6ED0EF76FA80}" type="slidenum">
              <a:rPr lang="en-US"/>
              <a:pPr>
                <a:defRPr/>
              </a:pPr>
              <a:t>‹#›</a:t>
            </a:fld>
            <a:endParaRPr lang="en-US" dirty="0"/>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sz="1800" dirty="0">
              <a:latin typeface="+mn-lt"/>
              <a:ea typeface="+mn-ea"/>
              <a:cs typeface="+mn-cs"/>
            </a:endParaRPr>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sz="1800" dirty="0">
              <a:latin typeface="+mn-lt"/>
              <a:ea typeface="+mn-ea"/>
              <a:cs typeface="+mn-cs"/>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B709B98B-F4AA-4DE7-AC63-D7943D6FE18E}" type="datetime1">
              <a:rPr lang="en-US"/>
              <a:pPr>
                <a:defRPr/>
              </a:pPr>
              <a:t>11/3/11</a:t>
            </a:fld>
            <a:endParaRPr lang="en-US" dirty="0"/>
          </a:p>
        </p:txBody>
      </p:sp>
      <p:sp>
        <p:nvSpPr>
          <p:cNvPr id="13" name="Slide Number Placeholder 17"/>
          <p:cNvSpPr>
            <a:spLocks noGrp="1"/>
          </p:cNvSpPr>
          <p:nvPr>
            <p:ph type="sldNum" sz="quarter" idx="11"/>
          </p:nvPr>
        </p:nvSpPr>
        <p:spPr>
          <a:xfrm>
            <a:off x="8129588" y="6203950"/>
            <a:ext cx="609600" cy="522288"/>
          </a:xfrm>
          <a:prstGeom prst="rect">
            <a:avLst/>
          </a:prstGeom>
        </p:spPr>
        <p:txBody>
          <a:bodyPr rtlCol="0"/>
          <a:lstStyle>
            <a:lvl1pPr fontAlgn="auto">
              <a:spcBef>
                <a:spcPts val="0"/>
              </a:spcBef>
              <a:spcAft>
                <a:spcPts val="0"/>
              </a:spcAft>
              <a:defRPr sz="1800">
                <a:latin typeface="+mn-lt"/>
                <a:ea typeface="+mn-ea"/>
                <a:cs typeface="+mn-cs"/>
              </a:defRPr>
            </a:lvl1pPr>
          </a:lstStyle>
          <a:p>
            <a:pPr>
              <a:defRPr/>
            </a:pPr>
            <a:fld id="{EA1D09A1-AA0A-4DAE-B567-C3680AF48041}" type="slidenum">
              <a:rPr lang="en-US"/>
              <a:pPr>
                <a:defRPr/>
              </a:pPr>
              <a:t>‹#›</a:t>
            </a:fld>
            <a:endParaRPr lang="en-US" dirty="0"/>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sz="1800" dirty="0">
              <a:latin typeface="+mn-lt"/>
              <a:ea typeface="+mn-ea"/>
              <a:cs typeface="+mn-cs"/>
            </a:endParaRPr>
          </a:p>
        </p:txBody>
      </p:sp>
      <p:sp>
        <p:nvSpPr>
          <p:cNvPr id="22" name="Title Placeholder 21"/>
          <p:cNvSpPr>
            <a:spLocks noGrp="1"/>
          </p:cNvSpPr>
          <p:nvPr>
            <p:ph type="title"/>
          </p:nvPr>
        </p:nvSpPr>
        <p:spPr>
          <a:xfrm>
            <a:off x="457200" y="274638"/>
            <a:ext cx="7467600" cy="949325"/>
          </a:xfrm>
          <a:prstGeom prst="rect">
            <a:avLst/>
          </a:prstGeom>
        </p:spPr>
        <p:txBody>
          <a:bodyPr vert="horz" anchor="b">
            <a:normAutofit/>
          </a:bodyPr>
          <a:lstStyle/>
          <a:p>
            <a:r>
              <a:rPr lang="en-US" dirty="0" smtClean="0"/>
              <a:t>Click to edit Master title style</a:t>
            </a:r>
            <a:endParaRPr lang="en-US" dirty="0"/>
          </a:p>
        </p:txBody>
      </p:sp>
      <p:sp>
        <p:nvSpPr>
          <p:cNvPr id="1028" name="Text Placeholder 12"/>
          <p:cNvSpPr>
            <a:spLocks noGrp="1"/>
          </p:cNvSpPr>
          <p:nvPr>
            <p:ph type="body" idx="1"/>
          </p:nvPr>
        </p:nvSpPr>
        <p:spPr bwMode="auto">
          <a:xfrm>
            <a:off x="457200" y="1438275"/>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ea typeface="+mn-ea"/>
                <a:cs typeface="+mn-cs"/>
              </a:defRPr>
            </a:lvl1pPr>
          </a:lstStyle>
          <a:p>
            <a:pPr>
              <a:defRPr/>
            </a:pPr>
            <a:fld id="{B439C015-C3CD-41A6-8DDF-0028B96F9A9E}" type="datetime1">
              <a:rPr lang="en-US"/>
              <a:pPr>
                <a:defRPr/>
              </a:pPr>
              <a:t>11/3/11</a:t>
            </a:fld>
            <a:endParaRPr lang="en-US" dirty="0"/>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ea typeface="+mn-ea"/>
                <a:cs typeface="+mn-cs"/>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sz="1800">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l" rtl="0" eaLnBrk="0" fontAlgn="base" hangingPunct="0">
        <a:spcBef>
          <a:spcPct val="0"/>
        </a:spcBef>
        <a:spcAft>
          <a:spcPct val="0"/>
        </a:spcAft>
        <a:defRPr sz="3000" b="1" kern="1200" cap="small">
          <a:solidFill>
            <a:schemeClr val="tx2"/>
          </a:solidFill>
          <a:latin typeface="+mn-lt"/>
          <a:ea typeface="ＭＳ Ｐゴシック" pitchFamily="-60" charset="-128"/>
          <a:cs typeface="ＭＳ Ｐゴシック" pitchFamily="-60" charset="-128"/>
        </a:defRPr>
      </a:lvl1pPr>
      <a:lvl2pPr algn="l" rtl="0" eaLnBrk="0" fontAlgn="base" hangingPunct="0">
        <a:spcBef>
          <a:spcPct val="0"/>
        </a:spcBef>
        <a:spcAft>
          <a:spcPct val="0"/>
        </a:spcAft>
        <a:defRPr sz="3000" b="1">
          <a:solidFill>
            <a:schemeClr val="tx2"/>
          </a:solidFill>
          <a:latin typeface="Cambria" pitchFamily="-60" charset="0"/>
          <a:ea typeface="ＭＳ Ｐゴシック" pitchFamily="-60" charset="-128"/>
          <a:cs typeface="ＭＳ Ｐゴシック" pitchFamily="-60" charset="-128"/>
        </a:defRPr>
      </a:lvl2pPr>
      <a:lvl3pPr algn="l" rtl="0" eaLnBrk="0" fontAlgn="base" hangingPunct="0">
        <a:spcBef>
          <a:spcPct val="0"/>
        </a:spcBef>
        <a:spcAft>
          <a:spcPct val="0"/>
        </a:spcAft>
        <a:defRPr sz="3000" b="1">
          <a:solidFill>
            <a:schemeClr val="tx2"/>
          </a:solidFill>
          <a:latin typeface="Cambria" pitchFamily="-60" charset="0"/>
          <a:ea typeface="ＭＳ Ｐゴシック" pitchFamily="-60" charset="-128"/>
          <a:cs typeface="ＭＳ Ｐゴシック" pitchFamily="-60" charset="-128"/>
        </a:defRPr>
      </a:lvl3pPr>
      <a:lvl4pPr algn="l" rtl="0" eaLnBrk="0" fontAlgn="base" hangingPunct="0">
        <a:spcBef>
          <a:spcPct val="0"/>
        </a:spcBef>
        <a:spcAft>
          <a:spcPct val="0"/>
        </a:spcAft>
        <a:defRPr sz="3000" b="1">
          <a:solidFill>
            <a:schemeClr val="tx2"/>
          </a:solidFill>
          <a:latin typeface="Cambria" pitchFamily="-60" charset="0"/>
          <a:ea typeface="ＭＳ Ｐゴシック" pitchFamily="-60" charset="-128"/>
          <a:cs typeface="ＭＳ Ｐゴシック" pitchFamily="-60" charset="-128"/>
        </a:defRPr>
      </a:lvl4pPr>
      <a:lvl5pPr algn="l" rtl="0" eaLnBrk="0" fontAlgn="base" hangingPunct="0">
        <a:spcBef>
          <a:spcPct val="0"/>
        </a:spcBef>
        <a:spcAft>
          <a:spcPct val="0"/>
        </a:spcAft>
        <a:defRPr sz="3000" b="1">
          <a:solidFill>
            <a:schemeClr val="tx2"/>
          </a:solidFill>
          <a:latin typeface="Cambria" pitchFamily="-60" charset="0"/>
          <a:ea typeface="ＭＳ Ｐゴシック" pitchFamily="-60" charset="-128"/>
          <a:cs typeface="ＭＳ Ｐゴシック" pitchFamily="-60" charset="-128"/>
        </a:defRPr>
      </a:lvl5pPr>
      <a:lvl6pPr marL="457200" algn="l" rtl="0" fontAlgn="base">
        <a:spcBef>
          <a:spcPct val="0"/>
        </a:spcBef>
        <a:spcAft>
          <a:spcPct val="0"/>
        </a:spcAft>
        <a:defRPr sz="3000" b="1">
          <a:solidFill>
            <a:schemeClr val="tx2"/>
          </a:solidFill>
          <a:latin typeface="Cambria" pitchFamily="-60" charset="0"/>
          <a:ea typeface="ＭＳ Ｐゴシック" pitchFamily="-60" charset="-128"/>
          <a:cs typeface="ＭＳ Ｐゴシック" pitchFamily="-60" charset="-128"/>
        </a:defRPr>
      </a:lvl6pPr>
      <a:lvl7pPr marL="914400" algn="l" rtl="0" fontAlgn="base">
        <a:spcBef>
          <a:spcPct val="0"/>
        </a:spcBef>
        <a:spcAft>
          <a:spcPct val="0"/>
        </a:spcAft>
        <a:defRPr sz="3000" b="1">
          <a:solidFill>
            <a:schemeClr val="tx2"/>
          </a:solidFill>
          <a:latin typeface="Cambria" pitchFamily="-60" charset="0"/>
          <a:ea typeface="ＭＳ Ｐゴシック" pitchFamily="-60" charset="-128"/>
          <a:cs typeface="ＭＳ Ｐゴシック" pitchFamily="-60" charset="-128"/>
        </a:defRPr>
      </a:lvl7pPr>
      <a:lvl8pPr marL="1371600" algn="l" rtl="0" fontAlgn="base">
        <a:spcBef>
          <a:spcPct val="0"/>
        </a:spcBef>
        <a:spcAft>
          <a:spcPct val="0"/>
        </a:spcAft>
        <a:defRPr sz="3000" b="1">
          <a:solidFill>
            <a:schemeClr val="tx2"/>
          </a:solidFill>
          <a:latin typeface="Cambria" pitchFamily="-60" charset="0"/>
          <a:ea typeface="ＭＳ Ｐゴシック" pitchFamily="-60" charset="-128"/>
          <a:cs typeface="ＭＳ Ｐゴシック" pitchFamily="-60" charset="-128"/>
        </a:defRPr>
      </a:lvl8pPr>
      <a:lvl9pPr marL="1828800" algn="l" rtl="0" fontAlgn="base">
        <a:spcBef>
          <a:spcPct val="0"/>
        </a:spcBef>
        <a:spcAft>
          <a:spcPct val="0"/>
        </a:spcAft>
        <a:defRPr sz="3000" b="1">
          <a:solidFill>
            <a:schemeClr val="tx2"/>
          </a:solidFill>
          <a:latin typeface="Cambria" pitchFamily="-60" charset="0"/>
          <a:ea typeface="ＭＳ Ｐゴシック" pitchFamily="-60" charset="-128"/>
          <a:cs typeface="ＭＳ Ｐゴシック" pitchFamily="-60" charset="-128"/>
        </a:defRPr>
      </a:lvl9pPr>
    </p:titleStyle>
    <p:bodyStyle>
      <a:lvl1pPr marL="273050" indent="-273050" algn="l" rtl="0" eaLnBrk="0" fontAlgn="base" hangingPunct="0">
        <a:spcBef>
          <a:spcPts val="600"/>
        </a:spcBef>
        <a:spcAft>
          <a:spcPct val="0"/>
        </a:spcAft>
        <a:buClr>
          <a:schemeClr val="accent1"/>
        </a:buClr>
        <a:buSzPct val="70000"/>
        <a:buFont typeface="Wingdings" pitchFamily="-60" charset="2"/>
        <a:buChar char=""/>
        <a:defRPr sz="2400" kern="1200">
          <a:solidFill>
            <a:schemeClr val="tx1"/>
          </a:solidFill>
          <a:latin typeface="+mj-lt"/>
          <a:ea typeface="ＭＳ Ｐゴシック" pitchFamily="-60" charset="-128"/>
          <a:cs typeface="ＭＳ Ｐゴシック" pitchFamily="-60" charset="-128"/>
        </a:defRPr>
      </a:lvl1pPr>
      <a:lvl2pPr marL="639763" indent="-273050" algn="l" rtl="0" eaLnBrk="0" fontAlgn="base" hangingPunct="0">
        <a:spcBef>
          <a:spcPts val="600"/>
        </a:spcBef>
        <a:spcAft>
          <a:spcPct val="0"/>
        </a:spcAft>
        <a:buClr>
          <a:schemeClr val="accent1"/>
        </a:buClr>
        <a:buSzPct val="80000"/>
        <a:buFont typeface="Wingdings 2" pitchFamily="-60" charset="2"/>
        <a:buChar char=""/>
        <a:defRPr sz="2100" kern="1200">
          <a:solidFill>
            <a:schemeClr val="tx1"/>
          </a:solidFill>
          <a:latin typeface="+mj-lt"/>
          <a:ea typeface="ＭＳ Ｐゴシック" pitchFamily="-60" charset="-128"/>
          <a:cs typeface="+mn-cs"/>
        </a:defRPr>
      </a:lvl2pPr>
      <a:lvl3pPr marL="914400" indent="-182563" algn="l" rtl="0" eaLnBrk="0" fontAlgn="base" hangingPunct="0">
        <a:spcBef>
          <a:spcPts val="600"/>
        </a:spcBef>
        <a:spcAft>
          <a:spcPct val="0"/>
        </a:spcAft>
        <a:buClr>
          <a:srgbClr val="8075B2"/>
        </a:buClr>
        <a:buSzPct val="60000"/>
        <a:buFont typeface="Wingdings" pitchFamily="-60" charset="2"/>
        <a:buChar char=""/>
        <a:defRPr kern="1200">
          <a:solidFill>
            <a:schemeClr val="tx1"/>
          </a:solidFill>
          <a:latin typeface="+mj-lt"/>
          <a:ea typeface="ＭＳ Ｐゴシック" pitchFamily="-60" charset="-128"/>
          <a:cs typeface="+mn-cs"/>
        </a:defRPr>
      </a:lvl3pPr>
      <a:lvl4pPr marL="1187450" indent="-182563" algn="l" rtl="0" eaLnBrk="0" fontAlgn="base" hangingPunct="0">
        <a:spcBef>
          <a:spcPts val="600"/>
        </a:spcBef>
        <a:spcAft>
          <a:spcPct val="0"/>
        </a:spcAft>
        <a:buClr>
          <a:srgbClr val="C7C3E2"/>
        </a:buClr>
        <a:buSzPct val="60000"/>
        <a:buFont typeface="Wingdings" pitchFamily="-60" charset="2"/>
        <a:buChar char=""/>
        <a:defRPr kern="1200">
          <a:solidFill>
            <a:schemeClr val="tx1"/>
          </a:solidFill>
          <a:latin typeface="+mj-lt"/>
          <a:ea typeface="ＭＳ Ｐゴシック" pitchFamily="-60" charset="-128"/>
          <a:cs typeface="+mn-cs"/>
        </a:defRPr>
      </a:lvl4pPr>
      <a:lvl5pPr marL="1462088" indent="-182563" algn="l" rtl="0" eaLnBrk="0" fontAlgn="base" hangingPunct="0">
        <a:spcBef>
          <a:spcPts val="600"/>
        </a:spcBef>
        <a:spcAft>
          <a:spcPct val="0"/>
        </a:spcAft>
        <a:buClr>
          <a:srgbClr val="DCB3B2"/>
        </a:buClr>
        <a:buSzPct val="68000"/>
        <a:buFont typeface="Wingdings 2" pitchFamily="-60" charset="2"/>
        <a:buChar char=""/>
        <a:defRPr sz="1600" kern="1200">
          <a:solidFill>
            <a:schemeClr val="tx1"/>
          </a:solidFill>
          <a:latin typeface="+mj-lt"/>
          <a:ea typeface="ＭＳ Ｐゴシック" pitchFamily="-60" charset="-128"/>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 name="Title 51"/>
          <p:cNvSpPr>
            <a:spLocks noGrp="1"/>
          </p:cNvSpPr>
          <p:nvPr>
            <p:ph type="ctrTitle"/>
          </p:nvPr>
        </p:nvSpPr>
        <p:spPr bwMode="auto">
          <a:xfrm>
            <a:off x="2103438" y="1081088"/>
            <a:ext cx="6437312" cy="3278187"/>
          </a:xfrm>
        </p:spPr>
        <p:txBody>
          <a:bodyPr wrap="square" lIns="91440" tIns="45720" rIns="91440" bIns="45720" numCol="1" anchorCtr="0" compatLnSpc="1">
            <a:prstTxWarp prst="textNoShape">
              <a:avLst/>
            </a:prstTxWarp>
            <a:normAutofit fontScale="90000"/>
          </a:bodyPr>
          <a:lstStyle/>
          <a:p>
            <a:pPr eaLnBrk="1" hangingPunct="1">
              <a:defRPr/>
            </a:pPr>
            <a:r>
              <a:rPr lang="en-US" sz="4000" cap="none"/>
              <a:t>Resources, Context and Implementation Potential:</a:t>
            </a:r>
            <a:br>
              <a:rPr lang="en-US" sz="4000" cap="none"/>
            </a:br>
            <a:r>
              <a:rPr lang="en-US" sz="4000" cap="none"/>
              <a:t/>
            </a:r>
            <a:br>
              <a:rPr lang="en-US" sz="4000" cap="none"/>
            </a:br>
            <a:r>
              <a:rPr lang="en-US" cap="none"/>
              <a:t>Lessons Learned From Studying a Literacy Intervention in Five Urban School Districts</a:t>
            </a:r>
          </a:p>
        </p:txBody>
      </p:sp>
      <p:sp>
        <p:nvSpPr>
          <p:cNvPr id="15362" name="Slide Number Placeholder 3"/>
          <p:cNvSpPr>
            <a:spLocks noGrp="1"/>
          </p:cNvSpPr>
          <p:nvPr>
            <p:ph type="sldNum" sz="quarter" idx="12"/>
          </p:nvPr>
        </p:nvSpPr>
        <p:spPr>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D9F0F3D0-9044-4ADF-8A86-C6DBF49F4ABF}" type="slidenum">
              <a:rPr lang="en-US">
                <a:ea typeface="ＭＳ Ｐゴシック" pitchFamily="-60" charset="-128"/>
                <a:cs typeface="ＭＳ Ｐゴシック" pitchFamily="-60" charset="-128"/>
              </a:rPr>
              <a:pPr fontAlgn="base">
                <a:spcBef>
                  <a:spcPct val="0"/>
                </a:spcBef>
                <a:spcAft>
                  <a:spcPct val="0"/>
                </a:spcAft>
                <a:defRPr/>
              </a:pPr>
              <a:t>1</a:t>
            </a:fld>
            <a:endParaRPr lang="en-US">
              <a:ea typeface="ＭＳ Ｐゴシック" pitchFamily="-60" charset="-128"/>
              <a:cs typeface="ＭＳ Ｐゴシック" pitchFamily="-60" charset="-128"/>
            </a:endParaRPr>
          </a:p>
        </p:txBody>
      </p:sp>
      <p:pic>
        <p:nvPicPr>
          <p:cNvPr id="15363" name="Picture 10" descr="logo_transparent.png"/>
          <p:cNvPicPr>
            <a:picLocks noChangeAspect="1"/>
          </p:cNvPicPr>
          <p:nvPr/>
        </p:nvPicPr>
        <p:blipFill>
          <a:blip r:embed="rId3"/>
          <a:srcRect/>
          <a:stretch>
            <a:fillRect/>
          </a:stretch>
        </p:blipFill>
        <p:spPr bwMode="auto">
          <a:xfrm>
            <a:off x="1308100" y="4838700"/>
            <a:ext cx="696913" cy="688975"/>
          </a:xfrm>
          <a:prstGeom prst="rect">
            <a:avLst/>
          </a:prstGeom>
          <a:noFill/>
          <a:ln w="9525">
            <a:noFill/>
            <a:miter lim="800000"/>
            <a:headEnd/>
            <a:tailEnd/>
          </a:ln>
        </p:spPr>
      </p:pic>
      <p:sp>
        <p:nvSpPr>
          <p:cNvPr id="15364" name="Subtitle 7"/>
          <p:cNvSpPr>
            <a:spLocks noGrp="1"/>
          </p:cNvSpPr>
          <p:nvPr>
            <p:ph type="subTitle" idx="1"/>
          </p:nvPr>
        </p:nvSpPr>
        <p:spPr>
          <a:xfrm>
            <a:off x="2286000" y="5003800"/>
            <a:ext cx="6172200" cy="1371600"/>
          </a:xfrm>
        </p:spPr>
        <p:txBody>
          <a:bodyPr/>
          <a:lstStyle/>
          <a:p>
            <a:pPr eaLnBrk="1" hangingPunct="1"/>
            <a:r>
              <a:rPr lang="en-US"/>
              <a:t>Hannah Betesh, Social Policy Research Associates</a:t>
            </a:r>
          </a:p>
          <a:p>
            <a:pPr eaLnBrk="1" hangingPunct="1"/>
            <a:r>
              <a:rPr lang="en-US"/>
              <a:t>(for Berkeley Policy Associates)</a:t>
            </a:r>
          </a:p>
        </p:txBody>
      </p:sp>
    </p:spTree>
  </p:cSld>
  <p:clrMapOvr>
    <a:masterClrMapping/>
  </p:clrMapOvr>
  <p:transition advTm="19311">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3" name="Content Placeholder 41"/>
          <p:cNvSpPr>
            <a:spLocks noGrp="1"/>
          </p:cNvSpPr>
          <p:nvPr>
            <p:ph idx="4294967295"/>
          </p:nvPr>
        </p:nvSpPr>
        <p:spPr>
          <a:xfrm>
            <a:off x="457200" y="1438275"/>
            <a:ext cx="7467600" cy="620713"/>
          </a:xfrm>
        </p:spPr>
        <p:txBody>
          <a:bodyPr/>
          <a:lstStyle/>
          <a:p>
            <a:pPr marL="365125" indent="-255588" eaLnBrk="1" hangingPunct="1"/>
            <a:r>
              <a:rPr lang="en-US" sz="2500" b="1">
                <a:solidFill>
                  <a:srgbClr val="1FAECD"/>
                </a:solidFill>
              </a:rPr>
              <a:t>Role</a:t>
            </a:r>
          </a:p>
        </p:txBody>
      </p:sp>
      <p:graphicFrame>
        <p:nvGraphicFramePr>
          <p:cNvPr id="33807" name="Group 15"/>
          <p:cNvGraphicFramePr>
            <a:graphicFrameLocks noGrp="1"/>
          </p:cNvGraphicFramePr>
          <p:nvPr/>
        </p:nvGraphicFramePr>
        <p:xfrm>
          <a:off x="609600" y="2133600"/>
          <a:ext cx="7924800" cy="3673475"/>
        </p:xfrm>
        <a:graphic>
          <a:graphicData uri="http://schemas.openxmlformats.org/drawingml/2006/table">
            <a:tbl>
              <a:tblPr/>
              <a:tblGrid>
                <a:gridCol w="3962400"/>
                <a:gridCol w="3962400"/>
              </a:tblGrid>
              <a:tr h="4524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FFFFFF"/>
                          </a:solidFill>
                          <a:effectLst/>
                          <a:latin typeface="Calibri" pitchFamily="-60" charset="0"/>
                          <a:ea typeface="ＭＳ Ｐゴシック" pitchFamily="-60" charset="-128"/>
                          <a:cs typeface="ＭＳ Ｐゴシック" pitchFamily="-60" charset="-128"/>
                        </a:rPr>
                        <a:t>District-based intermediary</a:t>
                      </a:r>
                    </a:p>
                  </a:txBody>
                  <a:tcPr marL="45720" marR="457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FFFFFF"/>
                          </a:solidFill>
                          <a:effectLst/>
                          <a:latin typeface="Calibri" pitchFamily="-60" charset="0"/>
                          <a:ea typeface="ＭＳ Ｐゴシック" pitchFamily="-60" charset="-128"/>
                          <a:cs typeface="ＭＳ Ｐゴシック" pitchFamily="-60" charset="-128"/>
                        </a:rPr>
                        <a:t>School-based intermediary</a:t>
                      </a:r>
                    </a:p>
                  </a:txBody>
                  <a:tcPr marL="45720" marR="457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221038">
                <a:tc>
                  <a:txBody>
                    <a:bodyPr/>
                    <a:lstStyle/>
                    <a:p>
                      <a:pPr marL="236538" marR="0" lvl="0" indent="-236538" algn="l" defTabSz="850900" rtl="0" eaLnBrk="1" fontAlgn="base" latinLnBrk="0" hangingPunct="1">
                        <a:lnSpc>
                          <a:spcPct val="100000"/>
                        </a:lnSpc>
                        <a:spcBef>
                          <a:spcPct val="0"/>
                        </a:spcBef>
                        <a:spcAft>
                          <a:spcPts val="600"/>
                        </a:spcAft>
                        <a:buClrTx/>
                        <a:buSzTx/>
                        <a:buFont typeface="Arial" pitchFamily="-60" charset="0"/>
                        <a:buChar char="•"/>
                        <a:tabLst/>
                      </a:pPr>
                      <a:r>
                        <a:rPr kumimoji="0" lang="en-US" sz="2400" b="0" i="0" u="none" strike="noStrike" cap="none" normalizeH="0" baseline="0">
                          <a:ln>
                            <a:noFill/>
                          </a:ln>
                          <a:solidFill>
                            <a:srgbClr val="000000"/>
                          </a:solidFill>
                          <a:effectLst/>
                          <a:latin typeface="Calibri" pitchFamily="-60" charset="0"/>
                          <a:ea typeface="ＭＳ Ｐゴシック" pitchFamily="-60" charset="-128"/>
                          <a:cs typeface="ＭＳ Ｐゴシック" pitchFamily="-60" charset="-128"/>
                        </a:rPr>
                        <a:t>Adolescent Literacy Coordinator, dedicated to overseeing Tier 2 intervention (in this case, the program) at secondary level.</a:t>
                      </a:r>
                      <a:endParaRPr kumimoji="0" lang="en-US" sz="1400" b="0" i="0" u="none" strike="noStrike" cap="none" normalizeH="0" baseline="0">
                        <a:ln>
                          <a:noFill/>
                        </a:ln>
                        <a:solidFill>
                          <a:srgbClr val="000000"/>
                        </a:solidFill>
                        <a:effectLst/>
                        <a:latin typeface="Calibri" pitchFamily="-60" charset="0"/>
                        <a:ea typeface="ＭＳ Ｐゴシック" pitchFamily="-60" charset="-128"/>
                        <a:cs typeface="ＭＳ Ｐゴシック" pitchFamily="-60" charset="-128"/>
                      </a:endParaRPr>
                    </a:p>
                  </a:txBody>
                  <a:tcPr marT="13716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36538" marR="0" lvl="0" indent="-236538" algn="l" defTabSz="914400" rtl="0" eaLnBrk="1" fontAlgn="base" latinLnBrk="0" hangingPunct="1">
                        <a:lnSpc>
                          <a:spcPct val="100000"/>
                        </a:lnSpc>
                        <a:spcBef>
                          <a:spcPct val="0"/>
                        </a:spcBef>
                        <a:spcAft>
                          <a:spcPts val="600"/>
                        </a:spcAft>
                        <a:buClrTx/>
                        <a:buSzTx/>
                        <a:buFont typeface="Arial" pitchFamily="-60" charset="0"/>
                        <a:buChar char="•"/>
                        <a:tabLst/>
                      </a:pPr>
                      <a:r>
                        <a:rPr kumimoji="0" lang="en-US" sz="2400" b="0" i="0" u="none" strike="noStrike" cap="none" normalizeH="0" baseline="0">
                          <a:ln>
                            <a:noFill/>
                          </a:ln>
                          <a:solidFill>
                            <a:srgbClr val="000000"/>
                          </a:solidFill>
                          <a:effectLst/>
                          <a:latin typeface="Calibri" pitchFamily="-60" charset="0"/>
                          <a:ea typeface="ＭＳ Ｐゴシック" pitchFamily="-60" charset="-128"/>
                          <a:cs typeface="ＭＳ Ｐゴシック" pitchFamily="-60" charset="-128"/>
                        </a:rPr>
                        <a:t>On-site Literacy Coaches, dedicated to providing integrated support for reading interventions and promoting literacy in the content areas.</a:t>
                      </a:r>
                      <a:endParaRPr kumimoji="0" lang="en-US" sz="1400" b="0" i="0" u="none" strike="noStrike" cap="none" normalizeH="0" baseline="0">
                        <a:ln>
                          <a:noFill/>
                        </a:ln>
                        <a:solidFill>
                          <a:srgbClr val="000000"/>
                        </a:solidFill>
                        <a:effectLst/>
                        <a:latin typeface="Calibri" pitchFamily="-60" charset="0"/>
                        <a:ea typeface="ＭＳ Ｐゴシック" pitchFamily="-60" charset="-128"/>
                        <a:cs typeface="ＭＳ Ｐゴシック" pitchFamily="-60" charset="-128"/>
                      </a:endParaRPr>
                    </a:p>
                  </a:txBody>
                  <a:tcPr marT="13716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bl>
          </a:graphicData>
        </a:graphic>
      </p:graphicFrame>
      <p:sp>
        <p:nvSpPr>
          <p:cNvPr id="5" name="Title 1"/>
          <p:cNvSpPr>
            <a:spLocks noGrp="1"/>
          </p:cNvSpPr>
          <p:nvPr>
            <p:ph type="title" idx="4294967295"/>
          </p:nvPr>
        </p:nvSpPr>
        <p:spPr bwMode="auto"/>
        <p:txBody>
          <a:bodyPr wrap="square" lIns="91440" tIns="45720" rIns="91440" bIns="45720" numCol="1" anchor="ctr" anchorCtr="0" compatLnSpc="1">
            <a:prstTxWarp prst="textNoShape">
              <a:avLst/>
            </a:prstTxWarp>
            <a:normAutofit fontScale="90000"/>
          </a:bodyPr>
          <a:lstStyle/>
          <a:p>
            <a:pPr eaLnBrk="1" hangingPunct="1">
              <a:defRPr/>
            </a:pPr>
            <a:r>
              <a:rPr lang="en-US" cap="none" dirty="0" smtClean="0"/>
              <a:t>Role of the “Intermediary” in the Model District</a:t>
            </a:r>
          </a:p>
        </p:txBody>
      </p:sp>
    </p:spTree>
  </p:cSld>
  <p:clrMapOvr>
    <a:masterClrMapping/>
  </p:clrMapOvr>
  <p:transition advTm="41205"/>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1" name="Content Placeholder 41"/>
          <p:cNvSpPr>
            <a:spLocks noGrp="1"/>
          </p:cNvSpPr>
          <p:nvPr>
            <p:ph idx="4294967295"/>
          </p:nvPr>
        </p:nvSpPr>
        <p:spPr>
          <a:xfrm>
            <a:off x="457200" y="1438275"/>
            <a:ext cx="7467600" cy="620713"/>
          </a:xfrm>
        </p:spPr>
        <p:txBody>
          <a:bodyPr/>
          <a:lstStyle/>
          <a:p>
            <a:pPr marL="365125" indent="-255588" eaLnBrk="1" hangingPunct="1"/>
            <a:r>
              <a:rPr lang="en-US" sz="2500" b="1">
                <a:solidFill>
                  <a:srgbClr val="1FAECD"/>
                </a:solidFill>
              </a:rPr>
              <a:t>Professional Development</a:t>
            </a:r>
          </a:p>
        </p:txBody>
      </p:sp>
      <p:graphicFrame>
        <p:nvGraphicFramePr>
          <p:cNvPr id="35854" name="Group 14"/>
          <p:cNvGraphicFramePr>
            <a:graphicFrameLocks noGrp="1"/>
          </p:cNvGraphicFramePr>
          <p:nvPr/>
        </p:nvGraphicFramePr>
        <p:xfrm>
          <a:off x="609600" y="2133600"/>
          <a:ext cx="7924800" cy="4149725"/>
        </p:xfrm>
        <a:graphic>
          <a:graphicData uri="http://schemas.openxmlformats.org/drawingml/2006/table">
            <a:tbl>
              <a:tblPr/>
              <a:tblGrid>
                <a:gridCol w="3962400"/>
                <a:gridCol w="3962400"/>
              </a:tblGrid>
              <a:tr h="4524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FFFFFF"/>
                          </a:solidFill>
                          <a:effectLst/>
                          <a:latin typeface="Calibri" pitchFamily="-60" charset="0"/>
                          <a:ea typeface="ＭＳ Ｐゴシック" pitchFamily="-60" charset="-128"/>
                          <a:cs typeface="ＭＳ Ｐゴシック" pitchFamily="-60" charset="-128"/>
                        </a:rPr>
                        <a:t>District-based intermediary</a:t>
                      </a:r>
                    </a:p>
                  </a:txBody>
                  <a:tcPr marL="45720" marR="457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FFFFFF"/>
                          </a:solidFill>
                          <a:effectLst/>
                          <a:latin typeface="Calibri" pitchFamily="-60" charset="0"/>
                          <a:ea typeface="ＭＳ Ｐゴシック" pitchFamily="-60" charset="-128"/>
                          <a:cs typeface="ＭＳ Ｐゴシック" pitchFamily="-60" charset="-128"/>
                        </a:rPr>
                        <a:t>School-based intermediary</a:t>
                      </a:r>
                    </a:p>
                  </a:txBody>
                  <a:tcPr marL="45720" marR="457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221038">
                <a:tc>
                  <a:txBody>
                    <a:bodyPr/>
                    <a:lstStyle/>
                    <a:p>
                      <a:pPr marL="236538" marR="0" lvl="0" indent="-236538" algn="l" defTabSz="850900" rtl="0" eaLnBrk="1" fontAlgn="base" latinLnBrk="0" hangingPunct="1">
                        <a:lnSpc>
                          <a:spcPct val="100000"/>
                        </a:lnSpc>
                        <a:spcBef>
                          <a:spcPct val="0"/>
                        </a:spcBef>
                        <a:spcAft>
                          <a:spcPts val="600"/>
                        </a:spcAft>
                        <a:buClrTx/>
                        <a:buSzTx/>
                        <a:buFont typeface="Arial" pitchFamily="-60" charset="0"/>
                        <a:buChar char="•"/>
                        <a:tabLst/>
                      </a:pPr>
                      <a:r>
                        <a:rPr kumimoji="0" lang="en-US" sz="2400" b="0" i="0" u="none" strike="noStrike" cap="none" normalizeH="0" baseline="0">
                          <a:ln>
                            <a:noFill/>
                          </a:ln>
                          <a:solidFill>
                            <a:srgbClr val="000000"/>
                          </a:solidFill>
                          <a:effectLst/>
                          <a:latin typeface="Calibri" pitchFamily="-60" charset="0"/>
                          <a:ea typeface="ＭＳ Ｐゴシック" pitchFamily="-60" charset="-128"/>
                          <a:cs typeface="ＭＳ Ｐゴシック" pitchFamily="-60" charset="-128"/>
                        </a:rPr>
                        <a:t>Training provided by program developers</a:t>
                      </a:r>
                    </a:p>
                    <a:p>
                      <a:pPr marL="236538" marR="0" lvl="0" indent="-236538" algn="l" defTabSz="850900" rtl="0" eaLnBrk="1" fontAlgn="base" latinLnBrk="0" hangingPunct="1">
                        <a:lnSpc>
                          <a:spcPct val="100000"/>
                        </a:lnSpc>
                        <a:spcBef>
                          <a:spcPct val="0"/>
                        </a:spcBef>
                        <a:spcAft>
                          <a:spcPts val="600"/>
                        </a:spcAft>
                        <a:buClrTx/>
                        <a:buSzTx/>
                        <a:buFont typeface="Arial" pitchFamily="-60" charset="0"/>
                        <a:buChar char="•"/>
                        <a:tabLst/>
                      </a:pPr>
                      <a:r>
                        <a:rPr kumimoji="0" lang="en-US" sz="2400" b="0" i="0" u="none" strike="noStrike" cap="none" normalizeH="0" baseline="0">
                          <a:ln>
                            <a:noFill/>
                          </a:ln>
                          <a:solidFill>
                            <a:srgbClr val="000000"/>
                          </a:solidFill>
                          <a:effectLst/>
                          <a:latin typeface="Calibri" pitchFamily="-60" charset="0"/>
                          <a:ea typeface="ＭＳ Ｐゴシック" pitchFamily="-60" charset="-128"/>
                          <a:cs typeface="ＭＳ Ｐゴシック" pitchFamily="-60" charset="-128"/>
                        </a:rPr>
                        <a:t>“Experienced teacher” refresher course</a:t>
                      </a:r>
                    </a:p>
                    <a:p>
                      <a:pPr marL="236538" marR="0" lvl="0" indent="-236538" algn="l" defTabSz="850900" rtl="0" eaLnBrk="1" fontAlgn="base" latinLnBrk="0" hangingPunct="1">
                        <a:lnSpc>
                          <a:spcPct val="100000"/>
                        </a:lnSpc>
                        <a:spcBef>
                          <a:spcPct val="0"/>
                        </a:spcBef>
                        <a:spcAft>
                          <a:spcPts val="600"/>
                        </a:spcAft>
                        <a:buClrTx/>
                        <a:buSzTx/>
                        <a:buFont typeface="Arial" pitchFamily="-60" charset="0"/>
                        <a:buChar char="•"/>
                        <a:tabLst/>
                      </a:pPr>
                      <a:r>
                        <a:rPr kumimoji="0" lang="en-US" sz="2400" b="0" i="0" u="none" strike="noStrike" cap="none" normalizeH="0" baseline="0">
                          <a:ln>
                            <a:noFill/>
                          </a:ln>
                          <a:solidFill>
                            <a:srgbClr val="000000"/>
                          </a:solidFill>
                          <a:effectLst/>
                          <a:latin typeface="Calibri" pitchFamily="-60" charset="0"/>
                          <a:ea typeface="ＭＳ Ｐゴシック" pitchFamily="-60" charset="-128"/>
                          <a:cs typeface="ＭＳ Ｐゴシック" pitchFamily="-60" charset="-128"/>
                        </a:rPr>
                        <a:t>Monthly, after-school cadre meetings</a:t>
                      </a:r>
                      <a:endParaRPr kumimoji="0" lang="en-US" sz="1400" b="0" i="0" u="none" strike="noStrike" cap="none" normalizeH="0" baseline="0">
                        <a:ln>
                          <a:noFill/>
                        </a:ln>
                        <a:solidFill>
                          <a:srgbClr val="000000"/>
                        </a:solidFill>
                        <a:effectLst/>
                        <a:latin typeface="Calibri" pitchFamily="-60" charset="0"/>
                        <a:ea typeface="ＭＳ Ｐゴシック" pitchFamily="-60" charset="-128"/>
                        <a:cs typeface="ＭＳ Ｐゴシック" pitchFamily="-60" charset="-128"/>
                      </a:endParaRPr>
                    </a:p>
                  </a:txBody>
                  <a:tcPr marT="13716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36538" marR="0" lvl="0" indent="-236538" algn="l" defTabSz="914400" rtl="0" eaLnBrk="1" fontAlgn="base" latinLnBrk="0" hangingPunct="1">
                        <a:lnSpc>
                          <a:spcPct val="100000"/>
                        </a:lnSpc>
                        <a:spcBef>
                          <a:spcPct val="0"/>
                        </a:spcBef>
                        <a:spcAft>
                          <a:spcPts val="600"/>
                        </a:spcAft>
                        <a:buClrTx/>
                        <a:buSzTx/>
                        <a:buFont typeface="Arial" pitchFamily="-60" charset="0"/>
                        <a:buChar char="•"/>
                        <a:tabLst/>
                      </a:pPr>
                      <a:r>
                        <a:rPr kumimoji="0" lang="en-US" sz="2400" b="0" i="0" u="none" strike="noStrike" cap="none" normalizeH="0" baseline="0">
                          <a:ln>
                            <a:noFill/>
                          </a:ln>
                          <a:solidFill>
                            <a:srgbClr val="000000"/>
                          </a:solidFill>
                          <a:effectLst/>
                          <a:latin typeface="Calibri" pitchFamily="-60" charset="0"/>
                          <a:ea typeface="ＭＳ Ｐゴシック" pitchFamily="-60" charset="-128"/>
                          <a:cs typeface="ＭＳ Ｐゴシック" pitchFamily="-60" charset="-128"/>
                        </a:rPr>
                        <a:t>Job-embedded professional development</a:t>
                      </a:r>
                    </a:p>
                    <a:p>
                      <a:pPr marL="236538" marR="0" lvl="0" indent="-236538" algn="l" defTabSz="914400" rtl="0" eaLnBrk="1" fontAlgn="base" latinLnBrk="0" hangingPunct="1">
                        <a:lnSpc>
                          <a:spcPct val="100000"/>
                        </a:lnSpc>
                        <a:spcBef>
                          <a:spcPct val="0"/>
                        </a:spcBef>
                        <a:spcAft>
                          <a:spcPts val="600"/>
                        </a:spcAft>
                        <a:buClrTx/>
                        <a:buSzTx/>
                        <a:buFont typeface="Arial" pitchFamily="-60" charset="0"/>
                        <a:buChar char="•"/>
                        <a:tabLst/>
                      </a:pPr>
                      <a:r>
                        <a:rPr kumimoji="0" lang="en-US" sz="2400" b="0" i="0" u="none" strike="noStrike" cap="none" normalizeH="0" baseline="0">
                          <a:ln>
                            <a:noFill/>
                          </a:ln>
                          <a:solidFill>
                            <a:srgbClr val="000000"/>
                          </a:solidFill>
                          <a:effectLst/>
                          <a:latin typeface="Calibri" pitchFamily="-60" charset="0"/>
                          <a:ea typeface="ＭＳ Ｐゴシック" pitchFamily="-60" charset="-128"/>
                          <a:cs typeface="ＭＳ Ｐゴシック" pitchFamily="-60" charset="-128"/>
                        </a:rPr>
                        <a:t>Technical support including coaching</a:t>
                      </a:r>
                    </a:p>
                    <a:p>
                      <a:pPr marL="236538" marR="0" lvl="0" indent="-236538" algn="l" defTabSz="914400" rtl="0" eaLnBrk="1" fontAlgn="base" latinLnBrk="0" hangingPunct="1">
                        <a:lnSpc>
                          <a:spcPct val="100000"/>
                        </a:lnSpc>
                        <a:spcBef>
                          <a:spcPct val="0"/>
                        </a:spcBef>
                        <a:spcAft>
                          <a:spcPts val="600"/>
                        </a:spcAft>
                        <a:buClrTx/>
                        <a:buSzTx/>
                        <a:buFont typeface="Arial" pitchFamily="-60" charset="0"/>
                        <a:buChar char="•"/>
                        <a:tabLst/>
                      </a:pPr>
                      <a:r>
                        <a:rPr kumimoji="0" lang="en-US" sz="2400" b="0" i="0" u="none" strike="noStrike" cap="none" normalizeH="0" baseline="0">
                          <a:ln>
                            <a:noFill/>
                          </a:ln>
                          <a:solidFill>
                            <a:srgbClr val="000000"/>
                          </a:solidFill>
                          <a:effectLst/>
                          <a:latin typeface="Calibri" pitchFamily="-60" charset="0"/>
                          <a:ea typeface="ＭＳ Ｐゴシック" pitchFamily="-60" charset="-128"/>
                          <a:cs typeface="ＭＳ Ｐゴシック" pitchFamily="-60" charset="-128"/>
                        </a:rPr>
                        <a:t>On site teacher collaboration (strategy) meetings for program teachers and content area teachers</a:t>
                      </a:r>
                      <a:endParaRPr kumimoji="0" lang="en-US" sz="1400" b="0" i="0" u="none" strike="noStrike" cap="none" normalizeH="0" baseline="0">
                        <a:ln>
                          <a:noFill/>
                        </a:ln>
                        <a:solidFill>
                          <a:srgbClr val="000000"/>
                        </a:solidFill>
                        <a:effectLst/>
                        <a:latin typeface="Calibri" pitchFamily="-60" charset="0"/>
                        <a:ea typeface="ＭＳ Ｐゴシック" pitchFamily="-60" charset="-128"/>
                        <a:cs typeface="ＭＳ Ｐゴシック" pitchFamily="-60" charset="-128"/>
                      </a:endParaRPr>
                    </a:p>
                  </a:txBody>
                  <a:tcPr marT="13716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bl>
          </a:graphicData>
        </a:graphic>
      </p:graphicFrame>
      <p:sp>
        <p:nvSpPr>
          <p:cNvPr id="5" name="Title 1"/>
          <p:cNvSpPr>
            <a:spLocks noGrp="1"/>
          </p:cNvSpPr>
          <p:nvPr>
            <p:ph type="title" idx="4294967295"/>
          </p:nvPr>
        </p:nvSpPr>
        <p:spPr bwMode="auto"/>
        <p:txBody>
          <a:bodyPr wrap="square" lIns="91440" tIns="45720" rIns="91440" bIns="45720" numCol="1" anchor="ctr" anchorCtr="0" compatLnSpc="1">
            <a:prstTxWarp prst="textNoShape">
              <a:avLst/>
            </a:prstTxWarp>
            <a:normAutofit fontScale="90000"/>
          </a:bodyPr>
          <a:lstStyle/>
          <a:p>
            <a:pPr eaLnBrk="1" hangingPunct="1">
              <a:defRPr/>
            </a:pPr>
            <a:r>
              <a:rPr lang="en-US" cap="none" dirty="0" smtClean="0"/>
              <a:t>Role of the “Intermediary” in the Model District</a:t>
            </a:r>
          </a:p>
        </p:txBody>
      </p:sp>
    </p:spTree>
  </p:cSld>
  <p:clrMapOvr>
    <a:masterClrMapping/>
  </p:clrMapOvr>
  <p:transition advTm="65072"/>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89" name="Content Placeholder 41"/>
          <p:cNvSpPr>
            <a:spLocks noGrp="1"/>
          </p:cNvSpPr>
          <p:nvPr>
            <p:ph idx="4294967295"/>
          </p:nvPr>
        </p:nvSpPr>
        <p:spPr>
          <a:xfrm>
            <a:off x="457200" y="1438275"/>
            <a:ext cx="7467600" cy="620713"/>
          </a:xfrm>
        </p:spPr>
        <p:txBody>
          <a:bodyPr/>
          <a:lstStyle/>
          <a:p>
            <a:pPr marL="365125" indent="-255588" eaLnBrk="1" hangingPunct="1"/>
            <a:r>
              <a:rPr lang="en-US" sz="2500" b="1">
                <a:solidFill>
                  <a:srgbClr val="1FAECD"/>
                </a:solidFill>
              </a:rPr>
              <a:t>Monitoring</a:t>
            </a:r>
          </a:p>
        </p:txBody>
      </p:sp>
      <p:graphicFrame>
        <p:nvGraphicFramePr>
          <p:cNvPr id="48142" name="Group 14"/>
          <p:cNvGraphicFramePr>
            <a:graphicFrameLocks noGrp="1"/>
          </p:cNvGraphicFramePr>
          <p:nvPr/>
        </p:nvGraphicFramePr>
        <p:xfrm>
          <a:off x="609600" y="2133600"/>
          <a:ext cx="7924800" cy="4003675"/>
        </p:xfrm>
        <a:graphic>
          <a:graphicData uri="http://schemas.openxmlformats.org/drawingml/2006/table">
            <a:tbl>
              <a:tblPr/>
              <a:tblGrid>
                <a:gridCol w="3962400"/>
                <a:gridCol w="3962400"/>
              </a:tblGrid>
              <a:tr h="4524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FFFFFF"/>
                          </a:solidFill>
                          <a:effectLst/>
                          <a:latin typeface="Calibri" pitchFamily="-60" charset="0"/>
                          <a:ea typeface="ＭＳ Ｐゴシック" pitchFamily="-60" charset="-128"/>
                          <a:cs typeface="ＭＳ Ｐゴシック" pitchFamily="-60" charset="-128"/>
                        </a:rPr>
                        <a:t>District-based intermediary</a:t>
                      </a:r>
                    </a:p>
                  </a:txBody>
                  <a:tcPr marL="45720" marR="457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FFFFFF"/>
                          </a:solidFill>
                          <a:effectLst/>
                          <a:latin typeface="Calibri" pitchFamily="-60" charset="0"/>
                          <a:ea typeface="ＭＳ Ｐゴシック" pitchFamily="-60" charset="-128"/>
                          <a:cs typeface="ＭＳ Ｐゴシック" pitchFamily="-60" charset="-128"/>
                        </a:rPr>
                        <a:t>School-based intermediary</a:t>
                      </a:r>
                    </a:p>
                  </a:txBody>
                  <a:tcPr marL="45720" marR="457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221038">
                <a:tc>
                  <a:txBody>
                    <a:bodyPr/>
                    <a:lstStyle/>
                    <a:p>
                      <a:pPr marL="236538" marR="0" lvl="0" indent="-236538" algn="l" defTabSz="850900" rtl="0" eaLnBrk="1" fontAlgn="base" latinLnBrk="0" hangingPunct="1">
                        <a:lnSpc>
                          <a:spcPct val="100000"/>
                        </a:lnSpc>
                        <a:spcBef>
                          <a:spcPct val="0"/>
                        </a:spcBef>
                        <a:spcAft>
                          <a:spcPts val="600"/>
                        </a:spcAft>
                        <a:buClrTx/>
                        <a:buSzTx/>
                        <a:buFont typeface="Arial" pitchFamily="-60" charset="0"/>
                        <a:buChar char="•"/>
                        <a:tabLst/>
                      </a:pPr>
                      <a:r>
                        <a:rPr kumimoji="0" lang="en-US" sz="2400" b="0" i="0" u="none" strike="noStrike" cap="none" normalizeH="0" baseline="0">
                          <a:ln>
                            <a:noFill/>
                          </a:ln>
                          <a:solidFill>
                            <a:srgbClr val="000000"/>
                          </a:solidFill>
                          <a:effectLst/>
                          <a:latin typeface="Calibri" pitchFamily="-60" charset="0"/>
                          <a:ea typeface="ＭＳ Ｐゴシック" pitchFamily="-60" charset="-128"/>
                          <a:cs typeface="ＭＳ Ｐゴシック" pitchFamily="-60" charset="-128"/>
                        </a:rPr>
                        <a:t>Implementation checks (school site visits, walkthroughs, and classroom observations), followed by feedback to principals and teachers</a:t>
                      </a:r>
                    </a:p>
                    <a:p>
                      <a:pPr marL="236538" marR="0" lvl="0" indent="-236538" algn="l" defTabSz="850900" rtl="0" eaLnBrk="1" fontAlgn="base" latinLnBrk="0" hangingPunct="1">
                        <a:lnSpc>
                          <a:spcPct val="100000"/>
                        </a:lnSpc>
                        <a:spcBef>
                          <a:spcPct val="0"/>
                        </a:spcBef>
                        <a:spcAft>
                          <a:spcPts val="600"/>
                        </a:spcAft>
                        <a:buClrTx/>
                        <a:buSzTx/>
                        <a:buFont typeface="Arial" pitchFamily="-60" charset="0"/>
                        <a:buChar char="•"/>
                        <a:tabLst/>
                      </a:pPr>
                      <a:r>
                        <a:rPr kumimoji="0" lang="en-US" sz="2400" b="0" i="0" u="none" strike="noStrike" cap="none" normalizeH="0" baseline="0">
                          <a:ln>
                            <a:noFill/>
                          </a:ln>
                          <a:solidFill>
                            <a:srgbClr val="000000"/>
                          </a:solidFill>
                          <a:effectLst/>
                          <a:latin typeface="Calibri" pitchFamily="-60" charset="0"/>
                          <a:ea typeface="ＭＳ Ｐゴシック" pitchFamily="-60" charset="-128"/>
                          <a:cs typeface="ＭＳ Ｐゴシック" pitchFamily="-60" charset="-128"/>
                        </a:rPr>
                        <a:t>Data monitoring (data dashboard and district-level achievement report)</a:t>
                      </a:r>
                      <a:endParaRPr kumimoji="0" lang="en-US" sz="1400" b="0" i="0" u="none" strike="noStrike" cap="none" normalizeH="0" baseline="0">
                        <a:ln>
                          <a:noFill/>
                        </a:ln>
                        <a:solidFill>
                          <a:srgbClr val="000000"/>
                        </a:solidFill>
                        <a:effectLst/>
                        <a:latin typeface="Calibri" pitchFamily="-60" charset="0"/>
                        <a:ea typeface="ＭＳ Ｐゴシック" pitchFamily="-60" charset="-128"/>
                        <a:cs typeface="ＭＳ Ｐゴシック" pitchFamily="-60" charset="-128"/>
                      </a:endParaRPr>
                    </a:p>
                  </a:txBody>
                  <a:tcPr marT="13716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36538" marR="0" lvl="0" indent="-236538" algn="l" defTabSz="914400" rtl="0" eaLnBrk="1" fontAlgn="base" latinLnBrk="0" hangingPunct="1">
                        <a:lnSpc>
                          <a:spcPct val="100000"/>
                        </a:lnSpc>
                        <a:spcBef>
                          <a:spcPct val="0"/>
                        </a:spcBef>
                        <a:spcAft>
                          <a:spcPts val="600"/>
                        </a:spcAft>
                        <a:buClrTx/>
                        <a:buSzTx/>
                        <a:buFont typeface="Arial" pitchFamily="-60" charset="0"/>
                        <a:buChar char="•"/>
                        <a:tabLst/>
                      </a:pPr>
                      <a:r>
                        <a:rPr kumimoji="0" lang="en-US" sz="2400" b="0" i="0" u="none" strike="noStrike" cap="none" normalizeH="0" baseline="0">
                          <a:ln>
                            <a:noFill/>
                          </a:ln>
                          <a:solidFill>
                            <a:srgbClr val="000000"/>
                          </a:solidFill>
                          <a:effectLst/>
                          <a:latin typeface="Calibri" pitchFamily="-60" charset="0"/>
                          <a:ea typeface="ＭＳ Ｐゴシック" pitchFamily="-60" charset="-128"/>
                          <a:cs typeface="ＭＳ Ｐゴシック" pitchFamily="-60" charset="-128"/>
                        </a:rPr>
                        <a:t>On-site monitoring of program implementation</a:t>
                      </a:r>
                    </a:p>
                    <a:p>
                      <a:pPr marL="236538" marR="0" lvl="0" indent="-236538" algn="l" defTabSz="914400" rtl="0" eaLnBrk="1" fontAlgn="base" latinLnBrk="0" hangingPunct="1">
                        <a:lnSpc>
                          <a:spcPct val="100000"/>
                        </a:lnSpc>
                        <a:spcBef>
                          <a:spcPct val="0"/>
                        </a:spcBef>
                        <a:spcAft>
                          <a:spcPts val="600"/>
                        </a:spcAft>
                        <a:buClrTx/>
                        <a:buSzTx/>
                        <a:buFont typeface="Arial" pitchFamily="-60" charset="0"/>
                        <a:buChar char="•"/>
                        <a:tabLst/>
                      </a:pPr>
                      <a:r>
                        <a:rPr kumimoji="0" lang="en-US" sz="2400" b="0" i="0" u="none" strike="noStrike" cap="none" normalizeH="0" baseline="0">
                          <a:ln>
                            <a:noFill/>
                          </a:ln>
                          <a:solidFill>
                            <a:srgbClr val="000000"/>
                          </a:solidFill>
                          <a:effectLst/>
                          <a:latin typeface="Calibri" pitchFamily="-60" charset="0"/>
                          <a:ea typeface="ＭＳ Ｐゴシック" pitchFamily="-60" charset="-128"/>
                          <a:cs typeface="ＭＳ Ｐゴシック" pitchFamily="-60" charset="-128"/>
                        </a:rPr>
                        <a:t>Synthesis and interpretation of student data</a:t>
                      </a:r>
                      <a:endParaRPr kumimoji="0" lang="en-US" sz="1400" b="0" i="0" u="none" strike="noStrike" cap="none" normalizeH="0" baseline="0">
                        <a:ln>
                          <a:noFill/>
                        </a:ln>
                        <a:solidFill>
                          <a:srgbClr val="000000"/>
                        </a:solidFill>
                        <a:effectLst/>
                        <a:latin typeface="Calibri" pitchFamily="-60" charset="0"/>
                        <a:ea typeface="ＭＳ Ｐゴシック" pitchFamily="-60" charset="-128"/>
                        <a:cs typeface="ＭＳ Ｐゴシック" pitchFamily="-60" charset="-128"/>
                      </a:endParaRPr>
                    </a:p>
                  </a:txBody>
                  <a:tcPr marT="13716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bl>
          </a:graphicData>
        </a:graphic>
      </p:graphicFrame>
      <p:sp>
        <p:nvSpPr>
          <p:cNvPr id="5" name="Title 1"/>
          <p:cNvSpPr>
            <a:spLocks noGrp="1"/>
          </p:cNvSpPr>
          <p:nvPr>
            <p:ph type="title" idx="4294967295"/>
          </p:nvPr>
        </p:nvSpPr>
        <p:spPr bwMode="auto"/>
        <p:txBody>
          <a:bodyPr wrap="square" lIns="91440" tIns="45720" rIns="91440" bIns="45720" numCol="1" anchor="ctr" anchorCtr="0" compatLnSpc="1">
            <a:prstTxWarp prst="textNoShape">
              <a:avLst/>
            </a:prstTxWarp>
            <a:normAutofit fontScale="90000"/>
          </a:bodyPr>
          <a:lstStyle/>
          <a:p>
            <a:pPr eaLnBrk="1" hangingPunct="1">
              <a:defRPr/>
            </a:pPr>
            <a:r>
              <a:rPr lang="en-US" cap="none" dirty="0" smtClean="0"/>
              <a:t>Role of the “Intermediary” in the Model District</a:t>
            </a:r>
          </a:p>
        </p:txBody>
      </p:sp>
    </p:spTree>
  </p:cSld>
  <p:clrMapOvr>
    <a:masterClrMapping/>
  </p:clrMapOvr>
  <p:transition advTm="47847"/>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Content Placeholder 41"/>
          <p:cNvSpPr>
            <a:spLocks noGrp="1"/>
          </p:cNvSpPr>
          <p:nvPr>
            <p:ph idx="4294967295"/>
          </p:nvPr>
        </p:nvSpPr>
        <p:spPr>
          <a:xfrm>
            <a:off x="457200" y="1438275"/>
            <a:ext cx="7467600" cy="620713"/>
          </a:xfrm>
        </p:spPr>
        <p:txBody>
          <a:bodyPr/>
          <a:lstStyle/>
          <a:p>
            <a:pPr marL="365125" indent="-255588" eaLnBrk="1" hangingPunct="1"/>
            <a:r>
              <a:rPr lang="en-US" sz="2500" b="1">
                <a:solidFill>
                  <a:srgbClr val="1FAECD"/>
                </a:solidFill>
              </a:rPr>
              <a:t>Communication</a:t>
            </a:r>
          </a:p>
        </p:txBody>
      </p:sp>
      <p:graphicFrame>
        <p:nvGraphicFramePr>
          <p:cNvPr id="50190" name="Group 14"/>
          <p:cNvGraphicFramePr>
            <a:graphicFrameLocks noGrp="1"/>
          </p:cNvGraphicFramePr>
          <p:nvPr/>
        </p:nvGraphicFramePr>
        <p:xfrm>
          <a:off x="609600" y="2133600"/>
          <a:ext cx="7924800" cy="3713163"/>
        </p:xfrm>
        <a:graphic>
          <a:graphicData uri="http://schemas.openxmlformats.org/drawingml/2006/table">
            <a:tbl>
              <a:tblPr/>
              <a:tblGrid>
                <a:gridCol w="3962400"/>
                <a:gridCol w="3962400"/>
              </a:tblGrid>
              <a:tr h="4524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FFFFFF"/>
                          </a:solidFill>
                          <a:effectLst/>
                          <a:latin typeface="Calibri" pitchFamily="-60" charset="0"/>
                          <a:ea typeface="ＭＳ Ｐゴシック" pitchFamily="-60" charset="-128"/>
                          <a:cs typeface="ＭＳ Ｐゴシック" pitchFamily="-60" charset="-128"/>
                        </a:rPr>
                        <a:t>District-based intermediary</a:t>
                      </a:r>
                    </a:p>
                  </a:txBody>
                  <a:tcPr marL="45720" marR="457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FFFFFF"/>
                          </a:solidFill>
                          <a:effectLst/>
                          <a:latin typeface="Calibri" pitchFamily="-60" charset="0"/>
                          <a:ea typeface="ＭＳ Ｐゴシック" pitchFamily="-60" charset="-128"/>
                          <a:cs typeface="ＭＳ Ｐゴシック" pitchFamily="-60" charset="-128"/>
                        </a:rPr>
                        <a:t>School-based intermediary</a:t>
                      </a:r>
                    </a:p>
                  </a:txBody>
                  <a:tcPr marL="45720" marR="457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221038">
                <a:tc>
                  <a:txBody>
                    <a:bodyPr/>
                    <a:lstStyle/>
                    <a:p>
                      <a:pPr marL="236538" marR="0" lvl="0" indent="-236538" algn="l" defTabSz="850900" rtl="0" eaLnBrk="1" fontAlgn="base" latinLnBrk="0" hangingPunct="1">
                        <a:lnSpc>
                          <a:spcPct val="100000"/>
                        </a:lnSpc>
                        <a:spcBef>
                          <a:spcPct val="0"/>
                        </a:spcBef>
                        <a:spcAft>
                          <a:spcPts val="600"/>
                        </a:spcAft>
                        <a:buClrTx/>
                        <a:buSzTx/>
                        <a:buFont typeface="Arial" pitchFamily="-60" charset="0"/>
                        <a:buChar char="•"/>
                        <a:tabLst/>
                      </a:pPr>
                      <a:r>
                        <a:rPr kumimoji="0" lang="en-US" sz="2400" b="0" i="0" u="none" strike="noStrike" cap="none" normalizeH="0" baseline="0">
                          <a:ln>
                            <a:noFill/>
                          </a:ln>
                          <a:solidFill>
                            <a:srgbClr val="000000"/>
                          </a:solidFill>
                          <a:effectLst/>
                          <a:latin typeface="Calibri" pitchFamily="-60" charset="0"/>
                          <a:ea typeface="ＭＳ Ｐゴシック" pitchFamily="-60" charset="-128"/>
                          <a:cs typeface="ＭＳ Ｐゴシック" pitchFamily="-60" charset="-128"/>
                        </a:rPr>
                        <a:t>Monthly meeting of literacy coaches</a:t>
                      </a:r>
                    </a:p>
                    <a:p>
                      <a:pPr marL="236538" marR="0" lvl="0" indent="-236538" algn="l" defTabSz="850900" rtl="0" eaLnBrk="1" fontAlgn="base" latinLnBrk="0" hangingPunct="1">
                        <a:lnSpc>
                          <a:spcPct val="100000"/>
                        </a:lnSpc>
                        <a:spcBef>
                          <a:spcPct val="0"/>
                        </a:spcBef>
                        <a:spcAft>
                          <a:spcPts val="600"/>
                        </a:spcAft>
                        <a:buClrTx/>
                        <a:buSzTx/>
                        <a:buFont typeface="Arial" pitchFamily="-60" charset="0"/>
                        <a:buChar char="•"/>
                        <a:tabLst/>
                      </a:pPr>
                      <a:r>
                        <a:rPr kumimoji="0" lang="en-US" sz="2400" b="0" i="0" u="none" strike="noStrike" cap="none" normalizeH="0" baseline="0">
                          <a:ln>
                            <a:noFill/>
                          </a:ln>
                          <a:solidFill>
                            <a:srgbClr val="000000"/>
                          </a:solidFill>
                          <a:effectLst/>
                          <a:latin typeface="Calibri" pitchFamily="-60" charset="0"/>
                          <a:ea typeface="ＭＳ Ｐゴシック" pitchFamily="-60" charset="-128"/>
                          <a:cs typeface="ＭＳ Ｐゴシック" pitchFamily="-60" charset="-128"/>
                        </a:rPr>
                        <a:t>Monthly leadership meeting of principals</a:t>
                      </a:r>
                    </a:p>
                    <a:p>
                      <a:pPr marL="236538" marR="0" lvl="0" indent="-236538" algn="l" defTabSz="850900" rtl="0" eaLnBrk="1" fontAlgn="base" latinLnBrk="0" hangingPunct="1">
                        <a:lnSpc>
                          <a:spcPct val="100000"/>
                        </a:lnSpc>
                        <a:spcBef>
                          <a:spcPct val="0"/>
                        </a:spcBef>
                        <a:spcAft>
                          <a:spcPts val="600"/>
                        </a:spcAft>
                        <a:buClrTx/>
                        <a:buSzTx/>
                        <a:buFont typeface="Arial" pitchFamily="-60" charset="0"/>
                        <a:buChar char="•"/>
                        <a:tabLst/>
                      </a:pPr>
                      <a:r>
                        <a:rPr kumimoji="0" lang="en-US" sz="2400" b="0" i="0" u="none" strike="noStrike" cap="none" normalizeH="0" baseline="0">
                          <a:ln>
                            <a:noFill/>
                          </a:ln>
                          <a:solidFill>
                            <a:srgbClr val="000000"/>
                          </a:solidFill>
                          <a:effectLst/>
                          <a:latin typeface="Calibri" pitchFamily="-60" charset="0"/>
                          <a:ea typeface="ＭＳ Ｐゴシック" pitchFamily="-60" charset="-128"/>
                          <a:cs typeface="ＭＳ Ｐゴシック" pitchFamily="-60" charset="-128"/>
                        </a:rPr>
                        <a:t>Conduit of information between program developers and district as well as district and schools</a:t>
                      </a:r>
                    </a:p>
                  </a:txBody>
                  <a:tcPr marT="13716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36538" marR="0" lvl="0" indent="-236538" algn="l" defTabSz="914400" rtl="0" eaLnBrk="1" fontAlgn="base" latinLnBrk="0" hangingPunct="1">
                        <a:lnSpc>
                          <a:spcPct val="100000"/>
                        </a:lnSpc>
                        <a:spcBef>
                          <a:spcPct val="0"/>
                        </a:spcBef>
                        <a:spcAft>
                          <a:spcPts val="600"/>
                        </a:spcAft>
                        <a:buClrTx/>
                        <a:buSzTx/>
                        <a:buFont typeface="Arial" pitchFamily="-60" charset="0"/>
                        <a:buChar char="•"/>
                        <a:tabLst/>
                      </a:pPr>
                      <a:r>
                        <a:rPr kumimoji="0" lang="en-US" sz="2400" b="0" i="0" u="none" strike="noStrike" cap="none" normalizeH="0" baseline="0">
                          <a:ln>
                            <a:noFill/>
                          </a:ln>
                          <a:solidFill>
                            <a:srgbClr val="000000"/>
                          </a:solidFill>
                          <a:effectLst/>
                          <a:latin typeface="Calibri" pitchFamily="-60" charset="0"/>
                          <a:ea typeface="ＭＳ Ｐゴシック" pitchFamily="-60" charset="-128"/>
                          <a:cs typeface="ＭＳ Ｐゴシック" pitchFamily="-60" charset="-128"/>
                        </a:rPr>
                        <a:t>Feedback to teachers and principals about implementation and student data</a:t>
                      </a:r>
                    </a:p>
                    <a:p>
                      <a:pPr marL="236538" marR="0" lvl="0" indent="-236538" algn="l" defTabSz="914400" rtl="0" eaLnBrk="1" fontAlgn="base" latinLnBrk="0" hangingPunct="1">
                        <a:lnSpc>
                          <a:spcPct val="100000"/>
                        </a:lnSpc>
                        <a:spcBef>
                          <a:spcPct val="0"/>
                        </a:spcBef>
                        <a:spcAft>
                          <a:spcPts val="600"/>
                        </a:spcAft>
                        <a:buClrTx/>
                        <a:buSzTx/>
                        <a:buFont typeface="Arial" pitchFamily="-60" charset="0"/>
                        <a:buChar char="•"/>
                        <a:tabLst/>
                      </a:pPr>
                      <a:r>
                        <a:rPr kumimoji="0" lang="en-US" sz="2400" b="0" i="0" u="none" strike="noStrike" cap="none" normalizeH="0" baseline="0">
                          <a:ln>
                            <a:noFill/>
                          </a:ln>
                          <a:solidFill>
                            <a:srgbClr val="000000"/>
                          </a:solidFill>
                          <a:effectLst/>
                          <a:latin typeface="Calibri" pitchFamily="-60" charset="0"/>
                          <a:ea typeface="ＭＳ Ｐゴシック" pitchFamily="-60" charset="-128"/>
                          <a:cs typeface="ＭＳ Ｐゴシック" pitchFamily="-60" charset="-128"/>
                        </a:rPr>
                        <a:t>Conduit of information between schools and district</a:t>
                      </a:r>
                    </a:p>
                  </a:txBody>
                  <a:tcPr marT="13716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bl>
          </a:graphicData>
        </a:graphic>
      </p:graphicFrame>
      <p:sp>
        <p:nvSpPr>
          <p:cNvPr id="5" name="Title 1"/>
          <p:cNvSpPr>
            <a:spLocks noGrp="1"/>
          </p:cNvSpPr>
          <p:nvPr>
            <p:ph type="title" idx="4294967295"/>
          </p:nvPr>
        </p:nvSpPr>
        <p:spPr bwMode="auto"/>
        <p:txBody>
          <a:bodyPr wrap="square" lIns="91440" tIns="45720" rIns="91440" bIns="45720" numCol="1" anchor="ctr" anchorCtr="0" compatLnSpc="1">
            <a:prstTxWarp prst="textNoShape">
              <a:avLst/>
            </a:prstTxWarp>
            <a:normAutofit fontScale="90000"/>
          </a:bodyPr>
          <a:lstStyle/>
          <a:p>
            <a:pPr eaLnBrk="1" hangingPunct="1">
              <a:defRPr/>
            </a:pPr>
            <a:r>
              <a:rPr lang="en-US" cap="none" dirty="0" smtClean="0"/>
              <a:t>Role of the “Intermediary” in the Model District</a:t>
            </a:r>
          </a:p>
        </p:txBody>
      </p:sp>
    </p:spTree>
  </p:cSld>
  <p:clrMapOvr>
    <a:masterClrMapping/>
  </p:clrMapOvr>
  <p:transition advTm="42227"/>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 name="Content Placeholder 41"/>
          <p:cNvSpPr>
            <a:spLocks noGrp="1"/>
          </p:cNvSpPr>
          <p:nvPr>
            <p:ph idx="1"/>
          </p:nvPr>
        </p:nvSpPr>
        <p:spPr>
          <a:xfrm>
            <a:off x="457200" y="1481138"/>
            <a:ext cx="8229600" cy="576262"/>
          </a:xfrm>
        </p:spPr>
        <p:txBody>
          <a:bodyPr/>
          <a:lstStyle/>
          <a:p>
            <a:pPr eaLnBrk="1" hangingPunct="1">
              <a:buFont typeface="Wingdings 3" pitchFamily="18" charset="2"/>
              <a:buChar char=""/>
              <a:defRPr/>
            </a:pPr>
            <a:r>
              <a:rPr lang="en-US" sz="2800" b="1" dirty="0" smtClean="0">
                <a:solidFill>
                  <a:schemeClr val="accent5"/>
                </a:solidFill>
                <a:ea typeface="+mn-ea"/>
              </a:rPr>
              <a:t>Preparation to be an intermediary</a:t>
            </a:r>
            <a:endParaRPr lang="en-US" sz="2800" b="1" dirty="0">
              <a:solidFill>
                <a:schemeClr val="accent5"/>
              </a:solidFill>
              <a:ea typeface="+mn-ea"/>
            </a:endParaRPr>
          </a:p>
        </p:txBody>
      </p:sp>
      <p:sp>
        <p:nvSpPr>
          <p:cNvPr id="56440" name="Rectangle 120"/>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US" sz="2700" dirty="0" smtClean="0">
                <a:ea typeface="+mj-ea"/>
              </a:rPr>
              <a:t>The Role of the </a:t>
            </a:r>
            <a:r>
              <a:rPr lang="en-US" sz="2700" smtClean="0">
                <a:ea typeface="+mj-ea"/>
              </a:rPr>
              <a:t>Intermediary </a:t>
            </a:r>
            <a:r>
              <a:rPr lang="en-US" sz="2700">
                <a:ea typeface="+mj-ea"/>
              </a:rPr>
              <a:t>i</a:t>
            </a:r>
            <a:r>
              <a:rPr lang="en-US" sz="2700" smtClean="0">
                <a:ea typeface="+mj-ea"/>
              </a:rPr>
              <a:t>n </a:t>
            </a:r>
            <a:r>
              <a:rPr lang="en-US" sz="2700" dirty="0" smtClean="0">
                <a:ea typeface="+mj-ea"/>
              </a:rPr>
              <a:t>the Model District</a:t>
            </a:r>
          </a:p>
        </p:txBody>
      </p:sp>
      <p:graphicFrame>
        <p:nvGraphicFramePr>
          <p:cNvPr id="52240" name="Group 16"/>
          <p:cNvGraphicFramePr>
            <a:graphicFrameLocks noGrp="1"/>
          </p:cNvGraphicFramePr>
          <p:nvPr/>
        </p:nvGraphicFramePr>
        <p:xfrm>
          <a:off x="609600" y="2133600"/>
          <a:ext cx="7924800" cy="3673475"/>
        </p:xfrm>
        <a:graphic>
          <a:graphicData uri="http://schemas.openxmlformats.org/drawingml/2006/table">
            <a:tbl>
              <a:tblPr/>
              <a:tblGrid>
                <a:gridCol w="3962400"/>
                <a:gridCol w="3962400"/>
              </a:tblGrid>
              <a:tr h="4524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Lucida Sans Unicode" charset="0"/>
                          <a:ea typeface="ＭＳ Ｐゴシック" pitchFamily="-60" charset="-128"/>
                          <a:cs typeface="ＭＳ Ｐゴシック" pitchFamily="-60" charset="-128"/>
                        </a:rPr>
                        <a:t>District-based intermediary</a:t>
                      </a:r>
                    </a:p>
                  </a:txBody>
                  <a:tcPr marL="45720" marR="457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Lucida Sans Unicode" charset="0"/>
                          <a:ea typeface="ＭＳ Ｐゴシック" pitchFamily="-60" charset="-128"/>
                          <a:cs typeface="ＭＳ Ｐゴシック" pitchFamily="-60" charset="-128"/>
                        </a:rPr>
                        <a:t>School-based intermediary</a:t>
                      </a:r>
                    </a:p>
                  </a:txBody>
                  <a:tcPr marL="45720" marR="457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221038">
                <a:tc>
                  <a:txBody>
                    <a:bodyPr/>
                    <a:lstStyle/>
                    <a:p>
                      <a:pPr marL="236538" marR="0" lvl="0" indent="-236538" algn="l" defTabSz="850900" rtl="0" eaLnBrk="1" fontAlgn="base" latinLnBrk="0" hangingPunct="1">
                        <a:lnSpc>
                          <a:spcPct val="100000"/>
                        </a:lnSpc>
                        <a:spcBef>
                          <a:spcPct val="0"/>
                        </a:spcBef>
                        <a:spcAft>
                          <a:spcPts val="600"/>
                        </a:spcAft>
                        <a:buClrTx/>
                        <a:buSzTx/>
                        <a:buFont typeface="Arial" pitchFamily="-60" charset="0"/>
                        <a:buChar char="•"/>
                        <a:tabLst/>
                      </a:pPr>
                      <a:r>
                        <a:rPr kumimoji="0" lang="en-US" sz="1600" b="0" i="0" u="none" strike="noStrike" cap="none" normalizeH="0" baseline="0">
                          <a:ln>
                            <a:noFill/>
                          </a:ln>
                          <a:solidFill>
                            <a:srgbClr val="000000"/>
                          </a:solidFill>
                          <a:effectLst/>
                          <a:latin typeface="Lucida Sans Unicode" charset="0"/>
                          <a:ea typeface="ＭＳ Ｐゴシック" pitchFamily="-60" charset="-128"/>
                          <a:cs typeface="ＭＳ Ｐゴシック" pitchFamily="-60" charset="-128"/>
                        </a:rPr>
                        <a:t>5-day program training </a:t>
                      </a:r>
                    </a:p>
                    <a:p>
                      <a:pPr marL="236538" marR="0" lvl="0" indent="-236538" algn="l" defTabSz="850900" rtl="0" eaLnBrk="1" fontAlgn="base" latinLnBrk="0" hangingPunct="1">
                        <a:lnSpc>
                          <a:spcPct val="100000"/>
                        </a:lnSpc>
                        <a:spcBef>
                          <a:spcPct val="0"/>
                        </a:spcBef>
                        <a:spcAft>
                          <a:spcPts val="600"/>
                        </a:spcAft>
                        <a:buClrTx/>
                        <a:buSzTx/>
                        <a:buFont typeface="Arial" pitchFamily="-60" charset="0"/>
                        <a:buChar char="•"/>
                        <a:tabLst/>
                      </a:pPr>
                      <a:r>
                        <a:rPr kumimoji="0" lang="en-US" sz="1600" b="0" i="0" u="none" strike="noStrike" cap="none" normalizeH="0" baseline="0">
                          <a:ln>
                            <a:noFill/>
                          </a:ln>
                          <a:solidFill>
                            <a:srgbClr val="000000"/>
                          </a:solidFill>
                          <a:effectLst/>
                          <a:latin typeface="Lucida Sans Unicode" charset="0"/>
                          <a:ea typeface="ＭＳ Ｐゴシック" pitchFamily="-60" charset="-128"/>
                          <a:cs typeface="ＭＳ Ｐゴシック" pitchFamily="-60" charset="-128"/>
                        </a:rPr>
                        <a:t>Two National Conferences</a:t>
                      </a:r>
                    </a:p>
                    <a:p>
                      <a:pPr marL="236538" marR="0" lvl="0" indent="-236538" algn="l" defTabSz="850900" rtl="0" eaLnBrk="1" fontAlgn="base" latinLnBrk="0" hangingPunct="1">
                        <a:lnSpc>
                          <a:spcPct val="100000"/>
                        </a:lnSpc>
                        <a:spcBef>
                          <a:spcPct val="0"/>
                        </a:spcBef>
                        <a:spcAft>
                          <a:spcPts val="600"/>
                        </a:spcAft>
                        <a:buClrTx/>
                        <a:buSzTx/>
                        <a:buFont typeface="Arial" pitchFamily="-60" charset="0"/>
                        <a:buChar char="•"/>
                        <a:tabLst/>
                      </a:pPr>
                      <a:r>
                        <a:rPr kumimoji="0" lang="ja-JP" altLang="en-US" sz="1600" b="0" i="0" u="none" strike="noStrike" cap="none" normalizeH="0" baseline="0">
                          <a:ln>
                            <a:noFill/>
                          </a:ln>
                          <a:solidFill>
                            <a:srgbClr val="000000"/>
                          </a:solidFill>
                          <a:effectLst/>
                          <a:latin typeface="Lucida Sans Unicode" charset="0"/>
                          <a:ea typeface="ＭＳ Ｐゴシック" pitchFamily="-60" charset="-128"/>
                          <a:cs typeface="ＭＳ Ｐゴシック" pitchFamily="-60" charset="-128"/>
                        </a:rPr>
                        <a:t>“</a:t>
                      </a:r>
                      <a:r>
                        <a:rPr kumimoji="0" lang="en-US" sz="1600" b="0" i="0" u="none" strike="noStrike" cap="none" normalizeH="0" baseline="0">
                          <a:ln>
                            <a:noFill/>
                          </a:ln>
                          <a:solidFill>
                            <a:srgbClr val="000000"/>
                          </a:solidFill>
                          <a:effectLst/>
                          <a:latin typeface="Lucida Sans Unicode" charset="0"/>
                          <a:ea typeface="ＭＳ Ｐゴシック" pitchFamily="-60" charset="-128"/>
                          <a:cs typeface="ＭＳ Ｐゴシック" pitchFamily="-60" charset="-128"/>
                        </a:rPr>
                        <a:t>Train the Trainer</a:t>
                      </a:r>
                      <a:r>
                        <a:rPr kumimoji="0" lang="ja-JP" altLang="en-US" sz="1600" b="0" i="0" u="none" strike="noStrike" cap="none" normalizeH="0" baseline="0">
                          <a:ln>
                            <a:noFill/>
                          </a:ln>
                          <a:solidFill>
                            <a:srgbClr val="000000"/>
                          </a:solidFill>
                          <a:effectLst/>
                          <a:latin typeface="Lucida Sans Unicode" charset="0"/>
                          <a:ea typeface="ＭＳ Ｐゴシック" pitchFamily="-60" charset="-128"/>
                          <a:cs typeface="ＭＳ Ｐゴシック" pitchFamily="-60" charset="-128"/>
                        </a:rPr>
                        <a:t>”</a:t>
                      </a:r>
                      <a:r>
                        <a:rPr kumimoji="0" lang="en-US" sz="1600" b="0" i="0" u="none" strike="noStrike" cap="none" normalizeH="0" baseline="0">
                          <a:ln>
                            <a:noFill/>
                          </a:ln>
                          <a:solidFill>
                            <a:srgbClr val="000000"/>
                          </a:solidFill>
                          <a:effectLst/>
                          <a:latin typeface="Lucida Sans Unicode" charset="0"/>
                          <a:ea typeface="ＭＳ Ｐゴシック" pitchFamily="-60" charset="-128"/>
                          <a:cs typeface="ＭＳ Ｐゴシック" pitchFamily="-60" charset="-128"/>
                        </a:rPr>
                        <a:t> Training</a:t>
                      </a:r>
                    </a:p>
                  </a:txBody>
                  <a:tcPr marT="13716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236538" marR="0" lvl="0" indent="-236538" algn="l" defTabSz="914400" rtl="0" eaLnBrk="1" fontAlgn="base" latinLnBrk="0" hangingPunct="1">
                        <a:lnSpc>
                          <a:spcPct val="100000"/>
                        </a:lnSpc>
                        <a:spcBef>
                          <a:spcPct val="0"/>
                        </a:spcBef>
                        <a:spcAft>
                          <a:spcPts val="600"/>
                        </a:spcAft>
                        <a:buClrTx/>
                        <a:buSzTx/>
                        <a:buFont typeface="Arial" pitchFamily="-60" charset="0"/>
                        <a:buChar char="•"/>
                        <a:tabLst/>
                      </a:pPr>
                      <a:r>
                        <a:rPr kumimoji="0" lang="en-US" sz="1600" b="0" i="0" u="none" strike="noStrike" cap="none" normalizeH="0" baseline="0">
                          <a:ln>
                            <a:noFill/>
                          </a:ln>
                          <a:solidFill>
                            <a:srgbClr val="000000"/>
                          </a:solidFill>
                          <a:effectLst/>
                          <a:latin typeface="Lucida Sans Unicode" charset="0"/>
                          <a:ea typeface="ＭＳ Ｐゴシック" pitchFamily="-60" charset="-128"/>
                          <a:cs typeface="ＭＳ Ｐゴシック" pitchFamily="-60" charset="-128"/>
                        </a:rPr>
                        <a:t>Training by district intermediary </a:t>
                      </a:r>
                    </a:p>
                    <a:p>
                      <a:pPr marL="236538" marR="0" lvl="0" indent="-236538" algn="l" defTabSz="914400" rtl="0" eaLnBrk="1" fontAlgn="base" latinLnBrk="0" hangingPunct="1">
                        <a:lnSpc>
                          <a:spcPct val="100000"/>
                        </a:lnSpc>
                        <a:spcBef>
                          <a:spcPct val="0"/>
                        </a:spcBef>
                        <a:spcAft>
                          <a:spcPts val="600"/>
                        </a:spcAft>
                        <a:buClrTx/>
                        <a:buSzTx/>
                        <a:buFont typeface="Arial" pitchFamily="-60" charset="0"/>
                        <a:buChar char="•"/>
                        <a:tabLst/>
                      </a:pPr>
                      <a:r>
                        <a:rPr kumimoji="0" lang="en-US" sz="1600" b="0" i="0" u="none" strike="noStrike" cap="none" normalizeH="0" baseline="0">
                          <a:ln>
                            <a:noFill/>
                          </a:ln>
                          <a:solidFill>
                            <a:srgbClr val="000000"/>
                          </a:solidFill>
                          <a:effectLst/>
                          <a:latin typeface="Lucida Sans Unicode" charset="0"/>
                          <a:ea typeface="ＭＳ Ｐゴシック" pitchFamily="-60" charset="-128"/>
                          <a:cs typeface="ＭＳ Ｐゴシック" pitchFamily="-60" charset="-128"/>
                        </a:rPr>
                        <a:t>Online course</a:t>
                      </a:r>
                    </a:p>
                    <a:p>
                      <a:pPr marL="236538" marR="0" lvl="0" indent="-236538" algn="l" defTabSz="914400" rtl="0" eaLnBrk="1" fontAlgn="base" latinLnBrk="0" hangingPunct="1">
                        <a:lnSpc>
                          <a:spcPct val="100000"/>
                        </a:lnSpc>
                        <a:spcBef>
                          <a:spcPct val="0"/>
                        </a:spcBef>
                        <a:spcAft>
                          <a:spcPts val="600"/>
                        </a:spcAft>
                        <a:buClrTx/>
                        <a:buSzTx/>
                        <a:buFont typeface="Arial" pitchFamily="-60" charset="0"/>
                        <a:buChar char="•"/>
                        <a:tabLst/>
                      </a:pPr>
                      <a:r>
                        <a:rPr kumimoji="0" lang="ja-JP" altLang="en-US" sz="1600" b="0" i="0" u="none" strike="noStrike" cap="none" normalizeH="0" baseline="0">
                          <a:ln>
                            <a:noFill/>
                          </a:ln>
                          <a:solidFill>
                            <a:srgbClr val="000000"/>
                          </a:solidFill>
                          <a:effectLst/>
                          <a:latin typeface="Lucida Sans Unicode" charset="0"/>
                          <a:ea typeface="ＭＳ Ｐゴシック" pitchFamily="-60" charset="-128"/>
                          <a:cs typeface="ＭＳ Ｐゴシック" pitchFamily="-60" charset="-128"/>
                        </a:rPr>
                        <a:t>“</a:t>
                      </a:r>
                      <a:r>
                        <a:rPr kumimoji="0" lang="en-US" sz="1600" b="0" i="0" u="none" strike="noStrike" cap="none" normalizeH="0" baseline="0">
                          <a:ln>
                            <a:noFill/>
                          </a:ln>
                          <a:solidFill>
                            <a:srgbClr val="000000"/>
                          </a:solidFill>
                          <a:effectLst/>
                          <a:latin typeface="Lucida Sans Unicode" charset="0"/>
                          <a:ea typeface="ＭＳ Ｐゴシック" pitchFamily="-60" charset="-128"/>
                          <a:cs typeface="ＭＳ Ｐゴシック" pitchFamily="-60" charset="-128"/>
                        </a:rPr>
                        <a:t>Internship</a:t>
                      </a:r>
                      <a:r>
                        <a:rPr kumimoji="0" lang="ja-JP" altLang="en-US" sz="1600" b="0" i="0" u="none" strike="noStrike" cap="none" normalizeH="0" baseline="0">
                          <a:ln>
                            <a:noFill/>
                          </a:ln>
                          <a:solidFill>
                            <a:srgbClr val="000000"/>
                          </a:solidFill>
                          <a:effectLst/>
                          <a:latin typeface="Lucida Sans Unicode" charset="0"/>
                          <a:ea typeface="ＭＳ Ｐゴシック" pitchFamily="-60" charset="-128"/>
                          <a:cs typeface="ＭＳ Ｐゴシック" pitchFamily="-60" charset="-128"/>
                        </a:rPr>
                        <a:t>”</a:t>
                      </a:r>
                      <a:r>
                        <a:rPr kumimoji="0" lang="en-US" sz="1600" b="0" i="0" u="none" strike="noStrike" cap="none" normalizeH="0" baseline="0">
                          <a:ln>
                            <a:noFill/>
                          </a:ln>
                          <a:solidFill>
                            <a:srgbClr val="000000"/>
                          </a:solidFill>
                          <a:effectLst/>
                          <a:latin typeface="Lucida Sans Unicode" charset="0"/>
                          <a:ea typeface="ＭＳ Ｐゴシック" pitchFamily="-60" charset="-128"/>
                          <a:cs typeface="ＭＳ Ｐゴシック" pitchFamily="-60" charset="-128"/>
                        </a:rPr>
                        <a:t> (co-teaching and observation) in a program classroom </a:t>
                      </a:r>
                    </a:p>
                    <a:p>
                      <a:pPr marL="236538" marR="0" lvl="0" indent="-236538" algn="l" defTabSz="914400" rtl="0" eaLnBrk="1" fontAlgn="base" latinLnBrk="0" hangingPunct="1">
                        <a:lnSpc>
                          <a:spcPct val="100000"/>
                        </a:lnSpc>
                        <a:spcBef>
                          <a:spcPct val="0"/>
                        </a:spcBef>
                        <a:spcAft>
                          <a:spcPts val="600"/>
                        </a:spcAft>
                        <a:buClrTx/>
                        <a:buSzTx/>
                        <a:buFont typeface="Arial" pitchFamily="-60" charset="0"/>
                        <a:buChar char="•"/>
                        <a:tabLst/>
                      </a:pPr>
                      <a:r>
                        <a:rPr kumimoji="0" lang="ja-JP" altLang="en-US" sz="1600" b="0" i="0" u="none" strike="noStrike" cap="none" normalizeH="0" baseline="0">
                          <a:ln>
                            <a:noFill/>
                          </a:ln>
                          <a:solidFill>
                            <a:srgbClr val="000000"/>
                          </a:solidFill>
                          <a:effectLst/>
                          <a:latin typeface="Lucida Sans Unicode" charset="0"/>
                          <a:ea typeface="ＭＳ Ｐゴシック" pitchFamily="-60" charset="-128"/>
                          <a:cs typeface="ＭＳ Ｐゴシック" pitchFamily="-60" charset="-128"/>
                        </a:rPr>
                        <a:t>“</a:t>
                      </a:r>
                      <a:r>
                        <a:rPr kumimoji="0" lang="en-US" sz="1600" b="0" i="0" u="none" strike="noStrike" cap="none" normalizeH="0" baseline="0">
                          <a:ln>
                            <a:noFill/>
                          </a:ln>
                          <a:solidFill>
                            <a:srgbClr val="000000"/>
                          </a:solidFill>
                          <a:effectLst/>
                          <a:latin typeface="Lucida Sans Unicode" charset="0"/>
                          <a:ea typeface="ＭＳ Ｐゴシック" pitchFamily="-60" charset="-128"/>
                          <a:cs typeface="ＭＳ Ｐゴシック" pitchFamily="-60" charset="-128"/>
                        </a:rPr>
                        <a:t>Learning walks</a:t>
                      </a:r>
                      <a:r>
                        <a:rPr kumimoji="0" lang="ja-JP" altLang="en-US" sz="1600" b="0" i="0" u="none" strike="noStrike" cap="none" normalizeH="0" baseline="0">
                          <a:ln>
                            <a:noFill/>
                          </a:ln>
                          <a:solidFill>
                            <a:srgbClr val="000000"/>
                          </a:solidFill>
                          <a:effectLst/>
                          <a:latin typeface="Lucida Sans Unicode" charset="0"/>
                          <a:ea typeface="ＭＳ Ｐゴシック" pitchFamily="-60" charset="-128"/>
                          <a:cs typeface="ＭＳ Ｐゴシック" pitchFamily="-60" charset="-128"/>
                        </a:rPr>
                        <a:t>”</a:t>
                      </a:r>
                      <a:r>
                        <a:rPr kumimoji="0" lang="en-US" sz="1600" b="0" i="0" u="none" strike="noStrike" cap="none" normalizeH="0" baseline="0">
                          <a:ln>
                            <a:noFill/>
                          </a:ln>
                          <a:solidFill>
                            <a:srgbClr val="000000"/>
                          </a:solidFill>
                          <a:effectLst/>
                          <a:latin typeface="Lucida Sans Unicode" charset="0"/>
                          <a:ea typeface="ＭＳ Ｐゴシック" pitchFamily="-60" charset="-128"/>
                          <a:cs typeface="ＭＳ Ｐゴシック" pitchFamily="-60" charset="-128"/>
                        </a:rPr>
                        <a:t> with district intermediary and program consultant</a:t>
                      </a:r>
                    </a:p>
                    <a:p>
                      <a:pPr marL="236538" marR="0" lvl="0" indent="-236538" algn="l" defTabSz="914400" rtl="0" eaLnBrk="1" fontAlgn="base" latinLnBrk="0" hangingPunct="1">
                        <a:lnSpc>
                          <a:spcPct val="100000"/>
                        </a:lnSpc>
                        <a:spcBef>
                          <a:spcPct val="0"/>
                        </a:spcBef>
                        <a:spcAft>
                          <a:spcPts val="600"/>
                        </a:spcAft>
                        <a:buClrTx/>
                        <a:buSzTx/>
                        <a:buFont typeface="Arial" pitchFamily="-60" charset="0"/>
                        <a:buChar char="•"/>
                        <a:tabLst/>
                      </a:pPr>
                      <a:r>
                        <a:rPr kumimoji="0" lang="en-US" sz="1600" b="0" i="0" u="none" strike="noStrike" cap="none" normalizeH="0" baseline="0">
                          <a:ln>
                            <a:noFill/>
                          </a:ln>
                          <a:solidFill>
                            <a:srgbClr val="000000"/>
                          </a:solidFill>
                          <a:effectLst/>
                          <a:latin typeface="Lucida Sans Unicode" charset="0"/>
                          <a:ea typeface="ＭＳ Ｐゴシック" pitchFamily="-60" charset="-128"/>
                          <a:cs typeface="ＭＳ Ｐゴシック" pitchFamily="-60" charset="-128"/>
                        </a:rPr>
                        <a:t>Monthly meetings of all middle and high school coaches organized by the district</a:t>
                      </a:r>
                    </a:p>
                  </a:txBody>
                  <a:tcPr marT="13716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bl>
          </a:graphicData>
        </a:graphic>
      </p:graphicFrame>
    </p:spTree>
  </p:cSld>
  <p:clrMapOvr>
    <a:masterClrMapping/>
  </p:clrMapOvr>
  <p:transition advTm="56866"/>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3" name="Rectangle 3"/>
          <p:cNvSpPr>
            <a:spLocks noGrp="1"/>
          </p:cNvSpPr>
          <p:nvPr>
            <p:ph type="body" idx="4294967295"/>
          </p:nvPr>
        </p:nvSpPr>
        <p:spPr/>
        <p:txBody>
          <a:bodyPr/>
          <a:lstStyle/>
          <a:p>
            <a:pPr marL="365125" indent="-255588" eaLnBrk="1" hangingPunct="1">
              <a:spcAft>
                <a:spcPts val="600"/>
              </a:spcAft>
            </a:pPr>
            <a:r>
              <a:rPr lang="en-US"/>
              <a:t>A more diminished role in terms of function and visibility</a:t>
            </a:r>
          </a:p>
          <a:p>
            <a:pPr marL="365125" indent="-255588" eaLnBrk="1" hangingPunct="1">
              <a:spcAft>
                <a:spcPts val="600"/>
              </a:spcAft>
            </a:pPr>
            <a:r>
              <a:rPr lang="en-US"/>
              <a:t>Three of the other districts only had district level intermediaries</a:t>
            </a:r>
          </a:p>
          <a:p>
            <a:pPr marL="365125" indent="-255588" eaLnBrk="1" hangingPunct="1">
              <a:spcAft>
                <a:spcPts val="600"/>
              </a:spcAft>
            </a:pPr>
            <a:r>
              <a:rPr lang="en-US"/>
              <a:t>Two districts struggled with implementing consistently due to decentralized, site-based models of governance-not conducive to intermediary function.</a:t>
            </a:r>
          </a:p>
          <a:p>
            <a:pPr marL="365125" indent="-255588" eaLnBrk="1" hangingPunct="1">
              <a:spcAft>
                <a:spcPts val="600"/>
              </a:spcAft>
            </a:pPr>
            <a:r>
              <a:rPr lang="en-US"/>
              <a:t>School-based coaches in other districts were not specific to this program.</a:t>
            </a:r>
            <a:endParaRPr lang="en-US" i="1"/>
          </a:p>
        </p:txBody>
      </p:sp>
      <p:sp>
        <p:nvSpPr>
          <p:cNvPr id="44034" name="Title 1"/>
          <p:cNvSpPr>
            <a:spLocks noGrp="1"/>
          </p:cNvSpPr>
          <p:nvPr>
            <p:ph type="title" idx="4294967295"/>
          </p:nvPr>
        </p:nvSpPr>
        <p:spPr bwMode="auto">
          <a:noFill/>
        </p:spPr>
        <p:txBody>
          <a:bodyPr wrap="square" lIns="91440" tIns="45720" rIns="91440" bIns="45720" numCol="1" anchor="ctr" anchorCtr="0" compatLnSpc="1">
            <a:prstTxWarp prst="textNoShape">
              <a:avLst/>
            </a:prstTxWarp>
          </a:bodyPr>
          <a:lstStyle/>
          <a:p>
            <a:pPr eaLnBrk="1" hangingPunct="1"/>
            <a:r>
              <a:rPr lang="en-US" cap="none" smtClean="0"/>
              <a:t>The “Intermediary” in Other Districts</a:t>
            </a:r>
          </a:p>
        </p:txBody>
      </p:sp>
    </p:spTree>
  </p:cSld>
  <p:clrMapOvr>
    <a:masterClrMapping/>
  </p:clrMapOvr>
  <p:transition advTm="59146"/>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1" name="Rectangle 3"/>
          <p:cNvSpPr>
            <a:spLocks noGrp="1"/>
          </p:cNvSpPr>
          <p:nvPr>
            <p:ph type="body" idx="4294967295"/>
          </p:nvPr>
        </p:nvSpPr>
        <p:spPr/>
        <p:txBody>
          <a:bodyPr/>
          <a:lstStyle/>
          <a:p>
            <a:pPr marL="365125" indent="-255588" eaLnBrk="1" hangingPunct="1">
              <a:spcAft>
                <a:spcPts val="600"/>
              </a:spcAft>
            </a:pPr>
            <a:r>
              <a:rPr lang="en-US"/>
              <a:t>On-model implementation is enhanced when one or more individuals play an “intermediary” role among district level staff, school-based teachers, coaches, and administrators, and program developers.</a:t>
            </a:r>
          </a:p>
          <a:p>
            <a:pPr marL="365125" indent="-255588" eaLnBrk="1" hangingPunct="1"/>
            <a:r>
              <a:rPr lang="en-US"/>
              <a:t>Intermediaries are a supporting factor at all stages of implementation</a:t>
            </a:r>
          </a:p>
        </p:txBody>
      </p:sp>
      <p:sp>
        <p:nvSpPr>
          <p:cNvPr id="46082" name="Title 1"/>
          <p:cNvSpPr>
            <a:spLocks noGrp="1"/>
          </p:cNvSpPr>
          <p:nvPr>
            <p:ph type="title" idx="4294967295"/>
          </p:nvPr>
        </p:nvSpPr>
        <p:spPr bwMode="auto">
          <a:noFill/>
        </p:spPr>
        <p:txBody>
          <a:bodyPr wrap="square" lIns="91440" tIns="45720" rIns="91440" bIns="45720" numCol="1" anchor="ctr" anchorCtr="0" compatLnSpc="1">
            <a:prstTxWarp prst="textNoShape">
              <a:avLst/>
            </a:prstTxWarp>
          </a:bodyPr>
          <a:lstStyle/>
          <a:p>
            <a:pPr eaLnBrk="1" hangingPunct="1"/>
            <a:r>
              <a:rPr lang="en-US" cap="none" smtClean="0"/>
              <a:t>Lessons Learned</a:t>
            </a:r>
          </a:p>
        </p:txBody>
      </p:sp>
    </p:spTree>
  </p:cSld>
  <p:clrMapOvr>
    <a:masterClrMapping/>
  </p:clrMapOvr>
  <p:transition advTm="45722"/>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29" name="Rectangle 3"/>
          <p:cNvSpPr>
            <a:spLocks noGrp="1"/>
          </p:cNvSpPr>
          <p:nvPr>
            <p:ph type="body" idx="4294967295"/>
          </p:nvPr>
        </p:nvSpPr>
        <p:spPr/>
        <p:txBody>
          <a:bodyPr/>
          <a:lstStyle/>
          <a:p>
            <a:pPr marL="365125" indent="-255588" eaLnBrk="1" hangingPunct="1">
              <a:spcAft>
                <a:spcPts val="600"/>
              </a:spcAft>
            </a:pPr>
            <a:r>
              <a:rPr lang="en-US"/>
              <a:t>By using case study method to explore program implementation, we were able to  uncover a set of key systematic supports that need to be in place to ensure high quality, consistent implementation of this program and, by extension other literacy interventions</a:t>
            </a:r>
          </a:p>
          <a:p>
            <a:pPr marL="365125" indent="-255588" eaLnBrk="1" hangingPunct="1"/>
            <a:r>
              <a:rPr lang="en-US"/>
              <a:t>This study also expands on the definition of an “intermediary” used in previous research by including individuals as well as organizations </a:t>
            </a:r>
          </a:p>
          <a:p>
            <a:pPr marL="365125" indent="-255588" eaLnBrk="1" hangingPunct="1"/>
            <a:endParaRPr lang="en-US"/>
          </a:p>
        </p:txBody>
      </p:sp>
      <p:sp>
        <p:nvSpPr>
          <p:cNvPr id="48130" name="Title 1"/>
          <p:cNvSpPr>
            <a:spLocks noGrp="1"/>
          </p:cNvSpPr>
          <p:nvPr>
            <p:ph type="title" idx="4294967295"/>
          </p:nvPr>
        </p:nvSpPr>
        <p:spPr bwMode="auto">
          <a:noFill/>
        </p:spPr>
        <p:txBody>
          <a:bodyPr wrap="square" lIns="91440" tIns="45720" rIns="91440" bIns="45720" numCol="1" anchor="ctr" anchorCtr="0" compatLnSpc="1">
            <a:prstTxWarp prst="textNoShape">
              <a:avLst/>
            </a:prstTxWarp>
          </a:bodyPr>
          <a:lstStyle/>
          <a:p>
            <a:pPr eaLnBrk="1" hangingPunct="1"/>
            <a:r>
              <a:rPr lang="en-US" cap="none" smtClean="0"/>
              <a:t>Final Thoughts</a:t>
            </a:r>
          </a:p>
        </p:txBody>
      </p:sp>
    </p:spTree>
  </p:cSld>
  <p:clrMapOvr>
    <a:masterClrMapping/>
  </p:clrMapOvr>
  <p:transition advTm="51534"/>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7" name="Rectangle 1"/>
          <p:cNvSpPr>
            <a:spLocks noGrp="1" noChangeArrowheads="1"/>
          </p:cNvSpPr>
          <p:nvPr>
            <p:ph type="title"/>
          </p:nvPr>
        </p:nvSpPr>
        <p:spPr bwMode="auto">
          <a:xfrm>
            <a:off x="893763" y="385763"/>
            <a:ext cx="7358062" cy="1071562"/>
          </a:xfrm>
        </p:spPr>
        <p:txBody>
          <a:bodyPr wrap="square" lIns="64291" tIns="32146" rIns="64291" bIns="32146" numCol="1" anchorCtr="0" compatLnSpc="1">
            <a:prstTxWarp prst="textNoShape">
              <a:avLst/>
            </a:prstTxWarp>
          </a:bodyPr>
          <a:lstStyle/>
          <a:p>
            <a:pPr eaLnBrk="1" hangingPunct="1"/>
            <a:r>
              <a:rPr lang="en-US" cap="none" smtClean="0">
                <a:latin typeface="Arial" pitchFamily="-60" charset="0"/>
                <a:ea typeface="Arial" pitchFamily="-60" charset="0"/>
                <a:cs typeface="Arial" pitchFamily="-60" charset="0"/>
              </a:rPr>
              <a:t>CONTACT INFORMATION</a:t>
            </a:r>
          </a:p>
        </p:txBody>
      </p:sp>
      <p:sp>
        <p:nvSpPr>
          <p:cNvPr id="50178" name="Rectangle 2"/>
          <p:cNvSpPr>
            <a:spLocks noGrp="1" noChangeArrowheads="1"/>
          </p:cNvSpPr>
          <p:nvPr>
            <p:ph idx="1"/>
          </p:nvPr>
        </p:nvSpPr>
        <p:spPr>
          <a:xfrm>
            <a:off x="893763" y="1893888"/>
            <a:ext cx="4387850" cy="4106862"/>
          </a:xfrm>
        </p:spPr>
        <p:txBody>
          <a:bodyPr lIns="64291" tIns="32146" rIns="64291" bIns="32146"/>
          <a:lstStyle/>
          <a:p>
            <a:pPr eaLnBrk="1" hangingPunct="1"/>
            <a:r>
              <a:rPr lang="en-US" b="1" smtClean="0">
                <a:latin typeface="Arial" pitchFamily="-60" charset="0"/>
                <a:ea typeface="Arial" pitchFamily="-60" charset="0"/>
                <a:cs typeface="Arial" pitchFamily="-60" charset="0"/>
              </a:rPr>
              <a:t>Hannah Betesh</a:t>
            </a:r>
            <a:r>
              <a:rPr lang="en-US" smtClean="0">
                <a:latin typeface="Arial" pitchFamily="-60" charset="0"/>
                <a:ea typeface="Arial" pitchFamily="-60" charset="0"/>
                <a:cs typeface="Arial" pitchFamily="-60" charset="0"/>
              </a:rPr>
              <a:t/>
            </a:r>
            <a:br>
              <a:rPr lang="en-US" smtClean="0">
                <a:latin typeface="Arial" pitchFamily="-60" charset="0"/>
                <a:ea typeface="Arial" pitchFamily="-60" charset="0"/>
                <a:cs typeface="Arial" pitchFamily="-60" charset="0"/>
              </a:rPr>
            </a:br>
            <a:r>
              <a:rPr lang="en-US" smtClean="0">
                <a:latin typeface="Arial" pitchFamily="-60" charset="0"/>
                <a:ea typeface="Arial" pitchFamily="-60" charset="0"/>
                <a:cs typeface="Arial" pitchFamily="-60" charset="0"/>
              </a:rPr>
              <a:t>hannah_betesh@spra.com</a:t>
            </a:r>
            <a:br>
              <a:rPr lang="en-US" smtClean="0">
                <a:latin typeface="Arial" pitchFamily="-60" charset="0"/>
                <a:ea typeface="Arial" pitchFamily="-60" charset="0"/>
                <a:cs typeface="Arial" pitchFamily="-60" charset="0"/>
              </a:rPr>
            </a:br>
            <a:endParaRPr lang="en-US" smtClean="0">
              <a:latin typeface="Arial" pitchFamily="-60" charset="0"/>
              <a:ea typeface="Arial" pitchFamily="-60" charset="0"/>
              <a:cs typeface="Arial" pitchFamily="-60" charset="0"/>
            </a:endParaRPr>
          </a:p>
          <a:p>
            <a:pPr eaLnBrk="1" hangingPunct="1">
              <a:buFont typeface="Wingdings" pitchFamily="-60" charset="2"/>
              <a:buNone/>
            </a:pPr>
            <a:endParaRPr lang="en-US" smtClean="0">
              <a:latin typeface="Arial" pitchFamily="-60" charset="0"/>
              <a:ea typeface="Arial" pitchFamily="-60" charset="0"/>
              <a:cs typeface="Arial" pitchFamily="-60" charset="0"/>
            </a:endParaRPr>
          </a:p>
        </p:txBody>
      </p:sp>
      <p:sp>
        <p:nvSpPr>
          <p:cNvPr id="6" name="Rounded Rectangle 5"/>
          <p:cNvSpPr/>
          <p:nvPr/>
        </p:nvSpPr>
        <p:spPr bwMode="auto">
          <a:xfrm>
            <a:off x="5054600" y="2527300"/>
            <a:ext cx="3062288" cy="1782763"/>
          </a:xfrm>
          <a:prstGeom prst="roundRect">
            <a:avLst/>
          </a:prstGeom>
          <a:noFill/>
          <a:ln w="28575">
            <a:solidFill>
              <a:srgbClr val="52439C"/>
            </a:solidFill>
            <a:miter lim="800000"/>
            <a:headEnd/>
            <a:tailEnd/>
          </a:ln>
        </p:spPr>
        <p:txBody>
          <a:bodyPr lIns="96437" tIns="128583" rIns="96437" bIns="128583" anchor="ctr"/>
          <a:lstStyle/>
          <a:p>
            <a:pPr eaLnBrk="0" fontAlgn="auto" hangingPunct="0">
              <a:spcBef>
                <a:spcPts val="0"/>
              </a:spcBef>
              <a:spcAft>
                <a:spcPts val="0"/>
              </a:spcAft>
              <a:buClr>
                <a:srgbClr val="FFFFFF"/>
              </a:buClr>
              <a:buSzPct val="65000"/>
              <a:defRPr/>
            </a:pPr>
            <a:r>
              <a:rPr lang="sv-SE" sz="2000" b="1" kern="0" dirty="0">
                <a:latin typeface="Arial Narrow" pitchFamily="34" charset="0"/>
                <a:ea typeface="+mn-ea"/>
                <a:cs typeface="Arial" pitchFamily="34" charset="0"/>
              </a:rPr>
              <a:t>Berkeley Policy Associates</a:t>
            </a:r>
          </a:p>
          <a:p>
            <a:pPr eaLnBrk="0" fontAlgn="auto" hangingPunct="0">
              <a:spcBef>
                <a:spcPts val="0"/>
              </a:spcBef>
              <a:spcAft>
                <a:spcPts val="0"/>
              </a:spcAft>
              <a:buClr>
                <a:srgbClr val="FFFFFF"/>
              </a:buClr>
              <a:buSzPct val="65000"/>
              <a:defRPr/>
            </a:pPr>
            <a:r>
              <a:rPr lang="sv-SE" sz="2000" kern="0" dirty="0">
                <a:latin typeface="Arial Narrow" pitchFamily="34" charset="0"/>
                <a:ea typeface="+mn-ea"/>
                <a:cs typeface="Arial" pitchFamily="34" charset="0"/>
              </a:rPr>
              <a:t>440 Grand Ave., Suite 500</a:t>
            </a:r>
          </a:p>
          <a:p>
            <a:pPr eaLnBrk="0" fontAlgn="auto" hangingPunct="0">
              <a:spcBef>
                <a:spcPts val="0"/>
              </a:spcBef>
              <a:spcAft>
                <a:spcPts val="0"/>
              </a:spcAft>
              <a:buClr>
                <a:srgbClr val="FFFFFF"/>
              </a:buClr>
              <a:buSzPct val="65000"/>
              <a:defRPr/>
            </a:pPr>
            <a:r>
              <a:rPr lang="sv-SE" sz="2000" kern="0" dirty="0">
                <a:latin typeface="Arial Narrow" pitchFamily="34" charset="0"/>
                <a:ea typeface="+mn-ea"/>
                <a:cs typeface="Arial" pitchFamily="34" charset="0"/>
              </a:rPr>
              <a:t>Oakland, CA 94610-5085</a:t>
            </a:r>
          </a:p>
          <a:p>
            <a:pPr eaLnBrk="0" fontAlgn="auto" hangingPunct="0">
              <a:spcBef>
                <a:spcPts val="0"/>
              </a:spcBef>
              <a:spcAft>
                <a:spcPts val="0"/>
              </a:spcAft>
              <a:buClr>
                <a:srgbClr val="FFFFFF"/>
              </a:buClr>
              <a:buSzPct val="65000"/>
              <a:defRPr/>
            </a:pPr>
            <a:r>
              <a:rPr lang="sv-SE" sz="2000" kern="0" dirty="0">
                <a:latin typeface="Arial Narrow" pitchFamily="34" charset="0"/>
                <a:ea typeface="+mn-ea"/>
                <a:cs typeface="Arial" pitchFamily="34" charset="0"/>
              </a:rPr>
              <a:t>Ph: 510-465-7884</a:t>
            </a:r>
          </a:p>
          <a:p>
            <a:pPr eaLnBrk="0" fontAlgn="auto" hangingPunct="0">
              <a:spcBef>
                <a:spcPts val="0"/>
              </a:spcBef>
              <a:spcAft>
                <a:spcPts val="0"/>
              </a:spcAft>
              <a:buClr>
                <a:srgbClr val="FFFFFF"/>
              </a:buClr>
              <a:buSzPct val="65000"/>
              <a:defRPr/>
            </a:pPr>
            <a:r>
              <a:rPr lang="sv-SE" sz="2000" kern="0" dirty="0">
                <a:latin typeface="Arial Narrow" pitchFamily="34" charset="0"/>
                <a:ea typeface="+mn-ea"/>
                <a:cs typeface="Arial" pitchFamily="34" charset="0"/>
              </a:rPr>
              <a:t>Fax: 510-465-7885</a:t>
            </a:r>
            <a:endParaRPr lang="en-US" sz="2000" b="1" kern="0" dirty="0">
              <a:latin typeface="Arial Narrow" pitchFamily="34" charset="0"/>
              <a:ea typeface="+mn-ea"/>
              <a:cs typeface="Arial" pitchFamily="34" charset="0"/>
            </a:endParaRPr>
          </a:p>
        </p:txBody>
      </p:sp>
    </p:spTree>
  </p:cSld>
  <p:clrMapOvr>
    <a:masterClrMapping/>
  </p:clrMapOvr>
  <p:transition advTm="13784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Title 1"/>
          <p:cNvSpPr>
            <a:spLocks noGrp="1"/>
          </p:cNvSpPr>
          <p:nvPr>
            <p:ph type="title" idx="4294967295"/>
          </p:nvPr>
        </p:nvSpPr>
        <p:spPr bwMode="auto">
          <a:noFill/>
        </p:spPr>
        <p:txBody>
          <a:bodyPr wrap="square" lIns="91440" tIns="45720" rIns="91440" bIns="45720" numCol="1" anchor="ctr" anchorCtr="0" compatLnSpc="1">
            <a:prstTxWarp prst="textNoShape">
              <a:avLst/>
            </a:prstTxWarp>
          </a:bodyPr>
          <a:lstStyle/>
          <a:p>
            <a:pPr eaLnBrk="1" hangingPunct="1"/>
            <a:r>
              <a:rPr lang="en-US" cap="none" smtClean="0"/>
              <a:t>Study Background</a:t>
            </a:r>
          </a:p>
        </p:txBody>
      </p:sp>
      <p:sp>
        <p:nvSpPr>
          <p:cNvPr id="17410" name="Content Placeholder 2"/>
          <p:cNvSpPr>
            <a:spLocks noGrp="1"/>
          </p:cNvSpPr>
          <p:nvPr>
            <p:ph idx="4294967295"/>
          </p:nvPr>
        </p:nvSpPr>
        <p:spPr/>
        <p:txBody>
          <a:bodyPr/>
          <a:lstStyle/>
          <a:p>
            <a:pPr marL="342900" indent="-342900" eaLnBrk="1" hangingPunct="1">
              <a:lnSpc>
                <a:spcPct val="90000"/>
              </a:lnSpc>
            </a:pPr>
            <a:r>
              <a:rPr lang="en-US" smtClean="0"/>
              <a:t>Primarily qualitative study of an in-school reading program.</a:t>
            </a:r>
          </a:p>
          <a:p>
            <a:pPr marL="342900" indent="-342900" eaLnBrk="1" hangingPunct="1">
              <a:lnSpc>
                <a:spcPct val="90000"/>
              </a:lnSpc>
            </a:pPr>
            <a:r>
              <a:rPr lang="en-US" smtClean="0"/>
              <a:t>Program components include:</a:t>
            </a:r>
          </a:p>
          <a:p>
            <a:pPr marL="709613" lvl="1" indent="-342900" eaLnBrk="1" hangingPunct="1">
              <a:lnSpc>
                <a:spcPct val="90000"/>
              </a:lnSpc>
            </a:pPr>
            <a:r>
              <a:rPr lang="en-US" smtClean="0"/>
              <a:t>90-minute instructional model</a:t>
            </a:r>
          </a:p>
          <a:p>
            <a:pPr marL="709613" lvl="1" indent="-342900" eaLnBrk="1" hangingPunct="1">
              <a:lnSpc>
                <a:spcPct val="90000"/>
              </a:lnSpc>
            </a:pPr>
            <a:r>
              <a:rPr lang="en-US" smtClean="0"/>
              <a:t>Mix of whole-group instruction, small group instruction and software use</a:t>
            </a:r>
          </a:p>
          <a:p>
            <a:pPr marL="342900" indent="-342900" eaLnBrk="1" hangingPunct="1">
              <a:lnSpc>
                <a:spcPct val="90000"/>
              </a:lnSpc>
            </a:pPr>
            <a:r>
              <a:rPr lang="en-US" smtClean="0"/>
              <a:t>Research on the program indicates that it has the greatest chance of raising student achievement when implemented with fidelity </a:t>
            </a:r>
          </a:p>
        </p:txBody>
      </p:sp>
    </p:spTree>
  </p:cSld>
  <p:clrMapOvr>
    <a:masterClrMapping/>
  </p:clrMapOvr>
  <p:transition advTm="30388"/>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19476" name="Group 1044"/>
          <p:cNvGraphicFramePr>
            <a:graphicFrameLocks noGrp="1"/>
          </p:cNvGraphicFramePr>
          <p:nvPr>
            <p:ph idx="1"/>
          </p:nvPr>
        </p:nvGraphicFramePr>
        <p:xfrm>
          <a:off x="457200" y="1481138"/>
          <a:ext cx="8229600" cy="4300537"/>
        </p:xfrm>
        <a:graphic>
          <a:graphicData uri="http://schemas.openxmlformats.org/drawingml/2006/table">
            <a:tbl>
              <a:tblPr/>
              <a:tblGrid>
                <a:gridCol w="2438400"/>
                <a:gridCol w="5791200"/>
              </a:tblGrid>
              <a:tr h="4222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bg1"/>
                          </a:solidFill>
                          <a:effectLst/>
                          <a:latin typeface="Cambria" pitchFamily="-60" charset="0"/>
                          <a:ea typeface="ＭＳ Ｐゴシック" pitchFamily="-60" charset="-128"/>
                          <a:cs typeface="ＭＳ Ｐゴシック" pitchFamily="-60" charset="-128"/>
                        </a:rPr>
                        <a:t>Schedule/Duration</a:t>
                      </a:r>
                      <a:endParaRPr kumimoji="0" lang="en-US" sz="1800" b="0" i="0" u="none" strike="noStrike" cap="none" normalizeH="0" baseline="0">
                        <a:ln>
                          <a:noFill/>
                        </a:ln>
                        <a:solidFill>
                          <a:schemeClr val="bg1"/>
                        </a:solidFill>
                        <a:effectLst/>
                        <a:latin typeface="Times New Roman" pitchFamily="-60" charset="0"/>
                        <a:ea typeface="Calibri" pitchFamily="-60" charset="0"/>
                        <a:cs typeface="Calibri" pitchFamily="-60" charset="0"/>
                      </a:endParaRPr>
                    </a:p>
                  </a:txBody>
                  <a:tcPr marT="91440" marB="91440" horzOverflow="overflow">
                    <a:lnL>
                      <a:noFill/>
                    </a:lnL>
                    <a:lnR>
                      <a:noFill/>
                    </a:lnR>
                    <a:lnT>
                      <a:noFill/>
                    </a:lnT>
                    <a:lnB w="28575"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mbria" pitchFamily="-60" charset="0"/>
                          <a:ea typeface="ＭＳ Ｐゴシック" pitchFamily="-60" charset="-128"/>
                          <a:cs typeface="ＭＳ Ｐゴシック" pitchFamily="-60" charset="-128"/>
                        </a:rPr>
                        <a:t>Daily 90-minute blocks for academic year</a:t>
                      </a:r>
                      <a:endParaRPr kumimoji="0" lang="en-US" sz="1800" b="0" i="0" u="none" strike="noStrike" cap="none" normalizeH="0" baseline="0">
                        <a:ln>
                          <a:noFill/>
                        </a:ln>
                        <a:solidFill>
                          <a:schemeClr val="tx1"/>
                        </a:solidFill>
                        <a:effectLst/>
                        <a:latin typeface="Times New Roman" pitchFamily="-60" charset="0"/>
                        <a:ea typeface="Calibri" pitchFamily="-60" charset="0"/>
                        <a:cs typeface="Calibri" pitchFamily="-60" charset="0"/>
                      </a:endParaRPr>
                    </a:p>
                  </a:txBody>
                  <a:tcPr marT="91440" marB="91440" horzOverflow="overflow">
                    <a:lnL>
                      <a:noFill/>
                    </a:lnL>
                    <a:lnR>
                      <a:noFill/>
                    </a:lnR>
                    <a:lnT>
                      <a:noFill/>
                    </a:lnT>
                    <a:lnB w="28575" cap="flat" cmpd="sng" algn="ctr">
                      <a:solidFill>
                        <a:schemeClr val="bg1"/>
                      </a:solidFill>
                      <a:prstDash val="solid"/>
                      <a:round/>
                      <a:headEnd type="none" w="med" len="med"/>
                      <a:tailEnd type="none" w="med" len="med"/>
                    </a:lnB>
                    <a:lnTlToBr>
                      <a:noFill/>
                    </a:lnTlToBr>
                    <a:lnBlToTr>
                      <a:noFill/>
                    </a:lnBlToTr>
                    <a:solidFill>
                      <a:srgbClr val="E9E7F5"/>
                    </a:solidFill>
                  </a:tcPr>
                </a:tc>
              </a:tr>
              <a:tr h="1187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bg1"/>
                          </a:solidFill>
                          <a:effectLst/>
                          <a:latin typeface="Cambria" pitchFamily="-60" charset="0"/>
                          <a:ea typeface="ＭＳ Ｐゴシック" pitchFamily="-60" charset="-128"/>
                          <a:cs typeface="ＭＳ Ｐゴシック" pitchFamily="-60" charset="-128"/>
                        </a:rPr>
                        <a:t>Lesson Format</a:t>
                      </a:r>
                      <a:endParaRPr kumimoji="0" lang="en-US" sz="1800" b="0" i="0" u="none" strike="noStrike" cap="none" normalizeH="0" baseline="0">
                        <a:ln>
                          <a:noFill/>
                        </a:ln>
                        <a:solidFill>
                          <a:schemeClr val="bg1"/>
                        </a:solidFill>
                        <a:effectLst/>
                        <a:latin typeface="Times New Roman" pitchFamily="-60" charset="0"/>
                        <a:ea typeface="Calibri" pitchFamily="-60" charset="0"/>
                        <a:cs typeface="Calibri" pitchFamily="-60" charset="0"/>
                      </a:endParaRPr>
                    </a:p>
                  </a:txBody>
                  <a:tcPr marT="91440" marB="91440"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mbria" pitchFamily="-60" charset="0"/>
                          <a:ea typeface="ＭＳ Ｐゴシック" pitchFamily="-60" charset="-128"/>
                          <a:cs typeface="ＭＳ Ｐゴシック" pitchFamily="-60" charset="-128"/>
                        </a:rPr>
                        <a:t>Adherence to the program’s instructional model:</a:t>
                      </a:r>
                    </a:p>
                    <a:p>
                      <a:pPr marL="0" marR="0" lvl="0" indent="0" algn="l" defTabSz="914400" rtl="0" eaLnBrk="1" fontAlgn="base" latinLnBrk="0" hangingPunct="1">
                        <a:lnSpc>
                          <a:spcPct val="100000"/>
                        </a:lnSpc>
                        <a:spcBef>
                          <a:spcPct val="0"/>
                        </a:spcBef>
                        <a:spcAft>
                          <a:spcPct val="0"/>
                        </a:spcAft>
                        <a:buClrTx/>
                        <a:buSzTx/>
                        <a:buFont typeface="Arial" pitchFamily="-60" charset="0"/>
                        <a:buChar char="•"/>
                        <a:tabLst/>
                      </a:pPr>
                      <a:r>
                        <a:rPr kumimoji="0" lang="en-US" sz="1600" b="0" i="0" u="none" strike="noStrike" cap="none" normalizeH="0" baseline="0">
                          <a:ln>
                            <a:noFill/>
                          </a:ln>
                          <a:solidFill>
                            <a:schemeClr val="tx1"/>
                          </a:solidFill>
                          <a:effectLst/>
                          <a:latin typeface="Cambria" pitchFamily="-60" charset="0"/>
                          <a:ea typeface="ＭＳ Ｐゴシック" pitchFamily="-60" charset="-128"/>
                          <a:cs typeface="ＭＳ Ｐゴシック" pitchFamily="-60" charset="-128"/>
                        </a:rPr>
                        <a:t>Whole group instruction</a:t>
                      </a:r>
                    </a:p>
                    <a:p>
                      <a:pPr marL="0" marR="0" lvl="0" indent="0" algn="l" defTabSz="914400" rtl="0" eaLnBrk="1" fontAlgn="base" latinLnBrk="0" hangingPunct="1">
                        <a:lnSpc>
                          <a:spcPct val="100000"/>
                        </a:lnSpc>
                        <a:spcBef>
                          <a:spcPct val="0"/>
                        </a:spcBef>
                        <a:spcAft>
                          <a:spcPct val="0"/>
                        </a:spcAft>
                        <a:buClrTx/>
                        <a:buSzTx/>
                        <a:buFont typeface="Arial" pitchFamily="-60" charset="0"/>
                        <a:buChar char="•"/>
                        <a:tabLst/>
                      </a:pPr>
                      <a:r>
                        <a:rPr kumimoji="0" lang="en-US" sz="1600" b="0" i="0" u="none" strike="noStrike" cap="none" normalizeH="0" baseline="0">
                          <a:ln>
                            <a:noFill/>
                          </a:ln>
                          <a:solidFill>
                            <a:schemeClr val="tx1"/>
                          </a:solidFill>
                          <a:effectLst/>
                          <a:latin typeface="Cambria" pitchFamily="-60" charset="0"/>
                          <a:ea typeface="ＭＳ Ｐゴシック" pitchFamily="-60" charset="-128"/>
                          <a:cs typeface="ＭＳ Ｐゴシック" pitchFamily="-60" charset="-128"/>
                        </a:rPr>
                        <a:t>3 rotations, including 20 minutes on computer</a:t>
                      </a:r>
                    </a:p>
                    <a:p>
                      <a:pPr marL="0" marR="0" lvl="0" indent="0" algn="l" defTabSz="914400" rtl="0" eaLnBrk="1" fontAlgn="base" latinLnBrk="0" hangingPunct="1">
                        <a:lnSpc>
                          <a:spcPct val="100000"/>
                        </a:lnSpc>
                        <a:spcBef>
                          <a:spcPct val="0"/>
                        </a:spcBef>
                        <a:spcAft>
                          <a:spcPct val="0"/>
                        </a:spcAft>
                        <a:buClrTx/>
                        <a:buSzTx/>
                        <a:buFont typeface="Arial" pitchFamily="-60" charset="0"/>
                        <a:buChar char="•"/>
                        <a:tabLst/>
                      </a:pPr>
                      <a:r>
                        <a:rPr kumimoji="0" lang="en-US" sz="1600" b="0" i="0" u="none" strike="noStrike" cap="none" normalizeH="0" baseline="0">
                          <a:ln>
                            <a:noFill/>
                          </a:ln>
                          <a:solidFill>
                            <a:schemeClr val="tx1"/>
                          </a:solidFill>
                          <a:effectLst/>
                          <a:latin typeface="Cambria" pitchFamily="-60" charset="0"/>
                          <a:ea typeface="ＭＳ Ｐゴシック" pitchFamily="-60" charset="-128"/>
                          <a:cs typeface="ＭＳ Ｐゴシック" pitchFamily="-60" charset="-128"/>
                        </a:rPr>
                        <a:t>Whole group wrap-up </a:t>
                      </a:r>
                      <a:endParaRPr kumimoji="0" lang="en-US" sz="1600" b="0" i="0" u="none" strike="noStrike" cap="none" normalizeH="0" baseline="0">
                        <a:ln>
                          <a:noFill/>
                        </a:ln>
                        <a:solidFill>
                          <a:schemeClr val="tx1"/>
                        </a:solidFill>
                        <a:effectLst/>
                        <a:latin typeface="Times New Roman" pitchFamily="-60" charset="0"/>
                        <a:ea typeface="Calibri" pitchFamily="-60" charset="0"/>
                        <a:cs typeface="Calibri" pitchFamily="-60" charset="0"/>
                      </a:endParaRPr>
                    </a:p>
                  </a:txBody>
                  <a:tcPr marT="91440" marB="91440"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E9E7F5"/>
                    </a:solidFill>
                  </a:tcPr>
                </a:tc>
              </a:tr>
              <a:tr h="9969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bg1"/>
                          </a:solidFill>
                          <a:effectLst/>
                          <a:latin typeface="Cambria" pitchFamily="-60" charset="0"/>
                          <a:ea typeface="ＭＳ Ｐゴシック" pitchFamily="-60" charset="-128"/>
                          <a:cs typeface="ＭＳ Ｐゴシック" pitchFamily="-60" charset="-128"/>
                        </a:rPr>
                        <a:t>Criteria for Student Placement and Program Exit</a:t>
                      </a:r>
                      <a:endParaRPr kumimoji="0" lang="en-US" sz="1800" b="0" i="0" u="none" strike="noStrike" cap="none" normalizeH="0" baseline="0">
                        <a:ln>
                          <a:noFill/>
                        </a:ln>
                        <a:solidFill>
                          <a:schemeClr val="bg1"/>
                        </a:solidFill>
                        <a:effectLst/>
                        <a:latin typeface="Times New Roman" pitchFamily="-60" charset="0"/>
                        <a:ea typeface="Calibri" pitchFamily="-60" charset="0"/>
                        <a:cs typeface="Calibri" pitchFamily="-60" charset="0"/>
                      </a:endParaRPr>
                    </a:p>
                  </a:txBody>
                  <a:tcPr marT="91440" marB="91440"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mbria" pitchFamily="-60" charset="0"/>
                          <a:ea typeface="ＭＳ Ｐゴシック" pitchFamily="-60" charset="-128"/>
                          <a:cs typeface="ＭＳ Ｐゴシック" pitchFamily="-60" charset="-128"/>
                        </a:rPr>
                        <a:t>Multiple measures</a:t>
                      </a:r>
                    </a:p>
                    <a:p>
                      <a:pPr marL="0" marR="0" lvl="0" indent="0" algn="l" defTabSz="914400" rtl="0" eaLnBrk="1" fontAlgn="base" latinLnBrk="0" hangingPunct="1">
                        <a:lnSpc>
                          <a:spcPct val="100000"/>
                        </a:lnSpc>
                        <a:spcBef>
                          <a:spcPct val="0"/>
                        </a:spcBef>
                        <a:spcAft>
                          <a:spcPct val="0"/>
                        </a:spcAft>
                        <a:buClrTx/>
                        <a:buSzTx/>
                        <a:buFont typeface="Arial" pitchFamily="-60" charset="0"/>
                        <a:buChar char="•"/>
                        <a:tabLst/>
                      </a:pPr>
                      <a:r>
                        <a:rPr kumimoji="0" lang="en-US" sz="1600" b="0" i="0" u="none" strike="noStrike" cap="none" normalizeH="0" baseline="0">
                          <a:ln>
                            <a:noFill/>
                          </a:ln>
                          <a:solidFill>
                            <a:schemeClr val="tx1"/>
                          </a:solidFill>
                          <a:effectLst/>
                          <a:latin typeface="Cambria" pitchFamily="-60" charset="0"/>
                          <a:ea typeface="ＭＳ Ｐゴシック" pitchFamily="-60" charset="-128"/>
                          <a:cs typeface="ＭＳ Ｐゴシック" pitchFamily="-60" charset="-128"/>
                        </a:rPr>
                        <a:t>e.g., test scores, teacher recommendation</a:t>
                      </a:r>
                    </a:p>
                  </a:txBody>
                  <a:tcPr marT="91440" marB="91440"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E9E7F5"/>
                    </a:solidFill>
                  </a:tcPr>
                </a:tc>
              </a:tr>
              <a:tr h="4222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bg1"/>
                          </a:solidFill>
                          <a:effectLst/>
                          <a:latin typeface="Cambria" pitchFamily="-60" charset="0"/>
                          <a:ea typeface="ＭＳ Ｐゴシック" pitchFamily="-60" charset="-128"/>
                          <a:cs typeface="ＭＳ Ｐゴシック" pitchFamily="-60" charset="-128"/>
                        </a:rPr>
                        <a:t>Teacher Training</a:t>
                      </a:r>
                      <a:endParaRPr kumimoji="0" lang="en-US" sz="1800" b="0" i="0" u="none" strike="noStrike" cap="none" normalizeH="0" baseline="0">
                        <a:ln>
                          <a:noFill/>
                        </a:ln>
                        <a:solidFill>
                          <a:schemeClr val="bg1"/>
                        </a:solidFill>
                        <a:effectLst/>
                        <a:latin typeface="Times New Roman" pitchFamily="-60" charset="0"/>
                        <a:ea typeface="Calibri" pitchFamily="-60" charset="0"/>
                        <a:cs typeface="Calibri" pitchFamily="-60" charset="0"/>
                      </a:endParaRPr>
                    </a:p>
                  </a:txBody>
                  <a:tcPr marT="91440" marB="91440"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mbria" pitchFamily="-60" charset="0"/>
                          <a:ea typeface="ＭＳ Ｐゴシック" pitchFamily="-60" charset="-128"/>
                          <a:cs typeface="ＭＳ Ｐゴシック" pitchFamily="-60" charset="-128"/>
                        </a:rPr>
                        <a:t>Both initial and ongoing</a:t>
                      </a:r>
                      <a:endParaRPr kumimoji="0" lang="en-US" sz="1800" b="0" i="0" u="none" strike="noStrike" cap="none" normalizeH="0" baseline="0">
                        <a:ln>
                          <a:noFill/>
                        </a:ln>
                        <a:solidFill>
                          <a:schemeClr val="tx1"/>
                        </a:solidFill>
                        <a:effectLst/>
                        <a:latin typeface="Times New Roman" pitchFamily="-60" charset="0"/>
                        <a:ea typeface="Calibri" pitchFamily="-60" charset="0"/>
                        <a:cs typeface="Calibri" pitchFamily="-60" charset="0"/>
                      </a:endParaRPr>
                    </a:p>
                  </a:txBody>
                  <a:tcPr marT="91440" marB="91440"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E9E7F5"/>
                    </a:solidFill>
                  </a:tcPr>
                </a:tc>
              </a:tr>
              <a:tr h="4222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bg1"/>
                          </a:solidFill>
                          <a:effectLst/>
                          <a:latin typeface="Cambria" pitchFamily="-60" charset="0"/>
                          <a:ea typeface="ＭＳ Ｐゴシック" pitchFamily="-60" charset="-128"/>
                          <a:cs typeface="ＭＳ Ｐゴシック" pitchFamily="-60" charset="-128"/>
                        </a:rPr>
                        <a:t>Resources</a:t>
                      </a:r>
                      <a:endParaRPr kumimoji="0" lang="en-US" sz="1800" b="0" i="0" u="none" strike="noStrike" cap="none" normalizeH="0" baseline="0">
                        <a:ln>
                          <a:noFill/>
                        </a:ln>
                        <a:solidFill>
                          <a:schemeClr val="bg1"/>
                        </a:solidFill>
                        <a:effectLst/>
                        <a:latin typeface="Times New Roman" pitchFamily="-60" charset="0"/>
                        <a:ea typeface="Calibri" pitchFamily="-60" charset="0"/>
                        <a:cs typeface="Calibri" pitchFamily="-60" charset="0"/>
                      </a:endParaRPr>
                    </a:p>
                  </a:txBody>
                  <a:tcPr marT="91440" marB="91440"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mbria" pitchFamily="-60" charset="0"/>
                          <a:ea typeface="ＭＳ Ｐゴシック" pitchFamily="-60" charset="-128"/>
                          <a:cs typeface="ＭＳ Ｐゴシック" pitchFamily="-60" charset="-128"/>
                        </a:rPr>
                        <a:t>Use of specific program materials</a:t>
                      </a:r>
                      <a:endParaRPr kumimoji="0" lang="en-US" sz="1800" b="0" i="0" u="none" strike="noStrike" cap="none" normalizeH="0" baseline="0">
                        <a:ln>
                          <a:noFill/>
                        </a:ln>
                        <a:solidFill>
                          <a:schemeClr val="tx1"/>
                        </a:solidFill>
                        <a:effectLst/>
                        <a:latin typeface="Times New Roman" pitchFamily="-60" charset="0"/>
                        <a:ea typeface="Calibri" pitchFamily="-60" charset="0"/>
                        <a:cs typeface="Calibri" pitchFamily="-60" charset="0"/>
                      </a:endParaRPr>
                    </a:p>
                  </a:txBody>
                  <a:tcPr marT="91440" marB="91440" horzOverflow="overflow">
                    <a:lnL>
                      <a:noFill/>
                    </a:lnL>
                    <a:lnR>
                      <a:noFill/>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rgbClr val="E9E7F5"/>
                    </a:solidFill>
                  </a:tcPr>
                </a:tc>
              </a:tr>
              <a:tr h="709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bg1"/>
                          </a:solidFill>
                          <a:effectLst/>
                          <a:latin typeface="Cambria" pitchFamily="-60" charset="0"/>
                          <a:ea typeface="ＭＳ Ｐゴシック" pitchFamily="-60" charset="-128"/>
                          <a:cs typeface="ＭＳ Ｐゴシック" pitchFamily="-60" charset="-128"/>
                        </a:rPr>
                        <a:t>Monitoring Procedures</a:t>
                      </a:r>
                      <a:endParaRPr kumimoji="0" lang="en-US" sz="1800" b="0" i="0" u="none" strike="noStrike" cap="none" normalizeH="0" baseline="0">
                        <a:ln>
                          <a:noFill/>
                        </a:ln>
                        <a:solidFill>
                          <a:schemeClr val="bg1"/>
                        </a:solidFill>
                        <a:effectLst/>
                        <a:latin typeface="Times New Roman" pitchFamily="-60" charset="0"/>
                        <a:ea typeface="Calibri" pitchFamily="-60" charset="0"/>
                        <a:cs typeface="Calibri" pitchFamily="-60" charset="0"/>
                      </a:endParaRPr>
                    </a:p>
                  </a:txBody>
                  <a:tcPr marT="91440" marB="91440" horzOverflow="overflow">
                    <a:lnL>
                      <a:noFill/>
                    </a:lnL>
                    <a:lnR>
                      <a:noFill/>
                    </a:lnR>
                    <a:lnT w="28575" cap="flat" cmpd="sng" algn="ctr">
                      <a:solidFill>
                        <a:schemeClr val="bg1"/>
                      </a:solidFill>
                      <a:prstDash val="solid"/>
                      <a:round/>
                      <a:headEnd type="none" w="med" len="med"/>
                      <a:tailEnd type="none" w="med" len="med"/>
                    </a:lnT>
                    <a:lnB>
                      <a:noFill/>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mbria" pitchFamily="-60" charset="0"/>
                          <a:ea typeface="ＭＳ Ｐゴシック" pitchFamily="-60" charset="-128"/>
                          <a:cs typeface="ＭＳ Ｐゴシック" pitchFamily="-60" charset="-128"/>
                        </a:rPr>
                        <a:t>For teachers’ implementation as well as student progress</a:t>
                      </a:r>
                      <a:endParaRPr kumimoji="0" lang="en-US" sz="1800" b="0" i="0" u="none" strike="noStrike" cap="none" normalizeH="0" baseline="0">
                        <a:ln>
                          <a:noFill/>
                        </a:ln>
                        <a:solidFill>
                          <a:schemeClr val="tx1"/>
                        </a:solidFill>
                        <a:effectLst/>
                        <a:latin typeface="Times New Roman" pitchFamily="-60" charset="0"/>
                        <a:ea typeface="Calibri" pitchFamily="-60" charset="0"/>
                        <a:cs typeface="Calibri" pitchFamily="-60" charset="0"/>
                      </a:endParaRPr>
                    </a:p>
                  </a:txBody>
                  <a:tcPr marT="91440" marB="91440" horzOverflow="overflow">
                    <a:lnL>
                      <a:noFill/>
                    </a:lnL>
                    <a:lnR>
                      <a:noFill/>
                    </a:lnR>
                    <a:lnT w="28575" cap="flat" cmpd="sng" algn="ctr">
                      <a:solidFill>
                        <a:schemeClr val="bg1"/>
                      </a:solidFill>
                      <a:prstDash val="solid"/>
                      <a:round/>
                      <a:headEnd type="none" w="med" len="med"/>
                      <a:tailEnd type="none" w="med" len="med"/>
                    </a:lnT>
                    <a:lnB>
                      <a:noFill/>
                    </a:lnB>
                    <a:lnTlToBr>
                      <a:noFill/>
                    </a:lnTlToBr>
                    <a:lnBlToTr>
                      <a:noFill/>
                    </a:lnBlToTr>
                    <a:solidFill>
                      <a:srgbClr val="E9E7F5"/>
                    </a:solidFill>
                  </a:tcPr>
                </a:tc>
              </a:tr>
            </a:tbl>
          </a:graphicData>
        </a:graphic>
      </p:graphicFrame>
      <p:sp>
        <p:nvSpPr>
          <p:cNvPr id="19475" name="Titl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en-US" sz="2700" cap="none" smtClean="0"/>
              <a:t>INDICATORS OF ON-MODEL IMPLEMENTATION</a:t>
            </a:r>
          </a:p>
        </p:txBody>
      </p:sp>
    </p:spTree>
  </p:cSld>
  <p:clrMapOvr>
    <a:masterClrMapping/>
  </p:clrMapOvr>
  <p:transition advTm="71409"/>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Title 1"/>
          <p:cNvSpPr>
            <a:spLocks noGrp="1"/>
          </p:cNvSpPr>
          <p:nvPr>
            <p:ph type="title" idx="4294967295"/>
          </p:nvPr>
        </p:nvSpPr>
        <p:spPr bwMode="auto">
          <a:noFill/>
        </p:spPr>
        <p:txBody>
          <a:bodyPr wrap="square" lIns="91440" tIns="45720" rIns="91440" bIns="45720" numCol="1" anchor="ctr" anchorCtr="0" compatLnSpc="1">
            <a:prstTxWarp prst="textNoShape">
              <a:avLst/>
            </a:prstTxWarp>
          </a:bodyPr>
          <a:lstStyle/>
          <a:p>
            <a:pPr eaLnBrk="1" hangingPunct="1"/>
            <a:r>
              <a:rPr lang="en-US" cap="none" smtClean="0"/>
              <a:t>Why Use Case Study Method?</a:t>
            </a:r>
          </a:p>
        </p:txBody>
      </p:sp>
      <p:sp>
        <p:nvSpPr>
          <p:cNvPr id="21506" name="Content Placeholder 2"/>
          <p:cNvSpPr>
            <a:spLocks noGrp="1"/>
          </p:cNvSpPr>
          <p:nvPr>
            <p:ph idx="4294967295"/>
          </p:nvPr>
        </p:nvSpPr>
        <p:spPr/>
        <p:txBody>
          <a:bodyPr/>
          <a:lstStyle/>
          <a:p>
            <a:pPr marL="342900" indent="-342900" eaLnBrk="1" hangingPunct="1"/>
            <a:r>
              <a:rPr lang="en-US" smtClean="0"/>
              <a:t>Appropriate context: non-experimental design and study interest in contemporary events (Patton, 2002).</a:t>
            </a:r>
          </a:p>
          <a:p>
            <a:pPr marL="342900" indent="-342900" eaLnBrk="1" hangingPunct="1"/>
            <a:r>
              <a:rPr lang="en-US" smtClean="0"/>
              <a:t>Already have quantitative information, so case study method can illuminate outcome data.</a:t>
            </a:r>
          </a:p>
          <a:p>
            <a:pPr marL="342900" indent="-342900" eaLnBrk="1" hangingPunct="1"/>
            <a:r>
              <a:rPr lang="en-US" smtClean="0"/>
              <a:t>Need to describe variation in implementation, so informed selection is ideal.</a:t>
            </a:r>
          </a:p>
          <a:p>
            <a:pPr marL="342900" indent="-342900" eaLnBrk="1" hangingPunct="1"/>
            <a:endParaRPr lang="en-US" smtClean="0"/>
          </a:p>
        </p:txBody>
      </p:sp>
    </p:spTree>
  </p:cSld>
  <p:clrMapOvr>
    <a:masterClrMapping/>
  </p:clrMapOvr>
  <p:transition advTm="43656"/>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Title 1"/>
          <p:cNvSpPr>
            <a:spLocks noGrp="1"/>
          </p:cNvSpPr>
          <p:nvPr>
            <p:ph type="title" idx="4294967295"/>
          </p:nvPr>
        </p:nvSpPr>
        <p:spPr bwMode="auto">
          <a:noFill/>
        </p:spPr>
        <p:txBody>
          <a:bodyPr wrap="square" lIns="91440" tIns="45720" rIns="91440" bIns="45720" numCol="1" anchor="ctr" anchorCtr="0" compatLnSpc="1">
            <a:prstTxWarp prst="textNoShape">
              <a:avLst/>
            </a:prstTxWarp>
          </a:bodyPr>
          <a:lstStyle/>
          <a:p>
            <a:pPr eaLnBrk="1" hangingPunct="1"/>
            <a:r>
              <a:rPr lang="en-US" cap="none" smtClean="0"/>
              <a:t>Study Sample</a:t>
            </a:r>
          </a:p>
        </p:txBody>
      </p:sp>
      <p:sp>
        <p:nvSpPr>
          <p:cNvPr id="23554" name="Content Placeholder 2"/>
          <p:cNvSpPr>
            <a:spLocks noGrp="1"/>
          </p:cNvSpPr>
          <p:nvPr>
            <p:ph idx="4294967295"/>
          </p:nvPr>
        </p:nvSpPr>
        <p:spPr/>
        <p:txBody>
          <a:bodyPr/>
          <a:lstStyle/>
          <a:p>
            <a:pPr marL="342900" indent="-342900" eaLnBrk="1" fontAlgn="t" hangingPunct="1"/>
            <a:r>
              <a:rPr lang="en-US" smtClean="0"/>
              <a:t>Five urban school districts</a:t>
            </a:r>
          </a:p>
          <a:p>
            <a:pPr marL="342900" indent="-342900" eaLnBrk="1" fontAlgn="t" hangingPunct="1"/>
            <a:r>
              <a:rPr lang="en-US" smtClean="0"/>
              <a:t>Middle schools</a:t>
            </a:r>
          </a:p>
          <a:p>
            <a:pPr marL="342900" indent="-342900" eaLnBrk="1" fontAlgn="t" hangingPunct="1"/>
            <a:r>
              <a:rPr lang="en-US" smtClean="0"/>
              <a:t>Diverse sample</a:t>
            </a:r>
          </a:p>
          <a:p>
            <a:pPr marL="342900" indent="-342900" eaLnBrk="1" fontAlgn="t" hangingPunct="1"/>
            <a:r>
              <a:rPr lang="en-US" smtClean="0"/>
              <a:t>Included high, medium and low implementers to capture variations in fidelity.</a:t>
            </a:r>
          </a:p>
          <a:p>
            <a:pPr marL="342900" indent="-342900" eaLnBrk="1" hangingPunct="1"/>
            <a:endParaRPr lang="en-US" smtClean="0"/>
          </a:p>
        </p:txBody>
      </p:sp>
    </p:spTree>
  </p:cSld>
  <p:clrMapOvr>
    <a:masterClrMapping/>
  </p:clrMapOvr>
  <p:transition advTm="23708"/>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Title 1"/>
          <p:cNvSpPr>
            <a:spLocks noGrp="1"/>
          </p:cNvSpPr>
          <p:nvPr>
            <p:ph type="title" idx="4294967295"/>
          </p:nvPr>
        </p:nvSpPr>
        <p:spPr bwMode="auto">
          <a:noFill/>
        </p:spPr>
        <p:txBody>
          <a:bodyPr wrap="square" lIns="91440" tIns="45720" rIns="91440" bIns="45720" numCol="1" anchor="ctr" anchorCtr="0" compatLnSpc="1">
            <a:prstTxWarp prst="textNoShape">
              <a:avLst/>
            </a:prstTxWarp>
          </a:bodyPr>
          <a:lstStyle/>
          <a:p>
            <a:pPr eaLnBrk="1" hangingPunct="1"/>
            <a:r>
              <a:rPr lang="en-US" cap="none" smtClean="0"/>
              <a:t>Data Collection</a:t>
            </a:r>
          </a:p>
        </p:txBody>
      </p:sp>
      <p:sp>
        <p:nvSpPr>
          <p:cNvPr id="25602" name="Content Placeholder 2"/>
          <p:cNvSpPr>
            <a:spLocks noGrp="1"/>
          </p:cNvSpPr>
          <p:nvPr>
            <p:ph idx="4294967295"/>
          </p:nvPr>
        </p:nvSpPr>
        <p:spPr/>
        <p:txBody>
          <a:bodyPr/>
          <a:lstStyle/>
          <a:p>
            <a:pPr marL="342900" indent="-342900" eaLnBrk="1" fontAlgn="t" hangingPunct="1"/>
            <a:r>
              <a:rPr lang="en-US" smtClean="0"/>
              <a:t>Semi-structured interviews (N=104) with</a:t>
            </a:r>
          </a:p>
          <a:p>
            <a:pPr marL="742950" lvl="1" indent="-285750" eaLnBrk="1" fontAlgn="t" hangingPunct="1"/>
            <a:r>
              <a:rPr lang="en-US" smtClean="0"/>
              <a:t>District leaders</a:t>
            </a:r>
          </a:p>
          <a:p>
            <a:pPr marL="742950" lvl="1" indent="-285750" eaLnBrk="1" fontAlgn="t" hangingPunct="1"/>
            <a:r>
              <a:rPr lang="en-US" smtClean="0"/>
              <a:t>Four focal middle schools in each district: </a:t>
            </a:r>
          </a:p>
          <a:p>
            <a:pPr marL="1143000" lvl="2" indent="-228600" eaLnBrk="1" fontAlgn="t" hangingPunct="1"/>
            <a:r>
              <a:rPr lang="en-US" smtClean="0"/>
              <a:t>principals</a:t>
            </a:r>
          </a:p>
          <a:p>
            <a:pPr marL="1143000" lvl="2" indent="-228600" eaLnBrk="1" fontAlgn="t" hangingPunct="1"/>
            <a:r>
              <a:rPr lang="en-US" smtClean="0"/>
              <a:t>literacy/instructional coaches</a:t>
            </a:r>
          </a:p>
          <a:p>
            <a:pPr marL="1143000" lvl="2" indent="-228600" eaLnBrk="1" fontAlgn="t" hangingPunct="1"/>
            <a:r>
              <a:rPr lang="en-US" smtClean="0"/>
              <a:t>teachers</a:t>
            </a:r>
          </a:p>
          <a:p>
            <a:pPr marL="742950" lvl="1" indent="-285750" eaLnBrk="1" fontAlgn="t" hangingPunct="1"/>
            <a:r>
              <a:rPr lang="en-US" smtClean="0"/>
              <a:t>Program developers</a:t>
            </a:r>
          </a:p>
          <a:p>
            <a:pPr marL="342900" indent="-342900" eaLnBrk="1" fontAlgn="t" hangingPunct="1"/>
            <a:r>
              <a:rPr lang="en-US" smtClean="0"/>
              <a:t>Additional (quantitative) data collection:</a:t>
            </a:r>
          </a:p>
          <a:p>
            <a:pPr marL="742950" lvl="1" indent="-285750" eaLnBrk="1" fontAlgn="t" hangingPunct="1"/>
            <a:r>
              <a:rPr lang="en-US" smtClean="0"/>
              <a:t>Online teacher surveys (N=153)</a:t>
            </a:r>
          </a:p>
          <a:p>
            <a:pPr marL="742950" lvl="1" indent="-285750" eaLnBrk="1" fontAlgn="t" hangingPunct="1"/>
            <a:r>
              <a:rPr lang="en-US" smtClean="0"/>
              <a:t>Analysis of instructional software use data</a:t>
            </a:r>
          </a:p>
          <a:p>
            <a:pPr marL="742950" lvl="1" indent="-285750" eaLnBrk="1" fontAlgn="t" hangingPunct="1"/>
            <a:endParaRPr lang="en-US" smtClean="0"/>
          </a:p>
          <a:p>
            <a:pPr marL="342900" indent="-342900" eaLnBrk="1" fontAlgn="t" hangingPunct="1"/>
            <a:endParaRPr lang="en-US" smtClean="0"/>
          </a:p>
          <a:p>
            <a:pPr marL="342900" indent="-342900" eaLnBrk="1" hangingPunct="1"/>
            <a:endParaRPr lang="en-US" smtClean="0"/>
          </a:p>
        </p:txBody>
      </p:sp>
    </p:spTree>
  </p:cSld>
  <p:clrMapOvr>
    <a:masterClrMapping/>
  </p:clrMapOvr>
  <p:transition advTm="45916"/>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Title 1"/>
          <p:cNvSpPr>
            <a:spLocks noGrp="1"/>
          </p:cNvSpPr>
          <p:nvPr>
            <p:ph type="title" idx="4294967295"/>
          </p:nvPr>
        </p:nvSpPr>
        <p:spPr bwMode="auto">
          <a:noFill/>
        </p:spPr>
        <p:txBody>
          <a:bodyPr wrap="square" lIns="91440" tIns="45720" rIns="91440" bIns="45720" numCol="1" anchor="ctr" anchorCtr="0" compatLnSpc="1">
            <a:prstTxWarp prst="textNoShape">
              <a:avLst/>
            </a:prstTxWarp>
          </a:bodyPr>
          <a:lstStyle/>
          <a:p>
            <a:pPr eaLnBrk="1" hangingPunct="1"/>
            <a:r>
              <a:rPr lang="en-US" cap="none" smtClean="0"/>
              <a:t>Findings Summary</a:t>
            </a:r>
          </a:p>
        </p:txBody>
      </p:sp>
      <p:sp>
        <p:nvSpPr>
          <p:cNvPr id="27650" name="Content Placeholder 2"/>
          <p:cNvSpPr>
            <a:spLocks noGrp="1"/>
          </p:cNvSpPr>
          <p:nvPr>
            <p:ph idx="4294967295"/>
          </p:nvPr>
        </p:nvSpPr>
        <p:spPr/>
        <p:txBody>
          <a:bodyPr/>
          <a:lstStyle/>
          <a:p>
            <a:pPr marL="342900" indent="-342900" eaLnBrk="1" hangingPunct="1">
              <a:lnSpc>
                <a:spcPct val="90000"/>
              </a:lnSpc>
            </a:pPr>
            <a:r>
              <a:rPr lang="en-US" sz="2100" smtClean="0"/>
              <a:t>The five districts varied in their implementation fidelity</a:t>
            </a:r>
          </a:p>
          <a:p>
            <a:pPr marL="342900" indent="-342900" eaLnBrk="1" hangingPunct="1">
              <a:lnSpc>
                <a:spcPct val="90000"/>
              </a:lnSpc>
            </a:pPr>
            <a:r>
              <a:rPr lang="en-US" sz="2100" smtClean="0"/>
              <a:t>Examples of variation:</a:t>
            </a:r>
          </a:p>
          <a:p>
            <a:pPr marL="742950" lvl="1" indent="-285750" eaLnBrk="1" hangingPunct="1">
              <a:lnSpc>
                <a:spcPct val="90000"/>
              </a:lnSpc>
            </a:pPr>
            <a:r>
              <a:rPr lang="en-US" sz="2000" smtClean="0"/>
              <a:t>Schedule or time allotted for program (e.g., daily 90-minute block)</a:t>
            </a:r>
          </a:p>
          <a:p>
            <a:pPr marL="742950" lvl="1" indent="-285750" eaLnBrk="1" hangingPunct="1">
              <a:lnSpc>
                <a:spcPct val="90000"/>
              </a:lnSpc>
            </a:pPr>
            <a:r>
              <a:rPr lang="en-US" sz="2000" smtClean="0"/>
              <a:t>Adherence to the instructional model</a:t>
            </a:r>
          </a:p>
          <a:p>
            <a:pPr marL="742950" lvl="1" indent="-285750" eaLnBrk="1" hangingPunct="1">
              <a:lnSpc>
                <a:spcPct val="90000"/>
              </a:lnSpc>
            </a:pPr>
            <a:r>
              <a:rPr lang="en-US" sz="2000" smtClean="0"/>
              <a:t>Student placement criteria</a:t>
            </a:r>
          </a:p>
          <a:p>
            <a:pPr marL="342900" indent="-342900" eaLnBrk="1" hangingPunct="1">
              <a:lnSpc>
                <a:spcPct val="90000"/>
              </a:lnSpc>
            </a:pPr>
            <a:r>
              <a:rPr lang="en-US" sz="2100" smtClean="0"/>
              <a:t>One district surpassed the others in developing </a:t>
            </a:r>
            <a:br>
              <a:rPr lang="en-US" sz="2100" smtClean="0"/>
            </a:br>
            <a:r>
              <a:rPr lang="en-US" sz="2100" smtClean="0"/>
              <a:t>a coherent, well-monitored, and well-supported implementation</a:t>
            </a:r>
          </a:p>
          <a:p>
            <a:pPr marL="342900" indent="-342900" eaLnBrk="1" hangingPunct="1">
              <a:lnSpc>
                <a:spcPct val="90000"/>
              </a:lnSpc>
            </a:pPr>
            <a:endParaRPr lang="en-US" sz="2100" smtClean="0"/>
          </a:p>
        </p:txBody>
      </p:sp>
    </p:spTree>
  </p:cSld>
  <p:clrMapOvr>
    <a:masterClrMapping/>
  </p:clrMapOvr>
  <p:transition advTm="92597"/>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7" name="Rectangle 3"/>
          <p:cNvSpPr>
            <a:spLocks noGrp="1"/>
          </p:cNvSpPr>
          <p:nvPr>
            <p:ph type="body" idx="4294967295"/>
          </p:nvPr>
        </p:nvSpPr>
        <p:spPr/>
        <p:txBody>
          <a:bodyPr/>
          <a:lstStyle/>
          <a:p>
            <a:pPr marL="365125" indent="-255588" eaLnBrk="1" hangingPunct="1">
              <a:spcAft>
                <a:spcPts val="600"/>
              </a:spcAft>
            </a:pPr>
            <a:r>
              <a:rPr lang="en-US"/>
              <a:t>Developing a coherent, well-monitored system of implementation hinged on effective intermediaries</a:t>
            </a:r>
          </a:p>
          <a:p>
            <a:pPr marL="365125" indent="-255588" eaLnBrk="1" hangingPunct="1"/>
            <a:r>
              <a:rPr lang="en-US"/>
              <a:t>Our expanded definition of an intermediary:</a:t>
            </a:r>
          </a:p>
          <a:p>
            <a:pPr marL="620713" lvl="1" indent="-228600" eaLnBrk="1" hangingPunct="1"/>
            <a:r>
              <a:rPr lang="en-US"/>
              <a:t>May be based at district or in schools</a:t>
            </a:r>
          </a:p>
          <a:p>
            <a:pPr marL="620713" lvl="1" indent="-228600" eaLnBrk="1" hangingPunct="1"/>
            <a:r>
              <a:rPr lang="en-US"/>
              <a:t>Communicates upward to administrators, downward to teachers, and outward to program developers</a:t>
            </a:r>
          </a:p>
          <a:p>
            <a:pPr marL="620713" lvl="1" indent="-228600" eaLnBrk="1" hangingPunct="1"/>
            <a:r>
              <a:rPr lang="en-US"/>
              <a:t>Monitors and supports implementation</a:t>
            </a:r>
          </a:p>
          <a:p>
            <a:pPr marL="620713" lvl="1" indent="-228600" eaLnBrk="1" hangingPunct="1"/>
            <a:r>
              <a:rPr lang="en-US"/>
              <a:t>Contributes to capacity building and sustainability</a:t>
            </a:r>
          </a:p>
          <a:p>
            <a:pPr marL="620713" lvl="1" indent="-228600" eaLnBrk="1" hangingPunct="1"/>
            <a:r>
              <a:rPr lang="en-US"/>
              <a:t>Is highly-visible – a “go-to” person</a:t>
            </a:r>
          </a:p>
          <a:p>
            <a:pPr marL="620713" lvl="1" indent="-228600" eaLnBrk="1" hangingPunct="1"/>
            <a:r>
              <a:rPr lang="en-US"/>
              <a:t>Possesses deep knowledge of the program</a:t>
            </a:r>
            <a:endParaRPr lang="en-US" i="1"/>
          </a:p>
          <a:p>
            <a:pPr marL="365125" indent="-255588" eaLnBrk="1" hangingPunct="1"/>
            <a:endParaRPr lang="en-US"/>
          </a:p>
        </p:txBody>
      </p:sp>
      <p:sp>
        <p:nvSpPr>
          <p:cNvPr id="29698" name="Title 1"/>
          <p:cNvSpPr>
            <a:spLocks noGrp="1"/>
          </p:cNvSpPr>
          <p:nvPr>
            <p:ph type="title" idx="4294967295"/>
          </p:nvPr>
        </p:nvSpPr>
        <p:spPr bwMode="auto">
          <a:noFill/>
        </p:spPr>
        <p:txBody>
          <a:bodyPr wrap="square" lIns="91440" tIns="45720" rIns="91440" bIns="45720" numCol="1" anchor="ctr" anchorCtr="0" compatLnSpc="1">
            <a:prstTxWarp prst="textNoShape">
              <a:avLst/>
            </a:prstTxWarp>
          </a:bodyPr>
          <a:lstStyle/>
          <a:p>
            <a:pPr eaLnBrk="1" hangingPunct="1"/>
            <a:r>
              <a:rPr lang="en-US" cap="none" smtClean="0"/>
              <a:t>The “Intermediary”</a:t>
            </a:r>
          </a:p>
        </p:txBody>
      </p:sp>
    </p:spTree>
  </p:cSld>
  <p:clrMapOvr>
    <a:masterClrMapping/>
  </p:clrMapOvr>
  <p:transition advTm="71602"/>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5" name="Rectangle 3"/>
          <p:cNvSpPr>
            <a:spLocks noGrp="1"/>
          </p:cNvSpPr>
          <p:nvPr>
            <p:ph idx="4294967295"/>
          </p:nvPr>
        </p:nvSpPr>
        <p:spPr/>
        <p:txBody>
          <a:bodyPr/>
          <a:lstStyle/>
          <a:p>
            <a:pPr marL="365125" indent="-255588" eaLnBrk="1" hangingPunct="1">
              <a:spcAft>
                <a:spcPts val="600"/>
              </a:spcAft>
            </a:pPr>
            <a:r>
              <a:rPr lang="en-US"/>
              <a:t>Presence of intermediaries at both the school and district level</a:t>
            </a:r>
          </a:p>
          <a:p>
            <a:pPr marL="365125" indent="-255588" eaLnBrk="1" hangingPunct="1"/>
            <a:r>
              <a:rPr lang="en-US"/>
              <a:t>These two intermediaries were tasked with:</a:t>
            </a:r>
          </a:p>
          <a:p>
            <a:pPr marL="620713" lvl="1" indent="-228600" eaLnBrk="1" hangingPunct="1"/>
            <a:r>
              <a:rPr lang="en-US"/>
              <a:t>Providing professional development to teachers</a:t>
            </a:r>
          </a:p>
          <a:p>
            <a:pPr marL="620713" lvl="1" indent="-228600" eaLnBrk="1" hangingPunct="1"/>
            <a:r>
              <a:rPr lang="en-US"/>
              <a:t>Monitoring implementation to ensure fidelity and scrutinize student performance</a:t>
            </a:r>
          </a:p>
          <a:p>
            <a:pPr marL="620713" lvl="1" indent="-228600" eaLnBrk="1" hangingPunct="1"/>
            <a:r>
              <a:rPr lang="en-US"/>
              <a:t>Bridging communication among individual school sites, the central office and program developers around issues related to professional development, program implementation and student performance</a:t>
            </a:r>
          </a:p>
        </p:txBody>
      </p:sp>
      <p:sp>
        <p:nvSpPr>
          <p:cNvPr id="31746" name="Title 1"/>
          <p:cNvSpPr>
            <a:spLocks noGrp="1"/>
          </p:cNvSpPr>
          <p:nvPr>
            <p:ph type="title" idx="4294967295"/>
          </p:nvPr>
        </p:nvSpPr>
        <p:spPr bwMode="auto">
          <a:noFill/>
        </p:spPr>
        <p:txBody>
          <a:bodyPr wrap="square" lIns="91440" tIns="45720" rIns="91440" bIns="45720" numCol="1" anchor="ctr" anchorCtr="0" compatLnSpc="1">
            <a:prstTxWarp prst="textNoShape">
              <a:avLst/>
            </a:prstTxWarp>
          </a:bodyPr>
          <a:lstStyle/>
          <a:p>
            <a:pPr eaLnBrk="1" hangingPunct="1"/>
            <a:r>
              <a:rPr lang="en-US" cap="none" smtClean="0"/>
              <a:t>The “Intermediary” in the Model District</a:t>
            </a:r>
          </a:p>
        </p:txBody>
      </p:sp>
    </p:spTree>
  </p:cSld>
  <p:clrMapOvr>
    <a:masterClrMapping/>
  </p:clrMapOvr>
  <p:transition advTm="56647"/>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BPA Blue">
      <a:dk1>
        <a:sysClr val="windowText" lastClr="000000"/>
      </a:dk1>
      <a:lt1>
        <a:sysClr val="window" lastClr="FFFFFF"/>
      </a:lt1>
      <a:dk2>
        <a:srgbClr val="52439C"/>
      </a:dk2>
      <a:lt2>
        <a:srgbClr val="EEECE1"/>
      </a:lt2>
      <a:accent1>
        <a:srgbClr val="9286CB"/>
      </a:accent1>
      <a:accent2>
        <a:srgbClr val="C0504D"/>
      </a:accent2>
      <a:accent3>
        <a:srgbClr val="9BBB59"/>
      </a:accent3>
      <a:accent4>
        <a:srgbClr val="DAD6ED"/>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PA Blue">
    <a:dk1>
      <a:sysClr val="windowText" lastClr="000000"/>
    </a:dk1>
    <a:lt1>
      <a:sysClr val="window" lastClr="FFFFFF"/>
    </a:lt1>
    <a:dk2>
      <a:srgbClr val="52439C"/>
    </a:dk2>
    <a:lt2>
      <a:srgbClr val="EEECE1"/>
    </a:lt2>
    <a:accent1>
      <a:srgbClr val="9286CB"/>
    </a:accent1>
    <a:accent2>
      <a:srgbClr val="C0504D"/>
    </a:accent2>
    <a:accent3>
      <a:srgbClr val="9BBB59"/>
    </a:accent3>
    <a:accent4>
      <a:srgbClr val="DAD6ED"/>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Oriel</Template>
  <TotalTime>9113</TotalTime>
  <Words>1248</Words>
  <Application>Microsoft Macintosh PowerPoint</Application>
  <PresentationFormat>On-screen Show (4:3)</PresentationFormat>
  <Paragraphs>158</Paragraphs>
  <Slides>18</Slides>
  <Notes>18</Notes>
  <HiddenSlides>0</HiddenSlides>
  <MMClips>0</MMClips>
  <ScaleCrop>false</ScaleCrop>
  <HeadingPairs>
    <vt:vector size="6" baseType="variant">
      <vt:variant>
        <vt:lpstr>Fonts Used</vt:lpstr>
      </vt:variant>
      <vt:variant>
        <vt:i4>10</vt:i4>
      </vt:variant>
      <vt:variant>
        <vt:lpstr>Design Template</vt:lpstr>
      </vt:variant>
      <vt:variant>
        <vt:i4>1</vt:i4>
      </vt:variant>
      <vt:variant>
        <vt:lpstr>Slide Titles</vt:lpstr>
      </vt:variant>
      <vt:variant>
        <vt:i4>18</vt:i4>
      </vt:variant>
    </vt:vector>
  </HeadingPairs>
  <TitlesOfParts>
    <vt:vector size="29" baseType="lpstr">
      <vt:lpstr>Arial</vt:lpstr>
      <vt:lpstr>ＭＳ Ｐゴシック</vt:lpstr>
      <vt:lpstr>Cambria</vt:lpstr>
      <vt:lpstr>Calibri</vt:lpstr>
      <vt:lpstr>Wingdings</vt:lpstr>
      <vt:lpstr>Wingdings 2</vt:lpstr>
      <vt:lpstr>Times New Roman</vt:lpstr>
      <vt:lpstr>Wingdings 3</vt:lpstr>
      <vt:lpstr>Lucida Sans Unicode</vt:lpstr>
      <vt:lpstr>Arial Narrow</vt:lpstr>
      <vt:lpstr>Oriel</vt:lpstr>
      <vt:lpstr>Resources, Context and Implementation Potential:  Lessons Learned From Studying a Literacy Intervention in Five Urban School Districts</vt:lpstr>
      <vt:lpstr>Study Background</vt:lpstr>
      <vt:lpstr>INDICATORS OF ON-MODEL IMPLEMENTATION</vt:lpstr>
      <vt:lpstr>Why Use Case Study Method?</vt:lpstr>
      <vt:lpstr>Study Sample</vt:lpstr>
      <vt:lpstr>Data Collection</vt:lpstr>
      <vt:lpstr>Findings Summary</vt:lpstr>
      <vt:lpstr>The “Intermediary”</vt:lpstr>
      <vt:lpstr>The “Intermediary” in the Model District</vt:lpstr>
      <vt:lpstr>Role of the “Intermediary” in the Model District</vt:lpstr>
      <vt:lpstr>Role of the “Intermediary” in the Model District</vt:lpstr>
      <vt:lpstr>Role of the “Intermediary” in the Model District</vt:lpstr>
      <vt:lpstr>Role of the “Intermediary” in the Model District</vt:lpstr>
      <vt:lpstr>THE ROLE OF THE INTERMEDIARY IN THE MODEL DISTRICT</vt:lpstr>
      <vt:lpstr>The “Intermediary” in Other Districts</vt:lpstr>
      <vt:lpstr>Lessons Learned</vt:lpstr>
      <vt:lpstr>Final Thoughts</vt:lpstr>
      <vt:lpstr>CONTACT INFORMATION</vt:lpstr>
    </vt:vector>
  </TitlesOfParts>
  <Company>Mathematica Policy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Presentation: Environmental Scan of Current Girl/Adolescent Health Activities for the Development of a National Girl-Adolescent Health and Wellness Initiative</dc:title>
  <dc:creator>Sarah Edith Jones</dc:creator>
  <cp:lastModifiedBy>Hannah Betesh</cp:lastModifiedBy>
  <cp:revision>343</cp:revision>
  <dcterms:created xsi:type="dcterms:W3CDTF">2011-01-22T19:13:56Z</dcterms:created>
  <dcterms:modified xsi:type="dcterms:W3CDTF">2011-11-03T15:51:49Z</dcterms:modified>
</cp:coreProperties>
</file>