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4" r:id="rId4"/>
    <p:sldId id="259" r:id="rId5"/>
    <p:sldId id="260" r:id="rId6"/>
    <p:sldId id="261" r:id="rId7"/>
    <p:sldId id="262" r:id="rId8"/>
    <p:sldId id="265" r:id="rId9"/>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8C956A-ED0B-4CE3-AF9C-89C7FF9E0654}">
          <p14:sldIdLst>
            <p14:sldId id="256"/>
            <p14:sldId id="257"/>
            <p14:sldId id="264"/>
            <p14:sldId id="259"/>
            <p14:sldId id="260"/>
            <p14:sldId id="261"/>
            <p14:sldId id="262"/>
          </p14:sldIdLst>
        </p14:section>
        <p14:section name="Untitled Section" id="{FB97C645-216C-447F-BDD7-0CB38D77C478}">
          <p14:sldIdLst>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69640" autoAdjust="0"/>
  </p:normalViewPr>
  <p:slideViewPr>
    <p:cSldViewPr>
      <p:cViewPr>
        <p:scale>
          <a:sx n="70" d="100"/>
          <a:sy n="70" d="100"/>
        </p:scale>
        <p:origin x="-1860"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03E8D920-077D-4E59-99E5-3B87E504E363}" type="datetimeFigureOut">
              <a:rPr lang="en-US" smtClean="0"/>
              <a:t>10/24/2013</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4ABFCA6C-5081-4D52-8FBF-4CF08C745220}" type="slidenum">
              <a:rPr lang="en-US" smtClean="0"/>
              <a:t>‹#›</a:t>
            </a:fld>
            <a:endParaRPr lang="en-US"/>
          </a:p>
        </p:txBody>
      </p:sp>
    </p:spTree>
    <p:extLst>
      <p:ext uri="{BB962C8B-B14F-4D97-AF65-F5344CB8AC3E}">
        <p14:creationId xmlns:p14="http://schemas.microsoft.com/office/powerpoint/2010/main" val="41020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1</a:t>
            </a:fld>
            <a:endParaRPr lang="en-US"/>
          </a:p>
        </p:txBody>
      </p:sp>
    </p:spTree>
    <p:extLst>
      <p:ext uri="{BB962C8B-B14F-4D97-AF65-F5344CB8AC3E}">
        <p14:creationId xmlns:p14="http://schemas.microsoft.com/office/powerpoint/2010/main" val="209847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Adolescent</a:t>
            </a:r>
            <a:r>
              <a:rPr lang="en-US" baseline="0" dirty="0" smtClean="0"/>
              <a:t> Girls’ Advocacy and Leadership Initiative (AGALI) increases girls’ access to education, health services, and </a:t>
            </a:r>
            <a:r>
              <a:rPr lang="en-US" baseline="0" dirty="0" smtClean="0">
                <a:solidFill>
                  <a:schemeClr val="tx1"/>
                </a:solidFill>
              </a:rPr>
              <a:t>economic opportunity through girl-centered advocacy. AGALI is the advocacy program of Let Girls Lead, which is based at the Public Health Institute. </a:t>
            </a:r>
            <a:endParaRPr lang="en-US" dirty="0" smtClean="0">
              <a:solidFill>
                <a:schemeClr val="tx1"/>
              </a:solidFill>
            </a:endParaRPr>
          </a:p>
          <a:p>
            <a:endParaRPr lang="en-US" dirty="0" smtClean="0">
              <a:solidFill>
                <a:schemeClr val="tx1"/>
              </a:solidFill>
            </a:endParaRPr>
          </a:p>
          <a:p>
            <a:r>
              <a:rPr lang="en-US" baseline="0" dirty="0" smtClean="0">
                <a:solidFill>
                  <a:schemeClr val="tx1"/>
                </a:solidFill>
              </a:rPr>
              <a:t>AGALI focuses its work primarily in Guatemala, Honduras, Liberia and Malawi.</a:t>
            </a:r>
            <a:r>
              <a:rPr lang="en-US" dirty="0" smtClean="0">
                <a:solidFill>
                  <a:schemeClr val="tx1"/>
                </a:solidFill>
              </a:rPr>
              <a:t> It</a:t>
            </a:r>
            <a:r>
              <a:rPr lang="en-US" baseline="0" dirty="0" smtClean="0">
                <a:solidFill>
                  <a:schemeClr val="tx1"/>
                </a:solidFill>
              </a:rPr>
              <a:t>s strategy is to improve girls’ lives by </a:t>
            </a:r>
            <a:r>
              <a:rPr lang="en-US" dirty="0" smtClean="0">
                <a:solidFill>
                  <a:schemeClr val="tx1"/>
                </a:solidFill>
              </a:rPr>
              <a:t>empowering leaders,</a:t>
            </a:r>
            <a:r>
              <a:rPr lang="en-US" baseline="0" dirty="0" smtClean="0">
                <a:solidFill>
                  <a:schemeClr val="tx1"/>
                </a:solidFill>
              </a:rPr>
              <a:t> </a:t>
            </a:r>
            <a:r>
              <a:rPr lang="en-US" dirty="0" smtClean="0">
                <a:solidFill>
                  <a:schemeClr val="tx1"/>
                </a:solidFill>
              </a:rPr>
              <a:t>organizations and adolescent</a:t>
            </a:r>
            <a:r>
              <a:rPr lang="en-US" baseline="0" dirty="0" smtClean="0">
                <a:solidFill>
                  <a:schemeClr val="tx1"/>
                </a:solidFill>
              </a:rPr>
              <a:t> girls themselves </a:t>
            </a:r>
            <a:r>
              <a:rPr lang="en-US" dirty="0" smtClean="0">
                <a:solidFill>
                  <a:schemeClr val="tx1"/>
                </a:solidFill>
              </a:rPr>
              <a:t>to advocate for girl-friendly laws, policies, and funding. AGALI selects</a:t>
            </a:r>
            <a:r>
              <a:rPr lang="en-US" baseline="0" dirty="0" smtClean="0">
                <a:solidFill>
                  <a:schemeClr val="tx1"/>
                </a:solidFill>
              </a:rPr>
              <a:t> Fellows from among national leaders dedicated to adolescent girls, and provides them with advocacy capacity building and institutional strengthening workshops, seed grants and ongoing technical assistance and communications. </a:t>
            </a:r>
          </a:p>
          <a:p>
            <a:endParaRPr lang="en-US" baseline="0" dirty="0" smtClean="0"/>
          </a:p>
          <a:p>
            <a:r>
              <a:rPr lang="en-US" sz="1200" kern="1200" dirty="0" smtClean="0">
                <a:solidFill>
                  <a:schemeClr val="tx1"/>
                </a:solidFill>
                <a:effectLst/>
                <a:latin typeface="+mn-lt"/>
                <a:ea typeface="+mn-ea"/>
                <a:cs typeface="+mn-cs"/>
              </a:rPr>
              <a:t>As AGALI reached the end of its first five years, its primary donor, the UN Foundation, and the Public Health</a:t>
            </a:r>
            <a:r>
              <a:rPr lang="en-US" sz="1200" kern="1200" baseline="0" dirty="0" smtClean="0">
                <a:solidFill>
                  <a:schemeClr val="tx1"/>
                </a:solidFill>
                <a:effectLst/>
                <a:latin typeface="+mn-lt"/>
                <a:ea typeface="+mn-ea"/>
                <a:cs typeface="+mn-cs"/>
              </a:rPr>
              <a:t> Institute </a:t>
            </a:r>
            <a:r>
              <a:rPr lang="en-US" sz="1200" kern="1200" dirty="0" smtClean="0">
                <a:solidFill>
                  <a:schemeClr val="tx1"/>
                </a:solidFill>
                <a:effectLst/>
                <a:latin typeface="+mn-lt"/>
                <a:ea typeface="+mn-ea"/>
                <a:cs typeface="+mn-cs"/>
              </a:rPr>
              <a:t>commissioned an external evaluation to assess the initiative’s effectiveness, capture part of AGALI’s story, and provide guidance for AGALI and other organizations working to support advocacy initiatives aimed at benefiting adolescent girls. </a:t>
            </a:r>
          </a:p>
          <a:p>
            <a:endParaRPr lang="en-US" sz="1200" kern="1200" dirty="0" smtClean="0">
              <a:solidFill>
                <a:schemeClr val="tx1"/>
              </a:solidFill>
              <a:effectLst/>
              <a:latin typeface="+mn-lt"/>
              <a:ea typeface="+mn-ea"/>
              <a:cs typeface="+mn-cs"/>
            </a:endParaRPr>
          </a:p>
          <a:p>
            <a:endParaRPr lang="en-US" baseline="0" dirty="0" smtClean="0"/>
          </a:p>
          <a:p>
            <a:endParaRPr lang="en-US"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4ABFCA6C-5081-4D52-8FBF-4CF08C745220}" type="slidenum">
              <a:rPr lang="en-US" smtClean="0"/>
              <a:t>2</a:t>
            </a:fld>
            <a:endParaRPr lang="en-US"/>
          </a:p>
        </p:txBody>
      </p:sp>
    </p:spTree>
    <p:extLst>
      <p:ext uri="{BB962C8B-B14F-4D97-AF65-F5344CB8AC3E}">
        <p14:creationId xmlns:p14="http://schemas.microsoft.com/office/powerpoint/2010/main" val="284664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evaluation addressed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three questions: </a:t>
            </a:r>
          </a:p>
          <a:p>
            <a:pPr marL="228600" indent="-228600">
              <a:buFont typeface="+mj-lt"/>
              <a:buAutoNum type="arabicPeriod"/>
            </a:pPr>
            <a:r>
              <a:rPr lang="en-US" sz="1200" kern="1200" dirty="0" smtClean="0">
                <a:solidFill>
                  <a:schemeClr val="tx1"/>
                </a:solidFill>
                <a:effectLst/>
                <a:latin typeface="+mn-lt"/>
                <a:ea typeface="+mn-ea"/>
                <a:cs typeface="+mn-cs"/>
              </a:rPr>
              <a:t>AGALI’s contribution to the advocacy</a:t>
            </a:r>
            <a:r>
              <a:rPr lang="en-US" sz="1200" kern="1200" baseline="0" dirty="0" smtClean="0">
                <a:solidFill>
                  <a:schemeClr val="tx1"/>
                </a:solidFill>
                <a:effectLst/>
                <a:latin typeface="+mn-lt"/>
                <a:ea typeface="+mn-ea"/>
                <a:cs typeface="+mn-cs"/>
              </a:rPr>
              <a:t> capacity development of its Fellows, their organizations and AGALI-supported networks;</a:t>
            </a:r>
          </a:p>
          <a:p>
            <a:pPr marL="228600" indent="-228600">
              <a:buFont typeface="+mj-lt"/>
              <a:buAutoNum type="arabicPeriod"/>
            </a:pPr>
            <a:r>
              <a:rPr lang="en-US" sz="1200" kern="1200" dirty="0" smtClean="0">
                <a:solidFill>
                  <a:schemeClr val="tx1"/>
                </a:solidFill>
                <a:effectLst/>
                <a:latin typeface="+mn-lt"/>
                <a:ea typeface="+mn-ea"/>
                <a:cs typeface="+mn-cs"/>
              </a:rPr>
              <a:t>AGALI’s contribution to key advocacy and policy results aimed at improving adolescent girls’ health, education, livelihoods and human rights; and </a:t>
            </a:r>
          </a:p>
          <a:p>
            <a:pPr marL="228600" indent="-228600">
              <a:buFont typeface="+mj-lt"/>
              <a:buAutoNum type="arabicPeriod"/>
            </a:pPr>
            <a:r>
              <a:rPr lang="en-US" sz="1200" kern="1200" dirty="0" smtClean="0">
                <a:solidFill>
                  <a:schemeClr val="tx1"/>
                </a:solidFill>
                <a:effectLst/>
                <a:latin typeface="+mn-lt"/>
                <a:ea typeface="+mn-ea"/>
                <a:cs typeface="+mn-cs"/>
              </a:rPr>
              <a:t>AGALI’s contribution to changes</a:t>
            </a:r>
            <a:r>
              <a:rPr lang="en-US" sz="1200" kern="1200" baseline="0" dirty="0" smtClean="0">
                <a:solidFill>
                  <a:schemeClr val="tx1"/>
                </a:solidFill>
                <a:effectLst/>
                <a:latin typeface="+mn-lt"/>
                <a:ea typeface="+mn-ea"/>
                <a:cs typeface="+mn-cs"/>
              </a:rPr>
              <a:t> in the </a:t>
            </a:r>
            <a:r>
              <a:rPr lang="en-US" sz="1200" kern="1200" dirty="0" smtClean="0">
                <a:solidFill>
                  <a:schemeClr val="tx1"/>
                </a:solidFill>
                <a:effectLst/>
                <a:latin typeface="+mn-lt"/>
                <a:ea typeface="+mn-ea"/>
                <a:cs typeface="+mn-cs"/>
              </a:rPr>
              <a:t>lives of adolescent girls who have been involved in the initiative</a:t>
            </a:r>
            <a:r>
              <a:rPr lang="en-US" sz="1200" kern="1200" baseline="0" dirty="0" smtClean="0">
                <a:solidFill>
                  <a:schemeClr val="tx1"/>
                </a:solidFill>
                <a:effectLst/>
                <a:latin typeface="+mn-lt"/>
                <a:ea typeface="+mn-ea"/>
                <a:cs typeface="+mn-cs"/>
              </a:rPr>
              <a:t>. </a:t>
            </a:r>
          </a:p>
          <a:p>
            <a:pPr marL="228600" indent="-228600">
              <a:buFont typeface="+mj-lt"/>
              <a:buAutoNum type="arabicPeriod"/>
            </a:pPr>
            <a:endParaRPr lang="en-US" sz="1200" kern="1200" baseline="0" dirty="0" smtClean="0">
              <a:solidFill>
                <a:schemeClr val="tx1"/>
              </a:solidFill>
              <a:effectLst/>
              <a:latin typeface="+mn-lt"/>
              <a:ea typeface="+mn-ea"/>
              <a:cs typeface="+mn-cs"/>
            </a:endParaRPr>
          </a:p>
          <a:p>
            <a:pPr marL="0" indent="0">
              <a:buFont typeface="+mj-lt"/>
              <a:buNone/>
            </a:pPr>
            <a:r>
              <a:rPr lang="en-US" sz="1200" kern="1200" baseline="0" dirty="0" smtClean="0">
                <a:solidFill>
                  <a:schemeClr val="tx1"/>
                </a:solidFill>
                <a:effectLst/>
                <a:latin typeface="+mn-lt"/>
                <a:ea typeface="+mn-ea"/>
                <a:cs typeface="+mn-cs"/>
              </a:rPr>
              <a:t>As we know, AGALI has the most control over its primary program components - the workshops, technical assistance and grants it offers to its Fellows and their organizations, and the least control over changes in adolescent girls’ lives. The challenge of this evaluation was to capture changes in advocacy capacity, policies, practices and lives, and to link those changes back, in part, to AGALI.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3</a:t>
            </a:fld>
            <a:endParaRPr lang="en-US"/>
          </a:p>
        </p:txBody>
      </p:sp>
    </p:spTree>
    <p:extLst>
      <p:ext uri="{BB962C8B-B14F-4D97-AF65-F5344CB8AC3E}">
        <p14:creationId xmlns:p14="http://schemas.microsoft.com/office/powerpoint/2010/main" val="10134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To</a:t>
            </a:r>
            <a:r>
              <a:rPr lang="en-US" b="0" baseline="0" dirty="0" smtClean="0"/>
              <a:t> address these questions, as a first step, I chose to put together a team of national evaluators. Since I did not know evaluators in Guatemala, Honduras, Liberia or Malawi, I relied on my network. In the end, the three national evaluators I selected (one covered Guatemala and Honduras), I identified with the help of AGALI and the Public Health Institute. </a:t>
            </a:r>
          </a:p>
          <a:p>
            <a:pPr marL="0" indent="0">
              <a:buNone/>
            </a:pPr>
            <a:endParaRPr lang="en-US" b="0" baseline="0" dirty="0" smtClean="0"/>
          </a:p>
          <a:p>
            <a:pPr marL="0" indent="0">
              <a:buNone/>
            </a:pPr>
            <a:r>
              <a:rPr lang="en-US" b="0" baseline="0" dirty="0" smtClean="0"/>
              <a:t>I anticipated that national evaluators would offer the following benefits: </a:t>
            </a:r>
          </a:p>
          <a:p>
            <a:pPr marL="171450" indent="-171450">
              <a:buFont typeface="Arial" panose="020B0604020202020204" pitchFamily="34" charset="0"/>
              <a:buChar char="•"/>
            </a:pPr>
            <a:r>
              <a:rPr lang="en-US" dirty="0" smtClean="0"/>
              <a:t>Greater familiarity with context</a:t>
            </a:r>
          </a:p>
          <a:p>
            <a:pPr marL="171450" indent="-171450">
              <a:buFont typeface="Arial" panose="020B0604020202020204" pitchFamily="34" charset="0"/>
              <a:buChar char="•"/>
            </a:pPr>
            <a:r>
              <a:rPr lang="en-US" dirty="0" smtClean="0"/>
              <a:t>Better access to key stakeholders</a:t>
            </a:r>
          </a:p>
          <a:p>
            <a:pPr marL="171450" indent="-171450">
              <a:buFont typeface="Arial" panose="020B0604020202020204" pitchFamily="34" charset="0"/>
              <a:buChar char="•"/>
            </a:pPr>
            <a:r>
              <a:rPr lang="en-US" dirty="0" smtClean="0"/>
              <a:t>Language facility</a:t>
            </a:r>
          </a:p>
          <a:p>
            <a:pPr marL="171450" indent="-171450">
              <a:buFont typeface="Arial" panose="020B0604020202020204" pitchFamily="34" charset="0"/>
              <a:buChar char="•"/>
            </a:pPr>
            <a:r>
              <a:rPr lang="en-US" dirty="0" smtClean="0"/>
              <a:t>Greater mobility</a:t>
            </a:r>
          </a:p>
          <a:p>
            <a:pPr marL="0" indent="0">
              <a:buNone/>
            </a:pPr>
            <a:endParaRPr lang="en-US" sz="1000" dirty="0" smtClean="0"/>
          </a:p>
          <a:p>
            <a:pPr marL="0" indent="0">
              <a:buNone/>
            </a:pPr>
            <a:r>
              <a:rPr lang="en-US" sz="1000" dirty="0" smtClean="0"/>
              <a:t>This turned out to be true.</a:t>
            </a:r>
            <a:r>
              <a:rPr lang="en-US" sz="1000" baseline="0" dirty="0" smtClean="0"/>
              <a:t> </a:t>
            </a:r>
          </a:p>
          <a:p>
            <a:pPr marL="171450" indent="-171450">
              <a:buFont typeface="Arial" panose="020B0604020202020204" pitchFamily="34" charset="0"/>
              <a:buChar char="•"/>
            </a:pPr>
            <a:r>
              <a:rPr lang="en-US" sz="1000" baseline="0" dirty="0" smtClean="0"/>
              <a:t>Franklin was able to provide sensitive insights into some of the obstacles to eliminating child marriage in Malawi. He was also able to relatively easily travel to remote places and, given his language facility, talk directly with village leaders, adolescent girls and other key stakeholders. </a:t>
            </a:r>
          </a:p>
          <a:p>
            <a:pPr marL="171450" indent="-171450">
              <a:buFont typeface="Arial" panose="020B0604020202020204" pitchFamily="34" charset="0"/>
              <a:buChar char="•"/>
            </a:pPr>
            <a:r>
              <a:rPr lang="en-US" sz="1000" baseline="0" dirty="0" smtClean="0"/>
              <a:t>In all cases, the national evaluators were able to gather rich stories from adolescent girls and boys. I hypothesize that this richness may have resulted from their language facility and because, although outsiders in the eyes of the adolescents, they were less outsiders than an evaluator from another country or region might have been.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Annie in Liberia and Marta Julia in Guatemala and Honduras, due to their connections and persistence, were able to overcome one of the most significant challenges for advocacy evaluators: they were able to interview policymakers.</a:t>
            </a:r>
            <a:endParaRPr lang="en-US" sz="1000" dirty="0" smtClean="0"/>
          </a:p>
          <a:p>
            <a:pPr marL="0" indent="0">
              <a:buNone/>
            </a:pPr>
            <a:endParaRPr lang="en-US" sz="1000" dirty="0" smtClean="0"/>
          </a:p>
          <a:p>
            <a:pPr marL="0" indent="0">
              <a:buNone/>
            </a:pPr>
            <a:r>
              <a:rPr lang="en-US" sz="1000" dirty="0" smtClean="0"/>
              <a:t>The choice to include national evaluators</a:t>
            </a:r>
            <a:r>
              <a:rPr lang="en-US" sz="1000" baseline="0" dirty="0" smtClean="0"/>
              <a:t> on our evaluation team faced a number of challenges. </a:t>
            </a:r>
          </a:p>
          <a:p>
            <a:pPr marL="171450" indent="-171450">
              <a:buFont typeface="Arial" panose="020B0604020202020204" pitchFamily="34" charset="0"/>
              <a:buChar char="•"/>
            </a:pPr>
            <a:r>
              <a:rPr lang="en-US" sz="1000" baseline="0" dirty="0" smtClean="0"/>
              <a:t>We had to build a remote team. I budgeted time for that and ensured steady communication. </a:t>
            </a:r>
          </a:p>
          <a:p>
            <a:pPr marL="171450" indent="-171450">
              <a:buFont typeface="Arial" panose="020B0604020202020204" pitchFamily="34" charset="0"/>
              <a:buChar char="•"/>
            </a:pPr>
            <a:r>
              <a:rPr lang="en-US" sz="1000" baseline="0" dirty="0" smtClean="0"/>
              <a:t>The national evaluators were not familiar with the methods I wanted to use. I budgeted time for developing their capacities to use those methods through both training and ongoing technical assistance. </a:t>
            </a:r>
          </a:p>
          <a:p>
            <a:pPr marL="171450" indent="-171450">
              <a:buFont typeface="Arial" panose="020B0604020202020204" pitchFamily="34" charset="0"/>
              <a:buChar char="•"/>
            </a:pPr>
            <a:r>
              <a:rPr lang="en-US" sz="1000" baseline="0" dirty="0" smtClean="0"/>
              <a:t>As the evaluation team lead, I had to consolidate four reports into one. Again, budgeting time for this was critical. I was also glad that I was able to bring in another team member who could help with the evaluation design and pulling all the pieces together. </a:t>
            </a:r>
          </a:p>
          <a:p>
            <a:pPr marL="171450" indent="-171450">
              <a:buFont typeface="Arial" panose="020B0604020202020204" pitchFamily="34" charset="0"/>
              <a:buChar char="•"/>
            </a:pPr>
            <a:r>
              <a:rPr lang="en-US" sz="1000" baseline="0" dirty="0" smtClean="0"/>
              <a:t>Most importantly, we had to ensure the independence of the national evaluators, given their connections to the Public Health Institute or AGALI country representatives, Fellows and trainers. On this last point, the information and analysis that they shared with me during our calls made it clear that they felt comfortable offering a critical eye. This reinforced for me the thought that “external” and “independent” are not synonymous. I hypothesize that their greater familiarity with context and key stakeholders allowed them to more quickly establish trust, which led to receiving more complete information about AGALI and its effectiveness. I also hypothesize that their greater familiarity with context and key stakeholders allowed them to provide deeper insights than someone less familiar with the settings would have been able to provide. </a:t>
            </a:r>
            <a:endParaRPr lang="en-US" sz="1000" dirty="0" smtClean="0"/>
          </a:p>
          <a:p>
            <a:endParaRPr lang="en-US" dirty="0" smtClean="0"/>
          </a:p>
          <a:p>
            <a:r>
              <a:rPr lang="en-US" dirty="0" smtClean="0"/>
              <a:t>A final point to make is about evaluation</a:t>
            </a:r>
            <a:r>
              <a:rPr lang="en-US" baseline="0" dirty="0" smtClean="0"/>
              <a:t> as intervention, especially in the case of advocacy evaluation. When our evaluation team talked with policymakers about the issue about which AGALI grantees were advocating, their interview became one more intervention in which the advocacy issue was raised. At the very least, this caused the stakeholders to think about the issue one more time. In two cases, one of our evaluators chose to cross the line between evaluator and intervener: because of her expertise and connections, she was able to respond to two challenges presented, thus, further advancing progress toward successful policy implementation. </a:t>
            </a:r>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4</a:t>
            </a:fld>
            <a:endParaRPr lang="en-US"/>
          </a:p>
        </p:txBody>
      </p:sp>
    </p:spTree>
    <p:extLst>
      <p:ext uri="{BB962C8B-B14F-4D97-AF65-F5344CB8AC3E}">
        <p14:creationId xmlns:p14="http://schemas.microsoft.com/office/powerpoint/2010/main" val="389127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AGALI’s effectiveness helping Fellows,</a:t>
            </a:r>
            <a:r>
              <a:rPr lang="en-US" baseline="0" dirty="0" smtClean="0"/>
              <a:t> their organizations and networks develop and use their advocacy and leadership capacities, I surveyed all AGALI Fellows in the four focus countries and interviewed 32 key stakeholders, including AGALI Fellows, country representatives, trainers and donor staff members. </a:t>
            </a:r>
          </a:p>
          <a:p>
            <a:endParaRPr lang="en-US" baseline="0" dirty="0" smtClean="0"/>
          </a:p>
          <a:p>
            <a:r>
              <a:rPr lang="en-US" baseline="0" dirty="0" smtClean="0"/>
              <a:t>The information I collected via survey and via interviews for the most part reinforced each other. </a:t>
            </a:r>
          </a:p>
          <a:p>
            <a:endParaRPr lang="en-US" baseline="0" dirty="0" smtClean="0"/>
          </a:p>
          <a:p>
            <a:r>
              <a:rPr lang="en-US" baseline="0" dirty="0" smtClean="0"/>
              <a:t>Generally speaking, AGALI Fellows and other stakeholders reported that, as a result of their participation in AGALI, Fellows </a:t>
            </a:r>
            <a:r>
              <a:rPr lang="en-US" sz="1200" kern="1200" dirty="0" smtClean="0">
                <a:solidFill>
                  <a:schemeClr val="tx1"/>
                </a:solidFill>
                <a:effectLst/>
                <a:latin typeface="+mn-lt"/>
                <a:ea typeface="+mn-ea"/>
                <a:cs typeface="+mn-cs"/>
              </a:rPr>
              <a:t>increased their advocacy capacity and used their new capacities to advance their advocacy efforts with and for adolescent girls. </a:t>
            </a:r>
            <a:endParaRPr lang="en-US" baseline="0" dirty="0" smtClean="0"/>
          </a:p>
          <a:p>
            <a:endParaRPr lang="en-US" baseline="0" dirty="0" smtClean="0"/>
          </a:p>
          <a:p>
            <a:r>
              <a:rPr lang="en-US" baseline="0" dirty="0" smtClean="0"/>
              <a:t>Of the 80 Fellows who received an electronic survey, 50 responded. I attribute this high response rate to the cash prizes we offered (4 prizes of US$50 each), AGALI’s follow-up e-mails and phone calls, and to Fellows’ commitment to AGALI. Those who responded </a:t>
            </a:r>
            <a:r>
              <a:rPr lang="en-US" sz="1200" kern="1200" dirty="0" smtClean="0">
                <a:solidFill>
                  <a:schemeClr val="tx1"/>
                </a:solidFill>
                <a:effectLst/>
                <a:latin typeface="+mn-lt"/>
                <a:ea typeface="+mn-ea"/>
                <a:cs typeface="+mn-cs"/>
              </a:rPr>
              <a:t>had, on average, been involved with AGALI for more years than the group of Fellows as a whole, and they had, on average, been more likely to receive an AGALI seed grant than the group of Fellows as a whole. I took</a:t>
            </a:r>
            <a:r>
              <a:rPr lang="en-US" sz="1200" kern="1200" baseline="0" dirty="0" smtClean="0">
                <a:solidFill>
                  <a:schemeClr val="tx1"/>
                </a:solidFill>
                <a:effectLst/>
                <a:latin typeface="+mn-lt"/>
                <a:ea typeface="+mn-ea"/>
                <a:cs typeface="+mn-cs"/>
              </a:rPr>
              <a:t> this into consideration in analyzing the survey responses.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survey emphasized questions about changes in Fellows’ behavior, although there were also some questions about their perceptions of changes in their capacities.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biggest challenge in analyzing the survey results was knowing how to interpret the surprising differences between the responses of Latin American (primarily Guatemalan) and African Fellows. While both tended to respond positively to the questions posed, the African Fellows’ responses were consistently notably more positive than those of their Latin American counterparts. Absent time to go back and interview a select group about these differences, we could only guess in our interpretation and recommend further research. A lesson learned was to always allow sufficient time post-survey data collection for some additional interviews.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5</a:t>
            </a:fld>
            <a:endParaRPr lang="en-US"/>
          </a:p>
        </p:txBody>
      </p:sp>
    </p:spTree>
    <p:extLst>
      <p:ext uri="{BB962C8B-B14F-4D97-AF65-F5344CB8AC3E}">
        <p14:creationId xmlns:p14="http://schemas.microsoft.com/office/powerpoint/2010/main" val="340152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the policy changes that AGALI,</a:t>
            </a:r>
            <a:r>
              <a:rPr lang="en-US" baseline="0" dirty="0" smtClean="0"/>
              <a:t> its Fellows and their organizations reported, and to draw linkages between those changes and the work of AGALI’s Fellows and AGALI, we used contribution analysis. </a:t>
            </a:r>
          </a:p>
          <a:p>
            <a:endParaRPr lang="en-US" baseline="0" dirty="0" smtClean="0"/>
          </a:p>
          <a:p>
            <a:r>
              <a:rPr lang="en-US" baseline="0" dirty="0" smtClean="0"/>
              <a:t>Together with AGALI, we selected six illustrative cases. These covered the four focus countries and took place at the national and sub-national level. They were among the most significant policy changes to which AGALI and its Fellows reported to have contributed. In all of the cases, the evaluators were able to identify strong evidence – either in the form of official documents or interviews – of the AGALI grantees’ contributions. </a:t>
            </a:r>
            <a:endParaRPr lang="en-US" dirty="0" smtClean="0"/>
          </a:p>
          <a:p>
            <a:pPr marL="171450" indent="-171450">
              <a:buFont typeface="Arial" panose="020B0604020202020204" pitchFamily="34" charset="0"/>
              <a:buChar char="•"/>
            </a:pPr>
            <a:r>
              <a:rPr lang="en-US" baseline="0" dirty="0" smtClean="0"/>
              <a:t>In Liberia, AGALI Fellows contributed to the passage of the national Children’s Law. </a:t>
            </a:r>
          </a:p>
          <a:p>
            <a:pPr marL="171450" indent="-171450">
              <a:buFont typeface="Arial" panose="020B0604020202020204" pitchFamily="34" charset="0"/>
              <a:buChar char="•"/>
            </a:pPr>
            <a:r>
              <a:rPr lang="en-US" baseline="0" dirty="0" smtClean="0"/>
              <a:t>In Malawi, they contributed to the adoption of local bylaws prohibiting child marriage and helped advance advocacy aimed at raising the marriage age nationally. </a:t>
            </a:r>
          </a:p>
          <a:p>
            <a:pPr marL="171450" indent="-171450">
              <a:buFont typeface="Arial" panose="020B0604020202020204" pitchFamily="34" charset="0"/>
              <a:buChar char="•"/>
            </a:pPr>
            <a:r>
              <a:rPr lang="en-US" baseline="0" dirty="0" smtClean="0"/>
              <a:t>In Guatemala, they </a:t>
            </a:r>
            <a:r>
              <a:rPr lang="en-US" sz="1200" kern="1200" dirty="0" smtClean="0">
                <a:solidFill>
                  <a:schemeClr val="tx1"/>
                </a:solidFill>
                <a:effectLst/>
                <a:latin typeface="+mn-lt"/>
                <a:ea typeface="+mn-ea"/>
                <a:cs typeface="+mn-cs"/>
              </a:rPr>
              <a:t>contributed to the development and implementation of two national protocols aimed at preventing and responding to sexual violence. They also influenced the creation of a municipal commission and the opening and funding of a municipal office aimed at protecting</a:t>
            </a:r>
            <a:r>
              <a:rPr lang="en-US" sz="1200" kern="1200" baseline="0" dirty="0" smtClean="0">
                <a:solidFill>
                  <a:schemeClr val="tx1"/>
                </a:solidFill>
                <a:effectLst/>
                <a:latin typeface="+mn-lt"/>
                <a:ea typeface="+mn-ea"/>
                <a:cs typeface="+mn-cs"/>
              </a:rPr>
              <a:t> the rights and serving the needs of children and adolescents.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Honduras, they </a:t>
            </a:r>
            <a:r>
              <a:rPr lang="en-US" sz="1200" kern="1200" dirty="0" smtClean="0">
                <a:solidFill>
                  <a:schemeClr val="tx1"/>
                </a:solidFill>
                <a:effectLst/>
                <a:latin typeface="+mn-lt"/>
                <a:ea typeface="+mn-ea"/>
                <a:cs typeface="+mn-cs"/>
              </a:rPr>
              <a:t>contributed to the Ministry of Health’s implementation of the National Strategy for the Prevention of Adolescent Pregnancies. </a:t>
            </a:r>
            <a:endParaRPr lang="en-US" baseline="0" dirty="0" smtClean="0"/>
          </a:p>
          <a:p>
            <a:endParaRPr lang="en-US" baseline="0" dirty="0" smtClean="0"/>
          </a:p>
          <a:p>
            <a:r>
              <a:rPr lang="en-US" baseline="0" dirty="0" smtClean="0"/>
              <a:t>For our contribution analysis, we undertook a document review, and the national evaluators interviewed AGALI Fellows, their organizations, allies and policymakers. Where applicable, they also made site visits. </a:t>
            </a:r>
          </a:p>
          <a:p>
            <a:endParaRPr lang="en-US" baseline="0" dirty="0" smtClean="0"/>
          </a:p>
          <a:p>
            <a:r>
              <a:rPr lang="en-US" baseline="0" dirty="0" smtClean="0"/>
              <a:t>In our interviews with the AGALI Fellows, we worked with them to describe their theories of change as to how their efforts contributed to the desired change in policy. We also asked them about AGALI’s contribution to their ability to successfully undertake their advocacy effort in order to be able to link the outcomes of their efforts back to AGALI. </a:t>
            </a:r>
          </a:p>
          <a:p>
            <a:endParaRPr lang="en-US" baseline="0" dirty="0" smtClean="0"/>
          </a:p>
          <a:p>
            <a:r>
              <a:rPr lang="en-US" baseline="0" dirty="0" smtClean="0"/>
              <a:t>In interviewing external stakeholders – others involved in the advocacy effort and policymakers, we took the policy change as our starting point in our interviews and then found out whether or not the external stakeholders mentioned the AGALI grantee. Insofar as was possible, with external stakeholders, we tried not to mention our AGALI affiliation at the beginning of the interview. </a:t>
            </a:r>
          </a:p>
          <a:p>
            <a:endParaRPr lang="en-US" baseline="0" dirty="0" smtClean="0"/>
          </a:p>
          <a:p>
            <a:r>
              <a:rPr lang="en-US" baseline="0" dirty="0" smtClean="0"/>
              <a:t>A strength of our approach was that in 4 out of 6 cases, the evaluators were able to talk with policymakers. </a:t>
            </a:r>
          </a:p>
          <a:p>
            <a:endParaRPr lang="en-US" baseline="0" dirty="0" smtClean="0"/>
          </a:p>
          <a:p>
            <a:r>
              <a:rPr lang="en-US" baseline="0" dirty="0" smtClean="0"/>
              <a:t>The evaluation team faced two challenges: </a:t>
            </a:r>
          </a:p>
          <a:p>
            <a:pPr marL="171450" indent="-171450">
              <a:buFont typeface="Arial" panose="020B0604020202020204" pitchFamily="34" charset="0"/>
              <a:buChar char="•"/>
            </a:pPr>
            <a:r>
              <a:rPr lang="en-US" baseline="0" dirty="0" smtClean="0"/>
              <a:t>Due to time and budget constraints, our team could not always undertake as many interviews as we would have liked to in order to fully understand AGALI’s grantees’ contributions to the advocacy outcomes or their contributions as compared to the contributions of others. While it is clear that AGALI’s grantees contributed to these policy changes, in at least two of the cases, more interviews would have helped us better understand the nature of that contribution and how it fit into the broader effort to influence a policy change.</a:t>
            </a:r>
          </a:p>
          <a:p>
            <a:pPr marL="171450" indent="-171450">
              <a:buFont typeface="Arial" panose="020B0604020202020204" pitchFamily="34" charset="0"/>
              <a:buChar char="•"/>
            </a:pPr>
            <a:r>
              <a:rPr lang="en-US" baseline="0" dirty="0" smtClean="0"/>
              <a:t>In at least two cases, we had to be careful to ensure that our access to policymakers was not seen as too obviously through AGALI grantees, since being seen as affiliated with AGALI grantees could influence the information that the policymakers were providing. </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4ABFCA6C-5081-4D52-8FBF-4CF08C745220}" type="slidenum">
              <a:rPr lang="en-US" smtClean="0"/>
              <a:t>6</a:t>
            </a:fld>
            <a:endParaRPr lang="en-US"/>
          </a:p>
        </p:txBody>
      </p:sp>
    </p:spTree>
    <p:extLst>
      <p:ext uri="{BB962C8B-B14F-4D97-AF65-F5344CB8AC3E}">
        <p14:creationId xmlns:p14="http://schemas.microsoft.com/office/powerpoint/2010/main" val="282336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too early in the life of AGALI</a:t>
            </a:r>
            <a:r>
              <a:rPr lang="en-US" baseline="0" dirty="0" smtClean="0"/>
              <a:t> to try to assess changes in adolescent girls’ lives resulting from the policy changes that AGALI grantees influenced, and nor did we have the time or resources to try to undertake such an analysis. </a:t>
            </a:r>
          </a:p>
          <a:p>
            <a:endParaRPr lang="en-US" baseline="0" dirty="0" smtClean="0"/>
          </a:p>
          <a:p>
            <a:r>
              <a:rPr lang="en-US" baseline="0" dirty="0" smtClean="0"/>
              <a:t>However, we could begin to find out how AGALI-supported advocacy efforts had affected the lives of adolescent girls and boys who have participated in them. We were also able to ask those adolescents about changes they saw in their families and communities as a result of their participation and as a result of the policy change for which they had been advocating. </a:t>
            </a:r>
          </a:p>
          <a:p>
            <a:endParaRPr lang="en-US" baseline="0" dirty="0" smtClean="0"/>
          </a:p>
          <a:p>
            <a:r>
              <a:rPr lang="en-US" baseline="0" dirty="0" smtClean="0"/>
              <a:t>We gathered Most Significant Change stories to look for these early indications or perceptions of impact. The Most Significant Change approach is an inductive, story-telling approach that begins with a basic question about changes in a person’s life (or family or community, etc.) over the past specified time period or as a result of participation in an intervention. The story collector then asks the storyteller to identify the most significant change among those that he or she has listed and for an explanation of its choice. In this way, one can gather participants’ perceptions of change resulting from an intervention, as well as information about how they value that change. Through a meta-analysis of the 35 stories we collected, we identified emerging themes that point to areas where further investigation is required. </a:t>
            </a:r>
          </a:p>
          <a:p>
            <a:endParaRPr lang="en-US" baseline="0" dirty="0" smtClean="0"/>
          </a:p>
          <a:p>
            <a:r>
              <a:rPr lang="en-US" baseline="0" dirty="0" smtClean="0"/>
              <a:t>The adolescents talked about their increased self-confidence and self-esteem, as well as their personal development. In Liberia, a number of adolescents described decreases in physical punishment as a result of the passage of the Children’s Law. In Malawi, all of the adolescents described girls leaving marriages and returning to school. They also reported that the local bylaws prohibiting child marriage were indeed discouraging the practice – a report that was confirmed by local officials. In Guatemala, almost all of the girls interviewed reported greater respect for children’s and especially girls’ rights, as a result of their advocacy. The adolescents in Honduras reported that officials are now offering classes and creating centers that respond to their demands. </a:t>
            </a:r>
          </a:p>
          <a:p>
            <a:endParaRPr lang="en-US" baseline="0" dirty="0" smtClean="0"/>
          </a:p>
          <a:p>
            <a:r>
              <a:rPr lang="en-US" baseline="0" dirty="0" smtClean="0"/>
              <a:t>While the findings emerging from these stories are promising, the evaluation team recognized that there is more work to do. Given the time and budget constraints of the evaluation, the availability of the youths determined whose stories were captured. Thus, the number and </a:t>
            </a:r>
            <a:r>
              <a:rPr lang="en-US" dirty="0" smtClean="0"/>
              <a:t>composition of youths interviewed were not necessarily representative</a:t>
            </a:r>
            <a:r>
              <a:rPr lang="en-US" baseline="0" dirty="0" smtClean="0"/>
              <a:t> of the group as a whole. For example, in Liberia, the majority of youth who were most involved in advocating for the passage of the Children’s Law live in counties far from Monrovia. Gathering their stories could provide additional helpful insights into the effects of participating in the advocacy effort and the passage of the Children’s Law from their perspectives. </a:t>
            </a:r>
          </a:p>
          <a:p>
            <a:endParaRPr lang="en-US" baseline="0" dirty="0" smtClean="0"/>
          </a:p>
          <a:p>
            <a:r>
              <a:rPr lang="en-US" baseline="0" dirty="0" smtClean="0"/>
              <a:t>Of course, these stories capture personal perceptions. We were glad that we were able to triangulate some of their emerging findings with those of other interviews we collected. </a:t>
            </a:r>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7</a:t>
            </a:fld>
            <a:endParaRPr lang="en-US"/>
          </a:p>
        </p:txBody>
      </p:sp>
    </p:spTree>
    <p:extLst>
      <p:ext uri="{BB962C8B-B14F-4D97-AF65-F5344CB8AC3E}">
        <p14:creationId xmlns:p14="http://schemas.microsoft.com/office/powerpoint/2010/main" val="322282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Takeaways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Challenge of identifying linkages between client and changes in people’s lives when the client is building advocates’ capacities.</a:t>
            </a:r>
            <a:r>
              <a:rPr lang="en-US" baseline="0" dirty="0" smtClean="0"/>
              <a:t> Challenge of identifying those linkages across areas of control, influence and interest</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Value</a:t>
            </a:r>
            <a:r>
              <a:rPr lang="en-US" baseline="0" dirty="0" smtClean="0"/>
              <a:t> of teaming with national evaluators because of their access, knowledge of context and (hopefully) cultural sensitivity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Importance of using mixed methods for interpreting survey results</a:t>
            </a:r>
          </a:p>
          <a:p>
            <a:pPr marL="171450" indent="-171450">
              <a:buFont typeface="Arial" panose="020B0604020202020204" pitchFamily="34" charset="0"/>
              <a:buChar char="•"/>
            </a:pPr>
            <a:r>
              <a:rPr lang="en-US" dirty="0" smtClean="0"/>
              <a:t>Utility but challenges of contribution analysis for credibly establishing contribution. Challenge</a:t>
            </a:r>
            <a:r>
              <a:rPr lang="en-US" baseline="0" dirty="0" smtClean="0"/>
              <a:t>s were mainly related to having enough time and budget to ensure we could undertake all of the interviews we needed to undertake to sufficiently triangulate what we heard from the grantees. </a:t>
            </a:r>
            <a:endParaRPr lang="en-US" dirty="0" smtClean="0"/>
          </a:p>
          <a:p>
            <a:pPr marL="171450" indent="-171450">
              <a:buFont typeface="Arial" panose="020B0604020202020204" pitchFamily="34" charset="0"/>
              <a:buChar char="•"/>
            </a:pPr>
            <a:r>
              <a:rPr lang="en-US" dirty="0" smtClean="0"/>
              <a:t>Utility of the Most Significant Change approach for gathering early indications or perceptions of impact. MSC captures early indications</a:t>
            </a:r>
            <a:r>
              <a:rPr lang="en-US" baseline="0" dirty="0" smtClean="0"/>
              <a:t> of impact from the perspectives of those who are intended to benefit from the policy change. Themes emerge through meta-analysis, pointing to areas for </a:t>
            </a:r>
            <a:r>
              <a:rPr lang="en-US" baseline="0" smtClean="0"/>
              <a:t>further research.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BFCA6C-5081-4D52-8FBF-4CF08C745220}" type="slidenum">
              <a:rPr lang="en-US" smtClean="0"/>
              <a:t>8</a:t>
            </a:fld>
            <a:endParaRPr lang="en-US"/>
          </a:p>
        </p:txBody>
      </p:sp>
    </p:spTree>
    <p:extLst>
      <p:ext uri="{BB962C8B-B14F-4D97-AF65-F5344CB8AC3E}">
        <p14:creationId xmlns:p14="http://schemas.microsoft.com/office/powerpoint/2010/main" val="154884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4EE0E-3148-4C98-BC78-7A4E4CC85EF9}"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375886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4EE0E-3148-4C98-BC78-7A4E4CC85EF9}"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428544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4EE0E-3148-4C98-BC78-7A4E4CC85EF9}"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306735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4EE0E-3148-4C98-BC78-7A4E4CC85EF9}"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299129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4EE0E-3148-4C98-BC78-7A4E4CC85EF9}" type="datetimeFigureOut">
              <a:rPr lang="en-US" smtClean="0"/>
              <a:t>10/24/2013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278225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4EE0E-3148-4C98-BC78-7A4E4CC85EF9}"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23865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4EE0E-3148-4C98-BC78-7A4E4CC85EF9}" type="datetimeFigureOut">
              <a:rPr lang="en-US" smtClean="0"/>
              <a:t>10/24/2013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31488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4EE0E-3148-4C98-BC78-7A4E4CC85EF9}" type="datetimeFigureOut">
              <a:rPr lang="en-US" smtClean="0"/>
              <a:t>10/24/2013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14530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4EE0E-3148-4C98-BC78-7A4E4CC85EF9}" type="datetimeFigureOut">
              <a:rPr lang="en-US" smtClean="0"/>
              <a:t>10/24/2013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91086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4EE0E-3148-4C98-BC78-7A4E4CC85EF9}"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166933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4EE0E-3148-4C98-BC78-7A4E4CC85EF9}" type="datetimeFigureOut">
              <a:rPr lang="en-US" smtClean="0"/>
              <a:t>10/24/2013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0332D-9B7F-4D23-B62F-CCF40C17015B}" type="slidenum">
              <a:rPr lang="en-US" smtClean="0"/>
              <a:t>‹#›</a:t>
            </a:fld>
            <a:endParaRPr lang="en-US"/>
          </a:p>
        </p:txBody>
      </p:sp>
    </p:spTree>
    <p:extLst>
      <p:ext uri="{BB962C8B-B14F-4D97-AF65-F5344CB8AC3E}">
        <p14:creationId xmlns:p14="http://schemas.microsoft.com/office/powerpoint/2010/main" val="116475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4EE0E-3148-4C98-BC78-7A4E4CC85EF9}" type="datetimeFigureOut">
              <a:rPr lang="en-US" smtClean="0"/>
              <a:t>10/24/2013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0332D-9B7F-4D23-B62F-CCF40C17015B}" type="slidenum">
              <a:rPr lang="en-US" smtClean="0"/>
              <a:t>‹#›</a:t>
            </a:fld>
            <a:endParaRPr lang="en-US"/>
          </a:p>
        </p:txBody>
      </p:sp>
    </p:spTree>
    <p:extLst>
      <p:ext uri="{BB962C8B-B14F-4D97-AF65-F5344CB8AC3E}">
        <p14:creationId xmlns:p14="http://schemas.microsoft.com/office/powerpoint/2010/main" val="8020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549184"/>
          </a:xfrm>
        </p:spPr>
        <p:txBody>
          <a:bodyPr>
            <a:noAutofit/>
          </a:bodyPr>
          <a:lstStyle/>
          <a:p>
            <a:pPr algn="l">
              <a:spcAft>
                <a:spcPts val="1200"/>
              </a:spcAft>
            </a:pPr>
            <a:r>
              <a:rPr lang="en-US" sz="3200" b="1" dirty="0" smtClean="0"/>
              <a:t>Assessing Change and Contribution in a Multi-country Advocacy Program:</a:t>
            </a:r>
            <a:br>
              <a:rPr lang="en-US" sz="3200" b="1" dirty="0" smtClean="0"/>
            </a:br>
            <a:r>
              <a:rPr lang="en-US" sz="1200" b="1" dirty="0" smtClean="0"/>
              <a:t> </a:t>
            </a:r>
            <a:r>
              <a:rPr lang="en-US" sz="3200" b="1" dirty="0" smtClean="0"/>
              <a:t/>
            </a:r>
            <a:br>
              <a:rPr lang="en-US" sz="3200" b="1" dirty="0" smtClean="0"/>
            </a:br>
            <a:r>
              <a:rPr lang="en-US" sz="3200" b="1" dirty="0" smtClean="0"/>
              <a:t>Evaluating the Adolescent Girls’ </a:t>
            </a:r>
            <a:br>
              <a:rPr lang="en-US" sz="3200" b="1" dirty="0" smtClean="0"/>
            </a:br>
            <a:r>
              <a:rPr lang="en-US" sz="3200" b="1" dirty="0" smtClean="0"/>
              <a:t>Advocacy &amp; Leadership Initiative (AGALI)</a:t>
            </a:r>
            <a:endParaRPr lang="en-US" sz="3200" b="1" dirty="0"/>
          </a:p>
        </p:txBody>
      </p:sp>
      <p:sp>
        <p:nvSpPr>
          <p:cNvPr id="3" name="Subtitle 2"/>
          <p:cNvSpPr>
            <a:spLocks noGrp="1"/>
          </p:cNvSpPr>
          <p:nvPr>
            <p:ph type="subTitle" idx="1"/>
          </p:nvPr>
        </p:nvSpPr>
        <p:spPr>
          <a:xfrm>
            <a:off x="1371600" y="4648200"/>
            <a:ext cx="6400800" cy="1600200"/>
          </a:xfrm>
        </p:spPr>
        <p:txBody>
          <a:bodyPr>
            <a:normAutofit fontScale="92500" lnSpcReduction="10000"/>
          </a:bodyPr>
          <a:lstStyle/>
          <a:p>
            <a:r>
              <a:rPr lang="en-US" sz="2200" dirty="0" smtClean="0">
                <a:solidFill>
                  <a:schemeClr val="tx1"/>
                </a:solidFill>
              </a:rPr>
              <a:t>Carlisle J. Levine, Ph.D.</a:t>
            </a:r>
          </a:p>
          <a:p>
            <a:r>
              <a:rPr lang="en-US" sz="2000" dirty="0" smtClean="0">
                <a:solidFill>
                  <a:schemeClr val="tx1"/>
                </a:solidFill>
              </a:rPr>
              <a:t>BLE Solutions, LLC</a:t>
            </a:r>
          </a:p>
          <a:p>
            <a:endParaRPr lang="en-US" sz="2000" dirty="0" smtClean="0">
              <a:solidFill>
                <a:schemeClr val="tx1"/>
              </a:solidFill>
            </a:endParaRPr>
          </a:p>
          <a:p>
            <a:r>
              <a:rPr lang="en-US" sz="1700" dirty="0" smtClean="0">
                <a:solidFill>
                  <a:schemeClr val="tx1"/>
                </a:solidFill>
              </a:rPr>
              <a:t>For the American Evaluation Association 2013 Conference </a:t>
            </a:r>
          </a:p>
          <a:p>
            <a:r>
              <a:rPr lang="en-US" sz="1700" dirty="0" smtClean="0">
                <a:solidFill>
                  <a:schemeClr val="tx1"/>
                </a:solidFill>
              </a:rPr>
              <a:t>Washington, DC, October 19, 2013</a:t>
            </a:r>
            <a:endParaRPr lang="en-US" sz="17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7389"/>
            <a:ext cx="1371600" cy="7606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18721"/>
            <a:ext cx="1415530" cy="7693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848" y="421129"/>
            <a:ext cx="1593148" cy="766902"/>
          </a:xfrm>
          <a:prstGeom prst="rect">
            <a:avLst/>
          </a:prstGeom>
        </p:spPr>
      </p:pic>
    </p:spTree>
    <p:extLst>
      <p:ext uri="{BB962C8B-B14F-4D97-AF65-F5344CB8AC3E}">
        <p14:creationId xmlns:p14="http://schemas.microsoft.com/office/powerpoint/2010/main" val="357385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81784" cy="6858000"/>
          </a:xfrm>
        </p:spPr>
      </p:pic>
      <p:sp>
        <p:nvSpPr>
          <p:cNvPr id="2" name="Title 1"/>
          <p:cNvSpPr>
            <a:spLocks noGrp="1"/>
          </p:cNvSpPr>
          <p:nvPr>
            <p:ph type="title"/>
          </p:nvPr>
        </p:nvSpPr>
        <p:spPr>
          <a:xfrm>
            <a:off x="2033517" y="5733914"/>
            <a:ext cx="7265158" cy="1143000"/>
          </a:xfrm>
          <a:solidFill>
            <a:schemeClr val="accent5">
              <a:lumMod val="75000"/>
            </a:schemeClr>
          </a:solidFill>
        </p:spPr>
        <p:txBody>
          <a:bodyPr>
            <a:normAutofit fontScale="90000"/>
          </a:bodyPr>
          <a:lstStyle/>
          <a:p>
            <a:pPr algn="l"/>
            <a:r>
              <a:rPr lang="en-US" dirty="0" smtClean="0">
                <a:solidFill>
                  <a:schemeClr val="bg1"/>
                </a:solidFill>
              </a:rPr>
              <a:t>The Adolescent Girls’ Advocacy &amp; Leadership Initiative (AGALI)</a:t>
            </a:r>
            <a:endParaRPr lang="en-US"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52828"/>
            <a:ext cx="2033516" cy="1105172"/>
          </a:xfrm>
          <a:prstGeom prst="rect">
            <a:avLst/>
          </a:prstGeom>
        </p:spPr>
      </p:pic>
    </p:spTree>
    <p:extLst>
      <p:ext uri="{BB962C8B-B14F-4D97-AF65-F5344CB8AC3E}">
        <p14:creationId xmlns:p14="http://schemas.microsoft.com/office/powerpoint/2010/main" val="7118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15836" y="974766"/>
            <a:ext cx="8305801" cy="3352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chemeClr val="tx1"/>
                </a:solidFill>
              </a:rPr>
              <a:t>Interest</a:t>
            </a:r>
            <a:endParaRPr lang="en-US" b="1" dirty="0">
              <a:solidFill>
                <a:schemeClr val="tx1"/>
              </a:solidFill>
            </a:endParaRPr>
          </a:p>
        </p:txBody>
      </p:sp>
      <p:sp>
        <p:nvSpPr>
          <p:cNvPr id="4" name="Oval 3"/>
          <p:cNvSpPr/>
          <p:nvPr/>
        </p:nvSpPr>
        <p:spPr>
          <a:xfrm>
            <a:off x="607068" y="1339932"/>
            <a:ext cx="4646222" cy="2622467"/>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607068" y="1760515"/>
            <a:ext cx="1676401" cy="1781299"/>
          </a:xfrm>
          <a:prstGeom prst="ellips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Control</a:t>
            </a:r>
            <a:endParaRPr lang="en-US" b="1" dirty="0">
              <a:solidFill>
                <a:schemeClr val="tx1"/>
              </a:solidFill>
            </a:endParaRPr>
          </a:p>
        </p:txBody>
      </p:sp>
      <p:sp>
        <p:nvSpPr>
          <p:cNvPr id="5" name="TextBox 4"/>
          <p:cNvSpPr txBox="1"/>
          <p:nvPr/>
        </p:nvSpPr>
        <p:spPr>
          <a:xfrm flipH="1">
            <a:off x="2814777" y="2431678"/>
            <a:ext cx="1097281" cy="369332"/>
          </a:xfrm>
          <a:prstGeom prst="rect">
            <a:avLst/>
          </a:prstGeom>
          <a:noFill/>
        </p:spPr>
        <p:txBody>
          <a:bodyPr wrap="square" rtlCol="0">
            <a:spAutoFit/>
          </a:bodyPr>
          <a:lstStyle/>
          <a:p>
            <a:r>
              <a:rPr lang="en-US" b="1" dirty="0" smtClean="0"/>
              <a:t>Influence</a:t>
            </a:r>
            <a:endParaRPr lang="en-US" b="1" dirty="0"/>
          </a:p>
        </p:txBody>
      </p:sp>
      <p:sp>
        <p:nvSpPr>
          <p:cNvPr id="6" name="TextBox 5"/>
          <p:cNvSpPr txBox="1"/>
          <p:nvPr/>
        </p:nvSpPr>
        <p:spPr>
          <a:xfrm>
            <a:off x="545601" y="4490161"/>
            <a:ext cx="1120240" cy="646331"/>
          </a:xfrm>
          <a:prstGeom prst="rect">
            <a:avLst/>
          </a:prstGeom>
          <a:noFill/>
        </p:spPr>
        <p:txBody>
          <a:bodyPr wrap="square" rtlCol="0">
            <a:spAutoFit/>
          </a:bodyPr>
          <a:lstStyle/>
          <a:p>
            <a:r>
              <a:rPr lang="en-US" dirty="0" smtClean="0"/>
              <a:t>Develop Capacity</a:t>
            </a:r>
            <a:endParaRPr lang="en-US" dirty="0"/>
          </a:p>
        </p:txBody>
      </p:sp>
      <p:sp>
        <p:nvSpPr>
          <p:cNvPr id="7" name="TextBox 6"/>
          <p:cNvSpPr txBox="1"/>
          <p:nvPr/>
        </p:nvSpPr>
        <p:spPr>
          <a:xfrm>
            <a:off x="2525218" y="4628660"/>
            <a:ext cx="1057662" cy="369332"/>
          </a:xfrm>
          <a:prstGeom prst="rect">
            <a:avLst/>
          </a:prstGeom>
          <a:noFill/>
        </p:spPr>
        <p:txBody>
          <a:bodyPr wrap="none" rtlCol="0">
            <a:spAutoFit/>
          </a:bodyPr>
          <a:lstStyle/>
          <a:p>
            <a:r>
              <a:rPr lang="en-US" dirty="0" smtClean="0"/>
              <a:t>Advocate</a:t>
            </a:r>
            <a:endParaRPr lang="en-US" dirty="0"/>
          </a:p>
        </p:txBody>
      </p:sp>
      <p:sp>
        <p:nvSpPr>
          <p:cNvPr id="8" name="TextBox 7"/>
          <p:cNvSpPr txBox="1"/>
          <p:nvPr/>
        </p:nvSpPr>
        <p:spPr>
          <a:xfrm>
            <a:off x="4676062" y="4619500"/>
            <a:ext cx="1752600" cy="646331"/>
          </a:xfrm>
          <a:prstGeom prst="rect">
            <a:avLst/>
          </a:prstGeom>
          <a:noFill/>
        </p:spPr>
        <p:txBody>
          <a:bodyPr wrap="square" rtlCol="0">
            <a:spAutoFit/>
          </a:bodyPr>
          <a:lstStyle/>
          <a:p>
            <a:r>
              <a:rPr lang="en-US" dirty="0" smtClean="0"/>
              <a:t>Change Policies and Practice</a:t>
            </a:r>
            <a:endParaRPr lang="en-US" dirty="0"/>
          </a:p>
        </p:txBody>
      </p:sp>
      <p:sp>
        <p:nvSpPr>
          <p:cNvPr id="9" name="TextBox 8"/>
          <p:cNvSpPr txBox="1"/>
          <p:nvPr/>
        </p:nvSpPr>
        <p:spPr>
          <a:xfrm>
            <a:off x="7200900" y="4619499"/>
            <a:ext cx="990599" cy="646331"/>
          </a:xfrm>
          <a:prstGeom prst="rect">
            <a:avLst/>
          </a:prstGeom>
          <a:noFill/>
        </p:spPr>
        <p:txBody>
          <a:bodyPr wrap="square" rtlCol="0">
            <a:spAutoFit/>
          </a:bodyPr>
          <a:lstStyle/>
          <a:p>
            <a:r>
              <a:rPr lang="en-US" dirty="0" smtClean="0"/>
              <a:t>Improve Lives</a:t>
            </a:r>
            <a:endParaRPr lang="en-US" dirty="0"/>
          </a:p>
        </p:txBody>
      </p:sp>
      <p:sp>
        <p:nvSpPr>
          <p:cNvPr id="10" name="TextBox 9"/>
          <p:cNvSpPr txBox="1"/>
          <p:nvPr/>
        </p:nvSpPr>
        <p:spPr>
          <a:xfrm>
            <a:off x="677545" y="5736427"/>
            <a:ext cx="750462" cy="369332"/>
          </a:xfrm>
          <a:prstGeom prst="rect">
            <a:avLst/>
          </a:prstGeom>
          <a:noFill/>
        </p:spPr>
        <p:txBody>
          <a:bodyPr wrap="none" rtlCol="0">
            <a:spAutoFit/>
          </a:bodyPr>
          <a:lstStyle/>
          <a:p>
            <a:r>
              <a:rPr lang="en-US" dirty="0" smtClean="0"/>
              <a:t>AGALI</a:t>
            </a:r>
            <a:endParaRPr lang="en-US" dirty="0"/>
          </a:p>
        </p:txBody>
      </p:sp>
      <p:sp>
        <p:nvSpPr>
          <p:cNvPr id="11" name="TextBox 10"/>
          <p:cNvSpPr txBox="1"/>
          <p:nvPr/>
        </p:nvSpPr>
        <p:spPr>
          <a:xfrm>
            <a:off x="2525218" y="5620344"/>
            <a:ext cx="1676400" cy="646331"/>
          </a:xfrm>
          <a:prstGeom prst="rect">
            <a:avLst/>
          </a:prstGeom>
          <a:noFill/>
        </p:spPr>
        <p:txBody>
          <a:bodyPr wrap="square" rtlCol="0">
            <a:spAutoFit/>
          </a:bodyPr>
          <a:lstStyle/>
          <a:p>
            <a:r>
              <a:rPr lang="en-US" dirty="0" smtClean="0"/>
              <a:t>Fellows/ Organizations</a:t>
            </a:r>
            <a:endParaRPr lang="en-US" dirty="0"/>
          </a:p>
        </p:txBody>
      </p:sp>
      <p:sp>
        <p:nvSpPr>
          <p:cNvPr id="12" name="TextBox 11"/>
          <p:cNvSpPr txBox="1"/>
          <p:nvPr/>
        </p:nvSpPr>
        <p:spPr>
          <a:xfrm>
            <a:off x="4983324" y="5736427"/>
            <a:ext cx="1454244" cy="369332"/>
          </a:xfrm>
          <a:prstGeom prst="rect">
            <a:avLst/>
          </a:prstGeom>
          <a:noFill/>
        </p:spPr>
        <p:txBody>
          <a:bodyPr wrap="none" rtlCol="0">
            <a:spAutoFit/>
          </a:bodyPr>
          <a:lstStyle/>
          <a:p>
            <a:r>
              <a:rPr lang="en-US" dirty="0" smtClean="0"/>
              <a:t>Policy makers</a:t>
            </a:r>
            <a:endParaRPr lang="en-US" dirty="0"/>
          </a:p>
        </p:txBody>
      </p:sp>
      <p:sp>
        <p:nvSpPr>
          <p:cNvPr id="13" name="TextBox 12"/>
          <p:cNvSpPr txBox="1"/>
          <p:nvPr/>
        </p:nvSpPr>
        <p:spPr>
          <a:xfrm>
            <a:off x="6625088" y="6266675"/>
            <a:ext cx="1642116" cy="369332"/>
          </a:xfrm>
          <a:prstGeom prst="rect">
            <a:avLst/>
          </a:prstGeom>
          <a:noFill/>
        </p:spPr>
        <p:txBody>
          <a:bodyPr wrap="none" rtlCol="0">
            <a:spAutoFit/>
          </a:bodyPr>
          <a:lstStyle/>
          <a:p>
            <a:r>
              <a:rPr lang="en-US" dirty="0" smtClean="0"/>
              <a:t>External factors</a:t>
            </a:r>
            <a:endParaRPr lang="en-US" dirty="0"/>
          </a:p>
        </p:txBody>
      </p:sp>
      <p:sp>
        <p:nvSpPr>
          <p:cNvPr id="15" name="TextBox 14"/>
          <p:cNvSpPr txBox="1"/>
          <p:nvPr/>
        </p:nvSpPr>
        <p:spPr>
          <a:xfrm>
            <a:off x="2438400" y="381000"/>
            <a:ext cx="4288353" cy="523220"/>
          </a:xfrm>
          <a:prstGeom prst="rect">
            <a:avLst/>
          </a:prstGeom>
          <a:noFill/>
        </p:spPr>
        <p:txBody>
          <a:bodyPr wrap="none" rtlCol="0">
            <a:spAutoFit/>
          </a:bodyPr>
          <a:lstStyle/>
          <a:p>
            <a:r>
              <a:rPr lang="en-US" sz="2800" b="1" dirty="0" smtClean="0"/>
              <a:t>AGALI’s Sphere of Influence</a:t>
            </a:r>
            <a:endParaRPr lang="en-US" sz="2800" b="1" dirty="0"/>
          </a:p>
        </p:txBody>
      </p:sp>
    </p:spTree>
    <p:extLst>
      <p:ext uri="{BB962C8B-B14F-4D97-AF65-F5344CB8AC3E}">
        <p14:creationId xmlns:p14="http://schemas.microsoft.com/office/powerpoint/2010/main" val="59792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Working with National Evaluators</a:t>
            </a:r>
            <a:endParaRPr lang="en-US" b="1"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1320" y="3898599"/>
            <a:ext cx="2864056" cy="298608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3896422"/>
            <a:ext cx="2971800" cy="2971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9686" y="1229422"/>
            <a:ext cx="2196353" cy="2667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964" y="1229422"/>
            <a:ext cx="2459242" cy="266917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7863" y="3898599"/>
            <a:ext cx="3400595" cy="2959401"/>
          </a:xfrm>
          <a:prstGeom prst="rect">
            <a:avLst/>
          </a:prstGeom>
        </p:spPr>
      </p:pic>
    </p:spTree>
    <p:extLst>
      <p:ext uri="{BB962C8B-B14F-4D97-AF65-F5344CB8AC3E}">
        <p14:creationId xmlns:p14="http://schemas.microsoft.com/office/powerpoint/2010/main" val="26452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Develop capacity and advocate</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65" y="1143000"/>
            <a:ext cx="9159265" cy="5715000"/>
          </a:xfrm>
        </p:spPr>
      </p:pic>
    </p:spTree>
    <p:extLst>
      <p:ext uri="{BB962C8B-B14F-4D97-AF65-F5344CB8AC3E}">
        <p14:creationId xmlns:p14="http://schemas.microsoft.com/office/powerpoint/2010/main" val="132531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0"/>
          </a:xfrm>
        </p:spPr>
      </p:pic>
      <p:sp>
        <p:nvSpPr>
          <p:cNvPr id="2" name="Title 1"/>
          <p:cNvSpPr>
            <a:spLocks noGrp="1"/>
          </p:cNvSpPr>
          <p:nvPr>
            <p:ph type="title"/>
          </p:nvPr>
        </p:nvSpPr>
        <p:spPr>
          <a:xfrm>
            <a:off x="2590800" y="5943600"/>
            <a:ext cx="6172200" cy="762000"/>
          </a:xfrm>
          <a:solidFill>
            <a:schemeClr val="accent1">
              <a:lumMod val="20000"/>
              <a:lumOff val="80000"/>
            </a:schemeClr>
          </a:solidFill>
        </p:spPr>
        <p:txBody>
          <a:bodyPr/>
          <a:lstStyle/>
          <a:p>
            <a:r>
              <a:rPr lang="en-US" b="1" dirty="0" smtClean="0"/>
              <a:t>Change Policies/Practices</a:t>
            </a:r>
            <a:endParaRPr lang="en-US" b="1" dirty="0"/>
          </a:p>
        </p:txBody>
      </p:sp>
    </p:spTree>
    <p:extLst>
      <p:ext uri="{BB962C8B-B14F-4D97-AF65-F5344CB8AC3E}">
        <p14:creationId xmlns:p14="http://schemas.microsoft.com/office/powerpoint/2010/main" val="207738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235631"/>
            <a:ext cx="3505200" cy="262890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1446710"/>
            <a:ext cx="4038600" cy="2775858"/>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6" y="4202974"/>
            <a:ext cx="3534228" cy="26506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1406393"/>
            <a:ext cx="5105400" cy="28161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9549" y="4222568"/>
            <a:ext cx="3176452" cy="2641963"/>
          </a:xfrm>
          <a:prstGeom prst="rect">
            <a:avLst/>
          </a:prstGeom>
        </p:spPr>
      </p:pic>
      <p:sp>
        <p:nvSpPr>
          <p:cNvPr id="2" name="Title 1"/>
          <p:cNvSpPr>
            <a:spLocks noGrp="1"/>
          </p:cNvSpPr>
          <p:nvPr>
            <p:ph type="title"/>
          </p:nvPr>
        </p:nvSpPr>
        <p:spPr>
          <a:xfrm>
            <a:off x="2057400" y="263393"/>
            <a:ext cx="3962400" cy="1143000"/>
          </a:xfrm>
        </p:spPr>
        <p:txBody>
          <a:bodyPr/>
          <a:lstStyle/>
          <a:p>
            <a:r>
              <a:rPr lang="en-US" b="1" dirty="0" smtClean="0"/>
              <a:t>Improve lives</a:t>
            </a:r>
            <a:endParaRPr lang="en-US" b="1" dirty="0"/>
          </a:p>
        </p:txBody>
      </p:sp>
    </p:spTree>
    <p:extLst>
      <p:ext uri="{BB962C8B-B14F-4D97-AF65-F5344CB8AC3E}">
        <p14:creationId xmlns:p14="http://schemas.microsoft.com/office/powerpoint/2010/main" val="195515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Takeaways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Challenge of establishing contribution across areas of control, influence and interest</a:t>
            </a:r>
          </a:p>
          <a:p>
            <a:r>
              <a:rPr lang="en-US" dirty="0" smtClean="0"/>
              <a:t>Value of teaming with national evaluators</a:t>
            </a:r>
          </a:p>
          <a:p>
            <a:r>
              <a:rPr lang="en-US" dirty="0" smtClean="0"/>
              <a:t>Importance of using mixed methods for interpreting survey results</a:t>
            </a:r>
          </a:p>
          <a:p>
            <a:r>
              <a:rPr lang="en-US" dirty="0" smtClean="0"/>
              <a:t>Utility but challenges of contribution analysis for credibly establishing contribution</a:t>
            </a:r>
          </a:p>
          <a:p>
            <a:r>
              <a:rPr lang="en-US" dirty="0" smtClean="0"/>
              <a:t>Utility of the Most Significant Change approach for gathering early indications or perceptions of impact</a:t>
            </a:r>
          </a:p>
          <a:p>
            <a:endParaRPr lang="en-US" dirty="0"/>
          </a:p>
        </p:txBody>
      </p:sp>
    </p:spTree>
    <p:extLst>
      <p:ext uri="{BB962C8B-B14F-4D97-AF65-F5344CB8AC3E}">
        <p14:creationId xmlns:p14="http://schemas.microsoft.com/office/powerpoint/2010/main" val="2259502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2690</Words>
  <Application>Microsoft Office PowerPoint</Application>
  <PresentationFormat>On-screen Show (4:3)</PresentationFormat>
  <Paragraphs>119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Assessing Change and Contribution in a Multi-country Advocacy Program:   Evaluating the Adolescent Girls’  Advocacy &amp; Leadership Initiative (AGALI)</vt:lpstr>
      <vt:lpstr>The Adolescent Girls’ Advocacy &amp; Leadership Initiative (AGALI)</vt:lpstr>
      <vt:lpstr>PowerPoint Presentation</vt:lpstr>
      <vt:lpstr>Working with National Evaluators</vt:lpstr>
      <vt:lpstr>Develop capacity and advocate</vt:lpstr>
      <vt:lpstr>Change Policies/Practices</vt:lpstr>
      <vt:lpstr>Improve lives</vt:lpstr>
      <vt:lpstr>Main Takeaways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Adolescent Girls Advocacy and Leadership Initiative (AGALI)</dc:title>
  <dc:creator>Carlisle</dc:creator>
  <cp:lastModifiedBy>Carlisle</cp:lastModifiedBy>
  <cp:revision>75</cp:revision>
  <cp:lastPrinted>2013-10-19T03:14:05Z</cp:lastPrinted>
  <dcterms:created xsi:type="dcterms:W3CDTF">2013-10-04T15:07:44Z</dcterms:created>
  <dcterms:modified xsi:type="dcterms:W3CDTF">2013-10-24T20:41:59Z</dcterms:modified>
</cp:coreProperties>
</file>