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3" r:id="rId3"/>
    <p:sldId id="261" r:id="rId4"/>
    <p:sldId id="274" r:id="rId5"/>
    <p:sldId id="257" r:id="rId6"/>
    <p:sldId id="266" r:id="rId7"/>
    <p:sldId id="258" r:id="rId8"/>
    <p:sldId id="269" r:id="rId9"/>
    <p:sldId id="260" r:id="rId10"/>
    <p:sldId id="267" r:id="rId11"/>
    <p:sldId id="272" r:id="rId12"/>
    <p:sldId id="268" r:id="rId13"/>
    <p:sldId id="264" r:id="rId14"/>
    <p:sldId id="259" r:id="rId15"/>
    <p:sldId id="262" r:id="rId16"/>
    <p:sldId id="270"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5D05"/>
    <a:srgbClr val="EE9F1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90409" autoAdjust="0"/>
  </p:normalViewPr>
  <p:slideViewPr>
    <p:cSldViewPr>
      <p:cViewPr>
        <p:scale>
          <a:sx n="80" d="100"/>
          <a:sy n="80" d="100"/>
        </p:scale>
        <p:origin x="-978" y="4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F6E6A-0ACF-4265-8720-31B91DBBCB3D}" type="datetimeFigureOut">
              <a:rPr lang="en-US" smtClean="0"/>
              <a:t>10/17/2012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160BC9-6B32-454A-9FE8-65F469BA303B}" type="slidenum">
              <a:rPr lang="en-US" smtClean="0"/>
              <a:t>‹#›</a:t>
            </a:fld>
            <a:endParaRPr lang="en-US"/>
          </a:p>
        </p:txBody>
      </p:sp>
    </p:spTree>
    <p:extLst>
      <p:ext uri="{BB962C8B-B14F-4D97-AF65-F5344CB8AC3E}">
        <p14:creationId xmlns:p14="http://schemas.microsoft.com/office/powerpoint/2010/main" val="738519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solidFill>
              </a:rPr>
              <a:t>Between 1982 &amp; 2002, Michigan lost 2 million acres of farmland (17 %)</a:t>
            </a:r>
          </a:p>
          <a:p>
            <a:r>
              <a:rPr lang="en-US" b="1" dirty="0" smtClean="0">
                <a:solidFill>
                  <a:schemeClr val="bg1"/>
                </a:solidFill>
              </a:rPr>
              <a:t>Could lose 25% of fruit growing land next 40yrs</a:t>
            </a:r>
          </a:p>
          <a:p>
            <a:r>
              <a:rPr lang="en-US" b="1" dirty="0" smtClean="0">
                <a:solidFill>
                  <a:schemeClr val="bg1"/>
                </a:solidFill>
              </a:rPr>
              <a:t>Why Farmland conversion in northern Michigan?</a:t>
            </a:r>
            <a:r>
              <a:rPr lang="en-US" sz="3100" b="1" dirty="0" smtClean="0">
                <a:solidFill>
                  <a:schemeClr val="bg1"/>
                </a:solidFill>
              </a:rPr>
              <a:t> </a:t>
            </a:r>
          </a:p>
          <a:p>
            <a:pPr lvl="1"/>
            <a:r>
              <a:rPr lang="en-US" sz="2400" b="1" dirty="0" smtClean="0">
                <a:solidFill>
                  <a:schemeClr val="bg1"/>
                </a:solidFill>
              </a:rPr>
              <a:t>development pressure &amp; growing population; inflates land prices, elevated worth, complicates farmers to offer or purchase acreage at market value</a:t>
            </a:r>
            <a:endParaRPr lang="en-US" sz="3100" b="1" dirty="0" smtClean="0">
              <a:solidFill>
                <a:schemeClr val="bg1"/>
              </a:solidFill>
            </a:endParaRPr>
          </a:p>
          <a:p>
            <a:pPr marL="342900" lvl="1" indent="-342900">
              <a:buFont typeface="Arial" pitchFamily="34" charset="0"/>
              <a:buChar char="•"/>
            </a:pPr>
            <a:r>
              <a:rPr lang="en-US" sz="3100" b="1" dirty="0" smtClean="0">
                <a:solidFill>
                  <a:schemeClr val="bg1"/>
                </a:solidFill>
              </a:rPr>
              <a:t>Coincidentally, prime fruit growing acreage in Michigan located on highly valued property near Lake Michigan. </a:t>
            </a:r>
            <a:endParaRPr lang="en-US" b="1"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E160BC9-6B32-454A-9FE8-65F469BA303B}" type="slidenum">
              <a:rPr lang="en-US" smtClean="0"/>
              <a:t>2</a:t>
            </a:fld>
            <a:endParaRPr lang="en-US"/>
          </a:p>
        </p:txBody>
      </p:sp>
    </p:spTree>
    <p:extLst>
      <p:ext uri="{BB962C8B-B14F-4D97-AF65-F5344CB8AC3E}">
        <p14:creationId xmlns:p14="http://schemas.microsoft.com/office/powerpoint/2010/main" val="230517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60BC9-6B32-454A-9FE8-65F469BA303B}" type="slidenum">
              <a:rPr lang="en-US" smtClean="0"/>
              <a:t>3</a:t>
            </a:fld>
            <a:endParaRPr lang="en-US"/>
          </a:p>
        </p:txBody>
      </p:sp>
    </p:spTree>
    <p:extLst>
      <p:ext uri="{BB962C8B-B14F-4D97-AF65-F5344CB8AC3E}">
        <p14:creationId xmlns:p14="http://schemas.microsoft.com/office/powerpoint/2010/main" val="2029744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515715-8E6E-43FC-A7A9-1AD059CDE95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New FARM program began as a small-scale series of courses to address the needs of new members of the Grand Traverse agricultural community.  Organizers originally applied for a USDA Grant but did not receive funding in 2009.  With no funding but overwhelming interest from emerging farmers, the New FARM Program launched on a limited budget with 30 participants. New FARM coordinators were able to initiate the Program from local organization support and participant fees ($10,000).  In 2009, Rotary Charities’ administrators attended a New FARM </a:t>
            </a:r>
            <a:r>
              <a:rPr lang="en-US" sz="1200" i="1" kern="1200" dirty="0" smtClean="0">
                <a:solidFill>
                  <a:schemeClr val="tx1"/>
                </a:solidFill>
                <a:effectLst/>
                <a:latin typeface="+mn-lt"/>
                <a:ea typeface="+mn-ea"/>
                <a:cs typeface="+mn-cs"/>
              </a:rPr>
              <a:t>Financial Literacy</a:t>
            </a:r>
            <a:r>
              <a:rPr lang="en-US" sz="1200" kern="1200" dirty="0" smtClean="0">
                <a:solidFill>
                  <a:schemeClr val="tx1"/>
                </a:solidFill>
                <a:effectLst/>
                <a:latin typeface="+mn-lt"/>
                <a:ea typeface="+mn-ea"/>
                <a:cs typeface="+mn-cs"/>
              </a:rPr>
              <a:t> session to provide information on grant writing, and as a result, New </a:t>
            </a:r>
            <a:r>
              <a:rPr lang="en-US" sz="1200" kern="1200" dirty="0" err="1" smtClean="0">
                <a:solidFill>
                  <a:schemeClr val="tx1"/>
                </a:solidFill>
                <a:effectLst/>
                <a:latin typeface="+mn-lt"/>
                <a:ea typeface="+mn-ea"/>
                <a:cs typeface="+mn-cs"/>
              </a:rPr>
              <a:t>FARMers</a:t>
            </a:r>
            <a:r>
              <a:rPr lang="en-US" sz="1200" kern="1200" dirty="0" smtClean="0">
                <a:solidFill>
                  <a:schemeClr val="tx1"/>
                </a:solidFill>
                <a:effectLst/>
                <a:latin typeface="+mn-lt"/>
                <a:ea typeface="+mn-ea"/>
                <a:cs typeface="+mn-cs"/>
              </a:rPr>
              <a:t> collaborated to develop a proposal to advance the Program’s efforts.  Once we received Rotary Charities’ funding, we re-submitted a proposal to USDA and leveraged the dollars, as well as demonstrated local support for the program and received $138,000. </a:t>
            </a:r>
          </a:p>
          <a:p>
            <a:endParaRPr lang="en-US" dirty="0" smtClean="0"/>
          </a:p>
          <a:p>
            <a:r>
              <a:rPr lang="en-US" dirty="0" smtClean="0"/>
              <a:t>As a result, we had several funding and programming partners over</a:t>
            </a:r>
            <a:r>
              <a:rPr lang="en-US" baseline="0" dirty="0" smtClean="0"/>
              <a:t> the course of 30 months. 20 unique learning opportunities took place, with hiatus during growing season summer months. The program expanded to 42 members and had 4 organizers early career professionals all from MSU Extension. The program demographics were young, white, rural, 20% women, and 10% socially disadvantaged or limited resources. However, the 5 county region program participants represented has a rich agricultural legacy currently pressured by </a:t>
            </a:r>
            <a:r>
              <a:rPr lang="en-US" sz="1200" b="0" i="0" u="none" strike="noStrike" kern="1200" baseline="0" dirty="0" smtClean="0">
                <a:solidFill>
                  <a:schemeClr val="tx1"/>
                </a:solidFill>
                <a:latin typeface="+mn-lt"/>
                <a:ea typeface="+mn-ea"/>
                <a:cs typeface="+mn-cs"/>
              </a:rPr>
              <a:t>trends in agriculture showing a clear shift towards older growers and fewer acres of production. Further – land is disappearing. Between 1982 and 2002, Michigan lost nearly 2 million acres of farmland or roughly 17 %. Conversion is affecting prime farmland at a rate 2-4 times that of more traditional agricultural land. Michigan is expected to lose 25% of its fruit growing land in the next 40 years. The foremost reason for farmland conversion in northern Michigan is high property costs due to development pressure and a quickly growing population. Development pressure inflates land prices, and this elevated worth makes it complicated for farmers to offer or purchase acreage at market value. Coincidentally, prime fruit growing acreage in Michigan are located on the same highly sought and highly valued property near Lake Michigan. </a:t>
            </a:r>
            <a:endParaRPr lang="en-US" dirty="0"/>
          </a:p>
        </p:txBody>
      </p:sp>
      <p:sp>
        <p:nvSpPr>
          <p:cNvPr id="4" name="Slide Number Placeholder 3"/>
          <p:cNvSpPr>
            <a:spLocks noGrp="1"/>
          </p:cNvSpPr>
          <p:nvPr>
            <p:ph type="sldNum" sz="quarter" idx="10"/>
          </p:nvPr>
        </p:nvSpPr>
        <p:spPr/>
        <p:txBody>
          <a:bodyPr/>
          <a:lstStyle/>
          <a:p>
            <a:fld id="{BE160BC9-6B32-454A-9FE8-65F469BA303B}" type="slidenum">
              <a:rPr lang="en-US" smtClean="0"/>
              <a:t>5</a:t>
            </a:fld>
            <a:endParaRPr lang="en-US"/>
          </a:p>
        </p:txBody>
      </p:sp>
    </p:spTree>
    <p:extLst>
      <p:ext uri="{BB962C8B-B14F-4D97-AF65-F5344CB8AC3E}">
        <p14:creationId xmlns:p14="http://schemas.microsoft.com/office/powerpoint/2010/main" val="289930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60BC9-6B32-454A-9FE8-65F469BA303B}" type="slidenum">
              <a:rPr lang="en-US" smtClean="0"/>
              <a:t>6</a:t>
            </a:fld>
            <a:endParaRPr lang="en-US"/>
          </a:p>
        </p:txBody>
      </p:sp>
    </p:spTree>
    <p:extLst>
      <p:ext uri="{BB962C8B-B14F-4D97-AF65-F5344CB8AC3E}">
        <p14:creationId xmlns:p14="http://schemas.microsoft.com/office/powerpoint/2010/main" val="2190235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60BC9-6B32-454A-9FE8-65F469BA303B}" type="slidenum">
              <a:rPr lang="en-US" smtClean="0"/>
              <a:t>7</a:t>
            </a:fld>
            <a:endParaRPr lang="en-US"/>
          </a:p>
        </p:txBody>
      </p:sp>
    </p:spTree>
    <p:extLst>
      <p:ext uri="{BB962C8B-B14F-4D97-AF65-F5344CB8AC3E}">
        <p14:creationId xmlns:p14="http://schemas.microsoft.com/office/powerpoint/2010/main" val="319462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End-of-Program (2012 Final Evaluation)</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89% improved their management or leadership roles</a:t>
            </a:r>
            <a:r>
              <a:rPr lang="en-US" sz="1200" kern="1200" dirty="0" smtClean="0">
                <a:solidFill>
                  <a:schemeClr val="tx1"/>
                </a:solidFill>
                <a:effectLst/>
                <a:latin typeface="+mn-lt"/>
                <a:ea typeface="+mn-ea"/>
                <a:cs typeface="+mn-cs"/>
              </a:rPr>
              <a:t> on-the-farm because of what they learned being part of the New FARM program. </a:t>
            </a:r>
            <a:endParaRPr lang="en-US" dirty="0" smtClean="0">
              <a:effectLst/>
            </a:endParaRPr>
          </a:p>
          <a:p>
            <a:pPr lvl="0"/>
            <a:r>
              <a:rPr lang="en-US" sz="1200" b="1" kern="1200" dirty="0" smtClean="0">
                <a:solidFill>
                  <a:schemeClr val="tx1"/>
                </a:solidFill>
                <a:effectLst/>
                <a:latin typeface="+mn-lt"/>
                <a:ea typeface="+mn-ea"/>
                <a:cs typeface="+mn-cs"/>
              </a:rPr>
              <a:t>89% applied practical knowledge to improve the sustainability of their farming </a:t>
            </a:r>
            <a:r>
              <a:rPr lang="en-US" sz="1200" kern="1200" dirty="0" smtClean="0">
                <a:solidFill>
                  <a:schemeClr val="tx1"/>
                </a:solidFill>
                <a:effectLst/>
                <a:latin typeface="+mn-lt"/>
                <a:ea typeface="+mn-ea"/>
                <a:cs typeface="+mn-cs"/>
              </a:rPr>
              <a:t>operations because of what they learned in the New FARM program.</a:t>
            </a:r>
            <a:endParaRPr lang="en-US" dirty="0" smtClean="0">
              <a:effectLst/>
            </a:endParaRPr>
          </a:p>
          <a:p>
            <a:pPr lvl="0"/>
            <a:r>
              <a:rPr lang="en-US" sz="1200" b="1" kern="1200" dirty="0" smtClean="0">
                <a:solidFill>
                  <a:schemeClr val="tx1"/>
                </a:solidFill>
                <a:effectLst/>
                <a:latin typeface="+mn-lt"/>
                <a:ea typeface="+mn-ea"/>
                <a:cs typeface="+mn-cs"/>
              </a:rPr>
              <a:t>86% plan to seek a leadership position </a:t>
            </a:r>
            <a:r>
              <a:rPr lang="en-US" sz="1200" kern="1200" dirty="0" smtClean="0">
                <a:solidFill>
                  <a:schemeClr val="tx1"/>
                </a:solidFill>
                <a:effectLst/>
                <a:latin typeface="+mn-lt"/>
                <a:ea typeface="+mn-ea"/>
                <a:cs typeface="+mn-cs"/>
              </a:rPr>
              <a:t>in the agricultural industry or NW Michigan community in the future; </a:t>
            </a:r>
            <a:r>
              <a:rPr lang="en-US" sz="1200" b="1" kern="1200" dirty="0" smtClean="0">
                <a:solidFill>
                  <a:schemeClr val="tx1"/>
                </a:solidFill>
                <a:effectLst/>
                <a:latin typeface="+mn-lt"/>
                <a:ea typeface="+mn-ea"/>
                <a:cs typeface="+mn-cs"/>
              </a:rPr>
              <a:t>50% assumed a leadership position </a:t>
            </a:r>
            <a:r>
              <a:rPr lang="en-US" sz="1200" kern="1200" dirty="0" smtClean="0">
                <a:solidFill>
                  <a:schemeClr val="tx1"/>
                </a:solidFill>
                <a:effectLst/>
                <a:latin typeface="+mn-lt"/>
                <a:ea typeface="+mn-ea"/>
                <a:cs typeface="+mn-cs"/>
              </a:rPr>
              <a:t>had assumed a position since the beginning of the New FARM program. </a:t>
            </a:r>
            <a:endParaRPr lang="en-US" dirty="0" smtClean="0">
              <a:effectLst/>
            </a:endParaRPr>
          </a:p>
          <a:p>
            <a:pPr lvl="0"/>
            <a:r>
              <a:rPr lang="en-US" sz="1200" b="1" kern="1200" dirty="0" smtClean="0">
                <a:solidFill>
                  <a:schemeClr val="tx1"/>
                </a:solidFill>
                <a:effectLst/>
                <a:latin typeface="+mn-lt"/>
                <a:ea typeface="+mn-ea"/>
                <a:cs typeface="+mn-cs"/>
              </a:rPr>
              <a:t>57% modified or expanded current marketing practices </a:t>
            </a:r>
            <a:r>
              <a:rPr lang="en-US" sz="1200" kern="1200" dirty="0" smtClean="0">
                <a:solidFill>
                  <a:schemeClr val="tx1"/>
                </a:solidFill>
                <a:effectLst/>
                <a:latin typeface="+mn-lt"/>
                <a:ea typeface="+mn-ea"/>
                <a:cs typeface="+mn-cs"/>
              </a:rPr>
              <a:t>to begin producing value-added crops since the beginning of the New FARM program.</a:t>
            </a:r>
            <a:r>
              <a:rPr lang="en-US" sz="1200" b="1" kern="1200" dirty="0" smtClean="0">
                <a:solidFill>
                  <a:schemeClr val="tx1"/>
                </a:solidFill>
                <a:effectLst/>
                <a:latin typeface="+mn-lt"/>
                <a:ea typeface="+mn-ea"/>
                <a:cs typeface="+mn-cs"/>
              </a:rPr>
              <a:t> </a:t>
            </a:r>
            <a:endParaRPr lang="en-US" dirty="0" smtClean="0">
              <a:effectLst/>
            </a:endParaRPr>
          </a:p>
          <a:p>
            <a:pPr lvl="0"/>
            <a:r>
              <a:rPr lang="en-US" sz="1200" b="1" kern="1200" dirty="0" smtClean="0">
                <a:solidFill>
                  <a:schemeClr val="tx1"/>
                </a:solidFill>
                <a:effectLst/>
                <a:latin typeface="+mn-lt"/>
                <a:ea typeface="+mn-ea"/>
                <a:cs typeface="+mn-cs"/>
              </a:rPr>
              <a:t>57% increased local food sales</a:t>
            </a:r>
            <a:r>
              <a:rPr lang="en-US" sz="1200" kern="1200" dirty="0" smtClean="0">
                <a:solidFill>
                  <a:schemeClr val="tx1"/>
                </a:solidFill>
                <a:effectLst/>
                <a:latin typeface="+mn-lt"/>
                <a:ea typeface="+mn-ea"/>
                <a:cs typeface="+mn-cs"/>
              </a:rPr>
              <a:t>, since the start of the New FARM program, which they believe was connected to their participation. Examples included gaining new customers, joining local farmer markets, participating in farm-to-school programs, selling jams and other food products locally, and securing new direct sales to brewers (hops) or fermentation viticulture scientists (grapes). Two members had their pork production increase 300%. </a:t>
            </a:r>
            <a:endParaRPr lang="en-US" dirty="0" smtClean="0">
              <a:effectLst/>
            </a:endParaRPr>
          </a:p>
          <a:p>
            <a:pPr lvl="0"/>
            <a:r>
              <a:rPr lang="en-US" sz="1200" b="1" kern="1200" dirty="0" smtClean="0">
                <a:solidFill>
                  <a:schemeClr val="tx1"/>
                </a:solidFill>
                <a:effectLst/>
                <a:latin typeface="+mn-lt"/>
                <a:ea typeface="+mn-ea"/>
                <a:cs typeface="+mn-cs"/>
              </a:rPr>
              <a:t>50% acted on land stewardship </a:t>
            </a:r>
            <a:r>
              <a:rPr lang="en-US" sz="1200" kern="1200" dirty="0" smtClean="0">
                <a:solidFill>
                  <a:schemeClr val="tx1"/>
                </a:solidFill>
                <a:effectLst/>
                <a:latin typeface="+mn-lt"/>
                <a:ea typeface="+mn-ea"/>
                <a:cs typeface="+mn-cs"/>
              </a:rPr>
              <a:t>practices through MAEAP or NRCS programs.</a:t>
            </a:r>
            <a:endParaRPr lang="en-US" dirty="0" smtClean="0">
              <a:effectLst/>
            </a:endParaRPr>
          </a:p>
          <a:p>
            <a:pPr lvl="0"/>
            <a:r>
              <a:rPr lang="en-US" sz="1200" b="1" kern="1200" dirty="0" smtClean="0">
                <a:solidFill>
                  <a:schemeClr val="tx1"/>
                </a:solidFill>
                <a:effectLst/>
                <a:latin typeface="+mn-lt"/>
                <a:ea typeface="+mn-ea"/>
                <a:cs typeface="+mn-cs"/>
              </a:rPr>
              <a:t>43% had purchased, leased, or taken over family farming operations.</a:t>
            </a:r>
            <a:endParaRPr lang="en-US" dirty="0" smtClean="0">
              <a:effectLst/>
            </a:endParaRPr>
          </a:p>
          <a:p>
            <a:pPr lvl="0"/>
            <a:r>
              <a:rPr lang="en-US" sz="1200" b="1" kern="1200" dirty="0" smtClean="0">
                <a:solidFill>
                  <a:schemeClr val="tx1"/>
                </a:solidFill>
                <a:effectLst/>
                <a:latin typeface="+mn-lt"/>
                <a:ea typeface="+mn-ea"/>
                <a:cs typeface="+mn-cs"/>
              </a:rPr>
              <a:t>48% reported an increase in the amount of food produced</a:t>
            </a:r>
            <a:r>
              <a:rPr lang="en-US" sz="1200" kern="1200" dirty="0" smtClean="0">
                <a:solidFill>
                  <a:schemeClr val="tx1"/>
                </a:solidFill>
                <a:effectLst/>
                <a:latin typeface="+mn-lt"/>
                <a:ea typeface="+mn-ea"/>
                <a:cs typeface="+mn-cs"/>
              </a:rPr>
              <a:t> by the farm or growing operation, since the start of the New FARM program, which they believe was connected to their participation. Examples included noticeable improvements in soil fertility for improved crops (cherries), an expanded fruit stand for direct sales, and adding pork to the current operation. Two industries represented in the program are hops production for breweries and apple growing for cider production. These crops are grown and distributed for creation of a product. New FARM members representing this industry also reported improved production including better IPM (Integrated Pest Management), increase in acres planted, and a 40% increase in cider production.  </a:t>
            </a:r>
            <a:endParaRPr lang="en-US" dirty="0" smtClean="0">
              <a:effectLst/>
            </a:endParaRPr>
          </a:p>
          <a:p>
            <a:pPr lvl="0"/>
            <a:r>
              <a:rPr lang="en-US" sz="1200" b="1" kern="1200" dirty="0" smtClean="0">
                <a:solidFill>
                  <a:schemeClr val="tx1"/>
                </a:solidFill>
                <a:effectLst/>
                <a:latin typeface="+mn-lt"/>
                <a:ea typeface="+mn-ea"/>
                <a:cs typeface="+mn-cs"/>
              </a:rPr>
              <a:t>38% experienced an increase in farm revenue, </a:t>
            </a:r>
            <a:r>
              <a:rPr lang="en-US" sz="1200" kern="1200" dirty="0" smtClean="0">
                <a:solidFill>
                  <a:schemeClr val="tx1"/>
                </a:solidFill>
                <a:effectLst/>
                <a:latin typeface="+mn-lt"/>
                <a:ea typeface="+mn-ea"/>
                <a:cs typeface="+mn-cs"/>
              </a:rPr>
              <a:t>since the start of the New FARM program, they believe was connected to their participation. Examples included increasing CSA (community supported agriculture) income, increasing pasture-based poultry, adding a hop processor facility, and selling merchandise. Three members (14%) started new agricultural enterprises or started farming.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BE160BC9-6B32-454A-9FE8-65F469BA303B}" type="slidenum">
              <a:rPr lang="en-US" smtClean="0"/>
              <a:t>14</a:t>
            </a:fld>
            <a:endParaRPr lang="en-US"/>
          </a:p>
        </p:txBody>
      </p:sp>
    </p:spTree>
    <p:extLst>
      <p:ext uri="{BB962C8B-B14F-4D97-AF65-F5344CB8AC3E}">
        <p14:creationId xmlns:p14="http://schemas.microsoft.com/office/powerpoint/2010/main" val="230641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56E447-FF02-4FFA-A7C5-C0097E62DBB4}" type="datetimeFigureOut">
              <a:rPr lang="en-US" smtClean="0"/>
              <a:t>10/17/2012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369642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6E447-FF02-4FFA-A7C5-C0097E62DBB4}" type="datetimeFigureOut">
              <a:rPr lang="en-US" smtClean="0"/>
              <a:t>10/17/2012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3587556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6E447-FF02-4FFA-A7C5-C0097E62DBB4}" type="datetimeFigureOut">
              <a:rPr lang="en-US" smtClean="0"/>
              <a:t>10/17/2012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2736729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6E447-FF02-4FFA-A7C5-C0097E62DBB4}" type="datetimeFigureOut">
              <a:rPr lang="en-US" smtClean="0"/>
              <a:t>10/17/2012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1805309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56E447-FF02-4FFA-A7C5-C0097E62DBB4}" type="datetimeFigureOut">
              <a:rPr lang="en-US" smtClean="0"/>
              <a:t>10/17/2012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237048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56E447-FF02-4FFA-A7C5-C0097E62DBB4}" type="datetimeFigureOut">
              <a:rPr lang="en-US" smtClean="0"/>
              <a:t>10/17/2012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257890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56E447-FF02-4FFA-A7C5-C0097E62DBB4}" type="datetimeFigureOut">
              <a:rPr lang="en-US" smtClean="0"/>
              <a:t>10/17/2012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3225165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56E447-FF02-4FFA-A7C5-C0097E62DBB4}" type="datetimeFigureOut">
              <a:rPr lang="en-US" smtClean="0"/>
              <a:t>10/17/2012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151523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56E447-FF02-4FFA-A7C5-C0097E62DBB4}" type="datetimeFigureOut">
              <a:rPr lang="en-US" smtClean="0"/>
              <a:t>10/17/2012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359665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56E447-FF02-4FFA-A7C5-C0097E62DBB4}" type="datetimeFigureOut">
              <a:rPr lang="en-US" smtClean="0"/>
              <a:t>10/17/2012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17030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56E447-FF02-4FFA-A7C5-C0097E62DBB4}" type="datetimeFigureOut">
              <a:rPr lang="en-US" smtClean="0"/>
              <a:t>10/17/2012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F658D-4124-44E0-AD08-B23804BD6901}" type="slidenum">
              <a:rPr lang="en-US" smtClean="0"/>
              <a:t>‹#›</a:t>
            </a:fld>
            <a:endParaRPr lang="en-US"/>
          </a:p>
        </p:txBody>
      </p:sp>
    </p:spTree>
    <p:extLst>
      <p:ext uri="{BB962C8B-B14F-4D97-AF65-F5344CB8AC3E}">
        <p14:creationId xmlns:p14="http://schemas.microsoft.com/office/powerpoint/2010/main" val="3595430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6E447-FF02-4FFA-A7C5-C0097E62DBB4}" type="datetimeFigureOut">
              <a:rPr lang="en-US" smtClean="0"/>
              <a:t>10/17/2012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F658D-4124-44E0-AD08-B23804BD6901}" type="slidenum">
              <a:rPr lang="en-US" smtClean="0"/>
              <a:t>‹#›</a:t>
            </a:fld>
            <a:endParaRPr lang="en-US"/>
          </a:p>
        </p:txBody>
      </p:sp>
    </p:spTree>
    <p:extLst>
      <p:ext uri="{BB962C8B-B14F-4D97-AF65-F5344CB8AC3E}">
        <p14:creationId xmlns:p14="http://schemas.microsoft.com/office/powerpoint/2010/main" val="3596452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7454" y="152400"/>
            <a:ext cx="7505131" cy="954107"/>
          </a:xfrm>
          <a:prstGeom prst="rect">
            <a:avLst/>
          </a:prstGeom>
          <a:noFill/>
        </p:spPr>
        <p:txBody>
          <a:bodyPr wrap="square" rtlCol="0">
            <a:spAutoFit/>
          </a:bodyPr>
          <a:lstStyle/>
          <a:p>
            <a:r>
              <a:rPr lang="en-US" sz="2200" b="1" dirty="0" smtClean="0"/>
              <a:t>New FARM Program </a:t>
            </a:r>
            <a:r>
              <a:rPr lang="en-US" sz="2200" dirty="0" smtClean="0"/>
              <a:t>of </a:t>
            </a:r>
            <a:r>
              <a:rPr lang="en-US" sz="2200" dirty="0"/>
              <a:t>Northwest </a:t>
            </a:r>
            <a:r>
              <a:rPr lang="en-US" sz="2200" dirty="0" smtClean="0"/>
              <a:t>Michigan</a:t>
            </a:r>
          </a:p>
          <a:p>
            <a:endParaRPr lang="en-US" sz="1200" b="1" dirty="0" smtClean="0"/>
          </a:p>
          <a:p>
            <a:r>
              <a:rPr lang="en-US" sz="2200" b="1" u="sng" dirty="0" smtClean="0"/>
              <a:t>F</a:t>
            </a:r>
            <a:r>
              <a:rPr lang="en-US" sz="2200" dirty="0" smtClean="0"/>
              <a:t>armer </a:t>
            </a:r>
            <a:r>
              <a:rPr lang="en-US" sz="2200" b="1" u="sng" dirty="0" smtClean="0"/>
              <a:t>A</a:t>
            </a:r>
            <a:r>
              <a:rPr lang="en-US" sz="2200" dirty="0" smtClean="0"/>
              <a:t>ssistance</a:t>
            </a:r>
            <a:r>
              <a:rPr lang="en-US" sz="2200" dirty="0"/>
              <a:t> </a:t>
            </a:r>
            <a:r>
              <a:rPr lang="en-US" sz="2200" dirty="0" smtClean="0"/>
              <a:t>&amp; </a:t>
            </a:r>
            <a:r>
              <a:rPr lang="en-US" sz="2200" b="1" u="sng" dirty="0" smtClean="0"/>
              <a:t>R</a:t>
            </a:r>
            <a:r>
              <a:rPr lang="en-US" sz="2200" dirty="0" smtClean="0"/>
              <a:t>esource </a:t>
            </a:r>
            <a:r>
              <a:rPr lang="en-US" sz="2200" b="1" u="sng" dirty="0" smtClean="0"/>
              <a:t>M</a:t>
            </a:r>
            <a:r>
              <a:rPr lang="en-US" sz="2200" dirty="0" smtClean="0"/>
              <a:t>anagement</a:t>
            </a:r>
            <a:r>
              <a:rPr lang="en-US" sz="2200" dirty="0"/>
              <a:t> </a:t>
            </a:r>
            <a:r>
              <a:rPr lang="en-US" sz="2200" dirty="0" smtClean="0"/>
              <a:t>Program</a:t>
            </a:r>
            <a:endParaRPr lang="en-US" sz="2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42" y="103015"/>
            <a:ext cx="1104900" cy="1138047"/>
          </a:xfrm>
          <a:prstGeom prst="rect">
            <a:avLst/>
          </a:prstGeom>
        </p:spPr>
      </p:pic>
      <p:sp>
        <p:nvSpPr>
          <p:cNvPr id="3" name="TextBox 2"/>
          <p:cNvSpPr txBox="1"/>
          <p:nvPr/>
        </p:nvSpPr>
        <p:spPr>
          <a:xfrm>
            <a:off x="593677" y="5449668"/>
            <a:ext cx="8534400" cy="646331"/>
          </a:xfrm>
          <a:prstGeom prst="rect">
            <a:avLst/>
          </a:prstGeom>
          <a:noFill/>
        </p:spPr>
        <p:txBody>
          <a:bodyPr wrap="square" rtlCol="0">
            <a:spAutoFit/>
          </a:bodyPr>
          <a:lstStyle/>
          <a:p>
            <a:r>
              <a:rPr lang="en-US" dirty="0"/>
              <a:t>Three years of data to reach intermediate outcomes and nobody will read the reports!</a:t>
            </a:r>
          </a:p>
          <a:p>
            <a:r>
              <a:rPr lang="en-US" dirty="0" smtClean="0"/>
              <a:t>Dr. Cheryl Peters, Evaluation Specialist </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245" y="6095999"/>
            <a:ext cx="4762500" cy="6191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4945"/>
            <a:ext cx="9144000" cy="4004930"/>
          </a:xfrm>
          <a:prstGeom prst="rect">
            <a:avLst/>
          </a:prstGeom>
        </p:spPr>
      </p:pic>
      <p:sp>
        <p:nvSpPr>
          <p:cNvPr id="7" name="TextBox 6"/>
          <p:cNvSpPr txBox="1"/>
          <p:nvPr/>
        </p:nvSpPr>
        <p:spPr>
          <a:xfrm>
            <a:off x="3071495" y="4828850"/>
            <a:ext cx="6096000" cy="484748"/>
          </a:xfrm>
          <a:prstGeom prst="rect">
            <a:avLst/>
          </a:prstGeom>
          <a:noFill/>
        </p:spPr>
        <p:txBody>
          <a:bodyPr wrap="square" rtlCol="0">
            <a:spAutoFit/>
          </a:bodyPr>
          <a:lstStyle/>
          <a:p>
            <a:r>
              <a:rPr lang="en-US" sz="2550" b="1" dirty="0" smtClean="0">
                <a:solidFill>
                  <a:srgbClr val="FFFF00"/>
                </a:solidFill>
              </a:rPr>
              <a:t>in New Zealand at the “other” 45</a:t>
            </a:r>
            <a:r>
              <a:rPr lang="en-US" sz="2550" b="1" baseline="30000" dirty="0" smtClean="0">
                <a:solidFill>
                  <a:srgbClr val="FFFF00"/>
                </a:solidFill>
              </a:rPr>
              <a:t>th</a:t>
            </a:r>
            <a:r>
              <a:rPr lang="en-US" sz="2550" b="1" dirty="0" smtClean="0">
                <a:solidFill>
                  <a:srgbClr val="FFFF00"/>
                </a:solidFill>
              </a:rPr>
              <a:t> parallel</a:t>
            </a:r>
            <a:endParaRPr lang="en-US" sz="2550" b="1" dirty="0">
              <a:solidFill>
                <a:srgbClr val="FFFF00"/>
              </a:solidFill>
            </a:endParaRPr>
          </a:p>
        </p:txBody>
      </p:sp>
    </p:spTree>
    <p:extLst>
      <p:ext uri="{BB962C8B-B14F-4D97-AF65-F5344CB8AC3E}">
        <p14:creationId xmlns:p14="http://schemas.microsoft.com/office/powerpoint/2010/main" val="2925073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rcRect t="987"/>
          <a:stretch>
            <a:fillRect/>
          </a:stretch>
        </p:blipFill>
        <p:spPr bwMode="auto">
          <a:xfrm>
            <a:off x="1447800" y="1"/>
            <a:ext cx="5944275" cy="6629400"/>
          </a:xfrm>
          <a:prstGeom prst="rect">
            <a:avLst/>
          </a:prstGeom>
          <a:noFill/>
          <a:ln w="9525">
            <a:noFill/>
            <a:miter lim="800000"/>
            <a:headEnd/>
            <a:tailEnd/>
          </a:ln>
        </p:spPr>
      </p:pic>
      <p:sp>
        <p:nvSpPr>
          <p:cNvPr id="6" name="5-Point Star 5"/>
          <p:cNvSpPr/>
          <p:nvPr/>
        </p:nvSpPr>
        <p:spPr>
          <a:xfrm>
            <a:off x="5715000" y="2819400"/>
            <a:ext cx="304800" cy="457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5257800" y="3200400"/>
            <a:ext cx="533400" cy="304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581400" y="3505200"/>
            <a:ext cx="1600200" cy="1066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276600" y="4572000"/>
            <a:ext cx="2286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200400" y="3200400"/>
            <a:ext cx="838200" cy="1371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114800" y="2209800"/>
            <a:ext cx="762000" cy="914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876800" y="990600"/>
            <a:ext cx="1143000" cy="1143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19800" y="990600"/>
            <a:ext cx="15240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48400" y="1143000"/>
            <a:ext cx="533400" cy="228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943600" y="1371600"/>
            <a:ext cx="838200" cy="1600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042" y="56866"/>
            <a:ext cx="3150221" cy="1077218"/>
          </a:xfrm>
          <a:prstGeom prst="rect">
            <a:avLst/>
          </a:prstGeom>
          <a:noFill/>
        </p:spPr>
        <p:txBody>
          <a:bodyPr wrap="none" rtlCol="0">
            <a:spAutoFit/>
          </a:bodyPr>
          <a:lstStyle/>
          <a:p>
            <a:pPr algn="ctr"/>
            <a:r>
              <a:rPr lang="en-US" sz="3200" b="1" dirty="0" smtClean="0">
                <a:solidFill>
                  <a:srgbClr val="FF0000"/>
                </a:solidFill>
              </a:rPr>
              <a:t>the South Island, </a:t>
            </a:r>
          </a:p>
          <a:p>
            <a:pPr algn="ctr"/>
            <a:r>
              <a:rPr lang="en-US" sz="3200" b="1" dirty="0" smtClean="0">
                <a:solidFill>
                  <a:srgbClr val="FF0000"/>
                </a:solidFill>
              </a:rPr>
              <a:t>New Zealand</a:t>
            </a:r>
            <a:endParaRPr lang="en-US" sz="3200" b="1" dirty="0">
              <a:solidFill>
                <a:srgbClr val="FF0000"/>
              </a:solidFill>
            </a:endParaRPr>
          </a:p>
        </p:txBody>
      </p:sp>
      <p:pic>
        <p:nvPicPr>
          <p:cNvPr id="2051" name="Picture 3" descr="C:\Users\rothwel3\Pictures\2012-02-15 new zealand\new zealand 100.JPG"/>
          <p:cNvPicPr>
            <a:picLocks noChangeAspect="1" noChangeArrowheads="1"/>
          </p:cNvPicPr>
          <p:nvPr/>
        </p:nvPicPr>
        <p:blipFill>
          <a:blip r:embed="rId3" cstate="print"/>
          <a:srcRect l="30897" t="15385" r="6330" b="69963"/>
          <a:stretch>
            <a:fillRect/>
          </a:stretch>
        </p:blipFill>
        <p:spPr bwMode="auto">
          <a:xfrm>
            <a:off x="6781800" y="3058235"/>
            <a:ext cx="2362200" cy="738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7" descr="C:\Users\rothwel3\Pictures\2012-02-15 new zealand\new zealand 142.JPG"/>
          <p:cNvPicPr>
            <a:picLocks noChangeAspect="1" noChangeArrowheads="1"/>
          </p:cNvPicPr>
          <p:nvPr/>
        </p:nvPicPr>
        <p:blipFill>
          <a:blip r:embed="rId4" cstate="print"/>
          <a:srcRect l="12517" t="14381" r="6924"/>
          <a:stretch>
            <a:fillRect/>
          </a:stretch>
        </p:blipFill>
        <p:spPr bwMode="auto">
          <a:xfrm>
            <a:off x="233177" y="1307237"/>
            <a:ext cx="2286000" cy="1814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3" descr="C:\Users\rothwel3\Pictures\2012-02-15 new zealand\new zealand 183.JPG"/>
          <p:cNvPicPr>
            <a:picLocks noChangeAspect="1" noChangeArrowheads="1"/>
          </p:cNvPicPr>
          <p:nvPr/>
        </p:nvPicPr>
        <p:blipFill>
          <a:blip r:embed="rId5" cstate="print"/>
          <a:srcRect/>
          <a:stretch>
            <a:fillRect/>
          </a:stretch>
        </p:blipFill>
        <p:spPr bwMode="auto">
          <a:xfrm>
            <a:off x="6934200" y="5207470"/>
            <a:ext cx="2209800" cy="1650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8"/>
          <p:cNvPicPr>
            <a:picLocks noChangeAspect="1" noChangeArrowheads="1"/>
          </p:cNvPicPr>
          <p:nvPr/>
        </p:nvPicPr>
        <p:blipFill>
          <a:blip r:embed="rId6" cstate="print"/>
          <a:srcRect/>
          <a:stretch>
            <a:fillRect/>
          </a:stretch>
        </p:blipFill>
        <p:spPr bwMode="auto">
          <a:xfrm>
            <a:off x="5203533" y="3962400"/>
            <a:ext cx="2210475" cy="1657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4" descr="C:\Users\rothwel3\Pictures\2012-02-15 new zealand\new zealand 185.JPG"/>
          <p:cNvPicPr>
            <a:picLocks noChangeAspect="1" noChangeArrowheads="1"/>
          </p:cNvPicPr>
          <p:nvPr/>
        </p:nvPicPr>
        <p:blipFill>
          <a:blip r:embed="rId7" cstate="print"/>
          <a:srcRect/>
          <a:stretch>
            <a:fillRect/>
          </a:stretch>
        </p:blipFill>
        <p:spPr bwMode="auto">
          <a:xfrm>
            <a:off x="5448300" y="5679791"/>
            <a:ext cx="1649530" cy="1232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3" descr="C:\Users\rothwel3\Pictures\2012-02-15 new zealand\new zealand 194.JPG"/>
          <p:cNvPicPr>
            <a:picLocks noChangeAspect="1" noChangeArrowheads="1"/>
          </p:cNvPicPr>
          <p:nvPr/>
        </p:nvPicPr>
        <p:blipFill>
          <a:blip r:embed="rId8" cstate="print"/>
          <a:srcRect b="34321"/>
          <a:stretch>
            <a:fillRect/>
          </a:stretch>
        </p:blipFill>
        <p:spPr bwMode="auto">
          <a:xfrm>
            <a:off x="2517531" y="1295400"/>
            <a:ext cx="1863969"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4"/>
          <p:cNvPicPr>
            <a:picLocks noChangeAspect="1" noChangeArrowheads="1"/>
          </p:cNvPicPr>
          <p:nvPr/>
        </p:nvPicPr>
        <p:blipFill>
          <a:blip r:embed="rId9" cstate="print"/>
          <a:srcRect/>
          <a:stretch>
            <a:fillRect/>
          </a:stretch>
        </p:blipFill>
        <p:spPr bwMode="auto">
          <a:xfrm>
            <a:off x="7392075" y="105059"/>
            <a:ext cx="1753855" cy="1171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0"/>
          <p:cNvPicPr>
            <a:picLocks noChangeAspect="1" noChangeArrowheads="1"/>
          </p:cNvPicPr>
          <p:nvPr/>
        </p:nvPicPr>
        <p:blipFill>
          <a:blip r:embed="rId10" cstate="print"/>
          <a:srcRect/>
          <a:stretch>
            <a:fillRect/>
          </a:stretch>
        </p:blipFill>
        <p:spPr bwMode="auto">
          <a:xfrm>
            <a:off x="7061436" y="1458035"/>
            <a:ext cx="1968500" cy="1476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9"/>
          <p:cNvPicPr>
            <a:picLocks noChangeAspect="1" noChangeArrowheads="1"/>
          </p:cNvPicPr>
          <p:nvPr/>
        </p:nvPicPr>
        <p:blipFill>
          <a:blip r:embed="rId11" cstate="print"/>
          <a:srcRect/>
          <a:stretch>
            <a:fillRect/>
          </a:stretch>
        </p:blipFill>
        <p:spPr bwMode="auto">
          <a:xfrm>
            <a:off x="0" y="3381232"/>
            <a:ext cx="1639824" cy="2454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9"/>
          <p:cNvPicPr>
            <a:picLocks noChangeAspect="1" noChangeArrowheads="1"/>
          </p:cNvPicPr>
          <p:nvPr/>
        </p:nvPicPr>
        <p:blipFill>
          <a:blip r:embed="rId12" cstate="print"/>
          <a:srcRect/>
          <a:stretch>
            <a:fillRect/>
          </a:stretch>
        </p:blipFill>
        <p:spPr bwMode="auto">
          <a:xfrm>
            <a:off x="3134771" y="-13751"/>
            <a:ext cx="1761318" cy="1320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7"/>
          <p:cNvPicPr>
            <a:picLocks noChangeAspect="1" noChangeArrowheads="1"/>
          </p:cNvPicPr>
          <p:nvPr/>
        </p:nvPicPr>
        <p:blipFill>
          <a:blip r:embed="rId13" cstate="print"/>
          <a:srcRect/>
          <a:stretch>
            <a:fillRect/>
          </a:stretch>
        </p:blipFill>
        <p:spPr bwMode="auto">
          <a:xfrm>
            <a:off x="762632" y="5816817"/>
            <a:ext cx="1550144" cy="1035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4158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27660" y="-117813"/>
            <a:ext cx="9474200" cy="6991350"/>
          </a:xfrm>
          <a:prstGeom prst="rect">
            <a:avLst/>
          </a:prstGeom>
          <a:ln>
            <a:noFill/>
          </a:ln>
          <a:effectLst>
            <a:glow rad="127000">
              <a:schemeClr val="accent1"/>
            </a:glow>
            <a:outerShdw blurRad="50800" dist="50800" dir="5400000" algn="ctr" rotWithShape="0">
              <a:srgbClr val="000000"/>
            </a:outerShdw>
            <a:softEdge rad="112500"/>
          </a:effectLst>
        </p:spPr>
      </p:pic>
      <p:sp>
        <p:nvSpPr>
          <p:cNvPr id="3" name="TextBox 2"/>
          <p:cNvSpPr txBox="1"/>
          <p:nvPr/>
        </p:nvSpPr>
        <p:spPr>
          <a:xfrm>
            <a:off x="126670" y="1676400"/>
            <a:ext cx="1371600" cy="2462213"/>
          </a:xfrm>
          <a:prstGeom prst="rect">
            <a:avLst/>
          </a:prstGeom>
          <a:noFill/>
        </p:spPr>
        <p:txBody>
          <a:bodyPr wrap="square" rtlCol="0">
            <a:spAutoFit/>
          </a:bodyPr>
          <a:lstStyle/>
          <a:p>
            <a:r>
              <a:rPr lang="en-US" sz="2200" b="1" dirty="0" smtClean="0">
                <a:solidFill>
                  <a:schemeClr val="bg1"/>
                </a:solidFill>
              </a:rPr>
              <a:t>Themes from Reflective Essays on New Zealand Trip </a:t>
            </a:r>
            <a:endParaRPr lang="en-US" sz="2200" b="1" dirty="0">
              <a:solidFill>
                <a:schemeClr val="bg1"/>
              </a:solidFill>
            </a:endParaRPr>
          </a:p>
        </p:txBody>
      </p:sp>
      <p:sp>
        <p:nvSpPr>
          <p:cNvPr id="5" name="TextBox 4"/>
          <p:cNvSpPr txBox="1"/>
          <p:nvPr/>
        </p:nvSpPr>
        <p:spPr>
          <a:xfrm>
            <a:off x="37440" y="4648200"/>
            <a:ext cx="9144000" cy="2154436"/>
          </a:xfrm>
          <a:prstGeom prst="rect">
            <a:avLst/>
          </a:prstGeom>
          <a:solidFill>
            <a:schemeClr val="accent1">
              <a:alpha val="58000"/>
            </a:schemeClr>
          </a:solidFill>
        </p:spPr>
        <p:txBody>
          <a:bodyPr wrap="square" rtlCol="0">
            <a:spAutoFit/>
          </a:bodyPr>
          <a:lstStyle/>
          <a:p>
            <a:pPr marL="342900" indent="-342900">
              <a:buFont typeface="Arial" pitchFamily="34" charset="0"/>
              <a:buChar char="•"/>
            </a:pPr>
            <a:r>
              <a:rPr lang="en-US" sz="2200" b="1" dirty="0" smtClean="0">
                <a:solidFill>
                  <a:schemeClr val="bg1"/>
                </a:solidFill>
              </a:rPr>
              <a:t>Exposure </a:t>
            </a:r>
            <a:r>
              <a:rPr lang="en-US" sz="2200" b="1" dirty="0">
                <a:solidFill>
                  <a:schemeClr val="bg1"/>
                </a:solidFill>
              </a:rPr>
              <a:t>to New Zealand communities </a:t>
            </a:r>
            <a:r>
              <a:rPr lang="en-US" sz="2200" b="1" dirty="0" smtClean="0">
                <a:solidFill>
                  <a:schemeClr val="bg1"/>
                </a:solidFill>
              </a:rPr>
              <a:t>= innovative </a:t>
            </a:r>
            <a:r>
              <a:rPr lang="en-US" sz="2200" b="1" dirty="0">
                <a:solidFill>
                  <a:schemeClr val="bg1"/>
                </a:solidFill>
              </a:rPr>
              <a:t>ideas </a:t>
            </a:r>
            <a:r>
              <a:rPr lang="en-US" sz="2200" b="1" dirty="0" smtClean="0">
                <a:solidFill>
                  <a:schemeClr val="bg1"/>
                </a:solidFill>
              </a:rPr>
              <a:t>to </a:t>
            </a:r>
            <a:r>
              <a:rPr lang="en-US" sz="2200" b="1" dirty="0">
                <a:solidFill>
                  <a:schemeClr val="bg1"/>
                </a:solidFill>
              </a:rPr>
              <a:t>Michigan</a:t>
            </a:r>
            <a:r>
              <a:rPr lang="en-US" sz="2200" b="1" dirty="0" smtClean="0">
                <a:solidFill>
                  <a:schemeClr val="bg1"/>
                </a:solidFill>
              </a:rPr>
              <a:t>.</a:t>
            </a:r>
          </a:p>
          <a:p>
            <a:pPr marL="342900" indent="-342900">
              <a:buFont typeface="Arial" pitchFamily="34" charset="0"/>
              <a:buChar char="•"/>
            </a:pPr>
            <a:endParaRPr lang="en-US" sz="1200" b="1" dirty="0">
              <a:solidFill>
                <a:schemeClr val="bg1"/>
              </a:solidFill>
            </a:endParaRPr>
          </a:p>
          <a:p>
            <a:pPr marL="342900" indent="-342900">
              <a:buFont typeface="Arial" pitchFamily="34" charset="0"/>
              <a:buChar char="•"/>
            </a:pPr>
            <a:r>
              <a:rPr lang="en-US" sz="2200" b="1" dirty="0" smtClean="0">
                <a:solidFill>
                  <a:schemeClr val="bg1"/>
                </a:solidFill>
              </a:rPr>
              <a:t>International travel created </a:t>
            </a:r>
            <a:r>
              <a:rPr lang="en-US" sz="2200" b="1" dirty="0">
                <a:solidFill>
                  <a:schemeClr val="bg1"/>
                </a:solidFill>
              </a:rPr>
              <a:t>a shared experience that tightened the group</a:t>
            </a:r>
            <a:r>
              <a:rPr lang="en-US" sz="2200" b="1" dirty="0" smtClean="0">
                <a:solidFill>
                  <a:schemeClr val="bg1"/>
                </a:solidFill>
              </a:rPr>
              <a:t>.</a:t>
            </a:r>
          </a:p>
          <a:p>
            <a:pPr marL="342900" indent="-342900">
              <a:buFont typeface="Arial" pitchFamily="34" charset="0"/>
              <a:buChar char="•"/>
            </a:pPr>
            <a:endParaRPr lang="en-US" sz="1200" b="1" dirty="0">
              <a:solidFill>
                <a:schemeClr val="bg1"/>
              </a:solidFill>
            </a:endParaRPr>
          </a:p>
          <a:p>
            <a:pPr marL="342900" indent="-342900">
              <a:buFont typeface="Arial" pitchFamily="34" charset="0"/>
              <a:buChar char="•"/>
            </a:pPr>
            <a:r>
              <a:rPr lang="en-US" sz="2200" b="1" dirty="0" smtClean="0">
                <a:solidFill>
                  <a:schemeClr val="bg1"/>
                </a:solidFill>
              </a:rPr>
              <a:t>Cultural </a:t>
            </a:r>
            <a:r>
              <a:rPr lang="en-US" sz="2200" b="1" dirty="0">
                <a:solidFill>
                  <a:schemeClr val="bg1"/>
                </a:solidFill>
              </a:rPr>
              <a:t>o</a:t>
            </a:r>
            <a:r>
              <a:rPr lang="en-US" sz="2200" b="1" dirty="0" smtClean="0">
                <a:solidFill>
                  <a:schemeClr val="bg1"/>
                </a:solidFill>
              </a:rPr>
              <a:t>bservations </a:t>
            </a:r>
            <a:r>
              <a:rPr lang="en-US" sz="2200" b="1" dirty="0">
                <a:solidFill>
                  <a:schemeClr val="bg1"/>
                </a:solidFill>
              </a:rPr>
              <a:t>during the trip that could </a:t>
            </a:r>
            <a:r>
              <a:rPr lang="en-US" sz="2200" b="1" dirty="0" smtClean="0">
                <a:solidFill>
                  <a:schemeClr val="bg1"/>
                </a:solidFill>
              </a:rPr>
              <a:t>impact </a:t>
            </a:r>
            <a:r>
              <a:rPr lang="en-US" sz="2200" b="1" dirty="0">
                <a:solidFill>
                  <a:schemeClr val="bg1"/>
                </a:solidFill>
              </a:rPr>
              <a:t>local food movements, farmland preservation, environmental stewardship, or </a:t>
            </a:r>
            <a:r>
              <a:rPr lang="en-US" sz="2200" b="1" dirty="0" smtClean="0">
                <a:solidFill>
                  <a:schemeClr val="bg1"/>
                </a:solidFill>
              </a:rPr>
              <a:t>the economy in </a:t>
            </a:r>
            <a:r>
              <a:rPr lang="en-US" sz="2200" b="1" dirty="0">
                <a:solidFill>
                  <a:schemeClr val="bg1"/>
                </a:solidFill>
              </a:rPr>
              <a:t>Michigan</a:t>
            </a:r>
            <a:r>
              <a:rPr lang="en-US" sz="2200" b="1" dirty="0" smtClean="0">
                <a:solidFill>
                  <a:schemeClr val="bg1"/>
                </a:solidFill>
              </a:rPr>
              <a:t>.</a:t>
            </a:r>
            <a:endParaRPr lang="en-US" sz="2200" b="1" dirty="0">
              <a:solidFill>
                <a:schemeClr val="bg1"/>
              </a:solidFill>
            </a:endParaRPr>
          </a:p>
        </p:txBody>
      </p:sp>
    </p:spTree>
    <p:extLst>
      <p:ext uri="{BB962C8B-B14F-4D97-AF65-F5344CB8AC3E}">
        <p14:creationId xmlns:p14="http://schemas.microsoft.com/office/powerpoint/2010/main" val="3668861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48000" cy="1249362"/>
          </a:xfrm>
        </p:spPr>
        <p:txBody>
          <a:bodyPr>
            <a:normAutofit/>
          </a:bodyPr>
          <a:lstStyle/>
          <a:p>
            <a:r>
              <a:rPr lang="en-US" sz="1800" b="1" dirty="0"/>
              <a:t>Winter 2011 Mid-Term </a:t>
            </a:r>
            <a:r>
              <a:rPr lang="en-US" sz="1800" b="1" dirty="0" smtClean="0"/>
              <a:t>Evaluation </a:t>
            </a:r>
            <a:endParaRPr lang="en-US" sz="1800" dirty="0"/>
          </a:p>
        </p:txBody>
      </p:sp>
      <p:sp>
        <p:nvSpPr>
          <p:cNvPr id="3" name="Content Placeholder 2"/>
          <p:cNvSpPr>
            <a:spLocks noGrp="1"/>
          </p:cNvSpPr>
          <p:nvPr>
            <p:ph idx="1"/>
          </p:nvPr>
        </p:nvSpPr>
        <p:spPr>
          <a:xfrm>
            <a:off x="228600" y="2057400"/>
            <a:ext cx="8686800" cy="4800600"/>
          </a:xfrm>
        </p:spPr>
        <p:txBody>
          <a:bodyPr>
            <a:noAutofit/>
          </a:bodyPr>
          <a:lstStyle/>
          <a:p>
            <a:r>
              <a:rPr lang="en-US" sz="2200" b="1" dirty="0"/>
              <a:t>100% Changed marketing practices. </a:t>
            </a:r>
            <a:r>
              <a:rPr lang="en-US" sz="2200" dirty="0"/>
              <a:t>Program expanded networking and therefore awareness of local marketing strategies and outlets.  </a:t>
            </a:r>
          </a:p>
          <a:p>
            <a:pPr lvl="1"/>
            <a:r>
              <a:rPr lang="en-US" sz="1800" dirty="0"/>
              <a:t>Benefit of the program –</a:t>
            </a:r>
            <a:r>
              <a:rPr lang="en-US" sz="1800" b="1" dirty="0"/>
              <a:t>NETWORKING!!!! </a:t>
            </a:r>
            <a:r>
              <a:rPr lang="en-US" sz="1800" dirty="0"/>
              <a:t>buying services/goods </a:t>
            </a:r>
          </a:p>
          <a:p>
            <a:r>
              <a:rPr lang="en-US" sz="2200" b="1" dirty="0" smtClean="0"/>
              <a:t>61</a:t>
            </a:r>
            <a:r>
              <a:rPr lang="en-US" sz="2200" b="1" dirty="0"/>
              <a:t>% Changed farming/ growing operations or land management practices. </a:t>
            </a:r>
            <a:r>
              <a:rPr lang="en-US" sz="2200" dirty="0"/>
              <a:t>Examples: trying high density apples, making plans related to farm transfers, taking out new loans for land, building a chemical building, trying a farm stand, investing in goats. </a:t>
            </a:r>
          </a:p>
          <a:p>
            <a:pPr lvl="0"/>
            <a:r>
              <a:rPr lang="en-US" sz="2200" b="1" dirty="0" smtClean="0"/>
              <a:t>43</a:t>
            </a:r>
            <a:r>
              <a:rPr lang="en-US" sz="2200" b="1" dirty="0"/>
              <a:t>% Developed or revised a farm plan. </a:t>
            </a:r>
            <a:r>
              <a:rPr lang="en-US" sz="2200" dirty="0"/>
              <a:t>D</a:t>
            </a:r>
            <a:r>
              <a:rPr lang="en-US" sz="2200" dirty="0" smtClean="0"/>
              <a:t>iversification </a:t>
            </a:r>
            <a:r>
              <a:rPr lang="en-US" sz="2200" dirty="0"/>
              <a:t>in crops or business </a:t>
            </a:r>
            <a:r>
              <a:rPr lang="en-US" sz="2200" dirty="0" smtClean="0"/>
              <a:t>practices</a:t>
            </a:r>
            <a:r>
              <a:rPr lang="en-US" sz="2200" dirty="0"/>
              <a:t> </a:t>
            </a:r>
            <a:r>
              <a:rPr lang="en-US" sz="2200" dirty="0" smtClean="0"/>
              <a:t>like adding agritourism.</a:t>
            </a:r>
          </a:p>
          <a:p>
            <a:pPr lvl="0"/>
            <a:r>
              <a:rPr lang="en-US" sz="2200" b="1" dirty="0" smtClean="0"/>
              <a:t>30</a:t>
            </a:r>
            <a:r>
              <a:rPr lang="en-US" sz="2200" b="1" dirty="0"/>
              <a:t>% Started farming and 0% stopped </a:t>
            </a:r>
            <a:r>
              <a:rPr lang="en-US" sz="2200" b="1" dirty="0" smtClean="0"/>
              <a:t>farming. </a:t>
            </a:r>
            <a:r>
              <a:rPr lang="en-US" sz="2200" dirty="0" smtClean="0"/>
              <a:t>5 new farmers. </a:t>
            </a:r>
            <a:endParaRPr lang="en-US" sz="2200" b="1" dirty="0" smtClean="0"/>
          </a:p>
          <a:p>
            <a:pPr lvl="0"/>
            <a:r>
              <a:rPr lang="en-US" sz="2200" b="1" dirty="0" smtClean="0"/>
              <a:t>26</a:t>
            </a:r>
            <a:r>
              <a:rPr lang="en-US" sz="2200" b="1" dirty="0"/>
              <a:t>% Changed business practices. </a:t>
            </a:r>
            <a:r>
              <a:rPr lang="en-US" sz="2200" dirty="0" smtClean="0"/>
              <a:t>Examples: farm </a:t>
            </a:r>
            <a:r>
              <a:rPr lang="en-US" sz="2200" dirty="0"/>
              <a:t>transfer </a:t>
            </a:r>
            <a:r>
              <a:rPr lang="en-US" sz="2200" dirty="0" smtClean="0"/>
              <a:t>plans and farmland </a:t>
            </a:r>
            <a:r>
              <a:rPr lang="en-US" sz="2200" dirty="0"/>
              <a:t>preservation efforts</a:t>
            </a:r>
            <a:r>
              <a:rPr lang="en-US" sz="2200" dirty="0" smtClean="0"/>
              <a:t>.</a:t>
            </a:r>
          </a:p>
        </p:txBody>
      </p:sp>
      <p:pic>
        <p:nvPicPr>
          <p:cNvPr id="2051" name="Picture 3" descr="all at hops"/>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0000"/>
                    </a14:imgEffect>
                    <a14:imgEffect>
                      <a14:brightnessContrast bright="24000"/>
                    </a14:imgEffect>
                  </a14:imgLayer>
                </a14:imgProps>
              </a:ext>
              <a:ext uri="{28A0092B-C50C-407E-A947-70E740481C1C}">
                <a14:useLocalDpi xmlns:a14="http://schemas.microsoft.com/office/drawing/2010/main" val="0"/>
              </a:ext>
            </a:extLst>
          </a:blip>
          <a:srcRect l="-520" t="-690" r="76" b="2072"/>
          <a:stretch>
            <a:fillRect/>
          </a:stretch>
        </p:blipFill>
        <p:spPr bwMode="auto">
          <a:xfrm>
            <a:off x="3200400" y="-174009"/>
            <a:ext cx="5233987" cy="222776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695881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060" name="Picture 12" descr="https://sphotos-b.xx.fbcdn.net/hphotos-snc6/246891_232803460068084_225546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5" y="4715338"/>
            <a:ext cx="3501433" cy="2324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www.mynorth.com/core/includes/phpThumb/phpThumb.php?src=/My-North/December-2011/Northern-Michigan-Wine-Bottled-Pears-at-Delight-of-Life-Farms/-17.jpg&amp;w=240&amp;q=8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0"/>
            <a:ext cx="239978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sphotos-b.xx.fbcdn.net/hphotos-snc6/249721_232803380068092_3073466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858" y="0"/>
            <a:ext cx="459113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sphotos-a.xx.fbcdn.net/hphotos-snc6/251756_232802866734810_3342241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715338"/>
            <a:ext cx="3227441" cy="214266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4.bp.blogspot.com/-vhLoh0c-xvs/TViN_GQZ5PI/AAAAAAAAA1s/MOP61saU3vE/s1600/spiri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0"/>
            <a:ext cx="1677268" cy="679399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Pear in a bott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000838"/>
            <a:ext cx="16383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photos-a.xx.fbcdn.net/hphotos-ash4/247311_232803356734761_14821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09800"/>
            <a:ext cx="4160712"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161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sz="half" idx="1"/>
          </p:nvPr>
        </p:nvSpPr>
        <p:spPr>
          <a:xfrm>
            <a:off x="228600" y="2133600"/>
            <a:ext cx="8610600" cy="4724400"/>
          </a:xfrm>
        </p:spPr>
        <p:txBody>
          <a:bodyPr>
            <a:noAutofit/>
          </a:bodyPr>
          <a:lstStyle/>
          <a:p>
            <a:pPr lvl="0"/>
            <a:r>
              <a:rPr lang="en-US" sz="2200" b="1" dirty="0" smtClean="0"/>
              <a:t>89</a:t>
            </a:r>
            <a:r>
              <a:rPr lang="en-US" sz="2200" b="1" dirty="0"/>
              <a:t>% </a:t>
            </a:r>
            <a:r>
              <a:rPr lang="en-US" sz="2200" dirty="0"/>
              <a:t>improved their management or leadership roles </a:t>
            </a:r>
            <a:r>
              <a:rPr lang="en-US" sz="2200" dirty="0" smtClean="0"/>
              <a:t>on-the-farm. </a:t>
            </a:r>
          </a:p>
          <a:p>
            <a:pPr lvl="0"/>
            <a:r>
              <a:rPr lang="en-US" sz="2200" b="1" dirty="0" smtClean="0"/>
              <a:t>89</a:t>
            </a:r>
            <a:r>
              <a:rPr lang="en-US" sz="2200" b="1" dirty="0"/>
              <a:t>% </a:t>
            </a:r>
            <a:r>
              <a:rPr lang="en-US" sz="2200" dirty="0"/>
              <a:t>applied practical knowledge to improve </a:t>
            </a:r>
            <a:r>
              <a:rPr lang="en-US" sz="2200" dirty="0" smtClean="0"/>
              <a:t>the sustainability </a:t>
            </a:r>
            <a:r>
              <a:rPr lang="en-US" sz="2200" dirty="0"/>
              <a:t>of their </a:t>
            </a:r>
            <a:r>
              <a:rPr lang="en-US" sz="2200" dirty="0" smtClean="0"/>
              <a:t>farming. </a:t>
            </a:r>
            <a:endParaRPr lang="en-US" sz="2200" dirty="0"/>
          </a:p>
          <a:p>
            <a:pPr lvl="0"/>
            <a:r>
              <a:rPr lang="en-US" sz="2200" b="1" dirty="0" smtClean="0"/>
              <a:t>86</a:t>
            </a:r>
            <a:r>
              <a:rPr lang="en-US" sz="2200" b="1" dirty="0"/>
              <a:t>% </a:t>
            </a:r>
            <a:r>
              <a:rPr lang="en-US" sz="2200" dirty="0"/>
              <a:t>plan to seek a leadership position in the agricultural </a:t>
            </a:r>
            <a:r>
              <a:rPr lang="en-US" sz="2200" dirty="0" smtClean="0"/>
              <a:t>in </a:t>
            </a:r>
            <a:r>
              <a:rPr lang="en-US" sz="2200" dirty="0"/>
              <a:t>the future; </a:t>
            </a:r>
            <a:r>
              <a:rPr lang="en-US" sz="2200" b="1" dirty="0" smtClean="0"/>
              <a:t>50</a:t>
            </a:r>
            <a:r>
              <a:rPr lang="en-US" sz="2200" b="1" dirty="0"/>
              <a:t>% </a:t>
            </a:r>
            <a:r>
              <a:rPr lang="en-US" sz="2200" dirty="0" smtClean="0"/>
              <a:t>had assumed </a:t>
            </a:r>
            <a:r>
              <a:rPr lang="en-US" sz="2200" dirty="0"/>
              <a:t>a leadership </a:t>
            </a:r>
            <a:r>
              <a:rPr lang="en-US" sz="2200" dirty="0" smtClean="0"/>
              <a:t>position. </a:t>
            </a:r>
          </a:p>
          <a:p>
            <a:pPr lvl="0"/>
            <a:r>
              <a:rPr lang="en-US" sz="2200" b="1" dirty="0" smtClean="0"/>
              <a:t>57</a:t>
            </a:r>
            <a:r>
              <a:rPr lang="en-US" sz="2200" b="1" dirty="0"/>
              <a:t>% </a:t>
            </a:r>
            <a:r>
              <a:rPr lang="en-US" sz="2200" dirty="0"/>
              <a:t>modified or expanded current marketing practices to begin producing value-added </a:t>
            </a:r>
            <a:r>
              <a:rPr lang="en-US" sz="2200" dirty="0" smtClean="0"/>
              <a:t>crops. </a:t>
            </a:r>
          </a:p>
          <a:p>
            <a:pPr lvl="0"/>
            <a:r>
              <a:rPr lang="en-US" sz="2200" b="1" dirty="0" smtClean="0"/>
              <a:t>57</a:t>
            </a:r>
            <a:r>
              <a:rPr lang="en-US" sz="2200" b="1" dirty="0"/>
              <a:t>% </a:t>
            </a:r>
            <a:r>
              <a:rPr lang="en-US" sz="2200" dirty="0"/>
              <a:t>increased local food </a:t>
            </a:r>
            <a:r>
              <a:rPr lang="en-US" sz="2200" dirty="0" smtClean="0"/>
              <a:t>sales.</a:t>
            </a:r>
          </a:p>
          <a:p>
            <a:pPr lvl="0"/>
            <a:r>
              <a:rPr lang="en-US" sz="2200" b="1" dirty="0" smtClean="0"/>
              <a:t>50</a:t>
            </a:r>
            <a:r>
              <a:rPr lang="en-US" sz="2200" b="1" dirty="0"/>
              <a:t>% </a:t>
            </a:r>
            <a:r>
              <a:rPr lang="en-US" sz="2200" dirty="0"/>
              <a:t>acted on land </a:t>
            </a:r>
            <a:r>
              <a:rPr lang="en-US" sz="2200" dirty="0" smtClean="0"/>
              <a:t>stewardship. </a:t>
            </a:r>
          </a:p>
          <a:p>
            <a:pPr lvl="0"/>
            <a:r>
              <a:rPr lang="en-US" sz="2200" b="1" dirty="0" smtClean="0"/>
              <a:t>43</a:t>
            </a:r>
            <a:r>
              <a:rPr lang="en-US" sz="2200" b="1" dirty="0"/>
              <a:t>% </a:t>
            </a:r>
            <a:r>
              <a:rPr lang="en-US" sz="2200" dirty="0"/>
              <a:t>had purchased, leased, or taken over family farming </a:t>
            </a:r>
            <a:r>
              <a:rPr lang="en-US" sz="2200" dirty="0" smtClean="0"/>
              <a:t>operations.</a:t>
            </a:r>
            <a:endParaRPr lang="en-US" sz="2200" dirty="0"/>
          </a:p>
          <a:p>
            <a:pPr lvl="0"/>
            <a:r>
              <a:rPr lang="en-US" sz="2200" b="1" dirty="0"/>
              <a:t>48% </a:t>
            </a:r>
            <a:r>
              <a:rPr lang="en-US" sz="2200" dirty="0"/>
              <a:t>reported an increase in the amount of food </a:t>
            </a:r>
            <a:r>
              <a:rPr lang="en-US" sz="2200" dirty="0" smtClean="0"/>
              <a:t>produced.</a:t>
            </a:r>
          </a:p>
          <a:p>
            <a:pPr lvl="0"/>
            <a:r>
              <a:rPr lang="en-US" sz="2200" b="1" dirty="0" smtClean="0"/>
              <a:t>38</a:t>
            </a:r>
            <a:r>
              <a:rPr lang="en-US" sz="2200" b="1" dirty="0"/>
              <a:t>% </a:t>
            </a:r>
            <a:r>
              <a:rPr lang="en-US" sz="2200" dirty="0"/>
              <a:t>experienced an increase in farm </a:t>
            </a:r>
            <a:r>
              <a:rPr lang="en-US" sz="2200" dirty="0" smtClean="0"/>
              <a:t>revenue.</a:t>
            </a:r>
            <a:endParaRPr lang="en-US" sz="2200" dirty="0"/>
          </a:p>
        </p:txBody>
      </p:sp>
      <p:sp>
        <p:nvSpPr>
          <p:cNvPr id="2" name="TextBox 1"/>
          <p:cNvSpPr txBox="1"/>
          <p:nvPr/>
        </p:nvSpPr>
        <p:spPr>
          <a:xfrm>
            <a:off x="609599" y="270640"/>
            <a:ext cx="1483057" cy="1477328"/>
          </a:xfrm>
          <a:prstGeom prst="rect">
            <a:avLst/>
          </a:prstGeom>
          <a:noFill/>
        </p:spPr>
        <p:txBody>
          <a:bodyPr wrap="square" rtlCol="0">
            <a:spAutoFit/>
          </a:bodyPr>
          <a:lstStyle/>
          <a:p>
            <a:r>
              <a:rPr lang="en-US" b="1" dirty="0"/>
              <a:t>End-of-Program (2012 Final Evaluation)</a:t>
            </a:r>
          </a:p>
          <a:p>
            <a:endParaRPr lang="en-US" dirty="0"/>
          </a:p>
        </p:txBody>
      </p:sp>
      <p:pic>
        <p:nvPicPr>
          <p:cNvPr id="1026" name="Picture 2" descr="DSC_0896"/>
          <p:cNvPicPr>
            <a:picLocks noChangeAspect="1" noChangeArrowheads="1"/>
          </p:cNvPicPr>
          <p:nvPr/>
        </p:nvPicPr>
        <p:blipFill>
          <a:blip r:embed="rId3" cstate="print">
            <a:extLst>
              <a:ext uri="{28A0092B-C50C-407E-A947-70E740481C1C}">
                <a14:useLocalDpi xmlns:a14="http://schemas.microsoft.com/office/drawing/2010/main" val="0"/>
              </a:ext>
            </a:extLst>
          </a:blip>
          <a:srcRect t="18214" b="18214"/>
          <a:stretch>
            <a:fillRect/>
          </a:stretch>
        </p:blipFill>
        <p:spPr bwMode="auto">
          <a:xfrm>
            <a:off x="3276600" y="-93431"/>
            <a:ext cx="5181600" cy="220547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911747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lstStyle/>
          <a:p>
            <a:r>
              <a:rPr lang="en-US" dirty="0" smtClean="0"/>
              <a:t>Longer Term Outcomes?</a:t>
            </a:r>
            <a:endParaRPr lang="en-US" dirty="0"/>
          </a:p>
        </p:txBody>
      </p:sp>
      <p:pic>
        <p:nvPicPr>
          <p:cNvPr id="2050" name="Picture 2" descr="All at Quest"/>
          <p:cNvPicPr>
            <a:picLocks noChangeAspect="1" noChangeArrowheads="1"/>
          </p:cNvPicPr>
          <p:nvPr/>
        </p:nvPicPr>
        <p:blipFill>
          <a:blip r:embed="rId2" cstate="print">
            <a:extLst>
              <a:ext uri="{28A0092B-C50C-407E-A947-70E740481C1C}">
                <a14:useLocalDpi xmlns:a14="http://schemas.microsoft.com/office/drawing/2010/main" val="0"/>
              </a:ext>
            </a:extLst>
          </a:blip>
          <a:srcRect l="16241" r="16241"/>
          <a:stretch>
            <a:fillRect/>
          </a:stretch>
        </p:blipFill>
        <p:spPr bwMode="auto">
          <a:xfrm>
            <a:off x="0" y="2278845"/>
            <a:ext cx="9144000" cy="457915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946733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One Evaluator’s Frustration…</a:t>
            </a:r>
            <a:endParaRPr lang="en-US" i="1" dirty="0"/>
          </a:p>
        </p:txBody>
      </p:sp>
      <p:sp>
        <p:nvSpPr>
          <p:cNvPr id="3" name="Content Placeholder 2"/>
          <p:cNvSpPr>
            <a:spLocks noGrp="1"/>
          </p:cNvSpPr>
          <p:nvPr>
            <p:ph sz="half" idx="1"/>
          </p:nvPr>
        </p:nvSpPr>
        <p:spPr>
          <a:xfrm>
            <a:off x="105770" y="1600200"/>
            <a:ext cx="4419600" cy="4876800"/>
          </a:xfrm>
        </p:spPr>
        <p:txBody>
          <a:bodyPr>
            <a:normAutofit/>
          </a:bodyPr>
          <a:lstStyle/>
          <a:p>
            <a:r>
              <a:rPr lang="en-US" dirty="0" smtClean="0"/>
              <a:t>Reached intermediate outcomes within 3-5 years of the program</a:t>
            </a:r>
          </a:p>
          <a:p>
            <a:r>
              <a:rPr lang="en-US" dirty="0" smtClean="0"/>
              <a:t>Found expected impacts PLUS unexpected positive changes</a:t>
            </a:r>
          </a:p>
          <a:p>
            <a:r>
              <a:rPr lang="en-US" dirty="0" smtClean="0"/>
              <a:t>Completed </a:t>
            </a:r>
            <a:r>
              <a:rPr lang="en-US" dirty="0"/>
              <a:t>funder’s reports, public and private presentations, mass media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677" y="1371600"/>
            <a:ext cx="4657165" cy="3598718"/>
          </a:xfrm>
          <a:prstGeom prst="rect">
            <a:avLst/>
          </a:prstGeom>
        </p:spPr>
      </p:pic>
      <p:pic>
        <p:nvPicPr>
          <p:cNvPr id="1026" name="Picture 2" descr="https://encrypted-tbn2.gstatic.com/images?q=tbn:ANd9GcQz4jqrBm3eHnhvBL5cV2E-t_5VDyyTFd1X3FxCnNnTefmFkcr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5215759"/>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26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sz="half" idx="1"/>
          </p:nvPr>
        </p:nvSpPr>
        <p:spPr/>
        <p:txBody>
          <a:bodyPr/>
          <a:lstStyle/>
          <a:p>
            <a:r>
              <a:rPr lang="en-US" dirty="0" smtClean="0"/>
              <a:t>Data utilization</a:t>
            </a:r>
            <a:endParaRPr lang="en-US" dirty="0"/>
          </a:p>
        </p:txBody>
      </p:sp>
      <p:sp>
        <p:nvSpPr>
          <p:cNvPr id="4" name="Content Placeholder 3"/>
          <p:cNvSpPr>
            <a:spLocks noGrp="1"/>
          </p:cNvSpPr>
          <p:nvPr>
            <p:ph sz="half" idx="2"/>
          </p:nvPr>
        </p:nvSpPr>
        <p:spPr/>
        <p:txBody>
          <a:bodyPr/>
          <a:lstStyle/>
          <a:p>
            <a:r>
              <a:rPr lang="en-US" dirty="0" smtClean="0"/>
              <a:t>Stakeholders care about, understand, and use program results </a:t>
            </a:r>
            <a:endParaRPr lang="en-US" dirty="0"/>
          </a:p>
        </p:txBody>
      </p:sp>
      <p:sp>
        <p:nvSpPr>
          <p:cNvPr id="5" name="TextBox 4"/>
          <p:cNvSpPr txBox="1"/>
          <p:nvPr/>
        </p:nvSpPr>
        <p:spPr>
          <a:xfrm>
            <a:off x="2209800" y="3276600"/>
            <a:ext cx="184731" cy="369332"/>
          </a:xfrm>
          <a:prstGeom prst="rect">
            <a:avLst/>
          </a:prstGeom>
          <a:noFill/>
        </p:spPr>
        <p:txBody>
          <a:bodyPr wrap="none" rtlCol="0">
            <a:spAutoFit/>
          </a:bodyPr>
          <a:lstStyle/>
          <a:p>
            <a:endParaRPr lang="en-US"/>
          </a:p>
        </p:txBody>
      </p:sp>
      <p:pic>
        <p:nvPicPr>
          <p:cNvPr id="1026" name="Picture 2" descr="http://3.bp.blogspot.com/-R7PSwZsMO1g/Td6fYnwwolI/AAAAAAAAAfI/XyKX0mGTt-4/s1600/Question+Ma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601438"/>
            <a:ext cx="320992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490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1845"/>
            <a:ext cx="8229600" cy="868362"/>
          </a:xfrm>
        </p:spPr>
        <p:txBody>
          <a:bodyPr>
            <a:normAutofit/>
          </a:bodyPr>
          <a:lstStyle/>
          <a:p>
            <a:r>
              <a:rPr lang="en-US" dirty="0" smtClean="0"/>
              <a:t>Situation: </a:t>
            </a:r>
            <a:r>
              <a:rPr lang="en-US" dirty="0"/>
              <a:t>land is </a:t>
            </a:r>
            <a:r>
              <a:rPr lang="en-US" dirty="0" smtClean="0"/>
              <a:t>disappearing</a:t>
            </a:r>
            <a:endParaRPr lang="en-US" dirty="0"/>
          </a:p>
        </p:txBody>
      </p:sp>
      <p:sp>
        <p:nvSpPr>
          <p:cNvPr id="3" name="Content Placeholder 2"/>
          <p:cNvSpPr>
            <a:spLocks noGrp="1"/>
          </p:cNvSpPr>
          <p:nvPr>
            <p:ph idx="1"/>
          </p:nvPr>
        </p:nvSpPr>
        <p:spPr>
          <a:xfrm>
            <a:off x="0" y="3048000"/>
            <a:ext cx="4343400" cy="3810000"/>
          </a:xfrm>
        </p:spPr>
        <p:txBody>
          <a:bodyPr>
            <a:normAutofit fontScale="85000" lnSpcReduction="20000"/>
          </a:bodyPr>
          <a:lstStyle/>
          <a:p>
            <a:r>
              <a:rPr lang="en-US" b="1" dirty="0" smtClean="0">
                <a:solidFill>
                  <a:schemeClr val="bg1"/>
                </a:solidFill>
              </a:rPr>
              <a:t>Between 1982-2002, Michigan lost 2 million acres of farmland </a:t>
            </a:r>
          </a:p>
          <a:p>
            <a:r>
              <a:rPr lang="en-US" b="1" dirty="0" smtClean="0">
                <a:solidFill>
                  <a:schemeClr val="bg1"/>
                </a:solidFill>
              </a:rPr>
              <a:t>Could lose 25% of fruit growing land next 40yrs</a:t>
            </a:r>
          </a:p>
          <a:p>
            <a:r>
              <a:rPr lang="en-US" b="1" dirty="0" smtClean="0">
                <a:solidFill>
                  <a:schemeClr val="bg1"/>
                </a:solidFill>
              </a:rPr>
              <a:t>Farmland conversion in northern Michigan</a:t>
            </a:r>
            <a:endParaRPr lang="en-US" sz="3100" b="1" dirty="0">
              <a:solidFill>
                <a:schemeClr val="bg1"/>
              </a:solidFill>
            </a:endParaRPr>
          </a:p>
          <a:p>
            <a:pPr lvl="1"/>
            <a:r>
              <a:rPr lang="en-US" sz="2700" b="1" dirty="0" smtClean="0">
                <a:solidFill>
                  <a:schemeClr val="bg1"/>
                </a:solidFill>
              </a:rPr>
              <a:t>Prime </a:t>
            </a:r>
            <a:r>
              <a:rPr lang="en-US" sz="2700" b="1" dirty="0">
                <a:solidFill>
                  <a:schemeClr val="bg1"/>
                </a:solidFill>
              </a:rPr>
              <a:t>fruit growing acreage in </a:t>
            </a:r>
            <a:r>
              <a:rPr lang="en-US" sz="2700" b="1" dirty="0" smtClean="0">
                <a:solidFill>
                  <a:schemeClr val="bg1"/>
                </a:solidFill>
              </a:rPr>
              <a:t>MI located on highly </a:t>
            </a:r>
            <a:r>
              <a:rPr lang="en-US" sz="2700" b="1" dirty="0">
                <a:solidFill>
                  <a:schemeClr val="bg1"/>
                </a:solidFill>
              </a:rPr>
              <a:t>valued property near Lake </a:t>
            </a:r>
            <a:r>
              <a:rPr lang="en-US" sz="2700" b="1" dirty="0" smtClean="0">
                <a:solidFill>
                  <a:schemeClr val="bg1"/>
                </a:solidFill>
              </a:rPr>
              <a:t>Michigan</a:t>
            </a:r>
            <a:endParaRPr lang="en-US" b="1" dirty="0" smtClean="0">
              <a:solidFill>
                <a:schemeClr val="bg1"/>
              </a:solidFill>
            </a:endParaRPr>
          </a:p>
        </p:txBody>
      </p:sp>
      <p:sp>
        <p:nvSpPr>
          <p:cNvPr id="5" name="TextBox 4"/>
          <p:cNvSpPr txBox="1"/>
          <p:nvPr/>
        </p:nvSpPr>
        <p:spPr>
          <a:xfrm>
            <a:off x="6248400" y="6398273"/>
            <a:ext cx="2438400" cy="484748"/>
          </a:xfrm>
          <a:prstGeom prst="rect">
            <a:avLst/>
          </a:prstGeom>
          <a:noFill/>
        </p:spPr>
        <p:txBody>
          <a:bodyPr wrap="square" rtlCol="0">
            <a:spAutoFit/>
          </a:bodyPr>
          <a:lstStyle/>
          <a:p>
            <a:r>
              <a:rPr lang="en-US" sz="2550" b="1" dirty="0" smtClean="0">
                <a:solidFill>
                  <a:srgbClr val="FFFF00"/>
                </a:solidFill>
                <a:effectLst>
                  <a:outerShdw dir="12720000" algn="ctr" rotWithShape="0">
                    <a:srgbClr val="000000">
                      <a:alpha val="98000"/>
                    </a:srgbClr>
                  </a:outerShdw>
                </a:effectLst>
              </a:rPr>
              <a:t>Our 45</a:t>
            </a:r>
            <a:r>
              <a:rPr lang="en-US" sz="2550" b="1" baseline="30000" dirty="0" smtClean="0">
                <a:solidFill>
                  <a:srgbClr val="FFFF00"/>
                </a:solidFill>
                <a:effectLst>
                  <a:outerShdw dir="12720000" algn="ctr" rotWithShape="0">
                    <a:srgbClr val="000000">
                      <a:alpha val="98000"/>
                    </a:srgbClr>
                  </a:outerShdw>
                </a:effectLst>
              </a:rPr>
              <a:t>th</a:t>
            </a:r>
            <a:r>
              <a:rPr lang="en-US" sz="2550" b="1" dirty="0" smtClean="0">
                <a:solidFill>
                  <a:srgbClr val="FFFF00"/>
                </a:solidFill>
                <a:effectLst>
                  <a:outerShdw dir="12720000" algn="ctr" rotWithShape="0">
                    <a:srgbClr val="000000">
                      <a:alpha val="98000"/>
                    </a:srgbClr>
                  </a:outerShdw>
                </a:effectLst>
              </a:rPr>
              <a:t> parallel</a:t>
            </a:r>
            <a:endParaRPr lang="en-US" sz="2550" b="1" dirty="0">
              <a:solidFill>
                <a:srgbClr val="FFFF00"/>
              </a:solidFill>
              <a:effectLst>
                <a:outerShdw dir="12720000" algn="ctr" rotWithShape="0">
                  <a:srgbClr val="000000">
                    <a:alpha val="98000"/>
                  </a:srgbClr>
                </a:outerShdw>
              </a:effectLst>
            </a:endParaRPr>
          </a:p>
        </p:txBody>
      </p:sp>
    </p:spTree>
    <p:extLst>
      <p:ext uri="{BB962C8B-B14F-4D97-AF65-F5344CB8AC3E}">
        <p14:creationId xmlns:p14="http://schemas.microsoft.com/office/powerpoint/2010/main" val="9475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1015" y="1447800"/>
            <a:ext cx="4133838" cy="2667000"/>
          </a:xfrm>
        </p:spPr>
        <p:txBody>
          <a:bodyPr>
            <a:normAutofit/>
          </a:bodyPr>
          <a:lstStyle/>
          <a:p>
            <a:r>
              <a:rPr lang="en-US" b="1" dirty="0" smtClean="0">
                <a:solidFill>
                  <a:srgbClr val="FF0000"/>
                </a:solidFill>
              </a:rPr>
              <a:t>New FARM Program Goals</a:t>
            </a:r>
            <a:endParaRPr lang="en-US" b="1" dirty="0">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454399" cy="2590799"/>
          </a:xfrm>
          <a:prstGeom prst="rect">
            <a:avLst/>
          </a:prstGeom>
        </p:spPr>
      </p:pic>
      <p:sp>
        <p:nvSpPr>
          <p:cNvPr id="3" name="Content Placeholder 2"/>
          <p:cNvSpPr>
            <a:spLocks noGrp="1"/>
          </p:cNvSpPr>
          <p:nvPr>
            <p:ph idx="1"/>
          </p:nvPr>
        </p:nvSpPr>
        <p:spPr>
          <a:xfrm>
            <a:off x="22746" y="3657600"/>
            <a:ext cx="9121254" cy="3200400"/>
          </a:xfrm>
        </p:spPr>
        <p:txBody>
          <a:bodyPr>
            <a:normAutofit fontScale="85000" lnSpcReduction="10000"/>
          </a:bodyPr>
          <a:lstStyle/>
          <a:p>
            <a:pPr>
              <a:lnSpc>
                <a:spcPct val="80000"/>
              </a:lnSpc>
            </a:pPr>
            <a:r>
              <a:rPr lang="en-US" dirty="0" smtClean="0"/>
              <a:t>Develop</a:t>
            </a:r>
            <a:r>
              <a:rPr lang="en-US" b="1" dirty="0" smtClean="0"/>
              <a:t> </a:t>
            </a:r>
            <a:r>
              <a:rPr lang="en-US" dirty="0" smtClean="0"/>
              <a:t>and hone leadership, decision-making, facilitation, communication, team-work, and problem-solving skills</a:t>
            </a:r>
          </a:p>
          <a:p>
            <a:pPr>
              <a:lnSpc>
                <a:spcPct val="80000"/>
              </a:lnSpc>
              <a:buNone/>
            </a:pPr>
            <a:endParaRPr lang="en-US" sz="1400" dirty="0" smtClean="0"/>
          </a:p>
          <a:p>
            <a:pPr>
              <a:lnSpc>
                <a:spcPct val="80000"/>
              </a:lnSpc>
            </a:pPr>
            <a:r>
              <a:rPr lang="en-US" dirty="0" smtClean="0"/>
              <a:t>Gain an understanding of agricultural production strategies that enhance sustainability and environmental stewardship</a:t>
            </a:r>
          </a:p>
          <a:p>
            <a:pPr>
              <a:lnSpc>
                <a:spcPct val="80000"/>
              </a:lnSpc>
              <a:buNone/>
            </a:pPr>
            <a:endParaRPr lang="en-US" sz="1400" dirty="0" smtClean="0"/>
          </a:p>
          <a:p>
            <a:pPr>
              <a:lnSpc>
                <a:spcPct val="80000"/>
              </a:lnSpc>
            </a:pPr>
            <a:r>
              <a:rPr lang="en-US" dirty="0" smtClean="0"/>
              <a:t>Decipher challenges and opportunities related to agricultural commodities, marketing strategies, profitability, and impacts of local, state, national, &amp; international economies</a:t>
            </a:r>
          </a:p>
        </p:txBody>
      </p:sp>
      <p:sp>
        <p:nvSpPr>
          <p:cNvPr id="5" name="TextBox 4"/>
          <p:cNvSpPr txBox="1"/>
          <p:nvPr/>
        </p:nvSpPr>
        <p:spPr>
          <a:xfrm>
            <a:off x="1" y="2605289"/>
            <a:ext cx="3048000" cy="646331"/>
          </a:xfrm>
          <a:prstGeom prst="rect">
            <a:avLst/>
          </a:prstGeom>
          <a:noFill/>
        </p:spPr>
        <p:txBody>
          <a:bodyPr wrap="square" rtlCol="0">
            <a:spAutoFit/>
          </a:bodyPr>
          <a:lstStyle/>
          <a:p>
            <a:r>
              <a:rPr lang="en-US" dirty="0" err="1" smtClean="0"/>
              <a:t>Omena</a:t>
            </a:r>
            <a:r>
              <a:rPr lang="en-US" dirty="0" smtClean="0"/>
              <a:t> Point, Leelanau County, Michigan</a:t>
            </a:r>
            <a:endParaRPr lang="en-US" dirty="0"/>
          </a:p>
        </p:txBody>
      </p:sp>
      <p:pic>
        <p:nvPicPr>
          <p:cNvPr id="1026" name="Picture 2" descr="https://encrypted-tbn1.gstatic.com/images?q=tbn:ANd9GcTXWwYPmdtadpL9k2I6z4PArIyXkUG4Uarw1vEzkAf8iYYh59l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399" y="-22178"/>
            <a:ext cx="2921380" cy="21882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merican apple growers realized that if they used dwarfing rootstocks and planted their trees closer together, they could increase their harvest of apples per acre by 200 to 300 perc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5740" y="0"/>
            <a:ext cx="2892224" cy="216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23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6248400" cy="609600"/>
          </a:xfrm>
        </p:spPr>
        <p:txBody>
          <a:bodyPr>
            <a:noAutofit/>
          </a:bodyPr>
          <a:lstStyle/>
          <a:p>
            <a:r>
              <a:rPr lang="en-US" b="1" dirty="0">
                <a:solidFill>
                  <a:srgbClr val="FF0000"/>
                </a:solidFill>
              </a:rPr>
              <a:t>Goals, cont.</a:t>
            </a:r>
            <a:endParaRPr lang="en-US" b="1" dirty="0">
              <a:solidFill>
                <a:srgbClr val="FF0000"/>
              </a:solidFill>
            </a:endParaRPr>
          </a:p>
        </p:txBody>
      </p:sp>
      <p:sp>
        <p:nvSpPr>
          <p:cNvPr id="3" name="Content Placeholder 2"/>
          <p:cNvSpPr>
            <a:spLocks noGrp="1"/>
          </p:cNvSpPr>
          <p:nvPr>
            <p:ph sz="half" idx="1"/>
          </p:nvPr>
        </p:nvSpPr>
        <p:spPr>
          <a:xfrm>
            <a:off x="0" y="533400"/>
            <a:ext cx="3048000" cy="6324600"/>
          </a:xfrm>
        </p:spPr>
        <p:txBody>
          <a:bodyPr>
            <a:normAutofit/>
          </a:bodyPr>
          <a:lstStyle/>
          <a:p>
            <a:pPr>
              <a:lnSpc>
                <a:spcPct val="80000"/>
              </a:lnSpc>
            </a:pPr>
            <a:r>
              <a:rPr lang="en-US" dirty="0" smtClean="0"/>
              <a:t>Develop a better understanding of public policy, estate planning, and inter-generational farm transfer</a:t>
            </a:r>
          </a:p>
          <a:p>
            <a:pPr>
              <a:lnSpc>
                <a:spcPct val="80000"/>
              </a:lnSpc>
              <a:buNone/>
            </a:pPr>
            <a:endParaRPr lang="en-US" dirty="0" smtClean="0"/>
          </a:p>
          <a:p>
            <a:pPr>
              <a:lnSpc>
                <a:spcPct val="80000"/>
              </a:lnSpc>
            </a:pPr>
            <a:r>
              <a:rPr lang="en-US" dirty="0" smtClean="0"/>
              <a:t>Navigate changing social, economic, and political environment as they impact agriculture and rural communities</a:t>
            </a:r>
          </a:p>
          <a:p>
            <a:pPr>
              <a:lnSpc>
                <a:spcPct val="80000"/>
              </a:lnSpc>
              <a:buNone/>
            </a:pPr>
            <a:endParaRPr lang="en-US" dirty="0" smtClean="0"/>
          </a:p>
          <a:p>
            <a:endParaRPr lang="en-US" dirty="0"/>
          </a:p>
        </p:txBody>
      </p:sp>
      <p:sp>
        <p:nvSpPr>
          <p:cNvPr id="6" name="TextBox 5"/>
          <p:cNvSpPr txBox="1"/>
          <p:nvPr/>
        </p:nvSpPr>
        <p:spPr>
          <a:xfrm>
            <a:off x="3124200" y="5057507"/>
            <a:ext cx="5960286" cy="1569660"/>
          </a:xfrm>
          <a:prstGeom prst="rect">
            <a:avLst/>
          </a:prstGeom>
          <a:noFill/>
        </p:spPr>
        <p:txBody>
          <a:bodyPr wrap="none" rtlCol="0">
            <a:spAutoFit/>
          </a:bodyPr>
          <a:lstStyle/>
          <a:p>
            <a:r>
              <a:rPr lang="en-US" sz="2400" b="1" dirty="0" smtClean="0">
                <a:solidFill>
                  <a:srgbClr val="7030A0"/>
                </a:solidFill>
              </a:rPr>
              <a:t>RESULT:  A tight-knit, regional network of </a:t>
            </a:r>
          </a:p>
          <a:p>
            <a:r>
              <a:rPr lang="en-US" sz="2400" b="1" dirty="0" smtClean="0">
                <a:solidFill>
                  <a:srgbClr val="7030A0"/>
                </a:solidFill>
              </a:rPr>
              <a:t>agricultural leaders that will help make </a:t>
            </a:r>
          </a:p>
          <a:p>
            <a:r>
              <a:rPr lang="en-US" sz="2400" b="1" dirty="0" smtClean="0">
                <a:solidFill>
                  <a:srgbClr val="7030A0"/>
                </a:solidFill>
              </a:rPr>
              <a:t>informed, long-term decisions that </a:t>
            </a:r>
          </a:p>
          <a:p>
            <a:r>
              <a:rPr lang="en-US" sz="2400" b="1" dirty="0" smtClean="0">
                <a:solidFill>
                  <a:srgbClr val="7030A0"/>
                </a:solidFill>
              </a:rPr>
              <a:t>positively shape NW Michigan's communities</a:t>
            </a:r>
          </a:p>
        </p:txBody>
      </p:sp>
      <p:pic>
        <p:nvPicPr>
          <p:cNvPr id="16387" name="Picture 3"/>
          <p:cNvPicPr>
            <a:picLocks noGrp="1" noChangeAspect="1" noChangeArrowheads="1"/>
          </p:cNvPicPr>
          <p:nvPr>
            <p:ph sz="half" idx="2"/>
          </p:nvPr>
        </p:nvPicPr>
        <p:blipFill>
          <a:blip r:embed="rId3" cstate="print"/>
          <a:srcRect/>
          <a:stretch>
            <a:fillRect/>
          </a:stretch>
        </p:blipFill>
        <p:spPr bwMode="auto">
          <a:xfrm>
            <a:off x="2971800" y="1371600"/>
            <a:ext cx="5923252" cy="3506565"/>
          </a:xfrm>
          <a:prstGeom prst="rect">
            <a:avLst/>
          </a:prstGeom>
          <a:ln>
            <a:noFill/>
          </a:ln>
          <a:effectLst>
            <a:softEdge rad="112500"/>
          </a:effectLst>
        </p:spPr>
      </p:pic>
    </p:spTree>
    <p:extLst>
      <p:ext uri="{BB962C8B-B14F-4D97-AF65-F5344CB8AC3E}">
        <p14:creationId xmlns:p14="http://schemas.microsoft.com/office/powerpoint/2010/main" val="3345192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886"/>
            <a:ext cx="4509654" cy="1143000"/>
          </a:xfrm>
        </p:spPr>
        <p:txBody>
          <a:bodyPr>
            <a:normAutofit fontScale="90000"/>
          </a:bodyPr>
          <a:lstStyle/>
          <a:p>
            <a:r>
              <a:rPr lang="en-US" dirty="0" smtClean="0"/>
              <a:t>New FARM Program</a:t>
            </a:r>
            <a:endParaRPr lang="en-US" dirty="0"/>
          </a:p>
        </p:txBody>
      </p:sp>
      <p:sp>
        <p:nvSpPr>
          <p:cNvPr id="3" name="Content Placeholder 2"/>
          <p:cNvSpPr>
            <a:spLocks noGrp="1"/>
          </p:cNvSpPr>
          <p:nvPr>
            <p:ph idx="1"/>
          </p:nvPr>
        </p:nvSpPr>
        <p:spPr>
          <a:xfrm>
            <a:off x="304800" y="1524000"/>
            <a:ext cx="5715000" cy="5129873"/>
          </a:xfrm>
        </p:spPr>
        <p:txBody>
          <a:bodyPr>
            <a:normAutofit/>
          </a:bodyPr>
          <a:lstStyle/>
          <a:p>
            <a:pPr marL="0" indent="0">
              <a:buNone/>
            </a:pPr>
            <a:r>
              <a:rPr lang="en-US" dirty="0" smtClean="0">
                <a:latin typeface="Calibri" pitchFamily="34" charset="0"/>
                <a:cs typeface="Calibri" pitchFamily="34" charset="0"/>
              </a:rPr>
              <a:t>30 month program </a:t>
            </a:r>
          </a:p>
          <a:p>
            <a:pPr lvl="1">
              <a:buFont typeface="Wingdings" pitchFamily="2" charset="2"/>
              <a:buChar char="§"/>
            </a:pPr>
            <a:r>
              <a:rPr lang="en-US" dirty="0" smtClean="0">
                <a:latin typeface="Calibri" pitchFamily="34" charset="0"/>
                <a:cs typeface="Calibri" pitchFamily="34" charset="0"/>
              </a:rPr>
              <a:t>Nov 2009 to Apr 2012</a:t>
            </a:r>
          </a:p>
          <a:p>
            <a:pPr marL="457200" lvl="1" indent="0">
              <a:buNone/>
            </a:pPr>
            <a:endParaRPr lang="en-US" sz="1200" dirty="0" smtClean="0">
              <a:latin typeface="Calibri" pitchFamily="34" charset="0"/>
              <a:cs typeface="Calibri" pitchFamily="34" charset="0"/>
            </a:endParaRPr>
          </a:p>
          <a:p>
            <a:pPr marL="0" indent="0">
              <a:buNone/>
            </a:pPr>
            <a:r>
              <a:rPr lang="en-US" dirty="0" smtClean="0">
                <a:latin typeface="Calibri" pitchFamily="34" charset="0"/>
                <a:cs typeface="Calibri" pitchFamily="34" charset="0"/>
              </a:rPr>
              <a:t>20 unique learning events </a:t>
            </a:r>
          </a:p>
          <a:p>
            <a:pPr marL="0" indent="0">
              <a:buNone/>
            </a:pPr>
            <a:endParaRPr lang="en-US" sz="1200" dirty="0" smtClean="0">
              <a:latin typeface="Calibri" pitchFamily="34" charset="0"/>
              <a:cs typeface="Calibri" pitchFamily="34" charset="0"/>
            </a:endParaRPr>
          </a:p>
          <a:p>
            <a:pPr marL="0" indent="0">
              <a:buNone/>
            </a:pPr>
            <a:r>
              <a:rPr lang="en-US" dirty="0" smtClean="0">
                <a:latin typeface="Calibri" pitchFamily="34" charset="0"/>
                <a:cs typeface="Calibri" pitchFamily="34" charset="0"/>
              </a:rPr>
              <a:t>42 participants, + 4 PI’s</a:t>
            </a:r>
          </a:p>
          <a:p>
            <a:pPr lvl="1">
              <a:buFont typeface="Wingdings" pitchFamily="2" charset="2"/>
              <a:buChar char="§"/>
            </a:pPr>
            <a:r>
              <a:rPr lang="en-US" dirty="0">
                <a:latin typeface="Calibri" pitchFamily="34" charset="0"/>
                <a:cs typeface="Calibri" pitchFamily="34" charset="0"/>
              </a:rPr>
              <a:t>Most under age 40</a:t>
            </a:r>
          </a:p>
          <a:p>
            <a:pPr lvl="1">
              <a:buFont typeface="Wingdings" pitchFamily="2" charset="2"/>
              <a:buChar char="§"/>
            </a:pPr>
            <a:r>
              <a:rPr lang="en-US" dirty="0">
                <a:latin typeface="Calibri" pitchFamily="34" charset="0"/>
                <a:cs typeface="Calibri" pitchFamily="34" charset="0"/>
              </a:rPr>
              <a:t>9 women</a:t>
            </a:r>
          </a:p>
          <a:p>
            <a:pPr lvl="1">
              <a:buFont typeface="Wingdings" pitchFamily="2" charset="2"/>
              <a:buChar char="§"/>
            </a:pPr>
            <a:r>
              <a:rPr lang="en-US" dirty="0">
                <a:latin typeface="Calibri" pitchFamily="34" charset="0"/>
                <a:cs typeface="Calibri" pitchFamily="34" charset="0"/>
              </a:rPr>
              <a:t>2</a:t>
            </a:r>
            <a:r>
              <a:rPr lang="en-US" dirty="0" smtClean="0">
                <a:latin typeface="Calibri" pitchFamily="34" charset="0"/>
                <a:cs typeface="Calibri" pitchFamily="34" charset="0"/>
              </a:rPr>
              <a:t> limited </a:t>
            </a:r>
            <a:r>
              <a:rPr lang="en-US" dirty="0">
                <a:latin typeface="Calibri" pitchFamily="34" charset="0"/>
                <a:cs typeface="Calibri" pitchFamily="34" charset="0"/>
              </a:rPr>
              <a:t>resource; </a:t>
            </a:r>
            <a:r>
              <a:rPr lang="en-US" dirty="0" smtClean="0">
                <a:latin typeface="Calibri" pitchFamily="34" charset="0"/>
                <a:cs typeface="Calibri" pitchFamily="34" charset="0"/>
              </a:rPr>
              <a:t>vulnerable </a:t>
            </a:r>
          </a:p>
          <a:p>
            <a:pPr marL="457200" lvl="1" indent="0">
              <a:buNone/>
            </a:pPr>
            <a:r>
              <a:rPr lang="en-US" dirty="0" smtClean="0">
                <a:latin typeface="Calibri" pitchFamily="34" charset="0"/>
                <a:cs typeface="Calibri" pitchFamily="34" charset="0"/>
              </a:rPr>
              <a:t>       U.S. growing region</a:t>
            </a:r>
          </a:p>
        </p:txBody>
      </p:sp>
      <p:pic>
        <p:nvPicPr>
          <p:cNvPr id="1027" name="Picture 3" descr="DSC_0084"/>
          <p:cNvPicPr>
            <a:picLocks noChangeAspect="1" noChangeArrowheads="1"/>
          </p:cNvPicPr>
          <p:nvPr/>
        </p:nvPicPr>
        <p:blipFill>
          <a:blip r:embed="rId3" cstate="print">
            <a:extLst>
              <a:ext uri="{28A0092B-C50C-407E-A947-70E740481C1C}">
                <a14:useLocalDpi xmlns:a14="http://schemas.microsoft.com/office/drawing/2010/main" val="0"/>
              </a:ext>
            </a:extLst>
          </a:blip>
          <a:srcRect t="9270" b="9270"/>
          <a:stretch>
            <a:fillRect/>
          </a:stretch>
        </p:blipFill>
        <p:spPr bwMode="auto">
          <a:xfrm>
            <a:off x="5424054" y="59886"/>
            <a:ext cx="3719945" cy="202998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709"/>
            <a:ext cx="1104900" cy="1138047"/>
          </a:xfrm>
          <a:prstGeom prst="rect">
            <a:avLst/>
          </a:prstGeom>
        </p:spPr>
      </p:pic>
      <p:pic>
        <p:nvPicPr>
          <p:cNvPr id="1028" name="Picture 4" descr="DSC_0173"/>
          <p:cNvPicPr>
            <a:picLocks noChangeAspect="1" noChangeArrowheads="1"/>
          </p:cNvPicPr>
          <p:nvPr/>
        </p:nvPicPr>
        <p:blipFill>
          <a:blip r:embed="rId5" cstate="print">
            <a:extLst>
              <a:ext uri="{28A0092B-C50C-407E-A947-70E740481C1C}">
                <a14:useLocalDpi xmlns:a14="http://schemas.microsoft.com/office/drawing/2010/main" val="0"/>
              </a:ext>
            </a:extLst>
          </a:blip>
          <a:srcRect t="9270" b="9270"/>
          <a:stretch>
            <a:fillRect/>
          </a:stretch>
        </p:blipFill>
        <p:spPr bwMode="auto">
          <a:xfrm>
            <a:off x="5484588" y="4648200"/>
            <a:ext cx="3678461" cy="200567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DSC_0056"/>
          <p:cNvPicPr>
            <a:picLocks noChangeAspect="1" noChangeArrowheads="1"/>
          </p:cNvPicPr>
          <p:nvPr/>
        </p:nvPicPr>
        <p:blipFill>
          <a:blip r:embed="rId6" cstate="print">
            <a:extLst>
              <a:ext uri="{28A0092B-C50C-407E-A947-70E740481C1C}">
                <a14:useLocalDpi xmlns:a14="http://schemas.microsoft.com/office/drawing/2010/main" val="0"/>
              </a:ext>
            </a:extLst>
          </a:blip>
          <a:srcRect l="-4544" t="-694" r="757" b="6317"/>
          <a:stretch>
            <a:fillRect/>
          </a:stretch>
        </p:blipFill>
        <p:spPr bwMode="auto">
          <a:xfrm>
            <a:off x="5297854" y="2286000"/>
            <a:ext cx="3846145" cy="209751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379648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5827" y="1828800"/>
            <a:ext cx="4038600" cy="5029200"/>
          </a:xfrm>
        </p:spPr>
        <p:txBody>
          <a:bodyPr>
            <a:normAutofit fontScale="62500" lnSpcReduction="20000"/>
          </a:bodyPr>
          <a:lstStyle/>
          <a:p>
            <a:pPr marL="0" indent="0">
              <a:buNone/>
            </a:pPr>
            <a:r>
              <a:rPr lang="en-US" b="1" i="1" dirty="0"/>
              <a:t>Year One Activities </a:t>
            </a:r>
            <a:endParaRPr lang="en-US" b="1" i="1" dirty="0" smtClean="0"/>
          </a:p>
          <a:p>
            <a:r>
              <a:rPr lang="en-US" dirty="0"/>
              <a:t>C</a:t>
            </a:r>
            <a:r>
              <a:rPr lang="en-US" dirty="0" smtClean="0"/>
              <a:t>lassroom </a:t>
            </a:r>
            <a:r>
              <a:rPr lang="en-US" dirty="0"/>
              <a:t>study of public speaking, </a:t>
            </a:r>
            <a:r>
              <a:rPr lang="en-US" dirty="0" smtClean="0"/>
              <a:t>media relations</a:t>
            </a:r>
            <a:r>
              <a:rPr lang="en-US" dirty="0"/>
              <a:t>, crisis management, building/ owning a business, marketing, estate/tax planning. </a:t>
            </a:r>
            <a:endParaRPr lang="en-US" dirty="0" smtClean="0"/>
          </a:p>
          <a:p>
            <a:r>
              <a:rPr lang="en-US" dirty="0" smtClean="0"/>
              <a:t>Time </a:t>
            </a:r>
            <a:r>
              <a:rPr lang="en-US" dirty="0"/>
              <a:t>developing professional relationships between </a:t>
            </a:r>
            <a:r>
              <a:rPr lang="en-US" dirty="0" smtClean="0"/>
              <a:t>program </a:t>
            </a:r>
            <a:r>
              <a:rPr lang="en-US" dirty="0"/>
              <a:t>individuals and guest speakers/MSU staff. </a:t>
            </a:r>
            <a:endParaRPr lang="en-US" dirty="0" smtClean="0"/>
          </a:p>
          <a:p>
            <a:r>
              <a:rPr lang="en-US" dirty="0" smtClean="0"/>
              <a:t>Attendance </a:t>
            </a:r>
            <a:r>
              <a:rPr lang="en-US" dirty="0"/>
              <a:t>at an international fruit conference. </a:t>
            </a:r>
            <a:endParaRPr lang="en-US" dirty="0" smtClean="0"/>
          </a:p>
          <a:p>
            <a:r>
              <a:rPr lang="en-US" dirty="0" smtClean="0"/>
              <a:t>Meeting </a:t>
            </a:r>
            <a:r>
              <a:rPr lang="en-US" dirty="0"/>
              <a:t>with local legislators</a:t>
            </a:r>
            <a:r>
              <a:rPr lang="en-US" dirty="0" smtClean="0"/>
              <a:t>/ policymakers </a:t>
            </a:r>
            <a:r>
              <a:rPr lang="en-US" dirty="0"/>
              <a:t>in state capitol. </a:t>
            </a:r>
            <a:endParaRPr lang="en-US" dirty="0" smtClean="0"/>
          </a:p>
          <a:p>
            <a:r>
              <a:rPr lang="en-US" dirty="0" smtClean="0"/>
              <a:t>Tours </a:t>
            </a:r>
            <a:r>
              <a:rPr lang="en-US" dirty="0"/>
              <a:t>of farms, packing houses</a:t>
            </a:r>
            <a:r>
              <a:rPr lang="en-US" dirty="0" smtClean="0"/>
              <a:t>/ processing </a:t>
            </a:r>
            <a:r>
              <a:rPr lang="en-US" dirty="0"/>
              <a:t>plants, and retail operations to understand whole food chain. </a:t>
            </a:r>
            <a:endParaRPr lang="en-US" dirty="0" smtClean="0"/>
          </a:p>
          <a:p>
            <a:r>
              <a:rPr lang="en-US" dirty="0" smtClean="0"/>
              <a:t>Communication </a:t>
            </a:r>
            <a:r>
              <a:rPr lang="en-US" dirty="0"/>
              <a:t>with veteran farmers/industry leaders about MI's agriculture </a:t>
            </a:r>
            <a:r>
              <a:rPr lang="en-US" dirty="0" smtClean="0"/>
              <a:t>industries.</a:t>
            </a:r>
            <a:endParaRPr lang="en-US" dirty="0"/>
          </a:p>
        </p:txBody>
      </p:sp>
      <p:sp>
        <p:nvSpPr>
          <p:cNvPr id="4" name="Content Placeholder 3"/>
          <p:cNvSpPr>
            <a:spLocks noGrp="1"/>
          </p:cNvSpPr>
          <p:nvPr>
            <p:ph sz="half" idx="2"/>
          </p:nvPr>
        </p:nvSpPr>
        <p:spPr>
          <a:xfrm>
            <a:off x="4648200" y="3733800"/>
            <a:ext cx="4038600" cy="2743200"/>
          </a:xfrm>
        </p:spPr>
        <p:txBody>
          <a:bodyPr>
            <a:normAutofit fontScale="62500" lnSpcReduction="20000"/>
          </a:bodyPr>
          <a:lstStyle/>
          <a:p>
            <a:pPr marL="0" indent="0">
              <a:buNone/>
            </a:pPr>
            <a:r>
              <a:rPr lang="en-US" b="1" i="1" dirty="0"/>
              <a:t>Year Two Activities</a:t>
            </a:r>
            <a:r>
              <a:rPr lang="en-US" dirty="0"/>
              <a:t> </a:t>
            </a:r>
            <a:endParaRPr lang="en-US" dirty="0" smtClean="0"/>
          </a:p>
          <a:p>
            <a:r>
              <a:rPr lang="en-US" dirty="0"/>
              <a:t>C</a:t>
            </a:r>
            <a:r>
              <a:rPr lang="en-US" dirty="0" smtClean="0"/>
              <a:t>lassroom </a:t>
            </a:r>
            <a:r>
              <a:rPr lang="en-US" dirty="0"/>
              <a:t>study of labor issues, environmental stewardship, public policy, communication, and agritourism</a:t>
            </a:r>
            <a:r>
              <a:rPr lang="en-US" dirty="0" smtClean="0"/>
              <a:t>.</a:t>
            </a:r>
          </a:p>
          <a:p>
            <a:r>
              <a:rPr lang="en-US" dirty="0"/>
              <a:t>T</a:t>
            </a:r>
            <a:r>
              <a:rPr lang="en-US" dirty="0" smtClean="0"/>
              <a:t>ouring </a:t>
            </a:r>
            <a:r>
              <a:rPr lang="en-US" dirty="0"/>
              <a:t>the Great Lakes region to view value-added agricultural opportunities. </a:t>
            </a:r>
            <a:endParaRPr lang="en-US" dirty="0" smtClean="0"/>
          </a:p>
          <a:p>
            <a:r>
              <a:rPr lang="en-US" dirty="0" smtClean="0"/>
              <a:t>Taking </a:t>
            </a:r>
            <a:r>
              <a:rPr lang="en-US" dirty="0"/>
              <a:t>an international tour of an agriculture region to better understand global food systems.</a:t>
            </a:r>
          </a:p>
          <a:p>
            <a:endParaRPr lang="en-US" dirty="0"/>
          </a:p>
        </p:txBody>
      </p:sp>
      <p:pic>
        <p:nvPicPr>
          <p:cNvPr id="5122" name="Picture 2" descr="C:\Users\Cheryl\Pictures\new missiopn mo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24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encrypted-tbn3.gstatic.com/images?q=tbn:ANd9GcQofrF4coZA-RBQ_-A5WfbTtpCfdDnlNeCDbXWRk7gXeUOinCLEyya5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52400"/>
            <a:ext cx="1828800" cy="12169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3200" y="152400"/>
            <a:ext cx="2438400" cy="923330"/>
          </a:xfrm>
          <a:prstGeom prst="rect">
            <a:avLst/>
          </a:prstGeom>
          <a:noFill/>
        </p:spPr>
        <p:txBody>
          <a:bodyPr wrap="square" rtlCol="0">
            <a:spAutoFit/>
          </a:bodyPr>
          <a:lstStyle/>
          <a:p>
            <a:r>
              <a:rPr lang="en-US" dirty="0" smtClean="0"/>
              <a:t>Michigan hops grower drives his tractor down the road.  </a:t>
            </a:r>
            <a:endParaRPr lang="en-US" dirty="0"/>
          </a:p>
        </p:txBody>
      </p:sp>
      <p:pic>
        <p:nvPicPr>
          <p:cNvPr id="5128" name="Picture 8" descr="https://encrypted-tbn3.gstatic.com/images?q=tbn:ANd9GcQytjBT27Bag78enVxtCjRNC20ULFB4wjg4Dsg8XDAV2y_O52v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058"/>
            <a:ext cx="1455248" cy="164836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encrypted-tbn0.gstatic.com/images?q=tbn:ANd9GcQGkEg7HDwLolggRpS2qPIJ74JUU05RaijT3M4aYdzuWhnK_wPO_AzC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6519" y="2133600"/>
            <a:ext cx="1047958" cy="1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829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411162"/>
          </a:xfrm>
        </p:spPr>
        <p:txBody>
          <a:bodyPr>
            <a:normAutofit fontScale="90000"/>
          </a:bodyPr>
          <a:lstStyle/>
          <a:p>
            <a:r>
              <a:rPr lang="en-US" sz="2800" b="1" dirty="0" smtClean="0">
                <a:solidFill>
                  <a:srgbClr val="FF0000"/>
                </a:solidFill>
              </a:rPr>
              <a:t>New FARM Program Timeline</a:t>
            </a:r>
            <a:endParaRPr lang="en-US" sz="2800" b="1" dirty="0">
              <a:solidFill>
                <a:srgbClr val="FF0000"/>
              </a:solidFill>
            </a:endParaRPr>
          </a:p>
        </p:txBody>
      </p:sp>
      <p:sp>
        <p:nvSpPr>
          <p:cNvPr id="6" name="Content Placeholder 5"/>
          <p:cNvSpPr>
            <a:spLocks noGrp="1"/>
          </p:cNvSpPr>
          <p:nvPr>
            <p:ph sz="half" idx="1"/>
          </p:nvPr>
        </p:nvSpPr>
        <p:spPr>
          <a:xfrm>
            <a:off x="228600" y="838200"/>
            <a:ext cx="4267200" cy="6019800"/>
          </a:xfrm>
        </p:spPr>
        <p:txBody>
          <a:bodyPr>
            <a:noAutofit/>
          </a:bodyPr>
          <a:lstStyle/>
          <a:p>
            <a:pPr>
              <a:lnSpc>
                <a:spcPct val="115000"/>
              </a:lnSpc>
              <a:spcBef>
                <a:spcPts val="0"/>
              </a:spcBef>
              <a:spcAft>
                <a:spcPts val="1000"/>
              </a:spcAft>
              <a:buNone/>
            </a:pPr>
            <a:r>
              <a:rPr lang="en-US" sz="1600" dirty="0" smtClean="0">
                <a:solidFill>
                  <a:srgbClr val="000000"/>
                </a:solidFill>
                <a:ea typeface="Times New Roman"/>
                <a:cs typeface="Calibri"/>
              </a:rPr>
              <a:t>Nov, 2009</a:t>
            </a:r>
            <a:r>
              <a:rPr lang="en-US" sz="1600" dirty="0" smtClean="0">
                <a:ea typeface="Times New Roman"/>
                <a:cs typeface="Times New Roman"/>
              </a:rPr>
              <a:t>	</a:t>
            </a:r>
            <a:r>
              <a:rPr lang="en-US" sz="1600" b="1" dirty="0" smtClean="0">
                <a:solidFill>
                  <a:srgbClr val="000000"/>
                </a:solidFill>
                <a:ea typeface="Times New Roman"/>
                <a:cs typeface="Calibri"/>
              </a:rPr>
              <a:t>Introduction to New FARM Program</a:t>
            </a:r>
            <a:endParaRPr lang="en-US" sz="1600" b="1" dirty="0">
              <a:solidFill>
                <a:srgbClr val="000000"/>
              </a:solidFill>
              <a:ea typeface="Times New Roman"/>
              <a:cs typeface="Calibri"/>
            </a:endParaRPr>
          </a:p>
          <a:p>
            <a:pPr>
              <a:lnSpc>
                <a:spcPct val="115000"/>
              </a:lnSpc>
              <a:spcBef>
                <a:spcPts val="0"/>
              </a:spcBef>
              <a:spcAft>
                <a:spcPts val="1000"/>
              </a:spcAft>
              <a:buNone/>
            </a:pPr>
            <a:r>
              <a:rPr lang="en-US" sz="1600" dirty="0" smtClean="0">
                <a:ea typeface="Times New Roman"/>
                <a:cs typeface="Calibri"/>
              </a:rPr>
              <a:t>Dec, 2009</a:t>
            </a:r>
            <a:r>
              <a:rPr lang="en-US" sz="1600" dirty="0" smtClean="0">
                <a:ea typeface="Times New Roman"/>
                <a:cs typeface="Times New Roman"/>
              </a:rPr>
              <a:t> 	</a:t>
            </a:r>
            <a:r>
              <a:rPr lang="en-US" sz="1600" b="1" dirty="0" smtClean="0">
                <a:ea typeface="Times New Roman"/>
                <a:cs typeface="Calibri"/>
              </a:rPr>
              <a:t>Great Lakes Fruit and Vegetable Expo</a:t>
            </a:r>
            <a:r>
              <a:rPr lang="en-US" sz="1600" dirty="0" smtClean="0">
                <a:ea typeface="Times New Roman"/>
                <a:cs typeface="Times New Roman"/>
              </a:rPr>
              <a:t>	</a:t>
            </a:r>
            <a:r>
              <a:rPr lang="en-US" sz="1600" dirty="0">
                <a:ea typeface="Times New Roman"/>
                <a:cs typeface="Times New Roman"/>
              </a:rPr>
              <a:t> </a:t>
            </a:r>
            <a:r>
              <a:rPr lang="en-US" sz="1600" dirty="0" smtClean="0">
                <a:ea typeface="Times New Roman"/>
                <a:cs typeface="Times New Roman"/>
              </a:rPr>
              <a:t>“Serving on a Board”</a:t>
            </a:r>
          </a:p>
          <a:p>
            <a:pPr>
              <a:lnSpc>
                <a:spcPct val="115000"/>
              </a:lnSpc>
              <a:spcBef>
                <a:spcPts val="0"/>
              </a:spcBef>
              <a:spcAft>
                <a:spcPts val="1000"/>
              </a:spcAft>
              <a:buNone/>
            </a:pPr>
            <a:r>
              <a:rPr lang="en-US" sz="1600" dirty="0" smtClean="0">
                <a:ea typeface="Times New Roman"/>
                <a:cs typeface="Calibri"/>
              </a:rPr>
              <a:t>Jan, 2010</a:t>
            </a:r>
            <a:r>
              <a:rPr lang="en-US" sz="1600" dirty="0" smtClean="0">
                <a:ea typeface="Times New Roman"/>
                <a:cs typeface="Times New Roman"/>
              </a:rPr>
              <a:t> 	</a:t>
            </a:r>
            <a:r>
              <a:rPr lang="en-US" sz="1600" b="1" dirty="0" smtClean="0">
                <a:ea typeface="Times New Roman"/>
                <a:cs typeface="Calibri"/>
              </a:rPr>
              <a:t>Economics/Financial Literacy Session</a:t>
            </a:r>
            <a:endParaRPr lang="en-US" sz="1600" dirty="0" smtClean="0">
              <a:ea typeface="Times New Roman"/>
              <a:cs typeface="Times New Roman"/>
            </a:endParaRPr>
          </a:p>
          <a:p>
            <a:pPr>
              <a:lnSpc>
                <a:spcPct val="115000"/>
              </a:lnSpc>
              <a:spcBef>
                <a:spcPts val="0"/>
              </a:spcBef>
              <a:spcAft>
                <a:spcPts val="1000"/>
              </a:spcAft>
              <a:buNone/>
            </a:pPr>
            <a:r>
              <a:rPr lang="en-US" sz="1600" dirty="0" smtClean="0">
                <a:ea typeface="Times New Roman"/>
                <a:cs typeface="Calibri"/>
              </a:rPr>
              <a:t>Feb, 2010</a:t>
            </a:r>
            <a:r>
              <a:rPr lang="en-US" sz="1600" dirty="0" smtClean="0">
                <a:ea typeface="Times New Roman"/>
                <a:cs typeface="Times New Roman"/>
              </a:rPr>
              <a:t>	</a:t>
            </a:r>
            <a:r>
              <a:rPr lang="en-US" sz="1600" b="1" dirty="0" smtClean="0">
                <a:ea typeface="Times New Roman"/>
                <a:cs typeface="Calibri"/>
              </a:rPr>
              <a:t>Managing Public Relations and media</a:t>
            </a:r>
            <a:endParaRPr lang="en-US" sz="1600" dirty="0">
              <a:ea typeface="Times New Roman"/>
              <a:cs typeface="Times New Roman"/>
            </a:endParaRPr>
          </a:p>
          <a:p>
            <a:pPr>
              <a:lnSpc>
                <a:spcPct val="115000"/>
              </a:lnSpc>
              <a:spcBef>
                <a:spcPts val="0"/>
              </a:spcBef>
              <a:spcAft>
                <a:spcPts val="1000"/>
              </a:spcAft>
              <a:buNone/>
            </a:pPr>
            <a:r>
              <a:rPr lang="en-US" sz="1600" dirty="0" smtClean="0">
                <a:ea typeface="Times New Roman"/>
                <a:cs typeface="Calibri"/>
              </a:rPr>
              <a:t>Mar, 2010</a:t>
            </a:r>
            <a:r>
              <a:rPr lang="en-US" sz="1600" dirty="0" smtClean="0">
                <a:ea typeface="Times New Roman"/>
                <a:cs typeface="Times New Roman"/>
              </a:rPr>
              <a:t>  </a:t>
            </a:r>
            <a:r>
              <a:rPr lang="en-US" sz="1600" b="1" dirty="0" smtClean="0">
                <a:ea typeface="Times New Roman"/>
                <a:cs typeface="Calibri"/>
              </a:rPr>
              <a:t>IFTA Meeting and NW MI Post-tour</a:t>
            </a:r>
          </a:p>
          <a:p>
            <a:pPr>
              <a:lnSpc>
                <a:spcPct val="115000"/>
              </a:lnSpc>
              <a:spcBef>
                <a:spcPts val="0"/>
              </a:spcBef>
              <a:spcAft>
                <a:spcPts val="1000"/>
              </a:spcAft>
              <a:buNone/>
            </a:pPr>
            <a:r>
              <a:rPr lang="en-US" sz="1600" dirty="0" smtClean="0">
                <a:ea typeface="Times New Roman"/>
                <a:cs typeface="Calibri"/>
              </a:rPr>
              <a:t>Apr, 2010</a:t>
            </a:r>
            <a:r>
              <a:rPr lang="en-US" sz="1600" dirty="0" smtClean="0">
                <a:ea typeface="Times New Roman"/>
                <a:cs typeface="Times New Roman"/>
              </a:rPr>
              <a:t> 	</a:t>
            </a:r>
            <a:r>
              <a:rPr lang="en-US" sz="1600" b="1" dirty="0" smtClean="0">
                <a:ea typeface="Times New Roman"/>
                <a:cs typeface="Calibri"/>
              </a:rPr>
              <a:t>Building a Sustainable Business</a:t>
            </a:r>
            <a:endParaRPr lang="en-US" sz="1600" dirty="0" smtClean="0">
              <a:ea typeface="Times New Roman"/>
              <a:cs typeface="Times New Roman"/>
            </a:endParaRPr>
          </a:p>
          <a:p>
            <a:pPr>
              <a:lnSpc>
                <a:spcPct val="115000"/>
              </a:lnSpc>
              <a:spcBef>
                <a:spcPts val="0"/>
              </a:spcBef>
              <a:spcAft>
                <a:spcPts val="1000"/>
              </a:spcAft>
              <a:buNone/>
            </a:pPr>
            <a:r>
              <a:rPr lang="en-US" sz="1600" dirty="0" smtClean="0">
                <a:ea typeface="Times New Roman"/>
                <a:cs typeface="Calibri"/>
              </a:rPr>
              <a:t>Sept, 2010</a:t>
            </a:r>
            <a:r>
              <a:rPr lang="en-US" sz="1600" dirty="0" smtClean="0">
                <a:ea typeface="Times New Roman"/>
                <a:cs typeface="Times New Roman"/>
              </a:rPr>
              <a:t> </a:t>
            </a:r>
            <a:r>
              <a:rPr lang="en-US" sz="1600" b="1" dirty="0" smtClean="0">
                <a:ea typeface="Times New Roman"/>
                <a:cs typeface="Times New Roman"/>
              </a:rPr>
              <a:t>Alternative Marketing Strategies </a:t>
            </a:r>
            <a:endParaRPr lang="en-US" sz="1600" b="1" dirty="0">
              <a:ea typeface="Times New Roman"/>
              <a:cs typeface="Times New Roman"/>
            </a:endParaRPr>
          </a:p>
          <a:p>
            <a:pPr>
              <a:lnSpc>
                <a:spcPct val="115000"/>
              </a:lnSpc>
              <a:spcBef>
                <a:spcPts val="0"/>
              </a:spcBef>
              <a:spcAft>
                <a:spcPts val="1000"/>
              </a:spcAft>
              <a:buNone/>
            </a:pPr>
            <a:r>
              <a:rPr lang="en-US" sz="1600" dirty="0" smtClean="0">
                <a:ea typeface="Times New Roman"/>
                <a:cs typeface="Calibri"/>
              </a:rPr>
              <a:t>Oct, 2010 	</a:t>
            </a:r>
            <a:r>
              <a:rPr lang="en-US" sz="1600" b="1" dirty="0" smtClean="0">
                <a:ea typeface="Times New Roman"/>
                <a:cs typeface="Calibri"/>
              </a:rPr>
              <a:t>Planning for Farm Succession</a:t>
            </a:r>
            <a:r>
              <a:rPr lang="en-US" sz="1600" dirty="0" smtClean="0">
                <a:ea typeface="Times New Roman"/>
                <a:cs typeface="Times New Roman"/>
              </a:rPr>
              <a:t>	</a:t>
            </a:r>
          </a:p>
          <a:p>
            <a:pPr>
              <a:lnSpc>
                <a:spcPct val="115000"/>
              </a:lnSpc>
              <a:spcBef>
                <a:spcPts val="0"/>
              </a:spcBef>
              <a:spcAft>
                <a:spcPts val="1000"/>
              </a:spcAft>
              <a:buNone/>
            </a:pPr>
            <a:r>
              <a:rPr lang="en-US" sz="1600" dirty="0" smtClean="0">
                <a:ea typeface="Times New Roman"/>
                <a:cs typeface="Calibri"/>
              </a:rPr>
              <a:t>Nov, 2010</a:t>
            </a:r>
            <a:r>
              <a:rPr lang="en-US" sz="1600" dirty="0" smtClean="0">
                <a:ea typeface="Times New Roman"/>
                <a:cs typeface="Times New Roman"/>
              </a:rPr>
              <a:t> 	</a:t>
            </a:r>
            <a:r>
              <a:rPr lang="en-US" sz="1600" b="1" dirty="0" smtClean="0">
                <a:ea typeface="Times New Roman"/>
                <a:cs typeface="Calibri"/>
              </a:rPr>
              <a:t>Meet the Lawmakers &amp; State Policy</a:t>
            </a:r>
            <a:endParaRPr lang="en-US" sz="1600" b="1" dirty="0">
              <a:ea typeface="Times New Roman"/>
              <a:cs typeface="Calibri"/>
            </a:endParaRPr>
          </a:p>
          <a:p>
            <a:pPr>
              <a:lnSpc>
                <a:spcPct val="115000"/>
              </a:lnSpc>
              <a:spcBef>
                <a:spcPts val="0"/>
              </a:spcBef>
              <a:spcAft>
                <a:spcPts val="1000"/>
              </a:spcAft>
              <a:buNone/>
            </a:pPr>
            <a:r>
              <a:rPr lang="en-US" sz="1600" dirty="0" smtClean="0">
                <a:ea typeface="Times New Roman"/>
                <a:cs typeface="Calibri"/>
              </a:rPr>
              <a:t>Dec, 201</a:t>
            </a:r>
            <a:r>
              <a:rPr lang="en-US" sz="1600" dirty="0" smtClean="0">
                <a:ea typeface="Times New Roman"/>
                <a:cs typeface="Times New Roman"/>
              </a:rPr>
              <a:t>0	</a:t>
            </a:r>
            <a:r>
              <a:rPr lang="en-US" sz="1600" b="1" dirty="0" smtClean="0">
                <a:ea typeface="Times New Roman"/>
                <a:cs typeface="Times New Roman"/>
              </a:rPr>
              <a:t>Business Etiquette	</a:t>
            </a:r>
          </a:p>
          <a:p>
            <a:pPr>
              <a:lnSpc>
                <a:spcPct val="115000"/>
              </a:lnSpc>
              <a:spcBef>
                <a:spcPts val="0"/>
              </a:spcBef>
              <a:spcAft>
                <a:spcPts val="1000"/>
              </a:spcAft>
              <a:buNone/>
            </a:pPr>
            <a:r>
              <a:rPr lang="en-US" sz="1600" dirty="0" smtClean="0">
                <a:ea typeface="Times New Roman"/>
                <a:cs typeface="Times New Roman"/>
              </a:rPr>
              <a:t>Jan, 2011</a:t>
            </a:r>
            <a:r>
              <a:rPr lang="en-US" sz="1600" b="1" dirty="0" smtClean="0">
                <a:ea typeface="Times New Roman"/>
                <a:cs typeface="Times New Roman"/>
              </a:rPr>
              <a:t>	</a:t>
            </a:r>
            <a:r>
              <a:rPr lang="en-US" sz="1600" b="1" dirty="0" smtClean="0">
                <a:ea typeface="Times New Roman"/>
                <a:cs typeface="Calibri"/>
              </a:rPr>
              <a:t>Farm Bill, Federal Farm Policy </a:t>
            </a:r>
            <a:r>
              <a:rPr lang="en-US" sz="1600" dirty="0" smtClean="0">
                <a:ea typeface="Times New Roman"/>
                <a:cs typeface="Calibri"/>
              </a:rPr>
              <a:t> w/ 	</a:t>
            </a:r>
            <a:r>
              <a:rPr lang="en-US" sz="1600" b="1" dirty="0" smtClean="0">
                <a:solidFill>
                  <a:srgbClr val="7030A0"/>
                </a:solidFill>
                <a:ea typeface="Times New Roman"/>
                <a:cs typeface="Calibri"/>
              </a:rPr>
              <a:t>Senator Debbie Stabenow</a:t>
            </a:r>
          </a:p>
          <a:p>
            <a:pPr>
              <a:lnSpc>
                <a:spcPct val="115000"/>
              </a:lnSpc>
              <a:spcBef>
                <a:spcPts val="0"/>
              </a:spcBef>
              <a:spcAft>
                <a:spcPts val="1000"/>
              </a:spcAft>
              <a:buNone/>
            </a:pPr>
            <a:r>
              <a:rPr lang="en-US" sz="1600" dirty="0" smtClean="0">
                <a:ea typeface="Times New Roman"/>
                <a:cs typeface="Calibri"/>
              </a:rPr>
              <a:t>Feb, 2011</a:t>
            </a:r>
            <a:r>
              <a:rPr lang="en-US" sz="1600" b="1" dirty="0" smtClean="0">
                <a:ea typeface="Times New Roman"/>
                <a:cs typeface="Calibri"/>
              </a:rPr>
              <a:t>	Environmental Stewardship</a:t>
            </a:r>
          </a:p>
          <a:p>
            <a:pPr>
              <a:lnSpc>
                <a:spcPct val="115000"/>
              </a:lnSpc>
              <a:spcBef>
                <a:spcPts val="0"/>
              </a:spcBef>
              <a:spcAft>
                <a:spcPts val="1000"/>
              </a:spcAft>
              <a:buNone/>
            </a:pPr>
            <a:r>
              <a:rPr lang="en-US" sz="1600" dirty="0" smtClean="0">
                <a:ea typeface="Times New Roman"/>
                <a:cs typeface="Calibri"/>
              </a:rPr>
              <a:t>Mar, 2011 </a:t>
            </a:r>
            <a:r>
              <a:rPr lang="en-US" sz="1600" b="1" dirty="0" smtClean="0">
                <a:ea typeface="Times New Roman"/>
                <a:cs typeface="Calibri"/>
              </a:rPr>
              <a:t>Agriculture Labor Management</a:t>
            </a:r>
          </a:p>
          <a:p>
            <a:pPr>
              <a:lnSpc>
                <a:spcPct val="115000"/>
              </a:lnSpc>
              <a:spcBef>
                <a:spcPts val="0"/>
              </a:spcBef>
              <a:spcAft>
                <a:spcPts val="1000"/>
              </a:spcAft>
              <a:buNone/>
            </a:pPr>
            <a:r>
              <a:rPr lang="en-US" sz="1600" dirty="0" smtClean="0">
                <a:solidFill>
                  <a:srgbClr val="000000"/>
                </a:solidFill>
                <a:ea typeface="Times New Roman"/>
                <a:cs typeface="Calibri"/>
              </a:rPr>
              <a:t>			</a:t>
            </a:r>
          </a:p>
          <a:p>
            <a:pPr>
              <a:buNone/>
            </a:pPr>
            <a:endParaRPr lang="en-US" sz="1400" dirty="0"/>
          </a:p>
        </p:txBody>
      </p:sp>
      <p:sp>
        <p:nvSpPr>
          <p:cNvPr id="8" name="Content Placeholder 7"/>
          <p:cNvSpPr>
            <a:spLocks noGrp="1"/>
          </p:cNvSpPr>
          <p:nvPr>
            <p:ph sz="half" idx="2"/>
          </p:nvPr>
        </p:nvSpPr>
        <p:spPr>
          <a:xfrm>
            <a:off x="4648199" y="914400"/>
            <a:ext cx="4178779" cy="4525963"/>
          </a:xfrm>
        </p:spPr>
        <p:txBody>
          <a:bodyPr>
            <a:noAutofit/>
          </a:bodyPr>
          <a:lstStyle/>
          <a:p>
            <a:pPr>
              <a:lnSpc>
                <a:spcPct val="115000"/>
              </a:lnSpc>
              <a:spcBef>
                <a:spcPts val="0"/>
              </a:spcBef>
              <a:spcAft>
                <a:spcPts val="1000"/>
              </a:spcAft>
              <a:buNone/>
            </a:pPr>
            <a:r>
              <a:rPr lang="en-US" sz="1600" dirty="0" smtClean="0">
                <a:solidFill>
                  <a:srgbClr val="000000"/>
                </a:solidFill>
                <a:ea typeface="Times New Roman"/>
                <a:cs typeface="Calibri"/>
              </a:rPr>
              <a:t>Apr, 2011	</a:t>
            </a:r>
            <a:r>
              <a:rPr lang="en-US" sz="1600" b="1" dirty="0" smtClean="0">
                <a:solidFill>
                  <a:srgbClr val="000000"/>
                </a:solidFill>
                <a:ea typeface="Times New Roman"/>
                <a:cs typeface="Calibri"/>
              </a:rPr>
              <a:t>Federal Marketing Order tour </a:t>
            </a:r>
            <a:endParaRPr lang="en-US" sz="1600" dirty="0" smtClean="0">
              <a:ea typeface="Times New Roman"/>
              <a:cs typeface="Times New Roman"/>
            </a:endParaRPr>
          </a:p>
          <a:p>
            <a:pPr>
              <a:lnSpc>
                <a:spcPct val="115000"/>
              </a:lnSpc>
              <a:spcBef>
                <a:spcPts val="0"/>
              </a:spcBef>
              <a:spcAft>
                <a:spcPts val="1000"/>
              </a:spcAft>
              <a:buNone/>
            </a:pPr>
            <a:r>
              <a:rPr lang="en-US" sz="1600" dirty="0" smtClean="0">
                <a:ea typeface="Times New Roman"/>
                <a:cs typeface="Times New Roman"/>
              </a:rPr>
              <a:t>Oct, 2011	</a:t>
            </a:r>
            <a:r>
              <a:rPr lang="en-US" sz="1600" b="1" dirty="0" smtClean="0">
                <a:ea typeface="Times New Roman"/>
                <a:cs typeface="Times New Roman"/>
              </a:rPr>
              <a:t>New FARM Member Farm Tours	</a:t>
            </a:r>
            <a:endParaRPr lang="en-US" sz="1600" dirty="0" smtClean="0">
              <a:ea typeface="Times New Roman"/>
              <a:cs typeface="Times New Roman"/>
            </a:endParaRPr>
          </a:p>
          <a:p>
            <a:pPr>
              <a:lnSpc>
                <a:spcPct val="115000"/>
              </a:lnSpc>
              <a:spcBef>
                <a:spcPts val="0"/>
              </a:spcBef>
              <a:spcAft>
                <a:spcPts val="1000"/>
              </a:spcAft>
              <a:buNone/>
            </a:pPr>
            <a:r>
              <a:rPr lang="en-US" sz="1600" dirty="0" smtClean="0">
                <a:solidFill>
                  <a:srgbClr val="000000"/>
                </a:solidFill>
                <a:ea typeface="Times New Roman"/>
                <a:cs typeface="Calibri"/>
              </a:rPr>
              <a:t>Nov, 2011</a:t>
            </a:r>
            <a:r>
              <a:rPr lang="en-US" sz="1600" b="1" dirty="0" smtClean="0">
                <a:solidFill>
                  <a:srgbClr val="000000"/>
                </a:solidFill>
                <a:ea typeface="Times New Roman"/>
                <a:cs typeface="Calibri"/>
              </a:rPr>
              <a:t>	Certifications and Branding	</a:t>
            </a:r>
            <a:endParaRPr lang="en-US" sz="1600" dirty="0" smtClean="0">
              <a:ea typeface="Times New Roman"/>
              <a:cs typeface="Times New Roman"/>
            </a:endParaRPr>
          </a:p>
          <a:p>
            <a:pPr>
              <a:lnSpc>
                <a:spcPct val="115000"/>
              </a:lnSpc>
              <a:spcBef>
                <a:spcPts val="0"/>
              </a:spcBef>
              <a:spcAft>
                <a:spcPts val="1000"/>
              </a:spcAft>
              <a:buNone/>
            </a:pPr>
            <a:r>
              <a:rPr lang="en-US" sz="1600" dirty="0" smtClean="0">
                <a:solidFill>
                  <a:srgbClr val="000000"/>
                </a:solidFill>
                <a:ea typeface="Times New Roman"/>
                <a:cs typeface="Calibri"/>
              </a:rPr>
              <a:t>Dec, 2011	</a:t>
            </a:r>
            <a:r>
              <a:rPr lang="en-US" sz="1600" b="1" dirty="0" smtClean="0">
                <a:solidFill>
                  <a:srgbClr val="000000"/>
                </a:solidFill>
                <a:ea typeface="Times New Roman"/>
                <a:cs typeface="Calibri"/>
              </a:rPr>
              <a:t>Great Lakes EXPO		</a:t>
            </a:r>
            <a:endParaRPr lang="en-US" sz="1600" dirty="0" smtClean="0">
              <a:solidFill>
                <a:srgbClr val="000000"/>
              </a:solidFill>
              <a:ea typeface="Times New Roman"/>
              <a:cs typeface="Calibri"/>
            </a:endParaRPr>
          </a:p>
          <a:p>
            <a:pPr>
              <a:lnSpc>
                <a:spcPct val="115000"/>
              </a:lnSpc>
              <a:spcBef>
                <a:spcPts val="0"/>
              </a:spcBef>
              <a:spcAft>
                <a:spcPts val="1000"/>
              </a:spcAft>
              <a:buNone/>
            </a:pPr>
            <a:r>
              <a:rPr lang="en-US" sz="1600" dirty="0" smtClean="0">
                <a:solidFill>
                  <a:srgbClr val="000000"/>
                </a:solidFill>
                <a:ea typeface="Times New Roman"/>
                <a:cs typeface="Calibri"/>
              </a:rPr>
              <a:t>Jan, 2012 	</a:t>
            </a:r>
            <a:r>
              <a:rPr lang="en-US" sz="1600" b="1" dirty="0" smtClean="0">
                <a:solidFill>
                  <a:srgbClr val="000000"/>
                </a:solidFill>
                <a:ea typeface="Times New Roman"/>
                <a:cs typeface="Calibri"/>
              </a:rPr>
              <a:t>Planning for Educational Trip</a:t>
            </a:r>
            <a:endParaRPr lang="en-US" sz="1600" dirty="0" smtClean="0">
              <a:solidFill>
                <a:srgbClr val="000000"/>
              </a:solidFill>
              <a:ea typeface="Times New Roman"/>
              <a:cs typeface="Calibri"/>
            </a:endParaRPr>
          </a:p>
          <a:p>
            <a:pPr>
              <a:lnSpc>
                <a:spcPct val="115000"/>
              </a:lnSpc>
              <a:spcBef>
                <a:spcPts val="0"/>
              </a:spcBef>
              <a:spcAft>
                <a:spcPts val="1000"/>
              </a:spcAft>
              <a:buNone/>
            </a:pPr>
            <a:r>
              <a:rPr lang="en-US" sz="1600" dirty="0" smtClean="0">
                <a:solidFill>
                  <a:srgbClr val="000000"/>
                </a:solidFill>
                <a:ea typeface="Times New Roman"/>
                <a:cs typeface="Calibri"/>
              </a:rPr>
              <a:t>Feb, 2012 	</a:t>
            </a:r>
            <a:r>
              <a:rPr lang="en-US" sz="1600" b="1" dirty="0" smtClean="0">
                <a:solidFill>
                  <a:srgbClr val="000000"/>
                </a:solidFill>
                <a:ea typeface="Times New Roman"/>
                <a:cs typeface="Calibri"/>
              </a:rPr>
              <a:t>Final Educational Trip			</a:t>
            </a:r>
            <a:r>
              <a:rPr lang="en-US" sz="1600" b="1" dirty="0" smtClean="0">
                <a:solidFill>
                  <a:srgbClr val="00B050"/>
                </a:solidFill>
                <a:ea typeface="Times New Roman"/>
                <a:cs typeface="Calibri"/>
              </a:rPr>
              <a:t>New Zealand, South Island</a:t>
            </a:r>
            <a:endParaRPr lang="en-US" sz="1600" b="1" dirty="0" smtClean="0">
              <a:solidFill>
                <a:srgbClr val="00B050"/>
              </a:solidFill>
              <a:ea typeface="Times New Roman"/>
              <a:cs typeface="Times New Roman"/>
            </a:endParaRPr>
          </a:p>
          <a:p>
            <a:pPr>
              <a:buNone/>
            </a:pPr>
            <a:r>
              <a:rPr lang="en-US" sz="1600" dirty="0" smtClean="0">
                <a:solidFill>
                  <a:srgbClr val="000000"/>
                </a:solidFill>
                <a:ea typeface="Times New Roman"/>
                <a:cs typeface="Calibri"/>
              </a:rPr>
              <a:t>Mar, 2012</a:t>
            </a:r>
            <a:r>
              <a:rPr lang="en-US" sz="1600" b="1" dirty="0" smtClean="0">
                <a:solidFill>
                  <a:srgbClr val="000000"/>
                </a:solidFill>
                <a:ea typeface="Times New Roman"/>
                <a:cs typeface="Calibri"/>
              </a:rPr>
              <a:t> 	Graduation and Evaluation</a:t>
            </a:r>
            <a:r>
              <a:rPr lang="en-US" sz="1400" dirty="0" smtClean="0">
                <a:solidFill>
                  <a:srgbClr val="000000"/>
                </a:solidFill>
                <a:ea typeface="Times New Roman"/>
                <a:cs typeface="Calibri"/>
              </a:rPr>
              <a:t>	</a:t>
            </a:r>
            <a:endParaRPr lang="en-US" sz="1400"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67" t="12048" b="10723"/>
          <a:stretch/>
        </p:blipFill>
        <p:spPr>
          <a:xfrm>
            <a:off x="4495800" y="4114800"/>
            <a:ext cx="4331179" cy="2517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0"/>
            <a:ext cx="762000" cy="784861"/>
          </a:xfrm>
          <a:prstGeom prst="rect">
            <a:avLst/>
          </a:prstGeom>
        </p:spPr>
      </p:pic>
    </p:spTree>
    <p:extLst>
      <p:ext uri="{BB962C8B-B14F-4D97-AF65-F5344CB8AC3E}">
        <p14:creationId xmlns:p14="http://schemas.microsoft.com/office/powerpoint/2010/main" val="819759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1630" y="0"/>
            <a:ext cx="4232369" cy="7010400"/>
          </a:xfrm>
        </p:spPr>
        <p:txBody>
          <a:bodyPr>
            <a:normAutofit fontScale="90000"/>
          </a:bodyPr>
          <a:lstStyle/>
          <a:p>
            <a:r>
              <a:rPr lang="en-US" sz="2400" b="1" dirty="0" smtClean="0">
                <a:solidFill>
                  <a:srgbClr val="7030A0"/>
                </a:solidFill>
              </a:rPr>
              <a:t>This </a:t>
            </a:r>
            <a:r>
              <a:rPr lang="en-US" sz="2400" b="1" dirty="0">
                <a:solidFill>
                  <a:srgbClr val="7030A0"/>
                </a:solidFill>
              </a:rPr>
              <a:t>project was supported by the Beginning Farmer &amp; Rancher Development Program of the National Institute of Food and Agriculture, USDA, Grant #2010-49400-21734. </a:t>
            </a:r>
            <a:br>
              <a:rPr lang="en-US" sz="2400" b="1" dirty="0">
                <a:solidFill>
                  <a:srgbClr val="7030A0"/>
                </a:solidFill>
              </a:rPr>
            </a:br>
            <a:r>
              <a:rPr lang="en-US" sz="2400" b="1" dirty="0">
                <a:solidFill>
                  <a:srgbClr val="7030A0"/>
                </a:solidFill>
              </a:rPr>
              <a:t>$</a:t>
            </a:r>
            <a:r>
              <a:rPr lang="en-US" sz="2400" b="1" dirty="0" smtClean="0">
                <a:solidFill>
                  <a:srgbClr val="7030A0"/>
                </a:solidFill>
              </a:rPr>
              <a:t>138,524</a:t>
            </a:r>
            <a:br>
              <a:rPr lang="en-US" sz="2400" b="1" dirty="0" smtClean="0">
                <a:solidFill>
                  <a:srgbClr val="7030A0"/>
                </a:solidFill>
              </a:rPr>
            </a:br>
            <a:r>
              <a:rPr lang="en-US" sz="2400" b="1" dirty="0" smtClean="0">
                <a:solidFill>
                  <a:srgbClr val="7030A0"/>
                </a:solidFill>
              </a:rPr>
              <a:t/>
            </a:r>
            <a:br>
              <a:rPr lang="en-US" sz="2400" b="1" dirty="0" smtClean="0">
                <a:solidFill>
                  <a:srgbClr val="7030A0"/>
                </a:solidFill>
              </a:rPr>
            </a:br>
            <a:r>
              <a:rPr lang="en-US" sz="2400" b="1" dirty="0" smtClean="0">
                <a:solidFill>
                  <a:srgbClr val="7030A0"/>
                </a:solidFill>
              </a:rPr>
              <a:t>Rotary </a:t>
            </a:r>
            <a:r>
              <a:rPr lang="en-US" sz="2400" b="1" dirty="0">
                <a:solidFill>
                  <a:srgbClr val="7030A0"/>
                </a:solidFill>
              </a:rPr>
              <a:t>Charities of Traverse </a:t>
            </a:r>
            <a:r>
              <a:rPr lang="en-US" sz="2400" b="1" dirty="0" smtClean="0">
                <a:solidFill>
                  <a:srgbClr val="7030A0"/>
                </a:solidFill>
              </a:rPr>
              <a:t>City</a:t>
            </a:r>
            <a:br>
              <a:rPr lang="en-US" sz="2400" b="1" dirty="0" smtClean="0">
                <a:solidFill>
                  <a:srgbClr val="7030A0"/>
                </a:solidFill>
              </a:rPr>
            </a:br>
            <a:r>
              <a:rPr lang="en-US" sz="2400" b="1" dirty="0" smtClean="0">
                <a:solidFill>
                  <a:srgbClr val="7030A0"/>
                </a:solidFill>
              </a:rPr>
              <a:t>$47,720  </a:t>
            </a:r>
            <a:r>
              <a:rPr lang="en-US" sz="1800" b="1" dirty="0" smtClean="0">
                <a:solidFill>
                  <a:srgbClr val="7030A0"/>
                </a:solidFill>
              </a:rPr>
              <a:t/>
            </a:r>
            <a:br>
              <a:rPr lang="en-US" sz="1800" b="1" dirty="0" smtClean="0">
                <a:solidFill>
                  <a:srgbClr val="7030A0"/>
                </a:solidFill>
              </a:rPr>
            </a:br>
            <a:r>
              <a:rPr lang="en-US" sz="1800" dirty="0" smtClean="0"/>
              <a:t/>
            </a:r>
            <a:br>
              <a:rPr lang="en-US" sz="1800" dirty="0" smtClean="0"/>
            </a:br>
            <a:r>
              <a:rPr lang="en-US" sz="1800" dirty="0" smtClean="0"/>
              <a:t>The </a:t>
            </a:r>
            <a:r>
              <a:rPr lang="en-US" sz="1800" dirty="0"/>
              <a:t>Leelanau </a:t>
            </a:r>
            <a:r>
              <a:rPr lang="en-US" sz="1800" dirty="0" smtClean="0"/>
              <a:t>Conservancy &amp;</a:t>
            </a:r>
            <a:br>
              <a:rPr lang="en-US" sz="1800" dirty="0" smtClean="0"/>
            </a:br>
            <a:r>
              <a:rPr lang="en-US" sz="1800" dirty="0" smtClean="0"/>
              <a:t>The </a:t>
            </a:r>
            <a:r>
              <a:rPr lang="en-US" sz="1800" dirty="0"/>
              <a:t>Leelanau Horticultural </a:t>
            </a:r>
            <a:r>
              <a:rPr lang="en-US" sz="1800" dirty="0" smtClean="0"/>
              <a:t>Society</a:t>
            </a:r>
            <a:br>
              <a:rPr lang="en-US" sz="1800" dirty="0" smtClean="0"/>
            </a:br>
            <a:r>
              <a:rPr lang="en-US" sz="1800" dirty="0" smtClean="0"/>
              <a:t/>
            </a:r>
            <a:br>
              <a:rPr lang="en-US" sz="1800" dirty="0" smtClean="0"/>
            </a:br>
            <a:r>
              <a:rPr lang="en-US" sz="1800" dirty="0" smtClean="0"/>
              <a:t>Grand </a:t>
            </a:r>
            <a:r>
              <a:rPr lang="en-US" sz="1800" dirty="0"/>
              <a:t>Traverse Fruit Growers’ </a:t>
            </a:r>
            <a:r>
              <a:rPr lang="en-US" sz="1800" dirty="0" smtClean="0"/>
              <a:t>Council</a:t>
            </a:r>
            <a:br>
              <a:rPr lang="en-US" sz="1800" dirty="0" smtClean="0"/>
            </a:br>
            <a:r>
              <a:rPr lang="en-US" sz="1800" dirty="0" smtClean="0"/>
              <a:t>Cherry </a:t>
            </a:r>
            <a:r>
              <a:rPr lang="en-US" sz="1800" dirty="0"/>
              <a:t>Marketing </a:t>
            </a:r>
            <a:r>
              <a:rPr lang="en-US" sz="1800" dirty="0" smtClean="0"/>
              <a:t>Institute</a:t>
            </a:r>
            <a:br>
              <a:rPr lang="en-US" sz="1800" dirty="0" smtClean="0"/>
            </a:br>
            <a:r>
              <a:rPr lang="en-US" sz="1800" dirty="0" smtClean="0"/>
              <a:t/>
            </a:r>
            <a:br>
              <a:rPr lang="en-US" sz="1800" dirty="0" smtClean="0"/>
            </a:br>
            <a:r>
              <a:rPr lang="en-US" sz="1800" dirty="0" smtClean="0"/>
              <a:t>Northwest </a:t>
            </a:r>
            <a:r>
              <a:rPr lang="en-US" sz="1800" dirty="0"/>
              <a:t>Michigan Horticultural Research Station Foundation </a:t>
            </a:r>
            <a:r>
              <a:rPr lang="en-US" sz="1800" dirty="0" smtClean="0"/>
              <a:t>Board</a:t>
            </a:r>
            <a:br>
              <a:rPr lang="en-US" sz="1800" dirty="0" smtClean="0"/>
            </a:br>
            <a:r>
              <a:rPr lang="en-US" sz="1800" dirty="0" smtClean="0"/>
              <a:t/>
            </a:r>
            <a:br>
              <a:rPr lang="en-US" sz="1800" dirty="0" smtClean="0"/>
            </a:br>
            <a:r>
              <a:rPr lang="en-US" sz="1800" dirty="0" smtClean="0"/>
              <a:t>Participants </a:t>
            </a:r>
            <a:r>
              <a:rPr lang="en-US" sz="1800" dirty="0"/>
              <a:t>of the New FARM </a:t>
            </a:r>
            <a:r>
              <a:rPr lang="en-US" sz="1800" dirty="0" smtClean="0"/>
              <a:t>program</a:t>
            </a:r>
            <a:r>
              <a:rPr lang="en-US" sz="1800" dirty="0"/>
              <a:t> </a:t>
            </a:r>
            <a:r>
              <a:rPr lang="en-US" sz="1800" dirty="0" smtClean="0"/>
              <a:t>(fees)</a:t>
            </a:r>
            <a:endParaRPr lang="en-US" sz="1800" dirty="0"/>
          </a:p>
        </p:txBody>
      </p:sp>
      <p:pic>
        <p:nvPicPr>
          <p:cNvPr id="3074" name="Picture 2" descr="DSC_0642"/>
          <p:cNvPicPr>
            <a:picLocks noChangeAspect="1" noChangeArrowheads="1"/>
          </p:cNvPicPr>
          <p:nvPr/>
        </p:nvPicPr>
        <p:blipFill>
          <a:blip r:embed="rId2" cstate="print">
            <a:extLst>
              <a:ext uri="{28A0092B-C50C-407E-A947-70E740481C1C}">
                <a14:useLocalDpi xmlns:a14="http://schemas.microsoft.com/office/drawing/2010/main" val="0"/>
              </a:ext>
            </a:extLst>
          </a:blip>
          <a:srcRect t="9270" b="9270"/>
          <a:stretch>
            <a:fillRect/>
          </a:stretch>
        </p:blipFill>
        <p:spPr bwMode="auto">
          <a:xfrm>
            <a:off x="0" y="381000"/>
            <a:ext cx="4750666" cy="25908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75" name="Picture 3" descr="DSC_0883"/>
          <p:cNvPicPr>
            <a:picLocks noChangeAspect="1" noChangeArrowheads="1"/>
          </p:cNvPicPr>
          <p:nvPr/>
        </p:nvPicPr>
        <p:blipFill>
          <a:blip r:embed="rId3" cstate="print">
            <a:extLst>
              <a:ext uri="{28A0092B-C50C-407E-A947-70E740481C1C}">
                <a14:useLocalDpi xmlns:a14="http://schemas.microsoft.com/office/drawing/2010/main" val="0"/>
              </a:ext>
            </a:extLst>
          </a:blip>
          <a:srcRect t="9270" b="9270"/>
          <a:stretch>
            <a:fillRect/>
          </a:stretch>
        </p:blipFill>
        <p:spPr bwMode="auto">
          <a:xfrm>
            <a:off x="-32982" y="3657600"/>
            <a:ext cx="4944612" cy="269657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04800" y="3059668"/>
            <a:ext cx="3962400" cy="369332"/>
          </a:xfrm>
          <a:prstGeom prst="rect">
            <a:avLst/>
          </a:prstGeom>
          <a:noFill/>
        </p:spPr>
        <p:txBody>
          <a:bodyPr wrap="square" rtlCol="0">
            <a:spAutoFit/>
          </a:bodyPr>
          <a:lstStyle/>
          <a:p>
            <a:pPr algn="ctr"/>
            <a:r>
              <a:rPr lang="en-US" b="1" dirty="0" smtClean="0">
                <a:solidFill>
                  <a:srgbClr val="FF0000"/>
                </a:solidFill>
              </a:rPr>
              <a:t>Total Project Funding ~ $222,000</a:t>
            </a:r>
            <a:endParaRPr lang="en-US" b="1" dirty="0">
              <a:solidFill>
                <a:srgbClr val="FF0000"/>
              </a:solidFill>
            </a:endParaRPr>
          </a:p>
        </p:txBody>
      </p:sp>
    </p:spTree>
    <p:extLst>
      <p:ext uri="{BB962C8B-B14F-4D97-AF65-F5344CB8AC3E}">
        <p14:creationId xmlns:p14="http://schemas.microsoft.com/office/powerpoint/2010/main" val="3945255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6927"/>
            <a:ext cx="7772400" cy="1295400"/>
          </a:xfrm>
        </p:spPr>
        <p:txBody>
          <a:bodyPr>
            <a:normAutofit fontScale="90000"/>
          </a:bodyPr>
          <a:lstStyle/>
          <a:p>
            <a:r>
              <a:rPr lang="en-US" b="1" dirty="0" smtClean="0">
                <a:solidFill>
                  <a:srgbClr val="FF0000"/>
                </a:solidFill>
              </a:rPr>
              <a:t>New FARM Program</a:t>
            </a:r>
            <a:r>
              <a:rPr lang="en-US" dirty="0" smtClean="0">
                <a:solidFill>
                  <a:srgbClr val="FF0000"/>
                </a:solidFill>
              </a:rPr>
              <a:t/>
            </a:r>
            <a:br>
              <a:rPr lang="en-US" dirty="0" smtClean="0">
                <a:solidFill>
                  <a:srgbClr val="FF0000"/>
                </a:solidFill>
              </a:rPr>
            </a:br>
            <a:r>
              <a:rPr lang="en-US" sz="3600" i="1" dirty="0" smtClean="0">
                <a:solidFill>
                  <a:srgbClr val="FF0000"/>
                </a:solidFill>
              </a:rPr>
              <a:t>Cultivating Farmers; Growing Communities</a:t>
            </a:r>
            <a:endParaRPr lang="en-US" sz="3600" i="1" dirty="0">
              <a:solidFill>
                <a:srgbClr val="FF0000"/>
              </a:solidFill>
            </a:endParaRPr>
          </a:p>
        </p:txBody>
      </p:sp>
      <p:sp>
        <p:nvSpPr>
          <p:cNvPr id="5" name="Subtitle 4"/>
          <p:cNvSpPr>
            <a:spLocks noGrp="1"/>
          </p:cNvSpPr>
          <p:nvPr>
            <p:ph type="subTitle" idx="1"/>
          </p:nvPr>
        </p:nvSpPr>
        <p:spPr>
          <a:xfrm>
            <a:off x="1359935" y="6227618"/>
            <a:ext cx="6400800" cy="609600"/>
          </a:xfrm>
        </p:spPr>
        <p:txBody>
          <a:bodyPr>
            <a:normAutofit fontScale="85000" lnSpcReduction="10000"/>
          </a:bodyPr>
          <a:lstStyle/>
          <a:p>
            <a:r>
              <a:rPr lang="en-US" sz="2000" dirty="0" smtClean="0">
                <a:solidFill>
                  <a:schemeClr val="tx1"/>
                </a:solidFill>
              </a:rPr>
              <a:t>New FARM Group with Senator Debbie Stabenow</a:t>
            </a:r>
            <a:r>
              <a:rPr lang="en-US" sz="2000" dirty="0"/>
              <a:t> </a:t>
            </a:r>
            <a:r>
              <a:rPr lang="en-US" sz="2000" dirty="0" smtClean="0"/>
              <a:t>– Chairwoman </a:t>
            </a:r>
            <a:r>
              <a:rPr lang="en-US" sz="2000" dirty="0"/>
              <a:t>of the Senate Committee on Agriculture, Nutrition, and Forestry. </a:t>
            </a:r>
            <a:endParaRPr lang="en-US" sz="2000" dirty="0">
              <a:solidFill>
                <a:schemeClr val="tx1"/>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4444" b="7173"/>
          <a:stretch/>
        </p:blipFill>
        <p:spPr>
          <a:xfrm>
            <a:off x="-76200" y="1295400"/>
            <a:ext cx="9372600" cy="4756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62424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1225</TotalTime>
  <Words>1688</Words>
  <Application>Microsoft Office PowerPoint</Application>
  <PresentationFormat>On-screen Show (4:3)</PresentationFormat>
  <Paragraphs>134</Paragraphs>
  <Slides>17</Slides>
  <Notes>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Situation: land is disappearing</vt:lpstr>
      <vt:lpstr>New FARM Program Goals</vt:lpstr>
      <vt:lpstr>Goals, cont.</vt:lpstr>
      <vt:lpstr>New FARM Program</vt:lpstr>
      <vt:lpstr>PowerPoint Presentation</vt:lpstr>
      <vt:lpstr>New FARM Program Timeline</vt:lpstr>
      <vt:lpstr>This project was supported by the Beginning Farmer &amp; Rancher Development Program of the National Institute of Food and Agriculture, USDA, Grant #2010-49400-21734.  $138,524  Rotary Charities of Traverse City $47,720    The Leelanau Conservancy &amp; The Leelanau Horticultural Society  Grand Traverse Fruit Growers’ Council Cherry Marketing Institute  Northwest Michigan Horticultural Research Station Foundation Board  Participants of the New FARM program (fees)</vt:lpstr>
      <vt:lpstr>New FARM Program Cultivating Farmers; Growing Communities</vt:lpstr>
      <vt:lpstr>PowerPoint Presentation</vt:lpstr>
      <vt:lpstr>PowerPoint Presentation</vt:lpstr>
      <vt:lpstr>Winter 2011 Mid-Term Evaluation </vt:lpstr>
      <vt:lpstr>PowerPoint Presentation</vt:lpstr>
      <vt:lpstr>PowerPoint Presentation</vt:lpstr>
      <vt:lpstr>Longer Term Outcomes?</vt:lpstr>
      <vt:lpstr>One Evaluator’s Frustration…</vt:lpstr>
      <vt:lpstr>…what’s next?</vt:lpstr>
    </vt:vector>
  </TitlesOfParts>
  <Company>Michigan State University CANR/MSUE/MAES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dc:creator>
  <cp:lastModifiedBy>Cheryl</cp:lastModifiedBy>
  <cp:revision>75</cp:revision>
  <dcterms:created xsi:type="dcterms:W3CDTF">2012-10-04T15:24:28Z</dcterms:created>
  <dcterms:modified xsi:type="dcterms:W3CDTF">2012-10-17T13:47:51Z</dcterms:modified>
</cp:coreProperties>
</file>