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61" r:id="rId4"/>
    <p:sldId id="262" r:id="rId5"/>
    <p:sldId id="273" r:id="rId6"/>
    <p:sldId id="274" r:id="rId7"/>
    <p:sldId id="275" r:id="rId8"/>
    <p:sldId id="258" r:id="rId9"/>
    <p:sldId id="260" r:id="rId10"/>
    <p:sldId id="257" r:id="rId11"/>
    <p:sldId id="263" r:id="rId12"/>
    <p:sldId id="277" r:id="rId13"/>
    <p:sldId id="270" r:id="rId14"/>
    <p:sldId id="264" r:id="rId15"/>
    <p:sldId id="265" r:id="rId16"/>
    <p:sldId id="271" r:id="rId17"/>
    <p:sldId id="272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E0"/>
    <a:srgbClr val="C2FFB6"/>
    <a:srgbClr val="19BF0E"/>
    <a:srgbClr val="FD8C2E"/>
    <a:srgbClr val="4AD1FF"/>
    <a:srgbClr val="299CDD"/>
    <a:srgbClr val="1EDD12"/>
    <a:srgbClr val="FDF79E"/>
    <a:srgbClr val="FFFEE3"/>
    <a:srgbClr val="F4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405" autoAdjust="0"/>
  </p:normalViewPr>
  <p:slideViewPr>
    <p:cSldViewPr snapToGrid="0" snapToObjects="1">
      <p:cViewPr varScale="1">
        <p:scale>
          <a:sx n="126" d="100"/>
          <a:sy n="126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44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>
                <a:latin typeface="Arial"/>
                <a:cs typeface="Arial"/>
              </a:defRPr>
            </a:pPr>
            <a:r>
              <a:rPr lang="en-US" sz="3000" dirty="0">
                <a:latin typeface="Arial"/>
                <a:cs typeface="Arial"/>
              </a:rPr>
              <a:t>The Computing Workforce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5410436641035"/>
          <c:y val="0.34848788792262098"/>
          <c:w val="0.24131151490750899"/>
          <c:h val="0.453171053643284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3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FD7E-4051-9F52-FE7C110CF1F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CBC-EE4A-92BB-2C718095EAC3}"/>
              </c:ext>
            </c:extLst>
          </c:dPt>
          <c:cat>
            <c:strRef>
              <c:f>Sheet1!$A$2:$A$3</c:f>
              <c:strCache>
                <c:ptCount val="1"/>
                <c:pt idx="0">
                  <c:v>African American Women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0.03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7E-4051-9F52-FE7C110CF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6"/>
      </c:pieChart>
    </c:plotArea>
    <c:legend>
      <c:legendPos val="r"/>
      <c:legendEntry>
        <c:idx val="0"/>
        <c:txPr>
          <a:bodyPr/>
          <a:lstStyle/>
          <a:p>
            <a:pPr>
              <a:defRPr sz="3000" b="1">
                <a:solidFill>
                  <a:schemeClr val="accent1"/>
                </a:solidFill>
                <a:latin typeface="Arial"/>
                <a:cs typeface="Arial"/>
              </a:defRPr>
            </a:pPr>
            <a:endParaRPr lang="en-US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52662473237893503"/>
          <c:y val="0.33017065624205699"/>
          <c:w val="0.41609373864532001"/>
          <c:h val="0.54052151037549501"/>
        </c:manualLayout>
      </c:layout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D5647-0CD5-4792-A273-E9075E584DE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58F0510-1F46-40D2-A997-1A153F8563FC}">
      <dgm:prSet phldrT="[Text]" phldr="1"/>
      <dgm:spPr/>
      <dgm:t>
        <a:bodyPr/>
        <a:lstStyle/>
        <a:p>
          <a:endParaRPr lang="en-US" dirty="0"/>
        </a:p>
      </dgm:t>
    </dgm:pt>
    <dgm:pt modelId="{943455F7-5B32-4CD4-A139-2CAB506C4733}" type="sibTrans" cxnId="{7EF348AB-B298-4358-850E-0F09643A834D}">
      <dgm:prSet/>
      <dgm:spPr>
        <a:blipFill>
          <a:blip xmlns:r="http://schemas.openxmlformats.org/officeDocument/2006/relationships" r:embed="rId1"/>
          <a:srcRect/>
          <a:stretch>
            <a:fillRect l="-59000" r="-59000"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1B3F1EC-D611-4BC1-AB48-D72FE9476442}"/>
              </a:ext>
            </a:extLst>
          </dgm14:cNvPr>
        </a:ext>
      </dgm:extLst>
    </dgm:pt>
    <dgm:pt modelId="{9A93B915-9C0F-44B2-898D-D3803A16AF07}" type="parTrans" cxnId="{7EF348AB-B298-4358-850E-0F09643A834D}">
      <dgm:prSet/>
      <dgm:spPr/>
      <dgm:t>
        <a:bodyPr/>
        <a:lstStyle/>
        <a:p>
          <a:endParaRPr lang="en-US"/>
        </a:p>
      </dgm:t>
    </dgm:pt>
    <dgm:pt modelId="{5785C538-E78D-4143-8EF4-4C25D5C91681}" type="pres">
      <dgm:prSet presAssocID="{D92D5647-0CD5-4792-A273-E9075E584DEB}" presName="Name0" presStyleCnt="0">
        <dgm:presLayoutVars>
          <dgm:chMax val="7"/>
          <dgm:chPref val="7"/>
          <dgm:dir/>
        </dgm:presLayoutVars>
      </dgm:prSet>
      <dgm:spPr/>
    </dgm:pt>
    <dgm:pt modelId="{4CF88EDF-910E-42C3-A271-82993DDE6163}" type="pres">
      <dgm:prSet presAssocID="{D92D5647-0CD5-4792-A273-E9075E584DEB}" presName="Name1" presStyleCnt="0"/>
      <dgm:spPr/>
    </dgm:pt>
    <dgm:pt modelId="{2D97377D-3A60-43BF-8763-91952806071B}" type="pres">
      <dgm:prSet presAssocID="{943455F7-5B32-4CD4-A139-2CAB506C4733}" presName="picture_1" presStyleCnt="0"/>
      <dgm:spPr/>
    </dgm:pt>
    <dgm:pt modelId="{7DD73122-1D1C-4A33-97BE-763738E70A48}" type="pres">
      <dgm:prSet presAssocID="{943455F7-5B32-4CD4-A139-2CAB506C4733}" presName="pictureRepeatNode" presStyleLbl="alignImgPlace1" presStyleIdx="0" presStyleCnt="1" custScaleX="152349" custScaleY="149955" custLinFactNeighborX="-119" custLinFactNeighborY="350"/>
      <dgm:spPr/>
    </dgm:pt>
    <dgm:pt modelId="{A9B5A101-CB79-4E47-8CCB-E86A68F1E7CB}" type="pres">
      <dgm:prSet presAssocID="{658F0510-1F46-40D2-A997-1A153F8563FC}" presName="text_1" presStyleLbl="node1" presStyleIdx="0" presStyleCnt="0" custLinFactX="100000" custLinFactY="170514" custLinFactNeighborX="142296" custLinFactNeighborY="200000">
        <dgm:presLayoutVars>
          <dgm:bulletEnabled val="1"/>
        </dgm:presLayoutVars>
      </dgm:prSet>
      <dgm:spPr/>
    </dgm:pt>
  </dgm:ptLst>
  <dgm:cxnLst>
    <dgm:cxn modelId="{241AE409-4FF7-B240-B63F-58296A94074E}" type="presOf" srcId="{943455F7-5B32-4CD4-A139-2CAB506C4733}" destId="{7DD73122-1D1C-4A33-97BE-763738E70A48}" srcOrd="0" destOrd="0" presId="urn:microsoft.com/office/officeart/2008/layout/CircularPictureCallout"/>
    <dgm:cxn modelId="{7EF348AB-B298-4358-850E-0F09643A834D}" srcId="{D92D5647-0CD5-4792-A273-E9075E584DEB}" destId="{658F0510-1F46-40D2-A997-1A153F8563FC}" srcOrd="0" destOrd="0" parTransId="{9A93B915-9C0F-44B2-898D-D3803A16AF07}" sibTransId="{943455F7-5B32-4CD4-A139-2CAB506C4733}"/>
    <dgm:cxn modelId="{ED0679BA-8DF8-744F-A407-9052E8F37BA7}" type="presOf" srcId="{D92D5647-0CD5-4792-A273-E9075E584DEB}" destId="{5785C538-E78D-4143-8EF4-4C25D5C91681}" srcOrd="0" destOrd="0" presId="urn:microsoft.com/office/officeart/2008/layout/CircularPictureCallout"/>
    <dgm:cxn modelId="{0472CAE1-7375-BB43-ADF8-A4F3E6B5FCD1}" type="presOf" srcId="{658F0510-1F46-40D2-A997-1A153F8563FC}" destId="{A9B5A101-CB79-4E47-8CCB-E86A68F1E7CB}" srcOrd="0" destOrd="0" presId="urn:microsoft.com/office/officeart/2008/layout/CircularPictureCallout"/>
    <dgm:cxn modelId="{D43275A6-D790-D042-9D20-CB37FDD75BB3}" type="presParOf" srcId="{5785C538-E78D-4143-8EF4-4C25D5C91681}" destId="{4CF88EDF-910E-42C3-A271-82993DDE6163}" srcOrd="0" destOrd="0" presId="urn:microsoft.com/office/officeart/2008/layout/CircularPictureCallout"/>
    <dgm:cxn modelId="{238E51B2-0AAD-D34A-997B-C99E7C283152}" type="presParOf" srcId="{4CF88EDF-910E-42C3-A271-82993DDE6163}" destId="{2D97377D-3A60-43BF-8763-91952806071B}" srcOrd="0" destOrd="0" presId="urn:microsoft.com/office/officeart/2008/layout/CircularPictureCallout"/>
    <dgm:cxn modelId="{5F6AFFD7-FD27-FF4D-9C28-317E990AD4AE}" type="presParOf" srcId="{2D97377D-3A60-43BF-8763-91952806071B}" destId="{7DD73122-1D1C-4A33-97BE-763738E70A48}" srcOrd="0" destOrd="0" presId="urn:microsoft.com/office/officeart/2008/layout/CircularPictureCallout"/>
    <dgm:cxn modelId="{CAB0CAC2-C953-0C4A-83E6-34F54704F1D4}" type="presParOf" srcId="{4CF88EDF-910E-42C3-A271-82993DDE6163}" destId="{A9B5A101-CB79-4E47-8CCB-E86A68F1E7C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B63EC9-897B-4615-AFE0-65020C3BEDE1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4B8D4A-18EA-404E-995F-F761B16EC2BE}">
      <dgm:prSet phldrT="[Text]"/>
      <dgm:spPr/>
      <dgm:t>
        <a:bodyPr/>
        <a:lstStyle/>
        <a:p>
          <a:r>
            <a:rPr lang="en-US" dirty="0"/>
            <a:t>University of Alabama</a:t>
          </a:r>
        </a:p>
      </dgm:t>
    </dgm:pt>
    <dgm:pt modelId="{75A9B334-243F-457F-A44D-53466D617929}" type="parTrans" cxnId="{3183472E-B656-4DCF-9876-C5B9EEB3409D}">
      <dgm:prSet/>
      <dgm:spPr/>
      <dgm:t>
        <a:bodyPr/>
        <a:lstStyle/>
        <a:p>
          <a:endParaRPr lang="en-US"/>
        </a:p>
      </dgm:t>
    </dgm:pt>
    <dgm:pt modelId="{E9C73546-88C0-4403-822B-0745CEEC837C}" type="sibTrans" cxnId="{3183472E-B656-4DCF-9876-C5B9EEB3409D}">
      <dgm:prSet/>
      <dgm:spPr/>
      <dgm:t>
        <a:bodyPr/>
        <a:lstStyle/>
        <a:p>
          <a:endParaRPr lang="en-US"/>
        </a:p>
      </dgm:t>
    </dgm:pt>
    <dgm:pt modelId="{8D2E4B6C-7262-4D23-A794-43B69693092D}">
      <dgm:prSet phldrT="[Text]"/>
      <dgm:spPr/>
      <dgm:t>
        <a:bodyPr/>
        <a:lstStyle/>
        <a:p>
          <a:r>
            <a:rPr lang="en-US" dirty="0"/>
            <a:t>Oakland University</a:t>
          </a:r>
        </a:p>
      </dgm:t>
    </dgm:pt>
    <dgm:pt modelId="{60FA580A-59B5-46F1-B06D-7861DFD6BB4B}" type="parTrans" cxnId="{2612AB59-5994-4BE1-BAAF-E94F38D41B4E}">
      <dgm:prSet/>
      <dgm:spPr/>
      <dgm:t>
        <a:bodyPr/>
        <a:lstStyle/>
        <a:p>
          <a:endParaRPr lang="en-US"/>
        </a:p>
      </dgm:t>
    </dgm:pt>
    <dgm:pt modelId="{29431A20-3ECE-4BCC-B6E6-4877B735C09D}" type="sibTrans" cxnId="{2612AB59-5994-4BE1-BAAF-E94F38D41B4E}">
      <dgm:prSet/>
      <dgm:spPr/>
      <dgm:t>
        <a:bodyPr/>
        <a:lstStyle/>
        <a:p>
          <a:endParaRPr lang="en-US"/>
        </a:p>
      </dgm:t>
    </dgm:pt>
    <dgm:pt modelId="{1C86F925-950B-49AC-AA07-E5FD278E7EDE}">
      <dgm:prSet phldrT="[Text]"/>
      <dgm:spPr/>
      <dgm:t>
        <a:bodyPr/>
        <a:lstStyle/>
        <a:p>
          <a:r>
            <a:rPr lang="en-US" dirty="0"/>
            <a:t>Haynie Research &amp; Evaluation</a:t>
          </a:r>
        </a:p>
      </dgm:t>
    </dgm:pt>
    <dgm:pt modelId="{59FE7FD2-9197-4AEF-B68A-155E9DA98581}" type="parTrans" cxnId="{EC12453F-CB31-4567-BC22-425B4C569068}">
      <dgm:prSet/>
      <dgm:spPr/>
      <dgm:t>
        <a:bodyPr/>
        <a:lstStyle/>
        <a:p>
          <a:endParaRPr lang="en-US"/>
        </a:p>
      </dgm:t>
    </dgm:pt>
    <dgm:pt modelId="{34A09689-42D1-41D9-AB5F-51D3EF48BA8A}" type="sibTrans" cxnId="{EC12453F-CB31-4567-BC22-425B4C569068}">
      <dgm:prSet/>
      <dgm:spPr/>
      <dgm:t>
        <a:bodyPr/>
        <a:lstStyle/>
        <a:p>
          <a:endParaRPr lang="en-US"/>
        </a:p>
      </dgm:t>
    </dgm:pt>
    <dgm:pt modelId="{BAE98CBC-7FB6-47D8-B869-30A320E2140B}">
      <dgm:prSet phldrT="[Text]"/>
      <dgm:spPr/>
      <dgm:t>
        <a:bodyPr/>
        <a:lstStyle/>
        <a:p>
          <a:r>
            <a:rPr lang="en-US" dirty="0"/>
            <a:t>Tuskegee University</a:t>
          </a:r>
        </a:p>
      </dgm:t>
    </dgm:pt>
    <dgm:pt modelId="{B9FE195A-E450-4AB3-9A5D-D85E3016E143}" type="parTrans" cxnId="{665372F2-7E89-42B8-9502-C054E48168D1}">
      <dgm:prSet/>
      <dgm:spPr/>
      <dgm:t>
        <a:bodyPr/>
        <a:lstStyle/>
        <a:p>
          <a:endParaRPr lang="en-US"/>
        </a:p>
      </dgm:t>
    </dgm:pt>
    <dgm:pt modelId="{B2985300-A3DF-4357-9803-DC785CDB07F2}" type="sibTrans" cxnId="{665372F2-7E89-42B8-9502-C054E48168D1}">
      <dgm:prSet/>
      <dgm:spPr/>
      <dgm:t>
        <a:bodyPr/>
        <a:lstStyle/>
        <a:p>
          <a:endParaRPr lang="en-US"/>
        </a:p>
      </dgm:t>
    </dgm:pt>
    <dgm:pt modelId="{A985B9BB-40C7-4916-B7BE-CF596E8899B3}">
      <dgm:prSet phldrT="[Text]" phldr="1"/>
      <dgm:spPr/>
      <dgm:t>
        <a:bodyPr/>
        <a:lstStyle/>
        <a:p>
          <a:endParaRPr lang="en-US" dirty="0"/>
        </a:p>
      </dgm:t>
    </dgm:pt>
    <dgm:pt modelId="{C95EE4BE-BCFC-4717-A0F5-9208D03B722F}" type="sibTrans" cxnId="{5BF947FA-BF9D-43D0-AEAC-31A546526CE7}">
      <dgm:prSet/>
      <dgm:spPr/>
      <dgm:t>
        <a:bodyPr/>
        <a:lstStyle/>
        <a:p>
          <a:endParaRPr lang="en-US"/>
        </a:p>
      </dgm:t>
    </dgm:pt>
    <dgm:pt modelId="{1ACF82AA-D043-4521-8462-1AE8CE2500C0}" type="parTrans" cxnId="{5BF947FA-BF9D-43D0-AEAC-31A546526CE7}">
      <dgm:prSet/>
      <dgm:spPr/>
      <dgm:t>
        <a:bodyPr/>
        <a:lstStyle/>
        <a:p>
          <a:endParaRPr lang="en-US"/>
        </a:p>
      </dgm:t>
    </dgm:pt>
    <dgm:pt modelId="{1C1F7D22-CFBF-4192-AADC-79CFBA230E27}" type="pres">
      <dgm:prSet presAssocID="{1FB63EC9-897B-4615-AFE0-65020C3BEDE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74D951-C058-45BF-B263-3D744E7A3AA9}" type="pres">
      <dgm:prSet presAssocID="{A985B9BB-40C7-4916-B7BE-CF596E8899B3}" presName="centerShape" presStyleLbl="node0" presStyleIdx="0" presStyleCnt="1" custScaleX="6592" custScaleY="6592"/>
      <dgm:spPr/>
    </dgm:pt>
    <dgm:pt modelId="{6DDA8D49-B49D-4760-8745-2EB6EA7AE22C}" type="pres">
      <dgm:prSet presAssocID="{E04B8D4A-18EA-404E-995F-F761B16EC2BE}" presName="node" presStyleLbl="node1" presStyleIdx="0" presStyleCnt="4">
        <dgm:presLayoutVars>
          <dgm:bulletEnabled val="1"/>
        </dgm:presLayoutVars>
      </dgm:prSet>
      <dgm:spPr/>
    </dgm:pt>
    <dgm:pt modelId="{EA76BAC6-96B0-4C32-BD11-AC39FC52EC70}" type="pres">
      <dgm:prSet presAssocID="{E04B8D4A-18EA-404E-995F-F761B16EC2BE}" presName="dummy" presStyleCnt="0"/>
      <dgm:spPr/>
    </dgm:pt>
    <dgm:pt modelId="{215A8027-2202-4097-80F2-F16080B91152}" type="pres">
      <dgm:prSet presAssocID="{E9C73546-88C0-4403-822B-0745CEEC837C}" presName="sibTrans" presStyleLbl="sibTrans2D1" presStyleIdx="0" presStyleCnt="4"/>
      <dgm:spPr/>
    </dgm:pt>
    <dgm:pt modelId="{73EE1AAA-B501-4445-A420-8DD03D198FBB}" type="pres">
      <dgm:prSet presAssocID="{8D2E4B6C-7262-4D23-A794-43B69693092D}" presName="node" presStyleLbl="node1" presStyleIdx="1" presStyleCnt="4">
        <dgm:presLayoutVars>
          <dgm:bulletEnabled val="1"/>
        </dgm:presLayoutVars>
      </dgm:prSet>
      <dgm:spPr/>
    </dgm:pt>
    <dgm:pt modelId="{EA0196FE-2417-4D36-A7D3-978C19F1340D}" type="pres">
      <dgm:prSet presAssocID="{8D2E4B6C-7262-4D23-A794-43B69693092D}" presName="dummy" presStyleCnt="0"/>
      <dgm:spPr/>
    </dgm:pt>
    <dgm:pt modelId="{2B771B9C-86AE-4255-A135-0DA590340739}" type="pres">
      <dgm:prSet presAssocID="{29431A20-3ECE-4BCC-B6E6-4877B735C09D}" presName="sibTrans" presStyleLbl="sibTrans2D1" presStyleIdx="1" presStyleCnt="4"/>
      <dgm:spPr/>
    </dgm:pt>
    <dgm:pt modelId="{C3C10E0A-427F-48C7-B381-7B7EBA52B959}" type="pres">
      <dgm:prSet presAssocID="{1C86F925-950B-49AC-AA07-E5FD278E7EDE}" presName="node" presStyleLbl="node1" presStyleIdx="2" presStyleCnt="4">
        <dgm:presLayoutVars>
          <dgm:bulletEnabled val="1"/>
        </dgm:presLayoutVars>
      </dgm:prSet>
      <dgm:spPr/>
    </dgm:pt>
    <dgm:pt modelId="{2155F8A5-BF37-4567-8C24-C1DA115E70FB}" type="pres">
      <dgm:prSet presAssocID="{1C86F925-950B-49AC-AA07-E5FD278E7EDE}" presName="dummy" presStyleCnt="0"/>
      <dgm:spPr/>
    </dgm:pt>
    <dgm:pt modelId="{40CD5813-685E-4AEA-9445-C06CFAF68D79}" type="pres">
      <dgm:prSet presAssocID="{34A09689-42D1-41D9-AB5F-51D3EF48BA8A}" presName="sibTrans" presStyleLbl="sibTrans2D1" presStyleIdx="2" presStyleCnt="4"/>
      <dgm:spPr/>
    </dgm:pt>
    <dgm:pt modelId="{9A5D60AA-8F3C-4885-BA17-0DD33FDE4004}" type="pres">
      <dgm:prSet presAssocID="{BAE98CBC-7FB6-47D8-B869-30A320E2140B}" presName="node" presStyleLbl="node1" presStyleIdx="3" presStyleCnt="4">
        <dgm:presLayoutVars>
          <dgm:bulletEnabled val="1"/>
        </dgm:presLayoutVars>
      </dgm:prSet>
      <dgm:spPr/>
    </dgm:pt>
    <dgm:pt modelId="{DED4E630-C3BB-487F-AE45-FCE7BD5CB03D}" type="pres">
      <dgm:prSet presAssocID="{BAE98CBC-7FB6-47D8-B869-30A320E2140B}" presName="dummy" presStyleCnt="0"/>
      <dgm:spPr/>
    </dgm:pt>
    <dgm:pt modelId="{65DDF2D8-16FC-4335-B859-AA4F20483CA7}" type="pres">
      <dgm:prSet presAssocID="{B2985300-A3DF-4357-9803-DC785CDB07F2}" presName="sibTrans" presStyleLbl="sibTrans2D1" presStyleIdx="3" presStyleCnt="4"/>
      <dgm:spPr/>
    </dgm:pt>
  </dgm:ptLst>
  <dgm:cxnLst>
    <dgm:cxn modelId="{2469AB02-5860-0F44-9F8B-E332FE07DC22}" type="presOf" srcId="{A985B9BB-40C7-4916-B7BE-CF596E8899B3}" destId="{2274D951-C058-45BF-B263-3D744E7A3AA9}" srcOrd="0" destOrd="0" presId="urn:microsoft.com/office/officeart/2005/8/layout/radial6"/>
    <dgm:cxn modelId="{45D4E214-A5E2-8C49-9720-D0AACB463865}" type="presOf" srcId="{29431A20-3ECE-4BCC-B6E6-4877B735C09D}" destId="{2B771B9C-86AE-4255-A135-0DA590340739}" srcOrd="0" destOrd="0" presId="urn:microsoft.com/office/officeart/2005/8/layout/radial6"/>
    <dgm:cxn modelId="{09DCD629-E4A6-DD48-B55F-55DE7C657EFD}" type="presOf" srcId="{BAE98CBC-7FB6-47D8-B869-30A320E2140B}" destId="{9A5D60AA-8F3C-4885-BA17-0DD33FDE4004}" srcOrd="0" destOrd="0" presId="urn:microsoft.com/office/officeart/2005/8/layout/radial6"/>
    <dgm:cxn modelId="{3183472E-B656-4DCF-9876-C5B9EEB3409D}" srcId="{A985B9BB-40C7-4916-B7BE-CF596E8899B3}" destId="{E04B8D4A-18EA-404E-995F-F761B16EC2BE}" srcOrd="0" destOrd="0" parTransId="{75A9B334-243F-457F-A44D-53466D617929}" sibTransId="{E9C73546-88C0-4403-822B-0745CEEC837C}"/>
    <dgm:cxn modelId="{EC12453F-CB31-4567-BC22-425B4C569068}" srcId="{A985B9BB-40C7-4916-B7BE-CF596E8899B3}" destId="{1C86F925-950B-49AC-AA07-E5FD278E7EDE}" srcOrd="2" destOrd="0" parTransId="{59FE7FD2-9197-4AEF-B68A-155E9DA98581}" sibTransId="{34A09689-42D1-41D9-AB5F-51D3EF48BA8A}"/>
    <dgm:cxn modelId="{A04CE94D-B570-FC41-8771-76F60991F2B0}" type="presOf" srcId="{E04B8D4A-18EA-404E-995F-F761B16EC2BE}" destId="{6DDA8D49-B49D-4760-8745-2EB6EA7AE22C}" srcOrd="0" destOrd="0" presId="urn:microsoft.com/office/officeart/2005/8/layout/radial6"/>
    <dgm:cxn modelId="{20347858-C76B-4442-851F-4B02BA0FD3DF}" type="presOf" srcId="{1C86F925-950B-49AC-AA07-E5FD278E7EDE}" destId="{C3C10E0A-427F-48C7-B381-7B7EBA52B959}" srcOrd="0" destOrd="0" presId="urn:microsoft.com/office/officeart/2005/8/layout/radial6"/>
    <dgm:cxn modelId="{2612AB59-5994-4BE1-BAAF-E94F38D41B4E}" srcId="{A985B9BB-40C7-4916-B7BE-CF596E8899B3}" destId="{8D2E4B6C-7262-4D23-A794-43B69693092D}" srcOrd="1" destOrd="0" parTransId="{60FA580A-59B5-46F1-B06D-7861DFD6BB4B}" sibTransId="{29431A20-3ECE-4BCC-B6E6-4877B735C09D}"/>
    <dgm:cxn modelId="{AC63A461-A293-0A47-918A-F287C5DBC4B7}" type="presOf" srcId="{B2985300-A3DF-4357-9803-DC785CDB07F2}" destId="{65DDF2D8-16FC-4335-B859-AA4F20483CA7}" srcOrd="0" destOrd="0" presId="urn:microsoft.com/office/officeart/2005/8/layout/radial6"/>
    <dgm:cxn modelId="{CACCAF8D-BCFC-2849-8045-245D9ADA3F10}" type="presOf" srcId="{8D2E4B6C-7262-4D23-A794-43B69693092D}" destId="{73EE1AAA-B501-4445-A420-8DD03D198FBB}" srcOrd="0" destOrd="0" presId="urn:microsoft.com/office/officeart/2005/8/layout/radial6"/>
    <dgm:cxn modelId="{B3934EC4-4567-A341-926E-95F7B2F4786A}" type="presOf" srcId="{34A09689-42D1-41D9-AB5F-51D3EF48BA8A}" destId="{40CD5813-685E-4AEA-9445-C06CFAF68D79}" srcOrd="0" destOrd="0" presId="urn:microsoft.com/office/officeart/2005/8/layout/radial6"/>
    <dgm:cxn modelId="{2AE959C6-144E-DB4B-9BCA-4756B10C18CB}" type="presOf" srcId="{1FB63EC9-897B-4615-AFE0-65020C3BEDE1}" destId="{1C1F7D22-CFBF-4192-AADC-79CFBA230E27}" srcOrd="0" destOrd="0" presId="urn:microsoft.com/office/officeart/2005/8/layout/radial6"/>
    <dgm:cxn modelId="{F06178E6-38CE-0245-896F-D44C0A5F595C}" type="presOf" srcId="{E9C73546-88C0-4403-822B-0745CEEC837C}" destId="{215A8027-2202-4097-80F2-F16080B91152}" srcOrd="0" destOrd="0" presId="urn:microsoft.com/office/officeart/2005/8/layout/radial6"/>
    <dgm:cxn modelId="{665372F2-7E89-42B8-9502-C054E48168D1}" srcId="{A985B9BB-40C7-4916-B7BE-CF596E8899B3}" destId="{BAE98CBC-7FB6-47D8-B869-30A320E2140B}" srcOrd="3" destOrd="0" parTransId="{B9FE195A-E450-4AB3-9A5D-D85E3016E143}" sibTransId="{B2985300-A3DF-4357-9803-DC785CDB07F2}"/>
    <dgm:cxn modelId="{5BF947FA-BF9D-43D0-AEAC-31A546526CE7}" srcId="{1FB63EC9-897B-4615-AFE0-65020C3BEDE1}" destId="{A985B9BB-40C7-4916-B7BE-CF596E8899B3}" srcOrd="0" destOrd="0" parTransId="{1ACF82AA-D043-4521-8462-1AE8CE2500C0}" sibTransId="{C95EE4BE-BCFC-4717-A0F5-9208D03B722F}"/>
    <dgm:cxn modelId="{C125400E-1E9E-4643-8C21-41354DAB3EF0}" type="presParOf" srcId="{1C1F7D22-CFBF-4192-AADC-79CFBA230E27}" destId="{2274D951-C058-45BF-B263-3D744E7A3AA9}" srcOrd="0" destOrd="0" presId="urn:microsoft.com/office/officeart/2005/8/layout/radial6"/>
    <dgm:cxn modelId="{BFD37F1B-221E-B74B-9ADA-26F6FBD9EAD3}" type="presParOf" srcId="{1C1F7D22-CFBF-4192-AADC-79CFBA230E27}" destId="{6DDA8D49-B49D-4760-8745-2EB6EA7AE22C}" srcOrd="1" destOrd="0" presId="urn:microsoft.com/office/officeart/2005/8/layout/radial6"/>
    <dgm:cxn modelId="{4CB9A9C4-3371-B24A-A7B1-33B8BFFD7DBB}" type="presParOf" srcId="{1C1F7D22-CFBF-4192-AADC-79CFBA230E27}" destId="{EA76BAC6-96B0-4C32-BD11-AC39FC52EC70}" srcOrd="2" destOrd="0" presId="urn:microsoft.com/office/officeart/2005/8/layout/radial6"/>
    <dgm:cxn modelId="{C9261A55-CDBB-F34F-A89E-71D17DC7593C}" type="presParOf" srcId="{1C1F7D22-CFBF-4192-AADC-79CFBA230E27}" destId="{215A8027-2202-4097-80F2-F16080B91152}" srcOrd="3" destOrd="0" presId="urn:microsoft.com/office/officeart/2005/8/layout/radial6"/>
    <dgm:cxn modelId="{31D76641-0A4C-8F44-95AF-3860F80BEFDB}" type="presParOf" srcId="{1C1F7D22-CFBF-4192-AADC-79CFBA230E27}" destId="{73EE1AAA-B501-4445-A420-8DD03D198FBB}" srcOrd="4" destOrd="0" presId="urn:microsoft.com/office/officeart/2005/8/layout/radial6"/>
    <dgm:cxn modelId="{BBB73A4E-3820-F440-B9A9-8AA0CB24C5C2}" type="presParOf" srcId="{1C1F7D22-CFBF-4192-AADC-79CFBA230E27}" destId="{EA0196FE-2417-4D36-A7D3-978C19F1340D}" srcOrd="5" destOrd="0" presId="urn:microsoft.com/office/officeart/2005/8/layout/radial6"/>
    <dgm:cxn modelId="{57611898-C322-BD45-87C6-A753176257EB}" type="presParOf" srcId="{1C1F7D22-CFBF-4192-AADC-79CFBA230E27}" destId="{2B771B9C-86AE-4255-A135-0DA590340739}" srcOrd="6" destOrd="0" presId="urn:microsoft.com/office/officeart/2005/8/layout/radial6"/>
    <dgm:cxn modelId="{7FF8EB2E-B3A7-EA46-B441-D315DD6EB5B9}" type="presParOf" srcId="{1C1F7D22-CFBF-4192-AADC-79CFBA230E27}" destId="{C3C10E0A-427F-48C7-B381-7B7EBA52B959}" srcOrd="7" destOrd="0" presId="urn:microsoft.com/office/officeart/2005/8/layout/radial6"/>
    <dgm:cxn modelId="{F966936E-1123-0644-9ADF-95136D069E69}" type="presParOf" srcId="{1C1F7D22-CFBF-4192-AADC-79CFBA230E27}" destId="{2155F8A5-BF37-4567-8C24-C1DA115E70FB}" srcOrd="8" destOrd="0" presId="urn:microsoft.com/office/officeart/2005/8/layout/radial6"/>
    <dgm:cxn modelId="{315143E5-D53F-8A4D-8803-0C6795302D7D}" type="presParOf" srcId="{1C1F7D22-CFBF-4192-AADC-79CFBA230E27}" destId="{40CD5813-685E-4AEA-9445-C06CFAF68D79}" srcOrd="9" destOrd="0" presId="urn:microsoft.com/office/officeart/2005/8/layout/radial6"/>
    <dgm:cxn modelId="{1E42A2F4-BD59-7E45-8FB1-85B6A50E5A93}" type="presParOf" srcId="{1C1F7D22-CFBF-4192-AADC-79CFBA230E27}" destId="{9A5D60AA-8F3C-4885-BA17-0DD33FDE4004}" srcOrd="10" destOrd="0" presId="urn:microsoft.com/office/officeart/2005/8/layout/radial6"/>
    <dgm:cxn modelId="{41923E01-F9A7-034B-A899-0D9DBFD76805}" type="presParOf" srcId="{1C1F7D22-CFBF-4192-AADC-79CFBA230E27}" destId="{DED4E630-C3BB-487F-AE45-FCE7BD5CB03D}" srcOrd="11" destOrd="0" presId="urn:microsoft.com/office/officeart/2005/8/layout/radial6"/>
    <dgm:cxn modelId="{F2151FAA-F813-1A4E-A1AA-61B0D77B5033}" type="presParOf" srcId="{1C1F7D22-CFBF-4192-AADC-79CFBA230E27}" destId="{65DDF2D8-16FC-4335-B859-AA4F20483CA7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73122-1D1C-4A33-97BE-763738E70A48}">
      <dsp:nvSpPr>
        <dsp:cNvPr id="0" name=""/>
        <dsp:cNvSpPr/>
      </dsp:nvSpPr>
      <dsp:spPr>
        <a:xfrm>
          <a:off x="518704" y="77157"/>
          <a:ext cx="3333436" cy="328105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59000" r="-59000"/>
          </a:stretch>
        </a:blip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5A101-CB79-4E47-8CCB-E86A68F1E7CB}">
      <dsp:nvSpPr>
        <dsp:cNvPr id="0" name=""/>
        <dsp:cNvSpPr/>
      </dsp:nvSpPr>
      <dsp:spPr>
        <a:xfrm>
          <a:off x="2975716" y="2698005"/>
          <a:ext cx="1400336" cy="722048"/>
        </a:xfrm>
        <a:prstGeom prst="rect">
          <a:avLst/>
        </a:prstGeom>
        <a:noFill/>
        <a:ln w="317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2975716" y="2698005"/>
        <a:ext cx="1400336" cy="722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DF2D8-16FC-4335-B859-AA4F20483CA7}">
      <dsp:nvSpPr>
        <dsp:cNvPr id="0" name=""/>
        <dsp:cNvSpPr/>
      </dsp:nvSpPr>
      <dsp:spPr>
        <a:xfrm>
          <a:off x="1552277" y="480132"/>
          <a:ext cx="3209446" cy="3209446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D5813-685E-4AEA-9445-C06CFAF68D79}">
      <dsp:nvSpPr>
        <dsp:cNvPr id="0" name=""/>
        <dsp:cNvSpPr/>
      </dsp:nvSpPr>
      <dsp:spPr>
        <a:xfrm>
          <a:off x="1552277" y="480132"/>
          <a:ext cx="3209446" cy="3209446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71B9C-86AE-4255-A135-0DA590340739}">
      <dsp:nvSpPr>
        <dsp:cNvPr id="0" name=""/>
        <dsp:cNvSpPr/>
      </dsp:nvSpPr>
      <dsp:spPr>
        <a:xfrm>
          <a:off x="1552277" y="480132"/>
          <a:ext cx="3209446" cy="3209446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A8027-2202-4097-80F2-F16080B91152}">
      <dsp:nvSpPr>
        <dsp:cNvPr id="0" name=""/>
        <dsp:cNvSpPr/>
      </dsp:nvSpPr>
      <dsp:spPr>
        <a:xfrm>
          <a:off x="1552277" y="480132"/>
          <a:ext cx="3209446" cy="3209446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4D951-C058-45BF-B263-3D744E7A3AA9}">
      <dsp:nvSpPr>
        <dsp:cNvPr id="0" name=""/>
        <dsp:cNvSpPr/>
      </dsp:nvSpPr>
      <dsp:spPr>
        <a:xfrm>
          <a:off x="3108326" y="2036181"/>
          <a:ext cx="97348" cy="973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122582" y="2050437"/>
        <a:ext cx="68836" cy="68836"/>
      </dsp:txXfrm>
    </dsp:sp>
    <dsp:sp modelId="{6DDA8D49-B49D-4760-8745-2EB6EA7AE22C}">
      <dsp:nvSpPr>
        <dsp:cNvPr id="0" name=""/>
        <dsp:cNvSpPr/>
      </dsp:nvSpPr>
      <dsp:spPr>
        <a:xfrm>
          <a:off x="2640134" y="480"/>
          <a:ext cx="1033732" cy="103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University of Alabama</a:t>
          </a:r>
        </a:p>
      </dsp:txBody>
      <dsp:txXfrm>
        <a:off x="2791521" y="151867"/>
        <a:ext cx="730958" cy="730958"/>
      </dsp:txXfrm>
    </dsp:sp>
    <dsp:sp modelId="{73EE1AAA-B501-4445-A420-8DD03D198FBB}">
      <dsp:nvSpPr>
        <dsp:cNvPr id="0" name=""/>
        <dsp:cNvSpPr/>
      </dsp:nvSpPr>
      <dsp:spPr>
        <a:xfrm>
          <a:off x="4207643" y="1567989"/>
          <a:ext cx="1033732" cy="103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Oakland University</a:t>
          </a:r>
        </a:p>
      </dsp:txBody>
      <dsp:txXfrm>
        <a:off x="4359030" y="1719376"/>
        <a:ext cx="730958" cy="730958"/>
      </dsp:txXfrm>
    </dsp:sp>
    <dsp:sp modelId="{C3C10E0A-427F-48C7-B381-7B7EBA52B959}">
      <dsp:nvSpPr>
        <dsp:cNvPr id="0" name=""/>
        <dsp:cNvSpPr/>
      </dsp:nvSpPr>
      <dsp:spPr>
        <a:xfrm>
          <a:off x="2640134" y="3135498"/>
          <a:ext cx="1033732" cy="103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Haynie Research &amp; Evaluation</a:t>
          </a:r>
        </a:p>
      </dsp:txBody>
      <dsp:txXfrm>
        <a:off x="2791521" y="3286885"/>
        <a:ext cx="730958" cy="730958"/>
      </dsp:txXfrm>
    </dsp:sp>
    <dsp:sp modelId="{9A5D60AA-8F3C-4885-BA17-0DD33FDE4004}">
      <dsp:nvSpPr>
        <dsp:cNvPr id="0" name=""/>
        <dsp:cNvSpPr/>
      </dsp:nvSpPr>
      <dsp:spPr>
        <a:xfrm>
          <a:off x="1072625" y="1567989"/>
          <a:ext cx="1033732" cy="103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Tuskegee University</a:t>
          </a:r>
        </a:p>
      </dsp:txBody>
      <dsp:txXfrm>
        <a:off x="1224012" y="1719376"/>
        <a:ext cx="730958" cy="730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0.42598</cdr:x>
      <cdr:y>0.29524</cdr:y>
    </cdr:from>
    <cdr:to>
      <cdr:x>0.54346</cdr:x>
      <cdr:y>0.56602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46090" y="1198004"/>
          <a:ext cx="895231" cy="1098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000" b="1" dirty="0">
              <a:solidFill>
                <a:schemeClr val="accent1"/>
              </a:solidFill>
              <a:latin typeface="Arial"/>
              <a:cs typeface="Arial"/>
            </a:rPr>
            <a:t>3%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1366A-2E88-E342-AACC-5DB5E5020E1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79559-FC44-E549-98B7-CE206F5D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74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715F9-4D5F-1944-9663-81539BCF06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13DAB-EAA6-914C-B4F4-2C52C1A7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68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13DAB-EAA6-914C-B4F4-2C52C1A707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99A29-AE08-9E4F-8020-A83F5A960A5A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F355-3F7C-174E-985C-75847FE6A288}" type="datetime1">
              <a:rPr lang="en-US" smtClean="0"/>
              <a:t>12/3/19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2D1B1A-D99C-5A44-872F-3C037230A06F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BB73EF-4408-8E4A-A6E9-02A870100B60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0B8F9E-56C9-DD49-83D7-D5D0BEAA13FA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81639-C660-1241-86AD-1377D2CB39EE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B4DF-FF86-5747-ACFC-FFF8F390FE5F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B5DE-E597-E44D-8247-FE9661E019C1}" type="datetime1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E55-C4C4-7047-A947-0122CF568471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A38AE4-9889-7F4D-9B13-69CF5E501CBA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70977-C0EE-EC4A-BD15-D929B7472662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F234-4F59-9849-97E3-4CDE67E49DBF}" type="datetime1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6B27-B251-9348-9366-633EC8061F41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3431-D59A-404E-9C70-C477FC3D2070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FFE1F-A1AB-7E48-829A-F595A5D80EEB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C54D5-A85C-9B49-952A-E8A7404A527B}" type="datetime1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Haynie Research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546074-6BB6-2443-A14B-5596861E82DF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Haynie Research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E3E721-F6FC-6C44-863B-3195179C6D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16846"/>
            <a:ext cx="9144000" cy="1619250"/>
          </a:xfrm>
        </p:spPr>
        <p:txBody>
          <a:bodyPr/>
          <a:lstStyle/>
          <a:p>
            <a:r>
              <a:rPr lang="en-US" sz="3200" dirty="0">
                <a:latin typeface="Arial"/>
                <a:cs typeface="Arial"/>
              </a:rPr>
              <a:t>Support and Preparation in Computer Science 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  for Black Female Scholars</a:t>
            </a:r>
            <a:r>
              <a:rPr lang="en-US" sz="2800" dirty="0">
                <a:latin typeface="Arial"/>
                <a:cs typeface="Arial"/>
              </a:rPr>
              <a:t>: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Black Girls for Computing in Alabama </a:t>
            </a:r>
            <a:r>
              <a:rPr lang="en-US" sz="2200" b="1" dirty="0">
                <a:latin typeface="Arial"/>
                <a:cs typeface="Arial"/>
              </a:rPr>
              <a:t>(aka Legacy)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955946"/>
            <a:ext cx="8307387" cy="2899204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000" b="1" dirty="0">
                <a:latin typeface="Arial"/>
                <a:cs typeface="Arial"/>
              </a:rPr>
              <a:t>Kathy Haynie</a:t>
            </a:r>
            <a:r>
              <a:rPr lang="en-US" sz="2000" dirty="0">
                <a:latin typeface="Arial"/>
                <a:cs typeface="Arial"/>
              </a:rPr>
              <a:t>, PhD, Haynie Research and Evaluation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latin typeface="Arial"/>
                <a:cs typeface="Arial"/>
              </a:rPr>
              <a:t>Martha Escobar</a:t>
            </a:r>
            <a:r>
              <a:rPr lang="en-US" sz="2000" dirty="0">
                <a:latin typeface="Arial"/>
                <a:cs typeface="Arial"/>
              </a:rPr>
              <a:t>, PhD, Oakland University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latin typeface="Arial"/>
                <a:cs typeface="Arial"/>
              </a:rPr>
              <a:t>Mohammad </a:t>
            </a:r>
            <a:r>
              <a:rPr lang="en-US" sz="2000" b="1" dirty="0" err="1">
                <a:latin typeface="Arial"/>
                <a:cs typeface="Arial"/>
              </a:rPr>
              <a:t>Qazi</a:t>
            </a:r>
            <a:r>
              <a:rPr lang="en-US" sz="2000" dirty="0">
                <a:latin typeface="Arial"/>
                <a:cs typeface="Arial"/>
              </a:rPr>
              <a:t>, PhD, Tuskegee University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latin typeface="Arial"/>
                <a:cs typeface="Arial"/>
              </a:rPr>
              <a:t>Jeff Gray</a:t>
            </a:r>
            <a:r>
              <a:rPr lang="en-US" sz="2000" dirty="0">
                <a:latin typeface="Arial"/>
                <a:cs typeface="Arial"/>
              </a:rPr>
              <a:t>, University of Alabama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2200" dirty="0">
                <a:solidFill>
                  <a:schemeClr val="accent1"/>
                </a:solidFill>
                <a:latin typeface="Arial"/>
                <a:cs typeface="Arial"/>
              </a:rPr>
              <a:t>American Evaluation Association</a:t>
            </a:r>
          </a:p>
          <a:p>
            <a:r>
              <a:rPr lang="en-US" sz="2200" dirty="0">
                <a:solidFill>
                  <a:schemeClr val="accent1"/>
                </a:solidFill>
                <a:latin typeface="Arial"/>
                <a:cs typeface="Arial"/>
              </a:rPr>
              <a:t>November 14, 2019</a:t>
            </a:r>
          </a:p>
        </p:txBody>
      </p:sp>
    </p:spTree>
    <p:extLst>
      <p:ext uri="{BB962C8B-B14F-4D97-AF65-F5344CB8AC3E}">
        <p14:creationId xmlns:p14="http://schemas.microsoft.com/office/powerpoint/2010/main" val="4158621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Legacy Leadership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09303489"/>
              </p:ext>
            </p:extLst>
          </p:nvPr>
        </p:nvGraphicFramePr>
        <p:xfrm>
          <a:off x="1223456" y="2422224"/>
          <a:ext cx="6314002" cy="416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82A7A2-E442-4DD5-98AA-1500D1656C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0" y="3926840"/>
            <a:ext cx="1423413" cy="1027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FB432-5209-4ABC-894C-3751BED61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192" y="5926665"/>
            <a:ext cx="3067698" cy="851769"/>
          </a:xfrm>
          <a:prstGeom prst="rect">
            <a:avLst/>
          </a:prstGeom>
        </p:spPr>
      </p:pic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7C1FEB56-4C3A-49D1-85B7-16AA0A7AC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705" y="2422224"/>
            <a:ext cx="3002206" cy="456447"/>
          </a:xfrm>
          <a:prstGeom prst="rect">
            <a:avLst/>
          </a:prstGeom>
        </p:spPr>
      </p:pic>
      <p:pic>
        <p:nvPicPr>
          <p:cNvPr id="11" name="Picture 10" descr="C:\Users\MAQ\Desktop\S-STEM\LOGOS\Oakland.png">
            <a:extLst>
              <a:ext uri="{FF2B5EF4-FFF2-40B4-BE49-F238E27FC236}">
                <a16:creationId xmlns:a16="http://schemas.microsoft.com/office/drawing/2014/main" id="{A79F96DB-5D8F-4C68-A769-1C79B08DB7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26" y="4269619"/>
            <a:ext cx="1697606" cy="68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MAQ\Desktop\Legacy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70" y="3699089"/>
            <a:ext cx="188567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6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Legacy Teacher Leaders</a:t>
            </a:r>
          </a:p>
        </p:txBody>
      </p:sp>
      <p:pic>
        <p:nvPicPr>
          <p:cNvPr id="4" name="Picture 3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E17A0532-1777-4639-9CF3-C0BD1247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53" y="2234368"/>
            <a:ext cx="4701888" cy="3281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8170" y="5668915"/>
            <a:ext cx="2132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Donnita</a:t>
            </a:r>
            <a:r>
              <a:rPr lang="en-US" sz="2400" dirty="0">
                <a:latin typeface="Arial"/>
                <a:cs typeface="Arial"/>
              </a:rPr>
              <a:t> Tucker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7037" y="5680361"/>
            <a:ext cx="243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Pam McClendon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3483" y="5680361"/>
            <a:ext cx="224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Wendy Johnson</a:t>
            </a:r>
          </a:p>
        </p:txBody>
      </p:sp>
    </p:spTree>
    <p:extLst>
      <p:ext uri="{BB962C8B-B14F-4D97-AF65-F5344CB8AC3E}">
        <p14:creationId xmlns:p14="http://schemas.microsoft.com/office/powerpoint/2010/main" val="38597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Legacy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934" y="2649906"/>
            <a:ext cx="6643412" cy="386275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Black Female Students selected each year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40 each in 2019, 2020, 2021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120 total students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Higher achieving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Enrolled in fall AP CSP course </a:t>
            </a:r>
          </a:p>
          <a:p>
            <a:r>
              <a:rPr lang="en-US" sz="2400" dirty="0">
                <a:latin typeface="Arial"/>
                <a:cs typeface="Arial"/>
              </a:rPr>
              <a:t>Undergraduate Peer Mentors</a:t>
            </a:r>
          </a:p>
        </p:txBody>
      </p:sp>
    </p:spTree>
    <p:extLst>
      <p:ext uri="{BB962C8B-B14F-4D97-AF65-F5344CB8AC3E}">
        <p14:creationId xmlns:p14="http://schemas.microsoft.com/office/powerpoint/2010/main" val="3809656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3304" y="532917"/>
            <a:ext cx="1237144" cy="548640"/>
          </a:xfrm>
          <a:prstGeom prst="rect">
            <a:avLst/>
          </a:prstGeom>
          <a:solidFill>
            <a:srgbClr val="FFFF00"/>
          </a:solidFill>
          <a:ln w="12700" cmpd="sng">
            <a:solidFill>
              <a:srgbClr val="FEBA1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800" b="1" dirty="0"/>
          </a:p>
          <a:p>
            <a:pPr algn="ctr"/>
            <a:r>
              <a:rPr lang="en-US" sz="1200" b="1" dirty="0"/>
              <a:t>INPUTS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070448" y="665668"/>
            <a:ext cx="415121" cy="277386"/>
          </a:xfrm>
          <a:prstGeom prst="rightArrow">
            <a:avLst/>
          </a:prstGeom>
          <a:solidFill>
            <a:srgbClr val="FFFF00"/>
          </a:solidFill>
          <a:ln>
            <a:solidFill>
              <a:srgbClr val="FEBA1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080" y="540170"/>
            <a:ext cx="1984055" cy="548640"/>
          </a:xfrm>
          <a:prstGeom prst="rect">
            <a:avLst/>
          </a:prstGeom>
          <a:solidFill>
            <a:srgbClr val="56CE50"/>
          </a:solidFill>
          <a:ln w="12700" cmpd="sng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OUTPUTS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Activities    Outputs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480136" y="640079"/>
            <a:ext cx="367390" cy="277386"/>
          </a:xfrm>
          <a:prstGeom prst="rightArrow">
            <a:avLst/>
          </a:prstGeom>
          <a:solidFill>
            <a:srgbClr val="56CE50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008000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254" y="540166"/>
            <a:ext cx="2800568" cy="548640"/>
          </a:xfrm>
          <a:prstGeom prst="rect">
            <a:avLst/>
          </a:prstGeom>
          <a:solidFill>
            <a:srgbClr val="D60022"/>
          </a:solidFill>
          <a:ln w="12700" cmpd="sng">
            <a:solidFill>
              <a:srgbClr val="6D000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OUTCOMES   IMPACTS</a:t>
            </a:r>
          </a:p>
          <a:p>
            <a:pPr algn="ctr"/>
            <a:r>
              <a:rPr lang="en-US" sz="1200" b="1" dirty="0"/>
              <a:t>Short-term     Intermediate     Long-term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10FF1-8738-EC45-8671-266D2C30D18B}"/>
              </a:ext>
            </a:extLst>
          </p:cNvPr>
          <p:cNvSpPr txBox="1"/>
          <p:nvPr/>
        </p:nvSpPr>
        <p:spPr>
          <a:xfrm>
            <a:off x="2302979" y="0"/>
            <a:ext cx="490874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LEGACY -  Logic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783DB-C471-FF4C-8CA6-21B51CA04CCB}"/>
              </a:ext>
            </a:extLst>
          </p:cNvPr>
          <p:cNvSpPr txBox="1"/>
          <p:nvPr/>
        </p:nvSpPr>
        <p:spPr>
          <a:xfrm>
            <a:off x="1833304" y="1222442"/>
            <a:ext cx="1499695" cy="3647152"/>
          </a:xfrm>
          <a:prstGeom prst="rect">
            <a:avLst/>
          </a:prstGeom>
          <a:noFill/>
          <a:ln w="12700">
            <a:solidFill>
              <a:srgbClr val="FEBA14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</a:t>
            </a:r>
            <a:r>
              <a:rPr lang="en-US" sz="1050" u="sng" dirty="0"/>
              <a:t>Project PIs </a:t>
            </a:r>
            <a:r>
              <a:rPr lang="en-US" sz="1050" dirty="0"/>
              <a:t>w/ K-12 CS research, outreach, and culturally responsive teaching experience</a:t>
            </a:r>
          </a:p>
          <a:p>
            <a:pPr algn="ctr"/>
            <a:r>
              <a:rPr lang="en-US" sz="1050" dirty="0"/>
              <a:t>• 3 black female AP CSP </a:t>
            </a:r>
            <a:r>
              <a:rPr lang="en-US" sz="1050" u="sng" dirty="0"/>
              <a:t>Teacher Leaders </a:t>
            </a:r>
          </a:p>
          <a:p>
            <a:pPr algn="ctr"/>
            <a:r>
              <a:rPr lang="en-US" sz="1050" dirty="0"/>
              <a:t>• Pool of 105 </a:t>
            </a:r>
            <a:r>
              <a:rPr lang="en-US" sz="1050" u="sng" dirty="0"/>
              <a:t>AP CSP teachers</a:t>
            </a:r>
            <a:r>
              <a:rPr lang="en-US" sz="1050" dirty="0"/>
              <a:t> in Alabama 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Near peer mentors</a:t>
            </a:r>
          </a:p>
          <a:p>
            <a:pPr algn="ctr"/>
            <a:r>
              <a:rPr lang="en-US" sz="1050" dirty="0"/>
              <a:t>• Laptops, </a:t>
            </a:r>
            <a:r>
              <a:rPr lang="en-US" sz="1050" dirty="0" err="1"/>
              <a:t>Kajeet</a:t>
            </a:r>
            <a:r>
              <a:rPr lang="en-US" sz="1050" dirty="0"/>
              <a:t> kits, exam </a:t>
            </a:r>
            <a:r>
              <a:rPr lang="en-US" sz="1050" u="sng" dirty="0"/>
              <a:t>costs provided for students </a:t>
            </a:r>
            <a:r>
              <a:rPr lang="en-US" sz="1050" dirty="0"/>
              <a:t>with needs demonstrated; 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Travel and $2K stipends </a:t>
            </a:r>
            <a:r>
              <a:rPr lang="en-US" sz="1050" dirty="0"/>
              <a:t>for all students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University Partners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ALSDE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Industry Partners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Researchers/Evaluator </a:t>
            </a:r>
            <a:r>
              <a:rPr lang="en-US" sz="1050" dirty="0"/>
              <a:t>experienced in assessing AP CSP, broadening STEM participation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B983D-C9DD-A948-946D-4A8F9310DDEF}"/>
              </a:ext>
            </a:extLst>
          </p:cNvPr>
          <p:cNvSpPr txBox="1"/>
          <p:nvPr/>
        </p:nvSpPr>
        <p:spPr>
          <a:xfrm>
            <a:off x="3496080" y="1222440"/>
            <a:ext cx="1051560" cy="3970318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Recruit and select </a:t>
            </a:r>
            <a:r>
              <a:rPr lang="en-US" sz="1050" u="sng" dirty="0"/>
              <a:t>120 young black high school women </a:t>
            </a:r>
            <a:r>
              <a:rPr lang="en-US" sz="1050" dirty="0"/>
              <a:t>from Alabama, grades 10-12, rural, urban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Residential</a:t>
            </a:r>
            <a:r>
              <a:rPr lang="en-US" sz="1050" dirty="0"/>
              <a:t>: participate in Summer Institute and Interim (online project-based)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Home-based</a:t>
            </a:r>
            <a:r>
              <a:rPr lang="en-US" sz="1050" dirty="0"/>
              <a:t>: utilize home-base  resources to support CS activities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School-based</a:t>
            </a:r>
            <a:r>
              <a:rPr lang="en-US" sz="1050" dirty="0"/>
              <a:t>: </a:t>
            </a:r>
          </a:p>
          <a:p>
            <a:pPr algn="ctr"/>
            <a:r>
              <a:rPr lang="en-US" sz="1050" dirty="0"/>
              <a:t>AP CSP courses, Career Education, Saturday  sessions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CE39B-19B2-8640-A89B-FF69C633F254}"/>
              </a:ext>
            </a:extLst>
          </p:cNvPr>
          <p:cNvSpPr txBox="1"/>
          <p:nvPr/>
        </p:nvSpPr>
        <p:spPr>
          <a:xfrm>
            <a:off x="4547383" y="1222464"/>
            <a:ext cx="1143000" cy="364715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</a:t>
            </a:r>
            <a:r>
              <a:rPr lang="en-US" sz="1050" u="sng" dirty="0"/>
              <a:t>Learning community</a:t>
            </a:r>
            <a:r>
              <a:rPr lang="en-US" sz="1050" dirty="0"/>
              <a:t>/ network is established, including peer mentoring</a:t>
            </a:r>
          </a:p>
          <a:p>
            <a:pPr algn="ctr"/>
            <a:r>
              <a:rPr lang="en-US" sz="1050" dirty="0"/>
              <a:t>• 120 students complete </a:t>
            </a:r>
            <a:r>
              <a:rPr lang="en-US" sz="1050" u="sng" dirty="0"/>
              <a:t>summer training</a:t>
            </a:r>
            <a:r>
              <a:rPr lang="en-US" sz="1050" dirty="0"/>
              <a:t> and are prepared to be peer experts in AP CSP courses</a:t>
            </a:r>
          </a:p>
          <a:p>
            <a:pPr algn="ctr"/>
            <a:r>
              <a:rPr lang="en-US" sz="1050" dirty="0"/>
              <a:t>• </a:t>
            </a:r>
            <a:r>
              <a:rPr lang="en-US" sz="1050" u="sng" dirty="0"/>
              <a:t>Home "work" </a:t>
            </a:r>
            <a:r>
              <a:rPr lang="en-US" sz="1050" dirty="0"/>
              <a:t>accomplished, including Piazza posts </a:t>
            </a:r>
          </a:p>
          <a:p>
            <a:pPr algn="ctr"/>
            <a:r>
              <a:rPr lang="en-US" sz="1050" dirty="0"/>
              <a:t>• All students attend </a:t>
            </a:r>
            <a:r>
              <a:rPr lang="en-US" sz="1050" u="sng" dirty="0"/>
              <a:t>required hangouts</a:t>
            </a:r>
            <a:r>
              <a:rPr lang="en-US" sz="1050" dirty="0"/>
              <a:t>, Saturday sessions </a:t>
            </a:r>
          </a:p>
          <a:p>
            <a:pPr algn="ctr"/>
            <a:r>
              <a:rPr lang="en-US" sz="1050" dirty="0"/>
              <a:t>• All student take </a:t>
            </a:r>
            <a:r>
              <a:rPr lang="en-US" sz="1050" u="sng" dirty="0"/>
              <a:t>AP CSP exam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89AB2-D7D4-3449-BD6E-1FDF5934AFB7}"/>
              </a:ext>
            </a:extLst>
          </p:cNvPr>
          <p:cNvSpPr txBox="1"/>
          <p:nvPr/>
        </p:nvSpPr>
        <p:spPr>
          <a:xfrm>
            <a:off x="5857254" y="1222440"/>
            <a:ext cx="960120" cy="377795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</a:t>
            </a:r>
            <a:r>
              <a:rPr lang="en-US" sz="1050" u="sng" dirty="0"/>
              <a:t>Social and cultural barriers </a:t>
            </a:r>
            <a:r>
              <a:rPr lang="en-US" sz="1050" dirty="0"/>
              <a:t>to young black women's CS/STEM participation are reduced</a:t>
            </a:r>
          </a:p>
          <a:p>
            <a:pPr algn="ctr"/>
            <a:r>
              <a:rPr lang="en-US" sz="1050" dirty="0"/>
              <a:t>• Students serve as </a:t>
            </a:r>
            <a:r>
              <a:rPr lang="en-US" sz="1050" u="sng" dirty="0"/>
              <a:t>Peer Experts</a:t>
            </a:r>
            <a:r>
              <a:rPr lang="en-US" sz="1050" dirty="0"/>
              <a:t> </a:t>
            </a:r>
          </a:p>
          <a:p>
            <a:pPr algn="ctr"/>
            <a:r>
              <a:rPr lang="en-US" sz="1050" dirty="0"/>
              <a:t>in AP CSP courses </a:t>
            </a:r>
          </a:p>
          <a:p>
            <a:pPr algn="ctr"/>
            <a:r>
              <a:rPr lang="en-US" sz="1050" dirty="0"/>
              <a:t>• Students gain in interest, </a:t>
            </a:r>
            <a:r>
              <a:rPr lang="en-US" sz="1050" u="sng" dirty="0"/>
              <a:t>belongingness</a:t>
            </a:r>
            <a:r>
              <a:rPr lang="en-US" sz="1050" dirty="0"/>
              <a:t>, intent to </a:t>
            </a:r>
            <a:r>
              <a:rPr lang="en-US" sz="1050" u="sng" dirty="0"/>
              <a:t>persist</a:t>
            </a:r>
          </a:p>
          <a:p>
            <a:pPr algn="ctr"/>
            <a:r>
              <a:rPr lang="en-US" sz="1050" dirty="0"/>
              <a:t>• Students gain in self-efficacy, </a:t>
            </a:r>
            <a:r>
              <a:rPr lang="en-US" sz="1000" u="sng" dirty="0"/>
              <a:t>content knowledge</a:t>
            </a:r>
            <a:r>
              <a:rPr lang="en-US" sz="1000" dirty="0"/>
              <a:t>, college </a:t>
            </a:r>
            <a:r>
              <a:rPr lang="en-US" sz="1000" u="sng" dirty="0"/>
              <a:t>preparedness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363D2-506D-A640-A82E-728B0D00B3F2}"/>
              </a:ext>
            </a:extLst>
          </p:cNvPr>
          <p:cNvSpPr txBox="1"/>
          <p:nvPr/>
        </p:nvSpPr>
        <p:spPr>
          <a:xfrm>
            <a:off x="6816180" y="1222440"/>
            <a:ext cx="960120" cy="410881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</a:t>
            </a:r>
            <a:r>
              <a:rPr lang="en-US" sz="1050" u="sng" dirty="0"/>
              <a:t>Social and cultural barriers </a:t>
            </a:r>
            <a:r>
              <a:rPr lang="en-US" sz="1050" dirty="0"/>
              <a:t>to young black women's CS/STEM participation are reduced</a:t>
            </a:r>
          </a:p>
          <a:p>
            <a:pPr algn="ctr"/>
            <a:r>
              <a:rPr lang="en-US" sz="1050" dirty="0"/>
              <a:t>• Students serve as </a:t>
            </a:r>
            <a:r>
              <a:rPr lang="en-US" sz="1050" u="sng" dirty="0"/>
              <a:t>Community Ambassadors</a:t>
            </a:r>
            <a:r>
              <a:rPr lang="en-US" sz="1050" dirty="0"/>
              <a:t>, encouraging peers and younger girls to explore CS</a:t>
            </a:r>
          </a:p>
          <a:p>
            <a:pPr algn="ctr"/>
            <a:r>
              <a:rPr lang="en-US" sz="1050" dirty="0"/>
              <a:t>• Students' </a:t>
            </a:r>
            <a:r>
              <a:rPr lang="en-US" sz="1050" u="sng" dirty="0"/>
              <a:t>interest in STEM careers</a:t>
            </a:r>
            <a:r>
              <a:rPr lang="en-US" sz="1050" dirty="0"/>
              <a:t> is increased</a:t>
            </a:r>
          </a:p>
          <a:p>
            <a:pPr algn="ctr"/>
            <a:r>
              <a:rPr lang="en-US" sz="1050" dirty="0"/>
              <a:t>• Students successfully </a:t>
            </a:r>
            <a:r>
              <a:rPr lang="en-US" sz="1000" dirty="0"/>
              <a:t>enter college, </a:t>
            </a:r>
            <a:r>
              <a:rPr lang="en-US" sz="1000" u="sng" dirty="0"/>
              <a:t>choose STEM majors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7ADFF-AD8C-8A44-8B08-4ADB90D64C70}"/>
              </a:ext>
            </a:extLst>
          </p:cNvPr>
          <p:cNvSpPr txBox="1"/>
          <p:nvPr/>
        </p:nvSpPr>
        <p:spPr>
          <a:xfrm>
            <a:off x="7773832" y="1222441"/>
            <a:ext cx="1051560" cy="397031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50" dirty="0"/>
              <a:t>• </a:t>
            </a:r>
            <a:r>
              <a:rPr lang="en-US" sz="1050" u="sng" dirty="0"/>
              <a:t>Social and cultural barriers </a:t>
            </a:r>
            <a:r>
              <a:rPr lang="en-US" sz="1050" dirty="0"/>
              <a:t>to young black women's CS/STEM participation are reduced</a:t>
            </a:r>
          </a:p>
          <a:p>
            <a:pPr algn="ctr"/>
            <a:r>
              <a:rPr lang="en-US" sz="1050" dirty="0"/>
              <a:t>• Three cohorts of black female students move through Alabama </a:t>
            </a:r>
            <a:r>
              <a:rPr lang="en-US" sz="1050" u="sng" dirty="0"/>
              <a:t>CS/STEM pipeline</a:t>
            </a:r>
            <a:r>
              <a:rPr lang="en-US" sz="1050" dirty="0"/>
              <a:t>, reducing privilege gap </a:t>
            </a:r>
          </a:p>
          <a:p>
            <a:pPr algn="ctr"/>
            <a:r>
              <a:rPr lang="en-US" sz="1050" dirty="0"/>
              <a:t>• Program contributes to </a:t>
            </a:r>
            <a:r>
              <a:rPr lang="en-US" sz="1050" u="sng" dirty="0"/>
              <a:t>diverse workforce</a:t>
            </a:r>
            <a:r>
              <a:rPr lang="en-US" sz="1050" dirty="0"/>
              <a:t> in STEM</a:t>
            </a:r>
          </a:p>
          <a:p>
            <a:pPr algn="ctr"/>
            <a:r>
              <a:rPr lang="en-US" sz="1050" dirty="0"/>
              <a:t>• Students attain  </a:t>
            </a:r>
            <a:r>
              <a:rPr lang="en-US" sz="1050" u="sng" dirty="0"/>
              <a:t>college degrees</a:t>
            </a:r>
            <a:r>
              <a:rPr lang="en-US" sz="1050" dirty="0"/>
              <a:t>, majoring in STEM fields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2C874-EA87-C640-BF33-2E161B9AF853}"/>
              </a:ext>
            </a:extLst>
          </p:cNvPr>
          <p:cNvSpPr txBox="1"/>
          <p:nvPr/>
        </p:nvSpPr>
        <p:spPr>
          <a:xfrm>
            <a:off x="279275" y="5647859"/>
            <a:ext cx="8587338" cy="784830"/>
          </a:xfrm>
          <a:prstGeom prst="rect">
            <a:avLst/>
          </a:prstGeom>
          <a:solidFill>
            <a:srgbClr val="FF850C"/>
          </a:solidFill>
          <a:ln w="12700" cmpd="sng">
            <a:solidFill>
              <a:srgbClr val="CD61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EVALUATION and RESEARCH </a:t>
            </a:r>
          </a:p>
          <a:p>
            <a:pPr algn="ctr"/>
            <a:r>
              <a:rPr lang="en-US" sz="1050" dirty="0"/>
              <a:t>Project activities are implemented as planned; Quantity and quality of participation; Expectations, structures, practices established for community; </a:t>
            </a:r>
          </a:p>
          <a:p>
            <a:pPr algn="ctr"/>
            <a:r>
              <a:rPr lang="en-US" sz="1050" dirty="0"/>
              <a:t>Assess self-efficacy, content knowledge, belongingness, intent to persist, college  preparedness, career interest; </a:t>
            </a:r>
          </a:p>
          <a:p>
            <a:pPr algn="ctr"/>
            <a:r>
              <a:rPr lang="en-US" sz="1050" dirty="0"/>
              <a:t>Assess interest, career interest, persistence in CS/STEM, college choices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DAA60CA7-B594-FB41-9F05-B7710D95C8F3}"/>
              </a:ext>
            </a:extLst>
          </p:cNvPr>
          <p:cNvSpPr/>
          <p:nvPr/>
        </p:nvSpPr>
        <p:spPr>
          <a:xfrm>
            <a:off x="2204127" y="4874067"/>
            <a:ext cx="220717" cy="765324"/>
          </a:xfrm>
          <a:prstGeom prst="upArrow">
            <a:avLst/>
          </a:prstGeom>
          <a:solidFill>
            <a:srgbClr val="FF850C"/>
          </a:solidFill>
          <a:ln>
            <a:solidFill>
              <a:srgbClr val="CD61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D3E0066-4917-9244-BE42-CD5E47270479}"/>
              </a:ext>
            </a:extLst>
          </p:cNvPr>
          <p:cNvSpPr/>
          <p:nvPr/>
        </p:nvSpPr>
        <p:spPr>
          <a:xfrm>
            <a:off x="2755881" y="4868168"/>
            <a:ext cx="216213" cy="768096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208A662C-EF84-8043-A254-F708DB196AF2}"/>
              </a:ext>
            </a:extLst>
          </p:cNvPr>
          <p:cNvSpPr/>
          <p:nvPr/>
        </p:nvSpPr>
        <p:spPr>
          <a:xfrm>
            <a:off x="3889517" y="5198657"/>
            <a:ext cx="220717" cy="448056"/>
          </a:xfrm>
          <a:prstGeom prst="upArrow">
            <a:avLst/>
          </a:prstGeom>
          <a:solidFill>
            <a:srgbClr val="FF850C"/>
          </a:solidFill>
          <a:ln>
            <a:solidFill>
              <a:srgbClr val="CD61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0A165E53-9017-C044-AF3E-91CE6D92A356}"/>
              </a:ext>
            </a:extLst>
          </p:cNvPr>
          <p:cNvSpPr/>
          <p:nvPr/>
        </p:nvSpPr>
        <p:spPr>
          <a:xfrm>
            <a:off x="5024421" y="4874067"/>
            <a:ext cx="216213" cy="762552"/>
          </a:xfrm>
          <a:prstGeom prst="downArrow">
            <a:avLst/>
          </a:prstGeom>
          <a:solidFill>
            <a:srgbClr val="36D63A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64121BE8-1043-2845-ABF7-C338FCA557E4}"/>
              </a:ext>
            </a:extLst>
          </p:cNvPr>
          <p:cNvSpPr/>
          <p:nvPr/>
        </p:nvSpPr>
        <p:spPr>
          <a:xfrm>
            <a:off x="6210115" y="5000398"/>
            <a:ext cx="220717" cy="641059"/>
          </a:xfrm>
          <a:prstGeom prst="upArrow">
            <a:avLst/>
          </a:prstGeom>
          <a:solidFill>
            <a:srgbClr val="FF850C"/>
          </a:solidFill>
          <a:ln>
            <a:solidFill>
              <a:srgbClr val="CD61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6CC48000-B845-F245-8C2C-9F851747DB2E}"/>
              </a:ext>
            </a:extLst>
          </p:cNvPr>
          <p:cNvSpPr/>
          <p:nvPr/>
        </p:nvSpPr>
        <p:spPr>
          <a:xfrm>
            <a:off x="8191505" y="5192759"/>
            <a:ext cx="216213" cy="442800"/>
          </a:xfrm>
          <a:prstGeom prst="downArrow">
            <a:avLst/>
          </a:prstGeom>
          <a:solidFill>
            <a:srgbClr val="D60022"/>
          </a:solidFill>
          <a:ln>
            <a:solidFill>
              <a:srgbClr val="B100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797DED3-C9ED-194C-ADBC-4B267B4E314C}"/>
              </a:ext>
            </a:extLst>
          </p:cNvPr>
          <p:cNvSpPr/>
          <p:nvPr/>
        </p:nvSpPr>
        <p:spPr>
          <a:xfrm>
            <a:off x="7192649" y="5331258"/>
            <a:ext cx="216213" cy="304302"/>
          </a:xfrm>
          <a:prstGeom prst="downArrow">
            <a:avLst/>
          </a:prstGeom>
          <a:solidFill>
            <a:srgbClr val="D60022"/>
          </a:solidFill>
          <a:ln>
            <a:solidFill>
              <a:srgbClr val="B100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57ED648-1346-A94C-AD93-5F929C03EB57}"/>
              </a:ext>
            </a:extLst>
          </p:cNvPr>
          <p:cNvSpPr/>
          <p:nvPr/>
        </p:nvSpPr>
        <p:spPr>
          <a:xfrm>
            <a:off x="254045" y="540166"/>
            <a:ext cx="1494298" cy="5091895"/>
          </a:xfrm>
          <a:prstGeom prst="rightArrow">
            <a:avLst>
              <a:gd name="adj1" fmla="val 50000"/>
              <a:gd name="adj2" fmla="val 49605"/>
            </a:avLst>
          </a:prstGeom>
          <a:solidFill>
            <a:srgbClr val="4AD1FF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C9D34E-7AE2-CC48-9765-42F70CD61BCE}"/>
              </a:ext>
            </a:extLst>
          </p:cNvPr>
          <p:cNvSpPr txBox="1"/>
          <p:nvPr/>
        </p:nvSpPr>
        <p:spPr>
          <a:xfrm>
            <a:off x="442452" y="1964486"/>
            <a:ext cx="9756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Priorities:</a:t>
            </a:r>
          </a:p>
          <a:p>
            <a:endParaRPr lang="en-US" sz="600" b="1" dirty="0"/>
          </a:p>
          <a:p>
            <a:r>
              <a:rPr lang="en-US" sz="1200" b="1" dirty="0"/>
              <a:t>Young women of color in Alabama succeeding in AP CS Principles, computing, and STEM careers</a:t>
            </a:r>
          </a:p>
        </p:txBody>
      </p:sp>
    </p:spTree>
    <p:extLst>
      <p:ext uri="{BB962C8B-B14F-4D97-AF65-F5344CB8AC3E}">
        <p14:creationId xmlns:p14="http://schemas.microsoft.com/office/powerpoint/2010/main" val="55355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9-06-05 13.40.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2" y="2428153"/>
            <a:ext cx="3386310" cy="2539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9D29E-DBB2-48B5-9505-B3993A42BA60}"/>
              </a:ext>
            </a:extLst>
          </p:cNvPr>
          <p:cNvSpPr txBox="1"/>
          <p:nvPr/>
        </p:nvSpPr>
        <p:spPr>
          <a:xfrm>
            <a:off x="19242" y="18492"/>
            <a:ext cx="5656676" cy="2585323"/>
          </a:xfrm>
          <a:prstGeom prst="rect">
            <a:avLst/>
          </a:prstGeom>
          <a:solidFill>
            <a:srgbClr val="FFFEE3"/>
          </a:solidFill>
          <a:ln w="31750">
            <a:solidFill>
              <a:srgbClr val="FDF79E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000" b="1" dirty="0">
                <a:solidFill>
                  <a:prstClr val="black"/>
                </a:solidFill>
                <a:latin typeface="Arial"/>
                <a:cs typeface="Arial"/>
              </a:rPr>
              <a:t>June 2019 Summer Institute</a:t>
            </a:r>
          </a:p>
          <a:p>
            <a:pPr lvl="0" algn="ctr" defTabSz="914400">
              <a:defRPr/>
            </a:pPr>
            <a:r>
              <a:rPr lang="en-US" sz="30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F4FDE9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 defTabSz="914400">
              <a:defRPr/>
            </a:pPr>
            <a:r>
              <a:rPr lang="en-US" sz="3000" b="1" dirty="0">
                <a:solidFill>
                  <a:prstClr val="black"/>
                </a:solidFill>
                <a:latin typeface="Arial"/>
                <a:cs typeface="Arial"/>
              </a:rPr>
              <a:t>-------------------------------------------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30 hours of AP CSP curriculum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Create Performance Tasks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CS Career Awareness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9D29E-DBB2-48B5-9505-B3993A42BA60}"/>
              </a:ext>
            </a:extLst>
          </p:cNvPr>
          <p:cNvSpPr txBox="1"/>
          <p:nvPr/>
        </p:nvSpPr>
        <p:spPr>
          <a:xfrm>
            <a:off x="0" y="4734533"/>
            <a:ext cx="5675918" cy="2123658"/>
          </a:xfrm>
          <a:prstGeom prst="rect">
            <a:avLst/>
          </a:prstGeom>
          <a:solidFill>
            <a:srgbClr val="FFFEE3"/>
          </a:solidFill>
          <a:ln w="31750">
            <a:solidFill>
              <a:srgbClr val="FDF79E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000" b="1" dirty="0">
                <a:solidFill>
                  <a:prstClr val="black"/>
                </a:solidFill>
                <a:latin typeface="Arial"/>
                <a:cs typeface="Arial"/>
              </a:rPr>
              <a:t>July 2019 Summer Institute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F4FDE9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 defTabSz="914400">
              <a:defRPr/>
            </a:pPr>
            <a:r>
              <a:rPr lang="en-US" sz="3000" b="1" dirty="0">
                <a:solidFill>
                  <a:prstClr val="black"/>
                </a:solidFill>
                <a:latin typeface="Arial"/>
                <a:cs typeface="Arial"/>
              </a:rPr>
              <a:t>-------------------------------------------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12 hours of class-time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Students present Performance Tasks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Students ready for AP CSP course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7E977-E023-4F5C-9935-48A4CE27A8BA}"/>
              </a:ext>
            </a:extLst>
          </p:cNvPr>
          <p:cNvSpPr txBox="1"/>
          <p:nvPr/>
        </p:nvSpPr>
        <p:spPr>
          <a:xfrm>
            <a:off x="4654909" y="2572385"/>
            <a:ext cx="4489091" cy="212365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>
            <a:solidFill>
              <a:srgbClr val="ED7D31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Summer 2019 Interim --------------------------------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work on </a:t>
            </a:r>
            <a:r>
              <a:rPr lang="en-US" sz="2400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50 hours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ynchronous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virtual meetings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9FCC3-9E6A-4818-93AA-DDC8F55CE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69" y="4910155"/>
            <a:ext cx="1321126" cy="1132393"/>
          </a:xfrm>
          <a:prstGeom prst="rect">
            <a:avLst/>
          </a:prstGeom>
        </p:spPr>
      </p:pic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D8D5AFB2-1AF1-4D03-85AE-CBCA1D572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08" y="591704"/>
            <a:ext cx="3909263" cy="594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9783" y="180783"/>
            <a:ext cx="2383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Our First Summer </a:t>
            </a:r>
          </a:p>
        </p:txBody>
      </p:sp>
    </p:spTree>
    <p:extLst>
      <p:ext uri="{BB962C8B-B14F-4D97-AF65-F5344CB8AC3E}">
        <p14:creationId xmlns:p14="http://schemas.microsoft.com/office/powerpoint/2010/main" val="40247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9-06-04 12.58.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5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96"/>
            <a:ext cx="8229600" cy="365655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Evaluation: Success Criteria, Results, Recommendations</a:t>
            </a:r>
          </a:p>
        </p:txBody>
      </p:sp>
      <p:pic>
        <p:nvPicPr>
          <p:cNvPr id="7" name="Picture 6" descr="Screen Shot 2019-11-13 at 6.5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58191"/>
            <a:ext cx="5820609" cy="411147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Picture 3" descr="Screen Shot 2019-11-13 at 6.5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6" y="824197"/>
            <a:ext cx="5630438" cy="5482866"/>
          </a:xfrm>
          <a:prstGeom prst="rect">
            <a:avLst/>
          </a:prstGeom>
          <a:ln>
            <a:solidFill>
              <a:srgbClr val="1EDD12"/>
            </a:solidFill>
          </a:ln>
        </p:spPr>
      </p:pic>
      <p:pic>
        <p:nvPicPr>
          <p:cNvPr id="5" name="Picture 4" descr="Screen Shot 2019-11-13 at 6.57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88" y="1196057"/>
            <a:ext cx="5306175" cy="5628459"/>
          </a:xfrm>
          <a:prstGeom prst="rect">
            <a:avLst/>
          </a:prstGeom>
          <a:ln>
            <a:solidFill>
              <a:srgbClr val="299CDD"/>
            </a:solidFill>
          </a:ln>
        </p:spPr>
      </p:pic>
      <p:pic>
        <p:nvPicPr>
          <p:cNvPr id="6" name="Picture 5" descr="Screen Shot 2019-11-13 at 6.57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05" y="1524334"/>
            <a:ext cx="6023249" cy="526882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Screen Shot 2019-11-13 at 7.29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20" y="1896607"/>
            <a:ext cx="5788979" cy="4983968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96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81"/>
            <a:ext cx="8229600" cy="83085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Our Students Shared</a:t>
            </a:r>
            <a:r>
              <a:rPr lang="mr-IN" dirty="0">
                <a:latin typeface="Arial"/>
                <a:cs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488192" y="2257909"/>
            <a:ext cx="4655807" cy="1288920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Arial"/>
                <a:ea typeface="Times New Roman"/>
                <a:cs typeface="Arial"/>
              </a:rPr>
              <a:t>A</a:t>
            </a: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ll 3 teachers would be </a:t>
            </a:r>
            <a:r>
              <a:rPr lang="en-US" sz="1600" b="1" i="1" dirty="0">
                <a:effectLst/>
                <a:latin typeface="Arial"/>
                <a:ea typeface="Times New Roman"/>
                <a:cs typeface="Arial"/>
              </a:rPr>
              <a:t>getting off-topic </a:t>
            </a: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by talking to us about all of the AMAZING things about computers and the </a:t>
            </a:r>
            <a:r>
              <a:rPr lang="en-US" sz="1600" b="1" i="1" dirty="0">
                <a:effectLst/>
                <a:latin typeface="Arial"/>
                <a:ea typeface="Times New Roman"/>
                <a:cs typeface="Arial"/>
              </a:rPr>
              <a:t>joy on their faces</a:t>
            </a:r>
            <a:r>
              <a:rPr lang="mr-IN" sz="1600" i="1" dirty="0">
                <a:effectLst/>
                <a:latin typeface="Arial"/>
                <a:ea typeface="Times New Roman"/>
                <a:cs typeface="Arial"/>
              </a:rPr>
              <a:t>…</a:t>
            </a:r>
            <a:endParaRPr lang="en-US" sz="1600" i="1" dirty="0">
              <a:effectLst/>
              <a:latin typeface="Arial"/>
              <a:ea typeface="Times New Roman"/>
              <a:cs typeface="Arial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whenever we were all able </a:t>
            </a:r>
            <a:r>
              <a:rPr lang="en-US" sz="1600" b="1" i="1" dirty="0">
                <a:effectLst/>
                <a:latin typeface="Arial"/>
                <a:ea typeface="Times New Roman"/>
                <a:cs typeface="Arial"/>
              </a:rPr>
              <a:t>to just BOND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were my personal favorite</a:t>
            </a:r>
            <a:r>
              <a:rPr lang="en-US" sz="1400" i="1" dirty="0">
                <a:effectLst/>
                <a:latin typeface="Arial"/>
                <a:ea typeface="Times New Roman"/>
                <a:cs typeface="Arial"/>
              </a:rPr>
              <a:t>.</a:t>
            </a:r>
            <a:endParaRPr lang="en-US" sz="14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8" name="Text Box 11"/>
          <p:cNvSpPr txBox="1"/>
          <p:nvPr/>
        </p:nvSpPr>
        <p:spPr>
          <a:xfrm>
            <a:off x="4488193" y="4525303"/>
            <a:ext cx="4655806" cy="1346497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The knowledge I obtained about coding and computer science [was my favorite]. I am now </a:t>
            </a:r>
            <a:r>
              <a:rPr lang="en-US" sz="1600" b="1" i="1" dirty="0">
                <a:effectLst/>
                <a:latin typeface="Arial"/>
                <a:ea typeface="Times New Roman"/>
                <a:cs typeface="Arial"/>
              </a:rPr>
              <a:t>reconsidering my anticipated major</a:t>
            </a: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. I also enjoyed meeting my peers and </a:t>
            </a:r>
            <a:r>
              <a:rPr lang="en-US" sz="1600" b="1" i="1" dirty="0">
                <a:effectLst/>
                <a:latin typeface="Arial"/>
                <a:ea typeface="Times New Roman"/>
                <a:cs typeface="Arial"/>
              </a:rPr>
              <a:t>the environment our grown connections created</a:t>
            </a: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.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9" name="Text Box 11"/>
          <p:cNvSpPr txBox="1"/>
          <p:nvPr/>
        </p:nvSpPr>
        <p:spPr>
          <a:xfrm>
            <a:off x="4491693" y="3596624"/>
            <a:ext cx="4643202" cy="882953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I came in knowing </a:t>
            </a:r>
            <a:r>
              <a:rPr lang="en-US" sz="1600" b="1" i="1" dirty="0">
                <a:latin typeface="Arial"/>
                <a:cs typeface="Arial"/>
              </a:rPr>
              <a:t>literally NOTHING</a:t>
            </a:r>
            <a:r>
              <a:rPr lang="en-US" sz="1600" i="1" dirty="0">
                <a:latin typeface="Arial"/>
                <a:cs typeface="Arial"/>
              </a:rPr>
              <a:t> about coding and now I'm </a:t>
            </a:r>
            <a:r>
              <a:rPr lang="en-US" sz="1600" b="1" i="1" dirty="0">
                <a:latin typeface="Arial"/>
                <a:cs typeface="Arial"/>
              </a:rPr>
              <a:t>independently developing my own pseudo-code and algorithms</a:t>
            </a:r>
            <a:r>
              <a:rPr lang="en-US" sz="1600" i="1" dirty="0">
                <a:effectLst/>
                <a:latin typeface="Arial"/>
                <a:ea typeface="Times New Roman"/>
                <a:cs typeface="Arial"/>
              </a:rPr>
              <a:t>.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0" name="Text Box 11"/>
          <p:cNvSpPr txBox="1"/>
          <p:nvPr/>
        </p:nvSpPr>
        <p:spPr>
          <a:xfrm>
            <a:off x="3500" y="4213017"/>
            <a:ext cx="4441159" cy="667833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It gave me </a:t>
            </a:r>
            <a:r>
              <a:rPr lang="en-US" sz="1600" b="1" i="1" dirty="0">
                <a:latin typeface="Arial"/>
                <a:cs typeface="Arial"/>
              </a:rPr>
              <a:t>a head start</a:t>
            </a:r>
            <a:r>
              <a:rPr lang="en-US" sz="1600" i="1" dirty="0">
                <a:latin typeface="Arial"/>
                <a:cs typeface="Arial"/>
              </a:rPr>
              <a:t> on </a:t>
            </a:r>
            <a:r>
              <a:rPr lang="en-US" sz="1600" b="1" i="1" dirty="0">
                <a:latin typeface="Arial"/>
                <a:cs typeface="Arial"/>
              </a:rPr>
              <a:t>what I will doing</a:t>
            </a:r>
            <a:r>
              <a:rPr lang="en-US" sz="1600" i="1" dirty="0">
                <a:latin typeface="Arial"/>
                <a:cs typeface="Arial"/>
              </a:rPr>
              <a:t> for the school year and </a:t>
            </a:r>
            <a:r>
              <a:rPr lang="en-US" sz="1600" b="1" i="1" dirty="0">
                <a:latin typeface="Arial"/>
                <a:cs typeface="Arial"/>
              </a:rPr>
              <a:t>how I need to do it</a:t>
            </a:r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3" name="Text Box 11"/>
          <p:cNvSpPr txBox="1"/>
          <p:nvPr/>
        </p:nvSpPr>
        <p:spPr>
          <a:xfrm>
            <a:off x="0" y="2004782"/>
            <a:ext cx="4441159" cy="6137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I LOVEDDD the fact that this was </a:t>
            </a:r>
            <a:r>
              <a:rPr lang="en-US" sz="1600" b="1" i="1" dirty="0">
                <a:latin typeface="Arial"/>
                <a:cs typeface="Arial"/>
              </a:rPr>
              <a:t>for only black girls </a:t>
            </a:r>
            <a:r>
              <a:rPr lang="en-US" sz="1400" i="1" dirty="0">
                <a:latin typeface="Arial"/>
                <a:cs typeface="Arial"/>
              </a:rPr>
              <a:t>who wanted to learn more</a:t>
            </a:r>
            <a:r>
              <a:rPr lang="en-US" sz="1600" i="1" dirty="0">
                <a:latin typeface="Arial"/>
                <a:cs typeface="Arial"/>
              </a:rPr>
              <a:t> about CS</a:t>
            </a:r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4" name="Text Box 11"/>
          <p:cNvSpPr txBox="1"/>
          <p:nvPr/>
        </p:nvSpPr>
        <p:spPr>
          <a:xfrm>
            <a:off x="4491693" y="1081914"/>
            <a:ext cx="4643202" cy="11302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n-US" sz="1600" i="1" dirty="0">
              <a:latin typeface="Arial"/>
              <a:cs typeface="Arial"/>
            </a:endParaRPr>
          </a:p>
          <a:p>
            <a:pPr algn="ctr"/>
            <a:endParaRPr lang="en-US" sz="1100" i="1" dirty="0">
              <a:latin typeface="Arial"/>
              <a:cs typeface="Arial"/>
            </a:endParaRPr>
          </a:p>
          <a:p>
            <a:pPr algn="ctr"/>
            <a:r>
              <a:rPr lang="en-US" sz="1600" i="1" dirty="0">
                <a:latin typeface="Arial"/>
                <a:cs typeface="Arial"/>
              </a:rPr>
              <a:t>It </a:t>
            </a:r>
            <a:r>
              <a:rPr lang="en-US" sz="1600" b="1" i="1" dirty="0">
                <a:latin typeface="Arial"/>
                <a:cs typeface="Arial"/>
              </a:rPr>
              <a:t>changed my life </a:t>
            </a:r>
            <a:r>
              <a:rPr lang="en-US" sz="1600" i="1" dirty="0">
                <a:latin typeface="Arial"/>
                <a:cs typeface="Arial"/>
              </a:rPr>
              <a:t>for the better.</a:t>
            </a:r>
          </a:p>
          <a:p>
            <a:pPr algn="ctr"/>
            <a:endParaRPr lang="en-US" sz="1600" i="1" dirty="0">
              <a:latin typeface="Arial"/>
              <a:cs typeface="Arial"/>
            </a:endParaRPr>
          </a:p>
          <a:p>
            <a:pPr algn="ctr"/>
            <a:r>
              <a:rPr lang="en-US" sz="1600" i="1" dirty="0">
                <a:latin typeface="Arial"/>
                <a:cs typeface="Arial"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5" name="Text Box 11"/>
          <p:cNvSpPr txBox="1"/>
          <p:nvPr/>
        </p:nvSpPr>
        <p:spPr>
          <a:xfrm>
            <a:off x="-1942" y="4943752"/>
            <a:ext cx="4452245" cy="662414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African American girls learning more and more about CS</a:t>
            </a:r>
            <a:r>
              <a:rPr lang="en-US" sz="1600" b="1" i="1" dirty="0">
                <a:latin typeface="Arial"/>
                <a:cs typeface="Arial"/>
              </a:rPr>
              <a:t> to change the world in the future</a:t>
            </a:r>
            <a:r>
              <a:rPr lang="en-US" sz="1600" i="1" dirty="0"/>
              <a:t>.</a:t>
            </a:r>
            <a:endParaRPr lang="en-US" sz="1600" dirty="0"/>
          </a:p>
          <a:p>
            <a:pPr lvl="0" algn="just"/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6" name="Text Box 11"/>
          <p:cNvSpPr txBox="1"/>
          <p:nvPr/>
        </p:nvSpPr>
        <p:spPr>
          <a:xfrm>
            <a:off x="-8752" y="1113273"/>
            <a:ext cx="4449912" cy="862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Being able </a:t>
            </a:r>
            <a:r>
              <a:rPr lang="en-US" sz="1600" b="1" i="1" dirty="0">
                <a:latin typeface="Arial"/>
                <a:cs typeface="Arial"/>
              </a:rPr>
              <a:t>to meet so many black girls</a:t>
            </a:r>
            <a:r>
              <a:rPr lang="en-US" sz="1600" i="1" dirty="0">
                <a:latin typeface="Arial"/>
                <a:cs typeface="Arial"/>
              </a:rPr>
              <a:t>, such as myself, from different backgrounds and walks of life. </a:t>
            </a:r>
            <a:r>
              <a:rPr lang="en-US" sz="1400" i="1" dirty="0">
                <a:latin typeface="Arial"/>
                <a:cs typeface="Arial"/>
              </a:rPr>
              <a:t>You</a:t>
            </a:r>
            <a:r>
              <a:rPr lang="en-US" sz="1400" b="1" i="1" dirty="0">
                <a:latin typeface="Arial"/>
                <a:cs typeface="Arial"/>
              </a:rPr>
              <a:t> </a:t>
            </a:r>
            <a:r>
              <a:rPr lang="en-US" sz="1400" i="1" dirty="0">
                <a:latin typeface="Arial"/>
                <a:cs typeface="Arial"/>
              </a:rPr>
              <a:t>never get that experience at home.</a:t>
            </a:r>
            <a:r>
              <a:rPr lang="en-US" sz="1600" i="1" dirty="0">
                <a:latin typeface="Arial"/>
                <a:cs typeface="Arial"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7" name="Text Box 11"/>
          <p:cNvSpPr txBox="1"/>
          <p:nvPr/>
        </p:nvSpPr>
        <p:spPr>
          <a:xfrm>
            <a:off x="-1940" y="3298703"/>
            <a:ext cx="4442648" cy="867279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b="1" i="1" u="sng" dirty="0">
                <a:latin typeface="Arial"/>
                <a:cs typeface="Arial"/>
              </a:rPr>
              <a:t>Actually Being the</a:t>
            </a:r>
            <a:r>
              <a:rPr lang="en-US" sz="1600" i="1" u="sng" dirty="0">
                <a:latin typeface="Arial"/>
                <a:cs typeface="Arial"/>
              </a:rPr>
              <a:t> </a:t>
            </a:r>
            <a:r>
              <a:rPr lang="en-US" sz="1600" b="1" i="1" u="sng" dirty="0">
                <a:latin typeface="Arial"/>
                <a:cs typeface="Arial"/>
              </a:rPr>
              <a:t>Majorit</a:t>
            </a:r>
            <a:r>
              <a:rPr lang="en-US" sz="1600" b="1" i="1" dirty="0">
                <a:latin typeface="Arial"/>
                <a:cs typeface="Arial"/>
              </a:rPr>
              <a:t>y</a:t>
            </a:r>
            <a:r>
              <a:rPr lang="en-US" sz="1600" i="1" dirty="0">
                <a:latin typeface="Arial"/>
                <a:cs typeface="Arial"/>
              </a:rPr>
              <a:t> in an area and experience friendship with those who </a:t>
            </a:r>
          </a:p>
          <a:p>
            <a:pPr algn="just"/>
            <a:r>
              <a:rPr lang="en-US" sz="1600" i="1" dirty="0">
                <a:latin typeface="Arial"/>
                <a:cs typeface="Arial"/>
              </a:rPr>
              <a:t>			look like me</a:t>
            </a:r>
            <a:r>
              <a:rPr lang="en-US" sz="1600" dirty="0">
                <a:effectLst/>
                <a:latin typeface="Arial"/>
                <a:cs typeface="Arial"/>
              </a:rPr>
              <a:t>.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8" name="Text Box 6"/>
          <p:cNvSpPr txBox="1"/>
          <p:nvPr/>
        </p:nvSpPr>
        <p:spPr>
          <a:xfrm>
            <a:off x="0" y="5637526"/>
            <a:ext cx="4451616" cy="571719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/>
            <a:r>
              <a:rPr lang="en-US" sz="1600" i="1" dirty="0">
                <a:latin typeface="Arial"/>
                <a:cs typeface="Arial"/>
              </a:rPr>
              <a:t>Everyone was so different and </a:t>
            </a:r>
          </a:p>
          <a:p>
            <a:pPr lvl="0" algn="ctr"/>
            <a:r>
              <a:rPr lang="en-US" sz="1600" i="1" dirty="0">
                <a:latin typeface="Arial"/>
                <a:cs typeface="Arial"/>
              </a:rPr>
              <a:t>we </a:t>
            </a:r>
            <a:r>
              <a:rPr lang="en-US" sz="1600" b="1" i="1" dirty="0">
                <a:latin typeface="Arial"/>
                <a:cs typeface="Arial"/>
              </a:rPr>
              <a:t>helped each other out the entire time</a:t>
            </a:r>
            <a:r>
              <a:rPr lang="en-US" sz="1400" i="1" dirty="0">
                <a:effectLst/>
                <a:latin typeface="Arial"/>
                <a:ea typeface="Times New Roman"/>
                <a:cs typeface="Arial"/>
              </a:rPr>
              <a:t>.</a:t>
            </a:r>
            <a:endParaRPr lang="en-US" sz="14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9" name="Text Box 11"/>
          <p:cNvSpPr txBox="1"/>
          <p:nvPr/>
        </p:nvSpPr>
        <p:spPr>
          <a:xfrm>
            <a:off x="4488193" y="5920991"/>
            <a:ext cx="4655806" cy="928988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/>
            <a:r>
              <a:rPr lang="en-US" sz="1600" i="1" dirty="0">
                <a:latin typeface="Arial"/>
                <a:cs typeface="Arial"/>
              </a:rPr>
              <a:t>Meeting new people and making friends because I didn't know </a:t>
            </a:r>
            <a:r>
              <a:rPr lang="en-US" sz="1600" b="1" i="1" dirty="0">
                <a:latin typeface="Arial"/>
                <a:cs typeface="Arial"/>
              </a:rPr>
              <a:t>that other girls like me </a:t>
            </a:r>
            <a:r>
              <a:rPr lang="en-US" sz="1600" i="1" dirty="0">
                <a:latin typeface="Arial"/>
                <a:cs typeface="Arial"/>
              </a:rPr>
              <a:t>would be doing the same thing I am doing.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algn="just"/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20" name="Text Box 11"/>
          <p:cNvSpPr txBox="1"/>
          <p:nvPr/>
        </p:nvSpPr>
        <p:spPr>
          <a:xfrm>
            <a:off x="-1941" y="6220015"/>
            <a:ext cx="4453557" cy="616427"/>
          </a:xfrm>
          <a:prstGeom prst="rect">
            <a:avLst/>
          </a:prstGeom>
          <a:solidFill>
            <a:srgbClr val="D3EAF9"/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i="1" dirty="0">
                <a:latin typeface="Arial"/>
                <a:cs typeface="Arial"/>
              </a:rPr>
              <a:t>The people </a:t>
            </a:r>
            <a:r>
              <a:rPr lang="en-US" sz="1600" b="1" i="1" dirty="0">
                <a:latin typeface="Arial"/>
                <a:cs typeface="Arial"/>
              </a:rPr>
              <a:t>and the college experience</a:t>
            </a:r>
            <a:r>
              <a:rPr lang="en-US" sz="1600" i="1" dirty="0">
                <a:latin typeface="Arial"/>
                <a:cs typeface="Arial"/>
              </a:rPr>
              <a:t>, because</a:t>
            </a:r>
            <a:r>
              <a:rPr lang="mr-IN" sz="1600" i="1" dirty="0">
                <a:latin typeface="Arial"/>
                <a:cs typeface="Arial"/>
              </a:rPr>
              <a:t>…</a:t>
            </a:r>
            <a:r>
              <a:rPr lang="en-US" sz="1600" i="1" dirty="0">
                <a:latin typeface="Arial"/>
                <a:cs typeface="Arial"/>
              </a:rPr>
              <a:t>it is a once in a lifetime kind of thing</a:t>
            </a:r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11" name="Text Box 11"/>
          <p:cNvSpPr txBox="1"/>
          <p:nvPr/>
        </p:nvSpPr>
        <p:spPr>
          <a:xfrm>
            <a:off x="-1942" y="2661718"/>
            <a:ext cx="4443101" cy="5997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9CD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/>
            <a:r>
              <a:rPr lang="en-US" sz="1600" i="1" dirty="0">
                <a:latin typeface="Arial"/>
                <a:cs typeface="Arial"/>
              </a:rPr>
              <a:t>I would say that it was </a:t>
            </a:r>
          </a:p>
          <a:p>
            <a:pPr lvl="0" algn="ctr"/>
            <a:r>
              <a:rPr lang="en-US" sz="1600" b="1" i="1" dirty="0">
                <a:latin typeface="Arial"/>
                <a:cs typeface="Arial"/>
              </a:rPr>
              <a:t>a life changing experience</a:t>
            </a:r>
            <a:r>
              <a:rPr lang="en-US" sz="1600" i="1" dirty="0"/>
              <a:t>.</a:t>
            </a:r>
            <a:r>
              <a:rPr lang="en-US" sz="1600" dirty="0">
                <a:effectLst/>
              </a:rPr>
              <a:t> </a:t>
            </a:r>
            <a:endParaRPr lang="en-US" sz="1600" dirty="0">
              <a:effectLst/>
              <a:latin typeface="Arial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29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6803" y="5805242"/>
            <a:ext cx="588756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This material is based upon work supported by the National Science Foundation under Grant Nos. </a:t>
            </a:r>
            <a:br>
              <a:rPr lang="en-US" dirty="0">
                <a:latin typeface="Franklin Gothic Book" panose="020B0503020102020204" pitchFamily="34" charset="0"/>
              </a:rPr>
            </a:br>
            <a:r>
              <a:rPr lang="en-US" dirty="0">
                <a:latin typeface="Franklin Gothic Book" panose="020B0503020102020204" pitchFamily="34" charset="0"/>
              </a:rPr>
              <a:t>DRL-1759421, DRL - 1759197 and DRL - 1759262.</a:t>
            </a:r>
          </a:p>
        </p:txBody>
      </p:sp>
      <p:pic>
        <p:nvPicPr>
          <p:cNvPr id="10" name="Picture 9" descr="2019-06-05 15.50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798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2425" y="127654"/>
            <a:ext cx="355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3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Legacy Rationale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08852439"/>
              </p:ext>
            </p:extLst>
          </p:nvPr>
        </p:nvGraphicFramePr>
        <p:xfrm>
          <a:off x="828290" y="2403317"/>
          <a:ext cx="7620287" cy="368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707082" y="5753609"/>
            <a:ext cx="4023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Lack of “preparatory privilege”</a:t>
            </a:r>
          </a:p>
        </p:txBody>
      </p:sp>
    </p:spTree>
    <p:extLst>
      <p:ext uri="{BB962C8B-B14F-4D97-AF65-F5344CB8AC3E}">
        <p14:creationId xmlns:p14="http://schemas.microsoft.com/office/powerpoint/2010/main" val="34693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57984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Context: 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Alabama PD for AP CSP Teachers!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463" y="2885424"/>
            <a:ext cx="594989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Six cohorts of teachers, 2013-2018</a:t>
            </a:r>
          </a:p>
        </p:txBody>
      </p:sp>
      <p:pic>
        <p:nvPicPr>
          <p:cNvPr id="8" name="Picture 2" descr="https://lh3.googleusercontent.com/X1rFOGoyenP2_XKeJvY0qiW3n9lCldyIbtepBE0_dL2xQbdKJYQUik_YjLJopc2dJAu33VfWTUPPeLrAbtRcO3tbPHiIdIo1LyOltBtRWqpki3SkMGMlqmix56Oc3au5q9P_J9oJcDei9MlGZoJSVMZFkSSWLnDxR7kX-Y0-kgQSZuZbyFjneB6hLQijo_NoNFOPaxE6pA_4o9h6OjIUJEN86Scx0TCyqZUOz3GW_fN2aaH5izWoRkBlApF6SLO9g6BwohE8dnRLq0wmU_QeZYTM2rxo_a9u4yoJvO6gOkfHzPSbOZIr7tzrWoJTJBoOm_QplQ5CDN46bXUmfRv4J7dgogmw_C-882aSw7vmetVq-3usuMigcjYkhIFTv7K2D6o_Z-8j3gJPMdBc3Fv9eMPVR28V8UrYQd2kkxI0HUhvAd1DJD4F3PZDD6QaZge76U8GC6TCKgMs_yaD8S1vVT8svBeiiLswAsvSJ1rC4uZqJhm7aqyp4oVW_Ih9dWMXwig9wYvLK3DWAt1-zjx0nxC_CwHLGmFkdbRQ-YGXai3srwXIwvR8SLUCMho4nhyc9GEYYtdd72R9Qs0qxEVE_YypPE1RZiAytEAb4w5JiVU=w1920-h542-no">
            <a:extLst>
              <a:ext uri="{FF2B5EF4-FFF2-40B4-BE49-F238E27FC236}">
                <a16:creationId xmlns:a16="http://schemas.microsoft.com/office/drawing/2014/main" id="{9206CCAE-3BD9-462D-8C38-A7B35D7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3" y="4085314"/>
            <a:ext cx="5828687" cy="16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CB835-F094-4587-8A9E-93E1432D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50" y="2266759"/>
            <a:ext cx="2776165" cy="46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57984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Alabama AP CS Participation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62885"/>
              </p:ext>
            </p:extLst>
          </p:nvPr>
        </p:nvGraphicFramePr>
        <p:xfrm>
          <a:off x="253665" y="2581677"/>
          <a:ext cx="8581450" cy="355335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0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81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TOTAL EXAMS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 &amp; BLACK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 A 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"/>
                          <a:cs typeface="Arial"/>
                        </a:rPr>
                        <a:t>27</a:t>
                      </a:r>
                      <a:endParaRPr lang="en-US" sz="3000" b="1" dirty="0">
                        <a:solidFill>
                          <a:srgbClr val="80B606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CSP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 32.7%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11.4%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143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56 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Statewide </a:t>
                      </a:r>
                    </a:p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Parity</a:t>
                      </a:r>
                      <a:endParaRPr lang="en-US" sz="2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48.7%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608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33.9%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423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16.5%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206</a:t>
                      </a:r>
                      <a:endParaRPr lang="en-US" sz="2600" b="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47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57984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Alabama AP CS Participation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78200"/>
              </p:ext>
            </p:extLst>
          </p:nvPr>
        </p:nvGraphicFramePr>
        <p:xfrm>
          <a:off x="253665" y="2581677"/>
          <a:ext cx="8581450" cy="355335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0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81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TOTAL EXAMS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 &amp; BLACK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AP CS A 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CSP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 32.7%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11.4%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143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56 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Statewide </a:t>
                      </a:r>
                    </a:p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Parity</a:t>
                      </a:r>
                      <a:endParaRPr lang="en-US" sz="2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48.7%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608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33.9%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423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16.5%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206</a:t>
                      </a:r>
                      <a:endParaRPr lang="en-US" sz="2600" b="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96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57984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Alabama AP CS Participation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305795"/>
              </p:ext>
            </p:extLst>
          </p:nvPr>
        </p:nvGraphicFramePr>
        <p:xfrm>
          <a:off x="253665" y="2581677"/>
          <a:ext cx="8581450" cy="355335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0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81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TOTAL EXAMS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 &amp; BLACK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 A 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"/>
                          <a:cs typeface="Arial"/>
                        </a:rPr>
                        <a:t>27</a:t>
                      </a:r>
                      <a:endParaRPr lang="en-US" sz="3000" b="1" dirty="0">
                        <a:solidFill>
                          <a:srgbClr val="80B606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AP CSP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32.7%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11.4%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143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56 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Statewide </a:t>
                      </a:r>
                    </a:p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Parity</a:t>
                      </a:r>
                      <a:endParaRPr lang="en-US" sz="2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48.7%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608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33.9%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423</a:t>
                      </a:r>
                      <a:endParaRPr lang="en-US" sz="260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16.5%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206</a:t>
                      </a:r>
                      <a:endParaRPr lang="en-US" sz="2600" b="0" i="1" dirty="0">
                        <a:solidFill>
                          <a:srgbClr val="608804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96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579843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Alabama AP CS Participation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99633"/>
              </p:ext>
            </p:extLst>
          </p:nvPr>
        </p:nvGraphicFramePr>
        <p:xfrm>
          <a:off x="253665" y="2581677"/>
          <a:ext cx="8581450" cy="355335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0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981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TOTAL EXAMS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BLACK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BLACK FEMALE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 A 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"/>
                          <a:cs typeface="Arial"/>
                        </a:rPr>
                        <a:t>27</a:t>
                      </a:r>
                      <a:endParaRPr lang="en-US" sz="3000" b="1" dirty="0">
                        <a:solidFill>
                          <a:srgbClr val="80B606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8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cs typeface="Arial"/>
                        </a:rPr>
                        <a:t>AP CSP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 32.7%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11.4%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143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4.5%</a:t>
                      </a:r>
                    </a:p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56 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Statewide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Parity</a:t>
                      </a:r>
                      <a:endParaRPr lang="en-US" sz="240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1249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48.7%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608</a:t>
                      </a:r>
                      <a:endParaRPr lang="en-US" sz="260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33.9%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423</a:t>
                      </a:r>
                      <a:endParaRPr lang="en-US" sz="260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Arial"/>
                          <a:cs typeface="Arial"/>
                        </a:rPr>
                        <a:t>16.5%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206</a:t>
                      </a:r>
                      <a:endParaRPr lang="en-US" sz="2600" b="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967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Focus of Legacy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121" y="2590616"/>
            <a:ext cx="276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6180" y="2397096"/>
            <a:ext cx="3795074" cy="1938992"/>
          </a:xfrm>
          <a:prstGeom prst="rect">
            <a:avLst/>
          </a:prstGeom>
          <a:noFill/>
          <a:ln w="38100" cmpd="sng">
            <a:noFill/>
            <a:prstDash val="dot"/>
          </a:ln>
        </p:spPr>
        <p:txBody>
          <a:bodyPr wrap="square" rtlCol="0">
            <a:spAutoFit/>
          </a:bodyPr>
          <a:lstStyle/>
          <a:p>
            <a:pPr algn="ctr"/>
            <a:endParaRPr lang="en-US" sz="3000" dirty="0"/>
          </a:p>
          <a:p>
            <a:pPr algn="ctr"/>
            <a:r>
              <a:rPr lang="en-US" sz="3000" dirty="0"/>
              <a:t>AP Computer </a:t>
            </a:r>
          </a:p>
          <a:p>
            <a:pPr algn="ctr"/>
            <a:r>
              <a:rPr lang="en-US" sz="3000" dirty="0"/>
              <a:t>Science Principles </a:t>
            </a:r>
          </a:p>
          <a:p>
            <a:pPr algn="ctr"/>
            <a:r>
              <a:rPr lang="en-US" sz="3000" dirty="0"/>
              <a:t>(AP CSP)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0554" y="4734081"/>
            <a:ext cx="3565546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000" dirty="0"/>
          </a:p>
          <a:p>
            <a:pPr algn="ctr"/>
            <a:endParaRPr lang="en-US" sz="3000" dirty="0"/>
          </a:p>
          <a:p>
            <a:pPr algn="ctr"/>
            <a:endParaRPr lang="en-US" sz="1800" dirty="0"/>
          </a:p>
          <a:p>
            <a:pPr algn="ctr"/>
            <a:r>
              <a:rPr lang="en-US" sz="3000" dirty="0"/>
              <a:t>Career Awareness</a:t>
            </a:r>
          </a:p>
          <a:p>
            <a:pPr algn="ctr"/>
            <a:endParaRPr lang="en-US" sz="200" dirty="0"/>
          </a:p>
        </p:txBody>
      </p:sp>
      <p:pic>
        <p:nvPicPr>
          <p:cNvPr id="9" name="Picture 4" descr="C:\Users\MAQ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99" y="4823219"/>
            <a:ext cx="229054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81" y="2490497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60EDB97-533C-4406-8BD9-E7316B674C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761794"/>
              </p:ext>
            </p:extLst>
          </p:nvPr>
        </p:nvGraphicFramePr>
        <p:xfrm>
          <a:off x="365035" y="2959948"/>
          <a:ext cx="4376053" cy="342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>
            <a:spLocks noChangeAspect="1"/>
          </p:cNvSpPr>
          <p:nvPr/>
        </p:nvSpPr>
        <p:spPr>
          <a:xfrm rot="18910779">
            <a:off x="693462" y="2845040"/>
            <a:ext cx="3714220" cy="3712803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80B606"/>
                </a:solidFill>
              </a:rPr>
              <a:t>PEER</a:t>
            </a:r>
            <a:r>
              <a:rPr lang="en-US" sz="4000" dirty="0">
                <a:solidFill>
                  <a:srgbClr val="80B606"/>
                </a:solidFill>
              </a:rPr>
              <a:t> </a:t>
            </a:r>
            <a:r>
              <a:rPr lang="en-US" sz="4000" b="1" dirty="0">
                <a:solidFill>
                  <a:srgbClr val="80B606"/>
                </a:solidFill>
              </a:rPr>
              <a:t>LEARNING</a:t>
            </a:r>
            <a:r>
              <a:rPr lang="en-US" sz="4000" dirty="0">
                <a:solidFill>
                  <a:srgbClr val="80B606"/>
                </a:solidFill>
              </a:rPr>
              <a:t> </a:t>
            </a:r>
            <a:r>
              <a:rPr lang="en-US" sz="4000" b="1" dirty="0">
                <a:solidFill>
                  <a:srgbClr val="80B606"/>
                </a:solidFill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8434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About AP CS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900" y="2326210"/>
            <a:ext cx="4270170" cy="3648585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300" dirty="0">
                <a:solidFill>
                  <a:schemeClr val="tx1"/>
                </a:solidFill>
                <a:latin typeface="Arial"/>
                <a:cs typeface="Arial"/>
              </a:rPr>
              <a:t>Intro college-level CS course developed to broaden participation</a:t>
            </a:r>
          </a:p>
          <a:p>
            <a:r>
              <a:rPr lang="en-US" sz="2300" dirty="0">
                <a:solidFill>
                  <a:schemeClr val="tx1"/>
                </a:solidFill>
                <a:latin typeface="Arial"/>
                <a:cs typeface="Arial"/>
              </a:rPr>
              <a:t>Culturally responsive curriculum, instruction</a:t>
            </a:r>
          </a:p>
          <a:p>
            <a:r>
              <a:rPr lang="en-US" sz="2300" dirty="0">
                <a:solidFill>
                  <a:schemeClr val="tx1"/>
                </a:solidFill>
                <a:latin typeface="Arial"/>
                <a:cs typeface="Arial"/>
              </a:rPr>
              <a:t>End of course exam (60%) Explore &amp; Create PTs (40%)</a:t>
            </a:r>
          </a:p>
          <a:p>
            <a:r>
              <a:rPr lang="en-US" sz="2300" dirty="0">
                <a:solidFill>
                  <a:schemeClr val="tx1"/>
                </a:solidFill>
                <a:latin typeface="Arial"/>
                <a:cs typeface="Arial"/>
              </a:rPr>
              <a:t>Biggest launch ever! 126,000 exams 2017+2018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8A454-A4A6-4919-AF88-B56D0F73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070" y="2457422"/>
            <a:ext cx="4183713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1797</TotalTime>
  <Words>1171</Words>
  <Application>Microsoft Macintosh PowerPoint</Application>
  <PresentationFormat>On-screen Show (4:3)</PresentationFormat>
  <Paragraphs>233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Calisto MT</vt:lpstr>
      <vt:lpstr>Franklin Gothic Book</vt:lpstr>
      <vt:lpstr>Wingdings</vt:lpstr>
      <vt:lpstr>Genesis</vt:lpstr>
      <vt:lpstr>Support and Preparation in Computer Science    for Black Female Scholars: Black Girls for Computing in Alabama (aka Legacy) </vt:lpstr>
      <vt:lpstr>The Legacy Rationale</vt:lpstr>
      <vt:lpstr>Context:  Alabama PD for AP CSP Teachers!</vt:lpstr>
      <vt:lpstr>Alabama AP CS Participation</vt:lpstr>
      <vt:lpstr>Alabama AP CS Participation</vt:lpstr>
      <vt:lpstr>Alabama AP CS Participation</vt:lpstr>
      <vt:lpstr>Alabama AP CS Participation</vt:lpstr>
      <vt:lpstr>The Focus of Legacy</vt:lpstr>
      <vt:lpstr>About AP CS Principles</vt:lpstr>
      <vt:lpstr>Legacy Leadership</vt:lpstr>
      <vt:lpstr>Legacy Teacher Leaders</vt:lpstr>
      <vt:lpstr>Legacy Participants</vt:lpstr>
      <vt:lpstr>PowerPoint Presentation</vt:lpstr>
      <vt:lpstr>PowerPoint Presentation</vt:lpstr>
      <vt:lpstr>PowerPoint Presentation</vt:lpstr>
      <vt:lpstr>Evaluation: Success Criteria, Results, Recommendations</vt:lpstr>
      <vt:lpstr>Our Students Shared…</vt:lpstr>
      <vt:lpstr>PowerPoint Presentation</vt:lpstr>
    </vt:vector>
  </TitlesOfParts>
  <Company>Haynie Research and Evaluation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Haynie</dc:creator>
  <cp:lastModifiedBy>Kathy Haynie</cp:lastModifiedBy>
  <cp:revision>132</cp:revision>
  <dcterms:created xsi:type="dcterms:W3CDTF">2019-11-12T22:58:56Z</dcterms:created>
  <dcterms:modified xsi:type="dcterms:W3CDTF">2019-12-03T15:06:04Z</dcterms:modified>
</cp:coreProperties>
</file>