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61" r:id="rId2"/>
  </p:sldMasterIdLst>
  <p:notesMasterIdLst>
    <p:notesMasterId r:id="rId29"/>
  </p:notesMasterIdLst>
  <p:sldIdLst>
    <p:sldId id="285" r:id="rId3"/>
    <p:sldId id="320" r:id="rId4"/>
    <p:sldId id="267" r:id="rId5"/>
    <p:sldId id="264" r:id="rId6"/>
    <p:sldId id="298" r:id="rId7"/>
    <p:sldId id="302" r:id="rId8"/>
    <p:sldId id="315" r:id="rId9"/>
    <p:sldId id="316" r:id="rId10"/>
    <p:sldId id="317" r:id="rId11"/>
    <p:sldId id="318" r:id="rId12"/>
    <p:sldId id="319" r:id="rId13"/>
    <p:sldId id="304" r:id="rId14"/>
    <p:sldId id="287" r:id="rId15"/>
    <p:sldId id="296" r:id="rId16"/>
    <p:sldId id="297" r:id="rId17"/>
    <p:sldId id="312" r:id="rId18"/>
    <p:sldId id="293" r:id="rId19"/>
    <p:sldId id="300" r:id="rId20"/>
    <p:sldId id="286" r:id="rId21"/>
    <p:sldId id="305" r:id="rId22"/>
    <p:sldId id="306" r:id="rId23"/>
    <p:sldId id="313" r:id="rId24"/>
    <p:sldId id="314" r:id="rId25"/>
    <p:sldId id="309" r:id="rId26"/>
    <p:sldId id="271" r:id="rId27"/>
    <p:sldId id="28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9753"/>
    <a:srgbClr val="765CE6"/>
    <a:srgbClr val="6076E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5" autoAdjust="0"/>
    <p:restoredTop sz="77307" autoAdjust="0"/>
  </p:normalViewPr>
  <p:slideViewPr>
    <p:cSldViewPr>
      <p:cViewPr>
        <p:scale>
          <a:sx n="60" d="100"/>
          <a:sy n="60" d="100"/>
        </p:scale>
        <p:origin x="-1266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D1C79-F821-47DE-A5A8-7BA1CC8E27A3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4D2CE-4643-4058-9DCD-A4A9CBFA9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37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4D2CE-4643-4058-9DCD-A4A9CBFA91F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906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4D2CE-4643-4058-9DCD-A4A9CBFA91F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880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4D2CE-4643-4058-9DCD-A4A9CBFA91F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640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0B82E-2E84-44AD-97E7-ABD1336CD02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70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0B82E-2E84-44AD-97E7-ABD1336CD02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70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4D2CE-4643-4058-9DCD-A4A9CBFA91F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3787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4D2CE-4643-4058-9DCD-A4A9CBFA91F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6405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E12EEF-AB3C-4700-986B-62350EA60FD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E12EEF-AB3C-4700-986B-62350EA60FD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E12EEF-AB3C-4700-986B-62350EA60FD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AF0E6-C50E-4BBD-9679-C1EB2394CE27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4043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baseline="0" dirty="0" smtClean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4D2CE-4643-4058-9DCD-A4A9CBFA91F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640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58745-C60D-437E-9B51-87D18EE7D5E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553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58745-C60D-437E-9B51-87D18EE7D5E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553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58745-C60D-437E-9B51-87D18EE7D5E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553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58745-C60D-437E-9B51-87D18EE7D5E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553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58745-C60D-437E-9B51-87D18EE7D5E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553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58745-C60D-437E-9B51-87D18EE7D5E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55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3975"/>
            <a:ext cx="7886700" cy="48529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5744" y="277362"/>
            <a:ext cx="0" cy="454817"/>
          </a:xfrm>
          <a:prstGeom prst="line">
            <a:avLst/>
          </a:prstGeom>
          <a:ln w="12700">
            <a:solidFill>
              <a:srgbClr val="558E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2446" y="237003"/>
            <a:ext cx="7696293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3200">
                <a:solidFill>
                  <a:srgbClr val="558ED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91876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6859606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Oval 15"/>
          <p:cNvSpPr/>
          <p:nvPr userDrawn="1"/>
        </p:nvSpPr>
        <p:spPr>
          <a:xfrm>
            <a:off x="8518100" y="6404279"/>
            <a:ext cx="320040" cy="32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\\TCCNYFP\PUBLIC\DOCS\Marketing\Marketing Staff\Archive\Archive - Old Resources\Andrew's Marketing Materials\Logos\TCC Logo\TCC Group Logo 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5" y="239743"/>
            <a:ext cx="662414" cy="32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 userDrawn="1"/>
        </p:nvCxnSpPr>
        <p:spPr>
          <a:xfrm>
            <a:off x="1805796" y="1476375"/>
            <a:ext cx="0" cy="6096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 userDrawn="1"/>
        </p:nvSpPr>
        <p:spPr>
          <a:xfrm>
            <a:off x="1805796" y="1557617"/>
            <a:ext cx="2407454" cy="447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Agenda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253220" y="6577929"/>
            <a:ext cx="8444512" cy="11756"/>
          </a:xfrm>
          <a:prstGeom prst="line">
            <a:avLst/>
          </a:prstGeom>
          <a:ln w="127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253220" y="6571351"/>
            <a:ext cx="8402216" cy="1833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67665" y="6454563"/>
            <a:ext cx="412230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B8BA44-687F-4CAD-AB80-B3AD9D868670}" type="slidenum">
              <a:rPr lang="id-ID" sz="1000" smtClean="0">
                <a:solidFill>
                  <a:schemeClr val="tx1"/>
                </a:solidFill>
              </a:rPr>
              <a:t>‹#›</a:t>
            </a:fld>
            <a:endParaRPr lang="id-ID" sz="1000" dirty="0">
              <a:solidFill>
                <a:schemeClr val="tx1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03024" y="2339190"/>
            <a:ext cx="5431153" cy="3636308"/>
          </a:xfrm>
        </p:spPr>
        <p:txBody>
          <a:bodyPr/>
          <a:lstStyle>
            <a:lvl1pPr marL="228600" indent="-228600">
              <a:buClr>
                <a:schemeClr val="bg1"/>
              </a:buClr>
              <a:buSzPct val="60000"/>
              <a:buFont typeface="Courier New" panose="02070309020205020404" pitchFamily="49" charset="0"/>
              <a:buChar char="o"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Enter Agenda items here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50684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6859606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253220" y="6571351"/>
            <a:ext cx="8402216" cy="1833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 userDrawn="1"/>
        </p:nvSpPr>
        <p:spPr>
          <a:xfrm>
            <a:off x="8518100" y="6404279"/>
            <a:ext cx="320040" cy="32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55875" y="2884236"/>
            <a:ext cx="7032250" cy="10895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</a:t>
            </a:r>
            <a:br>
              <a:rPr lang="en-US" dirty="0" smtClean="0"/>
            </a:br>
            <a:r>
              <a:rPr lang="en-US" dirty="0" smtClean="0"/>
              <a:t>Section Title</a:t>
            </a:r>
            <a:endParaRPr lang="id-ID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67665" y="6454563"/>
            <a:ext cx="412230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B8BA44-687F-4CAD-AB80-B3AD9D868670}" type="slidenum">
              <a:rPr lang="id-ID" sz="1000" smtClean="0">
                <a:solidFill>
                  <a:schemeClr val="tx1"/>
                </a:solidFill>
              </a:rPr>
              <a:t>‹#›</a:t>
            </a:fld>
            <a:endParaRPr lang="id-ID" sz="1000" dirty="0">
              <a:solidFill>
                <a:schemeClr val="tx1"/>
              </a:solidFill>
            </a:endParaRPr>
          </a:p>
        </p:txBody>
      </p:sp>
      <p:pic>
        <p:nvPicPr>
          <p:cNvPr id="11" name="Picture 2" descr="\\TCCNYFP\PUBLIC\DOCS\Marketing\Marketing Staff\Archive\Archive - Old Resources\Andrew's Marketing Materials\Logos\TCC Logo\TCC Group Logo 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5" y="239743"/>
            <a:ext cx="662414" cy="32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8201901" y="2868930"/>
            <a:ext cx="0" cy="11201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540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749290"/>
            <a:ext cx="9144000" cy="1108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9144000" cy="1108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Insert high-res image to fill entire slide – move/adjust location of blue bar to better suit the image, but keep blue bar location the same across all section title slides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2773436"/>
            <a:ext cx="9144000" cy="1311128"/>
          </a:xfrm>
          <a:prstGeom prst="rect">
            <a:avLst/>
          </a:prstGeom>
          <a:solidFill>
            <a:srgbClr val="558ED5">
              <a:alpha val="74902"/>
            </a:srgbClr>
          </a:solidFill>
        </p:spPr>
        <p:txBody>
          <a:bodyPr wrap="square">
            <a:spAutoFit/>
          </a:bodyPr>
          <a:lstStyle>
            <a:lvl1pPr algn="ctr">
              <a:defRPr sz="4400" b="1" baseline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en-US" dirty="0" smtClean="0"/>
              <a:t>Click to enter</a:t>
            </a:r>
            <a:br>
              <a:rPr lang="en-US" dirty="0" smtClean="0"/>
            </a:br>
            <a:r>
              <a:rPr lang="en-US" dirty="0" smtClean="0"/>
              <a:t>Section Title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21282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_You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446" y="237003"/>
            <a:ext cx="7696293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3200">
                <a:solidFill>
                  <a:srgbClr val="558ED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24299" y="4857749"/>
            <a:ext cx="4429125" cy="1323447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1500"/>
              </a:spcAft>
              <a:buNone/>
              <a:defRPr sz="1600" baseline="0"/>
            </a:lvl1pPr>
          </a:lstStyle>
          <a:p>
            <a:pPr lvl="0"/>
            <a:r>
              <a:rPr lang="en-US" dirty="0" smtClean="0"/>
              <a:t>Name</a:t>
            </a:r>
          </a:p>
          <a:p>
            <a:pPr lvl="0"/>
            <a:r>
              <a:rPr lang="en-US" dirty="0" smtClean="0"/>
              <a:t>Email</a:t>
            </a:r>
          </a:p>
          <a:p>
            <a:pPr lvl="0"/>
            <a:r>
              <a:rPr lang="en-US" dirty="0" smtClean="0"/>
              <a:t>Phone Number</a:t>
            </a:r>
            <a:endParaRPr lang="id-ID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4362450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0" y="3587938"/>
            <a:ext cx="9144000" cy="5909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THANK YOU</a:t>
            </a:r>
            <a:endParaRPr lang="id-ID" dirty="0"/>
          </a:p>
        </p:txBody>
      </p:sp>
      <p:pic>
        <p:nvPicPr>
          <p:cNvPr id="2050" name="Picture 2" descr="C:\Users\jgaynor\Downloads\Phone_icon_black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66513" y="5777573"/>
            <a:ext cx="403623" cy="40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jgaynor\Downloads\email_icon_black.png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189" y="5406627"/>
            <a:ext cx="280381" cy="28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jgaynor\Downloads\Person_icon_black.png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573" y="4758927"/>
            <a:ext cx="690562" cy="69532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1" name="Picture 2" descr="\\TCCNYFP\PUBLIC\DOCS\Marketing\Marketing Staff\Archive\Archive - Old Resources\Andrew's Marketing Materials\Logos\TCC Logo\TCC Group Logo White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5" y="239743"/>
            <a:ext cx="662414" cy="32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201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_You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446" y="237003"/>
            <a:ext cx="7696293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3200">
                <a:solidFill>
                  <a:srgbClr val="558ED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429000" y="5105400"/>
            <a:ext cx="2133600" cy="1247775"/>
          </a:xfrm>
        </p:spPr>
        <p:txBody>
          <a:bodyPr>
            <a:normAutofit/>
          </a:bodyPr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600" baseline="0"/>
            </a:lvl1pPr>
          </a:lstStyle>
          <a:p>
            <a:pPr lvl="0"/>
            <a:endParaRPr lang="id-ID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4362450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0" y="4422702"/>
            <a:ext cx="9144000" cy="5909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accent1"/>
                </a:solidFill>
              </a:rPr>
              <a:t>CONTACT US</a:t>
            </a:r>
            <a:endParaRPr lang="id-ID" dirty="0">
              <a:solidFill>
                <a:schemeClr val="accent1"/>
              </a:solidFill>
            </a:endParaRPr>
          </a:p>
        </p:txBody>
      </p:sp>
      <p:pic>
        <p:nvPicPr>
          <p:cNvPr id="11" name="Picture 2" descr="\\TCCNYFP\PUBLIC\DOCS\Marketing\Marketing Staff\Archive\Archive - Old Resources\Andrew's Marketing Materials\Logos\TCC Logo\TCC Group Logo 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5" y="239743"/>
            <a:ext cx="662414" cy="32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14"/>
          <p:cNvSpPr>
            <a:spLocks noGrp="1"/>
          </p:cNvSpPr>
          <p:nvPr>
            <p:ph type="body" sz="quarter" idx="21" hasCustomPrompt="1"/>
          </p:nvPr>
        </p:nvSpPr>
        <p:spPr>
          <a:xfrm>
            <a:off x="6297319" y="2691779"/>
            <a:ext cx="1959449" cy="401941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6298429" y="3103259"/>
            <a:ext cx="1973353" cy="782941"/>
          </a:xfrm>
          <a:prstGeom prst="rect">
            <a:avLst/>
          </a:prstGeom>
        </p:spPr>
        <p:txBody>
          <a:bodyPr vert="horz"/>
          <a:lstStyle>
            <a:lvl1pPr marL="0" indent="0" algn="ctr">
              <a:lnSpc>
                <a:spcPct val="100000"/>
              </a:lnSpc>
              <a:spcAft>
                <a:spcPts val="600"/>
              </a:spcAft>
              <a:buNone/>
              <a:defRPr sz="1400" b="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Email and/or Twitter Handle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3531259" y="2646059"/>
            <a:ext cx="1959449" cy="401941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3540215" y="3068000"/>
            <a:ext cx="1973353" cy="818200"/>
          </a:xfrm>
          <a:prstGeom prst="rect">
            <a:avLst/>
          </a:prstGeom>
        </p:spPr>
        <p:txBody>
          <a:bodyPr vert="horz"/>
          <a:lstStyle>
            <a:lvl1pPr marL="0" indent="0" algn="ctr">
              <a:lnSpc>
                <a:spcPct val="100000"/>
              </a:lnSpc>
              <a:spcAft>
                <a:spcPts val="600"/>
              </a:spcAft>
              <a:buNone/>
              <a:defRPr sz="1400" b="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Email and/or Twitter Handle</a:t>
            </a:r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875689" y="2653679"/>
            <a:ext cx="1959449" cy="401941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884645" y="3075620"/>
            <a:ext cx="1973353" cy="734380"/>
          </a:xfrm>
          <a:prstGeom prst="rect">
            <a:avLst/>
          </a:prstGeom>
        </p:spPr>
        <p:txBody>
          <a:bodyPr vert="horz"/>
          <a:lstStyle>
            <a:lvl1pPr marL="0" indent="0" algn="ctr">
              <a:lnSpc>
                <a:spcPct val="100000"/>
              </a:lnSpc>
              <a:spcAft>
                <a:spcPts val="600"/>
              </a:spcAft>
              <a:buNone/>
              <a:defRPr sz="1400" b="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Email and/or Twitter Handle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193029" y="1045859"/>
            <a:ext cx="1295400" cy="1295400"/>
          </a:xfrm>
          <a:prstGeom prst="rect">
            <a:avLst/>
          </a:prstGeom>
          <a:ln w="12700">
            <a:noFill/>
          </a:ln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860029" y="1045859"/>
            <a:ext cx="1295400" cy="1295400"/>
          </a:xfrm>
          <a:prstGeom prst="rect">
            <a:avLst/>
          </a:prstGeom>
          <a:ln w="12700">
            <a:noFill/>
          </a:ln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03229" y="1045859"/>
            <a:ext cx="1295400" cy="1295400"/>
          </a:xfrm>
          <a:prstGeom prst="rect">
            <a:avLst/>
          </a:prstGeom>
          <a:ln w="12700">
            <a:noFill/>
          </a:ln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186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" y="2"/>
            <a:ext cx="9144000" cy="98263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200" b="1" i="0" kern="1200" smtClean="0">
                <a:solidFill>
                  <a:schemeClr val="accent1"/>
                </a:solidFill>
                <a:latin typeface="Arial Narrow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8134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3275663"/>
      </p:ext>
    </p:extLst>
  </p:cSld>
  <p:clrMapOvr>
    <a:masterClrMapping/>
  </p:clrMapOvr>
  <p:transition spd="med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8A96D-00F0-4CD1-8F48-FDF84C683B32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BA797-AD18-45E5-A144-C11E6EB92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91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75394" y="1752600"/>
            <a:ext cx="3855254" cy="5521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Session Name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7" name="Picture 3" descr="\\Tccnyfp\public\DOCS\Marketing\Marketing Staff\Art, Design, and Photos\Graphics and Photos\LOGO\Logos\TCC Logo\TCC Group Logo - high re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922" y="5334000"/>
            <a:ext cx="1095374" cy="553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 flipH="1" flipV="1">
            <a:off x="2158590" y="685800"/>
            <a:ext cx="16804" cy="5509260"/>
          </a:xfrm>
          <a:prstGeom prst="line">
            <a:avLst/>
          </a:prstGeom>
          <a:ln>
            <a:solidFill>
              <a:srgbClr val="558ED5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 userDrawn="1"/>
        </p:nvSpPr>
        <p:spPr>
          <a:xfrm>
            <a:off x="-489642" y="4979339"/>
            <a:ext cx="2665036" cy="4102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i="1" dirty="0" smtClean="0"/>
              <a:t>Prepared by: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175394" y="1219200"/>
            <a:ext cx="6815138" cy="4667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 baseline="0">
                <a:solidFill>
                  <a:srgbClr val="558ED5"/>
                </a:solidFill>
              </a:defRPr>
            </a:lvl1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81000"/>
            <a:ext cx="1438067" cy="450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4"/>
          <p:cNvSpPr>
            <a:spLocks noGrp="1"/>
          </p:cNvSpPr>
          <p:nvPr>
            <p:ph type="body" sz="quarter" idx="21" hasCustomPrompt="1"/>
          </p:nvPr>
        </p:nvSpPr>
        <p:spPr>
          <a:xfrm>
            <a:off x="5890260" y="4846320"/>
            <a:ext cx="1959449" cy="4019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5891370" y="5257800"/>
            <a:ext cx="1973353" cy="4019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="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3124200" y="4800600"/>
            <a:ext cx="1959449" cy="4019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3133156" y="5222541"/>
            <a:ext cx="1973353" cy="4019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="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3452970" y="3200400"/>
            <a:ext cx="1295400" cy="1295400"/>
          </a:xfrm>
          <a:prstGeom prst="rect">
            <a:avLst/>
          </a:prstGeom>
          <a:ln w="12700">
            <a:noFill/>
          </a:ln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6196170" y="3200400"/>
            <a:ext cx="1295400" cy="1295400"/>
          </a:xfrm>
          <a:prstGeom prst="rect">
            <a:avLst/>
          </a:prstGeom>
          <a:ln w="12700">
            <a:noFill/>
          </a:ln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7" name="Subtitle 2"/>
          <p:cNvSpPr txBox="1">
            <a:spLocks/>
          </p:cNvSpPr>
          <p:nvPr userDrawn="1"/>
        </p:nvSpPr>
        <p:spPr>
          <a:xfrm>
            <a:off x="2166992" y="2667000"/>
            <a:ext cx="3855254" cy="3740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0" dirty="0" smtClean="0"/>
              <a:t>Presenters: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3447207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3964" y="5174102"/>
            <a:ext cx="3855254" cy="6932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i="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Session Name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7" name="Picture 3" descr="\\Tccnyfp\public\DOCS\Marketing\Marketing Staff\Art, Design, and Photos\Graphics and Photos\LOGO\Logos\TCC Logo\TCC Group Logo - high re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062" y="4470065"/>
            <a:ext cx="1095374" cy="553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163964" y="4411283"/>
            <a:ext cx="6815138" cy="7554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800" baseline="0">
                <a:solidFill>
                  <a:srgbClr val="558ED5"/>
                </a:solidFill>
              </a:defRPr>
            </a:lvl1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8380" y="5136120"/>
            <a:ext cx="1538288" cy="293304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565906" y="5433062"/>
            <a:ext cx="1538288" cy="293304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400" b="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565906" y="5732470"/>
            <a:ext cx="1538288" cy="293304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573757" y="6039736"/>
            <a:ext cx="1538288" cy="293304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400" b="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0" y="0"/>
            <a:ext cx="9144000" cy="4308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Insert high res image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V="1">
            <a:off x="2163964" y="4378626"/>
            <a:ext cx="0" cy="1965024"/>
          </a:xfrm>
          <a:prstGeom prst="line">
            <a:avLst/>
          </a:prstGeom>
          <a:ln>
            <a:solidFill>
              <a:srgbClr val="558ED5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81000"/>
            <a:ext cx="1438067" cy="450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8308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323975"/>
            <a:ext cx="3817620" cy="48529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5744" y="277362"/>
            <a:ext cx="0" cy="454817"/>
          </a:xfrm>
          <a:prstGeom prst="line">
            <a:avLst/>
          </a:prstGeom>
          <a:ln w="12700">
            <a:solidFill>
              <a:srgbClr val="558E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2446" y="237003"/>
            <a:ext cx="7696293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3200">
                <a:solidFill>
                  <a:srgbClr val="558ED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21530" y="1327785"/>
            <a:ext cx="3817620" cy="48529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8818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4"/>
          <p:cNvSpPr>
            <a:spLocks noGrp="1"/>
          </p:cNvSpPr>
          <p:nvPr>
            <p:ph type="body" sz="quarter" idx="21" hasCustomPrompt="1"/>
          </p:nvPr>
        </p:nvSpPr>
        <p:spPr>
          <a:xfrm>
            <a:off x="6399690" y="4846320"/>
            <a:ext cx="1959449" cy="4019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6400800" y="5257800"/>
            <a:ext cx="1973353" cy="4019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="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3633630" y="4800600"/>
            <a:ext cx="1959449" cy="4019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42586" y="5222541"/>
            <a:ext cx="1973353" cy="4019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="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1371600"/>
            <a:ext cx="3855254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i="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Session Name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7" name="Picture 3" descr="\\Tccnyfp\public\DOCS\Marketing\Marketing Staff\Art, Design, and Photos\Graphics and Photos\LOGO\Logos\TCC Logo\TCC Group Logo - high re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35" y="5943600"/>
            <a:ext cx="1095374" cy="553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57200"/>
            <a:ext cx="6324600" cy="7554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800" baseline="0">
                <a:solidFill>
                  <a:srgbClr val="558ED5"/>
                </a:solidFill>
              </a:defRPr>
            </a:lvl1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978060" y="4808220"/>
            <a:ext cx="1959449" cy="4019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987016" y="5230161"/>
            <a:ext cx="1973353" cy="4019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="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295400" y="3200400"/>
            <a:ext cx="1295400" cy="1295400"/>
          </a:xfrm>
          <a:prstGeom prst="rect">
            <a:avLst/>
          </a:prstGeom>
          <a:ln w="12700">
            <a:noFill/>
          </a:ln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962400" y="3200400"/>
            <a:ext cx="1295400" cy="1295400"/>
          </a:xfrm>
          <a:prstGeom prst="rect">
            <a:avLst/>
          </a:prstGeom>
          <a:ln w="12700">
            <a:noFill/>
          </a:ln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705600" y="3200400"/>
            <a:ext cx="1295400" cy="1295400"/>
          </a:xfrm>
          <a:prstGeom prst="rect">
            <a:avLst/>
          </a:prstGeom>
          <a:ln w="12700">
            <a:noFill/>
          </a:ln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838200" y="2514600"/>
            <a:ext cx="3855254" cy="3740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Presenters:</a:t>
            </a:r>
            <a:endParaRPr lang="en-US" dirty="0"/>
          </a:p>
        </p:txBody>
      </p:sp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81000"/>
            <a:ext cx="1438067" cy="450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056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-21771" y="0"/>
            <a:ext cx="9144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Insert high-res image to fill entire slide – move/adjust text to place on readable background; use TCC logo variations if need be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000" y="4953000"/>
            <a:ext cx="3855254" cy="5521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Session Name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02091" y="4267200"/>
            <a:ext cx="6815138" cy="4667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 baseline="0">
                <a:solidFill>
                  <a:srgbClr val="558ED5"/>
                </a:solidFill>
              </a:defRPr>
            </a:lvl1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  <p:pic>
        <p:nvPicPr>
          <p:cNvPr id="9" name="Picture 3" descr="\\Tccnyfp\public\DOCS\Marketing\Marketing Staff\Art, Design, and Photos\Graphics and Photos\LOGO\Logos\TCC Logo\TCC Group Logo - high re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592" y="5935281"/>
            <a:ext cx="1095374" cy="553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6014028" y="5580620"/>
            <a:ext cx="2665036" cy="4102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i="1" dirty="0" smtClean="0"/>
              <a:t>Prepared by: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81000"/>
            <a:ext cx="1438067" cy="450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9448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Insert high-res image to fill entire slide – move/adjust location of blue bar to better suit the image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065292"/>
            <a:ext cx="9144000" cy="1668508"/>
          </a:xfrm>
          <a:prstGeom prst="rect">
            <a:avLst/>
          </a:prstGeom>
          <a:solidFill>
            <a:srgbClr val="558ED5">
              <a:alpha val="74902"/>
            </a:srgbClr>
          </a:solidFill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4400" b="1" baseline="0">
                <a:solidFill>
                  <a:schemeClr val="bg1"/>
                </a:solidFill>
                <a:effectLst/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2922383"/>
            <a:ext cx="9144000" cy="5521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Session Name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9" name="Picture 3" descr="\\Tccnyfp\public\DOCS\Marketing\Marketing Staff\Art, Design, and Photos\Graphics and Photos\LOGO\Logos\TCC Logo\TCC Group Logo - high re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322" y="5935281"/>
            <a:ext cx="1095374" cy="553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87069"/>
            <a:ext cx="1438067" cy="450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7063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3975"/>
            <a:ext cx="7886700" cy="4852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5744" y="277362"/>
            <a:ext cx="0" cy="454817"/>
          </a:xfrm>
          <a:prstGeom prst="line">
            <a:avLst/>
          </a:prstGeom>
          <a:ln w="12700">
            <a:solidFill>
              <a:srgbClr val="558E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2446" y="237003"/>
            <a:ext cx="7696293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3200">
                <a:solidFill>
                  <a:srgbClr val="558ED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61263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_w_Color_Top_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581399"/>
            <a:ext cx="7886700" cy="2595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5744" y="277362"/>
            <a:ext cx="0" cy="454817"/>
          </a:xfrm>
          <a:prstGeom prst="line">
            <a:avLst/>
          </a:prstGeom>
          <a:ln w="12700">
            <a:solidFill>
              <a:srgbClr val="558E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2446" y="237003"/>
            <a:ext cx="7696293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3200">
                <a:solidFill>
                  <a:srgbClr val="558ED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1114425"/>
            <a:ext cx="9144000" cy="2114550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628650" y="1485901"/>
            <a:ext cx="7886700" cy="15240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42768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_w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1009650"/>
            <a:ext cx="9144000" cy="332898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446" y="237003"/>
            <a:ext cx="7696293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3200">
                <a:solidFill>
                  <a:srgbClr val="558ED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0" y="4371975"/>
            <a:ext cx="7886700" cy="18049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58683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_w_Photo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305300"/>
            <a:ext cx="9144000" cy="2552700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253220" y="6571351"/>
            <a:ext cx="8402216" cy="1833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 userDrawn="1"/>
        </p:nvSpPr>
        <p:spPr>
          <a:xfrm>
            <a:off x="8518100" y="6404279"/>
            <a:ext cx="320040" cy="32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446" y="237003"/>
            <a:ext cx="7696293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3200">
                <a:solidFill>
                  <a:srgbClr val="558ED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5744" y="277362"/>
            <a:ext cx="0" cy="454817"/>
          </a:xfrm>
          <a:prstGeom prst="line">
            <a:avLst/>
          </a:prstGeom>
          <a:ln w="12700">
            <a:solidFill>
              <a:srgbClr val="558E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1009650"/>
            <a:ext cx="9144000" cy="332898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4371975"/>
            <a:ext cx="7886700" cy="1804988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67665" y="6454563"/>
            <a:ext cx="412230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B8BA44-687F-4CAD-AB80-B3AD9D868670}" type="slidenum">
              <a:rPr lang="id-ID" sz="1000" smtClean="0">
                <a:solidFill>
                  <a:schemeClr val="tx1"/>
                </a:solidFill>
              </a:rPr>
              <a:t>‹#›</a:t>
            </a:fld>
            <a:endParaRPr lang="id-ID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93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_Color_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86200"/>
            <a:ext cx="9144000" cy="2971800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253220" y="6571351"/>
            <a:ext cx="8402216" cy="1833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 userDrawn="1"/>
        </p:nvSpPr>
        <p:spPr>
          <a:xfrm>
            <a:off x="8518100" y="6404279"/>
            <a:ext cx="320040" cy="32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446" y="237003"/>
            <a:ext cx="7696293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3200">
                <a:solidFill>
                  <a:srgbClr val="558ED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5744" y="277362"/>
            <a:ext cx="0" cy="454817"/>
          </a:xfrm>
          <a:prstGeom prst="line">
            <a:avLst/>
          </a:prstGeom>
          <a:ln w="12700">
            <a:solidFill>
              <a:srgbClr val="558E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4114800"/>
            <a:ext cx="7886700" cy="2062163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67665" y="6454563"/>
            <a:ext cx="412230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B8BA44-687F-4CAD-AB80-B3AD9D868670}" type="slidenum">
              <a:rPr lang="id-ID" sz="1000" smtClean="0">
                <a:solidFill>
                  <a:schemeClr val="tx1"/>
                </a:solidFill>
              </a:rPr>
              <a:t>‹#›</a:t>
            </a:fld>
            <a:endParaRPr lang="id-ID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799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_Color_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4572000" y="6571351"/>
            <a:ext cx="4083436" cy="1833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 userDrawn="1"/>
        </p:nvSpPr>
        <p:spPr>
          <a:xfrm>
            <a:off x="8518100" y="6404279"/>
            <a:ext cx="320040" cy="32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6300" y="237003"/>
            <a:ext cx="3312439" cy="97872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5744" y="277362"/>
            <a:ext cx="0" cy="454817"/>
          </a:xfrm>
          <a:prstGeom prst="line">
            <a:avLst/>
          </a:prstGeom>
          <a:ln w="12700">
            <a:solidFill>
              <a:srgbClr val="558E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6300" y="1266825"/>
            <a:ext cx="3829050" cy="4910138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67665" y="6454563"/>
            <a:ext cx="412230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B8BA44-687F-4CAD-AB80-B3AD9D868670}" type="slidenum">
              <a:rPr lang="id-ID" sz="1000" smtClean="0">
                <a:solidFill>
                  <a:schemeClr val="tx1"/>
                </a:solidFill>
              </a:rPr>
              <a:t>‹#›</a:t>
            </a:fld>
            <a:endParaRPr lang="id-ID" sz="1000" dirty="0">
              <a:solidFill>
                <a:schemeClr val="tx1"/>
              </a:solidFill>
            </a:endParaRPr>
          </a:p>
        </p:txBody>
      </p:sp>
      <p:pic>
        <p:nvPicPr>
          <p:cNvPr id="12" name="Picture 2" descr="\\TCCNYFP\PUBLIC\DOCS\Marketing\Marketing Staff\Archive\Archive - Old Resources\Andrew's Marketing Materials\Logos\TCC Logo\TCC Group Logo 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5" y="239743"/>
            <a:ext cx="662414" cy="32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72000" cy="685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462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_Color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1"/>
            <a:ext cx="4572000" cy="6858001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05744" y="6589685"/>
            <a:ext cx="436625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447" y="237003"/>
            <a:ext cx="4269554" cy="97872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5744" y="277362"/>
            <a:ext cx="0" cy="4548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23875" y="1266825"/>
            <a:ext cx="3829050" cy="4910138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80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_Color_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3886199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446" y="237003"/>
            <a:ext cx="7696293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5744" y="277362"/>
            <a:ext cx="0" cy="4548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23875" y="1266825"/>
            <a:ext cx="7810500" cy="2181226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pic>
        <p:nvPicPr>
          <p:cNvPr id="12" name="Picture 2" descr="\\TCCNYFP\PUBLIC\DOCS\Marketing\Marketing Staff\Archive\Archive - Old Resources\Andrew's Marketing Materials\Logos\TCC Logo\TCC Group Logo 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5" y="239743"/>
            <a:ext cx="662414" cy="32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886200"/>
            <a:ext cx="9144000" cy="2971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82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 flipV="1">
            <a:off x="253220" y="6577929"/>
            <a:ext cx="8444512" cy="11756"/>
          </a:xfrm>
          <a:prstGeom prst="line">
            <a:avLst/>
          </a:prstGeom>
          <a:ln w="12700">
            <a:solidFill>
              <a:srgbClr val="558E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38250"/>
            <a:ext cx="7886700" cy="4938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8" name="Oval 7"/>
          <p:cNvSpPr/>
          <p:nvPr/>
        </p:nvSpPr>
        <p:spPr>
          <a:xfrm>
            <a:off x="8518100" y="6404279"/>
            <a:ext cx="320040" cy="320040"/>
          </a:xfrm>
          <a:prstGeom prst="ellipse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67665" y="6442581"/>
            <a:ext cx="412230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B8BA44-687F-4CAD-AB80-B3AD9D868670}" type="slidenum">
              <a:rPr lang="id-ID" sz="1000" smtClean="0"/>
              <a:t>‹#›</a:t>
            </a:fld>
            <a:endParaRPr lang="id-ID" sz="1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05744" y="277362"/>
            <a:ext cx="0" cy="454817"/>
          </a:xfrm>
          <a:prstGeom prst="line">
            <a:avLst/>
          </a:prstGeom>
          <a:ln w="12700">
            <a:solidFill>
              <a:srgbClr val="558E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\\Tccnyfp\public\DOCS\Marketing\Marketing Staff\Art, Design, and Photos\Graphics and Photos\LOGO\Logos\TCC Logo\TCC Group Logo - high res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5" y="237004"/>
            <a:ext cx="676274" cy="341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20" y="6467199"/>
            <a:ext cx="782260" cy="244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569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1200"/>
        </a:spcAft>
        <a:buClr>
          <a:schemeClr val="accent1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120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1200"/>
        </a:spcAft>
        <a:buClr>
          <a:schemeClr val="accent1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341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85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Rose Konecky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Consultant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9"/>
          </p:nvPr>
        </p:nvSpPr>
        <p:spPr>
          <a:xfrm>
            <a:off x="990600" y="4800600"/>
            <a:ext cx="1959449" cy="401941"/>
          </a:xfrm>
        </p:spPr>
        <p:txBody>
          <a:bodyPr/>
          <a:lstStyle/>
          <a:p>
            <a:r>
              <a:rPr lang="en-US" dirty="0" smtClean="0"/>
              <a:t>Kate Locke</a:t>
            </a: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0"/>
          </p:nvPr>
        </p:nvSpPr>
        <p:spPr>
          <a:xfrm>
            <a:off x="999556" y="5222541"/>
            <a:ext cx="1973353" cy="401941"/>
          </a:xfrm>
        </p:spPr>
        <p:txBody>
          <a:bodyPr/>
          <a:lstStyle/>
          <a:p>
            <a:r>
              <a:rPr lang="en-US" dirty="0" smtClean="0"/>
              <a:t>Associate Director of Evaluation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838200" y="1371600"/>
            <a:ext cx="6477000" cy="762000"/>
          </a:xfrm>
        </p:spPr>
        <p:txBody>
          <a:bodyPr>
            <a:normAutofit/>
          </a:bodyPr>
          <a:lstStyle/>
          <a:p>
            <a:r>
              <a:rPr lang="en-US" b="1" dirty="0"/>
              <a:t>Demonstrating New Methods to Increase Use and Learning through Logic Models</a:t>
            </a:r>
            <a:endParaRPr lang="en-US" dirty="0"/>
          </a:p>
          <a:p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Making the Most of a Logic </a:t>
            </a:r>
            <a:r>
              <a:rPr lang="en-US" b="1" dirty="0" smtClean="0"/>
              <a:t>Model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5"/>
          </p:nvPr>
        </p:nvSpPr>
        <p:spPr>
          <a:xfrm>
            <a:off x="3732691" y="4808220"/>
            <a:ext cx="1959449" cy="401941"/>
          </a:xfrm>
        </p:spPr>
        <p:txBody>
          <a:bodyPr/>
          <a:lstStyle/>
          <a:p>
            <a:r>
              <a:rPr lang="en-US" dirty="0" smtClean="0"/>
              <a:t>Deepti Sood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/>
          </p:nvPr>
        </p:nvSpPr>
        <p:spPr>
          <a:xfrm>
            <a:off x="3741647" y="5230161"/>
            <a:ext cx="1973353" cy="401941"/>
          </a:xfrm>
        </p:spPr>
        <p:txBody>
          <a:bodyPr/>
          <a:lstStyle/>
          <a:p>
            <a:r>
              <a:rPr lang="en-US" dirty="0" smtClean="0"/>
              <a:t>Senior Consultant</a:t>
            </a:r>
            <a:endParaRPr lang="en-US" dirty="0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2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50031" y="3200400"/>
            <a:ext cx="1295400" cy="1295400"/>
          </a:xfrm>
        </p:spPr>
      </p:pic>
      <p:pic>
        <p:nvPicPr>
          <p:cNvPr id="3" name="Picture Placeholder 2"/>
          <p:cNvPicPr>
            <a:picLocks noGrp="1" noChangeAspect="1"/>
          </p:cNvPicPr>
          <p:nvPr>
            <p:ph type="pic" sz="quarter" idx="2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19370" y="3200400"/>
            <a:ext cx="1295400" cy="1295400"/>
          </a:xfrm>
        </p:spPr>
      </p:pic>
      <p:pic>
        <p:nvPicPr>
          <p:cNvPr id="4" name="Picture Placeholder 3"/>
          <p:cNvPicPr>
            <a:picLocks noGrp="1" noChangeAspect="1"/>
          </p:cNvPicPr>
          <p:nvPr>
            <p:ph type="pic" sz="quarter" idx="25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" b="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8970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638800"/>
            <a:ext cx="9144000" cy="1154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26469" y="2057400"/>
            <a:ext cx="1785651" cy="193174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Students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81" name="Rounded Rectangle 180"/>
          <p:cNvSpPr/>
          <p:nvPr/>
        </p:nvSpPr>
        <p:spPr>
          <a:xfrm>
            <a:off x="2455908" y="6007580"/>
            <a:ext cx="4021091" cy="6218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2439006" y="3450752"/>
            <a:ext cx="3885593" cy="214780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2455909" y="2133600"/>
            <a:ext cx="3868690" cy="113107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7560" y="3042999"/>
            <a:ext cx="1495040" cy="91940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Social/ emotional </a:t>
            </a:r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services 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4414743" y="3733800"/>
            <a:ext cx="1757455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Test scores</a:t>
            </a:r>
            <a:endParaRPr lang="en-US" sz="1600" b="1" dirty="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2557769" y="3554953"/>
            <a:ext cx="1780387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Academic skills</a:t>
            </a:r>
            <a:endParaRPr lang="en-US" sz="1600" b="1" dirty="0">
              <a:solidFill>
                <a:srgbClr val="FFC000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2557768" y="5179206"/>
            <a:ext cx="1780387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Attitudes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25320" y="4359593"/>
            <a:ext cx="1746880" cy="91940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College readiness, attendance </a:t>
            </a:r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  <a:sym typeface="Wingdings"/>
              </a:rPr>
              <a:t> </a:t>
            </a:r>
            <a:endParaRPr lang="en-US" sz="1600" dirty="0">
              <a:latin typeface="Calibri" panose="020F0502020204030204" pitchFamily="34" charset="0"/>
            </a:endParaRPr>
          </a:p>
        </p:txBody>
      </p:sp>
      <p:cxnSp>
        <p:nvCxnSpPr>
          <p:cNvPr id="31" name="Straight Arrow Connector 30"/>
          <p:cNvCxnSpPr>
            <a:endCxn id="22" idx="2"/>
          </p:cNvCxnSpPr>
          <p:nvPr/>
        </p:nvCxnSpPr>
        <p:spPr>
          <a:xfrm flipV="1">
            <a:off x="5298760" y="5278994"/>
            <a:ext cx="0" cy="715518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3" idx="2"/>
            <a:endCxn id="22" idx="0"/>
          </p:cNvCxnSpPr>
          <p:nvPr/>
        </p:nvCxnSpPr>
        <p:spPr>
          <a:xfrm>
            <a:off x="5293471" y="4108371"/>
            <a:ext cx="5289" cy="251222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ounded Rectangle 124"/>
          <p:cNvSpPr/>
          <p:nvPr/>
        </p:nvSpPr>
        <p:spPr>
          <a:xfrm>
            <a:off x="2557769" y="2257510"/>
            <a:ext cx="1534305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Coordination</a:t>
            </a:r>
          </a:p>
        </p:txBody>
      </p:sp>
      <p:cxnSp>
        <p:nvCxnSpPr>
          <p:cNvPr id="127" name="Straight Arrow Connector 126"/>
          <p:cNvCxnSpPr>
            <a:stCxn id="82" idx="3"/>
          </p:cNvCxnSpPr>
          <p:nvPr/>
        </p:nvCxnSpPr>
        <p:spPr>
          <a:xfrm>
            <a:off x="1903926" y="5331143"/>
            <a:ext cx="551983" cy="101391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ounded Rectangle 191"/>
          <p:cNvSpPr/>
          <p:nvPr/>
        </p:nvSpPr>
        <p:spPr>
          <a:xfrm>
            <a:off x="257560" y="2362200"/>
            <a:ext cx="1495039" cy="6469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Summer academics</a:t>
            </a:r>
            <a:endParaRPr lang="en-US" sz="1600" dirty="0" smtClean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4449609" y="2209800"/>
            <a:ext cx="1646391" cy="91940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Education system improves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2557770" y="2733508"/>
            <a:ext cx="1463851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Resources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4092074" y="2473286"/>
            <a:ext cx="325369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"/>
          <p:cNvSpPr txBox="1"/>
          <p:nvPr/>
        </p:nvSpPr>
        <p:spPr>
          <a:xfrm>
            <a:off x="2557769" y="4495800"/>
            <a:ext cx="1780387" cy="6469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Community engagement</a:t>
            </a:r>
            <a:endParaRPr lang="en-US" sz="1600" dirty="0">
              <a:latin typeface="Calibri" panose="020F0502020204030204" pitchFamily="34" charset="0"/>
              <a:cs typeface="Aparajita" panose="020B0604020202020204" pitchFamily="34" charset="0"/>
              <a:sym typeface="Wingdings"/>
            </a:endParaRPr>
          </a:p>
        </p:txBody>
      </p:sp>
      <p:cxnSp>
        <p:nvCxnSpPr>
          <p:cNvPr id="301" name="Straight Arrow Connector 300"/>
          <p:cNvCxnSpPr>
            <a:stCxn id="43" idx="3"/>
          </p:cNvCxnSpPr>
          <p:nvPr/>
        </p:nvCxnSpPr>
        <p:spPr>
          <a:xfrm>
            <a:off x="1912120" y="3023272"/>
            <a:ext cx="526886" cy="1139790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TextBox 319"/>
          <p:cNvSpPr txBox="1"/>
          <p:nvPr/>
        </p:nvSpPr>
        <p:spPr>
          <a:xfrm>
            <a:off x="2557769" y="4014387"/>
            <a:ext cx="1761759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Pre-K readiness </a:t>
            </a:r>
            <a:endParaRPr lang="en-US" sz="1600" b="1" dirty="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67" name="TextBox 1"/>
          <p:cNvSpPr txBox="1"/>
          <p:nvPr/>
        </p:nvSpPr>
        <p:spPr>
          <a:xfrm>
            <a:off x="4683121" y="6109068"/>
            <a:ext cx="1641477" cy="37457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Certifications  </a:t>
            </a:r>
            <a:endParaRPr lang="en-US" sz="1600" dirty="0" smtClean="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257560" y="1295400"/>
            <a:ext cx="1484619" cy="646986"/>
          </a:xfrm>
          <a:prstGeom prst="round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Upgrade infrastructure  </a:t>
            </a:r>
            <a:endParaRPr lang="en-US" sz="1600" dirty="0" smtClean="0">
              <a:latin typeface="Calibri" panose="020F0502020204030204" pitchFamily="34" charset="0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2466585" y="1219200"/>
            <a:ext cx="3858014" cy="71985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2557769" y="1353321"/>
            <a:ext cx="1228360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Job skills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4319528" y="1351340"/>
            <a:ext cx="1759611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Collaboration</a:t>
            </a:r>
            <a:endParaRPr lang="en-US" sz="1600" dirty="0" smtClean="0">
              <a:latin typeface="Calibri" panose="020F0502020204030204" pitchFamily="34" charset="0"/>
            </a:endParaRPr>
          </a:p>
        </p:txBody>
      </p:sp>
      <p:cxnSp>
        <p:nvCxnSpPr>
          <p:cNvPr id="147" name="Straight Arrow Connector 146"/>
          <p:cNvCxnSpPr>
            <a:stCxn id="81" idx="3"/>
            <a:endCxn id="70" idx="1"/>
          </p:cNvCxnSpPr>
          <p:nvPr/>
        </p:nvCxnSpPr>
        <p:spPr>
          <a:xfrm>
            <a:off x="1742179" y="1618893"/>
            <a:ext cx="713730" cy="1080247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1"/>
          <p:cNvSpPr txBox="1"/>
          <p:nvPr/>
        </p:nvSpPr>
        <p:spPr>
          <a:xfrm>
            <a:off x="2527700" y="6109070"/>
            <a:ext cx="2044300" cy="37457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  <a:sym typeface="Wingdings"/>
              </a:rPr>
              <a:t>K</a:t>
            </a:r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nowledge &amp; skills</a:t>
            </a:r>
            <a:endParaRPr lang="en-US" sz="1600" dirty="0" smtClean="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cxnSp>
        <p:nvCxnSpPr>
          <p:cNvPr id="93" name="Straight Arrow Connector 92"/>
          <p:cNvCxnSpPr>
            <a:stCxn id="82" idx="3"/>
          </p:cNvCxnSpPr>
          <p:nvPr/>
        </p:nvCxnSpPr>
        <p:spPr>
          <a:xfrm flipV="1">
            <a:off x="1903926" y="4424761"/>
            <a:ext cx="535080" cy="90638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26469" y="4191000"/>
            <a:ext cx="1777457" cy="22802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Older Youth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7560" y="4486364"/>
            <a:ext cx="1495040" cy="6469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College services 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247139" y="5203269"/>
            <a:ext cx="1495040" cy="119181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Support HS drop-outs,  formerly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incarcerated 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cxnSp>
        <p:nvCxnSpPr>
          <p:cNvPr id="42" name="Straight Arrow Connector 41"/>
          <p:cNvCxnSpPr>
            <a:stCxn id="81" idx="3"/>
          </p:cNvCxnSpPr>
          <p:nvPr/>
        </p:nvCxnSpPr>
        <p:spPr>
          <a:xfrm flipV="1">
            <a:off x="1742179" y="1599487"/>
            <a:ext cx="724405" cy="19406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68" idx="2"/>
          </p:cNvCxnSpPr>
          <p:nvPr/>
        </p:nvCxnSpPr>
        <p:spPr>
          <a:xfrm>
            <a:off x="5272805" y="3129201"/>
            <a:ext cx="0" cy="321551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Logic Model on Education Programs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2454786" y="762001"/>
            <a:ext cx="3733800" cy="3545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28600" y="762001"/>
            <a:ext cx="1447800" cy="3545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Activities</a:t>
            </a:r>
          </a:p>
        </p:txBody>
      </p:sp>
      <p:cxnSp>
        <p:nvCxnSpPr>
          <p:cNvPr id="119" name="Straight Arrow Connector 118"/>
          <p:cNvCxnSpPr/>
          <p:nvPr/>
        </p:nvCxnSpPr>
        <p:spPr>
          <a:xfrm flipV="1">
            <a:off x="4092075" y="2958286"/>
            <a:ext cx="327525" cy="1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28283" y="1295400"/>
            <a:ext cx="413896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(7)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755098" y="4419600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(3)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662038" y="1371600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(0)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395968" y="1374690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(4)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335498" y="4490562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(6)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335498" y="5300246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335498" y="3070586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(6)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231303" y="2384791"/>
            <a:ext cx="521297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(11)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650903" y="3759307"/>
            <a:ext cx="521297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(10)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83545" y="6126226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926298" y="5212826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(9)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926298" y="4515498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(6)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921054" y="4026188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868957" y="3564523"/>
            <a:ext cx="521297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(11)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740868" y="2265034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(5)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715000" y="2252246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(0)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657600" y="2743200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(1)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907498" y="6107367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(1)</a:t>
            </a:r>
          </a:p>
        </p:txBody>
      </p:sp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895520"/>
              </p:ext>
            </p:extLst>
          </p:nvPr>
        </p:nvGraphicFramePr>
        <p:xfrm>
          <a:off x="6858000" y="2667000"/>
          <a:ext cx="1905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427"/>
                <a:gridCol w="1515573"/>
              </a:tblGrid>
              <a:tr h="17590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Key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</a:tr>
              <a:tr h="17590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0-2 Grantees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590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3-5 Grantees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590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6-8 Grantees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033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9-11 Grantees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16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3" grpId="0"/>
      <p:bldP spid="55" grpId="0"/>
      <p:bldP spid="56" grpId="0"/>
      <p:bldP spid="57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76" grpId="0"/>
      <p:bldP spid="77" grpId="0"/>
      <p:bldP spid="79" grpId="0"/>
      <p:bldP spid="80" grpId="0"/>
      <p:bldP spid="83" grpId="0"/>
      <p:bldP spid="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638800"/>
            <a:ext cx="9144000" cy="1154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26469" y="2057400"/>
            <a:ext cx="1785651" cy="193174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Students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81" name="Rounded Rectangle 180"/>
          <p:cNvSpPr/>
          <p:nvPr/>
        </p:nvSpPr>
        <p:spPr>
          <a:xfrm>
            <a:off x="2455908" y="6007580"/>
            <a:ext cx="4021091" cy="6218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2439006" y="3450752"/>
            <a:ext cx="3885593" cy="214780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2455909" y="2133600"/>
            <a:ext cx="3868690" cy="113107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7560" y="3042999"/>
            <a:ext cx="1495040" cy="91940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Social/ emotional </a:t>
            </a:r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services 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4414743" y="3733800"/>
            <a:ext cx="1757455" cy="374571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Test scores</a:t>
            </a:r>
            <a:endParaRPr lang="en-US" sz="1600" b="1" dirty="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2557769" y="3554953"/>
            <a:ext cx="1780387" cy="374571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Academic skills</a:t>
            </a:r>
            <a:endParaRPr lang="en-US" sz="1600" b="1" dirty="0">
              <a:solidFill>
                <a:srgbClr val="FFC000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2557768" y="5179206"/>
            <a:ext cx="1780387" cy="374571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Attitudes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25320" y="4359593"/>
            <a:ext cx="1746880" cy="91940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College readiness, attendance </a:t>
            </a:r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  <a:sym typeface="Wingdings"/>
              </a:rPr>
              <a:t> </a:t>
            </a:r>
            <a:endParaRPr lang="en-US" sz="1600" dirty="0">
              <a:latin typeface="Calibri" panose="020F0502020204030204" pitchFamily="34" charset="0"/>
            </a:endParaRPr>
          </a:p>
        </p:txBody>
      </p:sp>
      <p:cxnSp>
        <p:nvCxnSpPr>
          <p:cNvPr id="31" name="Straight Arrow Connector 30"/>
          <p:cNvCxnSpPr>
            <a:endCxn id="22" idx="2"/>
          </p:cNvCxnSpPr>
          <p:nvPr/>
        </p:nvCxnSpPr>
        <p:spPr>
          <a:xfrm flipV="1">
            <a:off x="5298760" y="5278994"/>
            <a:ext cx="0" cy="715518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3" idx="2"/>
            <a:endCxn id="22" idx="0"/>
          </p:cNvCxnSpPr>
          <p:nvPr/>
        </p:nvCxnSpPr>
        <p:spPr>
          <a:xfrm>
            <a:off x="5293471" y="4108371"/>
            <a:ext cx="5289" cy="251222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ounded Rectangle 124"/>
          <p:cNvSpPr/>
          <p:nvPr/>
        </p:nvSpPr>
        <p:spPr>
          <a:xfrm>
            <a:off x="2557769" y="2257510"/>
            <a:ext cx="1534305" cy="37457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Coordination</a:t>
            </a:r>
          </a:p>
        </p:txBody>
      </p:sp>
      <p:cxnSp>
        <p:nvCxnSpPr>
          <p:cNvPr id="127" name="Straight Arrow Connector 126"/>
          <p:cNvCxnSpPr>
            <a:stCxn id="82" idx="3"/>
          </p:cNvCxnSpPr>
          <p:nvPr/>
        </p:nvCxnSpPr>
        <p:spPr>
          <a:xfrm>
            <a:off x="1903926" y="5331143"/>
            <a:ext cx="551983" cy="101391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ounded Rectangle 191"/>
          <p:cNvSpPr/>
          <p:nvPr/>
        </p:nvSpPr>
        <p:spPr>
          <a:xfrm>
            <a:off x="257560" y="2362200"/>
            <a:ext cx="1495039" cy="646986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Summer academics</a:t>
            </a:r>
            <a:endParaRPr lang="en-US" sz="1600" dirty="0" smtClean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4449609" y="2209800"/>
            <a:ext cx="1646391" cy="91940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Education system improves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2557770" y="2733508"/>
            <a:ext cx="1463851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Resources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4092074" y="2473286"/>
            <a:ext cx="325369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"/>
          <p:cNvSpPr txBox="1"/>
          <p:nvPr/>
        </p:nvSpPr>
        <p:spPr>
          <a:xfrm>
            <a:off x="2557769" y="4495800"/>
            <a:ext cx="1780387" cy="64698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Community engagement</a:t>
            </a:r>
            <a:endParaRPr lang="en-US" sz="1600" dirty="0">
              <a:latin typeface="Calibri" panose="020F0502020204030204" pitchFamily="34" charset="0"/>
              <a:cs typeface="Aparajita" panose="020B0604020202020204" pitchFamily="34" charset="0"/>
              <a:sym typeface="Wingdings"/>
            </a:endParaRPr>
          </a:p>
        </p:txBody>
      </p:sp>
      <p:cxnSp>
        <p:nvCxnSpPr>
          <p:cNvPr id="301" name="Straight Arrow Connector 300"/>
          <p:cNvCxnSpPr>
            <a:stCxn id="43" idx="3"/>
          </p:cNvCxnSpPr>
          <p:nvPr/>
        </p:nvCxnSpPr>
        <p:spPr>
          <a:xfrm>
            <a:off x="1912120" y="3023272"/>
            <a:ext cx="526886" cy="1139790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TextBox 319"/>
          <p:cNvSpPr txBox="1"/>
          <p:nvPr/>
        </p:nvSpPr>
        <p:spPr>
          <a:xfrm>
            <a:off x="2557769" y="4014387"/>
            <a:ext cx="1761759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Pre-K readiness </a:t>
            </a:r>
            <a:endParaRPr lang="en-US" sz="1600" b="1" dirty="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67" name="TextBox 1"/>
          <p:cNvSpPr txBox="1"/>
          <p:nvPr/>
        </p:nvSpPr>
        <p:spPr>
          <a:xfrm>
            <a:off x="4683121" y="6109068"/>
            <a:ext cx="1641477" cy="37457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Certifications  </a:t>
            </a:r>
            <a:endParaRPr lang="en-US" sz="1600" dirty="0" smtClean="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257560" y="1295400"/>
            <a:ext cx="1484619" cy="64698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Upgrade infrastructure  </a:t>
            </a:r>
            <a:endParaRPr lang="en-US" sz="1600" dirty="0" smtClean="0">
              <a:latin typeface="Calibri" panose="020F0502020204030204" pitchFamily="34" charset="0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2466585" y="1219200"/>
            <a:ext cx="3858014" cy="71985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2557769" y="1353321"/>
            <a:ext cx="1228360" cy="37457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Job skills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4319528" y="1351340"/>
            <a:ext cx="1759611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Collaboration</a:t>
            </a:r>
            <a:endParaRPr lang="en-US" sz="1600" dirty="0" smtClean="0">
              <a:latin typeface="Calibri" panose="020F0502020204030204" pitchFamily="34" charset="0"/>
            </a:endParaRPr>
          </a:p>
        </p:txBody>
      </p:sp>
      <p:cxnSp>
        <p:nvCxnSpPr>
          <p:cNvPr id="147" name="Straight Arrow Connector 146"/>
          <p:cNvCxnSpPr>
            <a:stCxn id="81" idx="3"/>
            <a:endCxn id="70" idx="1"/>
          </p:cNvCxnSpPr>
          <p:nvPr/>
        </p:nvCxnSpPr>
        <p:spPr>
          <a:xfrm>
            <a:off x="1742179" y="1618893"/>
            <a:ext cx="713730" cy="1080247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1"/>
          <p:cNvSpPr txBox="1"/>
          <p:nvPr/>
        </p:nvSpPr>
        <p:spPr>
          <a:xfrm>
            <a:off x="2527700" y="6109070"/>
            <a:ext cx="2044300" cy="37457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  <a:sym typeface="Wingdings"/>
              </a:rPr>
              <a:t>K</a:t>
            </a:r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nowledge &amp; skills</a:t>
            </a:r>
            <a:endParaRPr lang="en-US" sz="1600" dirty="0" smtClean="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cxnSp>
        <p:nvCxnSpPr>
          <p:cNvPr id="93" name="Straight Arrow Connector 92"/>
          <p:cNvCxnSpPr>
            <a:stCxn id="82" idx="3"/>
          </p:cNvCxnSpPr>
          <p:nvPr/>
        </p:nvCxnSpPr>
        <p:spPr>
          <a:xfrm flipV="1">
            <a:off x="1903926" y="4424761"/>
            <a:ext cx="535080" cy="90638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26469" y="4191000"/>
            <a:ext cx="1777457" cy="22802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Older Youth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7560" y="4486364"/>
            <a:ext cx="1495040" cy="64698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College services 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247139" y="5203269"/>
            <a:ext cx="1495040" cy="119181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Support HS drop-outs,  formerly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incarcerated 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cxnSp>
        <p:nvCxnSpPr>
          <p:cNvPr id="42" name="Straight Arrow Connector 41"/>
          <p:cNvCxnSpPr>
            <a:stCxn id="81" idx="3"/>
          </p:cNvCxnSpPr>
          <p:nvPr/>
        </p:nvCxnSpPr>
        <p:spPr>
          <a:xfrm flipV="1">
            <a:off x="1742179" y="1599487"/>
            <a:ext cx="724405" cy="19406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68" idx="2"/>
          </p:cNvCxnSpPr>
          <p:nvPr/>
        </p:nvCxnSpPr>
        <p:spPr>
          <a:xfrm>
            <a:off x="5272805" y="3129201"/>
            <a:ext cx="0" cy="321551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Logic Model on Education Programs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2454786" y="762001"/>
            <a:ext cx="3733800" cy="3545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28600" y="762001"/>
            <a:ext cx="1447800" cy="3545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Activities</a:t>
            </a:r>
          </a:p>
        </p:txBody>
      </p:sp>
      <p:cxnSp>
        <p:nvCxnSpPr>
          <p:cNvPr id="119" name="Straight Arrow Connector 118"/>
          <p:cNvCxnSpPr/>
          <p:nvPr/>
        </p:nvCxnSpPr>
        <p:spPr>
          <a:xfrm flipV="1">
            <a:off x="4092075" y="2958286"/>
            <a:ext cx="327525" cy="1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28283" y="1295400"/>
            <a:ext cx="413896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(7)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755098" y="4419600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(3)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662038" y="1371600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(0)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395968" y="1374690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(4)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335498" y="4490562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(6)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335498" y="5300246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335498" y="3070586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(6)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231303" y="2384791"/>
            <a:ext cx="521297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(11)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650903" y="3759307"/>
            <a:ext cx="521297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(10)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83545" y="6145085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926298" y="5212826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(9)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926298" y="4515498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(6)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921054" y="4026188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868957" y="3564523"/>
            <a:ext cx="521297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(11)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740868" y="2265034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(5)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715000" y="2252246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(0)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657600" y="2743200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(1)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907498" y="6126226"/>
            <a:ext cx="41710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(1)</a:t>
            </a:r>
          </a:p>
        </p:txBody>
      </p:sp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157702"/>
              </p:ext>
            </p:extLst>
          </p:nvPr>
        </p:nvGraphicFramePr>
        <p:xfrm>
          <a:off x="6858000" y="2667000"/>
          <a:ext cx="1905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427"/>
                <a:gridCol w="1515573"/>
              </a:tblGrid>
              <a:tr h="17590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Key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</a:tr>
              <a:tr h="17590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0-2 Grantees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590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3-5 Grantees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590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6-8 Grantees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033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9-11 Grantees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91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838200"/>
            <a:ext cx="4648200" cy="6096000"/>
          </a:xfrm>
          <a:prstGeom prst="rect">
            <a:avLst/>
          </a:prstGeom>
          <a:solidFill>
            <a:schemeClr val="accent3">
              <a:lumMod val="40000"/>
              <a:lumOff val="60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838200"/>
            <a:ext cx="4495800" cy="6096000"/>
          </a:xfrm>
          <a:prstGeom prst="rect">
            <a:avLst/>
          </a:prstGeom>
          <a:solidFill>
            <a:schemeClr val="accent6">
              <a:lumMod val="60000"/>
              <a:lumOff val="4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309812"/>
            <a:ext cx="4267200" cy="4319588"/>
          </a:xfrm>
        </p:spPr>
        <p:txBody>
          <a:bodyPr>
            <a:noAutofit/>
          </a:bodyPr>
          <a:lstStyle/>
          <a:p>
            <a:pPr>
              <a:buClr>
                <a:schemeClr val="accent3"/>
              </a:buClr>
            </a:pPr>
            <a:r>
              <a:rPr lang="en-US" sz="2600" dirty="0" smtClean="0"/>
              <a:t>Clarifies funder vision &amp; activities</a:t>
            </a:r>
          </a:p>
          <a:p>
            <a:pPr>
              <a:buClr>
                <a:schemeClr val="accent3"/>
              </a:buClr>
            </a:pPr>
            <a:r>
              <a:rPr lang="en-US" sz="2600" dirty="0" smtClean="0"/>
              <a:t>Facilitates strategy conversations</a:t>
            </a:r>
          </a:p>
          <a:p>
            <a:pPr>
              <a:buClr>
                <a:schemeClr val="accent3"/>
              </a:buClr>
            </a:pPr>
            <a:r>
              <a:rPr lang="en-US" sz="2600" dirty="0" smtClean="0"/>
              <a:t>Tallies based entirely off grantee  documents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2446" y="152400"/>
            <a:ext cx="8308153" cy="535531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Heat Mapping: Key Takeaways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987290" y="2372875"/>
            <a:ext cx="3817620" cy="4332725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600" dirty="0" smtClean="0"/>
              <a:t>Reduces findings to number of occurrences rather than intensity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600" dirty="0" smtClean="0"/>
              <a:t>Omits tallying components not already on the LM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600" dirty="0" smtClean="0"/>
              <a:t>Reliant on grantee data</a:t>
            </a:r>
            <a:endParaRPr lang="en-US" sz="2600" dirty="0"/>
          </a:p>
        </p:txBody>
      </p:sp>
      <p:pic>
        <p:nvPicPr>
          <p:cNvPr id="1026" name="Picture 2" descr="L:\DOCS\Marketing\Marketing Resources\Design Team\Image Library\Icon Library\Objects\asset, value add, positive, increase, benefit, plu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L:\DOCS\Marketing\Marketing Resources\Design Team\Image Library\Icon Library\Objects\caution, concern, challenge, awareness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990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1"/>
          <p:cNvSpPr txBox="1">
            <a:spLocks/>
          </p:cNvSpPr>
          <p:nvPr/>
        </p:nvSpPr>
        <p:spPr>
          <a:xfrm>
            <a:off x="1600200" y="1143000"/>
            <a:ext cx="19050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Benefits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6096000" y="1219200"/>
            <a:ext cx="2133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Drawbacks</a:t>
            </a:r>
          </a:p>
        </p:txBody>
      </p:sp>
    </p:spTree>
    <p:extLst>
      <p:ext uri="{BB962C8B-B14F-4D97-AF65-F5344CB8AC3E}">
        <p14:creationId xmlns:p14="http://schemas.microsoft.com/office/powerpoint/2010/main" val="246661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124200"/>
            <a:ext cx="7032250" cy="590931"/>
          </a:xfrm>
        </p:spPr>
        <p:txBody>
          <a:bodyPr/>
          <a:lstStyle/>
          <a:p>
            <a:r>
              <a:rPr lang="en-US" dirty="0"/>
              <a:t>Cohort </a:t>
            </a:r>
            <a:r>
              <a:rPr lang="en-US" dirty="0" smtClean="0"/>
              <a:t>Logic </a:t>
            </a:r>
            <a:r>
              <a:rPr lang="en-US" dirty="0"/>
              <a:t>M</a:t>
            </a:r>
            <a:r>
              <a:rPr lang="en-US" dirty="0" smtClean="0"/>
              <a:t>odelling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42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rapezoid 1035"/>
          <p:cNvSpPr/>
          <p:nvPr/>
        </p:nvSpPr>
        <p:spPr>
          <a:xfrm>
            <a:off x="5867400" y="2725518"/>
            <a:ext cx="2992782" cy="3294282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lgDash"/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728008"/>
            <a:ext cx="2992782" cy="193899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Goal: </a:t>
            </a:r>
          </a:p>
          <a:p>
            <a:pPr algn="ctr"/>
            <a:r>
              <a:rPr lang="en-US" sz="2400" dirty="0" smtClean="0"/>
              <a:t>Comprehensive Evaluation System Applicable to the Entire Cohort</a:t>
            </a:r>
          </a:p>
        </p:txBody>
      </p:sp>
      <p:sp>
        <p:nvSpPr>
          <p:cNvPr id="15" name="Title 2"/>
          <p:cNvSpPr>
            <a:spLocks noGrp="1"/>
          </p:cNvSpPr>
          <p:nvPr>
            <p:ph type="title"/>
          </p:nvPr>
        </p:nvSpPr>
        <p:spPr>
          <a:xfrm>
            <a:off x="302446" y="237003"/>
            <a:ext cx="7696293" cy="535531"/>
          </a:xfrm>
        </p:spPr>
        <p:txBody>
          <a:bodyPr/>
          <a:lstStyle/>
          <a:p>
            <a:r>
              <a:rPr lang="en-US" dirty="0" smtClean="0"/>
              <a:t>Cohort Logic Modeling: Setting the Scene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52800" y="1430522"/>
            <a:ext cx="2423713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Tactic/Solution:</a:t>
            </a:r>
          </a:p>
          <a:p>
            <a:pPr algn="ctr"/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52400" y="804208"/>
            <a:ext cx="3087981" cy="193899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Situation:</a:t>
            </a:r>
          </a:p>
          <a:p>
            <a:pPr algn="ctr"/>
            <a:r>
              <a:rPr lang="en-US" sz="2400" dirty="0" smtClean="0"/>
              <a:t>Cohort of Grantees with Different but Overlapping Activities &amp; Goals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210300" y="2807732"/>
            <a:ext cx="2400300" cy="3135868"/>
            <a:chOff x="533400" y="2807732"/>
            <a:chExt cx="2400300" cy="3135868"/>
          </a:xfrm>
        </p:grpSpPr>
        <p:sp>
          <p:nvSpPr>
            <p:cNvPr id="31" name="Isosceles Triangle 30"/>
            <p:cNvSpPr/>
            <p:nvPr/>
          </p:nvSpPr>
          <p:spPr>
            <a:xfrm>
              <a:off x="1104900" y="4625880"/>
              <a:ext cx="990600" cy="773668"/>
            </a:xfrm>
            <a:prstGeom prst="triangle">
              <a:avLst/>
            </a:prstGeom>
            <a:solidFill>
              <a:schemeClr val="accent1">
                <a:alpha val="69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914400" y="3086784"/>
              <a:ext cx="762000" cy="646331"/>
            </a:xfrm>
            <a:prstGeom prst="roundRect">
              <a:avLst/>
            </a:prstGeom>
            <a:solidFill>
              <a:schemeClr val="accent1">
                <a:alpha val="69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1524000" y="2807732"/>
              <a:ext cx="990600" cy="773668"/>
            </a:xfrm>
            <a:prstGeom prst="triangle">
              <a:avLst/>
            </a:prstGeom>
            <a:solidFill>
              <a:schemeClr val="accent1">
                <a:alpha val="69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  <p:sp>
          <p:nvSpPr>
            <p:cNvPr id="20" name="Flowchart: Data 19"/>
            <p:cNvSpPr/>
            <p:nvPr/>
          </p:nvSpPr>
          <p:spPr>
            <a:xfrm>
              <a:off x="559981" y="5105400"/>
              <a:ext cx="990600" cy="704850"/>
            </a:xfrm>
            <a:prstGeom prst="flowChartInputOutput">
              <a:avLst/>
            </a:prstGeom>
            <a:solidFill>
              <a:schemeClr val="accent1">
                <a:alpha val="69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762000" y="3940080"/>
              <a:ext cx="838200" cy="685800"/>
            </a:xfrm>
            <a:prstGeom prst="roundRect">
              <a:avLst/>
            </a:prstGeom>
            <a:solidFill>
              <a:schemeClr val="accent1">
                <a:alpha val="69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gular Pentagon 22"/>
            <p:cNvSpPr/>
            <p:nvPr/>
          </p:nvSpPr>
          <p:spPr>
            <a:xfrm>
              <a:off x="1524000" y="3635991"/>
              <a:ext cx="914400" cy="895350"/>
            </a:xfrm>
            <a:prstGeom prst="pentagon">
              <a:avLst/>
            </a:prstGeom>
            <a:solidFill>
              <a:schemeClr val="accent1">
                <a:alpha val="69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533400" y="4438650"/>
              <a:ext cx="838200" cy="838200"/>
            </a:xfrm>
            <a:prstGeom prst="ellipse">
              <a:avLst/>
            </a:prstGeom>
            <a:solidFill>
              <a:schemeClr val="accent1">
                <a:alpha val="69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Data 29"/>
            <p:cNvSpPr/>
            <p:nvPr/>
          </p:nvSpPr>
          <p:spPr>
            <a:xfrm>
              <a:off x="1719087" y="4857750"/>
              <a:ext cx="990600" cy="704850"/>
            </a:xfrm>
            <a:prstGeom prst="flowChartInputOutput">
              <a:avLst/>
            </a:prstGeom>
            <a:solidFill>
              <a:schemeClr val="accent1">
                <a:alpha val="69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2095500" y="5105400"/>
              <a:ext cx="838200" cy="838200"/>
            </a:xfrm>
            <a:prstGeom prst="ellipse">
              <a:avLst/>
            </a:prstGeom>
            <a:solidFill>
              <a:schemeClr val="accent1">
                <a:alpha val="69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8" name="Right Arrow 1037"/>
          <p:cNvSpPr/>
          <p:nvPr/>
        </p:nvSpPr>
        <p:spPr>
          <a:xfrm>
            <a:off x="3200400" y="2954120"/>
            <a:ext cx="2877515" cy="138928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Cohort Logic Modeling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85800" y="2960132"/>
            <a:ext cx="2400300" cy="3135868"/>
            <a:chOff x="533400" y="2807732"/>
            <a:chExt cx="2400300" cy="3135868"/>
          </a:xfrm>
        </p:grpSpPr>
        <p:sp>
          <p:nvSpPr>
            <p:cNvPr id="25" name="Isosceles Triangle 24"/>
            <p:cNvSpPr/>
            <p:nvPr/>
          </p:nvSpPr>
          <p:spPr>
            <a:xfrm>
              <a:off x="1104900" y="4625880"/>
              <a:ext cx="990600" cy="773668"/>
            </a:xfrm>
            <a:prstGeom prst="triangle">
              <a:avLst/>
            </a:prstGeom>
            <a:solidFill>
              <a:schemeClr val="accent1">
                <a:alpha val="69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914400" y="3086784"/>
              <a:ext cx="762000" cy="646331"/>
            </a:xfrm>
            <a:prstGeom prst="roundRect">
              <a:avLst/>
            </a:prstGeom>
            <a:solidFill>
              <a:schemeClr val="accent1">
                <a:alpha val="69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27"/>
            <p:cNvSpPr/>
            <p:nvPr/>
          </p:nvSpPr>
          <p:spPr>
            <a:xfrm>
              <a:off x="1524000" y="2807732"/>
              <a:ext cx="990600" cy="773668"/>
            </a:xfrm>
            <a:prstGeom prst="triangle">
              <a:avLst/>
            </a:prstGeom>
            <a:solidFill>
              <a:schemeClr val="accent1">
                <a:alpha val="69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  <p:sp>
          <p:nvSpPr>
            <p:cNvPr id="29" name="Flowchart: Data 28"/>
            <p:cNvSpPr/>
            <p:nvPr/>
          </p:nvSpPr>
          <p:spPr>
            <a:xfrm>
              <a:off x="559981" y="5105400"/>
              <a:ext cx="990600" cy="704850"/>
            </a:xfrm>
            <a:prstGeom prst="flowChartInputOutput">
              <a:avLst/>
            </a:prstGeom>
            <a:solidFill>
              <a:schemeClr val="accent1">
                <a:alpha val="69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762000" y="3940080"/>
              <a:ext cx="838200" cy="685800"/>
            </a:xfrm>
            <a:prstGeom prst="roundRect">
              <a:avLst/>
            </a:prstGeom>
            <a:solidFill>
              <a:schemeClr val="accent1">
                <a:alpha val="69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gular Pentagon 32"/>
            <p:cNvSpPr/>
            <p:nvPr/>
          </p:nvSpPr>
          <p:spPr>
            <a:xfrm>
              <a:off x="1524000" y="3635991"/>
              <a:ext cx="914400" cy="895350"/>
            </a:xfrm>
            <a:prstGeom prst="pentagon">
              <a:avLst/>
            </a:prstGeom>
            <a:solidFill>
              <a:schemeClr val="accent1">
                <a:alpha val="69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33400" y="4438650"/>
              <a:ext cx="838200" cy="838200"/>
            </a:xfrm>
            <a:prstGeom prst="ellipse">
              <a:avLst/>
            </a:prstGeom>
            <a:solidFill>
              <a:schemeClr val="accent1">
                <a:alpha val="69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Data 34"/>
            <p:cNvSpPr/>
            <p:nvPr/>
          </p:nvSpPr>
          <p:spPr>
            <a:xfrm>
              <a:off x="1719087" y="4857750"/>
              <a:ext cx="990600" cy="704850"/>
            </a:xfrm>
            <a:prstGeom prst="flowChartInputOutput">
              <a:avLst/>
            </a:prstGeom>
            <a:solidFill>
              <a:schemeClr val="accent1">
                <a:alpha val="69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2095500" y="5105400"/>
              <a:ext cx="838200" cy="838200"/>
            </a:xfrm>
            <a:prstGeom prst="ellipse">
              <a:avLst/>
            </a:prstGeom>
            <a:solidFill>
              <a:schemeClr val="accent1">
                <a:alpha val="69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7801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" grpId="0" animBg="1"/>
      <p:bldP spid="6" grpId="0"/>
      <p:bldP spid="16" grpId="0"/>
      <p:bldP spid="27" grpId="0"/>
      <p:bldP spid="10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114800" y="844896"/>
            <a:ext cx="3124200" cy="102993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0" y="2277070"/>
            <a:ext cx="14478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3657600"/>
            <a:ext cx="14478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2024491"/>
            <a:ext cx="13716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14800" y="3996761"/>
            <a:ext cx="14478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2795421"/>
            <a:ext cx="12954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5" name="Straight Arrow Connector 14"/>
          <p:cNvCxnSpPr>
            <a:stCxn id="9" idx="3"/>
            <a:endCxn id="11" idx="2"/>
          </p:cNvCxnSpPr>
          <p:nvPr/>
        </p:nvCxnSpPr>
        <p:spPr>
          <a:xfrm flipV="1">
            <a:off x="3733800" y="2947821"/>
            <a:ext cx="1143000" cy="11714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2"/>
            <a:endCxn id="12" idx="0"/>
          </p:cNvCxnSpPr>
          <p:nvPr/>
        </p:nvCxnSpPr>
        <p:spPr>
          <a:xfrm flipH="1">
            <a:off x="4838700" y="2947821"/>
            <a:ext cx="38100" cy="10489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3"/>
            <a:endCxn id="13" idx="0"/>
          </p:cNvCxnSpPr>
          <p:nvPr/>
        </p:nvCxnSpPr>
        <p:spPr>
          <a:xfrm>
            <a:off x="5562600" y="2486156"/>
            <a:ext cx="1028700" cy="30926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3"/>
            <a:endCxn id="11" idx="1"/>
          </p:cNvCxnSpPr>
          <p:nvPr/>
        </p:nvCxnSpPr>
        <p:spPr>
          <a:xfrm flipV="1">
            <a:off x="3733800" y="2486156"/>
            <a:ext cx="457200" cy="2525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7772400" y="838200"/>
            <a:ext cx="1295400" cy="99059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cs typeface="Arial" panose="020B0604020202020204" pitchFamily="34" charset="0"/>
              </a:rPr>
              <a:t>Impact</a:t>
            </a:r>
          </a:p>
        </p:txBody>
      </p:sp>
      <p:cxnSp>
        <p:nvCxnSpPr>
          <p:cNvPr id="35" name="Straight Arrow Connector 34"/>
          <p:cNvCxnSpPr>
            <a:stCxn id="13" idx="3"/>
            <a:endCxn id="39" idx="1"/>
          </p:cNvCxnSpPr>
          <p:nvPr/>
        </p:nvCxnSpPr>
        <p:spPr>
          <a:xfrm>
            <a:off x="7239000" y="3257086"/>
            <a:ext cx="533400" cy="4973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772400" y="2738735"/>
            <a:ext cx="1295400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81600" y="5103166"/>
            <a:ext cx="2246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Implementation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Title 2"/>
          <p:cNvSpPr>
            <a:spLocks noGrp="1"/>
          </p:cNvSpPr>
          <p:nvPr>
            <p:ph type="title"/>
          </p:nvPr>
        </p:nvSpPr>
        <p:spPr>
          <a:xfrm>
            <a:off x="302446" y="237003"/>
            <a:ext cx="7696293" cy="535531"/>
          </a:xfrm>
        </p:spPr>
        <p:txBody>
          <a:bodyPr/>
          <a:lstStyle/>
          <a:p>
            <a:r>
              <a:rPr lang="en-US" b="0" dirty="0" smtClean="0">
                <a:latin typeface="+mj-lt"/>
              </a:rPr>
              <a:t>Cohort Modeling: Creating a Complex Model</a:t>
            </a:r>
            <a:endParaRPr lang="en-US" b="0" dirty="0">
              <a:latin typeface="+mj-lt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286000" y="838201"/>
            <a:ext cx="1447800" cy="103389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cs typeface="Arial" panose="020B0604020202020204" pitchFamily="34" charset="0"/>
              </a:rPr>
              <a:t>Range of Program Elements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86000" y="5020270"/>
            <a:ext cx="14478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114800" y="5325070"/>
            <a:ext cx="14478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943600" y="4410670"/>
            <a:ext cx="12954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48" name="Straight Arrow Connector 47"/>
          <p:cNvCxnSpPr>
            <a:stCxn id="47" idx="3"/>
            <a:endCxn id="39" idx="1"/>
          </p:cNvCxnSpPr>
          <p:nvPr/>
        </p:nvCxnSpPr>
        <p:spPr>
          <a:xfrm flipV="1">
            <a:off x="7239000" y="3754398"/>
            <a:ext cx="533400" cy="11179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7" idx="3"/>
            <a:endCxn id="47" idx="1"/>
          </p:cNvCxnSpPr>
          <p:nvPr/>
        </p:nvCxnSpPr>
        <p:spPr>
          <a:xfrm flipV="1">
            <a:off x="5562600" y="4872335"/>
            <a:ext cx="381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7" idx="0"/>
            <a:endCxn id="12" idx="2"/>
          </p:cNvCxnSpPr>
          <p:nvPr/>
        </p:nvCxnSpPr>
        <p:spPr>
          <a:xfrm flipV="1">
            <a:off x="4838700" y="4920091"/>
            <a:ext cx="0" cy="4049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2" idx="3"/>
            <a:endCxn id="13" idx="2"/>
          </p:cNvCxnSpPr>
          <p:nvPr/>
        </p:nvCxnSpPr>
        <p:spPr>
          <a:xfrm flipV="1">
            <a:off x="5562600" y="3718751"/>
            <a:ext cx="1028700" cy="7396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4" idx="3"/>
            <a:endCxn id="37" idx="1"/>
          </p:cNvCxnSpPr>
          <p:nvPr/>
        </p:nvCxnSpPr>
        <p:spPr>
          <a:xfrm>
            <a:off x="3733800" y="5481935"/>
            <a:ext cx="3810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4" idx="3"/>
            <a:endCxn id="12" idx="1"/>
          </p:cNvCxnSpPr>
          <p:nvPr/>
        </p:nvCxnSpPr>
        <p:spPr>
          <a:xfrm flipV="1">
            <a:off x="3733800" y="4458426"/>
            <a:ext cx="381000" cy="10235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3" descr="C:\Users\rkowalski\Downloads\noun_34952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7649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ounded Rectangle 80"/>
          <p:cNvSpPr/>
          <p:nvPr/>
        </p:nvSpPr>
        <p:spPr>
          <a:xfrm>
            <a:off x="228600" y="838200"/>
            <a:ext cx="1600200" cy="10536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cs typeface="Arial" panose="020B0604020202020204" pitchFamily="34" charset="0"/>
              </a:rPr>
              <a:t>Document Review</a:t>
            </a:r>
          </a:p>
        </p:txBody>
      </p:sp>
      <p:sp>
        <p:nvSpPr>
          <p:cNvPr id="82" name="Right Arrow Callout 81"/>
          <p:cNvSpPr/>
          <p:nvPr/>
        </p:nvSpPr>
        <p:spPr>
          <a:xfrm>
            <a:off x="409903" y="1981200"/>
            <a:ext cx="1799897" cy="4214693"/>
          </a:xfrm>
          <a:prstGeom prst="rightArrowCallou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3" name="Picture 3" descr="C:\Users\rkowalski\Downloads\noun_34952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8109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3" descr="C:\Users\rkowalski\Downloads\noun_34952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67189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86994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39" grpId="0" animBg="1"/>
      <p:bldP spid="22" grpId="0" animBg="1"/>
      <p:bldP spid="34" grpId="0" animBg="1"/>
      <p:bldP spid="37" grpId="0" animBg="1"/>
      <p:bldP spid="47" grpId="0" animBg="1"/>
      <p:bldP spid="81" grpId="0" animBg="1"/>
      <p:bldP spid="8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114800" y="844896"/>
            <a:ext cx="3124200" cy="102993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0" y="2277070"/>
            <a:ext cx="14478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3657600"/>
            <a:ext cx="14478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2024491"/>
            <a:ext cx="13716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14800" y="3996761"/>
            <a:ext cx="14478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2795421"/>
            <a:ext cx="12954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5" name="Straight Arrow Connector 14"/>
          <p:cNvCxnSpPr>
            <a:stCxn id="9" idx="3"/>
            <a:endCxn id="11" idx="2"/>
          </p:cNvCxnSpPr>
          <p:nvPr/>
        </p:nvCxnSpPr>
        <p:spPr>
          <a:xfrm flipV="1">
            <a:off x="3733800" y="2947821"/>
            <a:ext cx="1143000" cy="11714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2"/>
            <a:endCxn id="12" idx="0"/>
          </p:cNvCxnSpPr>
          <p:nvPr/>
        </p:nvCxnSpPr>
        <p:spPr>
          <a:xfrm flipH="1">
            <a:off x="4838700" y="2947821"/>
            <a:ext cx="38100" cy="10489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3"/>
            <a:endCxn id="13" idx="0"/>
          </p:cNvCxnSpPr>
          <p:nvPr/>
        </p:nvCxnSpPr>
        <p:spPr>
          <a:xfrm>
            <a:off x="5562600" y="2486156"/>
            <a:ext cx="1028700" cy="30926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3"/>
            <a:endCxn id="11" idx="1"/>
          </p:cNvCxnSpPr>
          <p:nvPr/>
        </p:nvCxnSpPr>
        <p:spPr>
          <a:xfrm flipV="1">
            <a:off x="3733800" y="2486156"/>
            <a:ext cx="457200" cy="2525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7772400" y="838200"/>
            <a:ext cx="1295400" cy="99059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cs typeface="Arial" panose="020B0604020202020204" pitchFamily="34" charset="0"/>
              </a:rPr>
              <a:t>Impact</a:t>
            </a:r>
          </a:p>
        </p:txBody>
      </p:sp>
      <p:cxnSp>
        <p:nvCxnSpPr>
          <p:cNvPr id="35" name="Straight Arrow Connector 34"/>
          <p:cNvCxnSpPr>
            <a:stCxn id="13" idx="3"/>
            <a:endCxn id="39" idx="1"/>
          </p:cNvCxnSpPr>
          <p:nvPr/>
        </p:nvCxnSpPr>
        <p:spPr>
          <a:xfrm>
            <a:off x="7239000" y="3257086"/>
            <a:ext cx="533400" cy="4973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772400" y="2738735"/>
            <a:ext cx="1295400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81600" y="5103166"/>
            <a:ext cx="2246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Implementation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Title 2"/>
          <p:cNvSpPr>
            <a:spLocks noGrp="1"/>
          </p:cNvSpPr>
          <p:nvPr>
            <p:ph type="title"/>
          </p:nvPr>
        </p:nvSpPr>
        <p:spPr>
          <a:xfrm>
            <a:off x="302446" y="237003"/>
            <a:ext cx="7696293" cy="535531"/>
          </a:xfrm>
        </p:spPr>
        <p:txBody>
          <a:bodyPr/>
          <a:lstStyle/>
          <a:p>
            <a:r>
              <a:rPr lang="en-US" b="0" dirty="0" smtClean="0">
                <a:latin typeface="+mj-lt"/>
              </a:rPr>
              <a:t>Cohort Modeling: </a:t>
            </a:r>
            <a:r>
              <a:rPr lang="en-US" b="0" dirty="0">
                <a:latin typeface="+mj-lt"/>
              </a:rPr>
              <a:t>Tagging Grantees to Model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286000" y="838201"/>
            <a:ext cx="1447800" cy="103389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cs typeface="Arial" panose="020B0604020202020204" pitchFamily="34" charset="0"/>
              </a:rPr>
              <a:t>Range of Program Elements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86000" y="5020270"/>
            <a:ext cx="14478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114800" y="5325070"/>
            <a:ext cx="14478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943600" y="4410670"/>
            <a:ext cx="12954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48" name="Straight Arrow Connector 47"/>
          <p:cNvCxnSpPr>
            <a:stCxn id="47" idx="3"/>
            <a:endCxn id="39" idx="1"/>
          </p:cNvCxnSpPr>
          <p:nvPr/>
        </p:nvCxnSpPr>
        <p:spPr>
          <a:xfrm flipV="1">
            <a:off x="7239000" y="3754398"/>
            <a:ext cx="533400" cy="11179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7" idx="3"/>
            <a:endCxn id="47" idx="1"/>
          </p:cNvCxnSpPr>
          <p:nvPr/>
        </p:nvCxnSpPr>
        <p:spPr>
          <a:xfrm flipV="1">
            <a:off x="5562600" y="4872335"/>
            <a:ext cx="381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7" idx="0"/>
            <a:endCxn id="12" idx="2"/>
          </p:cNvCxnSpPr>
          <p:nvPr/>
        </p:nvCxnSpPr>
        <p:spPr>
          <a:xfrm flipV="1">
            <a:off x="4838700" y="4920091"/>
            <a:ext cx="0" cy="4049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2" idx="3"/>
            <a:endCxn id="13" idx="2"/>
          </p:cNvCxnSpPr>
          <p:nvPr/>
        </p:nvCxnSpPr>
        <p:spPr>
          <a:xfrm flipV="1">
            <a:off x="5562600" y="3718751"/>
            <a:ext cx="1028700" cy="7396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4" idx="3"/>
            <a:endCxn id="37" idx="1"/>
          </p:cNvCxnSpPr>
          <p:nvPr/>
        </p:nvCxnSpPr>
        <p:spPr>
          <a:xfrm>
            <a:off x="3733800" y="5481935"/>
            <a:ext cx="3810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4" idx="3"/>
            <a:endCxn id="12" idx="1"/>
          </p:cNvCxnSpPr>
          <p:nvPr/>
        </p:nvCxnSpPr>
        <p:spPr>
          <a:xfrm flipV="1">
            <a:off x="3733800" y="4458426"/>
            <a:ext cx="381000" cy="10235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228600" y="838200"/>
            <a:ext cx="1600200" cy="10536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cs typeface="Arial" panose="020B0604020202020204" pitchFamily="34" charset="0"/>
              </a:rPr>
              <a:t>Range of Grantees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609600" y="3011269"/>
            <a:ext cx="762000" cy="646331"/>
          </a:xfrm>
          <a:prstGeom prst="roundRect">
            <a:avLst/>
          </a:prstGeom>
          <a:solidFill>
            <a:schemeClr val="accent1">
              <a:alpha val="69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+mj-lt"/>
            </a:endParaRPr>
          </a:p>
        </p:txBody>
      </p:sp>
      <p:sp>
        <p:nvSpPr>
          <p:cNvPr id="33" name="Isosceles Triangle 32"/>
          <p:cNvSpPr/>
          <p:nvPr/>
        </p:nvSpPr>
        <p:spPr>
          <a:xfrm>
            <a:off x="533400" y="2121932"/>
            <a:ext cx="990600" cy="773668"/>
          </a:xfrm>
          <a:prstGeom prst="triangle">
            <a:avLst/>
          </a:prstGeom>
          <a:solidFill>
            <a:schemeClr val="accent1">
              <a:alpha val="69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/>
          </a:p>
        </p:txBody>
      </p:sp>
      <p:sp>
        <p:nvSpPr>
          <p:cNvPr id="36" name="Flowchart: Data 35"/>
          <p:cNvSpPr/>
          <p:nvPr/>
        </p:nvSpPr>
        <p:spPr>
          <a:xfrm>
            <a:off x="533400" y="4724400"/>
            <a:ext cx="990600" cy="704850"/>
          </a:xfrm>
          <a:prstGeom prst="flowChartInputOutput">
            <a:avLst/>
          </a:prstGeom>
          <a:solidFill>
            <a:schemeClr val="accent1">
              <a:alpha val="69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gular Pentagon 37"/>
          <p:cNvSpPr/>
          <p:nvPr/>
        </p:nvSpPr>
        <p:spPr>
          <a:xfrm>
            <a:off x="533400" y="3752850"/>
            <a:ext cx="914400" cy="895350"/>
          </a:xfrm>
          <a:prstGeom prst="pentagon">
            <a:avLst/>
          </a:prstGeom>
          <a:solidFill>
            <a:schemeClr val="accent1">
              <a:alpha val="69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+mj-lt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533400" y="5486400"/>
            <a:ext cx="838200" cy="838200"/>
          </a:xfrm>
          <a:prstGeom prst="ellipse">
            <a:avLst/>
          </a:prstGeom>
          <a:solidFill>
            <a:schemeClr val="accent1">
              <a:alpha val="69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Callout 40"/>
          <p:cNvSpPr/>
          <p:nvPr/>
        </p:nvSpPr>
        <p:spPr>
          <a:xfrm>
            <a:off x="409903" y="1981200"/>
            <a:ext cx="1799897" cy="4419600"/>
          </a:xfrm>
          <a:prstGeom prst="rightArrowCallou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2908738" y="2607671"/>
            <a:ext cx="249621" cy="211729"/>
          </a:xfrm>
          <a:prstGeom prst="roundRect">
            <a:avLst/>
          </a:prstGeom>
          <a:solidFill>
            <a:schemeClr val="accent6">
              <a:lumMod val="40000"/>
              <a:lumOff val="60000"/>
              <a:alpha val="69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3" name="Flowchart: Data 42"/>
          <p:cNvSpPr/>
          <p:nvPr/>
        </p:nvSpPr>
        <p:spPr>
          <a:xfrm>
            <a:off x="3373822" y="4063071"/>
            <a:ext cx="276202" cy="196528"/>
          </a:xfrm>
          <a:prstGeom prst="flowChartInputOutput">
            <a:avLst/>
          </a:prstGeom>
          <a:solidFill>
            <a:schemeClr val="accent6">
              <a:lumMod val="40000"/>
              <a:lumOff val="60000"/>
              <a:alpha val="69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+mj-lt"/>
            </a:endParaRPr>
          </a:p>
        </p:txBody>
      </p:sp>
      <p:sp>
        <p:nvSpPr>
          <p:cNvPr id="44" name="Regular Pentagon 43"/>
          <p:cNvSpPr/>
          <p:nvPr/>
        </p:nvSpPr>
        <p:spPr>
          <a:xfrm>
            <a:off x="3376471" y="2572068"/>
            <a:ext cx="239088" cy="234107"/>
          </a:xfrm>
          <a:prstGeom prst="pentagon">
            <a:avLst/>
          </a:prstGeom>
          <a:solidFill>
            <a:schemeClr val="accent6">
              <a:lumMod val="40000"/>
              <a:lumOff val="60000"/>
              <a:alpha val="69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5" name="Oval 44"/>
          <p:cNvSpPr/>
          <p:nvPr/>
        </p:nvSpPr>
        <p:spPr>
          <a:xfrm>
            <a:off x="3214465" y="5390106"/>
            <a:ext cx="248694" cy="248694"/>
          </a:xfrm>
          <a:prstGeom prst="ellipse">
            <a:avLst/>
          </a:prstGeom>
          <a:solidFill>
            <a:schemeClr val="accent6">
              <a:lumMod val="40000"/>
              <a:lumOff val="60000"/>
              <a:alpha val="69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2451538" y="4055471"/>
            <a:ext cx="249621" cy="211729"/>
          </a:xfrm>
          <a:prstGeom prst="roundRect">
            <a:avLst/>
          </a:prstGeom>
          <a:solidFill>
            <a:schemeClr val="accent6">
              <a:lumMod val="40000"/>
              <a:lumOff val="60000"/>
              <a:alpha val="69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+mj-lt"/>
            </a:endParaRPr>
          </a:p>
        </p:txBody>
      </p:sp>
      <p:sp>
        <p:nvSpPr>
          <p:cNvPr id="51" name="Regular Pentagon 50"/>
          <p:cNvSpPr/>
          <p:nvPr/>
        </p:nvSpPr>
        <p:spPr>
          <a:xfrm>
            <a:off x="2919271" y="4019868"/>
            <a:ext cx="239088" cy="234107"/>
          </a:xfrm>
          <a:prstGeom prst="pentagon">
            <a:avLst/>
          </a:prstGeom>
          <a:solidFill>
            <a:schemeClr val="accent6">
              <a:lumMod val="40000"/>
              <a:lumOff val="60000"/>
              <a:alpha val="69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+mj-lt"/>
            </a:endParaRPr>
          </a:p>
        </p:txBody>
      </p:sp>
      <p:sp>
        <p:nvSpPr>
          <p:cNvPr id="53" name="Flowchart: Data 52"/>
          <p:cNvSpPr/>
          <p:nvPr/>
        </p:nvSpPr>
        <p:spPr>
          <a:xfrm>
            <a:off x="2577357" y="5410200"/>
            <a:ext cx="276202" cy="196528"/>
          </a:xfrm>
          <a:prstGeom prst="flowChartInputOutput">
            <a:avLst/>
          </a:prstGeom>
          <a:solidFill>
            <a:schemeClr val="accent6">
              <a:lumMod val="40000"/>
              <a:lumOff val="60000"/>
              <a:alpha val="69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Data 53"/>
          <p:cNvSpPr/>
          <p:nvPr/>
        </p:nvSpPr>
        <p:spPr>
          <a:xfrm>
            <a:off x="4710957" y="4394204"/>
            <a:ext cx="276202" cy="196528"/>
          </a:xfrm>
          <a:prstGeom prst="flowChartInputOutput">
            <a:avLst/>
          </a:prstGeom>
          <a:solidFill>
            <a:schemeClr val="accent3">
              <a:lumMod val="40000"/>
              <a:lumOff val="60000"/>
              <a:alpha val="69000"/>
            </a:schemeClr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+mj-lt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119465" y="4362132"/>
            <a:ext cx="248694" cy="248694"/>
          </a:xfrm>
          <a:prstGeom prst="ellipse">
            <a:avLst/>
          </a:prstGeom>
          <a:solidFill>
            <a:schemeClr val="accent3">
              <a:lumMod val="40000"/>
              <a:lumOff val="60000"/>
              <a:alpha val="69000"/>
            </a:schemeClr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+mj-lt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4682359" y="5657532"/>
            <a:ext cx="248694" cy="248694"/>
          </a:xfrm>
          <a:prstGeom prst="ellipse">
            <a:avLst/>
          </a:prstGeom>
          <a:solidFill>
            <a:schemeClr val="accent3">
              <a:lumMod val="40000"/>
              <a:lumOff val="60000"/>
              <a:alpha val="69000"/>
            </a:schemeClr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434959" y="4743132"/>
            <a:ext cx="248694" cy="248694"/>
          </a:xfrm>
          <a:prstGeom prst="ellipse">
            <a:avLst/>
          </a:prstGeom>
          <a:solidFill>
            <a:schemeClr val="accent3">
              <a:lumMod val="40000"/>
              <a:lumOff val="60000"/>
              <a:alpha val="69000"/>
            </a:schemeClr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Data 59"/>
          <p:cNvSpPr/>
          <p:nvPr/>
        </p:nvSpPr>
        <p:spPr>
          <a:xfrm>
            <a:off x="6161712" y="3366140"/>
            <a:ext cx="276202" cy="196528"/>
          </a:xfrm>
          <a:prstGeom prst="flowChartInputOutput">
            <a:avLst/>
          </a:prstGeom>
          <a:solidFill>
            <a:schemeClr val="accent3">
              <a:lumMod val="40000"/>
              <a:lumOff val="60000"/>
              <a:alpha val="69000"/>
            </a:schemeClr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+mj-lt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8339959" y="3273377"/>
            <a:ext cx="249621" cy="211729"/>
          </a:xfrm>
          <a:prstGeom prst="roundRect">
            <a:avLst/>
          </a:prstGeom>
          <a:solidFill>
            <a:schemeClr val="accent3">
              <a:lumMod val="40000"/>
              <a:lumOff val="60000"/>
              <a:alpha val="69000"/>
            </a:schemeClr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+mj-lt"/>
            </a:endParaRPr>
          </a:p>
        </p:txBody>
      </p:sp>
      <p:sp>
        <p:nvSpPr>
          <p:cNvPr id="62" name="Isosceles Triangle 61"/>
          <p:cNvSpPr/>
          <p:nvPr/>
        </p:nvSpPr>
        <p:spPr>
          <a:xfrm>
            <a:off x="8347535" y="2904577"/>
            <a:ext cx="262759" cy="207470"/>
          </a:xfrm>
          <a:prstGeom prst="triangle">
            <a:avLst/>
          </a:prstGeom>
          <a:solidFill>
            <a:schemeClr val="accent3">
              <a:lumMod val="40000"/>
              <a:lumOff val="60000"/>
              <a:alpha val="69000"/>
            </a:schemeClr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/>
          </a:p>
        </p:txBody>
      </p:sp>
      <p:sp>
        <p:nvSpPr>
          <p:cNvPr id="63" name="Flowchart: Data 62"/>
          <p:cNvSpPr/>
          <p:nvPr/>
        </p:nvSpPr>
        <p:spPr>
          <a:xfrm>
            <a:off x="8339959" y="4050578"/>
            <a:ext cx="276202" cy="196528"/>
          </a:xfrm>
          <a:prstGeom prst="flowChartInputOutput">
            <a:avLst/>
          </a:prstGeom>
          <a:solidFill>
            <a:schemeClr val="accent3">
              <a:lumMod val="40000"/>
              <a:lumOff val="60000"/>
              <a:alpha val="69000"/>
            </a:schemeClr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+mj-lt"/>
            </a:endParaRPr>
          </a:p>
        </p:txBody>
      </p:sp>
      <p:sp>
        <p:nvSpPr>
          <p:cNvPr id="64" name="Regular Pentagon 63"/>
          <p:cNvSpPr/>
          <p:nvPr/>
        </p:nvSpPr>
        <p:spPr>
          <a:xfrm>
            <a:off x="8339959" y="3631999"/>
            <a:ext cx="239088" cy="234107"/>
          </a:xfrm>
          <a:prstGeom prst="pentagon">
            <a:avLst/>
          </a:prstGeom>
          <a:solidFill>
            <a:schemeClr val="accent3">
              <a:lumMod val="40000"/>
              <a:lumOff val="60000"/>
              <a:alpha val="69000"/>
            </a:schemeClr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+mj-lt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8339959" y="4399506"/>
            <a:ext cx="248694" cy="248694"/>
          </a:xfrm>
          <a:prstGeom prst="ellipse">
            <a:avLst/>
          </a:prstGeom>
          <a:solidFill>
            <a:schemeClr val="accent3">
              <a:lumMod val="40000"/>
              <a:lumOff val="60000"/>
              <a:alpha val="69000"/>
            </a:schemeClr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+mj-lt"/>
            </a:endParaRPr>
          </a:p>
        </p:txBody>
      </p:sp>
      <p:sp>
        <p:nvSpPr>
          <p:cNvPr id="66" name="Isosceles Triangle 65"/>
          <p:cNvSpPr/>
          <p:nvPr/>
        </p:nvSpPr>
        <p:spPr>
          <a:xfrm>
            <a:off x="2438400" y="2601139"/>
            <a:ext cx="262759" cy="207470"/>
          </a:xfrm>
          <a:prstGeom prst="triangle">
            <a:avLst/>
          </a:prstGeom>
          <a:solidFill>
            <a:schemeClr val="accent6">
              <a:lumMod val="40000"/>
              <a:lumOff val="60000"/>
              <a:alpha val="69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/>
          </a:p>
        </p:txBody>
      </p:sp>
      <p:sp>
        <p:nvSpPr>
          <p:cNvPr id="67" name="Isosceles Triangle 66"/>
          <p:cNvSpPr/>
          <p:nvPr/>
        </p:nvSpPr>
        <p:spPr>
          <a:xfrm>
            <a:off x="4301359" y="2380932"/>
            <a:ext cx="262759" cy="207470"/>
          </a:xfrm>
          <a:prstGeom prst="triangle">
            <a:avLst/>
          </a:prstGeom>
          <a:solidFill>
            <a:schemeClr val="accent3">
              <a:lumMod val="40000"/>
              <a:lumOff val="60000"/>
              <a:alpha val="69000"/>
            </a:schemeClr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/>
          </a:p>
        </p:txBody>
      </p:sp>
      <p:sp>
        <p:nvSpPr>
          <p:cNvPr id="68" name="Rounded Rectangle 67"/>
          <p:cNvSpPr/>
          <p:nvPr/>
        </p:nvSpPr>
        <p:spPr>
          <a:xfrm>
            <a:off x="4737538" y="2397803"/>
            <a:ext cx="249621" cy="211729"/>
          </a:xfrm>
          <a:prstGeom prst="roundRect">
            <a:avLst/>
          </a:prstGeom>
          <a:solidFill>
            <a:schemeClr val="accent3">
              <a:lumMod val="40000"/>
              <a:lumOff val="60000"/>
              <a:alpha val="69000"/>
            </a:schemeClr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9" name="Regular Pentagon 68"/>
          <p:cNvSpPr/>
          <p:nvPr/>
        </p:nvSpPr>
        <p:spPr>
          <a:xfrm>
            <a:off x="5150092" y="2362200"/>
            <a:ext cx="239088" cy="234107"/>
          </a:xfrm>
          <a:prstGeom prst="pentagon">
            <a:avLst/>
          </a:prstGeom>
          <a:solidFill>
            <a:schemeClr val="accent3">
              <a:lumMod val="40000"/>
              <a:lumOff val="60000"/>
              <a:alpha val="69000"/>
            </a:schemeClr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0" name="Isosceles Triangle 69"/>
          <p:cNvSpPr/>
          <p:nvPr/>
        </p:nvSpPr>
        <p:spPr>
          <a:xfrm>
            <a:off x="6161712" y="2971800"/>
            <a:ext cx="262759" cy="207470"/>
          </a:xfrm>
          <a:prstGeom prst="triangle">
            <a:avLst/>
          </a:prstGeom>
          <a:solidFill>
            <a:schemeClr val="accent3">
              <a:lumMod val="40000"/>
              <a:lumOff val="60000"/>
              <a:alpha val="69000"/>
            </a:schemeClr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latin typeface="+mj-lt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6826491" y="2988671"/>
            <a:ext cx="249621" cy="211729"/>
          </a:xfrm>
          <a:prstGeom prst="roundRect">
            <a:avLst/>
          </a:prstGeom>
          <a:solidFill>
            <a:schemeClr val="accent3">
              <a:lumMod val="40000"/>
              <a:lumOff val="60000"/>
              <a:alpha val="69000"/>
            </a:schemeClr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+mj-lt"/>
            </a:endParaRPr>
          </a:p>
        </p:txBody>
      </p:sp>
      <p:sp>
        <p:nvSpPr>
          <p:cNvPr id="72" name="Regular Pentagon 71"/>
          <p:cNvSpPr/>
          <p:nvPr/>
        </p:nvSpPr>
        <p:spPr>
          <a:xfrm>
            <a:off x="6847512" y="3328561"/>
            <a:ext cx="239088" cy="234107"/>
          </a:xfrm>
          <a:prstGeom prst="pentagon">
            <a:avLst/>
          </a:prstGeom>
          <a:solidFill>
            <a:schemeClr val="accent3">
              <a:lumMod val="40000"/>
              <a:lumOff val="60000"/>
              <a:alpha val="69000"/>
            </a:schemeClr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+mj-lt"/>
            </a:endParaRPr>
          </a:p>
        </p:txBody>
      </p:sp>
      <p:sp>
        <p:nvSpPr>
          <p:cNvPr id="73" name="Isosceles Triangle 72"/>
          <p:cNvSpPr/>
          <p:nvPr/>
        </p:nvSpPr>
        <p:spPr>
          <a:xfrm>
            <a:off x="4301359" y="4383262"/>
            <a:ext cx="262759" cy="207470"/>
          </a:xfrm>
          <a:prstGeom prst="triangle">
            <a:avLst/>
          </a:prstGeom>
          <a:solidFill>
            <a:schemeClr val="accent3">
              <a:lumMod val="40000"/>
              <a:lumOff val="60000"/>
              <a:alpha val="69000"/>
            </a:schemeClr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087674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1" grpId="0" animBg="1"/>
      <p:bldP spid="12" grpId="0" animBg="1"/>
      <p:bldP spid="13" grpId="0" animBg="1"/>
      <p:bldP spid="39" grpId="0" animBg="1"/>
      <p:bldP spid="22" grpId="0" animBg="1"/>
      <p:bldP spid="34" grpId="0" animBg="1"/>
      <p:bldP spid="37" grpId="0" animBg="1"/>
      <p:bldP spid="47" grpId="0" animBg="1"/>
      <p:bldP spid="81" grpId="0" animBg="1"/>
      <p:bldP spid="32" grpId="0" animBg="1"/>
      <p:bldP spid="33" grpId="0" animBg="1"/>
      <p:bldP spid="36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1" grpId="0" animBg="1"/>
      <p:bldP spid="53" grpId="0" animBg="1"/>
      <p:bldP spid="54" grpId="0" animBg="1"/>
      <p:bldP spid="55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576947"/>
              </p:ext>
            </p:extLst>
          </p:nvPr>
        </p:nvGraphicFramePr>
        <p:xfrm>
          <a:off x="457200" y="1371600"/>
          <a:ext cx="8229600" cy="487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2057400"/>
                <a:gridCol w="2743200"/>
                <a:gridCol w="1371600"/>
              </a:tblGrid>
              <a:tr h="55963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Category</a:t>
                      </a:r>
                      <a:endParaRPr lang="en-US" b="1" dirty="0"/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Construct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Survey Question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Timing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91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Physical Health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Applying nutrition knowledge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always read nutritional labels when</a:t>
                      </a:r>
                      <a:r>
                        <a:rPr lang="en-US" baseline="0" dirty="0" smtClean="0"/>
                        <a:t> I am food shopping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Pre-/Post-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931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Fall Prevention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Increased utilization of home resources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avoid walking on slippery floors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Pre-/Post-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68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Purposeful Engagement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Invest more time in volunteer</a:t>
                      </a:r>
                      <a:r>
                        <a:rPr lang="en-US" baseline="0" dirty="0" smtClean="0"/>
                        <a:t> / service work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Since coming to this program, I have increased</a:t>
                      </a:r>
                      <a:r>
                        <a:rPr lang="en-US" baseline="0" dirty="0" smtClean="0"/>
                        <a:t> the amount of time I spent doing service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Post-only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2446" y="237003"/>
            <a:ext cx="7696293" cy="535531"/>
          </a:xfrm>
        </p:spPr>
        <p:txBody>
          <a:bodyPr/>
          <a:lstStyle/>
          <a:p>
            <a:r>
              <a:rPr lang="en-US" dirty="0" smtClean="0"/>
              <a:t>Cohort Modeling: Personalized Surveys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1524000" y="1524002"/>
            <a:ext cx="304800" cy="304801"/>
            <a:chOff x="1447800" y="1428747"/>
            <a:chExt cx="304800" cy="304801"/>
          </a:xfrm>
        </p:grpSpPr>
        <p:sp>
          <p:nvSpPr>
            <p:cNvPr id="2" name="Rectangle 1"/>
            <p:cNvSpPr/>
            <p:nvPr/>
          </p:nvSpPr>
          <p:spPr>
            <a:xfrm>
              <a:off x="1447800" y="1428747"/>
              <a:ext cx="304800" cy="3048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10800000">
              <a:off x="1524001" y="1581148"/>
              <a:ext cx="152400" cy="7620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657600" y="1485900"/>
            <a:ext cx="304800" cy="304801"/>
            <a:chOff x="1447800" y="1428747"/>
            <a:chExt cx="304800" cy="304801"/>
          </a:xfrm>
        </p:grpSpPr>
        <p:sp>
          <p:nvSpPr>
            <p:cNvPr id="37" name="Rectangle 36"/>
            <p:cNvSpPr/>
            <p:nvPr/>
          </p:nvSpPr>
          <p:spPr>
            <a:xfrm>
              <a:off x="1447800" y="1428747"/>
              <a:ext cx="304800" cy="3048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37"/>
            <p:cNvSpPr/>
            <p:nvPr/>
          </p:nvSpPr>
          <p:spPr>
            <a:xfrm rot="10800000">
              <a:off x="1524001" y="1581148"/>
              <a:ext cx="152400" cy="7620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400800" y="1485900"/>
            <a:ext cx="304800" cy="304801"/>
            <a:chOff x="1447800" y="1428747"/>
            <a:chExt cx="304800" cy="304801"/>
          </a:xfrm>
        </p:grpSpPr>
        <p:sp>
          <p:nvSpPr>
            <p:cNvPr id="40" name="Rectangle 39"/>
            <p:cNvSpPr/>
            <p:nvPr/>
          </p:nvSpPr>
          <p:spPr>
            <a:xfrm>
              <a:off x="1447800" y="1428747"/>
              <a:ext cx="304800" cy="3048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Isosceles Triangle 40"/>
            <p:cNvSpPr/>
            <p:nvPr/>
          </p:nvSpPr>
          <p:spPr>
            <a:xfrm rot="10800000">
              <a:off x="1524001" y="1581148"/>
              <a:ext cx="152400" cy="7620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8229600" y="1485902"/>
            <a:ext cx="304800" cy="304801"/>
            <a:chOff x="1447800" y="1428747"/>
            <a:chExt cx="304800" cy="304801"/>
          </a:xfrm>
        </p:grpSpPr>
        <p:sp>
          <p:nvSpPr>
            <p:cNvPr id="43" name="Rectangle 42"/>
            <p:cNvSpPr/>
            <p:nvPr/>
          </p:nvSpPr>
          <p:spPr>
            <a:xfrm>
              <a:off x="1447800" y="1428747"/>
              <a:ext cx="304800" cy="3048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Isosceles Triangle 43"/>
            <p:cNvSpPr/>
            <p:nvPr/>
          </p:nvSpPr>
          <p:spPr>
            <a:xfrm rot="10800000">
              <a:off x="1524001" y="1581148"/>
              <a:ext cx="152400" cy="7620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/>
            </a:p>
          </p:txBody>
        </p:sp>
      </p:grpSp>
    </p:spTree>
    <p:extLst>
      <p:ext uri="{BB962C8B-B14F-4D97-AF65-F5344CB8AC3E}">
        <p14:creationId xmlns:p14="http://schemas.microsoft.com/office/powerpoint/2010/main" val="116805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838200"/>
            <a:ext cx="4648200" cy="6096000"/>
          </a:xfrm>
          <a:prstGeom prst="rect">
            <a:avLst/>
          </a:prstGeom>
          <a:solidFill>
            <a:schemeClr val="accent3">
              <a:lumMod val="40000"/>
              <a:lumOff val="60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48200" y="838200"/>
            <a:ext cx="4495800" cy="6096000"/>
          </a:xfrm>
          <a:prstGeom prst="rect">
            <a:avLst/>
          </a:prstGeom>
          <a:solidFill>
            <a:schemeClr val="accent6">
              <a:lumMod val="60000"/>
              <a:lumOff val="4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L:\DOCS\Marketing\Marketing Resources\Design Team\Image Library\Icon Library\Objects\asset, value add, positive, increase, benefit, plus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L:\DOCS\Marketing\Marketing Resources\Design Team\Image Library\Icon Library\Objects\caution, concern, challenge, awaren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990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"/>
          <p:cNvSpPr txBox="1">
            <a:spLocks/>
          </p:cNvSpPr>
          <p:nvPr/>
        </p:nvSpPr>
        <p:spPr>
          <a:xfrm>
            <a:off x="1600200" y="1143000"/>
            <a:ext cx="19050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Benefits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6096000" y="1219200"/>
            <a:ext cx="2133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Drawbacks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309812"/>
            <a:ext cx="3817620" cy="4852988"/>
          </a:xfrm>
        </p:spPr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Shows shared progress on goals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Allows orgs to better understand their niche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Allows for comparative data analytics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Cohort Modeling: Key Takeaways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5253990" y="2317531"/>
            <a:ext cx="3817620" cy="3778469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n-US" dirty="0" smtClean="0"/>
              <a:t>Time-intensive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dirty="0" smtClean="0"/>
              <a:t>Only focuses on areas of cohesion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dirty="0" smtClean="0"/>
              <a:t>May duplicate other evaluation efforts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81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142869"/>
            <a:ext cx="7032250" cy="590931"/>
          </a:xfrm>
        </p:spPr>
        <p:txBody>
          <a:bodyPr/>
          <a:lstStyle/>
          <a:p>
            <a:r>
              <a:rPr lang="en-US" dirty="0"/>
              <a:t>Change </a:t>
            </a:r>
            <a:r>
              <a:rPr lang="en-US" dirty="0" smtClean="0"/>
              <a:t>Over </a:t>
            </a:r>
            <a:r>
              <a:rPr lang="en-US" dirty="0"/>
              <a:t>T</a:t>
            </a:r>
            <a:r>
              <a:rPr lang="en-US" dirty="0" smtClean="0"/>
              <a:t>ime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98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362200"/>
            <a:ext cx="4650244" cy="4627715"/>
          </a:xfrm>
        </p:spPr>
        <p:txBody>
          <a:bodyPr>
            <a:noAutofit/>
          </a:bodyPr>
          <a:lstStyle/>
          <a:p>
            <a:r>
              <a:rPr lang="en-US" sz="2400" dirty="0"/>
              <a:t>F</a:t>
            </a:r>
            <a:r>
              <a:rPr lang="en-US" sz="2400" dirty="0" smtClean="0"/>
              <a:t>ounded </a:t>
            </a:r>
            <a:r>
              <a:rPr lang="en-US" sz="2400" dirty="0"/>
              <a:t>in </a:t>
            </a:r>
            <a:r>
              <a:rPr lang="en-US" sz="2400" dirty="0" smtClean="0"/>
              <a:t>1980</a:t>
            </a:r>
            <a:endParaRPr lang="en-US" sz="2400" dirty="0"/>
          </a:p>
          <a:p>
            <a:pPr lvl="0"/>
            <a:r>
              <a:rPr lang="en-US" sz="2400" dirty="0"/>
              <a:t>National </a:t>
            </a:r>
            <a:r>
              <a:rPr lang="en-US" sz="2400" dirty="0" smtClean="0"/>
              <a:t>&amp; international</a:t>
            </a:r>
          </a:p>
          <a:p>
            <a:pPr lvl="0"/>
            <a:r>
              <a:rPr lang="en-US" sz="2400" dirty="0" smtClean="0"/>
              <a:t>30 staff </a:t>
            </a:r>
            <a:r>
              <a:rPr lang="en-US" sz="2400" dirty="0"/>
              <a:t>+ </a:t>
            </a:r>
            <a:r>
              <a:rPr lang="en-US" sz="2400" dirty="0" smtClean="0"/>
              <a:t>affiliates</a:t>
            </a:r>
          </a:p>
          <a:p>
            <a:r>
              <a:rPr lang="en-US" sz="2400" dirty="0" smtClean="0"/>
              <a:t>Partner with nonprofits</a:t>
            </a:r>
            <a:r>
              <a:rPr lang="en-US" sz="2400" dirty="0"/>
              <a:t>, corporate responsibility </a:t>
            </a:r>
            <a:r>
              <a:rPr lang="en-US" sz="2400" dirty="0" smtClean="0"/>
              <a:t>programs, &amp; foundations</a:t>
            </a:r>
            <a:endParaRPr lang="en-US" sz="2400" dirty="0"/>
          </a:p>
          <a:p>
            <a:r>
              <a:rPr lang="en-US" sz="2400" dirty="0" smtClean="0"/>
              <a:t>Evaluation, strategy, grants management</a:t>
            </a:r>
            <a:r>
              <a:rPr lang="en-US" sz="2400" dirty="0"/>
              <a:t>, research and landscape analysis, evaluation, learning and capacity building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714222" y="1953491"/>
            <a:ext cx="3856199" cy="269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2538948"/>
            <a:ext cx="3528165" cy="378565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en-US" sz="2400" i="1" dirty="0" smtClean="0"/>
              <a:t>“We are committed </a:t>
            </a:r>
            <a:r>
              <a:rPr lang="en-US" sz="2400" i="1" dirty="0"/>
              <a:t>to addressing </a:t>
            </a:r>
            <a:r>
              <a:rPr lang="en-US" sz="2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complex social problems </a:t>
            </a:r>
            <a:r>
              <a:rPr lang="en-US" sz="2400" i="1" dirty="0"/>
              <a:t>by heightening our </a:t>
            </a:r>
            <a:r>
              <a:rPr lang="en-US" sz="2400" i="1" dirty="0" smtClean="0"/>
              <a:t>clients’ </a:t>
            </a:r>
            <a:r>
              <a:rPr lang="en-US" sz="2400" i="1" dirty="0"/>
              <a:t>understanding of their </a:t>
            </a:r>
            <a:r>
              <a:rPr lang="en-US" sz="2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collaborative role in society</a:t>
            </a:r>
            <a:r>
              <a:rPr lang="en-US" sz="2400" i="1" dirty="0"/>
              <a:t>; we help them strengthen </a:t>
            </a:r>
            <a:r>
              <a:rPr lang="en-US" sz="2400" b="1" i="1" dirty="0"/>
              <a:t>strategy</a:t>
            </a:r>
            <a:r>
              <a:rPr lang="en-US" sz="2400" i="1" dirty="0"/>
              <a:t>, build </a:t>
            </a:r>
            <a:r>
              <a:rPr lang="en-US" sz="2400" b="1" i="1" dirty="0" smtClean="0"/>
              <a:t>capacity</a:t>
            </a:r>
            <a:r>
              <a:rPr lang="en-US" sz="2400" i="1" dirty="0" smtClean="0"/>
              <a:t>,</a:t>
            </a:r>
            <a:r>
              <a:rPr lang="en-US" sz="2400" b="1" i="1" dirty="0" smtClean="0"/>
              <a:t> </a:t>
            </a:r>
            <a:r>
              <a:rPr lang="en-US" sz="2400" i="1" dirty="0"/>
              <a:t>and advance assessment and </a:t>
            </a:r>
            <a:r>
              <a:rPr lang="en-US" sz="2400" b="1" i="1" dirty="0"/>
              <a:t>evaluative learning</a:t>
            </a:r>
            <a:r>
              <a:rPr lang="en-US" sz="2400" i="1" dirty="0" smtClean="0"/>
              <a:t>.”</a:t>
            </a:r>
            <a:endParaRPr lang="en-US" sz="2400" i="1" dirty="0"/>
          </a:p>
        </p:txBody>
      </p:sp>
      <p:pic>
        <p:nvPicPr>
          <p:cNvPr id="1026" name="Picture 2" descr="Image result for tcc group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92" y="328574"/>
            <a:ext cx="3186108" cy="162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01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2"/>
          <p:cNvSpPr>
            <a:spLocks noGrp="1"/>
          </p:cNvSpPr>
          <p:nvPr>
            <p:ph type="title"/>
          </p:nvPr>
        </p:nvSpPr>
        <p:spPr>
          <a:xfrm>
            <a:off x="302446" y="237003"/>
            <a:ext cx="7696293" cy="535531"/>
          </a:xfrm>
        </p:spPr>
        <p:txBody>
          <a:bodyPr/>
          <a:lstStyle/>
          <a:p>
            <a:r>
              <a:rPr lang="en-US" dirty="0" smtClean="0"/>
              <a:t>Change Over Time: Setting the Scene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33208" y="990600"/>
            <a:ext cx="2577392" cy="267765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Tactic/Solution:</a:t>
            </a:r>
          </a:p>
          <a:p>
            <a:pPr algn="ctr"/>
            <a:r>
              <a:rPr lang="en-US" sz="2400" dirty="0" smtClean="0"/>
              <a:t>Change over time bridges the gap to connect the original vision with the present reality</a:t>
            </a:r>
          </a:p>
          <a:p>
            <a:pPr algn="ctr"/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52400" y="990600"/>
            <a:ext cx="3087981" cy="230832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Situation:</a:t>
            </a:r>
          </a:p>
          <a:p>
            <a:pPr algn="ctr"/>
            <a:r>
              <a:rPr lang="en-US" sz="2400" dirty="0" smtClean="0"/>
              <a:t>A program in its third year looks very different from how it was conceived at the time of funding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788787" y="5065881"/>
            <a:ext cx="1455130" cy="103075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Y1 </a:t>
            </a:r>
          </a:p>
          <a:p>
            <a:pPr algn="ctr"/>
            <a:r>
              <a:rPr lang="en-US" sz="2400" b="1" dirty="0" smtClean="0"/>
              <a:t>Logic Model</a:t>
            </a:r>
            <a:endParaRPr lang="en-US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788787" y="3806525"/>
            <a:ext cx="1455130" cy="103461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Y1 </a:t>
            </a:r>
            <a:endParaRPr lang="en-US" sz="2400" b="1" dirty="0"/>
          </a:p>
          <a:p>
            <a:pPr algn="ctr"/>
            <a:r>
              <a:rPr lang="en-US" sz="2400" b="1" dirty="0" smtClean="0"/>
              <a:t>Program</a:t>
            </a:r>
            <a:endParaRPr lang="en-US" sz="2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3630195" y="3806527"/>
            <a:ext cx="1469102" cy="1034613"/>
          </a:xfrm>
          <a:prstGeom prst="roundRect">
            <a:avLst/>
          </a:prstGeom>
          <a:solidFill>
            <a:srgbClr val="6076E2"/>
          </a:solidFill>
          <a:ln>
            <a:solidFill>
              <a:srgbClr val="6076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Y2 </a:t>
            </a:r>
            <a:endParaRPr lang="en-US" sz="2400" b="1" dirty="0"/>
          </a:p>
          <a:p>
            <a:pPr algn="ctr"/>
            <a:r>
              <a:rPr lang="en-US" sz="2400" b="1" dirty="0" smtClean="0"/>
              <a:t>Program</a:t>
            </a:r>
            <a:endParaRPr lang="en-US" sz="2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5425496" y="3810387"/>
            <a:ext cx="1508704" cy="1030754"/>
          </a:xfrm>
          <a:prstGeom prst="roundRect">
            <a:avLst/>
          </a:prstGeom>
          <a:solidFill>
            <a:srgbClr val="765CE6"/>
          </a:solidFill>
          <a:ln>
            <a:solidFill>
              <a:srgbClr val="765C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Y3 </a:t>
            </a:r>
            <a:endParaRPr lang="en-US" sz="2400" b="1" dirty="0"/>
          </a:p>
          <a:p>
            <a:pPr algn="ctr"/>
            <a:r>
              <a:rPr lang="en-US" sz="2400" b="1" dirty="0" smtClean="0"/>
              <a:t>Program</a:t>
            </a:r>
            <a:endParaRPr lang="en-US" sz="2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3629361" y="5065881"/>
            <a:ext cx="1469102" cy="1030754"/>
          </a:xfrm>
          <a:prstGeom prst="roundRect">
            <a:avLst/>
          </a:prstGeom>
          <a:noFill/>
          <a:ln w="28575">
            <a:solidFill>
              <a:srgbClr val="6076E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ysClr val="windowText" lastClr="000000"/>
                </a:solidFill>
              </a:rPr>
              <a:t>?</a:t>
            </a:r>
            <a:endParaRPr lang="en-US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425496" y="5065881"/>
            <a:ext cx="1508018" cy="1030754"/>
          </a:xfrm>
          <a:prstGeom prst="roundRect">
            <a:avLst/>
          </a:prstGeom>
          <a:noFill/>
          <a:ln w="28575">
            <a:solidFill>
              <a:srgbClr val="765CE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ysClr val="windowText" lastClr="000000"/>
                </a:solidFill>
              </a:rPr>
              <a:t>?</a:t>
            </a:r>
            <a:endParaRPr lang="en-US" sz="2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37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7" grpId="0"/>
      <p:bldP spid="5" grpId="0" animBg="1"/>
      <p:bldP spid="14" grpId="0" animBg="1"/>
      <p:bldP spid="18" grpId="0" animBg="1"/>
      <p:bldP spid="20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973363"/>
            <a:ext cx="9144000" cy="884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ounded Rectangle 138"/>
          <p:cNvSpPr/>
          <p:nvPr/>
        </p:nvSpPr>
        <p:spPr>
          <a:xfrm>
            <a:off x="163285" y="1600200"/>
            <a:ext cx="1360715" cy="34925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t">
            <a:spAutoFit/>
          </a:bodyPr>
          <a:lstStyle/>
          <a:p>
            <a:pPr>
              <a:defRPr/>
            </a:pPr>
            <a:r>
              <a:rPr lang="en-US" sz="1700" b="1" dirty="0" smtClean="0">
                <a:solidFill>
                  <a:schemeClr val="tx1"/>
                </a:solidFill>
              </a:rPr>
              <a:t>Staff</a:t>
            </a:r>
          </a:p>
          <a:p>
            <a:pPr>
              <a:defRPr/>
            </a:pPr>
            <a:endParaRPr lang="en-US" sz="1700" b="1" dirty="0">
              <a:solidFill>
                <a:schemeClr val="tx1"/>
              </a:solidFill>
            </a:endParaRPr>
          </a:p>
          <a:p>
            <a:pPr defTabSz="1054100">
              <a:lnSpc>
                <a:spcPct val="90000"/>
              </a:lnSpc>
              <a:defRPr/>
            </a:pPr>
            <a:r>
              <a:rPr lang="en-US" sz="1700" b="1" dirty="0">
                <a:solidFill>
                  <a:schemeClr val="tx1"/>
                </a:solidFill>
              </a:rPr>
              <a:t>Partner-ships</a:t>
            </a:r>
          </a:p>
          <a:p>
            <a:pPr marL="171450" indent="-171450" defTabSz="10541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A</a:t>
            </a:r>
            <a:endParaRPr lang="en-US" sz="1700" dirty="0">
              <a:solidFill>
                <a:schemeClr val="tx1"/>
              </a:solidFill>
            </a:endParaRPr>
          </a:p>
          <a:p>
            <a:pPr marL="171450" indent="-171450" defTabSz="10541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B</a:t>
            </a:r>
          </a:p>
          <a:p>
            <a:pPr marL="171450" indent="-171450" defTabSz="10541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17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700" b="1" dirty="0">
                <a:solidFill>
                  <a:schemeClr val="tx1"/>
                </a:solidFill>
              </a:rPr>
              <a:t>Funder </a:t>
            </a:r>
            <a:r>
              <a:rPr lang="en-US" sz="1700" b="1" dirty="0" smtClean="0">
                <a:solidFill>
                  <a:schemeClr val="tx1"/>
                </a:solidFill>
              </a:rPr>
              <a:t>goals</a:t>
            </a:r>
          </a:p>
          <a:p>
            <a:pPr>
              <a:defRPr/>
            </a:pPr>
            <a:endParaRPr lang="en-US" sz="17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700" b="1" dirty="0" smtClean="0">
                <a:solidFill>
                  <a:schemeClr val="tx1"/>
                </a:solidFill>
              </a:rPr>
              <a:t>Education, </a:t>
            </a:r>
            <a:r>
              <a:rPr lang="en-US" sz="1700" b="1" dirty="0">
                <a:solidFill>
                  <a:schemeClr val="tx1"/>
                </a:solidFill>
              </a:rPr>
              <a:t>population </a:t>
            </a:r>
            <a:r>
              <a:rPr lang="en-US" sz="1700" b="1" dirty="0" smtClean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60" name="Title 2"/>
          <p:cNvSpPr>
            <a:spLocks noGrp="1"/>
          </p:cNvSpPr>
          <p:nvPr>
            <p:ph type="title"/>
          </p:nvPr>
        </p:nvSpPr>
        <p:spPr>
          <a:xfrm>
            <a:off x="302446" y="228600"/>
            <a:ext cx="7696293" cy="535531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/>
                </a:solidFill>
              </a:rPr>
              <a:t>Change Over Time: Nursing Development LM, Y1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749663" y="805292"/>
            <a:ext cx="1641622" cy="64250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cs typeface="Arial" panose="020B0604020202020204" pitchFamily="34" charset="0"/>
              </a:rPr>
              <a:t>Activities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3672321" y="805291"/>
            <a:ext cx="5395479" cy="64251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163285" y="805292"/>
            <a:ext cx="1360715" cy="64250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cs typeface="Arial" panose="020B0604020202020204" pitchFamily="34" charset="0"/>
              </a:rPr>
              <a:t>Inputs</a:t>
            </a:r>
          </a:p>
        </p:txBody>
      </p:sp>
      <p:sp>
        <p:nvSpPr>
          <p:cNvPr id="85" name="Rectangle 74"/>
          <p:cNvSpPr>
            <a:spLocks noChangeArrowheads="1"/>
          </p:cNvSpPr>
          <p:nvPr/>
        </p:nvSpPr>
        <p:spPr bwMode="auto">
          <a:xfrm>
            <a:off x="3717066" y="3429000"/>
            <a:ext cx="1281219" cy="12494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dirty="0" smtClean="0"/>
              <a:t>Increased number of program graduates</a:t>
            </a:r>
            <a:endParaRPr lang="en-US" sz="1700" dirty="0"/>
          </a:p>
        </p:txBody>
      </p:sp>
      <p:sp>
        <p:nvSpPr>
          <p:cNvPr id="86" name="Rounded Rectangle 85"/>
          <p:cNvSpPr/>
          <p:nvPr/>
        </p:nvSpPr>
        <p:spPr bwMode="auto">
          <a:xfrm>
            <a:off x="1749663" y="3688203"/>
            <a:ext cx="1641622" cy="9599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2058" tIns="41029" rIns="82058" bIns="41029">
            <a:spAutoFit/>
          </a:bodyPr>
          <a:lstStyle/>
          <a:p>
            <a:pPr defTabSz="1055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 smtClean="0">
                <a:solidFill>
                  <a:schemeClr val="tx1"/>
                </a:solidFill>
              </a:rPr>
              <a:t>Enrollment</a:t>
            </a:r>
          </a:p>
          <a:p>
            <a:pPr defTabSz="1055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Of nurses in acad. dev.</a:t>
            </a:r>
          </a:p>
        </p:txBody>
      </p:sp>
      <p:sp>
        <p:nvSpPr>
          <p:cNvPr id="87" name="Rounded Rectangle 86"/>
          <p:cNvSpPr/>
          <p:nvPr/>
        </p:nvSpPr>
        <p:spPr bwMode="auto">
          <a:xfrm>
            <a:off x="3672321" y="1579070"/>
            <a:ext cx="1281218" cy="12494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2058" tIns="41029" rIns="82058" bIns="41029">
            <a:spAutoFit/>
          </a:bodyPr>
          <a:lstStyle/>
          <a:p>
            <a:pPr defTabSz="1055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Increased knowledge of model &amp; buy-in</a:t>
            </a:r>
          </a:p>
        </p:txBody>
      </p:sp>
      <p:sp>
        <p:nvSpPr>
          <p:cNvPr id="88" name="Rectangle 13"/>
          <p:cNvSpPr>
            <a:spLocks noChangeArrowheads="1"/>
          </p:cNvSpPr>
          <p:nvPr/>
        </p:nvSpPr>
        <p:spPr bwMode="auto">
          <a:xfrm>
            <a:off x="1749663" y="1579070"/>
            <a:ext cx="1641622" cy="6705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b="1" dirty="0" smtClean="0"/>
              <a:t>Establish Collaborative </a:t>
            </a:r>
          </a:p>
        </p:txBody>
      </p:sp>
      <p:sp>
        <p:nvSpPr>
          <p:cNvPr id="89" name="Rectangle 76"/>
          <p:cNvSpPr>
            <a:spLocks noChangeArrowheads="1"/>
          </p:cNvSpPr>
          <p:nvPr/>
        </p:nvSpPr>
        <p:spPr bwMode="auto">
          <a:xfrm>
            <a:off x="6642100" y="1760670"/>
            <a:ext cx="1206500" cy="19052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noAutofit/>
          </a:bodyPr>
          <a:lstStyle/>
          <a:p>
            <a:pPr defTabSz="1054100"/>
            <a:r>
              <a:rPr lang="en-US" sz="1700" dirty="0" smtClean="0"/>
              <a:t>Majority of nurses have advanced degree or higher</a:t>
            </a:r>
            <a:endParaRPr lang="en-US" sz="1700" dirty="0">
              <a:solidFill>
                <a:srgbClr val="CC0000"/>
              </a:solidFill>
            </a:endParaRPr>
          </a:p>
        </p:txBody>
      </p:sp>
      <p:sp>
        <p:nvSpPr>
          <p:cNvPr id="91" name="Rectangle 77"/>
          <p:cNvSpPr>
            <a:spLocks noChangeArrowheads="1"/>
          </p:cNvSpPr>
          <p:nvPr/>
        </p:nvSpPr>
        <p:spPr bwMode="auto">
          <a:xfrm>
            <a:off x="5181600" y="1723790"/>
            <a:ext cx="1212850" cy="9599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dirty="0" smtClean="0"/>
              <a:t>Increased interest in model</a:t>
            </a:r>
          </a:p>
        </p:txBody>
      </p:sp>
      <p:sp>
        <p:nvSpPr>
          <p:cNvPr id="92" name="Rectangle 77"/>
          <p:cNvSpPr>
            <a:spLocks noChangeArrowheads="1"/>
          </p:cNvSpPr>
          <p:nvPr/>
        </p:nvSpPr>
        <p:spPr bwMode="auto">
          <a:xfrm>
            <a:off x="5200650" y="4216476"/>
            <a:ext cx="1212850" cy="14985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dirty="0" smtClean="0"/>
              <a:t>Increased  employer pressure  to get degree</a:t>
            </a:r>
          </a:p>
        </p:txBody>
      </p:sp>
      <p:sp>
        <p:nvSpPr>
          <p:cNvPr id="94" name="Rectangle 13"/>
          <p:cNvSpPr>
            <a:spLocks noChangeArrowheads="1"/>
          </p:cNvSpPr>
          <p:nvPr/>
        </p:nvSpPr>
        <p:spPr bwMode="auto">
          <a:xfrm>
            <a:off x="7937938" y="4678803"/>
            <a:ext cx="1143000" cy="9599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dirty="0" smtClean="0"/>
              <a:t>Improved regional health</a:t>
            </a:r>
            <a:endParaRPr lang="en-US" sz="1700" dirty="0">
              <a:solidFill>
                <a:srgbClr val="CC0000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6407150" y="3345061"/>
            <a:ext cx="234950" cy="1168832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200650" y="5821803"/>
            <a:ext cx="1212850" cy="9599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dirty="0" smtClean="0"/>
              <a:t>Increased workforce diversity</a:t>
            </a:r>
          </a:p>
        </p:txBody>
      </p:sp>
      <p:cxnSp>
        <p:nvCxnSpPr>
          <p:cNvPr id="102" name="Straight Arrow Connector 101"/>
          <p:cNvCxnSpPr/>
          <p:nvPr/>
        </p:nvCxnSpPr>
        <p:spPr>
          <a:xfrm flipV="1">
            <a:off x="3089422" y="2849162"/>
            <a:ext cx="415778" cy="1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 bwMode="auto">
          <a:xfrm>
            <a:off x="1749663" y="4724400"/>
            <a:ext cx="1641622" cy="20622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2058" tIns="41029" rIns="82058" bIns="41029">
            <a:spAutoFit/>
          </a:bodyPr>
          <a:lstStyle/>
          <a:p>
            <a:pPr defTabSz="1055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 smtClean="0">
                <a:solidFill>
                  <a:schemeClr val="tx1"/>
                </a:solidFill>
              </a:rPr>
              <a:t>Marketing</a:t>
            </a:r>
          </a:p>
          <a:p>
            <a:pPr defTabSz="1055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- Create materials</a:t>
            </a:r>
          </a:p>
          <a:p>
            <a:pPr defTabSz="1055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- Circulate statewide</a:t>
            </a:r>
          </a:p>
          <a:p>
            <a:pPr defTabSz="1055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- Circulate in diverse venues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114" name="Rectangle 77"/>
          <p:cNvSpPr>
            <a:spLocks noChangeArrowheads="1"/>
          </p:cNvSpPr>
          <p:nvPr/>
        </p:nvSpPr>
        <p:spPr bwMode="auto">
          <a:xfrm>
            <a:off x="5187950" y="2858217"/>
            <a:ext cx="1212850" cy="9599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dirty="0" smtClean="0"/>
              <a:t>Programs self-sustaining</a:t>
            </a:r>
          </a:p>
        </p:txBody>
      </p:sp>
      <p:cxnSp>
        <p:nvCxnSpPr>
          <p:cNvPr id="116" name="Straight Arrow Connector 115"/>
          <p:cNvCxnSpPr/>
          <p:nvPr/>
        </p:nvCxnSpPr>
        <p:spPr>
          <a:xfrm flipV="1">
            <a:off x="5645150" y="2479891"/>
            <a:ext cx="0" cy="36609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V="1">
            <a:off x="6407150" y="5155473"/>
            <a:ext cx="844550" cy="817890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Rectangle 13"/>
          <p:cNvSpPr>
            <a:spLocks noChangeArrowheads="1"/>
          </p:cNvSpPr>
          <p:nvPr/>
        </p:nvSpPr>
        <p:spPr bwMode="auto">
          <a:xfrm>
            <a:off x="1749663" y="2621403"/>
            <a:ext cx="1641622" cy="9599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b="1" dirty="0" smtClean="0"/>
              <a:t>Standardize model-based curriculum</a:t>
            </a:r>
            <a:endParaRPr lang="en-US" sz="1700" dirty="0" smtClean="0"/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2306711" y="2240156"/>
            <a:ext cx="0" cy="103469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5" name="Rectangle 13"/>
          <p:cNvSpPr>
            <a:spLocks noChangeArrowheads="1"/>
          </p:cNvSpPr>
          <p:nvPr/>
        </p:nvSpPr>
        <p:spPr bwMode="auto">
          <a:xfrm>
            <a:off x="6629400" y="5390387"/>
            <a:ext cx="1219200" cy="9599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dirty="0" smtClean="0"/>
              <a:t>Increased workforce capacity</a:t>
            </a:r>
            <a:endParaRPr lang="en-US" sz="1700" dirty="0">
              <a:solidFill>
                <a:srgbClr val="CC0000"/>
              </a:solidFill>
            </a:endParaRPr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7245350" y="3505472"/>
            <a:ext cx="6350" cy="638926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flipV="1">
            <a:off x="7861300" y="4152726"/>
            <a:ext cx="635000" cy="497210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3089422" y="5973362"/>
            <a:ext cx="1793728" cy="1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>
            <a:off x="6413500" y="2985429"/>
            <a:ext cx="228600" cy="0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4119147" y="3262062"/>
            <a:ext cx="2522953" cy="195283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>
            <a:off x="3089422" y="5022028"/>
            <a:ext cx="1793728" cy="0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 flipV="1">
            <a:off x="4696037" y="2010963"/>
            <a:ext cx="180763" cy="11893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03" idx="3"/>
            <a:endCxn id="92" idx="1"/>
          </p:cNvCxnSpPr>
          <p:nvPr/>
        </p:nvCxnSpPr>
        <p:spPr>
          <a:xfrm flipV="1">
            <a:off x="3391285" y="4965738"/>
            <a:ext cx="1809365" cy="789775"/>
          </a:xfrm>
          <a:prstGeom prst="bentConnector3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03" idx="3"/>
            <a:endCxn id="99" idx="1"/>
          </p:cNvCxnSpPr>
          <p:nvPr/>
        </p:nvCxnSpPr>
        <p:spPr>
          <a:xfrm>
            <a:off x="3391285" y="5755513"/>
            <a:ext cx="1809365" cy="546289"/>
          </a:xfrm>
          <a:prstGeom prst="bentConnector3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35" idx="3"/>
            <a:endCxn id="94" idx="2"/>
          </p:cNvCxnSpPr>
          <p:nvPr/>
        </p:nvCxnSpPr>
        <p:spPr>
          <a:xfrm flipV="1">
            <a:off x="7848600" y="5638800"/>
            <a:ext cx="660838" cy="231586"/>
          </a:xfrm>
          <a:prstGeom prst="bentConnector2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14" idx="3"/>
            <a:endCxn id="89" idx="1"/>
          </p:cNvCxnSpPr>
          <p:nvPr/>
        </p:nvCxnSpPr>
        <p:spPr>
          <a:xfrm flipV="1">
            <a:off x="6400800" y="2713306"/>
            <a:ext cx="241300" cy="624910"/>
          </a:xfrm>
          <a:prstGeom prst="bentConnector3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85" idx="3"/>
            <a:endCxn id="89" idx="2"/>
          </p:cNvCxnSpPr>
          <p:nvPr/>
        </p:nvCxnSpPr>
        <p:spPr>
          <a:xfrm flipV="1">
            <a:off x="4998285" y="3665942"/>
            <a:ext cx="2247065" cy="387777"/>
          </a:xfrm>
          <a:prstGeom prst="bentConnector2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92" idx="3"/>
            <a:endCxn id="89" idx="2"/>
          </p:cNvCxnSpPr>
          <p:nvPr/>
        </p:nvCxnSpPr>
        <p:spPr>
          <a:xfrm flipV="1">
            <a:off x="6413500" y="3665942"/>
            <a:ext cx="831850" cy="1299796"/>
          </a:xfrm>
          <a:prstGeom prst="bentConnector2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391285" y="4168202"/>
            <a:ext cx="325781" cy="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88" idx="2"/>
            <a:endCxn id="131" idx="0"/>
          </p:cNvCxnSpPr>
          <p:nvPr/>
        </p:nvCxnSpPr>
        <p:spPr>
          <a:xfrm>
            <a:off x="2570474" y="2249626"/>
            <a:ext cx="0" cy="371777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87" idx="3"/>
            <a:endCxn id="91" idx="1"/>
          </p:cNvCxnSpPr>
          <p:nvPr/>
        </p:nvCxnSpPr>
        <p:spPr>
          <a:xfrm>
            <a:off x="4953539" y="2203789"/>
            <a:ext cx="228061" cy="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391285" y="2743200"/>
            <a:ext cx="325781" cy="1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620000" y="3665942"/>
            <a:ext cx="0" cy="1724445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91" idx="2"/>
            <a:endCxn id="114" idx="0"/>
          </p:cNvCxnSpPr>
          <p:nvPr/>
        </p:nvCxnSpPr>
        <p:spPr>
          <a:xfrm>
            <a:off x="5788025" y="2683787"/>
            <a:ext cx="6350" cy="17443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413500" y="6116559"/>
            <a:ext cx="228600" cy="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58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973363"/>
            <a:ext cx="9144000" cy="884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ounded Rectangle 138"/>
          <p:cNvSpPr/>
          <p:nvPr/>
        </p:nvSpPr>
        <p:spPr>
          <a:xfrm>
            <a:off x="163285" y="1600200"/>
            <a:ext cx="1360715" cy="34925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t">
            <a:spAutoFit/>
          </a:bodyPr>
          <a:lstStyle/>
          <a:p>
            <a:pPr>
              <a:defRPr/>
            </a:pPr>
            <a:r>
              <a:rPr lang="en-US" sz="1700" b="1" dirty="0" smtClean="0">
                <a:solidFill>
                  <a:schemeClr val="tx1"/>
                </a:solidFill>
              </a:rPr>
              <a:t>Staff</a:t>
            </a:r>
          </a:p>
          <a:p>
            <a:pPr>
              <a:defRPr/>
            </a:pPr>
            <a:endParaRPr lang="en-US" sz="1700" b="1" dirty="0">
              <a:solidFill>
                <a:schemeClr val="tx1"/>
              </a:solidFill>
            </a:endParaRPr>
          </a:p>
          <a:p>
            <a:pPr defTabSz="1054100">
              <a:lnSpc>
                <a:spcPct val="90000"/>
              </a:lnSpc>
              <a:defRPr/>
            </a:pPr>
            <a:r>
              <a:rPr lang="en-US" sz="1700" b="1" dirty="0">
                <a:solidFill>
                  <a:schemeClr val="tx1"/>
                </a:solidFill>
              </a:rPr>
              <a:t>Partner-ships</a:t>
            </a:r>
          </a:p>
          <a:p>
            <a:pPr marL="171450" indent="-171450" defTabSz="10541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A</a:t>
            </a:r>
            <a:endParaRPr lang="en-US" sz="1700" dirty="0">
              <a:solidFill>
                <a:schemeClr val="tx1"/>
              </a:solidFill>
            </a:endParaRPr>
          </a:p>
          <a:p>
            <a:pPr marL="171450" indent="-171450" defTabSz="10541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B</a:t>
            </a:r>
          </a:p>
          <a:p>
            <a:pPr marL="171450" indent="-171450" defTabSz="10541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17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700" b="1" dirty="0">
                <a:solidFill>
                  <a:schemeClr val="tx1"/>
                </a:solidFill>
              </a:rPr>
              <a:t>Funder </a:t>
            </a:r>
            <a:r>
              <a:rPr lang="en-US" sz="1700" b="1" dirty="0" smtClean="0">
                <a:solidFill>
                  <a:schemeClr val="tx1"/>
                </a:solidFill>
              </a:rPr>
              <a:t>goals</a:t>
            </a:r>
          </a:p>
          <a:p>
            <a:pPr>
              <a:defRPr/>
            </a:pPr>
            <a:endParaRPr lang="en-US" sz="17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700" b="1" dirty="0" smtClean="0">
                <a:solidFill>
                  <a:schemeClr val="tx1"/>
                </a:solidFill>
              </a:rPr>
              <a:t>Education, </a:t>
            </a:r>
            <a:r>
              <a:rPr lang="en-US" sz="1700" b="1" dirty="0">
                <a:solidFill>
                  <a:schemeClr val="tx1"/>
                </a:solidFill>
              </a:rPr>
              <a:t>population </a:t>
            </a:r>
            <a:r>
              <a:rPr lang="en-US" sz="1700" b="1" dirty="0" smtClean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60" name="Title 2"/>
          <p:cNvSpPr>
            <a:spLocks noGrp="1"/>
          </p:cNvSpPr>
          <p:nvPr>
            <p:ph type="title"/>
          </p:nvPr>
        </p:nvSpPr>
        <p:spPr>
          <a:xfrm>
            <a:off x="302446" y="228600"/>
            <a:ext cx="7696293" cy="535531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/>
                </a:solidFill>
              </a:rPr>
              <a:t>Change Over Time: Annotation Process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749663" y="805292"/>
            <a:ext cx="1641622" cy="64250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cs typeface="Arial" panose="020B0604020202020204" pitchFamily="34" charset="0"/>
              </a:rPr>
              <a:t>Activities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3672321" y="805291"/>
            <a:ext cx="5395479" cy="64251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163285" y="805292"/>
            <a:ext cx="1360715" cy="64250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cs typeface="Arial" panose="020B0604020202020204" pitchFamily="34" charset="0"/>
              </a:rPr>
              <a:t>Inputs</a:t>
            </a:r>
          </a:p>
        </p:txBody>
      </p:sp>
      <p:sp>
        <p:nvSpPr>
          <p:cNvPr id="85" name="Rectangle 74"/>
          <p:cNvSpPr>
            <a:spLocks noChangeArrowheads="1"/>
          </p:cNvSpPr>
          <p:nvPr/>
        </p:nvSpPr>
        <p:spPr bwMode="auto">
          <a:xfrm>
            <a:off x="3717066" y="3429000"/>
            <a:ext cx="1281219" cy="12494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dirty="0" smtClean="0"/>
              <a:t>Increased number of program graduates</a:t>
            </a:r>
            <a:endParaRPr lang="en-US" sz="1700" dirty="0"/>
          </a:p>
        </p:txBody>
      </p:sp>
      <p:sp>
        <p:nvSpPr>
          <p:cNvPr id="86" name="Rounded Rectangle 85"/>
          <p:cNvSpPr/>
          <p:nvPr/>
        </p:nvSpPr>
        <p:spPr bwMode="auto">
          <a:xfrm>
            <a:off x="1749663" y="3688203"/>
            <a:ext cx="1641622" cy="9599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2058" tIns="41029" rIns="82058" bIns="41029">
            <a:spAutoFit/>
          </a:bodyPr>
          <a:lstStyle/>
          <a:p>
            <a:pPr defTabSz="1055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 smtClean="0">
                <a:solidFill>
                  <a:schemeClr val="tx1"/>
                </a:solidFill>
              </a:rPr>
              <a:t>Enrollment</a:t>
            </a:r>
          </a:p>
          <a:p>
            <a:pPr defTabSz="1055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Of nurses in acad. dev.</a:t>
            </a:r>
          </a:p>
        </p:txBody>
      </p:sp>
      <p:sp>
        <p:nvSpPr>
          <p:cNvPr id="87" name="Rounded Rectangle 86"/>
          <p:cNvSpPr/>
          <p:nvPr/>
        </p:nvSpPr>
        <p:spPr bwMode="auto">
          <a:xfrm>
            <a:off x="3672321" y="1579070"/>
            <a:ext cx="1281218" cy="12494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2058" tIns="41029" rIns="82058" bIns="41029">
            <a:spAutoFit/>
          </a:bodyPr>
          <a:lstStyle/>
          <a:p>
            <a:pPr defTabSz="1055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Increased knowledge of model &amp; buy-in</a:t>
            </a:r>
          </a:p>
        </p:txBody>
      </p:sp>
      <p:sp>
        <p:nvSpPr>
          <p:cNvPr id="88" name="Rectangle 13"/>
          <p:cNvSpPr>
            <a:spLocks noChangeArrowheads="1"/>
          </p:cNvSpPr>
          <p:nvPr/>
        </p:nvSpPr>
        <p:spPr bwMode="auto">
          <a:xfrm>
            <a:off x="1749663" y="1579070"/>
            <a:ext cx="1641622" cy="6705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b="1" dirty="0" smtClean="0"/>
              <a:t>Establish Collaborative </a:t>
            </a:r>
          </a:p>
        </p:txBody>
      </p:sp>
      <p:sp>
        <p:nvSpPr>
          <p:cNvPr id="89" name="Rectangle 76"/>
          <p:cNvSpPr>
            <a:spLocks noChangeArrowheads="1"/>
          </p:cNvSpPr>
          <p:nvPr/>
        </p:nvSpPr>
        <p:spPr bwMode="auto">
          <a:xfrm>
            <a:off x="6642100" y="1760670"/>
            <a:ext cx="1206500" cy="19052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noAutofit/>
          </a:bodyPr>
          <a:lstStyle/>
          <a:p>
            <a:pPr defTabSz="1054100"/>
            <a:r>
              <a:rPr lang="en-US" sz="1700" dirty="0" smtClean="0"/>
              <a:t>Majority of nurses have advanced degree or higher</a:t>
            </a:r>
            <a:endParaRPr lang="en-US" sz="1700" dirty="0">
              <a:solidFill>
                <a:srgbClr val="CC0000"/>
              </a:solidFill>
            </a:endParaRPr>
          </a:p>
        </p:txBody>
      </p:sp>
      <p:sp>
        <p:nvSpPr>
          <p:cNvPr id="91" name="Rectangle 77"/>
          <p:cNvSpPr>
            <a:spLocks noChangeArrowheads="1"/>
          </p:cNvSpPr>
          <p:nvPr/>
        </p:nvSpPr>
        <p:spPr bwMode="auto">
          <a:xfrm>
            <a:off x="5181600" y="1723790"/>
            <a:ext cx="1212850" cy="9599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dirty="0" smtClean="0"/>
              <a:t>Increased interest in model</a:t>
            </a:r>
          </a:p>
        </p:txBody>
      </p:sp>
      <p:sp>
        <p:nvSpPr>
          <p:cNvPr id="92" name="Rectangle 77"/>
          <p:cNvSpPr>
            <a:spLocks noChangeArrowheads="1"/>
          </p:cNvSpPr>
          <p:nvPr/>
        </p:nvSpPr>
        <p:spPr bwMode="auto">
          <a:xfrm>
            <a:off x="5200650" y="4216476"/>
            <a:ext cx="1212850" cy="14985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dirty="0" smtClean="0"/>
              <a:t>Increased  employer pressure  to get degree</a:t>
            </a:r>
          </a:p>
        </p:txBody>
      </p:sp>
      <p:sp>
        <p:nvSpPr>
          <p:cNvPr id="94" name="Rectangle 13"/>
          <p:cNvSpPr>
            <a:spLocks noChangeArrowheads="1"/>
          </p:cNvSpPr>
          <p:nvPr/>
        </p:nvSpPr>
        <p:spPr bwMode="auto">
          <a:xfrm>
            <a:off x="7937938" y="4678803"/>
            <a:ext cx="1143000" cy="9599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dirty="0" smtClean="0"/>
              <a:t>Improved regional health</a:t>
            </a:r>
            <a:endParaRPr lang="en-US" sz="1700" dirty="0">
              <a:solidFill>
                <a:srgbClr val="CC0000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6407150" y="3345061"/>
            <a:ext cx="234950" cy="1168832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200650" y="5821803"/>
            <a:ext cx="1212850" cy="9599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dirty="0" smtClean="0"/>
              <a:t>Increased workforce diversity</a:t>
            </a:r>
          </a:p>
        </p:txBody>
      </p:sp>
      <p:cxnSp>
        <p:nvCxnSpPr>
          <p:cNvPr id="102" name="Straight Arrow Connector 101"/>
          <p:cNvCxnSpPr/>
          <p:nvPr/>
        </p:nvCxnSpPr>
        <p:spPr>
          <a:xfrm flipV="1">
            <a:off x="3089422" y="2849162"/>
            <a:ext cx="415778" cy="1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 bwMode="auto">
          <a:xfrm>
            <a:off x="1749663" y="4724400"/>
            <a:ext cx="1641622" cy="20622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2058" tIns="41029" rIns="82058" bIns="41029">
            <a:spAutoFit/>
          </a:bodyPr>
          <a:lstStyle/>
          <a:p>
            <a:pPr defTabSz="1055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 smtClean="0">
                <a:solidFill>
                  <a:schemeClr val="tx1"/>
                </a:solidFill>
              </a:rPr>
              <a:t>Marketing</a:t>
            </a:r>
          </a:p>
          <a:p>
            <a:pPr defTabSz="1055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- Create materials</a:t>
            </a:r>
          </a:p>
          <a:p>
            <a:pPr defTabSz="1055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- Circulate statewide</a:t>
            </a:r>
          </a:p>
          <a:p>
            <a:pPr defTabSz="1055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- Circulate in diverse venues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114" name="Rectangle 77"/>
          <p:cNvSpPr>
            <a:spLocks noChangeArrowheads="1"/>
          </p:cNvSpPr>
          <p:nvPr/>
        </p:nvSpPr>
        <p:spPr bwMode="auto">
          <a:xfrm>
            <a:off x="5187950" y="2858217"/>
            <a:ext cx="1212850" cy="9599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dirty="0" smtClean="0"/>
              <a:t>Programs self-sustaining</a:t>
            </a:r>
          </a:p>
        </p:txBody>
      </p:sp>
      <p:cxnSp>
        <p:nvCxnSpPr>
          <p:cNvPr id="116" name="Straight Arrow Connector 115"/>
          <p:cNvCxnSpPr/>
          <p:nvPr/>
        </p:nvCxnSpPr>
        <p:spPr>
          <a:xfrm flipV="1">
            <a:off x="5645150" y="2479891"/>
            <a:ext cx="0" cy="36609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V="1">
            <a:off x="6407150" y="5155473"/>
            <a:ext cx="844550" cy="817890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Rectangle 13"/>
          <p:cNvSpPr>
            <a:spLocks noChangeArrowheads="1"/>
          </p:cNvSpPr>
          <p:nvPr/>
        </p:nvSpPr>
        <p:spPr bwMode="auto">
          <a:xfrm>
            <a:off x="1749663" y="2621403"/>
            <a:ext cx="1641622" cy="9599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b="1" dirty="0" smtClean="0"/>
              <a:t>Standardize model-based curriculum</a:t>
            </a:r>
            <a:endParaRPr lang="en-US" sz="1700" dirty="0" smtClean="0"/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2306711" y="2240156"/>
            <a:ext cx="0" cy="103469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5" name="Rectangle 13"/>
          <p:cNvSpPr>
            <a:spLocks noChangeArrowheads="1"/>
          </p:cNvSpPr>
          <p:nvPr/>
        </p:nvSpPr>
        <p:spPr bwMode="auto">
          <a:xfrm>
            <a:off x="6629400" y="5390387"/>
            <a:ext cx="1219200" cy="9599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dirty="0" smtClean="0"/>
              <a:t>Increased workforce capacity</a:t>
            </a:r>
            <a:endParaRPr lang="en-US" sz="1700" dirty="0">
              <a:solidFill>
                <a:srgbClr val="CC0000"/>
              </a:solidFill>
            </a:endParaRPr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7245350" y="3505472"/>
            <a:ext cx="6350" cy="638926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flipV="1">
            <a:off x="7861300" y="4152726"/>
            <a:ext cx="635000" cy="497210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3089422" y="5973362"/>
            <a:ext cx="1793728" cy="1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>
            <a:off x="6413500" y="2985429"/>
            <a:ext cx="228600" cy="0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4119147" y="3262062"/>
            <a:ext cx="2522953" cy="195283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>
            <a:off x="3089422" y="5022028"/>
            <a:ext cx="1793728" cy="0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 flipV="1">
            <a:off x="4696037" y="2010963"/>
            <a:ext cx="180763" cy="11893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03" idx="3"/>
            <a:endCxn id="92" idx="1"/>
          </p:cNvCxnSpPr>
          <p:nvPr/>
        </p:nvCxnSpPr>
        <p:spPr>
          <a:xfrm flipV="1">
            <a:off x="3391285" y="4965738"/>
            <a:ext cx="1809365" cy="789775"/>
          </a:xfrm>
          <a:prstGeom prst="bentConnector3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03" idx="3"/>
            <a:endCxn id="99" idx="1"/>
          </p:cNvCxnSpPr>
          <p:nvPr/>
        </p:nvCxnSpPr>
        <p:spPr>
          <a:xfrm>
            <a:off x="3391285" y="5755513"/>
            <a:ext cx="1809365" cy="546289"/>
          </a:xfrm>
          <a:prstGeom prst="bentConnector3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35" idx="3"/>
            <a:endCxn id="94" idx="2"/>
          </p:cNvCxnSpPr>
          <p:nvPr/>
        </p:nvCxnSpPr>
        <p:spPr>
          <a:xfrm flipV="1">
            <a:off x="7848600" y="5638800"/>
            <a:ext cx="660838" cy="231586"/>
          </a:xfrm>
          <a:prstGeom prst="bentConnector2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85" idx="3"/>
            <a:endCxn id="89" idx="2"/>
          </p:cNvCxnSpPr>
          <p:nvPr/>
        </p:nvCxnSpPr>
        <p:spPr>
          <a:xfrm flipV="1">
            <a:off x="4998285" y="3665942"/>
            <a:ext cx="2247065" cy="387777"/>
          </a:xfrm>
          <a:prstGeom prst="bentConnector2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92" idx="3"/>
            <a:endCxn id="89" idx="2"/>
          </p:cNvCxnSpPr>
          <p:nvPr/>
        </p:nvCxnSpPr>
        <p:spPr>
          <a:xfrm flipV="1">
            <a:off x="6413500" y="3665942"/>
            <a:ext cx="831850" cy="1299796"/>
          </a:xfrm>
          <a:prstGeom prst="bentConnector2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" descr="Image result for post-it not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552" y="1529544"/>
            <a:ext cx="2162830" cy="1670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/>
          <p:cNvSpPr txBox="1"/>
          <p:nvPr/>
        </p:nvSpPr>
        <p:spPr>
          <a:xfrm rot="20966556">
            <a:off x="3723107" y="1878200"/>
            <a:ext cx="1447800" cy="830997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New variations in model</a:t>
            </a:r>
            <a:endParaRPr lang="en-US" sz="1600" b="1" dirty="0"/>
          </a:p>
        </p:txBody>
      </p:sp>
      <p:pic>
        <p:nvPicPr>
          <p:cNvPr id="49" name="Picture 4" descr="Image result for post-it not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4277">
            <a:off x="-321606" y="4420264"/>
            <a:ext cx="2162830" cy="1670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 rot="1016229">
            <a:off x="210508" y="4932387"/>
            <a:ext cx="1447800" cy="830997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Didn’t get population data </a:t>
            </a:r>
            <a:endParaRPr lang="en-US" sz="1600" b="1" dirty="0"/>
          </a:p>
        </p:txBody>
      </p:sp>
      <p:pic>
        <p:nvPicPr>
          <p:cNvPr id="51" name="Picture 4" descr="Image result for post-it not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4277">
            <a:off x="-329303" y="3147875"/>
            <a:ext cx="2162830" cy="1670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/>
          <p:cNvSpPr txBox="1"/>
          <p:nvPr/>
        </p:nvSpPr>
        <p:spPr>
          <a:xfrm rot="945785">
            <a:off x="153620" y="3548073"/>
            <a:ext cx="1447800" cy="830997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Funder emphasizes diversity</a:t>
            </a:r>
            <a:endParaRPr lang="en-US" sz="1600" b="1" dirty="0"/>
          </a:p>
        </p:txBody>
      </p:sp>
      <p:pic>
        <p:nvPicPr>
          <p:cNvPr id="53" name="Picture 4" descr="Image result for post-it not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0835">
            <a:off x="4712959" y="4130309"/>
            <a:ext cx="2162830" cy="1670856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Image result for post-it not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77878"/>
            <a:ext cx="2162830" cy="1670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 rot="1071869">
            <a:off x="5327819" y="4693316"/>
            <a:ext cx="1197260" cy="58477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Was 55%, now 65%</a:t>
            </a:r>
            <a:endParaRPr lang="en-US" sz="1600" b="1" dirty="0"/>
          </a:p>
        </p:txBody>
      </p:sp>
      <p:sp>
        <p:nvSpPr>
          <p:cNvPr id="56" name="TextBox 55"/>
          <p:cNvSpPr txBox="1"/>
          <p:nvPr/>
        </p:nvSpPr>
        <p:spPr>
          <a:xfrm rot="20718165">
            <a:off x="6678060" y="2434692"/>
            <a:ext cx="1228993" cy="58477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No increase over time</a:t>
            </a:r>
            <a:endParaRPr lang="en-US" sz="1600" b="1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2570474" y="2249626"/>
            <a:ext cx="0" cy="371777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391285" y="4168202"/>
            <a:ext cx="325781" cy="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953539" y="2203789"/>
            <a:ext cx="228061" cy="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391285" y="2743200"/>
            <a:ext cx="325781" cy="1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620000" y="3665942"/>
            <a:ext cx="0" cy="1724445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788025" y="2683787"/>
            <a:ext cx="6350" cy="17443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413500" y="6116559"/>
            <a:ext cx="228600" cy="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6400800" y="3200400"/>
            <a:ext cx="228061" cy="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52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0" grpId="0"/>
      <p:bldP spid="52" grpId="0"/>
      <p:bldP spid="55" grpId="0"/>
      <p:bldP spid="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973363"/>
            <a:ext cx="9144000" cy="884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ounded Rectangle 138"/>
          <p:cNvSpPr/>
          <p:nvPr/>
        </p:nvSpPr>
        <p:spPr>
          <a:xfrm>
            <a:off x="163285" y="1600200"/>
            <a:ext cx="1360715" cy="39984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t">
            <a:spAutoFit/>
          </a:bodyPr>
          <a:lstStyle/>
          <a:p>
            <a:pPr>
              <a:defRPr/>
            </a:pPr>
            <a:r>
              <a:rPr lang="en-US" sz="1700" b="1" dirty="0" smtClean="0">
                <a:solidFill>
                  <a:schemeClr val="tx1"/>
                </a:solidFill>
              </a:rPr>
              <a:t>Staff</a:t>
            </a:r>
          </a:p>
          <a:p>
            <a:pPr>
              <a:defRPr/>
            </a:pPr>
            <a:endParaRPr lang="en-US" sz="1700" b="1" dirty="0">
              <a:solidFill>
                <a:schemeClr val="tx1"/>
              </a:solidFill>
            </a:endParaRPr>
          </a:p>
          <a:p>
            <a:pPr defTabSz="1054100">
              <a:lnSpc>
                <a:spcPct val="90000"/>
              </a:lnSpc>
              <a:defRPr/>
            </a:pPr>
            <a:r>
              <a:rPr lang="en-US" sz="1700" b="1" dirty="0">
                <a:solidFill>
                  <a:schemeClr val="tx1"/>
                </a:solidFill>
              </a:rPr>
              <a:t>Partner-ships</a:t>
            </a:r>
          </a:p>
          <a:p>
            <a:pPr marL="171450" indent="-171450" defTabSz="10541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A</a:t>
            </a:r>
            <a:endParaRPr lang="en-US" sz="1700" dirty="0">
              <a:solidFill>
                <a:schemeClr val="tx1"/>
              </a:solidFill>
            </a:endParaRPr>
          </a:p>
          <a:p>
            <a:pPr marL="171450" indent="-171450" defTabSz="10541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B</a:t>
            </a:r>
          </a:p>
          <a:p>
            <a:pPr marL="171450" indent="-171450" defTabSz="10541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17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700" b="1" dirty="0">
                <a:solidFill>
                  <a:schemeClr val="tx1"/>
                </a:solidFill>
              </a:rPr>
              <a:t>Funder </a:t>
            </a:r>
            <a:r>
              <a:rPr lang="en-US" sz="1700" b="1" dirty="0" smtClean="0">
                <a:solidFill>
                  <a:schemeClr val="tx1"/>
                </a:solidFill>
              </a:rPr>
              <a:t>goals, </a:t>
            </a:r>
            <a:r>
              <a:rPr lang="en-US" sz="1700" b="1" dirty="0" smtClean="0">
                <a:solidFill>
                  <a:srgbClr val="FF0000"/>
                </a:solidFill>
              </a:rPr>
              <a:t>particularly diversity</a:t>
            </a:r>
          </a:p>
          <a:p>
            <a:pPr>
              <a:defRPr/>
            </a:pPr>
            <a:endParaRPr lang="en-US" sz="17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700" b="1" dirty="0" smtClean="0">
                <a:solidFill>
                  <a:schemeClr val="tx1"/>
                </a:solidFill>
              </a:rPr>
              <a:t>Education, </a:t>
            </a:r>
            <a:r>
              <a:rPr lang="en-US" sz="1700" b="1" strike="sngStrike" dirty="0">
                <a:solidFill>
                  <a:srgbClr val="FF0000"/>
                </a:solidFill>
              </a:rPr>
              <a:t>population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60" name="Title 2"/>
          <p:cNvSpPr>
            <a:spLocks noGrp="1"/>
          </p:cNvSpPr>
          <p:nvPr>
            <p:ph type="title"/>
          </p:nvPr>
        </p:nvSpPr>
        <p:spPr>
          <a:xfrm>
            <a:off x="302446" y="228600"/>
            <a:ext cx="7696293" cy="535531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/>
                </a:solidFill>
              </a:rPr>
              <a:t>Change Over Time: Revised Model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749663" y="805292"/>
            <a:ext cx="1641622" cy="64250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cs typeface="Arial" panose="020B0604020202020204" pitchFamily="34" charset="0"/>
              </a:rPr>
              <a:t>Activities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3672321" y="805291"/>
            <a:ext cx="5395479" cy="64251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163285" y="805292"/>
            <a:ext cx="1360715" cy="64250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cs typeface="Arial" panose="020B0604020202020204" pitchFamily="34" charset="0"/>
              </a:rPr>
              <a:t>Inputs</a:t>
            </a:r>
          </a:p>
        </p:txBody>
      </p:sp>
      <p:sp>
        <p:nvSpPr>
          <p:cNvPr id="85" name="Rectangle 74"/>
          <p:cNvSpPr>
            <a:spLocks noChangeArrowheads="1"/>
          </p:cNvSpPr>
          <p:nvPr/>
        </p:nvSpPr>
        <p:spPr bwMode="auto">
          <a:xfrm>
            <a:off x="3717066" y="3276600"/>
            <a:ext cx="1281219" cy="12494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dirty="0" smtClean="0"/>
              <a:t>Increased number of program graduates</a:t>
            </a:r>
            <a:endParaRPr lang="en-US" sz="1700" dirty="0"/>
          </a:p>
        </p:txBody>
      </p:sp>
      <p:sp>
        <p:nvSpPr>
          <p:cNvPr id="86" name="Rounded Rectangle 85"/>
          <p:cNvSpPr/>
          <p:nvPr/>
        </p:nvSpPr>
        <p:spPr bwMode="auto">
          <a:xfrm>
            <a:off x="1749663" y="3688203"/>
            <a:ext cx="1641622" cy="9599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2058" tIns="41029" rIns="82058" bIns="41029">
            <a:spAutoFit/>
          </a:bodyPr>
          <a:lstStyle/>
          <a:p>
            <a:pPr defTabSz="1055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 smtClean="0">
                <a:solidFill>
                  <a:schemeClr val="tx1"/>
                </a:solidFill>
              </a:rPr>
              <a:t>Enrollment</a:t>
            </a:r>
          </a:p>
          <a:p>
            <a:pPr defTabSz="1055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Of nurses in acad. dev.</a:t>
            </a:r>
          </a:p>
        </p:txBody>
      </p:sp>
      <p:sp>
        <p:nvSpPr>
          <p:cNvPr id="87" name="Rounded Rectangle 86"/>
          <p:cNvSpPr/>
          <p:nvPr/>
        </p:nvSpPr>
        <p:spPr bwMode="auto">
          <a:xfrm>
            <a:off x="3672321" y="1536025"/>
            <a:ext cx="1281218" cy="15119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2058" tIns="41029" rIns="82058" bIns="41029">
            <a:spAutoFit/>
          </a:bodyPr>
          <a:lstStyle/>
          <a:p>
            <a:pPr defTabSz="1055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Increased knowledge </a:t>
            </a:r>
            <a:r>
              <a:rPr lang="en-US" sz="1700" dirty="0" smtClean="0">
                <a:solidFill>
                  <a:srgbClr val="FF0000"/>
                </a:solidFill>
              </a:rPr>
              <a:t>of 2016 </a:t>
            </a:r>
            <a:r>
              <a:rPr lang="en-US" sz="1700" dirty="0" smtClean="0">
                <a:solidFill>
                  <a:schemeClr val="tx1"/>
                </a:solidFill>
              </a:rPr>
              <a:t>model &amp; buy-in</a:t>
            </a:r>
          </a:p>
        </p:txBody>
      </p:sp>
      <p:sp>
        <p:nvSpPr>
          <p:cNvPr id="88" name="Rectangle 13"/>
          <p:cNvSpPr>
            <a:spLocks noChangeArrowheads="1"/>
          </p:cNvSpPr>
          <p:nvPr/>
        </p:nvSpPr>
        <p:spPr bwMode="auto">
          <a:xfrm>
            <a:off x="1749663" y="1579070"/>
            <a:ext cx="1641622" cy="6705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b="1" dirty="0" smtClean="0"/>
              <a:t>Establish Collaborative </a:t>
            </a:r>
          </a:p>
        </p:txBody>
      </p:sp>
      <p:sp>
        <p:nvSpPr>
          <p:cNvPr id="89" name="Rectangle 76"/>
          <p:cNvSpPr>
            <a:spLocks noChangeArrowheads="1"/>
          </p:cNvSpPr>
          <p:nvPr/>
        </p:nvSpPr>
        <p:spPr bwMode="auto">
          <a:xfrm>
            <a:off x="6642100" y="1760670"/>
            <a:ext cx="1536700" cy="19052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noAutofit/>
          </a:bodyPr>
          <a:lstStyle/>
          <a:p>
            <a:pPr defTabSz="1054100"/>
            <a:r>
              <a:rPr lang="en-US" sz="1700" dirty="0" smtClean="0"/>
              <a:t>Majority of nurses have advanced degree or higher </a:t>
            </a:r>
            <a:r>
              <a:rPr lang="en-US" sz="1700" dirty="0" smtClean="0">
                <a:solidFill>
                  <a:srgbClr val="FF0000"/>
                </a:solidFill>
              </a:rPr>
              <a:t>(No increase 2011-2016)</a:t>
            </a:r>
            <a:endParaRPr lang="en-US" sz="1700" dirty="0">
              <a:solidFill>
                <a:srgbClr val="FF0000"/>
              </a:solidFill>
            </a:endParaRPr>
          </a:p>
        </p:txBody>
      </p:sp>
      <p:sp>
        <p:nvSpPr>
          <p:cNvPr id="91" name="Rectangle 77"/>
          <p:cNvSpPr>
            <a:spLocks noChangeArrowheads="1"/>
          </p:cNvSpPr>
          <p:nvPr/>
        </p:nvSpPr>
        <p:spPr bwMode="auto">
          <a:xfrm>
            <a:off x="5181600" y="1680745"/>
            <a:ext cx="1212850" cy="9599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dirty="0" smtClean="0"/>
              <a:t>Increased interest in model</a:t>
            </a:r>
          </a:p>
        </p:txBody>
      </p:sp>
      <p:sp>
        <p:nvSpPr>
          <p:cNvPr id="92" name="Rectangle 77"/>
          <p:cNvSpPr>
            <a:spLocks noChangeArrowheads="1"/>
          </p:cNvSpPr>
          <p:nvPr/>
        </p:nvSpPr>
        <p:spPr bwMode="auto">
          <a:xfrm>
            <a:off x="5200650" y="4026807"/>
            <a:ext cx="1212850" cy="17643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dirty="0" smtClean="0"/>
              <a:t>Increased  employer pressure  to get degree </a:t>
            </a:r>
            <a:r>
              <a:rPr lang="en-US" sz="1700" dirty="0" smtClean="0">
                <a:solidFill>
                  <a:srgbClr val="FF0000"/>
                </a:solidFill>
              </a:rPr>
              <a:t>(55-65%)</a:t>
            </a:r>
          </a:p>
        </p:txBody>
      </p:sp>
      <p:sp>
        <p:nvSpPr>
          <p:cNvPr id="94" name="Rectangle 13"/>
          <p:cNvSpPr>
            <a:spLocks noChangeArrowheads="1"/>
          </p:cNvSpPr>
          <p:nvPr/>
        </p:nvSpPr>
        <p:spPr bwMode="auto">
          <a:xfrm>
            <a:off x="7937938" y="4572000"/>
            <a:ext cx="1143000" cy="9599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dirty="0" smtClean="0"/>
              <a:t>Improved regional health</a:t>
            </a:r>
            <a:endParaRPr lang="en-US" sz="1700" dirty="0">
              <a:solidFill>
                <a:srgbClr val="CC0000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6407150" y="3345061"/>
            <a:ext cx="234950" cy="1168832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200650" y="5867400"/>
            <a:ext cx="1212850" cy="9599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dirty="0" smtClean="0"/>
              <a:t>Increased workforce diversity</a:t>
            </a:r>
          </a:p>
        </p:txBody>
      </p:sp>
      <p:cxnSp>
        <p:nvCxnSpPr>
          <p:cNvPr id="102" name="Straight Arrow Connector 101"/>
          <p:cNvCxnSpPr/>
          <p:nvPr/>
        </p:nvCxnSpPr>
        <p:spPr>
          <a:xfrm flipV="1">
            <a:off x="3089422" y="2849162"/>
            <a:ext cx="415778" cy="1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 bwMode="auto">
          <a:xfrm>
            <a:off x="1749663" y="4724400"/>
            <a:ext cx="1641622" cy="20622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2058" tIns="41029" rIns="82058" bIns="41029">
            <a:spAutoFit/>
          </a:bodyPr>
          <a:lstStyle/>
          <a:p>
            <a:pPr defTabSz="1055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 smtClean="0">
                <a:solidFill>
                  <a:schemeClr val="tx1"/>
                </a:solidFill>
              </a:rPr>
              <a:t>Marketing</a:t>
            </a:r>
          </a:p>
          <a:p>
            <a:pPr defTabSz="1055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- Create materials</a:t>
            </a:r>
          </a:p>
          <a:p>
            <a:pPr defTabSz="1055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- Circulate statewide</a:t>
            </a:r>
          </a:p>
          <a:p>
            <a:pPr defTabSz="1055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- Circulate in diverse venues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114" name="Rectangle 77"/>
          <p:cNvSpPr>
            <a:spLocks noChangeArrowheads="1"/>
          </p:cNvSpPr>
          <p:nvPr/>
        </p:nvSpPr>
        <p:spPr bwMode="auto">
          <a:xfrm>
            <a:off x="5187950" y="2858217"/>
            <a:ext cx="1212850" cy="9599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dirty="0" smtClean="0"/>
              <a:t>Programs self-sustaining</a:t>
            </a:r>
          </a:p>
        </p:txBody>
      </p:sp>
      <p:cxnSp>
        <p:nvCxnSpPr>
          <p:cNvPr id="116" name="Straight Arrow Connector 115"/>
          <p:cNvCxnSpPr/>
          <p:nvPr/>
        </p:nvCxnSpPr>
        <p:spPr>
          <a:xfrm flipV="1">
            <a:off x="5645150" y="2479891"/>
            <a:ext cx="0" cy="36609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V="1">
            <a:off x="6407150" y="5155473"/>
            <a:ext cx="844550" cy="817890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Rectangle 13"/>
          <p:cNvSpPr>
            <a:spLocks noChangeArrowheads="1"/>
          </p:cNvSpPr>
          <p:nvPr/>
        </p:nvSpPr>
        <p:spPr bwMode="auto">
          <a:xfrm>
            <a:off x="1749663" y="2621403"/>
            <a:ext cx="1641622" cy="9599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b="1" dirty="0" smtClean="0"/>
              <a:t>Standardize model-based curriculum</a:t>
            </a:r>
            <a:endParaRPr lang="en-US" sz="1700" dirty="0" smtClean="0"/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2306711" y="2240156"/>
            <a:ext cx="0" cy="103469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5" name="Rectangle 13"/>
          <p:cNvSpPr>
            <a:spLocks noChangeArrowheads="1"/>
          </p:cNvSpPr>
          <p:nvPr/>
        </p:nvSpPr>
        <p:spPr bwMode="auto">
          <a:xfrm>
            <a:off x="6705600" y="5257800"/>
            <a:ext cx="1219200" cy="9599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pPr defTabSz="1054100"/>
            <a:r>
              <a:rPr lang="en-US" sz="1700" dirty="0" smtClean="0"/>
              <a:t>Increased workforce capacity</a:t>
            </a:r>
            <a:endParaRPr lang="en-US" sz="1700" dirty="0">
              <a:solidFill>
                <a:srgbClr val="CC0000"/>
              </a:solidFill>
            </a:endParaRPr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7245350" y="3505472"/>
            <a:ext cx="6350" cy="638926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flipV="1">
            <a:off x="7861300" y="4152726"/>
            <a:ext cx="635000" cy="497210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3089422" y="5973362"/>
            <a:ext cx="1793728" cy="1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>
            <a:off x="6413500" y="2985429"/>
            <a:ext cx="228600" cy="0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4119147" y="3262062"/>
            <a:ext cx="2522953" cy="195283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>
            <a:off x="3089422" y="5022028"/>
            <a:ext cx="1793728" cy="0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 flipV="1">
            <a:off x="4696037" y="2010963"/>
            <a:ext cx="180763" cy="11893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03" idx="3"/>
            <a:endCxn id="92" idx="1"/>
          </p:cNvCxnSpPr>
          <p:nvPr/>
        </p:nvCxnSpPr>
        <p:spPr>
          <a:xfrm flipV="1">
            <a:off x="3391285" y="4909004"/>
            <a:ext cx="1809365" cy="846509"/>
          </a:xfrm>
          <a:prstGeom prst="bentConnector3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03" idx="3"/>
            <a:endCxn id="99" idx="1"/>
          </p:cNvCxnSpPr>
          <p:nvPr/>
        </p:nvCxnSpPr>
        <p:spPr>
          <a:xfrm>
            <a:off x="3391285" y="5755513"/>
            <a:ext cx="1809365" cy="591886"/>
          </a:xfrm>
          <a:prstGeom prst="bentConnector3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35" idx="3"/>
            <a:endCxn id="94" idx="2"/>
          </p:cNvCxnSpPr>
          <p:nvPr/>
        </p:nvCxnSpPr>
        <p:spPr>
          <a:xfrm flipV="1">
            <a:off x="7924800" y="5531997"/>
            <a:ext cx="584638" cy="205802"/>
          </a:xfrm>
          <a:prstGeom prst="bentConnector2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85" idx="3"/>
            <a:endCxn id="89" idx="2"/>
          </p:cNvCxnSpPr>
          <p:nvPr/>
        </p:nvCxnSpPr>
        <p:spPr>
          <a:xfrm flipV="1">
            <a:off x="4998285" y="3665942"/>
            <a:ext cx="2412165" cy="235377"/>
          </a:xfrm>
          <a:prstGeom prst="bentConnector2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92" idx="3"/>
            <a:endCxn id="89" idx="2"/>
          </p:cNvCxnSpPr>
          <p:nvPr/>
        </p:nvCxnSpPr>
        <p:spPr>
          <a:xfrm flipV="1">
            <a:off x="6413500" y="3665942"/>
            <a:ext cx="996950" cy="1243062"/>
          </a:xfrm>
          <a:prstGeom prst="bentConnector2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86" idx="3"/>
            <a:endCxn id="85" idx="1"/>
          </p:cNvCxnSpPr>
          <p:nvPr/>
        </p:nvCxnSpPr>
        <p:spPr>
          <a:xfrm flipV="1">
            <a:off x="3391285" y="3901319"/>
            <a:ext cx="325781" cy="266883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570474" y="2249626"/>
            <a:ext cx="0" cy="371777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87" idx="3"/>
            <a:endCxn id="91" idx="1"/>
          </p:cNvCxnSpPr>
          <p:nvPr/>
        </p:nvCxnSpPr>
        <p:spPr>
          <a:xfrm flipV="1">
            <a:off x="4953539" y="2160744"/>
            <a:ext cx="228061" cy="131269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87" idx="1"/>
          </p:cNvCxnSpPr>
          <p:nvPr/>
        </p:nvCxnSpPr>
        <p:spPr>
          <a:xfrm flipV="1">
            <a:off x="3391285" y="2292013"/>
            <a:ext cx="281036" cy="693416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696200" y="3665942"/>
            <a:ext cx="0" cy="1591858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91" idx="2"/>
            <a:endCxn id="114" idx="0"/>
          </p:cNvCxnSpPr>
          <p:nvPr/>
        </p:nvCxnSpPr>
        <p:spPr>
          <a:xfrm>
            <a:off x="5788025" y="2640742"/>
            <a:ext cx="6350" cy="217475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135" idx="1"/>
          </p:cNvCxnSpPr>
          <p:nvPr/>
        </p:nvCxnSpPr>
        <p:spPr>
          <a:xfrm flipV="1">
            <a:off x="6413500" y="5737799"/>
            <a:ext cx="292100" cy="60960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6400800" y="3200400"/>
            <a:ext cx="228061" cy="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56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838200"/>
            <a:ext cx="4648200" cy="6096000"/>
          </a:xfrm>
          <a:prstGeom prst="rect">
            <a:avLst/>
          </a:prstGeom>
          <a:solidFill>
            <a:schemeClr val="accent3">
              <a:lumMod val="40000"/>
              <a:lumOff val="60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48200" y="838200"/>
            <a:ext cx="4495800" cy="6096000"/>
          </a:xfrm>
          <a:prstGeom prst="rect">
            <a:avLst/>
          </a:prstGeom>
          <a:solidFill>
            <a:schemeClr val="accent6">
              <a:lumMod val="60000"/>
              <a:lumOff val="4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L:\DOCS\Marketing\Marketing Resources\Design Team\Image Library\Icon Library\Objects\asset, value add, positive, increase, benefit, plus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L:\DOCS\Marketing\Marketing Resources\Design Team\Image Library\Icon Library\Objects\caution, concern, challenge, awaren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990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"/>
          <p:cNvSpPr txBox="1">
            <a:spLocks/>
          </p:cNvSpPr>
          <p:nvPr/>
        </p:nvSpPr>
        <p:spPr>
          <a:xfrm>
            <a:off x="1600200" y="1143000"/>
            <a:ext cx="19050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Benefits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6096000" y="1219200"/>
            <a:ext cx="2133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Drawbacks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4198620" cy="5257800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en-US" sz="2600" dirty="0" smtClean="0"/>
              <a:t>Allows orgs to better articulate progress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sz="2600" dirty="0" smtClean="0"/>
              <a:t>Allows for re-prioritization of activities &amp; goals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sz="2600" dirty="0" smtClean="0"/>
              <a:t>Allows for facilitated reflection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sz="2600" dirty="0" smtClean="0"/>
              <a:t>Good way to show journey to new staff/partners</a:t>
            </a:r>
          </a:p>
          <a:p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Over Time: Key Takeaways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5402580" y="2514600"/>
            <a:ext cx="3817620" cy="266700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600" dirty="0" smtClean="0"/>
              <a:t>Hard to articulate original vision if staff changed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600" dirty="0" smtClean="0"/>
              <a:t>Can be messy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3290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124200"/>
            <a:ext cx="7032250" cy="590931"/>
          </a:xfrm>
        </p:spPr>
        <p:txBody>
          <a:bodyPr/>
          <a:lstStyle/>
          <a:p>
            <a:r>
              <a:rPr lang="en-US" dirty="0" smtClean="0"/>
              <a:t>Discussion; Q&amp;A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93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tccgrp.com</a:t>
            </a:r>
          </a:p>
          <a:p>
            <a:r>
              <a:rPr lang="en-US" dirty="0" smtClean="0"/>
              <a:t>@TCCGroup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Rose Konecky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@rose_k_tcc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Deepti Sood</a:t>
            </a: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@DSood26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Kate Locke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@TCCKate</a:t>
            </a:r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2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5" name="Picture Placeholder 4"/>
          <p:cNvPicPr>
            <a:picLocks noGrp="1" noChangeAspect="1"/>
          </p:cNvPicPr>
          <p:nvPr>
            <p:ph type="pic" sz="quarter" idx="2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39" b="12539"/>
          <a:stretch>
            <a:fillRect/>
          </a:stretch>
        </p:blipFill>
        <p:spPr/>
      </p:pic>
      <p:pic>
        <p:nvPicPr>
          <p:cNvPr id="6" name="Picture Placeholder 5"/>
          <p:cNvPicPr>
            <a:picLocks noGrp="1" noChangeAspect="1"/>
          </p:cNvPicPr>
          <p:nvPr>
            <p:ph type="pic" sz="quarter" idx="2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" b="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0307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Heat </a:t>
            </a:r>
            <a:r>
              <a:rPr lang="en-US" dirty="0"/>
              <a:t>M</a:t>
            </a:r>
            <a:r>
              <a:rPr lang="en-US" dirty="0" smtClean="0"/>
              <a:t>apping</a:t>
            </a:r>
          </a:p>
          <a:p>
            <a:r>
              <a:rPr lang="en-US" dirty="0" smtClean="0"/>
              <a:t>Cohort Logic </a:t>
            </a:r>
            <a:r>
              <a:rPr lang="en-US" dirty="0"/>
              <a:t>M</a:t>
            </a:r>
            <a:r>
              <a:rPr lang="en-US" dirty="0" smtClean="0"/>
              <a:t>odelling </a:t>
            </a:r>
          </a:p>
          <a:p>
            <a:r>
              <a:rPr lang="en-US" dirty="0" smtClean="0"/>
              <a:t>Change Over </a:t>
            </a:r>
            <a:r>
              <a:rPr lang="en-US" dirty="0"/>
              <a:t>T</a:t>
            </a:r>
            <a:r>
              <a:rPr lang="en-US" dirty="0" smtClean="0"/>
              <a:t>ime </a:t>
            </a:r>
          </a:p>
          <a:p>
            <a:r>
              <a:rPr lang="en-US" dirty="0" smtClean="0"/>
              <a:t>Discussion; 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0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124200"/>
            <a:ext cx="7032250" cy="590931"/>
          </a:xfrm>
        </p:spPr>
        <p:txBody>
          <a:bodyPr/>
          <a:lstStyle/>
          <a:p>
            <a:r>
              <a:rPr lang="en-US" dirty="0"/>
              <a:t>Model </a:t>
            </a:r>
            <a:r>
              <a:rPr lang="en-US" dirty="0" smtClean="0"/>
              <a:t>Heat </a:t>
            </a:r>
            <a:r>
              <a:rPr lang="en-US" dirty="0"/>
              <a:t>M</a:t>
            </a:r>
            <a:r>
              <a:rPr lang="en-US" dirty="0" smtClean="0"/>
              <a:t>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68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867400" y="728008"/>
            <a:ext cx="2992782" cy="156966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Goal: </a:t>
            </a:r>
          </a:p>
          <a:p>
            <a:pPr algn="ctr"/>
            <a:r>
              <a:rPr lang="en-US" sz="2400" dirty="0" smtClean="0"/>
              <a:t>Greater clarity of purpose &amp; ability to articulate work</a:t>
            </a:r>
          </a:p>
        </p:txBody>
      </p:sp>
      <p:sp>
        <p:nvSpPr>
          <p:cNvPr id="15" name="Title 2"/>
          <p:cNvSpPr>
            <a:spLocks noGrp="1"/>
          </p:cNvSpPr>
          <p:nvPr>
            <p:ph type="title"/>
          </p:nvPr>
        </p:nvSpPr>
        <p:spPr>
          <a:xfrm>
            <a:off x="302446" y="237003"/>
            <a:ext cx="7696293" cy="535531"/>
          </a:xfrm>
        </p:spPr>
        <p:txBody>
          <a:bodyPr/>
          <a:lstStyle/>
          <a:p>
            <a:r>
              <a:rPr lang="en-US" dirty="0" smtClean="0"/>
              <a:t>Logic Model Heat Mapping: Setting the Scene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52800" y="1430522"/>
            <a:ext cx="2423713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Tactic/Solution:</a:t>
            </a:r>
          </a:p>
          <a:p>
            <a:pPr algn="ctr"/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52400" y="804208"/>
            <a:ext cx="3087981" cy="156966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Situation:</a:t>
            </a:r>
          </a:p>
          <a:p>
            <a:pPr algn="ctr"/>
            <a:r>
              <a:rPr lang="en-US" sz="2400" dirty="0" smtClean="0"/>
              <a:t>Funder w/ unclear connection between vision &amp; activities</a:t>
            </a:r>
          </a:p>
        </p:txBody>
      </p:sp>
      <p:sp>
        <p:nvSpPr>
          <p:cNvPr id="1038" name="Right Arrow 1037"/>
          <p:cNvSpPr/>
          <p:nvPr/>
        </p:nvSpPr>
        <p:spPr>
          <a:xfrm>
            <a:off x="3200400" y="2954120"/>
            <a:ext cx="2877515" cy="138928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Logic Model Heat Mapping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61" y="2514600"/>
            <a:ext cx="3099039" cy="30990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4621924"/>
            <a:ext cx="1564960" cy="15649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561" y="2514600"/>
            <a:ext cx="3099039" cy="3099039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6248400" y="3221213"/>
            <a:ext cx="1757300" cy="2671706"/>
            <a:chOff x="6248400" y="3221213"/>
            <a:chExt cx="1757300" cy="2671706"/>
          </a:xfrm>
        </p:grpSpPr>
        <p:sp>
          <p:nvSpPr>
            <p:cNvPr id="5" name="Rectangle 4"/>
            <p:cNvSpPr/>
            <p:nvPr/>
          </p:nvSpPr>
          <p:spPr>
            <a:xfrm rot="19764615">
              <a:off x="6248400" y="5816719"/>
              <a:ext cx="381000" cy="76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 rot="20662419">
              <a:off x="6716874" y="5549371"/>
              <a:ext cx="381000" cy="76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 rot="19764615">
              <a:off x="7200774" y="5295899"/>
              <a:ext cx="381000" cy="76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 rot="17656398">
              <a:off x="7548674" y="4876263"/>
              <a:ext cx="381000" cy="740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 rot="1697657">
              <a:off x="7624700" y="4029054"/>
              <a:ext cx="381000" cy="76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 rot="2567740">
              <a:off x="7263830" y="3766919"/>
              <a:ext cx="381000" cy="76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 rot="18113898">
              <a:off x="7153003" y="3373613"/>
              <a:ext cx="381000" cy="76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 rot="17887527">
              <a:off x="7763296" y="4424134"/>
              <a:ext cx="381000" cy="76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022" y="4804991"/>
            <a:ext cx="1564960" cy="156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04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27" grpId="0"/>
      <p:bldP spid="10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38" y="5703051"/>
            <a:ext cx="9144000" cy="1154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Straight Arrow Connector 130"/>
          <p:cNvCxnSpPr/>
          <p:nvPr/>
        </p:nvCxnSpPr>
        <p:spPr>
          <a:xfrm>
            <a:off x="1768986" y="6984871"/>
            <a:ext cx="686923" cy="0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26469" y="2057400"/>
            <a:ext cx="1785651" cy="193174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Students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81" name="Rounded Rectangle 180"/>
          <p:cNvSpPr/>
          <p:nvPr/>
        </p:nvSpPr>
        <p:spPr>
          <a:xfrm>
            <a:off x="2455909" y="5994512"/>
            <a:ext cx="3623233" cy="6218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2439006" y="3450752"/>
            <a:ext cx="3885593" cy="214780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2455909" y="2133600"/>
            <a:ext cx="3868690" cy="113107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7560" y="3042999"/>
            <a:ext cx="1495040" cy="91940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Social/ emotional </a:t>
            </a:r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services 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4234169" y="3733800"/>
            <a:ext cx="1844972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Test scores</a:t>
            </a:r>
            <a:endParaRPr lang="en-US" sz="1600" b="1" dirty="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2557770" y="3581400"/>
            <a:ext cx="1547094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Academic skills</a:t>
            </a:r>
            <a:endParaRPr lang="en-US" sz="1600" b="1" dirty="0">
              <a:solidFill>
                <a:srgbClr val="FFC000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2557769" y="5181600"/>
            <a:ext cx="1228360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Attitudes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45272" y="4495800"/>
            <a:ext cx="1833870" cy="6469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College readiness, attendance </a:t>
            </a:r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  <a:sym typeface="Wingdings"/>
              </a:rPr>
              <a:t> </a:t>
            </a:r>
            <a:endParaRPr lang="en-US" sz="1600" dirty="0">
              <a:latin typeface="Calibri" panose="020F0502020204030204" pitchFamily="34" charset="0"/>
            </a:endParaRPr>
          </a:p>
        </p:txBody>
      </p:sp>
      <p:cxnSp>
        <p:nvCxnSpPr>
          <p:cNvPr id="31" name="Straight Arrow Connector 30"/>
          <p:cNvCxnSpPr>
            <a:endCxn id="22" idx="2"/>
          </p:cNvCxnSpPr>
          <p:nvPr/>
        </p:nvCxnSpPr>
        <p:spPr>
          <a:xfrm flipV="1">
            <a:off x="5156655" y="5142786"/>
            <a:ext cx="5552" cy="851726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3" idx="2"/>
            <a:endCxn id="22" idx="0"/>
          </p:cNvCxnSpPr>
          <p:nvPr/>
        </p:nvCxnSpPr>
        <p:spPr>
          <a:xfrm>
            <a:off x="5156655" y="4108371"/>
            <a:ext cx="5552" cy="387429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ounded Rectangle 124"/>
          <p:cNvSpPr/>
          <p:nvPr/>
        </p:nvSpPr>
        <p:spPr>
          <a:xfrm>
            <a:off x="2557769" y="2286000"/>
            <a:ext cx="1436391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Coordination</a:t>
            </a:r>
          </a:p>
        </p:txBody>
      </p:sp>
      <p:cxnSp>
        <p:nvCxnSpPr>
          <p:cNvPr id="127" name="Straight Arrow Connector 126"/>
          <p:cNvCxnSpPr>
            <a:stCxn id="82" idx="3"/>
          </p:cNvCxnSpPr>
          <p:nvPr/>
        </p:nvCxnSpPr>
        <p:spPr>
          <a:xfrm>
            <a:off x="1903926" y="5331143"/>
            <a:ext cx="551983" cy="101391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ounded Rectangle 191"/>
          <p:cNvSpPr/>
          <p:nvPr/>
        </p:nvSpPr>
        <p:spPr>
          <a:xfrm>
            <a:off x="257560" y="2362200"/>
            <a:ext cx="1495039" cy="6469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Summer academics</a:t>
            </a:r>
            <a:endParaRPr lang="en-US" sz="1600" dirty="0" smtClean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4264178" y="2209800"/>
            <a:ext cx="1646391" cy="91940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Education system improves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2557770" y="2771001"/>
            <a:ext cx="1436391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Resources</a:t>
            </a:r>
          </a:p>
        </p:txBody>
      </p:sp>
      <p:cxnSp>
        <p:nvCxnSpPr>
          <p:cNvPr id="88" name="Straight Arrow Connector 87"/>
          <p:cNvCxnSpPr>
            <a:stCxn id="125" idx="3"/>
          </p:cNvCxnSpPr>
          <p:nvPr/>
        </p:nvCxnSpPr>
        <p:spPr>
          <a:xfrm>
            <a:off x="3994160" y="2473286"/>
            <a:ext cx="325369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"/>
          <p:cNvSpPr txBox="1"/>
          <p:nvPr/>
        </p:nvSpPr>
        <p:spPr>
          <a:xfrm>
            <a:off x="2557769" y="4495800"/>
            <a:ext cx="1547095" cy="6469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Community engagement</a:t>
            </a:r>
            <a:endParaRPr lang="en-US" sz="1600" dirty="0">
              <a:latin typeface="Calibri" panose="020F0502020204030204" pitchFamily="34" charset="0"/>
              <a:cs typeface="Aparajita" panose="020B0604020202020204" pitchFamily="34" charset="0"/>
              <a:sym typeface="Wingdings"/>
            </a:endParaRPr>
          </a:p>
        </p:txBody>
      </p:sp>
      <p:cxnSp>
        <p:nvCxnSpPr>
          <p:cNvPr id="301" name="Straight Arrow Connector 300"/>
          <p:cNvCxnSpPr>
            <a:stCxn id="43" idx="3"/>
          </p:cNvCxnSpPr>
          <p:nvPr/>
        </p:nvCxnSpPr>
        <p:spPr>
          <a:xfrm>
            <a:off x="1912120" y="3023272"/>
            <a:ext cx="526886" cy="1139790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TextBox 319"/>
          <p:cNvSpPr txBox="1"/>
          <p:nvPr/>
        </p:nvSpPr>
        <p:spPr>
          <a:xfrm>
            <a:off x="2557770" y="4038600"/>
            <a:ext cx="1600200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Pre-K readiness </a:t>
            </a:r>
            <a:endParaRPr lang="en-US" sz="1600" b="1" dirty="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67" name="TextBox 1"/>
          <p:cNvSpPr txBox="1"/>
          <p:nvPr/>
        </p:nvSpPr>
        <p:spPr>
          <a:xfrm>
            <a:off x="4538969" y="6096000"/>
            <a:ext cx="1371600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Certifications  </a:t>
            </a:r>
            <a:endParaRPr lang="en-US" sz="1600" dirty="0" smtClean="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257560" y="1295400"/>
            <a:ext cx="1484619" cy="646986"/>
          </a:xfrm>
          <a:prstGeom prst="round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Upgrade infrastructure  </a:t>
            </a:r>
            <a:endParaRPr lang="en-US" sz="1600" dirty="0" smtClean="0">
              <a:latin typeface="Calibri" panose="020F0502020204030204" pitchFamily="34" charset="0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2466585" y="1219200"/>
            <a:ext cx="3858014" cy="71985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2557769" y="1367969"/>
            <a:ext cx="1066800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Job skills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4319529" y="1374690"/>
            <a:ext cx="1438640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Collaboration</a:t>
            </a:r>
            <a:endParaRPr lang="en-US" sz="1600" dirty="0" smtClean="0">
              <a:latin typeface="Calibri" panose="020F0502020204030204" pitchFamily="34" charset="0"/>
            </a:endParaRPr>
          </a:p>
        </p:txBody>
      </p:sp>
      <p:cxnSp>
        <p:nvCxnSpPr>
          <p:cNvPr id="147" name="Straight Arrow Connector 146"/>
          <p:cNvCxnSpPr>
            <a:stCxn id="81" idx="3"/>
            <a:endCxn id="70" idx="1"/>
          </p:cNvCxnSpPr>
          <p:nvPr/>
        </p:nvCxnSpPr>
        <p:spPr>
          <a:xfrm>
            <a:off x="1742179" y="1618893"/>
            <a:ext cx="713730" cy="1080247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1"/>
          <p:cNvSpPr txBox="1"/>
          <p:nvPr/>
        </p:nvSpPr>
        <p:spPr>
          <a:xfrm>
            <a:off x="2527700" y="6096001"/>
            <a:ext cx="1881635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  <a:sym typeface="Wingdings"/>
              </a:rPr>
              <a:t>K</a:t>
            </a:r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nowledge &amp; skills</a:t>
            </a:r>
            <a:endParaRPr lang="en-US" sz="1600" dirty="0" smtClean="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cxnSp>
        <p:nvCxnSpPr>
          <p:cNvPr id="93" name="Straight Arrow Connector 92"/>
          <p:cNvCxnSpPr>
            <a:stCxn id="82" idx="3"/>
          </p:cNvCxnSpPr>
          <p:nvPr/>
        </p:nvCxnSpPr>
        <p:spPr>
          <a:xfrm flipV="1">
            <a:off x="1903926" y="4424761"/>
            <a:ext cx="535080" cy="90638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26469" y="4191000"/>
            <a:ext cx="1777457" cy="22802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Older Youth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7560" y="4486364"/>
            <a:ext cx="1495040" cy="6469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College services 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247139" y="5203269"/>
            <a:ext cx="1495040" cy="119181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Support HS drop-outs,  formerly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incarcerated 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 flipH="1">
            <a:off x="5214628" y="6984871"/>
            <a:ext cx="1109972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81" idx="3"/>
          </p:cNvCxnSpPr>
          <p:nvPr/>
        </p:nvCxnSpPr>
        <p:spPr>
          <a:xfrm flipV="1">
            <a:off x="1742179" y="1599487"/>
            <a:ext cx="724405" cy="19406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68" idx="2"/>
          </p:cNvCxnSpPr>
          <p:nvPr/>
        </p:nvCxnSpPr>
        <p:spPr>
          <a:xfrm>
            <a:off x="5087374" y="3129201"/>
            <a:ext cx="0" cy="321551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Logic Model on Education Programs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2454786" y="762001"/>
            <a:ext cx="3733800" cy="3545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28600" y="762001"/>
            <a:ext cx="1447800" cy="3545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Activities</a:t>
            </a:r>
          </a:p>
        </p:txBody>
      </p:sp>
      <p:cxnSp>
        <p:nvCxnSpPr>
          <p:cNvPr id="119" name="Straight Arrow Connector 118"/>
          <p:cNvCxnSpPr>
            <a:stCxn id="69" idx="3"/>
          </p:cNvCxnSpPr>
          <p:nvPr/>
        </p:nvCxnSpPr>
        <p:spPr>
          <a:xfrm flipV="1">
            <a:off x="3994161" y="2958286"/>
            <a:ext cx="327525" cy="1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51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13138" y="5703051"/>
            <a:ext cx="9144000" cy="1154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26469" y="2057400"/>
            <a:ext cx="1785651" cy="193174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Students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81" name="Rounded Rectangle 180"/>
          <p:cNvSpPr/>
          <p:nvPr/>
        </p:nvSpPr>
        <p:spPr>
          <a:xfrm>
            <a:off x="2455909" y="5994512"/>
            <a:ext cx="3623233" cy="6218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2439006" y="3450752"/>
            <a:ext cx="3885593" cy="214780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2455909" y="2133600"/>
            <a:ext cx="3868690" cy="113107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7560" y="3042999"/>
            <a:ext cx="1495040" cy="91940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Social/ emotional </a:t>
            </a:r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services 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4234169" y="3733800"/>
            <a:ext cx="1844972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Test scores</a:t>
            </a:r>
            <a:endParaRPr lang="en-US" sz="1600" b="1" dirty="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2557770" y="3581400"/>
            <a:ext cx="1547094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Academic skills</a:t>
            </a:r>
            <a:endParaRPr lang="en-US" sz="1600" b="1" dirty="0">
              <a:solidFill>
                <a:srgbClr val="FFC000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2557769" y="5181600"/>
            <a:ext cx="1228360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Attitudes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45272" y="4495800"/>
            <a:ext cx="1833870" cy="6469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College readiness, attendance </a:t>
            </a:r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  <a:sym typeface="Wingdings"/>
              </a:rPr>
              <a:t> </a:t>
            </a:r>
            <a:endParaRPr lang="en-US" sz="1600" dirty="0">
              <a:latin typeface="Calibri" panose="020F0502020204030204" pitchFamily="34" charset="0"/>
            </a:endParaRPr>
          </a:p>
        </p:txBody>
      </p:sp>
      <p:cxnSp>
        <p:nvCxnSpPr>
          <p:cNvPr id="31" name="Straight Arrow Connector 30"/>
          <p:cNvCxnSpPr>
            <a:endCxn id="22" idx="2"/>
          </p:cNvCxnSpPr>
          <p:nvPr/>
        </p:nvCxnSpPr>
        <p:spPr>
          <a:xfrm flipV="1">
            <a:off x="5156655" y="5142786"/>
            <a:ext cx="5552" cy="851726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3" idx="2"/>
            <a:endCxn id="22" idx="0"/>
          </p:cNvCxnSpPr>
          <p:nvPr/>
        </p:nvCxnSpPr>
        <p:spPr>
          <a:xfrm>
            <a:off x="5156655" y="4108371"/>
            <a:ext cx="5552" cy="387429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ounded Rectangle 124"/>
          <p:cNvSpPr/>
          <p:nvPr/>
        </p:nvSpPr>
        <p:spPr>
          <a:xfrm>
            <a:off x="2557769" y="2286000"/>
            <a:ext cx="1436391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Coordination</a:t>
            </a:r>
          </a:p>
        </p:txBody>
      </p:sp>
      <p:cxnSp>
        <p:nvCxnSpPr>
          <p:cNvPr id="127" name="Straight Arrow Connector 126"/>
          <p:cNvCxnSpPr>
            <a:stCxn id="82" idx="3"/>
          </p:cNvCxnSpPr>
          <p:nvPr/>
        </p:nvCxnSpPr>
        <p:spPr>
          <a:xfrm>
            <a:off x="1903926" y="5331143"/>
            <a:ext cx="551983" cy="101391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ounded Rectangle 191"/>
          <p:cNvSpPr/>
          <p:nvPr/>
        </p:nvSpPr>
        <p:spPr>
          <a:xfrm>
            <a:off x="257560" y="2362200"/>
            <a:ext cx="1495039" cy="6469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Summer academics</a:t>
            </a:r>
            <a:endParaRPr lang="en-US" sz="1600" dirty="0" smtClean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4264178" y="2209800"/>
            <a:ext cx="1646391" cy="91940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Education system improves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2557770" y="2771001"/>
            <a:ext cx="1436391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Resources</a:t>
            </a:r>
          </a:p>
        </p:txBody>
      </p:sp>
      <p:cxnSp>
        <p:nvCxnSpPr>
          <p:cNvPr id="88" name="Straight Arrow Connector 87"/>
          <p:cNvCxnSpPr>
            <a:stCxn id="125" idx="3"/>
          </p:cNvCxnSpPr>
          <p:nvPr/>
        </p:nvCxnSpPr>
        <p:spPr>
          <a:xfrm>
            <a:off x="3994160" y="2473286"/>
            <a:ext cx="325369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"/>
          <p:cNvSpPr txBox="1"/>
          <p:nvPr/>
        </p:nvSpPr>
        <p:spPr>
          <a:xfrm>
            <a:off x="2557769" y="4495800"/>
            <a:ext cx="1547095" cy="6469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Community engagement</a:t>
            </a:r>
            <a:endParaRPr lang="en-US" sz="1600" dirty="0">
              <a:latin typeface="Calibri" panose="020F0502020204030204" pitchFamily="34" charset="0"/>
              <a:cs typeface="Aparajita" panose="020B0604020202020204" pitchFamily="34" charset="0"/>
              <a:sym typeface="Wingdings"/>
            </a:endParaRPr>
          </a:p>
        </p:txBody>
      </p:sp>
      <p:cxnSp>
        <p:nvCxnSpPr>
          <p:cNvPr id="301" name="Straight Arrow Connector 300"/>
          <p:cNvCxnSpPr>
            <a:stCxn id="43" idx="3"/>
          </p:cNvCxnSpPr>
          <p:nvPr/>
        </p:nvCxnSpPr>
        <p:spPr>
          <a:xfrm>
            <a:off x="1912120" y="3023272"/>
            <a:ext cx="526886" cy="1139790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TextBox 319"/>
          <p:cNvSpPr txBox="1"/>
          <p:nvPr/>
        </p:nvSpPr>
        <p:spPr>
          <a:xfrm>
            <a:off x="2557770" y="4038600"/>
            <a:ext cx="1600200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Pre-K readiness </a:t>
            </a:r>
            <a:endParaRPr lang="en-US" sz="1600" b="1" dirty="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67" name="TextBox 1"/>
          <p:cNvSpPr txBox="1"/>
          <p:nvPr/>
        </p:nvSpPr>
        <p:spPr>
          <a:xfrm>
            <a:off x="4538969" y="6096000"/>
            <a:ext cx="1371600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Certifications  </a:t>
            </a:r>
            <a:endParaRPr lang="en-US" sz="1600" dirty="0" smtClean="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257560" y="1295400"/>
            <a:ext cx="1484619" cy="646986"/>
          </a:xfrm>
          <a:prstGeom prst="round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Upgrade infrastructure  </a:t>
            </a:r>
            <a:endParaRPr lang="en-US" sz="1600" dirty="0" smtClean="0">
              <a:latin typeface="Calibri" panose="020F0502020204030204" pitchFamily="34" charset="0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2466585" y="1219200"/>
            <a:ext cx="3858014" cy="71985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2557769" y="1367969"/>
            <a:ext cx="1066800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Job skills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4319529" y="1374690"/>
            <a:ext cx="1438640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Collaboration</a:t>
            </a:r>
            <a:endParaRPr lang="en-US" sz="1600" dirty="0" smtClean="0">
              <a:latin typeface="Calibri" panose="020F0502020204030204" pitchFamily="34" charset="0"/>
            </a:endParaRPr>
          </a:p>
        </p:txBody>
      </p:sp>
      <p:cxnSp>
        <p:nvCxnSpPr>
          <p:cNvPr id="147" name="Straight Arrow Connector 146"/>
          <p:cNvCxnSpPr>
            <a:stCxn id="81" idx="3"/>
            <a:endCxn id="70" idx="1"/>
          </p:cNvCxnSpPr>
          <p:nvPr/>
        </p:nvCxnSpPr>
        <p:spPr>
          <a:xfrm>
            <a:off x="1742179" y="1618893"/>
            <a:ext cx="713730" cy="1080247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1"/>
          <p:cNvSpPr txBox="1"/>
          <p:nvPr/>
        </p:nvSpPr>
        <p:spPr>
          <a:xfrm>
            <a:off x="2527700" y="6096001"/>
            <a:ext cx="1881635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  <a:sym typeface="Wingdings"/>
              </a:rPr>
              <a:t>K</a:t>
            </a:r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nowledge &amp; skills</a:t>
            </a:r>
            <a:endParaRPr lang="en-US" sz="1600" dirty="0" smtClean="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cxnSp>
        <p:nvCxnSpPr>
          <p:cNvPr id="93" name="Straight Arrow Connector 92"/>
          <p:cNvCxnSpPr>
            <a:stCxn id="82" idx="3"/>
          </p:cNvCxnSpPr>
          <p:nvPr/>
        </p:nvCxnSpPr>
        <p:spPr>
          <a:xfrm flipV="1">
            <a:off x="1903926" y="4424761"/>
            <a:ext cx="535080" cy="90638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26469" y="4191000"/>
            <a:ext cx="1777457" cy="22802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Older Youth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7560" y="4486364"/>
            <a:ext cx="1495040" cy="6469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College services 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247139" y="5203269"/>
            <a:ext cx="1495040" cy="119181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Support HS drop-outs,  formerly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incarcerated 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 flipH="1">
            <a:off x="5214628" y="6984871"/>
            <a:ext cx="1109972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81" idx="3"/>
          </p:cNvCxnSpPr>
          <p:nvPr/>
        </p:nvCxnSpPr>
        <p:spPr>
          <a:xfrm flipV="1">
            <a:off x="1742179" y="1599487"/>
            <a:ext cx="724405" cy="19406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68" idx="2"/>
          </p:cNvCxnSpPr>
          <p:nvPr/>
        </p:nvCxnSpPr>
        <p:spPr>
          <a:xfrm>
            <a:off x="5087374" y="3129201"/>
            <a:ext cx="0" cy="321551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Logic Model on Education Programs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2454786" y="762001"/>
            <a:ext cx="3733800" cy="3545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28600" y="762001"/>
            <a:ext cx="1447800" cy="3545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Activities</a:t>
            </a:r>
          </a:p>
        </p:txBody>
      </p:sp>
      <p:cxnSp>
        <p:nvCxnSpPr>
          <p:cNvPr id="119" name="Straight Arrow Connector 118"/>
          <p:cNvCxnSpPr>
            <a:stCxn id="69" idx="3"/>
          </p:cNvCxnSpPr>
          <p:nvPr/>
        </p:nvCxnSpPr>
        <p:spPr>
          <a:xfrm flipV="1">
            <a:off x="3994161" y="2958286"/>
            <a:ext cx="327525" cy="1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ounded Rectangle 122"/>
          <p:cNvSpPr/>
          <p:nvPr/>
        </p:nvSpPr>
        <p:spPr>
          <a:xfrm>
            <a:off x="7268176" y="4184815"/>
            <a:ext cx="1418624" cy="61578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Students</a:t>
            </a:r>
          </a:p>
        </p:txBody>
      </p:sp>
      <p:sp>
        <p:nvSpPr>
          <p:cNvPr id="292" name="Right Brace 291"/>
          <p:cNvSpPr/>
          <p:nvPr/>
        </p:nvSpPr>
        <p:spPr>
          <a:xfrm>
            <a:off x="6477000" y="3593167"/>
            <a:ext cx="533400" cy="1775719"/>
          </a:xfrm>
          <a:prstGeom prst="rightBrac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7220879" y="1219200"/>
            <a:ext cx="1418624" cy="61578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Teachers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7239000" y="2356015"/>
            <a:ext cx="1418624" cy="61578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Schools</a:t>
            </a:r>
          </a:p>
        </p:txBody>
      </p:sp>
      <p:sp>
        <p:nvSpPr>
          <p:cNvPr id="130" name="Rounded Rectangle 129"/>
          <p:cNvSpPr/>
          <p:nvPr/>
        </p:nvSpPr>
        <p:spPr>
          <a:xfrm>
            <a:off x="7278414" y="5943600"/>
            <a:ext cx="1713186" cy="61578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Non-Traditional Students</a:t>
            </a:r>
          </a:p>
        </p:txBody>
      </p:sp>
      <p:sp>
        <p:nvSpPr>
          <p:cNvPr id="132" name="Right Brace 131"/>
          <p:cNvSpPr/>
          <p:nvPr/>
        </p:nvSpPr>
        <p:spPr>
          <a:xfrm>
            <a:off x="6477000" y="1168683"/>
            <a:ext cx="533400" cy="812517"/>
          </a:xfrm>
          <a:prstGeom prst="rightBrac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ight Brace 132"/>
          <p:cNvSpPr/>
          <p:nvPr/>
        </p:nvSpPr>
        <p:spPr>
          <a:xfrm>
            <a:off x="6477000" y="2311683"/>
            <a:ext cx="533400" cy="812517"/>
          </a:xfrm>
          <a:prstGeom prst="rightBrac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ight Brace 133"/>
          <p:cNvSpPr/>
          <p:nvPr/>
        </p:nvSpPr>
        <p:spPr>
          <a:xfrm>
            <a:off x="6477000" y="5838099"/>
            <a:ext cx="533400" cy="966820"/>
          </a:xfrm>
          <a:prstGeom prst="rightBrac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0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3" descr="C:\Users\rkowalski\Downloads\noun_14280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1940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kowalski\Downloads\noun_14280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06680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5638800"/>
            <a:ext cx="9144000" cy="1154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26469" y="2057400"/>
            <a:ext cx="1785651" cy="193174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Students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81" name="Rounded Rectangle 180"/>
          <p:cNvSpPr/>
          <p:nvPr/>
        </p:nvSpPr>
        <p:spPr>
          <a:xfrm>
            <a:off x="2466585" y="5986629"/>
            <a:ext cx="3623233" cy="6218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2439006" y="3450752"/>
            <a:ext cx="3885593" cy="214780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2455909" y="2133600"/>
            <a:ext cx="3868690" cy="113107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7560" y="3042999"/>
            <a:ext cx="1495040" cy="91940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Social/ emotional </a:t>
            </a:r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services 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4234169" y="3733800"/>
            <a:ext cx="1844972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Test scores</a:t>
            </a:r>
            <a:endParaRPr lang="en-US" sz="1600" b="1" dirty="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2557770" y="3581400"/>
            <a:ext cx="1547094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Academic skills</a:t>
            </a:r>
            <a:endParaRPr lang="en-US" sz="1600" b="1" dirty="0">
              <a:solidFill>
                <a:srgbClr val="FFC000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2557769" y="5181600"/>
            <a:ext cx="1228360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Attitudes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45272" y="4495800"/>
            <a:ext cx="1833870" cy="6469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College readiness, attendance </a:t>
            </a:r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  <a:sym typeface="Wingdings"/>
              </a:rPr>
              <a:t> </a:t>
            </a:r>
            <a:endParaRPr lang="en-US" sz="1600" dirty="0">
              <a:latin typeface="Calibri" panose="020F0502020204030204" pitchFamily="34" charset="0"/>
            </a:endParaRPr>
          </a:p>
        </p:txBody>
      </p:sp>
      <p:cxnSp>
        <p:nvCxnSpPr>
          <p:cNvPr id="31" name="Straight Arrow Connector 30"/>
          <p:cNvCxnSpPr>
            <a:endCxn id="22" idx="2"/>
          </p:cNvCxnSpPr>
          <p:nvPr/>
        </p:nvCxnSpPr>
        <p:spPr>
          <a:xfrm flipV="1">
            <a:off x="5156655" y="5142786"/>
            <a:ext cx="5552" cy="851726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3" idx="2"/>
            <a:endCxn id="22" idx="0"/>
          </p:cNvCxnSpPr>
          <p:nvPr/>
        </p:nvCxnSpPr>
        <p:spPr>
          <a:xfrm>
            <a:off x="5156655" y="4108371"/>
            <a:ext cx="5552" cy="387429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ounded Rectangle 124"/>
          <p:cNvSpPr/>
          <p:nvPr/>
        </p:nvSpPr>
        <p:spPr>
          <a:xfrm>
            <a:off x="2557769" y="2286000"/>
            <a:ext cx="1436391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Coordination</a:t>
            </a:r>
          </a:p>
        </p:txBody>
      </p:sp>
      <p:cxnSp>
        <p:nvCxnSpPr>
          <p:cNvPr id="127" name="Straight Arrow Connector 126"/>
          <p:cNvCxnSpPr>
            <a:stCxn id="82" idx="3"/>
          </p:cNvCxnSpPr>
          <p:nvPr/>
        </p:nvCxnSpPr>
        <p:spPr>
          <a:xfrm>
            <a:off x="1903926" y="5331143"/>
            <a:ext cx="551983" cy="101391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ounded Rectangle 191"/>
          <p:cNvSpPr/>
          <p:nvPr/>
        </p:nvSpPr>
        <p:spPr>
          <a:xfrm>
            <a:off x="257560" y="2362200"/>
            <a:ext cx="1495039" cy="6469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Summer academics</a:t>
            </a:r>
            <a:endParaRPr lang="en-US" sz="1600" dirty="0" smtClean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4264178" y="2209800"/>
            <a:ext cx="1646391" cy="91940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Education system improves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2557770" y="2771001"/>
            <a:ext cx="1436391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Resources</a:t>
            </a:r>
          </a:p>
        </p:txBody>
      </p:sp>
      <p:cxnSp>
        <p:nvCxnSpPr>
          <p:cNvPr id="88" name="Straight Arrow Connector 87"/>
          <p:cNvCxnSpPr>
            <a:stCxn id="125" idx="3"/>
          </p:cNvCxnSpPr>
          <p:nvPr/>
        </p:nvCxnSpPr>
        <p:spPr>
          <a:xfrm>
            <a:off x="3994160" y="2473286"/>
            <a:ext cx="325369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"/>
          <p:cNvSpPr txBox="1"/>
          <p:nvPr/>
        </p:nvSpPr>
        <p:spPr>
          <a:xfrm>
            <a:off x="2557769" y="4495800"/>
            <a:ext cx="1547095" cy="6469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Community engagement</a:t>
            </a:r>
            <a:endParaRPr lang="en-US" sz="1600" dirty="0">
              <a:latin typeface="Calibri" panose="020F0502020204030204" pitchFamily="34" charset="0"/>
              <a:cs typeface="Aparajita" panose="020B0604020202020204" pitchFamily="34" charset="0"/>
              <a:sym typeface="Wingdings"/>
            </a:endParaRPr>
          </a:p>
        </p:txBody>
      </p:sp>
      <p:cxnSp>
        <p:nvCxnSpPr>
          <p:cNvPr id="301" name="Straight Arrow Connector 300"/>
          <p:cNvCxnSpPr>
            <a:stCxn id="43" idx="3"/>
          </p:cNvCxnSpPr>
          <p:nvPr/>
        </p:nvCxnSpPr>
        <p:spPr>
          <a:xfrm>
            <a:off x="1912120" y="3023272"/>
            <a:ext cx="526886" cy="1139790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TextBox 319"/>
          <p:cNvSpPr txBox="1"/>
          <p:nvPr/>
        </p:nvSpPr>
        <p:spPr>
          <a:xfrm>
            <a:off x="2557770" y="4038600"/>
            <a:ext cx="1600200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Pre-K readiness </a:t>
            </a:r>
            <a:endParaRPr lang="en-US" sz="1600" b="1" dirty="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67" name="TextBox 1"/>
          <p:cNvSpPr txBox="1"/>
          <p:nvPr/>
        </p:nvSpPr>
        <p:spPr>
          <a:xfrm>
            <a:off x="4549645" y="6088117"/>
            <a:ext cx="1371600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Certifications  </a:t>
            </a:r>
            <a:endParaRPr lang="en-US" sz="1600" dirty="0" smtClean="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257560" y="1295400"/>
            <a:ext cx="1484619" cy="646986"/>
          </a:xfrm>
          <a:prstGeom prst="round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Upgrade infrastructure  </a:t>
            </a:r>
            <a:endParaRPr lang="en-US" sz="1600" dirty="0" smtClean="0">
              <a:latin typeface="Calibri" panose="020F0502020204030204" pitchFamily="34" charset="0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2466585" y="1219200"/>
            <a:ext cx="3858014" cy="71985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2557769" y="1367969"/>
            <a:ext cx="1066800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Job skills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4319529" y="1374690"/>
            <a:ext cx="1438640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Collaboration</a:t>
            </a:r>
            <a:endParaRPr lang="en-US" sz="1600" dirty="0" smtClean="0">
              <a:latin typeface="Calibri" panose="020F0502020204030204" pitchFamily="34" charset="0"/>
            </a:endParaRPr>
          </a:p>
        </p:txBody>
      </p:sp>
      <p:cxnSp>
        <p:nvCxnSpPr>
          <p:cNvPr id="147" name="Straight Arrow Connector 146"/>
          <p:cNvCxnSpPr>
            <a:stCxn id="81" idx="3"/>
            <a:endCxn id="70" idx="1"/>
          </p:cNvCxnSpPr>
          <p:nvPr/>
        </p:nvCxnSpPr>
        <p:spPr>
          <a:xfrm>
            <a:off x="1742179" y="1618893"/>
            <a:ext cx="713730" cy="1080247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1"/>
          <p:cNvSpPr txBox="1"/>
          <p:nvPr/>
        </p:nvSpPr>
        <p:spPr>
          <a:xfrm>
            <a:off x="2538376" y="6088118"/>
            <a:ext cx="1881635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  <a:sym typeface="Wingdings"/>
              </a:rPr>
              <a:t>K</a:t>
            </a:r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nowledge &amp; skills</a:t>
            </a:r>
            <a:endParaRPr lang="en-US" sz="1600" dirty="0" smtClean="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cxnSp>
        <p:nvCxnSpPr>
          <p:cNvPr id="93" name="Straight Arrow Connector 92"/>
          <p:cNvCxnSpPr>
            <a:stCxn id="82" idx="3"/>
          </p:cNvCxnSpPr>
          <p:nvPr/>
        </p:nvCxnSpPr>
        <p:spPr>
          <a:xfrm flipV="1">
            <a:off x="1903926" y="4424761"/>
            <a:ext cx="535080" cy="90638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26469" y="4191000"/>
            <a:ext cx="1777457" cy="22802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Older Youth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7560" y="4486364"/>
            <a:ext cx="1495040" cy="6469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College services 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247139" y="5203269"/>
            <a:ext cx="1495040" cy="119181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Support HS drop-outs,  formerly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incarcerated 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cxnSp>
        <p:nvCxnSpPr>
          <p:cNvPr id="42" name="Straight Arrow Connector 41"/>
          <p:cNvCxnSpPr>
            <a:stCxn id="81" idx="3"/>
          </p:cNvCxnSpPr>
          <p:nvPr/>
        </p:nvCxnSpPr>
        <p:spPr>
          <a:xfrm flipV="1">
            <a:off x="1742179" y="1599487"/>
            <a:ext cx="724405" cy="19406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68" idx="2"/>
          </p:cNvCxnSpPr>
          <p:nvPr/>
        </p:nvCxnSpPr>
        <p:spPr>
          <a:xfrm>
            <a:off x="5087374" y="3129201"/>
            <a:ext cx="0" cy="321551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Logic Model on Education Programs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2454786" y="762001"/>
            <a:ext cx="3733800" cy="3545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28600" y="762001"/>
            <a:ext cx="1447800" cy="3545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Activities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6400800" y="864644"/>
            <a:ext cx="2743200" cy="3545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DB9753"/>
                </a:solidFill>
                <a:cs typeface="Arial" panose="020B0604020202020204" pitchFamily="34" charset="0"/>
              </a:rPr>
              <a:t>Example Grant Documents</a:t>
            </a:r>
          </a:p>
        </p:txBody>
      </p:sp>
      <p:cxnSp>
        <p:nvCxnSpPr>
          <p:cNvPr id="119" name="Straight Arrow Connector 118"/>
          <p:cNvCxnSpPr>
            <a:stCxn id="69" idx="3"/>
          </p:cNvCxnSpPr>
          <p:nvPr/>
        </p:nvCxnSpPr>
        <p:spPr>
          <a:xfrm flipV="1">
            <a:off x="3994161" y="2958286"/>
            <a:ext cx="327525" cy="1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7051587" y="1639825"/>
            <a:ext cx="2092413" cy="1255775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Summer program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705600" y="3429000"/>
            <a:ext cx="2092413" cy="1255775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Social/ emotional support</a:t>
            </a:r>
          </a:p>
        </p:txBody>
      </p:sp>
      <p:pic>
        <p:nvPicPr>
          <p:cNvPr id="73" name="Picture 3" descr="C:\Users\rkowalski\Downloads\noun_14280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4820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Rounded Rectangle 73"/>
          <p:cNvSpPr/>
          <p:nvPr/>
        </p:nvSpPr>
        <p:spPr>
          <a:xfrm>
            <a:off x="6705600" y="5257800"/>
            <a:ext cx="2092413" cy="1255775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Goal of improved attitudes</a:t>
            </a:r>
          </a:p>
        </p:txBody>
      </p:sp>
    </p:spTree>
    <p:extLst>
      <p:ext uri="{BB962C8B-B14F-4D97-AF65-F5344CB8AC3E}">
        <p14:creationId xmlns:p14="http://schemas.microsoft.com/office/powerpoint/2010/main" val="34457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71" grpId="0"/>
      <p:bldP spid="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3" descr="C:\Users\rkowalski\Downloads\noun_14280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1940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kowalski\Downloads\noun_14280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06680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5638800"/>
            <a:ext cx="9144000" cy="1154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26469" y="2057400"/>
            <a:ext cx="1785651" cy="193174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Students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81" name="Rounded Rectangle 180"/>
          <p:cNvSpPr/>
          <p:nvPr/>
        </p:nvSpPr>
        <p:spPr>
          <a:xfrm>
            <a:off x="2455909" y="6007580"/>
            <a:ext cx="3623233" cy="6218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2439006" y="3450752"/>
            <a:ext cx="3885593" cy="214780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2455909" y="2133600"/>
            <a:ext cx="3868690" cy="113107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7560" y="3042999"/>
            <a:ext cx="1495040" cy="91940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Social/ emotional </a:t>
            </a:r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services 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4234169" y="3733800"/>
            <a:ext cx="1844972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Test scores</a:t>
            </a:r>
            <a:endParaRPr lang="en-US" sz="1600" b="1" dirty="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2557770" y="3581400"/>
            <a:ext cx="1547094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Academic skills</a:t>
            </a:r>
            <a:endParaRPr lang="en-US" sz="1600" b="1" dirty="0">
              <a:solidFill>
                <a:srgbClr val="FFC000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2557769" y="5181600"/>
            <a:ext cx="1228360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Attitudes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45272" y="4495800"/>
            <a:ext cx="1833870" cy="6469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College readiness, attendance </a:t>
            </a:r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  <a:sym typeface="Wingdings"/>
              </a:rPr>
              <a:t> </a:t>
            </a:r>
            <a:endParaRPr lang="en-US" sz="1600" dirty="0">
              <a:latin typeface="Calibri" panose="020F0502020204030204" pitchFamily="34" charset="0"/>
            </a:endParaRPr>
          </a:p>
        </p:txBody>
      </p:sp>
      <p:cxnSp>
        <p:nvCxnSpPr>
          <p:cNvPr id="31" name="Straight Arrow Connector 30"/>
          <p:cNvCxnSpPr>
            <a:endCxn id="22" idx="2"/>
          </p:cNvCxnSpPr>
          <p:nvPr/>
        </p:nvCxnSpPr>
        <p:spPr>
          <a:xfrm flipV="1">
            <a:off x="5156655" y="5142786"/>
            <a:ext cx="5552" cy="851726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3" idx="2"/>
            <a:endCxn id="22" idx="0"/>
          </p:cNvCxnSpPr>
          <p:nvPr/>
        </p:nvCxnSpPr>
        <p:spPr>
          <a:xfrm>
            <a:off x="5156655" y="4108371"/>
            <a:ext cx="5552" cy="387429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ounded Rectangle 124"/>
          <p:cNvSpPr/>
          <p:nvPr/>
        </p:nvSpPr>
        <p:spPr>
          <a:xfrm>
            <a:off x="2557769" y="2286000"/>
            <a:ext cx="1436391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Coordination</a:t>
            </a:r>
          </a:p>
        </p:txBody>
      </p:sp>
      <p:cxnSp>
        <p:nvCxnSpPr>
          <p:cNvPr id="127" name="Straight Arrow Connector 126"/>
          <p:cNvCxnSpPr>
            <a:stCxn id="82" idx="3"/>
          </p:cNvCxnSpPr>
          <p:nvPr/>
        </p:nvCxnSpPr>
        <p:spPr>
          <a:xfrm>
            <a:off x="1903926" y="5331143"/>
            <a:ext cx="551983" cy="101391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ounded Rectangle 191"/>
          <p:cNvSpPr/>
          <p:nvPr/>
        </p:nvSpPr>
        <p:spPr>
          <a:xfrm>
            <a:off x="257560" y="2362200"/>
            <a:ext cx="1495039" cy="6469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Summer academics</a:t>
            </a:r>
            <a:endParaRPr lang="en-US" sz="1600" dirty="0" smtClean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4264178" y="2209800"/>
            <a:ext cx="1646391" cy="91940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Education system improves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2557770" y="2771001"/>
            <a:ext cx="1436391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Resources</a:t>
            </a:r>
          </a:p>
        </p:txBody>
      </p:sp>
      <p:cxnSp>
        <p:nvCxnSpPr>
          <p:cNvPr id="88" name="Straight Arrow Connector 87"/>
          <p:cNvCxnSpPr>
            <a:stCxn id="125" idx="3"/>
          </p:cNvCxnSpPr>
          <p:nvPr/>
        </p:nvCxnSpPr>
        <p:spPr>
          <a:xfrm>
            <a:off x="3994160" y="2473286"/>
            <a:ext cx="325369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"/>
          <p:cNvSpPr txBox="1"/>
          <p:nvPr/>
        </p:nvSpPr>
        <p:spPr>
          <a:xfrm>
            <a:off x="2557769" y="4495800"/>
            <a:ext cx="1547095" cy="6469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Community engagement</a:t>
            </a:r>
            <a:endParaRPr lang="en-US" sz="1600" dirty="0">
              <a:latin typeface="Calibri" panose="020F0502020204030204" pitchFamily="34" charset="0"/>
              <a:cs typeface="Aparajita" panose="020B0604020202020204" pitchFamily="34" charset="0"/>
              <a:sym typeface="Wingdings"/>
            </a:endParaRPr>
          </a:p>
        </p:txBody>
      </p:sp>
      <p:cxnSp>
        <p:nvCxnSpPr>
          <p:cNvPr id="301" name="Straight Arrow Connector 300"/>
          <p:cNvCxnSpPr>
            <a:stCxn id="43" idx="3"/>
          </p:cNvCxnSpPr>
          <p:nvPr/>
        </p:nvCxnSpPr>
        <p:spPr>
          <a:xfrm>
            <a:off x="1912120" y="3023272"/>
            <a:ext cx="526886" cy="1139790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TextBox 319"/>
          <p:cNvSpPr txBox="1"/>
          <p:nvPr/>
        </p:nvSpPr>
        <p:spPr>
          <a:xfrm>
            <a:off x="2557770" y="4038600"/>
            <a:ext cx="1600200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Pre-K readiness </a:t>
            </a:r>
            <a:endParaRPr lang="en-US" sz="1600" b="1" dirty="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67" name="TextBox 1"/>
          <p:cNvSpPr txBox="1"/>
          <p:nvPr/>
        </p:nvSpPr>
        <p:spPr>
          <a:xfrm>
            <a:off x="4538969" y="6109068"/>
            <a:ext cx="1371600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Certifications  </a:t>
            </a:r>
            <a:endParaRPr lang="en-US" sz="1600" dirty="0" smtClean="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257560" y="1295400"/>
            <a:ext cx="1484619" cy="646986"/>
          </a:xfrm>
          <a:prstGeom prst="round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Upgrade infrastructure  </a:t>
            </a:r>
            <a:endParaRPr lang="en-US" sz="1600" dirty="0" smtClean="0">
              <a:latin typeface="Calibri" panose="020F0502020204030204" pitchFamily="34" charset="0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2466585" y="1219200"/>
            <a:ext cx="3858014" cy="71985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2557769" y="1367969"/>
            <a:ext cx="1066800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Job skills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4319529" y="1374690"/>
            <a:ext cx="1438640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Collaboration</a:t>
            </a:r>
            <a:endParaRPr lang="en-US" sz="1600" dirty="0" smtClean="0">
              <a:latin typeface="Calibri" panose="020F0502020204030204" pitchFamily="34" charset="0"/>
            </a:endParaRPr>
          </a:p>
        </p:txBody>
      </p:sp>
      <p:cxnSp>
        <p:nvCxnSpPr>
          <p:cNvPr id="147" name="Straight Arrow Connector 146"/>
          <p:cNvCxnSpPr>
            <a:stCxn id="81" idx="3"/>
            <a:endCxn id="70" idx="1"/>
          </p:cNvCxnSpPr>
          <p:nvPr/>
        </p:nvCxnSpPr>
        <p:spPr>
          <a:xfrm>
            <a:off x="1742179" y="1618893"/>
            <a:ext cx="713730" cy="1080247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1"/>
          <p:cNvSpPr txBox="1"/>
          <p:nvPr/>
        </p:nvSpPr>
        <p:spPr>
          <a:xfrm>
            <a:off x="2527700" y="6109069"/>
            <a:ext cx="1881635" cy="3745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  <a:sym typeface="Wingdings"/>
              </a:rPr>
              <a:t>K</a:t>
            </a:r>
            <a:r>
              <a:rPr lang="en-US" sz="1600" b="1" dirty="0" smtClean="0">
                <a:latin typeface="Calibri" panose="020F0502020204030204" pitchFamily="34" charset="0"/>
                <a:cs typeface="Aparajita" panose="020B0604020202020204" pitchFamily="34" charset="0"/>
              </a:rPr>
              <a:t>nowledge &amp; skills</a:t>
            </a:r>
            <a:endParaRPr lang="en-US" sz="1600" dirty="0" smtClean="0"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cxnSp>
        <p:nvCxnSpPr>
          <p:cNvPr id="93" name="Straight Arrow Connector 92"/>
          <p:cNvCxnSpPr>
            <a:stCxn id="82" idx="3"/>
          </p:cNvCxnSpPr>
          <p:nvPr/>
        </p:nvCxnSpPr>
        <p:spPr>
          <a:xfrm flipV="1">
            <a:off x="1903926" y="4424761"/>
            <a:ext cx="535080" cy="90638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26469" y="4191000"/>
            <a:ext cx="1777457" cy="228028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Older Youth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7560" y="4486364"/>
            <a:ext cx="1495040" cy="6469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College services 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247139" y="5203269"/>
            <a:ext cx="1495040" cy="119181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Support HS drop-outs,  formerly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incarcerated 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  <a:cs typeface="Aparajita" panose="020B0604020202020204" pitchFamily="34" charset="0"/>
            </a:endParaRPr>
          </a:p>
        </p:txBody>
      </p:sp>
      <p:cxnSp>
        <p:nvCxnSpPr>
          <p:cNvPr id="42" name="Straight Arrow Connector 41"/>
          <p:cNvCxnSpPr>
            <a:stCxn id="81" idx="3"/>
          </p:cNvCxnSpPr>
          <p:nvPr/>
        </p:nvCxnSpPr>
        <p:spPr>
          <a:xfrm flipV="1">
            <a:off x="1742179" y="1599487"/>
            <a:ext cx="724405" cy="19406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68" idx="2"/>
          </p:cNvCxnSpPr>
          <p:nvPr/>
        </p:nvCxnSpPr>
        <p:spPr>
          <a:xfrm>
            <a:off x="5087374" y="3129201"/>
            <a:ext cx="0" cy="321551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Logic Model on Education Programs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2454786" y="762001"/>
            <a:ext cx="3733800" cy="3545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28600" y="762001"/>
            <a:ext cx="1447800" cy="3545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Activities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6400800" y="864644"/>
            <a:ext cx="2743200" cy="3545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DB9753"/>
                </a:solidFill>
                <a:cs typeface="Arial" panose="020B0604020202020204" pitchFamily="34" charset="0"/>
              </a:rPr>
              <a:t>Example Grant Documents</a:t>
            </a:r>
          </a:p>
        </p:txBody>
      </p:sp>
      <p:cxnSp>
        <p:nvCxnSpPr>
          <p:cNvPr id="119" name="Straight Arrow Connector 118"/>
          <p:cNvCxnSpPr>
            <a:stCxn id="69" idx="3"/>
          </p:cNvCxnSpPr>
          <p:nvPr/>
        </p:nvCxnSpPr>
        <p:spPr>
          <a:xfrm flipV="1">
            <a:off x="3994161" y="2958286"/>
            <a:ext cx="327525" cy="1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6705600" y="1639825"/>
            <a:ext cx="2092413" cy="1255775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Adult HS drop-out Participants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705600" y="3429000"/>
            <a:ext cx="2092413" cy="1255775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Goal of college readiness</a:t>
            </a:r>
          </a:p>
        </p:txBody>
      </p:sp>
      <p:pic>
        <p:nvPicPr>
          <p:cNvPr id="73" name="Picture 3" descr="C:\Users\rkowalski\Downloads\noun_14280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4820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Rounded Rectangle 73"/>
          <p:cNvSpPr/>
          <p:nvPr/>
        </p:nvSpPr>
        <p:spPr>
          <a:xfrm>
            <a:off x="6705600" y="5257800"/>
            <a:ext cx="2092413" cy="1255775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Goal of increased certifications</a:t>
            </a:r>
          </a:p>
        </p:txBody>
      </p:sp>
    </p:spTree>
    <p:extLst>
      <p:ext uri="{BB962C8B-B14F-4D97-AF65-F5344CB8AC3E}">
        <p14:creationId xmlns:p14="http://schemas.microsoft.com/office/powerpoint/2010/main" val="157996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71" grpId="0"/>
      <p:bldP spid="74" grpId="0"/>
    </p:bldLst>
  </p:timing>
</p:sld>
</file>

<file path=ppt/theme/theme1.xml><?xml version="1.0" encoding="utf-8"?>
<a:theme xmlns:a="http://schemas.openxmlformats.org/drawingml/2006/main" name="1_Office Theme">
  <a:themeElements>
    <a:clrScheme name="TCC Group">
      <a:dk1>
        <a:srgbClr val="000000"/>
      </a:dk1>
      <a:lt1>
        <a:srgbClr val="FFFFFF"/>
      </a:lt1>
      <a:dk2>
        <a:srgbClr val="1D4577"/>
      </a:dk2>
      <a:lt2>
        <a:srgbClr val="D9D9D9"/>
      </a:lt2>
      <a:accent1>
        <a:srgbClr val="558ED5"/>
      </a:accent1>
      <a:accent2>
        <a:srgbClr val="FF9000"/>
      </a:accent2>
      <a:accent3>
        <a:srgbClr val="7EC234"/>
      </a:accent3>
      <a:accent4>
        <a:srgbClr val="7F7F7F"/>
      </a:accent4>
      <a:accent5>
        <a:srgbClr val="99BBE6"/>
      </a:accent5>
      <a:accent6>
        <a:srgbClr val="FFBC66"/>
      </a:accent6>
      <a:hlink>
        <a:srgbClr val="0000FF"/>
      </a:hlink>
      <a:folHlink>
        <a:srgbClr val="BFBFB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square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TCC Group">
      <a:dk1>
        <a:srgbClr val="000000"/>
      </a:dk1>
      <a:lt1>
        <a:srgbClr val="FFFFFF"/>
      </a:lt1>
      <a:dk2>
        <a:srgbClr val="1D4577"/>
      </a:dk2>
      <a:lt2>
        <a:srgbClr val="D9D9D9"/>
      </a:lt2>
      <a:accent1>
        <a:srgbClr val="558ED5"/>
      </a:accent1>
      <a:accent2>
        <a:srgbClr val="FF9000"/>
      </a:accent2>
      <a:accent3>
        <a:srgbClr val="7EC234"/>
      </a:accent3>
      <a:accent4>
        <a:srgbClr val="7F7F7F"/>
      </a:accent4>
      <a:accent5>
        <a:srgbClr val="99BBE6"/>
      </a:accent5>
      <a:accent6>
        <a:srgbClr val="FFBC66"/>
      </a:accent6>
      <a:hlink>
        <a:srgbClr val="0000FF"/>
      </a:hlink>
      <a:folHlink>
        <a:srgbClr val="BFBF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3400</TotalTime>
  <Words>1276</Words>
  <Application>Microsoft Office PowerPoint</Application>
  <PresentationFormat>On-screen Show (4:3)</PresentationFormat>
  <Paragraphs>450</Paragraphs>
  <Slides>26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1_Office Theme</vt:lpstr>
      <vt:lpstr>Custom Design</vt:lpstr>
      <vt:lpstr>PowerPoint Presentation</vt:lpstr>
      <vt:lpstr>PowerPoint Presentation</vt:lpstr>
      <vt:lpstr>PowerPoint Presentation</vt:lpstr>
      <vt:lpstr>Model Heat Mapping</vt:lpstr>
      <vt:lpstr>Logic Model Heat Mapping: Setting the Scene</vt:lpstr>
      <vt:lpstr>Initial Logic Model on Education Programs</vt:lpstr>
      <vt:lpstr>Initial Logic Model on Education Programs</vt:lpstr>
      <vt:lpstr>Initial Logic Model on Education Programs</vt:lpstr>
      <vt:lpstr>Initial Logic Model on Education Programs</vt:lpstr>
      <vt:lpstr>Initial Logic Model on Education Programs</vt:lpstr>
      <vt:lpstr>Initial Logic Model on Education Programs</vt:lpstr>
      <vt:lpstr>Heat Mapping: Key Takeaways</vt:lpstr>
      <vt:lpstr>Cohort Logic Modelling </vt:lpstr>
      <vt:lpstr>Cohort Logic Modeling: Setting the Scene</vt:lpstr>
      <vt:lpstr>Cohort Modeling: Creating a Complex Model</vt:lpstr>
      <vt:lpstr>Cohort Modeling: Tagging Grantees to Model</vt:lpstr>
      <vt:lpstr>Cohort Modeling: Personalized Surveys</vt:lpstr>
      <vt:lpstr>Cohort Modeling: Key Takeaways</vt:lpstr>
      <vt:lpstr>Change Over Time </vt:lpstr>
      <vt:lpstr>Change Over Time: Setting the Scene</vt:lpstr>
      <vt:lpstr>Change Over Time: Nursing Development LM, Y1</vt:lpstr>
      <vt:lpstr>Change Over Time: Annotation Process</vt:lpstr>
      <vt:lpstr>Change Over Time: Revised Model</vt:lpstr>
      <vt:lpstr>Change Over Time: Key Takeaways</vt:lpstr>
      <vt:lpstr>Discussion; Q&amp;A 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Emery</dc:creator>
  <cp:lastModifiedBy>Deepti Sood</cp:lastModifiedBy>
  <cp:revision>223</cp:revision>
  <dcterms:created xsi:type="dcterms:W3CDTF">2015-10-06T15:42:58Z</dcterms:created>
  <dcterms:modified xsi:type="dcterms:W3CDTF">2016-11-02T19:33:17Z</dcterms:modified>
</cp:coreProperties>
</file>