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08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6E415-23CE-4A23-BF35-57C6B27AAC93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91DA0-E247-438D-AE17-11A55D21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65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Purpose </a:t>
            </a:r>
            <a:r>
              <a:rPr lang="en-US" sz="1200" smtClean="0">
                <a:effectLst/>
                <a:latin typeface="+mn-lt"/>
                <a:ea typeface="Calibri"/>
                <a:cs typeface="Times New Roman"/>
              </a:rPr>
              <a:t>of Joint Task </a:t>
            </a:r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Force- develop a rubric using the CES Competencies for looking at workshops, using AEA’s workshops as an example, and to lay the foundation for a broader discussion about AEA/CES collaboration around professional development.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91DA0-E247-438D-AE17-11A55D2168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59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rgbClr val="FFFFFF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58D0FE08-731F-4D8E-AED4-8A2AA432600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6439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C3A62-AB0B-45A7-9BD4-9642589E65C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240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ADE5-69F0-48DE-A251-1D287772054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264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975AE-0FAB-442C-A36A-9AFA325B0EE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824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3C1432C9-58A3-4687-8011-8832437AC84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6400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A9D1C-2496-4940-9242-F98A0EC8A76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98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0DF64-5585-47E3-879A-616B9FF9AF7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1680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C966C-0D9A-4119-B642-E5BD32D27F1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846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B02BD-3D41-4A8A-8D9F-59ECA4F6B2B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23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D64F3-29B4-43AD-8D7B-B946EDB9BA7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918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199DFB-3EEF-447B-81A0-B242620F3B2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808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42FB92-C5B6-41ED-A4D2-C94F2E4D7332}" type="slidenum">
              <a:rPr lang="en-CA">
                <a:latin typeface="Times New Roman" pitchFamily="18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92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Tahoma" pitchFamily="34" charset="0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ahom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95288" y="1484313"/>
            <a:ext cx="8229600" cy="1357312"/>
          </a:xfrm>
        </p:spPr>
        <p:txBody>
          <a:bodyPr/>
          <a:lstStyle/>
          <a:p>
            <a:pPr eaLnBrk="1" hangingPunct="1"/>
            <a:r>
              <a:rPr lang="en-CA" sz="4000" dirty="0" smtClean="0"/>
              <a:t>An “International” Response to the CES Professional Designations Program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4292600"/>
            <a:ext cx="8229600" cy="1944688"/>
          </a:xfrm>
        </p:spPr>
        <p:txBody>
          <a:bodyPr/>
          <a:lstStyle/>
          <a:p>
            <a:pPr algn="r" eaLnBrk="1" hangingPunct="1">
              <a:buFont typeface="Wingdings 2" pitchFamily="18" charset="2"/>
              <a:buNone/>
            </a:pPr>
            <a:r>
              <a:rPr lang="en-CA" sz="3200" dirty="0" smtClean="0"/>
              <a:t>Jean A. King 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n-CA" sz="3200" dirty="0" smtClean="0"/>
              <a:t>University of Minnesota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n-US" sz="3200" dirty="0" smtClean="0"/>
              <a:t>AEA Conference 2011</a:t>
            </a:r>
          </a:p>
          <a:p>
            <a:pPr eaLnBrk="1" hangingPunct="1">
              <a:buFont typeface="Wingdings 2" pitchFamily="18" charset="2"/>
              <a:buNone/>
            </a:pPr>
            <a:endParaRPr lang="en-CA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CA" dirty="0" smtClean="0"/>
              <a:t>	</a:t>
            </a:r>
          </a:p>
          <a:p>
            <a:pPr eaLnBrk="1" hangingPunct="1"/>
            <a:endParaRPr lang="en-CA" dirty="0" smtClean="0"/>
          </a:p>
        </p:txBody>
      </p:sp>
      <p:pic>
        <p:nvPicPr>
          <p:cNvPr id="34820" name="Picture 4" descr="C:\Users\kingx004\AppData\Local\Microsoft\Windows\Temporary Internet Files\Content.IE5\IFG52860\MC900101164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06" y="3068960"/>
            <a:ext cx="2721832" cy="304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84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ingx004\AppData\Local\Microsoft\Windows\Temporary Internet Files\Content.IE5\IFG52860\MC900046062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799"/>
            <a:ext cx="3276600" cy="437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latin typeface="+mn-lt"/>
              </a:rPr>
              <a:t>Ryo Sasaki- Japanese Evaluation Society</a:t>
            </a:r>
          </a:p>
          <a:p>
            <a:pPr marL="0" indent="0">
              <a:buNone/>
            </a:pPr>
            <a:r>
              <a:rPr lang="en-US" sz="3200" dirty="0" smtClean="0">
                <a:latin typeface="+mn-lt"/>
              </a:rPr>
              <a:t>Three levels of JES certification:</a:t>
            </a:r>
          </a:p>
          <a:p>
            <a:pPr marL="366713"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000" dirty="0">
                <a:ea typeface="Calibri"/>
                <a:cs typeface="Times New Roman"/>
              </a:rPr>
              <a:t>Certified Advanced Evaluator (CAE</a:t>
            </a:r>
            <a:r>
              <a:rPr lang="en-US" sz="3000" dirty="0" smtClean="0">
                <a:ea typeface="Calibri"/>
                <a:cs typeface="Times New Roman"/>
              </a:rPr>
              <a:t>)- expert panel </a:t>
            </a:r>
          </a:p>
          <a:p>
            <a:pPr marL="366713"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000" dirty="0" smtClean="0">
                <a:ea typeface="Calibri"/>
                <a:cs typeface="Times New Roman"/>
              </a:rPr>
              <a:t>Certified </a:t>
            </a:r>
            <a:r>
              <a:rPr lang="en-US" sz="3000" dirty="0">
                <a:ea typeface="Calibri"/>
                <a:cs typeface="Times New Roman"/>
              </a:rPr>
              <a:t>Specialty </a:t>
            </a:r>
            <a:r>
              <a:rPr lang="en-US" sz="3000" dirty="0" smtClean="0">
                <a:ea typeface="Calibri"/>
                <a:cs typeface="Times New Roman"/>
              </a:rPr>
              <a:t>Evaluator </a:t>
            </a:r>
            <a:r>
              <a:rPr lang="en-US" sz="3000" dirty="0">
                <a:ea typeface="Calibri"/>
                <a:cs typeface="Times New Roman"/>
              </a:rPr>
              <a:t>(</a:t>
            </a:r>
            <a:r>
              <a:rPr lang="en-US" sz="3000" dirty="0" smtClean="0">
                <a:ea typeface="Calibri"/>
                <a:cs typeface="Times New Roman"/>
              </a:rPr>
              <a:t>CSE/School </a:t>
            </a:r>
            <a:r>
              <a:rPr lang="en-US" sz="3000" dirty="0">
                <a:ea typeface="Calibri"/>
                <a:cs typeface="Times New Roman"/>
              </a:rPr>
              <a:t>Evaluator</a:t>
            </a:r>
            <a:r>
              <a:rPr lang="en-US" sz="3000" dirty="0" smtClean="0">
                <a:ea typeface="Calibri"/>
                <a:cs typeface="Times New Roman"/>
              </a:rPr>
              <a:t>)- lectures, metaevaluation</a:t>
            </a:r>
            <a:endParaRPr lang="en-US" sz="3000" dirty="0">
              <a:ea typeface="Calibri"/>
              <a:cs typeface="Times New Roman"/>
            </a:endParaRPr>
          </a:p>
          <a:p>
            <a:pPr marL="366713"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000" dirty="0">
                <a:ea typeface="Calibri"/>
                <a:cs typeface="Times New Roman"/>
              </a:rPr>
              <a:t>Certified Professional </a:t>
            </a:r>
            <a:r>
              <a:rPr lang="en-US" sz="3000" dirty="0" smtClean="0">
                <a:ea typeface="Calibri"/>
                <a:cs typeface="Times New Roman"/>
              </a:rPr>
              <a:t>Evaluator </a:t>
            </a:r>
            <a:r>
              <a:rPr lang="en-US" sz="3000" dirty="0">
                <a:ea typeface="Calibri"/>
                <a:cs typeface="Times New Roman"/>
              </a:rPr>
              <a:t>(</a:t>
            </a:r>
            <a:r>
              <a:rPr lang="en-US" sz="3000" dirty="0" smtClean="0">
                <a:ea typeface="Calibri"/>
                <a:cs typeface="Times New Roman"/>
              </a:rPr>
              <a:t>CPE)- training followed by a written exam [N=200 </a:t>
            </a:r>
            <a:r>
              <a:rPr lang="en-US" sz="3000" smtClean="0">
                <a:ea typeface="Calibri"/>
                <a:cs typeface="Times New Roman"/>
              </a:rPr>
              <a:t>in four years]</a:t>
            </a:r>
            <a:endParaRPr lang="en-US" sz="3000" b="1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617B"/>
                </a:solidFill>
              </a:rPr>
              <a:t>Some informal international 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568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A critical development in the field</a:t>
            </a:r>
            <a:endParaRPr lang="en-US" sz="4000" dirty="0"/>
          </a:p>
        </p:txBody>
      </p:sp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credentialing system created by a national professional association for its members</a:t>
            </a:r>
          </a:p>
          <a:p>
            <a:pPr lvl="1" eaLnBrk="1" hangingPunct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 established set of competencies for professional evaluators</a:t>
            </a:r>
          </a:p>
          <a:p>
            <a:pPr lvl="1" eaLnBrk="1" hangingPunct="1"/>
            <a:r>
              <a:rPr lang="en-US" dirty="0" smtClean="0"/>
              <a:t>A set of rubrics for assessing competency</a:t>
            </a:r>
          </a:p>
          <a:p>
            <a:pPr lvl="1" eaLnBrk="1" hangingPunct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 voluntary system for credentialing </a:t>
            </a:r>
          </a:p>
          <a:p>
            <a:pPr lvl="1" eaLnBrk="1" hangingPunct="1"/>
            <a:r>
              <a:rPr lang="en-US" dirty="0" smtClean="0"/>
              <a:t>A process that is established, promoted, and used</a:t>
            </a:r>
          </a:p>
          <a:p>
            <a:pPr eaLnBrk="1" hangingPunct="1"/>
            <a:r>
              <a:rPr lang="en-US" dirty="0" smtClean="0"/>
              <a:t>A set of committed professionals who have made it all happen</a:t>
            </a:r>
          </a:p>
        </p:txBody>
      </p:sp>
    </p:spTree>
    <p:extLst>
      <p:ext uri="{BB962C8B-B14F-4D97-AF65-F5344CB8AC3E}">
        <p14:creationId xmlns:p14="http://schemas.microsoft.com/office/powerpoint/2010/main" val="242095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Different contexts</a:t>
            </a:r>
            <a:endParaRPr lang="en-US" dirty="0"/>
          </a:p>
        </p:txBody>
      </p:sp>
      <p:sp>
        <p:nvSpPr>
          <p:cNvPr id="11267" name="Text Placeholder 4"/>
          <p:cNvSpPr>
            <a:spLocks noGrp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mtClean="0"/>
              <a:t>   Canada	</a:t>
            </a:r>
          </a:p>
        </p:txBody>
      </p:sp>
      <p:sp>
        <p:nvSpPr>
          <p:cNvPr id="11268" name="Text Placeholder 6"/>
          <p:cNvSpPr>
            <a:spLocks noGrp="1"/>
          </p:cNvSpPr>
          <p:nvPr>
            <p:ph type="body" sz="half" idx="3"/>
          </p:nvPr>
        </p:nvSpPr>
        <p:spPr>
          <a:ln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dirty="0" smtClean="0"/>
              <a:t>USA</a:t>
            </a:r>
          </a:p>
        </p:txBody>
      </p:sp>
      <p:sp>
        <p:nvSpPr>
          <p:cNvPr id="11269" name="Content Placeholder 5"/>
          <p:cNvSpPr>
            <a:spLocks noGrp="1"/>
          </p:cNvSpPr>
          <p:nvPr>
            <p:ph sz="quarter" idx="2"/>
          </p:nvPr>
        </p:nvSpPr>
        <p:spPr>
          <a:ln>
            <a:prstDash val="solid"/>
          </a:ln>
        </p:spPr>
        <p:txBody>
          <a:bodyPr/>
          <a:lstStyle/>
          <a:p>
            <a:pPr eaLnBrk="1" hangingPunct="1"/>
            <a:r>
              <a:rPr lang="en-US" dirty="0" smtClean="0"/>
              <a:t>Treasury Board (an active and committed participant)</a:t>
            </a:r>
          </a:p>
          <a:p>
            <a:pPr eaLnBrk="1" hangingPunct="1">
              <a:buFont typeface="Wingdings 3" pitchFamily="18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CES</a:t>
            </a:r>
          </a:p>
        </p:txBody>
      </p:sp>
      <p:sp>
        <p:nvSpPr>
          <p:cNvPr id="11270" name="Content Placeholder 7"/>
          <p:cNvSpPr>
            <a:spLocks noGrp="1"/>
          </p:cNvSpPr>
          <p:nvPr>
            <p:ph sz="quarter" idx="4"/>
          </p:nvPr>
        </p:nvSpPr>
        <p:spPr>
          <a:xfrm>
            <a:off x="4572000" y="2448718"/>
            <a:ext cx="4343400" cy="3941763"/>
          </a:xfrm>
          <a:ln>
            <a:prstDash val="solid"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Government Accountability Office (GAO) + Office of Management and Budget (OMB)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AEA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amendment </a:t>
            </a:r>
          </a:p>
          <a:p>
            <a:pPr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en-US" dirty="0" smtClean="0"/>
              <a:t>   to the US </a:t>
            </a:r>
          </a:p>
          <a:p>
            <a:pPr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en-US" dirty="0" smtClean="0"/>
              <a:t>   Constitution</a:t>
            </a:r>
          </a:p>
        </p:txBody>
      </p:sp>
      <p:pic>
        <p:nvPicPr>
          <p:cNvPr id="11271" name="Picture 2" descr="C:\Users\kingx004\Pictures\Microsoft Clip Organizer\j04115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285" y="3429000"/>
            <a:ext cx="2060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5" descr="C:\Users\kingx004\Pictures\Microsoft Clip Organizer\j04228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657600"/>
            <a:ext cx="10128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3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Where is our (North American) field?</a:t>
            </a:r>
            <a:endParaRPr lang="en-US" dirty="0"/>
          </a:p>
        </p:txBody>
      </p:sp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Credentialing- Certification/designation</a:t>
            </a:r>
          </a:p>
          <a:p>
            <a:pPr lvl="2" eaLnBrk="1" hangingPunct="1"/>
            <a:r>
              <a:rPr lang="en-US" dirty="0" smtClean="0"/>
              <a:t>The Louisiana State Department of Education (early 1980s)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20888"/>
            <a:ext cx="5353050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1" name="Picture 3" descr="C:\Users\kingx004\AppData\Local\Microsoft\Windows\Temporary Internet Files\Content.IE5\ZA6X2SWX\MC900013500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212976"/>
            <a:ext cx="219621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0" y="19816"/>
            <a:ext cx="10081120" cy="670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97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Where is our (North American) field?</a:t>
            </a:r>
            <a:endParaRPr lang="en-US" dirty="0"/>
          </a:p>
        </p:txBody>
      </p:sp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Credentialing</a:t>
            </a:r>
          </a:p>
          <a:p>
            <a:pPr lvl="1" eaLnBrk="1" hangingPunct="1"/>
            <a:r>
              <a:rPr lang="en-US" dirty="0" smtClean="0"/>
              <a:t>Certification/designation</a:t>
            </a:r>
          </a:p>
          <a:p>
            <a:pPr lvl="2" eaLnBrk="1" hangingPunct="1"/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Louisiana State Department of Education (early 1980s)</a:t>
            </a:r>
          </a:p>
          <a:p>
            <a:pPr lvl="2" eaLnBrk="1" hangingPunct="1"/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The Canadian Evaluation Society’s professional designations 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2" eaLnBrk="1" hangingPunct="1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AEA/CES Joint Task Force </a:t>
            </a:r>
          </a:p>
          <a:p>
            <a:pPr lvl="2" eaLnBrk="1" hangingPunct="1"/>
            <a:r>
              <a:rPr lang="en-US" sz="2000" dirty="0" smtClean="0"/>
              <a:t>The Evaluators’ Institute (TEI)</a:t>
            </a:r>
          </a:p>
          <a:p>
            <a:pPr lvl="2" eaLnBrk="1" hangingPunct="1"/>
            <a:r>
              <a:rPr lang="en-US" sz="2000" dirty="0" smtClean="0"/>
              <a:t>University program certificates (e.g., Claremont, U of MN)</a:t>
            </a:r>
          </a:p>
          <a:p>
            <a:pPr marL="668337" lvl="2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Program accreditation</a:t>
            </a:r>
          </a:p>
          <a:p>
            <a:pPr lvl="1" eaLnBrk="1" hangingPunct="1"/>
            <a:r>
              <a:rPr lang="en-US" dirty="0" smtClean="0"/>
              <a:t>Not yet. . .</a:t>
            </a:r>
          </a:p>
        </p:txBody>
      </p:sp>
      <p:pic>
        <p:nvPicPr>
          <p:cNvPr id="12292" name="Picture 3" descr="C:\Users\kingx004\Pictures\Microsoft Clip Organizer\j04340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43400"/>
            <a:ext cx="33194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54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80696"/>
          </a:xfrm>
        </p:spPr>
        <p:txBody>
          <a:bodyPr/>
          <a:lstStyle/>
          <a:p>
            <a:r>
              <a:rPr lang="en-US" dirty="0" smtClean="0"/>
              <a:t>Some informal international reactions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1628800"/>
            <a:ext cx="6260840" cy="4767808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a typeface="Calibri"/>
                <a:cs typeface="Times New Roman"/>
              </a:rPr>
              <a:t>Barbara Rosenstein- </a:t>
            </a:r>
            <a:r>
              <a:rPr lang="en-US" sz="3200" b="1" dirty="0" smtClean="0">
                <a:ea typeface="Calibri"/>
                <a:cs typeface="Times New Roman"/>
              </a:rPr>
              <a:t>Israeli Evaluation Society</a:t>
            </a:r>
            <a:endParaRPr lang="en-US" sz="3200" b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ea typeface="Calibri"/>
                <a:cs typeface="Times New Roman"/>
              </a:rPr>
              <a:t>Certification has been an issue with us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Times New Roman"/>
              </a:rPr>
              <a:t>since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ea typeface="Calibri"/>
                <a:cs typeface="Times New Roman"/>
              </a:rPr>
              <a:t>the organization was founded in 1999; it is such a “difficult and messy kettle of worms”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800" dirty="0" smtClean="0">
                <a:ea typeface="Calibri"/>
                <a:cs typeface="Times New Roman"/>
              </a:rPr>
              <a:t>A workshop </a:t>
            </a:r>
            <a:r>
              <a:rPr lang="en-US" sz="2800" dirty="0">
                <a:ea typeface="Calibri"/>
                <a:cs typeface="Times New Roman"/>
              </a:rPr>
              <a:t>devoted to it in </a:t>
            </a:r>
            <a:r>
              <a:rPr lang="en-US" sz="2800" dirty="0" smtClean="0">
                <a:ea typeface="Calibri"/>
                <a:cs typeface="Times New Roman"/>
              </a:rPr>
              <a:t>2004, but nothing followed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Times New Roman"/>
              </a:rPr>
              <a:t>Aware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a typeface="Calibri"/>
                <a:cs typeface="Times New Roman"/>
              </a:rPr>
              <a:t>of the efforts in Canada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ea typeface="Calibri"/>
              <a:cs typeface="Times New Roman"/>
            </a:endParaRPr>
          </a:p>
          <a:p>
            <a:pPr marL="342900" marR="304800" lvl="0" indent="-342900" fontAlgn="t">
              <a:spcBef>
                <a:spcPts val="500"/>
              </a:spcBef>
              <a:spcAft>
                <a:spcPts val="0"/>
              </a:spcAft>
              <a:buFont typeface="Symbol"/>
              <a:buChar char=""/>
            </a:pPr>
            <a:endParaRPr lang="en-US" sz="28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pic>
        <p:nvPicPr>
          <p:cNvPr id="84994" name="Picture 2" descr="C:\Users\kingx004\AppData\Local\Microsoft\Windows\Temporary Internet Files\Content.IE5\IFG52860\MC900364408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400" y="1809008"/>
            <a:ext cx="1728192" cy="447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23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617B"/>
                </a:solidFill>
              </a:rPr>
              <a:t>Some informal international reactions</a:t>
            </a:r>
            <a:endParaRPr lang="en-US" dirty="0"/>
          </a:p>
        </p:txBody>
      </p:sp>
      <p:pic>
        <p:nvPicPr>
          <p:cNvPr id="86018" name="Picture 2" descr="C:\Users\kingx004\AppData\Local\Microsoft\Windows\Temporary Internet Files\Content.IE5\ZA6X2SWX\MC90035997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289025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1772816"/>
            <a:ext cx="6588224" cy="4767808"/>
          </a:xfrm>
          <a:ln>
            <a:noFill/>
          </a:ln>
        </p:spPr>
        <p:txBody>
          <a:bodyPr/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prstClr val="black"/>
                </a:solidFill>
                <a:ea typeface="Calibri"/>
                <a:cs typeface="Calibri"/>
              </a:rPr>
              <a:t>Donna </a:t>
            </a:r>
            <a:r>
              <a:rPr lang="en-US" sz="3200" b="1" dirty="0" err="1">
                <a:solidFill>
                  <a:prstClr val="black"/>
                </a:solidFill>
                <a:ea typeface="Calibri"/>
                <a:cs typeface="Calibri"/>
              </a:rPr>
              <a:t>Podems</a:t>
            </a:r>
            <a:r>
              <a:rPr lang="en-US" sz="3200" b="1" dirty="0">
                <a:solidFill>
                  <a:prstClr val="black"/>
                </a:solidFill>
                <a:ea typeface="Calibri"/>
                <a:cs typeface="Calibri"/>
              </a:rPr>
              <a:t>- </a:t>
            </a:r>
            <a:r>
              <a:rPr lang="en-US" sz="3200" b="1" dirty="0" smtClean="0">
                <a:solidFill>
                  <a:prstClr val="black"/>
                </a:solidFill>
                <a:ea typeface="Calibri"/>
                <a:cs typeface="Calibri"/>
              </a:rPr>
              <a:t>South African Monitoring and Evaluation Association</a:t>
            </a:r>
            <a:endParaRPr lang="en-US" sz="3200" b="1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709613" marR="304800" lvl="1" indent="-342900" fontAlgn="t">
              <a:spcBef>
                <a:spcPts val="500"/>
              </a:spcBef>
              <a:spcAft>
                <a:spcPts val="0"/>
              </a:spcAft>
              <a:buClr>
                <a:srgbClr val="0F6FC6"/>
              </a:buClr>
              <a:buFont typeface="Symbol"/>
              <a:buChar char=""/>
            </a:pPr>
            <a:r>
              <a:rPr lang="en-US" sz="2800" dirty="0" smtClean="0">
                <a:solidFill>
                  <a:srgbClr val="000000"/>
                </a:solidFill>
                <a:ea typeface="Times New Roman"/>
              </a:rPr>
              <a:t>Conference on competencies in 2010</a:t>
            </a:r>
          </a:p>
          <a:p>
            <a:pPr marL="709613" marR="304800" lvl="1" indent="-342900" fontAlgn="t">
              <a:spcBef>
                <a:spcPts val="500"/>
              </a:spcBef>
              <a:spcAft>
                <a:spcPts val="0"/>
              </a:spcAft>
              <a:buClr>
                <a:srgbClr val="0F6FC6"/>
              </a:buClr>
              <a:buFont typeface="Symbol"/>
              <a:buChar char=""/>
            </a:pPr>
            <a:r>
              <a:rPr lang="en-US" sz="2800" dirty="0" smtClean="0">
                <a:solidFill>
                  <a:srgbClr val="000000"/>
                </a:solidFill>
                <a:ea typeface="Times New Roman"/>
              </a:rPr>
              <a:t>Unfortunately</a:t>
            </a:r>
            <a:r>
              <a:rPr lang="en-US" sz="2800" dirty="0">
                <a:solidFill>
                  <a:srgbClr val="000000"/>
                </a:solidFill>
                <a:ea typeface="Times New Roman"/>
              </a:rPr>
              <a:t>, nothing has happened as a follow up</a:t>
            </a:r>
            <a:endParaRPr lang="en-US" sz="2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709613" marR="304800" lvl="1" indent="-342900" fontAlgn="t">
              <a:spcBef>
                <a:spcPts val="500"/>
              </a:spcBef>
              <a:spcAft>
                <a:spcPts val="0"/>
              </a:spcAft>
              <a:buClr>
                <a:srgbClr val="0F6FC6"/>
              </a:buClr>
              <a:buFont typeface="Symbol"/>
              <a:buChar char=""/>
            </a:pPr>
            <a:r>
              <a:rPr lang="en-US" sz="2800" dirty="0" smtClean="0">
                <a:solidFill>
                  <a:srgbClr val="000000"/>
                </a:solidFill>
                <a:ea typeface="Times New Roman"/>
              </a:rPr>
              <a:t>“Not </a:t>
            </a:r>
            <a:r>
              <a:rPr lang="en-US" sz="2800" dirty="0">
                <a:solidFill>
                  <a:srgbClr val="000000"/>
                </a:solidFill>
                <a:ea typeface="Times New Roman"/>
              </a:rPr>
              <a:t>really sure what is 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</a:rPr>
              <a:t>happening with the government”</a:t>
            </a:r>
            <a:endParaRPr lang="en-US" sz="2800" dirty="0">
              <a:solidFill>
                <a:srgbClr val="000000"/>
              </a:solidFill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57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Users\kingx004\AppData\Local\Microsoft\Windows\Temporary Internet Files\Content.IE5\ZA6X2SWX\MC900443207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44983"/>
            <a:ext cx="3319973" cy="413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93" y="1744983"/>
            <a:ext cx="8280920" cy="4767808"/>
          </a:xfrm>
        </p:spPr>
        <p:txBody>
          <a:bodyPr/>
          <a:lstStyle/>
          <a:p>
            <a:pPr marL="0" marR="304800" lvl="0" indent="0" fontAlgn="t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prstClr val="black"/>
                </a:solidFill>
                <a:ea typeface="Calibri"/>
                <a:cs typeface="Times New Roman"/>
              </a:rPr>
              <a:t>Wolfgang Boettcher- </a:t>
            </a:r>
            <a:r>
              <a:rPr lang="en-US" sz="3200" b="1" dirty="0" err="1" smtClean="0">
                <a:solidFill>
                  <a:prstClr val="black"/>
                </a:solidFill>
                <a:ea typeface="Calibri"/>
                <a:cs typeface="Times New Roman"/>
              </a:rPr>
              <a:t>DeGEval</a:t>
            </a:r>
            <a:r>
              <a:rPr lang="en-US" sz="3200" b="1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ea typeface="Calibri"/>
                <a:cs typeface="Times New Roman"/>
              </a:rPr>
              <a:t>(Austria/Germany)</a:t>
            </a:r>
            <a:endParaRPr lang="en-US" sz="32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709613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Font typeface="Symbol"/>
              <a:buChar char=""/>
            </a:pPr>
            <a:r>
              <a:rPr lang="en-US" sz="2800" dirty="0">
                <a:solidFill>
                  <a:prstClr val="black"/>
                </a:solidFill>
                <a:ea typeface="Calibri"/>
                <a:cs typeface="Times New Roman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ea typeface="Calibri"/>
                <a:cs typeface="Times New Roman"/>
              </a:rPr>
              <a:t>ot </a:t>
            </a:r>
            <a:r>
              <a:rPr lang="en-US" sz="2800" dirty="0">
                <a:solidFill>
                  <a:prstClr val="black"/>
                </a:solidFill>
                <a:ea typeface="Calibri"/>
                <a:cs typeface="Times New Roman"/>
              </a:rPr>
              <a:t>working on a </a:t>
            </a:r>
            <a:r>
              <a:rPr lang="en-US" sz="2800" dirty="0" smtClean="0">
                <a:solidFill>
                  <a:prstClr val="black"/>
                </a:solidFill>
                <a:ea typeface="Calibri"/>
                <a:cs typeface="Times New Roman"/>
              </a:rPr>
              <a:t>certification </a:t>
            </a:r>
            <a:r>
              <a:rPr lang="en-US" sz="2800" dirty="0">
                <a:solidFill>
                  <a:prstClr val="black"/>
                </a:solidFill>
                <a:ea typeface="Calibri"/>
                <a:cs typeface="Times New Roman"/>
              </a:rPr>
              <a:t>system</a:t>
            </a:r>
          </a:p>
          <a:p>
            <a:pPr marL="709613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Font typeface="Symbol"/>
              <a:buChar char=""/>
            </a:pPr>
            <a:r>
              <a:rPr lang="en-US" sz="2800" dirty="0">
                <a:solidFill>
                  <a:prstClr val="black"/>
                </a:solidFill>
                <a:ea typeface="Calibri"/>
                <a:cs typeface="Times New Roman"/>
              </a:rPr>
              <a:t>D</a:t>
            </a:r>
            <a:r>
              <a:rPr lang="en-US" sz="2800" dirty="0" smtClean="0">
                <a:solidFill>
                  <a:prstClr val="black"/>
                </a:solidFill>
                <a:ea typeface="Calibri"/>
                <a:cs typeface="Times New Roman"/>
              </a:rPr>
              <a:t>ebating </a:t>
            </a:r>
            <a:r>
              <a:rPr lang="en-US" sz="2800" dirty="0">
                <a:solidFill>
                  <a:prstClr val="black"/>
                </a:solidFill>
                <a:ea typeface="Calibri"/>
                <a:cs typeface="Times New Roman"/>
              </a:rPr>
              <a:t>ethical </a:t>
            </a:r>
            <a:r>
              <a:rPr lang="en-US" sz="2800" dirty="0" smtClean="0">
                <a:solidFill>
                  <a:prstClr val="black"/>
                </a:solidFill>
                <a:ea typeface="Calibri"/>
                <a:cs typeface="Times New Roman"/>
              </a:rPr>
              <a:t>standards</a:t>
            </a:r>
          </a:p>
          <a:p>
            <a:pPr marL="709613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Font typeface="Symbol"/>
              <a:buChar char=""/>
            </a:pPr>
            <a:r>
              <a:rPr lang="en-US" sz="2800" dirty="0" smtClean="0">
                <a:solidFill>
                  <a:prstClr val="black"/>
                </a:solidFill>
                <a:ea typeface="Calibri"/>
                <a:cs typeface="Times New Roman"/>
              </a:rPr>
              <a:t>“I </a:t>
            </a:r>
            <a:r>
              <a:rPr lang="en-US" sz="2800" dirty="0">
                <a:solidFill>
                  <a:prstClr val="black"/>
                </a:solidFill>
                <a:ea typeface="Calibri"/>
                <a:cs typeface="Times New Roman"/>
              </a:rPr>
              <a:t>believe that some of our master evaluators would not object [to a] a system of certification in which they would play a dominant </a:t>
            </a:r>
            <a:r>
              <a:rPr lang="en-US" sz="2800" dirty="0" smtClean="0">
                <a:solidFill>
                  <a:prstClr val="black"/>
                </a:solidFill>
                <a:ea typeface="Calibri"/>
                <a:cs typeface="Times New Roman"/>
              </a:rPr>
              <a:t>role” (personal opinion)</a:t>
            </a:r>
            <a:endParaRPr lang="en-US" sz="2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617B"/>
                </a:solidFill>
              </a:rPr>
              <a:t>Some informal international 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40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431</Words>
  <Application>Microsoft Office PowerPoint</Application>
  <PresentationFormat>On-screen Show (4:3)</PresentationFormat>
  <Paragraphs>63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An “International” Response to the CES Professional Designations Program</vt:lpstr>
      <vt:lpstr>A critical development in the field</vt:lpstr>
      <vt:lpstr>Different contexts</vt:lpstr>
      <vt:lpstr>Where is our (North American) field?</vt:lpstr>
      <vt:lpstr>PowerPoint Presentation</vt:lpstr>
      <vt:lpstr>Where is our (North American) field?</vt:lpstr>
      <vt:lpstr>Some informal international reactions</vt:lpstr>
      <vt:lpstr>Some informal international reactions</vt:lpstr>
      <vt:lpstr>Some informal international reactions</vt:lpstr>
      <vt:lpstr>Some informal international reactions</vt:lpstr>
    </vt:vector>
  </TitlesOfParts>
  <Company>University of Minnesota - College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“International” Response to the CES Professional Designations Program</dc:title>
  <dc:creator>Jean A King</dc:creator>
  <cp:lastModifiedBy>Stacy</cp:lastModifiedBy>
  <cp:revision>3</cp:revision>
  <dcterms:created xsi:type="dcterms:W3CDTF">2011-10-29T19:39:52Z</dcterms:created>
  <dcterms:modified xsi:type="dcterms:W3CDTF">2011-11-14T01:04:43Z</dcterms:modified>
</cp:coreProperties>
</file>