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9"/>
  </p:notesMasterIdLst>
  <p:sldIdLst>
    <p:sldId id="256" r:id="rId2"/>
    <p:sldId id="268" r:id="rId3"/>
    <p:sldId id="269" r:id="rId4"/>
    <p:sldId id="274" r:id="rId5"/>
    <p:sldId id="257" r:id="rId6"/>
    <p:sldId id="286" r:id="rId7"/>
    <p:sldId id="261" r:id="rId8"/>
    <p:sldId id="276" r:id="rId9"/>
    <p:sldId id="278" r:id="rId10"/>
    <p:sldId id="277" r:id="rId11"/>
    <p:sldId id="305" r:id="rId12"/>
    <p:sldId id="279" r:id="rId13"/>
    <p:sldId id="280" r:id="rId14"/>
    <p:sldId id="287" r:id="rId15"/>
    <p:sldId id="289" r:id="rId16"/>
    <p:sldId id="291" r:id="rId17"/>
    <p:sldId id="293" r:id="rId18"/>
    <p:sldId id="281" r:id="rId19"/>
    <p:sldId id="292" r:id="rId20"/>
    <p:sldId id="311" r:id="rId21"/>
    <p:sldId id="312" r:id="rId22"/>
    <p:sldId id="313" r:id="rId23"/>
    <p:sldId id="314" r:id="rId24"/>
    <p:sldId id="315" r:id="rId25"/>
    <p:sldId id="316" r:id="rId26"/>
    <p:sldId id="317" r:id="rId27"/>
    <p:sldId id="326" r:id="rId28"/>
    <p:sldId id="327" r:id="rId29"/>
    <p:sldId id="328" r:id="rId30"/>
    <p:sldId id="329" r:id="rId31"/>
    <p:sldId id="330" r:id="rId32"/>
    <p:sldId id="331" r:id="rId33"/>
    <p:sldId id="332" r:id="rId34"/>
    <p:sldId id="304" r:id="rId35"/>
    <p:sldId id="306" r:id="rId36"/>
    <p:sldId id="309" r:id="rId37"/>
    <p:sldId id="310" r:id="rId38"/>
    <p:sldId id="307" r:id="rId39"/>
    <p:sldId id="308" r:id="rId40"/>
    <p:sldId id="325" r:id="rId41"/>
    <p:sldId id="300" r:id="rId42"/>
    <p:sldId id="335" r:id="rId43"/>
    <p:sldId id="336" r:id="rId44"/>
    <p:sldId id="337" r:id="rId45"/>
    <p:sldId id="334" r:id="rId46"/>
    <p:sldId id="303" r:id="rId47"/>
    <p:sldId id="27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66166" autoAdjust="0"/>
  </p:normalViewPr>
  <p:slideViewPr>
    <p:cSldViewPr>
      <p:cViewPr>
        <p:scale>
          <a:sx n="70" d="100"/>
          <a:sy n="70" d="100"/>
        </p:scale>
        <p:origin x="-852" y="96"/>
      </p:cViewPr>
      <p:guideLst>
        <p:guide orient="horz" pos="2160"/>
        <p:guide pos="2880"/>
      </p:guideLst>
    </p:cSldViewPr>
  </p:slideViewPr>
  <p:outlineViewPr>
    <p:cViewPr>
      <p:scale>
        <a:sx n="33" d="100"/>
        <a:sy n="33" d="100"/>
      </p:scale>
      <p:origin x="0" y="29770"/>
    </p:cViewPr>
  </p:outlineViewPr>
  <p:notesTextViewPr>
    <p:cViewPr>
      <p:scale>
        <a:sx n="100" d="100"/>
        <a:sy n="100" d="100"/>
      </p:scale>
      <p:origin x="0" y="0"/>
    </p:cViewPr>
  </p:notesTextViewPr>
  <p:sorterViewPr>
    <p:cViewPr>
      <p:scale>
        <a:sx n="100" d="100"/>
        <a:sy n="100" d="100"/>
      </p:scale>
      <p:origin x="0" y="119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CAD417-F2AC-469E-AE08-B7F575011987}"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4C202015-8066-42CB-96CA-F4AF444226A4}">
      <dgm:prSet phldrT="[Text]" custT="1"/>
      <dgm:spPr/>
      <dgm:t>
        <a:bodyPr/>
        <a:lstStyle/>
        <a:p>
          <a:pPr algn="ctr">
            <a:lnSpc>
              <a:spcPct val="90000"/>
            </a:lnSpc>
            <a:spcAft>
              <a:spcPct val="35000"/>
            </a:spcAft>
          </a:pPr>
          <a:r>
            <a:rPr lang="en-US" sz="2000" b="1" dirty="0" smtClean="0"/>
            <a:t>1 School District</a:t>
          </a:r>
        </a:p>
        <a:p>
          <a:pPr algn="ctr">
            <a:lnSpc>
              <a:spcPct val="100000"/>
            </a:lnSpc>
            <a:spcAft>
              <a:spcPts val="600"/>
            </a:spcAft>
          </a:pPr>
          <a:r>
            <a:rPr lang="en-US" sz="2000" dirty="0" smtClean="0"/>
            <a:t>9,526 students</a:t>
          </a:r>
        </a:p>
        <a:p>
          <a:pPr algn="ctr">
            <a:lnSpc>
              <a:spcPct val="100000"/>
            </a:lnSpc>
            <a:spcAft>
              <a:spcPts val="600"/>
            </a:spcAft>
          </a:pPr>
          <a:r>
            <a:rPr lang="en-US" sz="2000" dirty="0" smtClean="0"/>
            <a:t>616 teachers</a:t>
          </a:r>
        </a:p>
        <a:p>
          <a:pPr algn="ctr">
            <a:lnSpc>
              <a:spcPct val="100000"/>
            </a:lnSpc>
            <a:spcAft>
              <a:spcPts val="600"/>
            </a:spcAft>
          </a:pPr>
          <a:endParaRPr lang="en-US" sz="2000" dirty="0" smtClean="0"/>
        </a:p>
        <a:p>
          <a:pPr algn="l">
            <a:lnSpc>
              <a:spcPct val="100000"/>
            </a:lnSpc>
            <a:spcAft>
              <a:spcPts val="600"/>
            </a:spcAft>
          </a:pPr>
          <a:r>
            <a:rPr lang="en-US" sz="2000" dirty="0" smtClean="0"/>
            <a:t>-9 middle schools</a:t>
          </a:r>
        </a:p>
        <a:p>
          <a:pPr algn="l">
            <a:lnSpc>
              <a:spcPct val="100000"/>
            </a:lnSpc>
            <a:spcAft>
              <a:spcPts val="600"/>
            </a:spcAft>
          </a:pPr>
          <a:r>
            <a:rPr lang="en-US" sz="2000" dirty="0" smtClean="0"/>
            <a:t>-4 high schools</a:t>
          </a:r>
        </a:p>
        <a:p>
          <a:pPr algn="l">
            <a:lnSpc>
              <a:spcPct val="100000"/>
            </a:lnSpc>
            <a:spcAft>
              <a:spcPts val="600"/>
            </a:spcAft>
          </a:pPr>
          <a:r>
            <a:rPr lang="en-US" sz="2000" dirty="0" smtClean="0"/>
            <a:t>-2 alternative schools</a:t>
          </a:r>
        </a:p>
      </dgm:t>
    </dgm:pt>
    <dgm:pt modelId="{FDA65E04-1845-4A5F-91DC-3522DAA2478F}" type="parTrans" cxnId="{E6FDA41E-D3F1-4C5E-88DA-DE5FAFB9A262}">
      <dgm:prSet/>
      <dgm:spPr/>
      <dgm:t>
        <a:bodyPr/>
        <a:lstStyle/>
        <a:p>
          <a:endParaRPr lang="en-US" sz="2000"/>
        </a:p>
      </dgm:t>
    </dgm:pt>
    <dgm:pt modelId="{246B4F51-8C2A-4213-A8B1-2D643B25A61C}" type="sibTrans" cxnId="{E6FDA41E-D3F1-4C5E-88DA-DE5FAFB9A262}">
      <dgm:prSet/>
      <dgm:spPr/>
      <dgm:t>
        <a:bodyPr/>
        <a:lstStyle/>
        <a:p>
          <a:endParaRPr lang="en-US" sz="2000"/>
        </a:p>
      </dgm:t>
    </dgm:pt>
    <dgm:pt modelId="{9EB77DC9-FE09-4C5E-9250-2BCA1A66A5EE}">
      <dgm:prSet phldrT="[Text]" custT="1"/>
      <dgm:spPr/>
      <dgm:t>
        <a:bodyPr/>
        <a:lstStyle/>
        <a:p>
          <a:r>
            <a:rPr lang="en-US" sz="2000" dirty="0" smtClean="0"/>
            <a:t>Individualized Student Learning</a:t>
          </a:r>
          <a:endParaRPr lang="en-US" sz="2000" dirty="0"/>
        </a:p>
      </dgm:t>
    </dgm:pt>
    <dgm:pt modelId="{B45C60E3-6910-4939-8877-B77AFB1921D7}" type="parTrans" cxnId="{61740AE3-A1C8-4525-912E-4ECD3AE8C5D2}">
      <dgm:prSet custT="1"/>
      <dgm:spPr/>
      <dgm:t>
        <a:bodyPr/>
        <a:lstStyle/>
        <a:p>
          <a:endParaRPr lang="en-US" sz="2000"/>
        </a:p>
      </dgm:t>
    </dgm:pt>
    <dgm:pt modelId="{8301D210-5FFF-4230-AEAC-0A8E35333DFD}" type="sibTrans" cxnId="{61740AE3-A1C8-4525-912E-4ECD3AE8C5D2}">
      <dgm:prSet/>
      <dgm:spPr/>
      <dgm:t>
        <a:bodyPr/>
        <a:lstStyle/>
        <a:p>
          <a:endParaRPr lang="en-US" sz="2000"/>
        </a:p>
      </dgm:t>
    </dgm:pt>
    <dgm:pt modelId="{E6CB2A11-FB88-42B5-A874-30290095BEE7}">
      <dgm:prSet phldrT="[Text]" custT="1"/>
      <dgm:spPr/>
      <dgm:t>
        <a:bodyPr/>
        <a:lstStyle/>
        <a:p>
          <a:r>
            <a:rPr lang="en-US" sz="2000" dirty="0" smtClean="0"/>
            <a:t>Student Transition Activities</a:t>
          </a:r>
          <a:endParaRPr lang="en-US" sz="2000" dirty="0"/>
        </a:p>
      </dgm:t>
    </dgm:pt>
    <dgm:pt modelId="{23F70B2E-E7F9-414E-8511-71EECB0DAED7}" type="parTrans" cxnId="{08E478E5-2B66-4552-896C-7497C1A4BAA4}">
      <dgm:prSet custT="1"/>
      <dgm:spPr/>
      <dgm:t>
        <a:bodyPr/>
        <a:lstStyle/>
        <a:p>
          <a:endParaRPr lang="en-US" sz="2000"/>
        </a:p>
      </dgm:t>
    </dgm:pt>
    <dgm:pt modelId="{30A1C823-E0CB-4085-8CA8-F9A4D49B8BB7}" type="sibTrans" cxnId="{08E478E5-2B66-4552-896C-7497C1A4BAA4}">
      <dgm:prSet/>
      <dgm:spPr/>
      <dgm:t>
        <a:bodyPr/>
        <a:lstStyle/>
        <a:p>
          <a:endParaRPr lang="en-US" sz="2000"/>
        </a:p>
      </dgm:t>
    </dgm:pt>
    <dgm:pt modelId="{C1D25740-4709-4236-BB1E-1515C60284E4}">
      <dgm:prSet custT="1"/>
      <dgm:spPr>
        <a:solidFill>
          <a:schemeClr val="accent1"/>
        </a:solidFill>
      </dgm:spPr>
      <dgm:t>
        <a:bodyPr/>
        <a:lstStyle/>
        <a:p>
          <a:pPr algn="ctr"/>
          <a:r>
            <a:rPr lang="en-US" sz="2000" dirty="0" smtClean="0"/>
            <a:t> Blended Learning Implementation</a:t>
          </a:r>
          <a:endParaRPr lang="en-US" sz="2000" dirty="0"/>
        </a:p>
      </dgm:t>
    </dgm:pt>
    <dgm:pt modelId="{6940F475-B325-400F-9049-20C73E78B8C9}" type="parTrans" cxnId="{A7727778-C25D-4C90-A88B-3E0193D266E5}">
      <dgm:prSet custT="1"/>
      <dgm:spPr/>
      <dgm:t>
        <a:bodyPr/>
        <a:lstStyle/>
        <a:p>
          <a:endParaRPr lang="en-US" sz="2000"/>
        </a:p>
      </dgm:t>
    </dgm:pt>
    <dgm:pt modelId="{B9D45F1B-5299-4958-9536-A378DEB08420}" type="sibTrans" cxnId="{A7727778-C25D-4C90-A88B-3E0193D266E5}">
      <dgm:prSet/>
      <dgm:spPr/>
      <dgm:t>
        <a:bodyPr/>
        <a:lstStyle/>
        <a:p>
          <a:endParaRPr lang="en-US" sz="2000"/>
        </a:p>
      </dgm:t>
    </dgm:pt>
    <dgm:pt modelId="{13EA360F-D9B9-46C1-BC42-BB439F14EFBB}">
      <dgm:prSet custT="1"/>
      <dgm:spPr>
        <a:solidFill>
          <a:schemeClr val="accent1"/>
        </a:solidFill>
      </dgm:spPr>
      <dgm:t>
        <a:bodyPr/>
        <a:lstStyle/>
        <a:p>
          <a:pPr algn="ctr"/>
          <a:r>
            <a:rPr lang="en-US" sz="2000" dirty="0" smtClean="0"/>
            <a:t>Student College and Career Readiness</a:t>
          </a:r>
          <a:endParaRPr lang="en-US" sz="2000" dirty="0"/>
        </a:p>
      </dgm:t>
    </dgm:pt>
    <dgm:pt modelId="{688BEBF0-0EA9-4F82-AA9E-55D448532909}" type="parTrans" cxnId="{2BC0AD7E-59CC-45C2-B1C1-D25C09F6E958}">
      <dgm:prSet custT="1"/>
      <dgm:spPr/>
      <dgm:t>
        <a:bodyPr/>
        <a:lstStyle/>
        <a:p>
          <a:endParaRPr lang="en-US" sz="2000"/>
        </a:p>
      </dgm:t>
    </dgm:pt>
    <dgm:pt modelId="{3E6D9816-8F5C-4A53-9811-0C4DDA191CF5}" type="sibTrans" cxnId="{2BC0AD7E-59CC-45C2-B1C1-D25C09F6E958}">
      <dgm:prSet/>
      <dgm:spPr/>
      <dgm:t>
        <a:bodyPr/>
        <a:lstStyle/>
        <a:p>
          <a:endParaRPr lang="en-US" sz="2000"/>
        </a:p>
      </dgm:t>
    </dgm:pt>
    <dgm:pt modelId="{ABBE1E4D-0BD3-418F-B1EA-C6AAD266FAB0}">
      <dgm:prSet custT="1"/>
      <dgm:spPr/>
      <dgm:t>
        <a:bodyPr/>
        <a:lstStyle/>
        <a:p>
          <a:r>
            <a:rPr lang="en-US" sz="2000" dirty="0" smtClean="0"/>
            <a:t>Professional Development</a:t>
          </a:r>
          <a:endParaRPr lang="en-US" sz="2000" dirty="0"/>
        </a:p>
      </dgm:t>
    </dgm:pt>
    <dgm:pt modelId="{0EEC07F3-2B4C-42B8-9170-4CE25660EFD3}" type="parTrans" cxnId="{06CD85BC-6F5B-41FD-9D72-EBB800F3E181}">
      <dgm:prSet custT="1"/>
      <dgm:spPr/>
      <dgm:t>
        <a:bodyPr/>
        <a:lstStyle/>
        <a:p>
          <a:endParaRPr lang="en-US" sz="2000"/>
        </a:p>
      </dgm:t>
    </dgm:pt>
    <dgm:pt modelId="{B9BAFE49-F40F-41FF-9418-C89788AEEDF0}" type="sibTrans" cxnId="{06CD85BC-6F5B-41FD-9D72-EBB800F3E181}">
      <dgm:prSet/>
      <dgm:spPr/>
      <dgm:t>
        <a:bodyPr/>
        <a:lstStyle/>
        <a:p>
          <a:endParaRPr lang="en-US" sz="2000"/>
        </a:p>
      </dgm:t>
    </dgm:pt>
    <dgm:pt modelId="{27E5DC55-E5EB-4D72-A0E0-BD93B34014DE}">
      <dgm:prSet custT="1"/>
      <dgm:spPr/>
      <dgm:t>
        <a:bodyPr/>
        <a:lstStyle/>
        <a:p>
          <a:r>
            <a:rPr lang="en-US" sz="2000" dirty="0" smtClean="0"/>
            <a:t>Data Driven Decision Making</a:t>
          </a:r>
          <a:endParaRPr lang="en-US" sz="2000" dirty="0"/>
        </a:p>
      </dgm:t>
    </dgm:pt>
    <dgm:pt modelId="{3E567037-92FB-42F3-8167-84B652F2A71C}" type="parTrans" cxnId="{9BC52C68-074A-49EC-AB46-A83491D861CD}">
      <dgm:prSet custT="1"/>
      <dgm:spPr/>
      <dgm:t>
        <a:bodyPr/>
        <a:lstStyle/>
        <a:p>
          <a:endParaRPr lang="en-US" sz="2000"/>
        </a:p>
      </dgm:t>
    </dgm:pt>
    <dgm:pt modelId="{66C26D44-57E9-4486-A5F0-0845BB5EA721}" type="sibTrans" cxnId="{9BC52C68-074A-49EC-AB46-A83491D861CD}">
      <dgm:prSet/>
      <dgm:spPr/>
      <dgm:t>
        <a:bodyPr/>
        <a:lstStyle/>
        <a:p>
          <a:endParaRPr lang="en-US" sz="2000"/>
        </a:p>
      </dgm:t>
    </dgm:pt>
    <dgm:pt modelId="{E32C684A-C70D-4C2D-A04D-86C6568B0A8C}">
      <dgm:prSet custT="1"/>
      <dgm:spPr>
        <a:solidFill>
          <a:schemeClr val="accent1"/>
        </a:solidFill>
      </dgm:spPr>
      <dgm:t>
        <a:bodyPr/>
        <a:lstStyle/>
        <a:p>
          <a:pPr algn="ctr"/>
          <a:r>
            <a:rPr lang="en-US" sz="2000" dirty="0" smtClean="0"/>
            <a:t>Teacher Effectiveness</a:t>
          </a:r>
          <a:endParaRPr lang="en-US" sz="2000" dirty="0"/>
        </a:p>
      </dgm:t>
    </dgm:pt>
    <dgm:pt modelId="{1BDB6E64-C626-4833-A70D-648547C51343}" type="parTrans" cxnId="{0A23F050-9477-4EA2-83BB-841522F33551}">
      <dgm:prSet custT="1"/>
      <dgm:spPr/>
      <dgm:t>
        <a:bodyPr/>
        <a:lstStyle/>
        <a:p>
          <a:endParaRPr lang="en-US" sz="2000"/>
        </a:p>
      </dgm:t>
    </dgm:pt>
    <dgm:pt modelId="{3754F534-76A6-475C-AF0E-25E294AF7C6B}" type="sibTrans" cxnId="{0A23F050-9477-4EA2-83BB-841522F33551}">
      <dgm:prSet/>
      <dgm:spPr/>
      <dgm:t>
        <a:bodyPr/>
        <a:lstStyle/>
        <a:p>
          <a:endParaRPr lang="en-US" sz="2000"/>
        </a:p>
      </dgm:t>
    </dgm:pt>
    <dgm:pt modelId="{75CF9ED6-809A-4A75-8FD0-3DD59398F705}">
      <dgm:prSet custT="1"/>
      <dgm:spPr>
        <a:solidFill>
          <a:schemeClr val="accent1"/>
        </a:solidFill>
      </dgm:spPr>
      <dgm:t>
        <a:bodyPr/>
        <a:lstStyle/>
        <a:p>
          <a:pPr algn="ctr"/>
          <a:r>
            <a:rPr lang="en-US" sz="2000" dirty="0" smtClean="0"/>
            <a:t>Sustainability</a:t>
          </a:r>
          <a:endParaRPr lang="en-US" sz="2000" dirty="0"/>
        </a:p>
      </dgm:t>
    </dgm:pt>
    <dgm:pt modelId="{E0EF8A4F-50FE-40DD-A68B-235892C8670B}" type="parTrans" cxnId="{6D029FA0-DC8D-4381-8B72-090CE7120DC1}">
      <dgm:prSet custT="1"/>
      <dgm:spPr/>
      <dgm:t>
        <a:bodyPr/>
        <a:lstStyle/>
        <a:p>
          <a:endParaRPr lang="en-US" sz="2000"/>
        </a:p>
      </dgm:t>
    </dgm:pt>
    <dgm:pt modelId="{8D8C9430-0868-40A4-85A2-706AAC8EDE9B}" type="sibTrans" cxnId="{6D029FA0-DC8D-4381-8B72-090CE7120DC1}">
      <dgm:prSet/>
      <dgm:spPr/>
      <dgm:t>
        <a:bodyPr/>
        <a:lstStyle/>
        <a:p>
          <a:endParaRPr lang="en-US" sz="2000"/>
        </a:p>
      </dgm:t>
    </dgm:pt>
    <dgm:pt modelId="{BCC98300-6D3C-4B2A-B8B4-6D39829DA2D6}" type="pres">
      <dgm:prSet presAssocID="{77CAD417-F2AC-469E-AE08-B7F575011987}" presName="diagram" presStyleCnt="0">
        <dgm:presLayoutVars>
          <dgm:chPref val="1"/>
          <dgm:dir/>
          <dgm:animOne val="branch"/>
          <dgm:animLvl val="lvl"/>
          <dgm:resizeHandles val="exact"/>
        </dgm:presLayoutVars>
      </dgm:prSet>
      <dgm:spPr/>
      <dgm:t>
        <a:bodyPr/>
        <a:lstStyle/>
        <a:p>
          <a:endParaRPr lang="en-US"/>
        </a:p>
      </dgm:t>
    </dgm:pt>
    <dgm:pt modelId="{C530E4A6-1149-4FB9-8605-2360BAACA765}" type="pres">
      <dgm:prSet presAssocID="{4C202015-8066-42CB-96CA-F4AF444226A4}" presName="root1" presStyleCnt="0"/>
      <dgm:spPr/>
    </dgm:pt>
    <dgm:pt modelId="{D1960DA0-C8A2-46FA-A859-CF7562051CD5}" type="pres">
      <dgm:prSet presAssocID="{4C202015-8066-42CB-96CA-F4AF444226A4}" presName="LevelOneTextNode" presStyleLbl="node0" presStyleIdx="0" presStyleCnt="1" custScaleX="98727" custScaleY="346823">
        <dgm:presLayoutVars>
          <dgm:chPref val="3"/>
        </dgm:presLayoutVars>
      </dgm:prSet>
      <dgm:spPr/>
      <dgm:t>
        <a:bodyPr/>
        <a:lstStyle/>
        <a:p>
          <a:endParaRPr lang="en-US"/>
        </a:p>
      </dgm:t>
    </dgm:pt>
    <dgm:pt modelId="{063336C8-C691-496A-9929-2834233F43D4}" type="pres">
      <dgm:prSet presAssocID="{4C202015-8066-42CB-96CA-F4AF444226A4}" presName="level2hierChild" presStyleCnt="0"/>
      <dgm:spPr/>
    </dgm:pt>
    <dgm:pt modelId="{9611C46E-87B4-49C4-ABB8-B6DF46E65C55}" type="pres">
      <dgm:prSet presAssocID="{B45C60E3-6910-4939-8877-B77AFB1921D7}" presName="conn2-1" presStyleLbl="parChTrans1D2" presStyleIdx="0" presStyleCnt="4"/>
      <dgm:spPr/>
      <dgm:t>
        <a:bodyPr/>
        <a:lstStyle/>
        <a:p>
          <a:endParaRPr lang="en-US"/>
        </a:p>
      </dgm:t>
    </dgm:pt>
    <dgm:pt modelId="{44586AFB-9F8A-4731-BCE7-4696EB8A2082}" type="pres">
      <dgm:prSet presAssocID="{B45C60E3-6910-4939-8877-B77AFB1921D7}" presName="connTx" presStyleLbl="parChTrans1D2" presStyleIdx="0" presStyleCnt="4"/>
      <dgm:spPr/>
      <dgm:t>
        <a:bodyPr/>
        <a:lstStyle/>
        <a:p>
          <a:endParaRPr lang="en-US"/>
        </a:p>
      </dgm:t>
    </dgm:pt>
    <dgm:pt modelId="{1AC0F035-55B9-4BB7-84B9-7FF877CC255F}" type="pres">
      <dgm:prSet presAssocID="{9EB77DC9-FE09-4C5E-9250-2BCA1A66A5EE}" presName="root2" presStyleCnt="0"/>
      <dgm:spPr/>
    </dgm:pt>
    <dgm:pt modelId="{92EC388F-7011-48DF-9A57-9724E6D06520}" type="pres">
      <dgm:prSet presAssocID="{9EB77DC9-FE09-4C5E-9250-2BCA1A66A5EE}" presName="LevelTwoTextNode" presStyleLbl="node2" presStyleIdx="0" presStyleCnt="4" custScaleX="91613" custLinFactNeighborX="8745" custLinFactNeighborY="-2513">
        <dgm:presLayoutVars>
          <dgm:chPref val="3"/>
        </dgm:presLayoutVars>
      </dgm:prSet>
      <dgm:spPr/>
      <dgm:t>
        <a:bodyPr/>
        <a:lstStyle/>
        <a:p>
          <a:endParaRPr lang="en-US"/>
        </a:p>
      </dgm:t>
    </dgm:pt>
    <dgm:pt modelId="{003C586C-6C31-4002-9436-0498E1C47C65}" type="pres">
      <dgm:prSet presAssocID="{9EB77DC9-FE09-4C5E-9250-2BCA1A66A5EE}" presName="level3hierChild" presStyleCnt="0"/>
      <dgm:spPr/>
    </dgm:pt>
    <dgm:pt modelId="{28C52310-E16A-4BC0-8FC4-6FECF1D5931B}" type="pres">
      <dgm:prSet presAssocID="{6940F475-B325-400F-9049-20C73E78B8C9}" presName="conn2-1" presStyleLbl="parChTrans1D3" presStyleIdx="0" presStyleCnt="4"/>
      <dgm:spPr/>
      <dgm:t>
        <a:bodyPr/>
        <a:lstStyle/>
        <a:p>
          <a:endParaRPr lang="en-US"/>
        </a:p>
      </dgm:t>
    </dgm:pt>
    <dgm:pt modelId="{4B43DF56-6F3C-4ED0-9AA9-30A34A8B98B3}" type="pres">
      <dgm:prSet presAssocID="{6940F475-B325-400F-9049-20C73E78B8C9}" presName="connTx" presStyleLbl="parChTrans1D3" presStyleIdx="0" presStyleCnt="4"/>
      <dgm:spPr/>
      <dgm:t>
        <a:bodyPr/>
        <a:lstStyle/>
        <a:p>
          <a:endParaRPr lang="en-US"/>
        </a:p>
      </dgm:t>
    </dgm:pt>
    <dgm:pt modelId="{A15C5F20-3A35-423D-9E25-DED3F3B25838}" type="pres">
      <dgm:prSet presAssocID="{C1D25740-4709-4236-BB1E-1515C60284E4}" presName="root2" presStyleCnt="0"/>
      <dgm:spPr/>
    </dgm:pt>
    <dgm:pt modelId="{C2700D34-8607-4346-9669-4EB53C73341F}" type="pres">
      <dgm:prSet presAssocID="{C1D25740-4709-4236-BB1E-1515C60284E4}" presName="LevelTwoTextNode" presStyleLbl="node3" presStyleIdx="0" presStyleCnt="4" custScaleX="127336" custScaleY="85061">
        <dgm:presLayoutVars>
          <dgm:chPref val="3"/>
        </dgm:presLayoutVars>
      </dgm:prSet>
      <dgm:spPr/>
      <dgm:t>
        <a:bodyPr/>
        <a:lstStyle/>
        <a:p>
          <a:endParaRPr lang="en-US"/>
        </a:p>
      </dgm:t>
    </dgm:pt>
    <dgm:pt modelId="{CFD2B2AA-592D-4449-8D27-1BD0E39C3D53}" type="pres">
      <dgm:prSet presAssocID="{C1D25740-4709-4236-BB1E-1515C60284E4}" presName="level3hierChild" presStyleCnt="0"/>
      <dgm:spPr/>
    </dgm:pt>
    <dgm:pt modelId="{CB6574F5-0FB5-4F3B-AD3D-A41BFB0FDCAB}" type="pres">
      <dgm:prSet presAssocID="{23F70B2E-E7F9-414E-8511-71EECB0DAED7}" presName="conn2-1" presStyleLbl="parChTrans1D2" presStyleIdx="1" presStyleCnt="4"/>
      <dgm:spPr/>
      <dgm:t>
        <a:bodyPr/>
        <a:lstStyle/>
        <a:p>
          <a:endParaRPr lang="en-US"/>
        </a:p>
      </dgm:t>
    </dgm:pt>
    <dgm:pt modelId="{F3426297-2154-49FB-AEC0-60A9987C3CE6}" type="pres">
      <dgm:prSet presAssocID="{23F70B2E-E7F9-414E-8511-71EECB0DAED7}" presName="connTx" presStyleLbl="parChTrans1D2" presStyleIdx="1" presStyleCnt="4"/>
      <dgm:spPr/>
      <dgm:t>
        <a:bodyPr/>
        <a:lstStyle/>
        <a:p>
          <a:endParaRPr lang="en-US"/>
        </a:p>
      </dgm:t>
    </dgm:pt>
    <dgm:pt modelId="{996E1996-FB96-44E7-B418-9F091FC010BE}" type="pres">
      <dgm:prSet presAssocID="{E6CB2A11-FB88-42B5-A874-30290095BEE7}" presName="root2" presStyleCnt="0"/>
      <dgm:spPr/>
    </dgm:pt>
    <dgm:pt modelId="{59E94BD3-D224-45A0-B07F-9A74FC7AEA81}" type="pres">
      <dgm:prSet presAssocID="{E6CB2A11-FB88-42B5-A874-30290095BEE7}" presName="LevelTwoTextNode" presStyleLbl="node2" presStyleIdx="1" presStyleCnt="4" custScaleX="90567" custLinFactNeighborX="8745" custLinFactNeighborY="-1597">
        <dgm:presLayoutVars>
          <dgm:chPref val="3"/>
        </dgm:presLayoutVars>
      </dgm:prSet>
      <dgm:spPr/>
      <dgm:t>
        <a:bodyPr/>
        <a:lstStyle/>
        <a:p>
          <a:endParaRPr lang="en-US"/>
        </a:p>
      </dgm:t>
    </dgm:pt>
    <dgm:pt modelId="{ADD8851C-7714-4547-A55F-78C01A8CEADE}" type="pres">
      <dgm:prSet presAssocID="{E6CB2A11-FB88-42B5-A874-30290095BEE7}" presName="level3hierChild" presStyleCnt="0"/>
      <dgm:spPr/>
    </dgm:pt>
    <dgm:pt modelId="{96EE3BE9-C5EE-45CF-B8D4-010CCFB4522B}" type="pres">
      <dgm:prSet presAssocID="{688BEBF0-0EA9-4F82-AA9E-55D448532909}" presName="conn2-1" presStyleLbl="parChTrans1D3" presStyleIdx="1" presStyleCnt="4"/>
      <dgm:spPr/>
      <dgm:t>
        <a:bodyPr/>
        <a:lstStyle/>
        <a:p>
          <a:endParaRPr lang="en-US"/>
        </a:p>
      </dgm:t>
    </dgm:pt>
    <dgm:pt modelId="{BEBE808C-98A1-412C-8729-3BB0A3AD287E}" type="pres">
      <dgm:prSet presAssocID="{688BEBF0-0EA9-4F82-AA9E-55D448532909}" presName="connTx" presStyleLbl="parChTrans1D3" presStyleIdx="1" presStyleCnt="4"/>
      <dgm:spPr/>
      <dgm:t>
        <a:bodyPr/>
        <a:lstStyle/>
        <a:p>
          <a:endParaRPr lang="en-US"/>
        </a:p>
      </dgm:t>
    </dgm:pt>
    <dgm:pt modelId="{0130E7D7-D570-4BFB-A285-23DDD633B1BB}" type="pres">
      <dgm:prSet presAssocID="{13EA360F-D9B9-46C1-BC42-BB439F14EFBB}" presName="root2" presStyleCnt="0"/>
      <dgm:spPr/>
    </dgm:pt>
    <dgm:pt modelId="{515669AB-3994-4A38-A0E7-B49BE10D1804}" type="pres">
      <dgm:prSet presAssocID="{13EA360F-D9B9-46C1-BC42-BB439F14EFBB}" presName="LevelTwoTextNode" presStyleLbl="node3" presStyleIdx="1" presStyleCnt="4" custScaleX="130214" custScaleY="84566">
        <dgm:presLayoutVars>
          <dgm:chPref val="3"/>
        </dgm:presLayoutVars>
      </dgm:prSet>
      <dgm:spPr/>
      <dgm:t>
        <a:bodyPr/>
        <a:lstStyle/>
        <a:p>
          <a:endParaRPr lang="en-US"/>
        </a:p>
      </dgm:t>
    </dgm:pt>
    <dgm:pt modelId="{1531AF17-8C32-47DB-8AAA-1C0C3BF29CDB}" type="pres">
      <dgm:prSet presAssocID="{13EA360F-D9B9-46C1-BC42-BB439F14EFBB}" presName="level3hierChild" presStyleCnt="0"/>
      <dgm:spPr/>
    </dgm:pt>
    <dgm:pt modelId="{F70F34FF-B7F0-4C8A-9262-644665A98478}" type="pres">
      <dgm:prSet presAssocID="{0EEC07F3-2B4C-42B8-9170-4CE25660EFD3}" presName="conn2-1" presStyleLbl="parChTrans1D2" presStyleIdx="2" presStyleCnt="4"/>
      <dgm:spPr/>
      <dgm:t>
        <a:bodyPr/>
        <a:lstStyle/>
        <a:p>
          <a:endParaRPr lang="en-US"/>
        </a:p>
      </dgm:t>
    </dgm:pt>
    <dgm:pt modelId="{9FD899A5-35FA-4B26-9B13-4F064E93F144}" type="pres">
      <dgm:prSet presAssocID="{0EEC07F3-2B4C-42B8-9170-4CE25660EFD3}" presName="connTx" presStyleLbl="parChTrans1D2" presStyleIdx="2" presStyleCnt="4"/>
      <dgm:spPr/>
      <dgm:t>
        <a:bodyPr/>
        <a:lstStyle/>
        <a:p>
          <a:endParaRPr lang="en-US"/>
        </a:p>
      </dgm:t>
    </dgm:pt>
    <dgm:pt modelId="{7DBF55E6-5AE3-4A1B-8FA4-BD98FE999CCE}" type="pres">
      <dgm:prSet presAssocID="{ABBE1E4D-0BD3-418F-B1EA-C6AAD266FAB0}" presName="root2" presStyleCnt="0"/>
      <dgm:spPr/>
    </dgm:pt>
    <dgm:pt modelId="{210E92A8-8645-4573-9618-4B2ED4B0C070}" type="pres">
      <dgm:prSet presAssocID="{ABBE1E4D-0BD3-418F-B1EA-C6AAD266FAB0}" presName="LevelTwoTextNode" presStyleLbl="node2" presStyleIdx="2" presStyleCnt="4" custScaleX="90567" custLinFactNeighborX="8745" custLinFactNeighborY="-681">
        <dgm:presLayoutVars>
          <dgm:chPref val="3"/>
        </dgm:presLayoutVars>
      </dgm:prSet>
      <dgm:spPr/>
      <dgm:t>
        <a:bodyPr/>
        <a:lstStyle/>
        <a:p>
          <a:endParaRPr lang="en-US"/>
        </a:p>
      </dgm:t>
    </dgm:pt>
    <dgm:pt modelId="{A1DE7476-2F9E-4160-986B-F331CF1E73D2}" type="pres">
      <dgm:prSet presAssocID="{ABBE1E4D-0BD3-418F-B1EA-C6AAD266FAB0}" presName="level3hierChild" presStyleCnt="0"/>
      <dgm:spPr/>
    </dgm:pt>
    <dgm:pt modelId="{2EA15A9C-96F9-4837-A7E7-800B59153C60}" type="pres">
      <dgm:prSet presAssocID="{1BDB6E64-C626-4833-A70D-648547C51343}" presName="conn2-1" presStyleLbl="parChTrans1D3" presStyleIdx="2" presStyleCnt="4"/>
      <dgm:spPr/>
      <dgm:t>
        <a:bodyPr/>
        <a:lstStyle/>
        <a:p>
          <a:endParaRPr lang="en-US"/>
        </a:p>
      </dgm:t>
    </dgm:pt>
    <dgm:pt modelId="{04698392-AEE7-4488-BB79-4B7EAE29A56D}" type="pres">
      <dgm:prSet presAssocID="{1BDB6E64-C626-4833-A70D-648547C51343}" presName="connTx" presStyleLbl="parChTrans1D3" presStyleIdx="2" presStyleCnt="4"/>
      <dgm:spPr/>
      <dgm:t>
        <a:bodyPr/>
        <a:lstStyle/>
        <a:p>
          <a:endParaRPr lang="en-US"/>
        </a:p>
      </dgm:t>
    </dgm:pt>
    <dgm:pt modelId="{6340E382-663D-458D-8573-615B2893BDF1}" type="pres">
      <dgm:prSet presAssocID="{E32C684A-C70D-4C2D-A04D-86C6568B0A8C}" presName="root2" presStyleCnt="0"/>
      <dgm:spPr/>
    </dgm:pt>
    <dgm:pt modelId="{DAACDBEB-758F-4FF1-987D-4C59D2595D73}" type="pres">
      <dgm:prSet presAssocID="{E32C684A-C70D-4C2D-A04D-86C6568B0A8C}" presName="LevelTwoTextNode" presStyleLbl="node3" presStyleIdx="2" presStyleCnt="4" custScaleX="129612" custScaleY="81173">
        <dgm:presLayoutVars>
          <dgm:chPref val="3"/>
        </dgm:presLayoutVars>
      </dgm:prSet>
      <dgm:spPr/>
      <dgm:t>
        <a:bodyPr/>
        <a:lstStyle/>
        <a:p>
          <a:endParaRPr lang="en-US"/>
        </a:p>
      </dgm:t>
    </dgm:pt>
    <dgm:pt modelId="{8C06C7FE-80CD-411A-BCAC-63DF6BA943A9}" type="pres">
      <dgm:prSet presAssocID="{E32C684A-C70D-4C2D-A04D-86C6568B0A8C}" presName="level3hierChild" presStyleCnt="0"/>
      <dgm:spPr/>
    </dgm:pt>
    <dgm:pt modelId="{D7CD515B-4522-4E5B-AA15-C507F641C82E}" type="pres">
      <dgm:prSet presAssocID="{3E567037-92FB-42F3-8167-84B652F2A71C}" presName="conn2-1" presStyleLbl="parChTrans1D2" presStyleIdx="3" presStyleCnt="4"/>
      <dgm:spPr/>
      <dgm:t>
        <a:bodyPr/>
        <a:lstStyle/>
        <a:p>
          <a:endParaRPr lang="en-US"/>
        </a:p>
      </dgm:t>
    </dgm:pt>
    <dgm:pt modelId="{DFBCECAF-D174-4AAC-82A8-E06E09A7B1B0}" type="pres">
      <dgm:prSet presAssocID="{3E567037-92FB-42F3-8167-84B652F2A71C}" presName="connTx" presStyleLbl="parChTrans1D2" presStyleIdx="3" presStyleCnt="4"/>
      <dgm:spPr/>
      <dgm:t>
        <a:bodyPr/>
        <a:lstStyle/>
        <a:p>
          <a:endParaRPr lang="en-US"/>
        </a:p>
      </dgm:t>
    </dgm:pt>
    <dgm:pt modelId="{15BA667F-195F-4DBD-9ADF-90C57B02A20E}" type="pres">
      <dgm:prSet presAssocID="{27E5DC55-E5EB-4D72-A0E0-BD93B34014DE}" presName="root2" presStyleCnt="0"/>
      <dgm:spPr/>
    </dgm:pt>
    <dgm:pt modelId="{C5B035D5-0C85-4A4D-9FB0-ED8E61884152}" type="pres">
      <dgm:prSet presAssocID="{27E5DC55-E5EB-4D72-A0E0-BD93B34014DE}" presName="LevelTwoTextNode" presStyleLbl="node2" presStyleIdx="3" presStyleCnt="4" custScaleX="90567" custLinFactNeighborX="8745" custLinFactNeighborY="234">
        <dgm:presLayoutVars>
          <dgm:chPref val="3"/>
        </dgm:presLayoutVars>
      </dgm:prSet>
      <dgm:spPr/>
      <dgm:t>
        <a:bodyPr/>
        <a:lstStyle/>
        <a:p>
          <a:endParaRPr lang="en-US"/>
        </a:p>
      </dgm:t>
    </dgm:pt>
    <dgm:pt modelId="{76AB124A-A2E4-4E16-9FF0-2AFA79AAB08B}" type="pres">
      <dgm:prSet presAssocID="{27E5DC55-E5EB-4D72-A0E0-BD93B34014DE}" presName="level3hierChild" presStyleCnt="0"/>
      <dgm:spPr/>
    </dgm:pt>
    <dgm:pt modelId="{81B54D3A-F4C0-4E69-B2B5-28FDBDB12D5D}" type="pres">
      <dgm:prSet presAssocID="{E0EF8A4F-50FE-40DD-A68B-235892C8670B}" presName="conn2-1" presStyleLbl="parChTrans1D3" presStyleIdx="3" presStyleCnt="4"/>
      <dgm:spPr/>
      <dgm:t>
        <a:bodyPr/>
        <a:lstStyle/>
        <a:p>
          <a:endParaRPr lang="en-US"/>
        </a:p>
      </dgm:t>
    </dgm:pt>
    <dgm:pt modelId="{36462407-363C-483D-A410-B029EA3A63AA}" type="pres">
      <dgm:prSet presAssocID="{E0EF8A4F-50FE-40DD-A68B-235892C8670B}" presName="connTx" presStyleLbl="parChTrans1D3" presStyleIdx="3" presStyleCnt="4"/>
      <dgm:spPr/>
      <dgm:t>
        <a:bodyPr/>
        <a:lstStyle/>
        <a:p>
          <a:endParaRPr lang="en-US"/>
        </a:p>
      </dgm:t>
    </dgm:pt>
    <dgm:pt modelId="{4C000E5B-46A6-45FF-9752-8D545CE4045E}" type="pres">
      <dgm:prSet presAssocID="{75CF9ED6-809A-4A75-8FD0-3DD59398F705}" presName="root2" presStyleCnt="0"/>
      <dgm:spPr/>
    </dgm:pt>
    <dgm:pt modelId="{0CB26794-8753-43DE-B8FA-CBE85CD221ED}" type="pres">
      <dgm:prSet presAssocID="{75CF9ED6-809A-4A75-8FD0-3DD59398F705}" presName="LevelTwoTextNode" presStyleLbl="node3" presStyleIdx="3" presStyleCnt="4" custScaleX="127670" custScaleY="61358">
        <dgm:presLayoutVars>
          <dgm:chPref val="3"/>
        </dgm:presLayoutVars>
      </dgm:prSet>
      <dgm:spPr/>
      <dgm:t>
        <a:bodyPr/>
        <a:lstStyle/>
        <a:p>
          <a:endParaRPr lang="en-US"/>
        </a:p>
      </dgm:t>
    </dgm:pt>
    <dgm:pt modelId="{72B821FC-B33C-452A-A8D1-ED56EF0A273A}" type="pres">
      <dgm:prSet presAssocID="{75CF9ED6-809A-4A75-8FD0-3DD59398F705}" presName="level3hierChild" presStyleCnt="0"/>
      <dgm:spPr/>
    </dgm:pt>
  </dgm:ptLst>
  <dgm:cxnLst>
    <dgm:cxn modelId="{2DEB106E-5940-4E8F-BEEB-56656D8C17E2}" type="presOf" srcId="{27E5DC55-E5EB-4D72-A0E0-BD93B34014DE}" destId="{C5B035D5-0C85-4A4D-9FB0-ED8E61884152}" srcOrd="0" destOrd="0" presId="urn:microsoft.com/office/officeart/2005/8/layout/hierarchy2"/>
    <dgm:cxn modelId="{1C5C4F56-FC80-49F1-980A-E8BEEC3607C0}" type="presOf" srcId="{B45C60E3-6910-4939-8877-B77AFB1921D7}" destId="{9611C46E-87B4-49C4-ABB8-B6DF46E65C55}" srcOrd="0" destOrd="0" presId="urn:microsoft.com/office/officeart/2005/8/layout/hierarchy2"/>
    <dgm:cxn modelId="{B360EBA6-DFD5-4B08-9656-F5014F7CBEBE}" type="presOf" srcId="{23F70B2E-E7F9-414E-8511-71EECB0DAED7}" destId="{F3426297-2154-49FB-AEC0-60A9987C3CE6}" srcOrd="1" destOrd="0" presId="urn:microsoft.com/office/officeart/2005/8/layout/hierarchy2"/>
    <dgm:cxn modelId="{06CD85BC-6F5B-41FD-9D72-EBB800F3E181}" srcId="{4C202015-8066-42CB-96CA-F4AF444226A4}" destId="{ABBE1E4D-0BD3-418F-B1EA-C6AAD266FAB0}" srcOrd="2" destOrd="0" parTransId="{0EEC07F3-2B4C-42B8-9170-4CE25660EFD3}" sibTransId="{B9BAFE49-F40F-41FF-9418-C89788AEEDF0}"/>
    <dgm:cxn modelId="{0A23F050-9477-4EA2-83BB-841522F33551}" srcId="{ABBE1E4D-0BD3-418F-B1EA-C6AAD266FAB0}" destId="{E32C684A-C70D-4C2D-A04D-86C6568B0A8C}" srcOrd="0" destOrd="0" parTransId="{1BDB6E64-C626-4833-A70D-648547C51343}" sibTransId="{3754F534-76A6-475C-AF0E-25E294AF7C6B}"/>
    <dgm:cxn modelId="{2BC0AD7E-59CC-45C2-B1C1-D25C09F6E958}" srcId="{E6CB2A11-FB88-42B5-A874-30290095BEE7}" destId="{13EA360F-D9B9-46C1-BC42-BB439F14EFBB}" srcOrd="0" destOrd="0" parTransId="{688BEBF0-0EA9-4F82-AA9E-55D448532909}" sibTransId="{3E6D9816-8F5C-4A53-9811-0C4DDA191CF5}"/>
    <dgm:cxn modelId="{EC1AA906-A4E8-4545-BAC7-A7275E3E4F91}" type="presOf" srcId="{23F70B2E-E7F9-414E-8511-71EECB0DAED7}" destId="{CB6574F5-0FB5-4F3B-AD3D-A41BFB0FDCAB}" srcOrd="0" destOrd="0" presId="urn:microsoft.com/office/officeart/2005/8/layout/hierarchy2"/>
    <dgm:cxn modelId="{0B36E95D-03F3-4F02-9B74-29ECBF4E5C97}" type="presOf" srcId="{E6CB2A11-FB88-42B5-A874-30290095BEE7}" destId="{59E94BD3-D224-45A0-B07F-9A74FC7AEA81}" srcOrd="0" destOrd="0" presId="urn:microsoft.com/office/officeart/2005/8/layout/hierarchy2"/>
    <dgm:cxn modelId="{C57316AA-09FC-4CCE-9669-B3B9952499DD}" type="presOf" srcId="{E0EF8A4F-50FE-40DD-A68B-235892C8670B}" destId="{36462407-363C-483D-A410-B029EA3A63AA}" srcOrd="1" destOrd="0" presId="urn:microsoft.com/office/officeart/2005/8/layout/hierarchy2"/>
    <dgm:cxn modelId="{41A325B7-9878-43C8-9928-1CE37EB02E42}" type="presOf" srcId="{3E567037-92FB-42F3-8167-84B652F2A71C}" destId="{D7CD515B-4522-4E5B-AA15-C507F641C82E}" srcOrd="0" destOrd="0" presId="urn:microsoft.com/office/officeart/2005/8/layout/hierarchy2"/>
    <dgm:cxn modelId="{E6FDA41E-D3F1-4C5E-88DA-DE5FAFB9A262}" srcId="{77CAD417-F2AC-469E-AE08-B7F575011987}" destId="{4C202015-8066-42CB-96CA-F4AF444226A4}" srcOrd="0" destOrd="0" parTransId="{FDA65E04-1845-4A5F-91DC-3522DAA2478F}" sibTransId="{246B4F51-8C2A-4213-A8B1-2D643B25A61C}"/>
    <dgm:cxn modelId="{23836461-192C-433D-A169-FDD25A0B4B59}" type="presOf" srcId="{3E567037-92FB-42F3-8167-84B652F2A71C}" destId="{DFBCECAF-D174-4AAC-82A8-E06E09A7B1B0}" srcOrd="1" destOrd="0" presId="urn:microsoft.com/office/officeart/2005/8/layout/hierarchy2"/>
    <dgm:cxn modelId="{08738207-C220-479F-AF17-76F36A9429C1}" type="presOf" srcId="{6940F475-B325-400F-9049-20C73E78B8C9}" destId="{4B43DF56-6F3C-4ED0-9AA9-30A34A8B98B3}" srcOrd="1" destOrd="0" presId="urn:microsoft.com/office/officeart/2005/8/layout/hierarchy2"/>
    <dgm:cxn modelId="{C55FCE1A-4E9D-4D55-9504-CC1E3A613A82}" type="presOf" srcId="{E0EF8A4F-50FE-40DD-A68B-235892C8670B}" destId="{81B54D3A-F4C0-4E69-B2B5-28FDBDB12D5D}" srcOrd="0" destOrd="0" presId="urn:microsoft.com/office/officeart/2005/8/layout/hierarchy2"/>
    <dgm:cxn modelId="{61740AE3-A1C8-4525-912E-4ECD3AE8C5D2}" srcId="{4C202015-8066-42CB-96CA-F4AF444226A4}" destId="{9EB77DC9-FE09-4C5E-9250-2BCA1A66A5EE}" srcOrd="0" destOrd="0" parTransId="{B45C60E3-6910-4939-8877-B77AFB1921D7}" sibTransId="{8301D210-5FFF-4230-AEAC-0A8E35333DFD}"/>
    <dgm:cxn modelId="{08E478E5-2B66-4552-896C-7497C1A4BAA4}" srcId="{4C202015-8066-42CB-96CA-F4AF444226A4}" destId="{E6CB2A11-FB88-42B5-A874-30290095BEE7}" srcOrd="1" destOrd="0" parTransId="{23F70B2E-E7F9-414E-8511-71EECB0DAED7}" sibTransId="{30A1C823-E0CB-4085-8CA8-F9A4D49B8BB7}"/>
    <dgm:cxn modelId="{9248991D-443A-4E47-BB78-0E27B571E4CF}" type="presOf" srcId="{0EEC07F3-2B4C-42B8-9170-4CE25660EFD3}" destId="{9FD899A5-35FA-4B26-9B13-4F064E93F144}" srcOrd="1" destOrd="0" presId="urn:microsoft.com/office/officeart/2005/8/layout/hierarchy2"/>
    <dgm:cxn modelId="{27EF3745-0B3E-49FE-80D7-E8C584642BD5}" type="presOf" srcId="{E32C684A-C70D-4C2D-A04D-86C6568B0A8C}" destId="{DAACDBEB-758F-4FF1-987D-4C59D2595D73}" srcOrd="0" destOrd="0" presId="urn:microsoft.com/office/officeart/2005/8/layout/hierarchy2"/>
    <dgm:cxn modelId="{C083146E-D64B-4C7B-ABC7-C1949C2FB8F3}" type="presOf" srcId="{13EA360F-D9B9-46C1-BC42-BB439F14EFBB}" destId="{515669AB-3994-4A38-A0E7-B49BE10D1804}" srcOrd="0" destOrd="0" presId="urn:microsoft.com/office/officeart/2005/8/layout/hierarchy2"/>
    <dgm:cxn modelId="{FF8A928C-9A7E-48C9-8E53-1B865A104376}" type="presOf" srcId="{75CF9ED6-809A-4A75-8FD0-3DD59398F705}" destId="{0CB26794-8753-43DE-B8FA-CBE85CD221ED}" srcOrd="0" destOrd="0" presId="urn:microsoft.com/office/officeart/2005/8/layout/hierarchy2"/>
    <dgm:cxn modelId="{F0FD0710-06EC-489C-9F5F-59DD68B79920}" type="presOf" srcId="{B45C60E3-6910-4939-8877-B77AFB1921D7}" destId="{44586AFB-9F8A-4731-BCE7-4696EB8A2082}" srcOrd="1" destOrd="0" presId="urn:microsoft.com/office/officeart/2005/8/layout/hierarchy2"/>
    <dgm:cxn modelId="{A43118CA-5BCC-450C-8140-60E1B49B8625}" type="presOf" srcId="{1BDB6E64-C626-4833-A70D-648547C51343}" destId="{04698392-AEE7-4488-BB79-4B7EAE29A56D}" srcOrd="1" destOrd="0" presId="urn:microsoft.com/office/officeart/2005/8/layout/hierarchy2"/>
    <dgm:cxn modelId="{4F8550DF-57AA-44A3-B21B-AE533EBAFDE1}" type="presOf" srcId="{688BEBF0-0EA9-4F82-AA9E-55D448532909}" destId="{BEBE808C-98A1-412C-8729-3BB0A3AD287E}" srcOrd="1" destOrd="0" presId="urn:microsoft.com/office/officeart/2005/8/layout/hierarchy2"/>
    <dgm:cxn modelId="{036AB5C5-AEEF-44E8-A70F-9528C3D1D84C}" type="presOf" srcId="{77CAD417-F2AC-469E-AE08-B7F575011987}" destId="{BCC98300-6D3C-4B2A-B8B4-6D39829DA2D6}" srcOrd="0" destOrd="0" presId="urn:microsoft.com/office/officeart/2005/8/layout/hierarchy2"/>
    <dgm:cxn modelId="{594DF45C-861A-42B6-B2A8-ADC34830B7E5}" type="presOf" srcId="{C1D25740-4709-4236-BB1E-1515C60284E4}" destId="{C2700D34-8607-4346-9669-4EB53C73341F}" srcOrd="0" destOrd="0" presId="urn:microsoft.com/office/officeart/2005/8/layout/hierarchy2"/>
    <dgm:cxn modelId="{DB67F594-296D-47D1-A3A4-4FC41BE9D289}" type="presOf" srcId="{4C202015-8066-42CB-96CA-F4AF444226A4}" destId="{D1960DA0-C8A2-46FA-A859-CF7562051CD5}" srcOrd="0" destOrd="0" presId="urn:microsoft.com/office/officeart/2005/8/layout/hierarchy2"/>
    <dgm:cxn modelId="{32B2B179-B842-40D5-BF4B-BFF55935A5A3}" type="presOf" srcId="{6940F475-B325-400F-9049-20C73E78B8C9}" destId="{28C52310-E16A-4BC0-8FC4-6FECF1D5931B}" srcOrd="0" destOrd="0" presId="urn:microsoft.com/office/officeart/2005/8/layout/hierarchy2"/>
    <dgm:cxn modelId="{C75C9F4D-579C-47D8-A36D-879121A0318A}" type="presOf" srcId="{9EB77DC9-FE09-4C5E-9250-2BCA1A66A5EE}" destId="{92EC388F-7011-48DF-9A57-9724E6D06520}" srcOrd="0" destOrd="0" presId="urn:microsoft.com/office/officeart/2005/8/layout/hierarchy2"/>
    <dgm:cxn modelId="{6D029FA0-DC8D-4381-8B72-090CE7120DC1}" srcId="{27E5DC55-E5EB-4D72-A0E0-BD93B34014DE}" destId="{75CF9ED6-809A-4A75-8FD0-3DD59398F705}" srcOrd="0" destOrd="0" parTransId="{E0EF8A4F-50FE-40DD-A68B-235892C8670B}" sibTransId="{8D8C9430-0868-40A4-85A2-706AAC8EDE9B}"/>
    <dgm:cxn modelId="{9BC52C68-074A-49EC-AB46-A83491D861CD}" srcId="{4C202015-8066-42CB-96CA-F4AF444226A4}" destId="{27E5DC55-E5EB-4D72-A0E0-BD93B34014DE}" srcOrd="3" destOrd="0" parTransId="{3E567037-92FB-42F3-8167-84B652F2A71C}" sibTransId="{66C26D44-57E9-4486-A5F0-0845BB5EA721}"/>
    <dgm:cxn modelId="{60F04AAD-3A44-410C-91AC-C469964E63A3}" type="presOf" srcId="{0EEC07F3-2B4C-42B8-9170-4CE25660EFD3}" destId="{F70F34FF-B7F0-4C8A-9262-644665A98478}" srcOrd="0" destOrd="0" presId="urn:microsoft.com/office/officeart/2005/8/layout/hierarchy2"/>
    <dgm:cxn modelId="{9BB1EA8A-A02D-4A60-9F66-CA371E4E0DFB}" type="presOf" srcId="{ABBE1E4D-0BD3-418F-B1EA-C6AAD266FAB0}" destId="{210E92A8-8645-4573-9618-4B2ED4B0C070}" srcOrd="0" destOrd="0" presId="urn:microsoft.com/office/officeart/2005/8/layout/hierarchy2"/>
    <dgm:cxn modelId="{A7727778-C25D-4C90-A88B-3E0193D266E5}" srcId="{9EB77DC9-FE09-4C5E-9250-2BCA1A66A5EE}" destId="{C1D25740-4709-4236-BB1E-1515C60284E4}" srcOrd="0" destOrd="0" parTransId="{6940F475-B325-400F-9049-20C73E78B8C9}" sibTransId="{B9D45F1B-5299-4958-9536-A378DEB08420}"/>
    <dgm:cxn modelId="{E32C50C2-3EB2-46CA-B69D-0653D3D804D1}" type="presOf" srcId="{1BDB6E64-C626-4833-A70D-648547C51343}" destId="{2EA15A9C-96F9-4837-A7E7-800B59153C60}" srcOrd="0" destOrd="0" presId="urn:microsoft.com/office/officeart/2005/8/layout/hierarchy2"/>
    <dgm:cxn modelId="{C7117A6C-FB3D-47BB-A81B-D67D52ED0880}" type="presOf" srcId="{688BEBF0-0EA9-4F82-AA9E-55D448532909}" destId="{96EE3BE9-C5EE-45CF-B8D4-010CCFB4522B}" srcOrd="0" destOrd="0" presId="urn:microsoft.com/office/officeart/2005/8/layout/hierarchy2"/>
    <dgm:cxn modelId="{1E9EC934-2401-43C7-B31F-ED648325BBD0}" type="presParOf" srcId="{BCC98300-6D3C-4B2A-B8B4-6D39829DA2D6}" destId="{C530E4A6-1149-4FB9-8605-2360BAACA765}" srcOrd="0" destOrd="0" presId="urn:microsoft.com/office/officeart/2005/8/layout/hierarchy2"/>
    <dgm:cxn modelId="{9E09505C-8474-4A5D-B243-66431428D4FA}" type="presParOf" srcId="{C530E4A6-1149-4FB9-8605-2360BAACA765}" destId="{D1960DA0-C8A2-46FA-A859-CF7562051CD5}" srcOrd="0" destOrd="0" presId="urn:microsoft.com/office/officeart/2005/8/layout/hierarchy2"/>
    <dgm:cxn modelId="{1E09E9FE-9C76-4C15-BDE3-43BB2F2F6949}" type="presParOf" srcId="{C530E4A6-1149-4FB9-8605-2360BAACA765}" destId="{063336C8-C691-496A-9929-2834233F43D4}" srcOrd="1" destOrd="0" presId="urn:microsoft.com/office/officeart/2005/8/layout/hierarchy2"/>
    <dgm:cxn modelId="{BB56497E-772F-499B-AA3A-21C71C400E12}" type="presParOf" srcId="{063336C8-C691-496A-9929-2834233F43D4}" destId="{9611C46E-87B4-49C4-ABB8-B6DF46E65C55}" srcOrd="0" destOrd="0" presId="urn:microsoft.com/office/officeart/2005/8/layout/hierarchy2"/>
    <dgm:cxn modelId="{FF71261B-3542-43AF-8F5E-7178A72A539A}" type="presParOf" srcId="{9611C46E-87B4-49C4-ABB8-B6DF46E65C55}" destId="{44586AFB-9F8A-4731-BCE7-4696EB8A2082}" srcOrd="0" destOrd="0" presId="urn:microsoft.com/office/officeart/2005/8/layout/hierarchy2"/>
    <dgm:cxn modelId="{8FFB42D9-9955-4450-8F69-B935014BFF57}" type="presParOf" srcId="{063336C8-C691-496A-9929-2834233F43D4}" destId="{1AC0F035-55B9-4BB7-84B9-7FF877CC255F}" srcOrd="1" destOrd="0" presId="urn:microsoft.com/office/officeart/2005/8/layout/hierarchy2"/>
    <dgm:cxn modelId="{219D180C-5DF4-4939-9C07-EC7BF4225A33}" type="presParOf" srcId="{1AC0F035-55B9-4BB7-84B9-7FF877CC255F}" destId="{92EC388F-7011-48DF-9A57-9724E6D06520}" srcOrd="0" destOrd="0" presId="urn:microsoft.com/office/officeart/2005/8/layout/hierarchy2"/>
    <dgm:cxn modelId="{B512C125-E925-4E25-A50C-92067A1A8BA0}" type="presParOf" srcId="{1AC0F035-55B9-4BB7-84B9-7FF877CC255F}" destId="{003C586C-6C31-4002-9436-0498E1C47C65}" srcOrd="1" destOrd="0" presId="urn:microsoft.com/office/officeart/2005/8/layout/hierarchy2"/>
    <dgm:cxn modelId="{79DC5002-611C-4302-91A7-2DC35243F2B4}" type="presParOf" srcId="{003C586C-6C31-4002-9436-0498E1C47C65}" destId="{28C52310-E16A-4BC0-8FC4-6FECF1D5931B}" srcOrd="0" destOrd="0" presId="urn:microsoft.com/office/officeart/2005/8/layout/hierarchy2"/>
    <dgm:cxn modelId="{F928417B-338C-4BAF-80F5-227905711D62}" type="presParOf" srcId="{28C52310-E16A-4BC0-8FC4-6FECF1D5931B}" destId="{4B43DF56-6F3C-4ED0-9AA9-30A34A8B98B3}" srcOrd="0" destOrd="0" presId="urn:microsoft.com/office/officeart/2005/8/layout/hierarchy2"/>
    <dgm:cxn modelId="{8276AC8B-9D29-445B-AF40-17A4BC595539}" type="presParOf" srcId="{003C586C-6C31-4002-9436-0498E1C47C65}" destId="{A15C5F20-3A35-423D-9E25-DED3F3B25838}" srcOrd="1" destOrd="0" presId="urn:microsoft.com/office/officeart/2005/8/layout/hierarchy2"/>
    <dgm:cxn modelId="{9AFBFB08-67A4-4F86-8A88-940D5BC43541}" type="presParOf" srcId="{A15C5F20-3A35-423D-9E25-DED3F3B25838}" destId="{C2700D34-8607-4346-9669-4EB53C73341F}" srcOrd="0" destOrd="0" presId="urn:microsoft.com/office/officeart/2005/8/layout/hierarchy2"/>
    <dgm:cxn modelId="{87AA7C53-E471-47F1-A09A-1D3F3A9A50D9}" type="presParOf" srcId="{A15C5F20-3A35-423D-9E25-DED3F3B25838}" destId="{CFD2B2AA-592D-4449-8D27-1BD0E39C3D53}" srcOrd="1" destOrd="0" presId="urn:microsoft.com/office/officeart/2005/8/layout/hierarchy2"/>
    <dgm:cxn modelId="{C3690029-0468-4DA6-922E-3D4A61C2281A}" type="presParOf" srcId="{063336C8-C691-496A-9929-2834233F43D4}" destId="{CB6574F5-0FB5-4F3B-AD3D-A41BFB0FDCAB}" srcOrd="2" destOrd="0" presId="urn:microsoft.com/office/officeart/2005/8/layout/hierarchy2"/>
    <dgm:cxn modelId="{CB8FACCF-80E0-4399-A6EA-B2921C2F2D3E}" type="presParOf" srcId="{CB6574F5-0FB5-4F3B-AD3D-A41BFB0FDCAB}" destId="{F3426297-2154-49FB-AEC0-60A9987C3CE6}" srcOrd="0" destOrd="0" presId="urn:microsoft.com/office/officeart/2005/8/layout/hierarchy2"/>
    <dgm:cxn modelId="{63937967-B9EF-4AA3-9F89-DF88EB14855E}" type="presParOf" srcId="{063336C8-C691-496A-9929-2834233F43D4}" destId="{996E1996-FB96-44E7-B418-9F091FC010BE}" srcOrd="3" destOrd="0" presId="urn:microsoft.com/office/officeart/2005/8/layout/hierarchy2"/>
    <dgm:cxn modelId="{0AB66A23-E789-4416-96CC-89A25AEF60FD}" type="presParOf" srcId="{996E1996-FB96-44E7-B418-9F091FC010BE}" destId="{59E94BD3-D224-45A0-B07F-9A74FC7AEA81}" srcOrd="0" destOrd="0" presId="urn:microsoft.com/office/officeart/2005/8/layout/hierarchy2"/>
    <dgm:cxn modelId="{7A52BF0D-3690-4C48-B41D-7F9A7BAA5B96}" type="presParOf" srcId="{996E1996-FB96-44E7-B418-9F091FC010BE}" destId="{ADD8851C-7714-4547-A55F-78C01A8CEADE}" srcOrd="1" destOrd="0" presId="urn:microsoft.com/office/officeart/2005/8/layout/hierarchy2"/>
    <dgm:cxn modelId="{5A211194-5AFC-4ABC-98C2-B80D7DF14182}" type="presParOf" srcId="{ADD8851C-7714-4547-A55F-78C01A8CEADE}" destId="{96EE3BE9-C5EE-45CF-B8D4-010CCFB4522B}" srcOrd="0" destOrd="0" presId="urn:microsoft.com/office/officeart/2005/8/layout/hierarchy2"/>
    <dgm:cxn modelId="{6330F7B8-9836-443B-BF73-E52ED5BCA34B}" type="presParOf" srcId="{96EE3BE9-C5EE-45CF-B8D4-010CCFB4522B}" destId="{BEBE808C-98A1-412C-8729-3BB0A3AD287E}" srcOrd="0" destOrd="0" presId="urn:microsoft.com/office/officeart/2005/8/layout/hierarchy2"/>
    <dgm:cxn modelId="{D2EF84F7-8280-423A-82D0-C5B10151363B}" type="presParOf" srcId="{ADD8851C-7714-4547-A55F-78C01A8CEADE}" destId="{0130E7D7-D570-4BFB-A285-23DDD633B1BB}" srcOrd="1" destOrd="0" presId="urn:microsoft.com/office/officeart/2005/8/layout/hierarchy2"/>
    <dgm:cxn modelId="{51BF8F92-46EC-4A9A-B46B-82776D30BC6F}" type="presParOf" srcId="{0130E7D7-D570-4BFB-A285-23DDD633B1BB}" destId="{515669AB-3994-4A38-A0E7-B49BE10D1804}" srcOrd="0" destOrd="0" presId="urn:microsoft.com/office/officeart/2005/8/layout/hierarchy2"/>
    <dgm:cxn modelId="{0B20629E-48C3-439E-97E7-CA48180EBCC9}" type="presParOf" srcId="{0130E7D7-D570-4BFB-A285-23DDD633B1BB}" destId="{1531AF17-8C32-47DB-8AAA-1C0C3BF29CDB}" srcOrd="1" destOrd="0" presId="urn:microsoft.com/office/officeart/2005/8/layout/hierarchy2"/>
    <dgm:cxn modelId="{1B9CAB67-EFA1-4599-8432-BC0F046D0D28}" type="presParOf" srcId="{063336C8-C691-496A-9929-2834233F43D4}" destId="{F70F34FF-B7F0-4C8A-9262-644665A98478}" srcOrd="4" destOrd="0" presId="urn:microsoft.com/office/officeart/2005/8/layout/hierarchy2"/>
    <dgm:cxn modelId="{BB4AB3F8-F7CA-4DBA-AC20-FE425D81FCC8}" type="presParOf" srcId="{F70F34FF-B7F0-4C8A-9262-644665A98478}" destId="{9FD899A5-35FA-4B26-9B13-4F064E93F144}" srcOrd="0" destOrd="0" presId="urn:microsoft.com/office/officeart/2005/8/layout/hierarchy2"/>
    <dgm:cxn modelId="{71A3E116-A546-40E3-A26C-CFBBF12F0AA7}" type="presParOf" srcId="{063336C8-C691-496A-9929-2834233F43D4}" destId="{7DBF55E6-5AE3-4A1B-8FA4-BD98FE999CCE}" srcOrd="5" destOrd="0" presId="urn:microsoft.com/office/officeart/2005/8/layout/hierarchy2"/>
    <dgm:cxn modelId="{7A8BA40A-5893-42B3-BA39-BA989CC93D3D}" type="presParOf" srcId="{7DBF55E6-5AE3-4A1B-8FA4-BD98FE999CCE}" destId="{210E92A8-8645-4573-9618-4B2ED4B0C070}" srcOrd="0" destOrd="0" presId="urn:microsoft.com/office/officeart/2005/8/layout/hierarchy2"/>
    <dgm:cxn modelId="{E1A524BA-B966-4BDD-B743-0FCA5FE897D6}" type="presParOf" srcId="{7DBF55E6-5AE3-4A1B-8FA4-BD98FE999CCE}" destId="{A1DE7476-2F9E-4160-986B-F331CF1E73D2}" srcOrd="1" destOrd="0" presId="urn:microsoft.com/office/officeart/2005/8/layout/hierarchy2"/>
    <dgm:cxn modelId="{7745F80E-2EDE-438F-A4EA-5A97E701AD4D}" type="presParOf" srcId="{A1DE7476-2F9E-4160-986B-F331CF1E73D2}" destId="{2EA15A9C-96F9-4837-A7E7-800B59153C60}" srcOrd="0" destOrd="0" presId="urn:microsoft.com/office/officeart/2005/8/layout/hierarchy2"/>
    <dgm:cxn modelId="{DCBEC2C2-4FB0-4534-8C66-83FF5CB2839E}" type="presParOf" srcId="{2EA15A9C-96F9-4837-A7E7-800B59153C60}" destId="{04698392-AEE7-4488-BB79-4B7EAE29A56D}" srcOrd="0" destOrd="0" presId="urn:microsoft.com/office/officeart/2005/8/layout/hierarchy2"/>
    <dgm:cxn modelId="{52F952E5-1365-4C33-B171-06C379918F42}" type="presParOf" srcId="{A1DE7476-2F9E-4160-986B-F331CF1E73D2}" destId="{6340E382-663D-458D-8573-615B2893BDF1}" srcOrd="1" destOrd="0" presId="urn:microsoft.com/office/officeart/2005/8/layout/hierarchy2"/>
    <dgm:cxn modelId="{2D5A0FE0-97AE-49A2-B376-C9F25D82D3E7}" type="presParOf" srcId="{6340E382-663D-458D-8573-615B2893BDF1}" destId="{DAACDBEB-758F-4FF1-987D-4C59D2595D73}" srcOrd="0" destOrd="0" presId="urn:microsoft.com/office/officeart/2005/8/layout/hierarchy2"/>
    <dgm:cxn modelId="{75A8417B-63BD-4BCA-9682-1DCD5B30B0D4}" type="presParOf" srcId="{6340E382-663D-458D-8573-615B2893BDF1}" destId="{8C06C7FE-80CD-411A-BCAC-63DF6BA943A9}" srcOrd="1" destOrd="0" presId="urn:microsoft.com/office/officeart/2005/8/layout/hierarchy2"/>
    <dgm:cxn modelId="{6FEC2A4D-FCF2-47B7-B874-2D797EDB7F89}" type="presParOf" srcId="{063336C8-C691-496A-9929-2834233F43D4}" destId="{D7CD515B-4522-4E5B-AA15-C507F641C82E}" srcOrd="6" destOrd="0" presId="urn:microsoft.com/office/officeart/2005/8/layout/hierarchy2"/>
    <dgm:cxn modelId="{23C11186-E6A5-4FD0-AA79-D270FC1AD8BD}" type="presParOf" srcId="{D7CD515B-4522-4E5B-AA15-C507F641C82E}" destId="{DFBCECAF-D174-4AAC-82A8-E06E09A7B1B0}" srcOrd="0" destOrd="0" presId="urn:microsoft.com/office/officeart/2005/8/layout/hierarchy2"/>
    <dgm:cxn modelId="{CDD95ABB-5C8C-41B1-B916-E596ED2DC1D9}" type="presParOf" srcId="{063336C8-C691-496A-9929-2834233F43D4}" destId="{15BA667F-195F-4DBD-9ADF-90C57B02A20E}" srcOrd="7" destOrd="0" presId="urn:microsoft.com/office/officeart/2005/8/layout/hierarchy2"/>
    <dgm:cxn modelId="{97217131-D845-4320-90C7-238E0679A368}" type="presParOf" srcId="{15BA667F-195F-4DBD-9ADF-90C57B02A20E}" destId="{C5B035D5-0C85-4A4D-9FB0-ED8E61884152}" srcOrd="0" destOrd="0" presId="urn:microsoft.com/office/officeart/2005/8/layout/hierarchy2"/>
    <dgm:cxn modelId="{5CC4119B-2B9F-4E48-B4FC-5E9D02A02499}" type="presParOf" srcId="{15BA667F-195F-4DBD-9ADF-90C57B02A20E}" destId="{76AB124A-A2E4-4E16-9FF0-2AFA79AAB08B}" srcOrd="1" destOrd="0" presId="urn:microsoft.com/office/officeart/2005/8/layout/hierarchy2"/>
    <dgm:cxn modelId="{DA460B4F-A2D4-4F61-A614-887E375FB06C}" type="presParOf" srcId="{76AB124A-A2E4-4E16-9FF0-2AFA79AAB08B}" destId="{81B54D3A-F4C0-4E69-B2B5-28FDBDB12D5D}" srcOrd="0" destOrd="0" presId="urn:microsoft.com/office/officeart/2005/8/layout/hierarchy2"/>
    <dgm:cxn modelId="{6F3FCA46-C912-46C8-AF42-41BF49FB49AB}" type="presParOf" srcId="{81B54D3A-F4C0-4E69-B2B5-28FDBDB12D5D}" destId="{36462407-363C-483D-A410-B029EA3A63AA}" srcOrd="0" destOrd="0" presId="urn:microsoft.com/office/officeart/2005/8/layout/hierarchy2"/>
    <dgm:cxn modelId="{A5B2FAB3-8057-4015-A80E-ADE2771980E2}" type="presParOf" srcId="{76AB124A-A2E4-4E16-9FF0-2AFA79AAB08B}" destId="{4C000E5B-46A6-45FF-9752-8D545CE4045E}" srcOrd="1" destOrd="0" presId="urn:microsoft.com/office/officeart/2005/8/layout/hierarchy2"/>
    <dgm:cxn modelId="{B17D216B-ABC0-4611-8787-09B97AB944B7}" type="presParOf" srcId="{4C000E5B-46A6-45FF-9752-8D545CE4045E}" destId="{0CB26794-8753-43DE-B8FA-CBE85CD221ED}" srcOrd="0" destOrd="0" presId="urn:microsoft.com/office/officeart/2005/8/layout/hierarchy2"/>
    <dgm:cxn modelId="{3823F3F9-9142-472E-82D7-DA353E4C3E9A}" type="presParOf" srcId="{4C000E5B-46A6-45FF-9752-8D545CE4045E}" destId="{72B821FC-B33C-452A-A8D1-ED56EF0A273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FBDD46-F898-4600-811A-0D43C8CD19BB}" type="doc">
      <dgm:prSet loTypeId="urn:microsoft.com/office/officeart/2005/8/layout/chart3" loCatId="relationship" qsTypeId="urn:microsoft.com/office/officeart/2005/8/quickstyle/simple1" qsCatId="simple" csTypeId="urn:microsoft.com/office/officeart/2005/8/colors/colorful4" csCatId="colorful" phldr="1"/>
      <dgm:spPr/>
    </dgm:pt>
    <dgm:pt modelId="{82C56C2A-41C3-4670-A501-58D986201E7F}" type="pres">
      <dgm:prSet presAssocID="{1FFBDD46-F898-4600-811A-0D43C8CD19BB}" presName="compositeShape" presStyleCnt="0">
        <dgm:presLayoutVars>
          <dgm:chMax val="7"/>
          <dgm:dir/>
          <dgm:resizeHandles val="exact"/>
        </dgm:presLayoutVars>
      </dgm:prSet>
      <dgm:spPr/>
    </dgm:pt>
  </dgm:ptLst>
  <dgm:cxnLst>
    <dgm:cxn modelId="{B71B4B44-0427-45CD-BF17-99607F6A6825}" type="presOf" srcId="{1FFBDD46-F898-4600-811A-0D43C8CD19BB}" destId="{82C56C2A-41C3-4670-A501-58D986201E7F}" srcOrd="0"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F4CBAF-9B0A-4502-A675-94DCD7A8E23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8BD80DF-4A6F-4869-9A11-B215BAC53D66}">
      <dgm:prSet phldrT="[Text]"/>
      <dgm:spPr/>
      <dgm:t>
        <a:bodyPr/>
        <a:lstStyle/>
        <a:p>
          <a:r>
            <a:rPr lang="en-US" dirty="0" smtClean="0"/>
            <a:t>Individualized Student Learning</a:t>
          </a:r>
          <a:endParaRPr lang="en-US" dirty="0"/>
        </a:p>
      </dgm:t>
    </dgm:pt>
    <dgm:pt modelId="{874DDD96-9463-4FBA-AB44-8EDA09CD711A}" type="parTrans" cxnId="{D6234E5A-B8B0-47D7-9852-382B7B3816B9}">
      <dgm:prSet/>
      <dgm:spPr/>
      <dgm:t>
        <a:bodyPr/>
        <a:lstStyle/>
        <a:p>
          <a:endParaRPr lang="en-US"/>
        </a:p>
      </dgm:t>
    </dgm:pt>
    <dgm:pt modelId="{0E4E22F0-25E8-4EE3-930C-95A7759C856A}" type="sibTrans" cxnId="{D6234E5A-B8B0-47D7-9852-382B7B3816B9}">
      <dgm:prSet/>
      <dgm:spPr/>
      <dgm:t>
        <a:bodyPr/>
        <a:lstStyle/>
        <a:p>
          <a:endParaRPr lang="en-US"/>
        </a:p>
      </dgm:t>
    </dgm:pt>
    <dgm:pt modelId="{2DE0C115-D81E-4D0A-9874-5FB88FDB72E1}">
      <dgm:prSet phldrT="[Text]"/>
      <dgm:spPr/>
      <dgm:t>
        <a:bodyPr/>
        <a:lstStyle/>
        <a:p>
          <a:r>
            <a:rPr lang="en-US" dirty="0" smtClean="0"/>
            <a:t>Blended Learning</a:t>
          </a:r>
          <a:endParaRPr lang="en-US" dirty="0"/>
        </a:p>
      </dgm:t>
    </dgm:pt>
    <dgm:pt modelId="{CA7102B9-700B-46BB-918C-417F6473E39C}" type="parTrans" cxnId="{FC1AC7B1-ABB7-408C-9D0F-4A8B3B0A1CFC}">
      <dgm:prSet/>
      <dgm:spPr/>
      <dgm:t>
        <a:bodyPr/>
        <a:lstStyle/>
        <a:p>
          <a:endParaRPr lang="en-US"/>
        </a:p>
      </dgm:t>
    </dgm:pt>
    <dgm:pt modelId="{E2C1C8CC-CF90-4AE6-84DA-7F8A9B1A79D3}" type="sibTrans" cxnId="{FC1AC7B1-ABB7-408C-9D0F-4A8B3B0A1CFC}">
      <dgm:prSet/>
      <dgm:spPr/>
      <dgm:t>
        <a:bodyPr/>
        <a:lstStyle/>
        <a:p>
          <a:endParaRPr lang="en-US"/>
        </a:p>
      </dgm:t>
    </dgm:pt>
    <dgm:pt modelId="{DB0972F8-8DB6-4FFE-9A8F-451E5A1072D5}">
      <dgm:prSet phldrT="[Text]"/>
      <dgm:spPr/>
      <dgm:t>
        <a:bodyPr/>
        <a:lstStyle/>
        <a:p>
          <a:r>
            <a:rPr lang="en-US" dirty="0" smtClean="0"/>
            <a:t>Demonstration Classrooms</a:t>
          </a:r>
          <a:endParaRPr lang="en-US" dirty="0"/>
        </a:p>
      </dgm:t>
    </dgm:pt>
    <dgm:pt modelId="{73B40DEF-1C07-40CE-AEE1-AEDB3A60EFE8}" type="parTrans" cxnId="{E0E0E6AF-59BE-4ED1-929F-58D0B8D91A07}">
      <dgm:prSet/>
      <dgm:spPr/>
      <dgm:t>
        <a:bodyPr/>
        <a:lstStyle/>
        <a:p>
          <a:endParaRPr lang="en-US"/>
        </a:p>
      </dgm:t>
    </dgm:pt>
    <dgm:pt modelId="{F423C8F5-2D01-4400-B377-BD6457463047}" type="sibTrans" cxnId="{E0E0E6AF-59BE-4ED1-929F-58D0B8D91A07}">
      <dgm:prSet/>
      <dgm:spPr/>
      <dgm:t>
        <a:bodyPr/>
        <a:lstStyle/>
        <a:p>
          <a:endParaRPr lang="en-US"/>
        </a:p>
      </dgm:t>
    </dgm:pt>
    <dgm:pt modelId="{D1AE4C11-DF70-47D2-BF32-A147FE83EFCF}">
      <dgm:prSet phldrT="[Text]"/>
      <dgm:spPr/>
      <dgm:t>
        <a:bodyPr/>
        <a:lstStyle/>
        <a:p>
          <a:r>
            <a:rPr lang="en-US" dirty="0" smtClean="0"/>
            <a:t>Student Transition Activities</a:t>
          </a:r>
          <a:endParaRPr lang="en-US" dirty="0"/>
        </a:p>
      </dgm:t>
    </dgm:pt>
    <dgm:pt modelId="{B91B59CF-98D8-4FC9-857D-8A076D5104B6}" type="parTrans" cxnId="{5552A9DB-56B8-4CAF-8519-4F336B5C0F2E}">
      <dgm:prSet/>
      <dgm:spPr/>
      <dgm:t>
        <a:bodyPr/>
        <a:lstStyle/>
        <a:p>
          <a:endParaRPr lang="en-US"/>
        </a:p>
      </dgm:t>
    </dgm:pt>
    <dgm:pt modelId="{E333A0BE-C18C-4E56-A94E-1A35E1A63FCF}" type="sibTrans" cxnId="{5552A9DB-56B8-4CAF-8519-4F336B5C0F2E}">
      <dgm:prSet/>
      <dgm:spPr/>
      <dgm:t>
        <a:bodyPr/>
        <a:lstStyle/>
        <a:p>
          <a:endParaRPr lang="en-US"/>
        </a:p>
      </dgm:t>
    </dgm:pt>
    <dgm:pt modelId="{4A156868-1262-4095-A5C3-403A2709B6C7}">
      <dgm:prSet phldrT="[Text]"/>
      <dgm:spPr/>
      <dgm:t>
        <a:bodyPr/>
        <a:lstStyle/>
        <a:p>
          <a:r>
            <a:rPr lang="en-US" dirty="0" smtClean="0"/>
            <a:t>Summer Transition Camp</a:t>
          </a:r>
          <a:endParaRPr lang="en-US" dirty="0"/>
        </a:p>
      </dgm:t>
    </dgm:pt>
    <dgm:pt modelId="{3511E024-32B4-423D-A233-6150953933BC}" type="parTrans" cxnId="{26F8132A-BC29-4CBD-BDA2-69808D15C91D}">
      <dgm:prSet/>
      <dgm:spPr/>
      <dgm:t>
        <a:bodyPr/>
        <a:lstStyle/>
        <a:p>
          <a:endParaRPr lang="en-US"/>
        </a:p>
      </dgm:t>
    </dgm:pt>
    <dgm:pt modelId="{135848FB-5E54-402C-A86B-85687D5866F5}" type="sibTrans" cxnId="{26F8132A-BC29-4CBD-BDA2-69808D15C91D}">
      <dgm:prSet/>
      <dgm:spPr/>
      <dgm:t>
        <a:bodyPr/>
        <a:lstStyle/>
        <a:p>
          <a:endParaRPr lang="en-US"/>
        </a:p>
      </dgm:t>
    </dgm:pt>
    <dgm:pt modelId="{6474AE2F-6B56-4F24-A4F4-2D635CC081E3}">
      <dgm:prSet phldrT="[Text]"/>
      <dgm:spPr/>
      <dgm:t>
        <a:bodyPr/>
        <a:lstStyle/>
        <a:p>
          <a:r>
            <a:rPr lang="en-US" dirty="0" smtClean="0"/>
            <a:t>College Readiness Institute</a:t>
          </a:r>
          <a:endParaRPr lang="en-US" dirty="0"/>
        </a:p>
      </dgm:t>
    </dgm:pt>
    <dgm:pt modelId="{5A2D1286-1DDA-4C93-8258-ACAF35D254D4}" type="parTrans" cxnId="{29E318E8-B5A3-4AF8-A564-00FF1556657D}">
      <dgm:prSet/>
      <dgm:spPr/>
      <dgm:t>
        <a:bodyPr/>
        <a:lstStyle/>
        <a:p>
          <a:endParaRPr lang="en-US"/>
        </a:p>
      </dgm:t>
    </dgm:pt>
    <dgm:pt modelId="{8A082812-49FB-41C4-AEB4-387CED06E68A}" type="sibTrans" cxnId="{29E318E8-B5A3-4AF8-A564-00FF1556657D}">
      <dgm:prSet/>
      <dgm:spPr/>
      <dgm:t>
        <a:bodyPr/>
        <a:lstStyle/>
        <a:p>
          <a:endParaRPr lang="en-US"/>
        </a:p>
      </dgm:t>
    </dgm:pt>
    <dgm:pt modelId="{0EA3B72E-1CC9-4237-B7DA-297DF57C5C72}">
      <dgm:prSet phldrT="[Text]"/>
      <dgm:spPr/>
      <dgm:t>
        <a:bodyPr/>
        <a:lstStyle/>
        <a:p>
          <a:r>
            <a:rPr lang="en-US" dirty="0" smtClean="0"/>
            <a:t>Professional Development</a:t>
          </a:r>
          <a:endParaRPr lang="en-US" dirty="0"/>
        </a:p>
      </dgm:t>
    </dgm:pt>
    <dgm:pt modelId="{C5B4D33C-DC05-456E-9043-21A34F2DC3EF}" type="parTrans" cxnId="{D2626045-F7C3-40C5-B0E4-E6F806682BF0}">
      <dgm:prSet/>
      <dgm:spPr/>
      <dgm:t>
        <a:bodyPr/>
        <a:lstStyle/>
        <a:p>
          <a:endParaRPr lang="en-US"/>
        </a:p>
      </dgm:t>
    </dgm:pt>
    <dgm:pt modelId="{B1046F66-A88D-414E-8161-3490A91436F6}" type="sibTrans" cxnId="{D2626045-F7C3-40C5-B0E4-E6F806682BF0}">
      <dgm:prSet/>
      <dgm:spPr/>
      <dgm:t>
        <a:bodyPr/>
        <a:lstStyle/>
        <a:p>
          <a:endParaRPr lang="en-US"/>
        </a:p>
      </dgm:t>
    </dgm:pt>
    <dgm:pt modelId="{9B9A10FC-57AA-4382-912F-2175FB6E5281}">
      <dgm:prSet phldrT="[Text]"/>
      <dgm:spPr/>
      <dgm:t>
        <a:bodyPr/>
        <a:lstStyle/>
        <a:p>
          <a:r>
            <a:rPr lang="en-US" dirty="0" smtClean="0"/>
            <a:t>Teacher PD</a:t>
          </a:r>
          <a:endParaRPr lang="en-US" dirty="0"/>
        </a:p>
      </dgm:t>
    </dgm:pt>
    <dgm:pt modelId="{5CED6246-FC9B-4049-9E1A-395DC08EF65A}" type="parTrans" cxnId="{46FE3F07-2526-4390-8070-E344305CD2B1}">
      <dgm:prSet/>
      <dgm:spPr/>
      <dgm:t>
        <a:bodyPr/>
        <a:lstStyle/>
        <a:p>
          <a:endParaRPr lang="en-US"/>
        </a:p>
      </dgm:t>
    </dgm:pt>
    <dgm:pt modelId="{7E3BF017-FC35-41DE-9E86-8889B0BCEE52}" type="sibTrans" cxnId="{46FE3F07-2526-4390-8070-E344305CD2B1}">
      <dgm:prSet/>
      <dgm:spPr/>
      <dgm:t>
        <a:bodyPr/>
        <a:lstStyle/>
        <a:p>
          <a:endParaRPr lang="en-US"/>
        </a:p>
      </dgm:t>
    </dgm:pt>
    <dgm:pt modelId="{360BEF07-D239-4152-88C0-DC1AAFD7227D}">
      <dgm:prSet phldrT="[Text]"/>
      <dgm:spPr/>
      <dgm:t>
        <a:bodyPr/>
        <a:lstStyle/>
        <a:p>
          <a:r>
            <a:rPr lang="en-US" dirty="0" smtClean="0"/>
            <a:t>Self-Assessment</a:t>
          </a:r>
          <a:endParaRPr lang="en-US" dirty="0"/>
        </a:p>
      </dgm:t>
    </dgm:pt>
    <dgm:pt modelId="{4D55E362-D84E-4004-B0F2-30BF4B8B8F0F}" type="parTrans" cxnId="{488205B5-6B25-4BF6-8124-14A2EF3E6741}">
      <dgm:prSet/>
      <dgm:spPr/>
      <dgm:t>
        <a:bodyPr/>
        <a:lstStyle/>
        <a:p>
          <a:endParaRPr lang="en-US"/>
        </a:p>
      </dgm:t>
    </dgm:pt>
    <dgm:pt modelId="{D076C910-AE93-42C4-820B-43BAAEBBCF81}" type="sibTrans" cxnId="{488205B5-6B25-4BF6-8124-14A2EF3E6741}">
      <dgm:prSet/>
      <dgm:spPr/>
      <dgm:t>
        <a:bodyPr/>
        <a:lstStyle/>
        <a:p>
          <a:endParaRPr lang="en-US"/>
        </a:p>
      </dgm:t>
    </dgm:pt>
    <dgm:pt modelId="{A3710765-3BAD-48EF-8A2B-778E36EB6F2F}">
      <dgm:prSet/>
      <dgm:spPr/>
      <dgm:t>
        <a:bodyPr/>
        <a:lstStyle/>
        <a:p>
          <a:r>
            <a:rPr lang="en-US" dirty="0" smtClean="0"/>
            <a:t>Data Driven Decision Making</a:t>
          </a:r>
          <a:endParaRPr lang="en-US" dirty="0"/>
        </a:p>
      </dgm:t>
    </dgm:pt>
    <dgm:pt modelId="{BB1EFD4C-A976-42FC-8CD8-364DCB8B878D}" type="parTrans" cxnId="{BACEBD11-D2EF-46FF-B3F3-E1288D740A63}">
      <dgm:prSet/>
      <dgm:spPr/>
      <dgm:t>
        <a:bodyPr/>
        <a:lstStyle/>
        <a:p>
          <a:endParaRPr lang="en-US"/>
        </a:p>
      </dgm:t>
    </dgm:pt>
    <dgm:pt modelId="{112106C2-F137-4078-820A-EA83EE590295}" type="sibTrans" cxnId="{BACEBD11-D2EF-46FF-B3F3-E1288D740A63}">
      <dgm:prSet/>
      <dgm:spPr/>
      <dgm:t>
        <a:bodyPr/>
        <a:lstStyle/>
        <a:p>
          <a:endParaRPr lang="en-US"/>
        </a:p>
      </dgm:t>
    </dgm:pt>
    <dgm:pt modelId="{F1019462-3307-44BF-8B90-E1BE8B292F2F}">
      <dgm:prSet/>
      <dgm:spPr/>
      <dgm:t>
        <a:bodyPr/>
        <a:lstStyle/>
        <a:p>
          <a:r>
            <a:rPr lang="en-US" dirty="0" smtClean="0"/>
            <a:t>Personalized Learning Communities</a:t>
          </a:r>
          <a:endParaRPr lang="en-US" dirty="0"/>
        </a:p>
      </dgm:t>
    </dgm:pt>
    <dgm:pt modelId="{B69141BC-01F0-48DC-8966-452F2EE7DED1}" type="parTrans" cxnId="{B3518E6C-8FEC-4614-A1D5-D38A8A59B662}">
      <dgm:prSet/>
      <dgm:spPr/>
      <dgm:t>
        <a:bodyPr/>
        <a:lstStyle/>
        <a:p>
          <a:endParaRPr lang="en-US"/>
        </a:p>
      </dgm:t>
    </dgm:pt>
    <dgm:pt modelId="{7AEEDD38-71F3-4D4A-9451-30B9768AD3A0}" type="sibTrans" cxnId="{B3518E6C-8FEC-4614-A1D5-D38A8A59B662}">
      <dgm:prSet/>
      <dgm:spPr/>
      <dgm:t>
        <a:bodyPr/>
        <a:lstStyle/>
        <a:p>
          <a:endParaRPr lang="en-US"/>
        </a:p>
      </dgm:t>
    </dgm:pt>
    <dgm:pt modelId="{C6084A99-CD48-40AA-BE54-AFAF3D703FF0}">
      <dgm:prSet/>
      <dgm:spPr/>
      <dgm:t>
        <a:bodyPr/>
        <a:lstStyle/>
        <a:p>
          <a:r>
            <a:rPr lang="en-US" dirty="0" smtClean="0"/>
            <a:t>Individualized Coaching</a:t>
          </a:r>
          <a:endParaRPr lang="en-US" dirty="0"/>
        </a:p>
      </dgm:t>
    </dgm:pt>
    <dgm:pt modelId="{3516F2A8-E0C5-4A35-8189-5D779825D453}" type="parTrans" cxnId="{79102B5E-21A8-4099-9DC6-81C993D59CE1}">
      <dgm:prSet/>
      <dgm:spPr/>
      <dgm:t>
        <a:bodyPr/>
        <a:lstStyle/>
        <a:p>
          <a:endParaRPr lang="en-US"/>
        </a:p>
      </dgm:t>
    </dgm:pt>
    <dgm:pt modelId="{1B89DD66-4E30-4A03-B2EC-7DB06CF18C38}" type="sibTrans" cxnId="{79102B5E-21A8-4099-9DC6-81C993D59CE1}">
      <dgm:prSet/>
      <dgm:spPr/>
      <dgm:t>
        <a:bodyPr/>
        <a:lstStyle/>
        <a:p>
          <a:endParaRPr lang="en-US"/>
        </a:p>
      </dgm:t>
    </dgm:pt>
    <dgm:pt modelId="{14C7B6DF-936A-417C-B1A2-EFDFAA58E9E5}" type="pres">
      <dgm:prSet presAssocID="{A2F4CBAF-9B0A-4502-A675-94DCD7A8E234}" presName="theList" presStyleCnt="0">
        <dgm:presLayoutVars>
          <dgm:dir/>
          <dgm:animLvl val="lvl"/>
          <dgm:resizeHandles val="exact"/>
        </dgm:presLayoutVars>
      </dgm:prSet>
      <dgm:spPr/>
      <dgm:t>
        <a:bodyPr/>
        <a:lstStyle/>
        <a:p>
          <a:endParaRPr lang="en-US"/>
        </a:p>
      </dgm:t>
    </dgm:pt>
    <dgm:pt modelId="{1C2BAE68-BB7F-433D-88A7-D5469CBB31BB}" type="pres">
      <dgm:prSet presAssocID="{98BD80DF-4A6F-4869-9A11-B215BAC53D66}" presName="compNode" presStyleCnt="0"/>
      <dgm:spPr/>
    </dgm:pt>
    <dgm:pt modelId="{8F19A8E4-BFF1-4A9D-BA4B-1B58DBE10392}" type="pres">
      <dgm:prSet presAssocID="{98BD80DF-4A6F-4869-9A11-B215BAC53D66}" presName="aNode" presStyleLbl="bgShp" presStyleIdx="0" presStyleCnt="4"/>
      <dgm:spPr/>
      <dgm:t>
        <a:bodyPr/>
        <a:lstStyle/>
        <a:p>
          <a:endParaRPr lang="en-US"/>
        </a:p>
      </dgm:t>
    </dgm:pt>
    <dgm:pt modelId="{A4CF37B1-2BCD-44B0-8814-237ECE1BC82C}" type="pres">
      <dgm:prSet presAssocID="{98BD80DF-4A6F-4869-9A11-B215BAC53D66}" presName="textNode" presStyleLbl="bgShp" presStyleIdx="0" presStyleCnt="4"/>
      <dgm:spPr/>
      <dgm:t>
        <a:bodyPr/>
        <a:lstStyle/>
        <a:p>
          <a:endParaRPr lang="en-US"/>
        </a:p>
      </dgm:t>
    </dgm:pt>
    <dgm:pt modelId="{683EAC9E-1F80-4012-85EF-45A9855BEFF0}" type="pres">
      <dgm:prSet presAssocID="{98BD80DF-4A6F-4869-9A11-B215BAC53D66}" presName="compChildNode" presStyleCnt="0"/>
      <dgm:spPr/>
    </dgm:pt>
    <dgm:pt modelId="{5B3679A2-DDE5-417D-A93A-1768DA28718D}" type="pres">
      <dgm:prSet presAssocID="{98BD80DF-4A6F-4869-9A11-B215BAC53D66}" presName="theInnerList" presStyleCnt="0"/>
      <dgm:spPr/>
    </dgm:pt>
    <dgm:pt modelId="{5E891814-F0F3-4CC3-B158-7262BEA113D6}" type="pres">
      <dgm:prSet presAssocID="{2DE0C115-D81E-4D0A-9874-5FB88FDB72E1}" presName="childNode" presStyleLbl="node1" presStyleIdx="0" presStyleCnt="8">
        <dgm:presLayoutVars>
          <dgm:bulletEnabled val="1"/>
        </dgm:presLayoutVars>
      </dgm:prSet>
      <dgm:spPr/>
      <dgm:t>
        <a:bodyPr/>
        <a:lstStyle/>
        <a:p>
          <a:endParaRPr lang="en-US"/>
        </a:p>
      </dgm:t>
    </dgm:pt>
    <dgm:pt modelId="{69DE9F07-5D03-46B9-875D-A22C62FAAAD3}" type="pres">
      <dgm:prSet presAssocID="{2DE0C115-D81E-4D0A-9874-5FB88FDB72E1}" presName="aSpace2" presStyleCnt="0"/>
      <dgm:spPr/>
    </dgm:pt>
    <dgm:pt modelId="{89D51707-DDF5-4DBB-BBFC-998C6E774D8F}" type="pres">
      <dgm:prSet presAssocID="{DB0972F8-8DB6-4FFE-9A8F-451E5A1072D5}" presName="childNode" presStyleLbl="node1" presStyleIdx="1" presStyleCnt="8">
        <dgm:presLayoutVars>
          <dgm:bulletEnabled val="1"/>
        </dgm:presLayoutVars>
      </dgm:prSet>
      <dgm:spPr/>
      <dgm:t>
        <a:bodyPr/>
        <a:lstStyle/>
        <a:p>
          <a:endParaRPr lang="en-US"/>
        </a:p>
      </dgm:t>
    </dgm:pt>
    <dgm:pt modelId="{6E086669-D81F-4FBD-AC6D-94A8A69CDBFB}" type="pres">
      <dgm:prSet presAssocID="{98BD80DF-4A6F-4869-9A11-B215BAC53D66}" presName="aSpace" presStyleCnt="0"/>
      <dgm:spPr/>
    </dgm:pt>
    <dgm:pt modelId="{784C1E44-7BAC-4B10-BC0F-0498354925D3}" type="pres">
      <dgm:prSet presAssocID="{D1AE4C11-DF70-47D2-BF32-A147FE83EFCF}" presName="compNode" presStyleCnt="0"/>
      <dgm:spPr/>
    </dgm:pt>
    <dgm:pt modelId="{7152CCF6-C89D-4269-A8B2-9F61005041D2}" type="pres">
      <dgm:prSet presAssocID="{D1AE4C11-DF70-47D2-BF32-A147FE83EFCF}" presName="aNode" presStyleLbl="bgShp" presStyleIdx="1" presStyleCnt="4"/>
      <dgm:spPr/>
      <dgm:t>
        <a:bodyPr/>
        <a:lstStyle/>
        <a:p>
          <a:endParaRPr lang="en-US"/>
        </a:p>
      </dgm:t>
    </dgm:pt>
    <dgm:pt modelId="{8F51BD41-9D8C-47DD-9B35-57437AFDF06C}" type="pres">
      <dgm:prSet presAssocID="{D1AE4C11-DF70-47D2-BF32-A147FE83EFCF}" presName="textNode" presStyleLbl="bgShp" presStyleIdx="1" presStyleCnt="4"/>
      <dgm:spPr/>
      <dgm:t>
        <a:bodyPr/>
        <a:lstStyle/>
        <a:p>
          <a:endParaRPr lang="en-US"/>
        </a:p>
      </dgm:t>
    </dgm:pt>
    <dgm:pt modelId="{BF9453F8-0A03-490C-B445-7D74C898FFB7}" type="pres">
      <dgm:prSet presAssocID="{D1AE4C11-DF70-47D2-BF32-A147FE83EFCF}" presName="compChildNode" presStyleCnt="0"/>
      <dgm:spPr/>
    </dgm:pt>
    <dgm:pt modelId="{FC87FBF1-8978-41D0-BA4F-CF4A88138746}" type="pres">
      <dgm:prSet presAssocID="{D1AE4C11-DF70-47D2-BF32-A147FE83EFCF}" presName="theInnerList" presStyleCnt="0"/>
      <dgm:spPr/>
    </dgm:pt>
    <dgm:pt modelId="{455DA63B-A8A5-4098-BA8D-E80DCCB0DC32}" type="pres">
      <dgm:prSet presAssocID="{4A156868-1262-4095-A5C3-403A2709B6C7}" presName="childNode" presStyleLbl="node1" presStyleIdx="2" presStyleCnt="8">
        <dgm:presLayoutVars>
          <dgm:bulletEnabled val="1"/>
        </dgm:presLayoutVars>
      </dgm:prSet>
      <dgm:spPr/>
      <dgm:t>
        <a:bodyPr/>
        <a:lstStyle/>
        <a:p>
          <a:endParaRPr lang="en-US"/>
        </a:p>
      </dgm:t>
    </dgm:pt>
    <dgm:pt modelId="{B5DC52EA-18DE-4E7E-ABF3-53A91316F089}" type="pres">
      <dgm:prSet presAssocID="{4A156868-1262-4095-A5C3-403A2709B6C7}" presName="aSpace2" presStyleCnt="0"/>
      <dgm:spPr/>
    </dgm:pt>
    <dgm:pt modelId="{64308DC6-8EC8-4940-8917-B47FCC0A866B}" type="pres">
      <dgm:prSet presAssocID="{6474AE2F-6B56-4F24-A4F4-2D635CC081E3}" presName="childNode" presStyleLbl="node1" presStyleIdx="3" presStyleCnt="8">
        <dgm:presLayoutVars>
          <dgm:bulletEnabled val="1"/>
        </dgm:presLayoutVars>
      </dgm:prSet>
      <dgm:spPr/>
      <dgm:t>
        <a:bodyPr/>
        <a:lstStyle/>
        <a:p>
          <a:endParaRPr lang="en-US"/>
        </a:p>
      </dgm:t>
    </dgm:pt>
    <dgm:pt modelId="{C13A0883-948B-4E18-84F9-428FEAE9A6CC}" type="pres">
      <dgm:prSet presAssocID="{D1AE4C11-DF70-47D2-BF32-A147FE83EFCF}" presName="aSpace" presStyleCnt="0"/>
      <dgm:spPr/>
    </dgm:pt>
    <dgm:pt modelId="{26AA3A1F-4701-4071-8CFF-C5E41562526A}" type="pres">
      <dgm:prSet presAssocID="{0EA3B72E-1CC9-4237-B7DA-297DF57C5C72}" presName="compNode" presStyleCnt="0"/>
      <dgm:spPr/>
    </dgm:pt>
    <dgm:pt modelId="{92CAA072-1A27-46E6-89C4-6CEBBA4722E0}" type="pres">
      <dgm:prSet presAssocID="{0EA3B72E-1CC9-4237-B7DA-297DF57C5C72}" presName="aNode" presStyleLbl="bgShp" presStyleIdx="2" presStyleCnt="4"/>
      <dgm:spPr/>
      <dgm:t>
        <a:bodyPr/>
        <a:lstStyle/>
        <a:p>
          <a:endParaRPr lang="en-US"/>
        </a:p>
      </dgm:t>
    </dgm:pt>
    <dgm:pt modelId="{6D3EA4F8-3315-4C34-BF3E-0A59501DF443}" type="pres">
      <dgm:prSet presAssocID="{0EA3B72E-1CC9-4237-B7DA-297DF57C5C72}" presName="textNode" presStyleLbl="bgShp" presStyleIdx="2" presStyleCnt="4"/>
      <dgm:spPr/>
      <dgm:t>
        <a:bodyPr/>
        <a:lstStyle/>
        <a:p>
          <a:endParaRPr lang="en-US"/>
        </a:p>
      </dgm:t>
    </dgm:pt>
    <dgm:pt modelId="{E6C042D1-361E-433C-B078-9AE9EB9544B8}" type="pres">
      <dgm:prSet presAssocID="{0EA3B72E-1CC9-4237-B7DA-297DF57C5C72}" presName="compChildNode" presStyleCnt="0"/>
      <dgm:spPr/>
    </dgm:pt>
    <dgm:pt modelId="{EF4F4D36-09BD-4110-8E66-5A974B699EDF}" type="pres">
      <dgm:prSet presAssocID="{0EA3B72E-1CC9-4237-B7DA-297DF57C5C72}" presName="theInnerList" presStyleCnt="0"/>
      <dgm:spPr/>
    </dgm:pt>
    <dgm:pt modelId="{78F53724-9C04-46E8-B2E5-B28730CC84FF}" type="pres">
      <dgm:prSet presAssocID="{9B9A10FC-57AA-4382-912F-2175FB6E5281}" presName="childNode" presStyleLbl="node1" presStyleIdx="4" presStyleCnt="8">
        <dgm:presLayoutVars>
          <dgm:bulletEnabled val="1"/>
        </dgm:presLayoutVars>
      </dgm:prSet>
      <dgm:spPr/>
      <dgm:t>
        <a:bodyPr/>
        <a:lstStyle/>
        <a:p>
          <a:endParaRPr lang="en-US"/>
        </a:p>
      </dgm:t>
    </dgm:pt>
    <dgm:pt modelId="{3F24E768-4B30-4C86-B04A-13B90F2003E4}" type="pres">
      <dgm:prSet presAssocID="{9B9A10FC-57AA-4382-912F-2175FB6E5281}" presName="aSpace2" presStyleCnt="0"/>
      <dgm:spPr/>
    </dgm:pt>
    <dgm:pt modelId="{400DC8E4-4CB6-499A-A37F-44A7AD704C03}" type="pres">
      <dgm:prSet presAssocID="{C6084A99-CD48-40AA-BE54-AFAF3D703FF0}" presName="childNode" presStyleLbl="node1" presStyleIdx="5" presStyleCnt="8">
        <dgm:presLayoutVars>
          <dgm:bulletEnabled val="1"/>
        </dgm:presLayoutVars>
      </dgm:prSet>
      <dgm:spPr/>
      <dgm:t>
        <a:bodyPr/>
        <a:lstStyle/>
        <a:p>
          <a:endParaRPr lang="en-US"/>
        </a:p>
      </dgm:t>
    </dgm:pt>
    <dgm:pt modelId="{D6734E24-08DB-4D2B-A5AE-4FEEC8AD4D12}" type="pres">
      <dgm:prSet presAssocID="{C6084A99-CD48-40AA-BE54-AFAF3D703FF0}" presName="aSpace2" presStyleCnt="0"/>
      <dgm:spPr/>
    </dgm:pt>
    <dgm:pt modelId="{64D79899-98C0-49CD-8EDB-35122EBC9121}" type="pres">
      <dgm:prSet presAssocID="{360BEF07-D239-4152-88C0-DC1AAFD7227D}" presName="childNode" presStyleLbl="node1" presStyleIdx="6" presStyleCnt="8">
        <dgm:presLayoutVars>
          <dgm:bulletEnabled val="1"/>
        </dgm:presLayoutVars>
      </dgm:prSet>
      <dgm:spPr/>
      <dgm:t>
        <a:bodyPr/>
        <a:lstStyle/>
        <a:p>
          <a:endParaRPr lang="en-US"/>
        </a:p>
      </dgm:t>
    </dgm:pt>
    <dgm:pt modelId="{2316CD61-59AB-48FE-8EBD-7677379A9DA9}" type="pres">
      <dgm:prSet presAssocID="{0EA3B72E-1CC9-4237-B7DA-297DF57C5C72}" presName="aSpace" presStyleCnt="0"/>
      <dgm:spPr/>
    </dgm:pt>
    <dgm:pt modelId="{3ADFCE3B-874F-4130-A86B-E661D80ED365}" type="pres">
      <dgm:prSet presAssocID="{A3710765-3BAD-48EF-8A2B-778E36EB6F2F}" presName="compNode" presStyleCnt="0"/>
      <dgm:spPr/>
    </dgm:pt>
    <dgm:pt modelId="{D6FDB6A3-F383-4F2A-BE03-41AE2CE77387}" type="pres">
      <dgm:prSet presAssocID="{A3710765-3BAD-48EF-8A2B-778E36EB6F2F}" presName="aNode" presStyleLbl="bgShp" presStyleIdx="3" presStyleCnt="4"/>
      <dgm:spPr/>
      <dgm:t>
        <a:bodyPr/>
        <a:lstStyle/>
        <a:p>
          <a:endParaRPr lang="en-US"/>
        </a:p>
      </dgm:t>
    </dgm:pt>
    <dgm:pt modelId="{CADF7106-8C55-4D1D-9FAF-A652201ED603}" type="pres">
      <dgm:prSet presAssocID="{A3710765-3BAD-48EF-8A2B-778E36EB6F2F}" presName="textNode" presStyleLbl="bgShp" presStyleIdx="3" presStyleCnt="4"/>
      <dgm:spPr/>
      <dgm:t>
        <a:bodyPr/>
        <a:lstStyle/>
        <a:p>
          <a:endParaRPr lang="en-US"/>
        </a:p>
      </dgm:t>
    </dgm:pt>
    <dgm:pt modelId="{14905837-ED58-45DF-82EF-2ED8F6F9DAE2}" type="pres">
      <dgm:prSet presAssocID="{A3710765-3BAD-48EF-8A2B-778E36EB6F2F}" presName="compChildNode" presStyleCnt="0"/>
      <dgm:spPr/>
    </dgm:pt>
    <dgm:pt modelId="{CA546C46-7F1F-4A0B-BD2C-A38B079AEF5F}" type="pres">
      <dgm:prSet presAssocID="{A3710765-3BAD-48EF-8A2B-778E36EB6F2F}" presName="theInnerList" presStyleCnt="0"/>
      <dgm:spPr/>
    </dgm:pt>
    <dgm:pt modelId="{7F77E3E7-D7AF-4C76-8A6F-BF161C685CD8}" type="pres">
      <dgm:prSet presAssocID="{F1019462-3307-44BF-8B90-E1BE8B292F2F}" presName="childNode" presStyleLbl="node1" presStyleIdx="7" presStyleCnt="8">
        <dgm:presLayoutVars>
          <dgm:bulletEnabled val="1"/>
        </dgm:presLayoutVars>
      </dgm:prSet>
      <dgm:spPr/>
      <dgm:t>
        <a:bodyPr/>
        <a:lstStyle/>
        <a:p>
          <a:endParaRPr lang="en-US"/>
        </a:p>
      </dgm:t>
    </dgm:pt>
  </dgm:ptLst>
  <dgm:cxnLst>
    <dgm:cxn modelId="{26F8132A-BC29-4CBD-BDA2-69808D15C91D}" srcId="{D1AE4C11-DF70-47D2-BF32-A147FE83EFCF}" destId="{4A156868-1262-4095-A5C3-403A2709B6C7}" srcOrd="0" destOrd="0" parTransId="{3511E024-32B4-423D-A233-6150953933BC}" sibTransId="{135848FB-5E54-402C-A86B-85687D5866F5}"/>
    <dgm:cxn modelId="{46FE3F07-2526-4390-8070-E344305CD2B1}" srcId="{0EA3B72E-1CC9-4237-B7DA-297DF57C5C72}" destId="{9B9A10FC-57AA-4382-912F-2175FB6E5281}" srcOrd="0" destOrd="0" parTransId="{5CED6246-FC9B-4049-9E1A-395DC08EF65A}" sibTransId="{7E3BF017-FC35-41DE-9E86-8889B0BCEE52}"/>
    <dgm:cxn modelId="{FC1AC7B1-ABB7-408C-9D0F-4A8B3B0A1CFC}" srcId="{98BD80DF-4A6F-4869-9A11-B215BAC53D66}" destId="{2DE0C115-D81E-4D0A-9874-5FB88FDB72E1}" srcOrd="0" destOrd="0" parTransId="{CA7102B9-700B-46BB-918C-417F6473E39C}" sibTransId="{E2C1C8CC-CF90-4AE6-84DA-7F8A9B1A79D3}"/>
    <dgm:cxn modelId="{5635F339-E1C9-4EA3-B8DA-412C0D45B2B0}" type="presOf" srcId="{6474AE2F-6B56-4F24-A4F4-2D635CC081E3}" destId="{64308DC6-8EC8-4940-8917-B47FCC0A866B}" srcOrd="0" destOrd="0" presId="urn:microsoft.com/office/officeart/2005/8/layout/lProcess2"/>
    <dgm:cxn modelId="{5552A9DB-56B8-4CAF-8519-4F336B5C0F2E}" srcId="{A2F4CBAF-9B0A-4502-A675-94DCD7A8E234}" destId="{D1AE4C11-DF70-47D2-BF32-A147FE83EFCF}" srcOrd="1" destOrd="0" parTransId="{B91B59CF-98D8-4FC9-857D-8A076D5104B6}" sibTransId="{E333A0BE-C18C-4E56-A94E-1A35E1A63FCF}"/>
    <dgm:cxn modelId="{79102B5E-21A8-4099-9DC6-81C993D59CE1}" srcId="{0EA3B72E-1CC9-4237-B7DA-297DF57C5C72}" destId="{C6084A99-CD48-40AA-BE54-AFAF3D703FF0}" srcOrd="1" destOrd="0" parTransId="{3516F2A8-E0C5-4A35-8189-5D779825D453}" sibTransId="{1B89DD66-4E30-4A03-B2EC-7DB06CF18C38}"/>
    <dgm:cxn modelId="{28C4E40B-8DDE-4E34-B756-6FC8011C36AB}" type="presOf" srcId="{D1AE4C11-DF70-47D2-BF32-A147FE83EFCF}" destId="{7152CCF6-C89D-4269-A8B2-9F61005041D2}" srcOrd="0" destOrd="0" presId="urn:microsoft.com/office/officeart/2005/8/layout/lProcess2"/>
    <dgm:cxn modelId="{D2626045-F7C3-40C5-B0E4-E6F806682BF0}" srcId="{A2F4CBAF-9B0A-4502-A675-94DCD7A8E234}" destId="{0EA3B72E-1CC9-4237-B7DA-297DF57C5C72}" srcOrd="2" destOrd="0" parTransId="{C5B4D33C-DC05-456E-9043-21A34F2DC3EF}" sibTransId="{B1046F66-A88D-414E-8161-3490A91436F6}"/>
    <dgm:cxn modelId="{488205B5-6B25-4BF6-8124-14A2EF3E6741}" srcId="{0EA3B72E-1CC9-4237-B7DA-297DF57C5C72}" destId="{360BEF07-D239-4152-88C0-DC1AAFD7227D}" srcOrd="2" destOrd="0" parTransId="{4D55E362-D84E-4004-B0F2-30BF4B8B8F0F}" sibTransId="{D076C910-AE93-42C4-820B-43BAAEBBCF81}"/>
    <dgm:cxn modelId="{D6234E5A-B8B0-47D7-9852-382B7B3816B9}" srcId="{A2F4CBAF-9B0A-4502-A675-94DCD7A8E234}" destId="{98BD80DF-4A6F-4869-9A11-B215BAC53D66}" srcOrd="0" destOrd="0" parTransId="{874DDD96-9463-4FBA-AB44-8EDA09CD711A}" sibTransId="{0E4E22F0-25E8-4EE3-930C-95A7759C856A}"/>
    <dgm:cxn modelId="{BC167CC1-6765-493A-AEA8-FA77EDBC545A}" type="presOf" srcId="{4A156868-1262-4095-A5C3-403A2709B6C7}" destId="{455DA63B-A8A5-4098-BA8D-E80DCCB0DC32}" srcOrd="0" destOrd="0" presId="urn:microsoft.com/office/officeart/2005/8/layout/lProcess2"/>
    <dgm:cxn modelId="{D6374D44-F39F-4FC8-B7AA-EBC745819778}" type="presOf" srcId="{DB0972F8-8DB6-4FFE-9A8F-451E5A1072D5}" destId="{89D51707-DDF5-4DBB-BBFC-998C6E774D8F}" srcOrd="0" destOrd="0" presId="urn:microsoft.com/office/officeart/2005/8/layout/lProcess2"/>
    <dgm:cxn modelId="{7929C7C0-F184-4332-8227-F6A96FDA0980}" type="presOf" srcId="{0EA3B72E-1CC9-4237-B7DA-297DF57C5C72}" destId="{92CAA072-1A27-46E6-89C4-6CEBBA4722E0}" srcOrd="0" destOrd="0" presId="urn:microsoft.com/office/officeart/2005/8/layout/lProcess2"/>
    <dgm:cxn modelId="{E6967A85-2956-44C1-9283-9F9DB13AB1D4}" type="presOf" srcId="{D1AE4C11-DF70-47D2-BF32-A147FE83EFCF}" destId="{8F51BD41-9D8C-47DD-9B35-57437AFDF06C}" srcOrd="1" destOrd="0" presId="urn:microsoft.com/office/officeart/2005/8/layout/lProcess2"/>
    <dgm:cxn modelId="{83754484-439F-470D-9C2E-0CCD1EB1AD2A}" type="presOf" srcId="{360BEF07-D239-4152-88C0-DC1AAFD7227D}" destId="{64D79899-98C0-49CD-8EDB-35122EBC9121}" srcOrd="0" destOrd="0" presId="urn:microsoft.com/office/officeart/2005/8/layout/lProcess2"/>
    <dgm:cxn modelId="{00C7EBB8-BA37-4F44-BA11-79C4EA84CFCE}" type="presOf" srcId="{98BD80DF-4A6F-4869-9A11-B215BAC53D66}" destId="{8F19A8E4-BFF1-4A9D-BA4B-1B58DBE10392}" srcOrd="0" destOrd="0" presId="urn:microsoft.com/office/officeart/2005/8/layout/lProcess2"/>
    <dgm:cxn modelId="{8CC703ED-6413-48ED-9052-C4FBF01F033F}" type="presOf" srcId="{F1019462-3307-44BF-8B90-E1BE8B292F2F}" destId="{7F77E3E7-D7AF-4C76-8A6F-BF161C685CD8}" srcOrd="0" destOrd="0" presId="urn:microsoft.com/office/officeart/2005/8/layout/lProcess2"/>
    <dgm:cxn modelId="{16FE0583-089D-4957-A84D-DE7B3844BEFF}" type="presOf" srcId="{A3710765-3BAD-48EF-8A2B-778E36EB6F2F}" destId="{D6FDB6A3-F383-4F2A-BE03-41AE2CE77387}" srcOrd="0" destOrd="0" presId="urn:microsoft.com/office/officeart/2005/8/layout/lProcess2"/>
    <dgm:cxn modelId="{11B73491-FCE3-40A1-BDF0-53089F4E63A9}" type="presOf" srcId="{98BD80DF-4A6F-4869-9A11-B215BAC53D66}" destId="{A4CF37B1-2BCD-44B0-8814-237ECE1BC82C}" srcOrd="1" destOrd="0" presId="urn:microsoft.com/office/officeart/2005/8/layout/lProcess2"/>
    <dgm:cxn modelId="{6B364090-6B3B-437B-85B7-D673E314587C}" type="presOf" srcId="{2DE0C115-D81E-4D0A-9874-5FB88FDB72E1}" destId="{5E891814-F0F3-4CC3-B158-7262BEA113D6}" srcOrd="0" destOrd="0" presId="urn:microsoft.com/office/officeart/2005/8/layout/lProcess2"/>
    <dgm:cxn modelId="{B3518E6C-8FEC-4614-A1D5-D38A8A59B662}" srcId="{A3710765-3BAD-48EF-8A2B-778E36EB6F2F}" destId="{F1019462-3307-44BF-8B90-E1BE8B292F2F}" srcOrd="0" destOrd="0" parTransId="{B69141BC-01F0-48DC-8966-452F2EE7DED1}" sibTransId="{7AEEDD38-71F3-4D4A-9451-30B9768AD3A0}"/>
    <dgm:cxn modelId="{29E318E8-B5A3-4AF8-A564-00FF1556657D}" srcId="{D1AE4C11-DF70-47D2-BF32-A147FE83EFCF}" destId="{6474AE2F-6B56-4F24-A4F4-2D635CC081E3}" srcOrd="1" destOrd="0" parTransId="{5A2D1286-1DDA-4C93-8258-ACAF35D254D4}" sibTransId="{8A082812-49FB-41C4-AEB4-387CED06E68A}"/>
    <dgm:cxn modelId="{5A5D075F-EFD7-46E3-8172-30E35FD8CEC9}" type="presOf" srcId="{C6084A99-CD48-40AA-BE54-AFAF3D703FF0}" destId="{400DC8E4-4CB6-499A-A37F-44A7AD704C03}" srcOrd="0" destOrd="0" presId="urn:microsoft.com/office/officeart/2005/8/layout/lProcess2"/>
    <dgm:cxn modelId="{5DA7F0F4-BF44-45E0-B376-6965C3E10C49}" type="presOf" srcId="{A3710765-3BAD-48EF-8A2B-778E36EB6F2F}" destId="{CADF7106-8C55-4D1D-9FAF-A652201ED603}" srcOrd="1" destOrd="0" presId="urn:microsoft.com/office/officeart/2005/8/layout/lProcess2"/>
    <dgm:cxn modelId="{E0E0E6AF-59BE-4ED1-929F-58D0B8D91A07}" srcId="{98BD80DF-4A6F-4869-9A11-B215BAC53D66}" destId="{DB0972F8-8DB6-4FFE-9A8F-451E5A1072D5}" srcOrd="1" destOrd="0" parTransId="{73B40DEF-1C07-40CE-AEE1-AEDB3A60EFE8}" sibTransId="{F423C8F5-2D01-4400-B377-BD6457463047}"/>
    <dgm:cxn modelId="{97F05844-F70D-4524-B8B7-F1268C2A0A03}" type="presOf" srcId="{A2F4CBAF-9B0A-4502-A675-94DCD7A8E234}" destId="{14C7B6DF-936A-417C-B1A2-EFDFAA58E9E5}" srcOrd="0" destOrd="0" presId="urn:microsoft.com/office/officeart/2005/8/layout/lProcess2"/>
    <dgm:cxn modelId="{6FAFFBB6-3FBD-42DE-B09E-21C9DBA04541}" type="presOf" srcId="{0EA3B72E-1CC9-4237-B7DA-297DF57C5C72}" destId="{6D3EA4F8-3315-4C34-BF3E-0A59501DF443}" srcOrd="1" destOrd="0" presId="urn:microsoft.com/office/officeart/2005/8/layout/lProcess2"/>
    <dgm:cxn modelId="{5E760FDB-D6B8-4440-9BC0-06049934A5EB}" type="presOf" srcId="{9B9A10FC-57AA-4382-912F-2175FB6E5281}" destId="{78F53724-9C04-46E8-B2E5-B28730CC84FF}" srcOrd="0" destOrd="0" presId="urn:microsoft.com/office/officeart/2005/8/layout/lProcess2"/>
    <dgm:cxn modelId="{BACEBD11-D2EF-46FF-B3F3-E1288D740A63}" srcId="{A2F4CBAF-9B0A-4502-A675-94DCD7A8E234}" destId="{A3710765-3BAD-48EF-8A2B-778E36EB6F2F}" srcOrd="3" destOrd="0" parTransId="{BB1EFD4C-A976-42FC-8CD8-364DCB8B878D}" sibTransId="{112106C2-F137-4078-820A-EA83EE590295}"/>
    <dgm:cxn modelId="{E82372E2-E5E5-4480-86FA-157DC689A818}" type="presParOf" srcId="{14C7B6DF-936A-417C-B1A2-EFDFAA58E9E5}" destId="{1C2BAE68-BB7F-433D-88A7-D5469CBB31BB}" srcOrd="0" destOrd="0" presId="urn:microsoft.com/office/officeart/2005/8/layout/lProcess2"/>
    <dgm:cxn modelId="{C793CAFC-ED93-4DDB-86C5-2C11F946E5CE}" type="presParOf" srcId="{1C2BAE68-BB7F-433D-88A7-D5469CBB31BB}" destId="{8F19A8E4-BFF1-4A9D-BA4B-1B58DBE10392}" srcOrd="0" destOrd="0" presId="urn:microsoft.com/office/officeart/2005/8/layout/lProcess2"/>
    <dgm:cxn modelId="{DC33B570-1DC3-459A-89F1-41EEF68135B1}" type="presParOf" srcId="{1C2BAE68-BB7F-433D-88A7-D5469CBB31BB}" destId="{A4CF37B1-2BCD-44B0-8814-237ECE1BC82C}" srcOrd="1" destOrd="0" presId="urn:microsoft.com/office/officeart/2005/8/layout/lProcess2"/>
    <dgm:cxn modelId="{9CAC31BD-66CF-4354-96C0-2CAF0C7FC200}" type="presParOf" srcId="{1C2BAE68-BB7F-433D-88A7-D5469CBB31BB}" destId="{683EAC9E-1F80-4012-85EF-45A9855BEFF0}" srcOrd="2" destOrd="0" presId="urn:microsoft.com/office/officeart/2005/8/layout/lProcess2"/>
    <dgm:cxn modelId="{204E38C5-C818-4055-88A4-727BE08B29BB}" type="presParOf" srcId="{683EAC9E-1F80-4012-85EF-45A9855BEFF0}" destId="{5B3679A2-DDE5-417D-A93A-1768DA28718D}" srcOrd="0" destOrd="0" presId="urn:microsoft.com/office/officeart/2005/8/layout/lProcess2"/>
    <dgm:cxn modelId="{750970CB-0827-41CC-82DC-91C3538C928A}" type="presParOf" srcId="{5B3679A2-DDE5-417D-A93A-1768DA28718D}" destId="{5E891814-F0F3-4CC3-B158-7262BEA113D6}" srcOrd="0" destOrd="0" presId="urn:microsoft.com/office/officeart/2005/8/layout/lProcess2"/>
    <dgm:cxn modelId="{033A376D-B439-4598-B0AA-3083BFD8FB13}" type="presParOf" srcId="{5B3679A2-DDE5-417D-A93A-1768DA28718D}" destId="{69DE9F07-5D03-46B9-875D-A22C62FAAAD3}" srcOrd="1" destOrd="0" presId="urn:microsoft.com/office/officeart/2005/8/layout/lProcess2"/>
    <dgm:cxn modelId="{3268FFEC-B35B-4558-B434-D52D1DBDF957}" type="presParOf" srcId="{5B3679A2-DDE5-417D-A93A-1768DA28718D}" destId="{89D51707-DDF5-4DBB-BBFC-998C6E774D8F}" srcOrd="2" destOrd="0" presId="urn:microsoft.com/office/officeart/2005/8/layout/lProcess2"/>
    <dgm:cxn modelId="{5928AC2F-8AE3-4E1D-997F-2E5E66DA19A9}" type="presParOf" srcId="{14C7B6DF-936A-417C-B1A2-EFDFAA58E9E5}" destId="{6E086669-D81F-4FBD-AC6D-94A8A69CDBFB}" srcOrd="1" destOrd="0" presId="urn:microsoft.com/office/officeart/2005/8/layout/lProcess2"/>
    <dgm:cxn modelId="{B24D49B7-09CF-4636-87B7-B33BA3C64C88}" type="presParOf" srcId="{14C7B6DF-936A-417C-B1A2-EFDFAA58E9E5}" destId="{784C1E44-7BAC-4B10-BC0F-0498354925D3}" srcOrd="2" destOrd="0" presId="urn:microsoft.com/office/officeart/2005/8/layout/lProcess2"/>
    <dgm:cxn modelId="{A4AAA746-61E8-4269-8362-19B785DDA39B}" type="presParOf" srcId="{784C1E44-7BAC-4B10-BC0F-0498354925D3}" destId="{7152CCF6-C89D-4269-A8B2-9F61005041D2}" srcOrd="0" destOrd="0" presId="urn:microsoft.com/office/officeart/2005/8/layout/lProcess2"/>
    <dgm:cxn modelId="{5F5EB72D-FD79-4AB7-B501-2B70C60F84FF}" type="presParOf" srcId="{784C1E44-7BAC-4B10-BC0F-0498354925D3}" destId="{8F51BD41-9D8C-47DD-9B35-57437AFDF06C}" srcOrd="1" destOrd="0" presId="urn:microsoft.com/office/officeart/2005/8/layout/lProcess2"/>
    <dgm:cxn modelId="{4D6CA508-1741-4ACC-9413-5EDC42F6ED81}" type="presParOf" srcId="{784C1E44-7BAC-4B10-BC0F-0498354925D3}" destId="{BF9453F8-0A03-490C-B445-7D74C898FFB7}" srcOrd="2" destOrd="0" presId="urn:microsoft.com/office/officeart/2005/8/layout/lProcess2"/>
    <dgm:cxn modelId="{0524A35F-39AE-4FE9-874C-58F6A2B59855}" type="presParOf" srcId="{BF9453F8-0A03-490C-B445-7D74C898FFB7}" destId="{FC87FBF1-8978-41D0-BA4F-CF4A88138746}" srcOrd="0" destOrd="0" presId="urn:microsoft.com/office/officeart/2005/8/layout/lProcess2"/>
    <dgm:cxn modelId="{A2AE8534-4819-4C35-8410-435F347A6444}" type="presParOf" srcId="{FC87FBF1-8978-41D0-BA4F-CF4A88138746}" destId="{455DA63B-A8A5-4098-BA8D-E80DCCB0DC32}" srcOrd="0" destOrd="0" presId="urn:microsoft.com/office/officeart/2005/8/layout/lProcess2"/>
    <dgm:cxn modelId="{BF722DA7-80C3-420D-818C-80DF67C92183}" type="presParOf" srcId="{FC87FBF1-8978-41D0-BA4F-CF4A88138746}" destId="{B5DC52EA-18DE-4E7E-ABF3-53A91316F089}" srcOrd="1" destOrd="0" presId="urn:microsoft.com/office/officeart/2005/8/layout/lProcess2"/>
    <dgm:cxn modelId="{4E4AFD03-C171-43C6-9815-3AB9E1F1F738}" type="presParOf" srcId="{FC87FBF1-8978-41D0-BA4F-CF4A88138746}" destId="{64308DC6-8EC8-4940-8917-B47FCC0A866B}" srcOrd="2" destOrd="0" presId="urn:microsoft.com/office/officeart/2005/8/layout/lProcess2"/>
    <dgm:cxn modelId="{65AF32A6-6B47-4813-918E-D62B5BB4FFA4}" type="presParOf" srcId="{14C7B6DF-936A-417C-B1A2-EFDFAA58E9E5}" destId="{C13A0883-948B-4E18-84F9-428FEAE9A6CC}" srcOrd="3" destOrd="0" presId="urn:microsoft.com/office/officeart/2005/8/layout/lProcess2"/>
    <dgm:cxn modelId="{3E5848A3-71F1-4E02-85B2-E307941A0A94}" type="presParOf" srcId="{14C7B6DF-936A-417C-B1A2-EFDFAA58E9E5}" destId="{26AA3A1F-4701-4071-8CFF-C5E41562526A}" srcOrd="4" destOrd="0" presId="urn:microsoft.com/office/officeart/2005/8/layout/lProcess2"/>
    <dgm:cxn modelId="{D8543BF4-D7EF-4F22-9E8E-954EF725C6BC}" type="presParOf" srcId="{26AA3A1F-4701-4071-8CFF-C5E41562526A}" destId="{92CAA072-1A27-46E6-89C4-6CEBBA4722E0}" srcOrd="0" destOrd="0" presId="urn:microsoft.com/office/officeart/2005/8/layout/lProcess2"/>
    <dgm:cxn modelId="{F3419484-31E4-454A-8708-A01F13336032}" type="presParOf" srcId="{26AA3A1F-4701-4071-8CFF-C5E41562526A}" destId="{6D3EA4F8-3315-4C34-BF3E-0A59501DF443}" srcOrd="1" destOrd="0" presId="urn:microsoft.com/office/officeart/2005/8/layout/lProcess2"/>
    <dgm:cxn modelId="{3682C0DC-E7EF-4A39-ABA7-427CD68FCC12}" type="presParOf" srcId="{26AA3A1F-4701-4071-8CFF-C5E41562526A}" destId="{E6C042D1-361E-433C-B078-9AE9EB9544B8}" srcOrd="2" destOrd="0" presId="urn:microsoft.com/office/officeart/2005/8/layout/lProcess2"/>
    <dgm:cxn modelId="{D6422DB5-5A06-4102-BFC6-29697E3E1822}" type="presParOf" srcId="{E6C042D1-361E-433C-B078-9AE9EB9544B8}" destId="{EF4F4D36-09BD-4110-8E66-5A974B699EDF}" srcOrd="0" destOrd="0" presId="urn:microsoft.com/office/officeart/2005/8/layout/lProcess2"/>
    <dgm:cxn modelId="{1B363EA7-A698-4D85-9D6D-F0E8FDE811CF}" type="presParOf" srcId="{EF4F4D36-09BD-4110-8E66-5A974B699EDF}" destId="{78F53724-9C04-46E8-B2E5-B28730CC84FF}" srcOrd="0" destOrd="0" presId="urn:microsoft.com/office/officeart/2005/8/layout/lProcess2"/>
    <dgm:cxn modelId="{37849A69-0B66-4841-8AB9-FEE372AF2A4A}" type="presParOf" srcId="{EF4F4D36-09BD-4110-8E66-5A974B699EDF}" destId="{3F24E768-4B30-4C86-B04A-13B90F2003E4}" srcOrd="1" destOrd="0" presId="urn:microsoft.com/office/officeart/2005/8/layout/lProcess2"/>
    <dgm:cxn modelId="{FA303E92-DD7A-4E74-A0AC-B4DE87C6DA76}" type="presParOf" srcId="{EF4F4D36-09BD-4110-8E66-5A974B699EDF}" destId="{400DC8E4-4CB6-499A-A37F-44A7AD704C03}" srcOrd="2" destOrd="0" presId="urn:microsoft.com/office/officeart/2005/8/layout/lProcess2"/>
    <dgm:cxn modelId="{70A7B6E0-2C38-41EF-B5F0-C73207A9CB05}" type="presParOf" srcId="{EF4F4D36-09BD-4110-8E66-5A974B699EDF}" destId="{D6734E24-08DB-4D2B-A5AE-4FEEC8AD4D12}" srcOrd="3" destOrd="0" presId="urn:microsoft.com/office/officeart/2005/8/layout/lProcess2"/>
    <dgm:cxn modelId="{08B0E6F1-FB5E-481D-A8BA-8B7745FCE168}" type="presParOf" srcId="{EF4F4D36-09BD-4110-8E66-5A974B699EDF}" destId="{64D79899-98C0-49CD-8EDB-35122EBC9121}" srcOrd="4" destOrd="0" presId="urn:microsoft.com/office/officeart/2005/8/layout/lProcess2"/>
    <dgm:cxn modelId="{60B9F0FC-5D63-4FD6-901F-36B2FE93AAF1}" type="presParOf" srcId="{14C7B6DF-936A-417C-B1A2-EFDFAA58E9E5}" destId="{2316CD61-59AB-48FE-8EBD-7677379A9DA9}" srcOrd="5" destOrd="0" presId="urn:microsoft.com/office/officeart/2005/8/layout/lProcess2"/>
    <dgm:cxn modelId="{49099961-6733-4AEA-92BD-A2943E73272A}" type="presParOf" srcId="{14C7B6DF-936A-417C-B1A2-EFDFAA58E9E5}" destId="{3ADFCE3B-874F-4130-A86B-E661D80ED365}" srcOrd="6" destOrd="0" presId="urn:microsoft.com/office/officeart/2005/8/layout/lProcess2"/>
    <dgm:cxn modelId="{069787E5-F225-4F16-A1AD-2FF063E0F8AE}" type="presParOf" srcId="{3ADFCE3B-874F-4130-A86B-E661D80ED365}" destId="{D6FDB6A3-F383-4F2A-BE03-41AE2CE77387}" srcOrd="0" destOrd="0" presId="urn:microsoft.com/office/officeart/2005/8/layout/lProcess2"/>
    <dgm:cxn modelId="{472645DB-F438-4379-9408-DE192F85AF9F}" type="presParOf" srcId="{3ADFCE3B-874F-4130-A86B-E661D80ED365}" destId="{CADF7106-8C55-4D1D-9FAF-A652201ED603}" srcOrd="1" destOrd="0" presId="urn:microsoft.com/office/officeart/2005/8/layout/lProcess2"/>
    <dgm:cxn modelId="{9835A9AB-ED5F-4A3B-B7C7-D332DF1A80BC}" type="presParOf" srcId="{3ADFCE3B-874F-4130-A86B-E661D80ED365}" destId="{14905837-ED58-45DF-82EF-2ED8F6F9DAE2}" srcOrd="2" destOrd="0" presId="urn:microsoft.com/office/officeart/2005/8/layout/lProcess2"/>
    <dgm:cxn modelId="{EB948521-B324-4888-830E-77C0EE87B7BA}" type="presParOf" srcId="{14905837-ED58-45DF-82EF-2ED8F6F9DAE2}" destId="{CA546C46-7F1F-4A0B-BD2C-A38B079AEF5F}" srcOrd="0" destOrd="0" presId="urn:microsoft.com/office/officeart/2005/8/layout/lProcess2"/>
    <dgm:cxn modelId="{44DA9988-D220-48B8-B867-2D9BCECF5FE9}" type="presParOf" srcId="{CA546C46-7F1F-4A0B-BD2C-A38B079AEF5F}" destId="{7F77E3E7-D7AF-4C76-8A6F-BF161C685CD8}" srcOrd="0"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FBDD46-F898-4600-811A-0D43C8CD19BB}" type="doc">
      <dgm:prSet loTypeId="urn:microsoft.com/office/officeart/2005/8/layout/chart3" loCatId="relationship" qsTypeId="urn:microsoft.com/office/officeart/2005/8/quickstyle/simple1" qsCatId="simple" csTypeId="urn:microsoft.com/office/officeart/2005/8/colors/colorful4" csCatId="colorful" phldr="1"/>
      <dgm:spPr/>
    </dgm:pt>
    <dgm:pt modelId="{82C56C2A-41C3-4670-A501-58D986201E7F}" type="pres">
      <dgm:prSet presAssocID="{1FFBDD46-F898-4600-811A-0D43C8CD19BB}" presName="compositeShape" presStyleCnt="0">
        <dgm:presLayoutVars>
          <dgm:chMax val="7"/>
          <dgm:dir/>
          <dgm:resizeHandles val="exact"/>
        </dgm:presLayoutVars>
      </dgm:prSet>
      <dgm:spPr/>
    </dgm:pt>
  </dgm:ptLst>
  <dgm:cxnLst>
    <dgm:cxn modelId="{F5A3F0D0-AD1D-42BF-8853-B3097996DD8C}" type="presOf" srcId="{1FFBDD46-F898-4600-811A-0D43C8CD19BB}" destId="{82C56C2A-41C3-4670-A501-58D986201E7F}" srcOrd="0"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F4CBAF-9B0A-4502-A675-94DCD7A8E23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8BD80DF-4A6F-4869-9A11-B215BAC53D66}">
      <dgm:prSet phldrT="[Text]"/>
      <dgm:spPr/>
      <dgm:t>
        <a:bodyPr/>
        <a:lstStyle/>
        <a:p>
          <a:r>
            <a:rPr lang="en-US" dirty="0" smtClean="0"/>
            <a:t>Individualized Student Learning</a:t>
          </a:r>
          <a:endParaRPr lang="en-US" dirty="0"/>
        </a:p>
      </dgm:t>
    </dgm:pt>
    <dgm:pt modelId="{874DDD96-9463-4FBA-AB44-8EDA09CD711A}" type="parTrans" cxnId="{D6234E5A-B8B0-47D7-9852-382B7B3816B9}">
      <dgm:prSet/>
      <dgm:spPr/>
      <dgm:t>
        <a:bodyPr/>
        <a:lstStyle/>
        <a:p>
          <a:endParaRPr lang="en-US"/>
        </a:p>
      </dgm:t>
    </dgm:pt>
    <dgm:pt modelId="{0E4E22F0-25E8-4EE3-930C-95A7759C856A}" type="sibTrans" cxnId="{D6234E5A-B8B0-47D7-9852-382B7B3816B9}">
      <dgm:prSet/>
      <dgm:spPr/>
      <dgm:t>
        <a:bodyPr/>
        <a:lstStyle/>
        <a:p>
          <a:endParaRPr lang="en-US"/>
        </a:p>
      </dgm:t>
    </dgm:pt>
    <dgm:pt modelId="{2DE0C115-D81E-4D0A-9874-5FB88FDB72E1}">
      <dgm:prSet phldrT="[Text]"/>
      <dgm:spPr/>
      <dgm:t>
        <a:bodyPr/>
        <a:lstStyle/>
        <a:p>
          <a:r>
            <a:rPr lang="en-US" dirty="0" smtClean="0"/>
            <a:t>Blended Learning</a:t>
          </a:r>
          <a:endParaRPr lang="en-US" dirty="0"/>
        </a:p>
      </dgm:t>
    </dgm:pt>
    <dgm:pt modelId="{CA7102B9-700B-46BB-918C-417F6473E39C}" type="parTrans" cxnId="{FC1AC7B1-ABB7-408C-9D0F-4A8B3B0A1CFC}">
      <dgm:prSet/>
      <dgm:spPr/>
      <dgm:t>
        <a:bodyPr/>
        <a:lstStyle/>
        <a:p>
          <a:endParaRPr lang="en-US"/>
        </a:p>
      </dgm:t>
    </dgm:pt>
    <dgm:pt modelId="{E2C1C8CC-CF90-4AE6-84DA-7F8A9B1A79D3}" type="sibTrans" cxnId="{FC1AC7B1-ABB7-408C-9D0F-4A8B3B0A1CFC}">
      <dgm:prSet/>
      <dgm:spPr/>
      <dgm:t>
        <a:bodyPr/>
        <a:lstStyle/>
        <a:p>
          <a:endParaRPr lang="en-US"/>
        </a:p>
      </dgm:t>
    </dgm:pt>
    <dgm:pt modelId="{DB0972F8-8DB6-4FFE-9A8F-451E5A1072D5}">
      <dgm:prSet phldrT="[Text]"/>
      <dgm:spPr>
        <a:solidFill>
          <a:schemeClr val="tx1"/>
        </a:solidFill>
      </dgm:spPr>
      <dgm:t>
        <a:bodyPr/>
        <a:lstStyle/>
        <a:p>
          <a:r>
            <a:rPr lang="en-US" dirty="0" smtClean="0"/>
            <a:t>Demonstration Classrooms</a:t>
          </a:r>
          <a:endParaRPr lang="en-US" dirty="0"/>
        </a:p>
      </dgm:t>
    </dgm:pt>
    <dgm:pt modelId="{73B40DEF-1C07-40CE-AEE1-AEDB3A60EFE8}" type="parTrans" cxnId="{E0E0E6AF-59BE-4ED1-929F-58D0B8D91A07}">
      <dgm:prSet/>
      <dgm:spPr/>
      <dgm:t>
        <a:bodyPr/>
        <a:lstStyle/>
        <a:p>
          <a:endParaRPr lang="en-US"/>
        </a:p>
      </dgm:t>
    </dgm:pt>
    <dgm:pt modelId="{F423C8F5-2D01-4400-B377-BD6457463047}" type="sibTrans" cxnId="{E0E0E6AF-59BE-4ED1-929F-58D0B8D91A07}">
      <dgm:prSet/>
      <dgm:spPr/>
      <dgm:t>
        <a:bodyPr/>
        <a:lstStyle/>
        <a:p>
          <a:endParaRPr lang="en-US"/>
        </a:p>
      </dgm:t>
    </dgm:pt>
    <dgm:pt modelId="{D1AE4C11-DF70-47D2-BF32-A147FE83EFCF}">
      <dgm:prSet phldrT="[Text]"/>
      <dgm:spPr/>
      <dgm:t>
        <a:bodyPr/>
        <a:lstStyle/>
        <a:p>
          <a:r>
            <a:rPr lang="en-US" dirty="0" smtClean="0"/>
            <a:t>Student Transition Activities</a:t>
          </a:r>
          <a:endParaRPr lang="en-US" dirty="0"/>
        </a:p>
      </dgm:t>
    </dgm:pt>
    <dgm:pt modelId="{B91B59CF-98D8-4FC9-857D-8A076D5104B6}" type="parTrans" cxnId="{5552A9DB-56B8-4CAF-8519-4F336B5C0F2E}">
      <dgm:prSet/>
      <dgm:spPr/>
      <dgm:t>
        <a:bodyPr/>
        <a:lstStyle/>
        <a:p>
          <a:endParaRPr lang="en-US"/>
        </a:p>
      </dgm:t>
    </dgm:pt>
    <dgm:pt modelId="{E333A0BE-C18C-4E56-A94E-1A35E1A63FCF}" type="sibTrans" cxnId="{5552A9DB-56B8-4CAF-8519-4F336B5C0F2E}">
      <dgm:prSet/>
      <dgm:spPr/>
      <dgm:t>
        <a:bodyPr/>
        <a:lstStyle/>
        <a:p>
          <a:endParaRPr lang="en-US"/>
        </a:p>
      </dgm:t>
    </dgm:pt>
    <dgm:pt modelId="{4A156868-1262-4095-A5C3-403A2709B6C7}">
      <dgm:prSet phldrT="[Text]"/>
      <dgm:spPr/>
      <dgm:t>
        <a:bodyPr/>
        <a:lstStyle/>
        <a:p>
          <a:r>
            <a:rPr lang="en-US" dirty="0" smtClean="0"/>
            <a:t>Summer Transition Camp</a:t>
          </a:r>
          <a:endParaRPr lang="en-US" dirty="0"/>
        </a:p>
      </dgm:t>
    </dgm:pt>
    <dgm:pt modelId="{3511E024-32B4-423D-A233-6150953933BC}" type="parTrans" cxnId="{26F8132A-BC29-4CBD-BDA2-69808D15C91D}">
      <dgm:prSet/>
      <dgm:spPr/>
      <dgm:t>
        <a:bodyPr/>
        <a:lstStyle/>
        <a:p>
          <a:endParaRPr lang="en-US"/>
        </a:p>
      </dgm:t>
    </dgm:pt>
    <dgm:pt modelId="{135848FB-5E54-402C-A86B-85687D5866F5}" type="sibTrans" cxnId="{26F8132A-BC29-4CBD-BDA2-69808D15C91D}">
      <dgm:prSet/>
      <dgm:spPr/>
      <dgm:t>
        <a:bodyPr/>
        <a:lstStyle/>
        <a:p>
          <a:endParaRPr lang="en-US"/>
        </a:p>
      </dgm:t>
    </dgm:pt>
    <dgm:pt modelId="{6474AE2F-6B56-4F24-A4F4-2D635CC081E3}">
      <dgm:prSet phldrT="[Text]"/>
      <dgm:spPr/>
      <dgm:t>
        <a:bodyPr/>
        <a:lstStyle/>
        <a:p>
          <a:r>
            <a:rPr lang="en-US" dirty="0" smtClean="0"/>
            <a:t>College Readiness Institute</a:t>
          </a:r>
          <a:endParaRPr lang="en-US" dirty="0"/>
        </a:p>
      </dgm:t>
    </dgm:pt>
    <dgm:pt modelId="{5A2D1286-1DDA-4C93-8258-ACAF35D254D4}" type="parTrans" cxnId="{29E318E8-B5A3-4AF8-A564-00FF1556657D}">
      <dgm:prSet/>
      <dgm:spPr/>
      <dgm:t>
        <a:bodyPr/>
        <a:lstStyle/>
        <a:p>
          <a:endParaRPr lang="en-US"/>
        </a:p>
      </dgm:t>
    </dgm:pt>
    <dgm:pt modelId="{8A082812-49FB-41C4-AEB4-387CED06E68A}" type="sibTrans" cxnId="{29E318E8-B5A3-4AF8-A564-00FF1556657D}">
      <dgm:prSet/>
      <dgm:spPr/>
      <dgm:t>
        <a:bodyPr/>
        <a:lstStyle/>
        <a:p>
          <a:endParaRPr lang="en-US"/>
        </a:p>
      </dgm:t>
    </dgm:pt>
    <dgm:pt modelId="{0EA3B72E-1CC9-4237-B7DA-297DF57C5C72}">
      <dgm:prSet phldrT="[Text]"/>
      <dgm:spPr/>
      <dgm:t>
        <a:bodyPr/>
        <a:lstStyle/>
        <a:p>
          <a:r>
            <a:rPr lang="en-US" dirty="0" smtClean="0"/>
            <a:t>Professional Development</a:t>
          </a:r>
          <a:endParaRPr lang="en-US" dirty="0"/>
        </a:p>
      </dgm:t>
    </dgm:pt>
    <dgm:pt modelId="{C5B4D33C-DC05-456E-9043-21A34F2DC3EF}" type="parTrans" cxnId="{D2626045-F7C3-40C5-B0E4-E6F806682BF0}">
      <dgm:prSet/>
      <dgm:spPr/>
      <dgm:t>
        <a:bodyPr/>
        <a:lstStyle/>
        <a:p>
          <a:endParaRPr lang="en-US"/>
        </a:p>
      </dgm:t>
    </dgm:pt>
    <dgm:pt modelId="{B1046F66-A88D-414E-8161-3490A91436F6}" type="sibTrans" cxnId="{D2626045-F7C3-40C5-B0E4-E6F806682BF0}">
      <dgm:prSet/>
      <dgm:spPr/>
      <dgm:t>
        <a:bodyPr/>
        <a:lstStyle/>
        <a:p>
          <a:endParaRPr lang="en-US"/>
        </a:p>
      </dgm:t>
    </dgm:pt>
    <dgm:pt modelId="{9B9A10FC-57AA-4382-912F-2175FB6E5281}">
      <dgm:prSet phldrT="[Text]"/>
      <dgm:spPr/>
      <dgm:t>
        <a:bodyPr/>
        <a:lstStyle/>
        <a:p>
          <a:r>
            <a:rPr lang="en-US" dirty="0" smtClean="0"/>
            <a:t>Teacher PD</a:t>
          </a:r>
          <a:endParaRPr lang="en-US" dirty="0"/>
        </a:p>
      </dgm:t>
    </dgm:pt>
    <dgm:pt modelId="{5CED6246-FC9B-4049-9E1A-395DC08EF65A}" type="parTrans" cxnId="{46FE3F07-2526-4390-8070-E344305CD2B1}">
      <dgm:prSet/>
      <dgm:spPr/>
      <dgm:t>
        <a:bodyPr/>
        <a:lstStyle/>
        <a:p>
          <a:endParaRPr lang="en-US"/>
        </a:p>
      </dgm:t>
    </dgm:pt>
    <dgm:pt modelId="{7E3BF017-FC35-41DE-9E86-8889B0BCEE52}" type="sibTrans" cxnId="{46FE3F07-2526-4390-8070-E344305CD2B1}">
      <dgm:prSet/>
      <dgm:spPr/>
      <dgm:t>
        <a:bodyPr/>
        <a:lstStyle/>
        <a:p>
          <a:endParaRPr lang="en-US"/>
        </a:p>
      </dgm:t>
    </dgm:pt>
    <dgm:pt modelId="{360BEF07-D239-4152-88C0-DC1AAFD7227D}">
      <dgm:prSet phldrT="[Text]"/>
      <dgm:spPr/>
      <dgm:t>
        <a:bodyPr/>
        <a:lstStyle/>
        <a:p>
          <a:r>
            <a:rPr lang="en-US" dirty="0" smtClean="0"/>
            <a:t>Self-Assessment</a:t>
          </a:r>
          <a:endParaRPr lang="en-US" dirty="0"/>
        </a:p>
      </dgm:t>
    </dgm:pt>
    <dgm:pt modelId="{4D55E362-D84E-4004-B0F2-30BF4B8B8F0F}" type="parTrans" cxnId="{488205B5-6B25-4BF6-8124-14A2EF3E6741}">
      <dgm:prSet/>
      <dgm:spPr/>
      <dgm:t>
        <a:bodyPr/>
        <a:lstStyle/>
        <a:p>
          <a:endParaRPr lang="en-US"/>
        </a:p>
      </dgm:t>
    </dgm:pt>
    <dgm:pt modelId="{D076C910-AE93-42C4-820B-43BAAEBBCF81}" type="sibTrans" cxnId="{488205B5-6B25-4BF6-8124-14A2EF3E6741}">
      <dgm:prSet/>
      <dgm:spPr/>
      <dgm:t>
        <a:bodyPr/>
        <a:lstStyle/>
        <a:p>
          <a:endParaRPr lang="en-US"/>
        </a:p>
      </dgm:t>
    </dgm:pt>
    <dgm:pt modelId="{A3710765-3BAD-48EF-8A2B-778E36EB6F2F}">
      <dgm:prSet/>
      <dgm:spPr/>
      <dgm:t>
        <a:bodyPr/>
        <a:lstStyle/>
        <a:p>
          <a:r>
            <a:rPr lang="en-US" dirty="0" smtClean="0"/>
            <a:t>Data Driven Decision Making</a:t>
          </a:r>
          <a:endParaRPr lang="en-US" dirty="0"/>
        </a:p>
      </dgm:t>
    </dgm:pt>
    <dgm:pt modelId="{BB1EFD4C-A976-42FC-8CD8-364DCB8B878D}" type="parTrans" cxnId="{BACEBD11-D2EF-46FF-B3F3-E1288D740A63}">
      <dgm:prSet/>
      <dgm:spPr/>
      <dgm:t>
        <a:bodyPr/>
        <a:lstStyle/>
        <a:p>
          <a:endParaRPr lang="en-US"/>
        </a:p>
      </dgm:t>
    </dgm:pt>
    <dgm:pt modelId="{112106C2-F137-4078-820A-EA83EE590295}" type="sibTrans" cxnId="{BACEBD11-D2EF-46FF-B3F3-E1288D740A63}">
      <dgm:prSet/>
      <dgm:spPr/>
      <dgm:t>
        <a:bodyPr/>
        <a:lstStyle/>
        <a:p>
          <a:endParaRPr lang="en-US"/>
        </a:p>
      </dgm:t>
    </dgm:pt>
    <dgm:pt modelId="{F1019462-3307-44BF-8B90-E1BE8B292F2F}">
      <dgm:prSet/>
      <dgm:spPr/>
      <dgm:t>
        <a:bodyPr/>
        <a:lstStyle/>
        <a:p>
          <a:r>
            <a:rPr lang="en-US" dirty="0" smtClean="0"/>
            <a:t>Personalized Learning Communities</a:t>
          </a:r>
          <a:endParaRPr lang="en-US" dirty="0"/>
        </a:p>
      </dgm:t>
    </dgm:pt>
    <dgm:pt modelId="{B69141BC-01F0-48DC-8966-452F2EE7DED1}" type="parTrans" cxnId="{B3518E6C-8FEC-4614-A1D5-D38A8A59B662}">
      <dgm:prSet/>
      <dgm:spPr/>
      <dgm:t>
        <a:bodyPr/>
        <a:lstStyle/>
        <a:p>
          <a:endParaRPr lang="en-US"/>
        </a:p>
      </dgm:t>
    </dgm:pt>
    <dgm:pt modelId="{7AEEDD38-71F3-4D4A-9451-30B9768AD3A0}" type="sibTrans" cxnId="{B3518E6C-8FEC-4614-A1D5-D38A8A59B662}">
      <dgm:prSet/>
      <dgm:spPr/>
      <dgm:t>
        <a:bodyPr/>
        <a:lstStyle/>
        <a:p>
          <a:endParaRPr lang="en-US"/>
        </a:p>
      </dgm:t>
    </dgm:pt>
    <dgm:pt modelId="{7FC98134-221C-4330-877B-26DD90971F05}">
      <dgm:prSet/>
      <dgm:spPr>
        <a:solidFill>
          <a:schemeClr val="accent4"/>
        </a:solidFill>
      </dgm:spPr>
      <dgm:t>
        <a:bodyPr/>
        <a:lstStyle/>
        <a:p>
          <a:r>
            <a:rPr lang="en-US" dirty="0" smtClean="0"/>
            <a:t>Technology</a:t>
          </a:r>
          <a:endParaRPr lang="en-US" dirty="0"/>
        </a:p>
      </dgm:t>
    </dgm:pt>
    <dgm:pt modelId="{B5D7903D-7AD5-4072-93B0-A731120831EC}" type="parTrans" cxnId="{5D158BE5-D98E-4B79-9A8F-F89D752510A5}">
      <dgm:prSet/>
      <dgm:spPr/>
      <dgm:t>
        <a:bodyPr/>
        <a:lstStyle/>
        <a:p>
          <a:endParaRPr lang="en-US"/>
        </a:p>
      </dgm:t>
    </dgm:pt>
    <dgm:pt modelId="{271CB293-1BF5-4427-809C-59407CC78FCC}" type="sibTrans" cxnId="{5D158BE5-D98E-4B79-9A8F-F89D752510A5}">
      <dgm:prSet/>
      <dgm:spPr/>
      <dgm:t>
        <a:bodyPr/>
        <a:lstStyle/>
        <a:p>
          <a:endParaRPr lang="en-US"/>
        </a:p>
      </dgm:t>
    </dgm:pt>
    <dgm:pt modelId="{C6084A99-CD48-40AA-BE54-AFAF3D703FF0}">
      <dgm:prSet/>
      <dgm:spPr/>
      <dgm:t>
        <a:bodyPr/>
        <a:lstStyle/>
        <a:p>
          <a:r>
            <a:rPr lang="en-US" dirty="0" smtClean="0"/>
            <a:t>Individualized Coaching</a:t>
          </a:r>
          <a:endParaRPr lang="en-US" dirty="0"/>
        </a:p>
      </dgm:t>
    </dgm:pt>
    <dgm:pt modelId="{3516F2A8-E0C5-4A35-8189-5D779825D453}" type="parTrans" cxnId="{79102B5E-21A8-4099-9DC6-81C993D59CE1}">
      <dgm:prSet/>
      <dgm:spPr/>
      <dgm:t>
        <a:bodyPr/>
        <a:lstStyle/>
        <a:p>
          <a:endParaRPr lang="en-US"/>
        </a:p>
      </dgm:t>
    </dgm:pt>
    <dgm:pt modelId="{1B89DD66-4E30-4A03-B2EC-7DB06CF18C38}" type="sibTrans" cxnId="{79102B5E-21A8-4099-9DC6-81C993D59CE1}">
      <dgm:prSet/>
      <dgm:spPr/>
      <dgm:t>
        <a:bodyPr/>
        <a:lstStyle/>
        <a:p>
          <a:endParaRPr lang="en-US"/>
        </a:p>
      </dgm:t>
    </dgm:pt>
    <dgm:pt modelId="{F483A7E2-2094-477B-A57C-C00FAEC52765}">
      <dgm:prSet/>
      <dgm:spPr>
        <a:solidFill>
          <a:schemeClr val="accent4"/>
        </a:solidFill>
      </dgm:spPr>
      <dgm:t>
        <a:bodyPr/>
        <a:lstStyle/>
        <a:p>
          <a:r>
            <a:rPr lang="en-US" dirty="0" smtClean="0"/>
            <a:t>Admin PD</a:t>
          </a:r>
          <a:endParaRPr lang="en-US" dirty="0"/>
        </a:p>
      </dgm:t>
    </dgm:pt>
    <dgm:pt modelId="{A323ED2A-CB45-4230-9286-0B75779AA35C}" type="parTrans" cxnId="{DFD27C75-921F-439B-BA62-8EE898E13CFD}">
      <dgm:prSet/>
      <dgm:spPr/>
      <dgm:t>
        <a:bodyPr/>
        <a:lstStyle/>
        <a:p>
          <a:endParaRPr lang="en-US"/>
        </a:p>
      </dgm:t>
    </dgm:pt>
    <dgm:pt modelId="{7DCE022A-4827-4D1B-87CD-C046649F91EE}" type="sibTrans" cxnId="{DFD27C75-921F-439B-BA62-8EE898E13CFD}">
      <dgm:prSet/>
      <dgm:spPr/>
      <dgm:t>
        <a:bodyPr/>
        <a:lstStyle/>
        <a:p>
          <a:endParaRPr lang="en-US"/>
        </a:p>
      </dgm:t>
    </dgm:pt>
    <dgm:pt modelId="{14C7B6DF-936A-417C-B1A2-EFDFAA58E9E5}" type="pres">
      <dgm:prSet presAssocID="{A2F4CBAF-9B0A-4502-A675-94DCD7A8E234}" presName="theList" presStyleCnt="0">
        <dgm:presLayoutVars>
          <dgm:dir/>
          <dgm:animLvl val="lvl"/>
          <dgm:resizeHandles val="exact"/>
        </dgm:presLayoutVars>
      </dgm:prSet>
      <dgm:spPr/>
      <dgm:t>
        <a:bodyPr/>
        <a:lstStyle/>
        <a:p>
          <a:endParaRPr lang="en-US"/>
        </a:p>
      </dgm:t>
    </dgm:pt>
    <dgm:pt modelId="{1C2BAE68-BB7F-433D-88A7-D5469CBB31BB}" type="pres">
      <dgm:prSet presAssocID="{98BD80DF-4A6F-4869-9A11-B215BAC53D66}" presName="compNode" presStyleCnt="0"/>
      <dgm:spPr/>
    </dgm:pt>
    <dgm:pt modelId="{8F19A8E4-BFF1-4A9D-BA4B-1B58DBE10392}" type="pres">
      <dgm:prSet presAssocID="{98BD80DF-4A6F-4869-9A11-B215BAC53D66}" presName="aNode" presStyleLbl="bgShp" presStyleIdx="0" presStyleCnt="4"/>
      <dgm:spPr/>
      <dgm:t>
        <a:bodyPr/>
        <a:lstStyle/>
        <a:p>
          <a:endParaRPr lang="en-US"/>
        </a:p>
      </dgm:t>
    </dgm:pt>
    <dgm:pt modelId="{A4CF37B1-2BCD-44B0-8814-237ECE1BC82C}" type="pres">
      <dgm:prSet presAssocID="{98BD80DF-4A6F-4869-9A11-B215BAC53D66}" presName="textNode" presStyleLbl="bgShp" presStyleIdx="0" presStyleCnt="4"/>
      <dgm:spPr/>
      <dgm:t>
        <a:bodyPr/>
        <a:lstStyle/>
        <a:p>
          <a:endParaRPr lang="en-US"/>
        </a:p>
      </dgm:t>
    </dgm:pt>
    <dgm:pt modelId="{683EAC9E-1F80-4012-85EF-45A9855BEFF0}" type="pres">
      <dgm:prSet presAssocID="{98BD80DF-4A6F-4869-9A11-B215BAC53D66}" presName="compChildNode" presStyleCnt="0"/>
      <dgm:spPr/>
    </dgm:pt>
    <dgm:pt modelId="{5B3679A2-DDE5-417D-A93A-1768DA28718D}" type="pres">
      <dgm:prSet presAssocID="{98BD80DF-4A6F-4869-9A11-B215BAC53D66}" presName="theInnerList" presStyleCnt="0"/>
      <dgm:spPr/>
    </dgm:pt>
    <dgm:pt modelId="{5E891814-F0F3-4CC3-B158-7262BEA113D6}" type="pres">
      <dgm:prSet presAssocID="{2DE0C115-D81E-4D0A-9874-5FB88FDB72E1}" presName="childNode" presStyleLbl="node1" presStyleIdx="0" presStyleCnt="10">
        <dgm:presLayoutVars>
          <dgm:bulletEnabled val="1"/>
        </dgm:presLayoutVars>
      </dgm:prSet>
      <dgm:spPr/>
      <dgm:t>
        <a:bodyPr/>
        <a:lstStyle/>
        <a:p>
          <a:endParaRPr lang="en-US"/>
        </a:p>
      </dgm:t>
    </dgm:pt>
    <dgm:pt modelId="{69DE9F07-5D03-46B9-875D-A22C62FAAAD3}" type="pres">
      <dgm:prSet presAssocID="{2DE0C115-D81E-4D0A-9874-5FB88FDB72E1}" presName="aSpace2" presStyleCnt="0"/>
      <dgm:spPr/>
    </dgm:pt>
    <dgm:pt modelId="{89D51707-DDF5-4DBB-BBFC-998C6E774D8F}" type="pres">
      <dgm:prSet presAssocID="{DB0972F8-8DB6-4FFE-9A8F-451E5A1072D5}" presName="childNode" presStyleLbl="node1" presStyleIdx="1" presStyleCnt="10">
        <dgm:presLayoutVars>
          <dgm:bulletEnabled val="1"/>
        </dgm:presLayoutVars>
      </dgm:prSet>
      <dgm:spPr/>
      <dgm:t>
        <a:bodyPr/>
        <a:lstStyle/>
        <a:p>
          <a:endParaRPr lang="en-US"/>
        </a:p>
      </dgm:t>
    </dgm:pt>
    <dgm:pt modelId="{5CA6F234-1341-469B-B6C4-3BA3E25520D4}" type="pres">
      <dgm:prSet presAssocID="{DB0972F8-8DB6-4FFE-9A8F-451E5A1072D5}" presName="aSpace2" presStyleCnt="0"/>
      <dgm:spPr/>
    </dgm:pt>
    <dgm:pt modelId="{0211F52C-912A-472C-8F91-08EA51745B5B}" type="pres">
      <dgm:prSet presAssocID="{7FC98134-221C-4330-877B-26DD90971F05}" presName="childNode" presStyleLbl="node1" presStyleIdx="2" presStyleCnt="10">
        <dgm:presLayoutVars>
          <dgm:bulletEnabled val="1"/>
        </dgm:presLayoutVars>
      </dgm:prSet>
      <dgm:spPr/>
      <dgm:t>
        <a:bodyPr/>
        <a:lstStyle/>
        <a:p>
          <a:endParaRPr lang="en-US"/>
        </a:p>
      </dgm:t>
    </dgm:pt>
    <dgm:pt modelId="{6E086669-D81F-4FBD-AC6D-94A8A69CDBFB}" type="pres">
      <dgm:prSet presAssocID="{98BD80DF-4A6F-4869-9A11-B215BAC53D66}" presName="aSpace" presStyleCnt="0"/>
      <dgm:spPr/>
    </dgm:pt>
    <dgm:pt modelId="{784C1E44-7BAC-4B10-BC0F-0498354925D3}" type="pres">
      <dgm:prSet presAssocID="{D1AE4C11-DF70-47D2-BF32-A147FE83EFCF}" presName="compNode" presStyleCnt="0"/>
      <dgm:spPr/>
    </dgm:pt>
    <dgm:pt modelId="{7152CCF6-C89D-4269-A8B2-9F61005041D2}" type="pres">
      <dgm:prSet presAssocID="{D1AE4C11-DF70-47D2-BF32-A147FE83EFCF}" presName="aNode" presStyleLbl="bgShp" presStyleIdx="1" presStyleCnt="4"/>
      <dgm:spPr/>
      <dgm:t>
        <a:bodyPr/>
        <a:lstStyle/>
        <a:p>
          <a:endParaRPr lang="en-US"/>
        </a:p>
      </dgm:t>
    </dgm:pt>
    <dgm:pt modelId="{8F51BD41-9D8C-47DD-9B35-57437AFDF06C}" type="pres">
      <dgm:prSet presAssocID="{D1AE4C11-DF70-47D2-BF32-A147FE83EFCF}" presName="textNode" presStyleLbl="bgShp" presStyleIdx="1" presStyleCnt="4"/>
      <dgm:spPr/>
      <dgm:t>
        <a:bodyPr/>
        <a:lstStyle/>
        <a:p>
          <a:endParaRPr lang="en-US"/>
        </a:p>
      </dgm:t>
    </dgm:pt>
    <dgm:pt modelId="{BF9453F8-0A03-490C-B445-7D74C898FFB7}" type="pres">
      <dgm:prSet presAssocID="{D1AE4C11-DF70-47D2-BF32-A147FE83EFCF}" presName="compChildNode" presStyleCnt="0"/>
      <dgm:spPr/>
    </dgm:pt>
    <dgm:pt modelId="{FC87FBF1-8978-41D0-BA4F-CF4A88138746}" type="pres">
      <dgm:prSet presAssocID="{D1AE4C11-DF70-47D2-BF32-A147FE83EFCF}" presName="theInnerList" presStyleCnt="0"/>
      <dgm:spPr/>
    </dgm:pt>
    <dgm:pt modelId="{455DA63B-A8A5-4098-BA8D-E80DCCB0DC32}" type="pres">
      <dgm:prSet presAssocID="{4A156868-1262-4095-A5C3-403A2709B6C7}" presName="childNode" presStyleLbl="node1" presStyleIdx="3" presStyleCnt="10">
        <dgm:presLayoutVars>
          <dgm:bulletEnabled val="1"/>
        </dgm:presLayoutVars>
      </dgm:prSet>
      <dgm:spPr/>
      <dgm:t>
        <a:bodyPr/>
        <a:lstStyle/>
        <a:p>
          <a:endParaRPr lang="en-US"/>
        </a:p>
      </dgm:t>
    </dgm:pt>
    <dgm:pt modelId="{B5DC52EA-18DE-4E7E-ABF3-53A91316F089}" type="pres">
      <dgm:prSet presAssocID="{4A156868-1262-4095-A5C3-403A2709B6C7}" presName="aSpace2" presStyleCnt="0"/>
      <dgm:spPr/>
    </dgm:pt>
    <dgm:pt modelId="{64308DC6-8EC8-4940-8917-B47FCC0A866B}" type="pres">
      <dgm:prSet presAssocID="{6474AE2F-6B56-4F24-A4F4-2D635CC081E3}" presName="childNode" presStyleLbl="node1" presStyleIdx="4" presStyleCnt="10">
        <dgm:presLayoutVars>
          <dgm:bulletEnabled val="1"/>
        </dgm:presLayoutVars>
      </dgm:prSet>
      <dgm:spPr/>
      <dgm:t>
        <a:bodyPr/>
        <a:lstStyle/>
        <a:p>
          <a:endParaRPr lang="en-US"/>
        </a:p>
      </dgm:t>
    </dgm:pt>
    <dgm:pt modelId="{C13A0883-948B-4E18-84F9-428FEAE9A6CC}" type="pres">
      <dgm:prSet presAssocID="{D1AE4C11-DF70-47D2-BF32-A147FE83EFCF}" presName="aSpace" presStyleCnt="0"/>
      <dgm:spPr/>
    </dgm:pt>
    <dgm:pt modelId="{26AA3A1F-4701-4071-8CFF-C5E41562526A}" type="pres">
      <dgm:prSet presAssocID="{0EA3B72E-1CC9-4237-B7DA-297DF57C5C72}" presName="compNode" presStyleCnt="0"/>
      <dgm:spPr/>
    </dgm:pt>
    <dgm:pt modelId="{92CAA072-1A27-46E6-89C4-6CEBBA4722E0}" type="pres">
      <dgm:prSet presAssocID="{0EA3B72E-1CC9-4237-B7DA-297DF57C5C72}" presName="aNode" presStyleLbl="bgShp" presStyleIdx="2" presStyleCnt="4"/>
      <dgm:spPr/>
      <dgm:t>
        <a:bodyPr/>
        <a:lstStyle/>
        <a:p>
          <a:endParaRPr lang="en-US"/>
        </a:p>
      </dgm:t>
    </dgm:pt>
    <dgm:pt modelId="{6D3EA4F8-3315-4C34-BF3E-0A59501DF443}" type="pres">
      <dgm:prSet presAssocID="{0EA3B72E-1CC9-4237-B7DA-297DF57C5C72}" presName="textNode" presStyleLbl="bgShp" presStyleIdx="2" presStyleCnt="4"/>
      <dgm:spPr/>
      <dgm:t>
        <a:bodyPr/>
        <a:lstStyle/>
        <a:p>
          <a:endParaRPr lang="en-US"/>
        </a:p>
      </dgm:t>
    </dgm:pt>
    <dgm:pt modelId="{E6C042D1-361E-433C-B078-9AE9EB9544B8}" type="pres">
      <dgm:prSet presAssocID="{0EA3B72E-1CC9-4237-B7DA-297DF57C5C72}" presName="compChildNode" presStyleCnt="0"/>
      <dgm:spPr/>
    </dgm:pt>
    <dgm:pt modelId="{EF4F4D36-09BD-4110-8E66-5A974B699EDF}" type="pres">
      <dgm:prSet presAssocID="{0EA3B72E-1CC9-4237-B7DA-297DF57C5C72}" presName="theInnerList" presStyleCnt="0"/>
      <dgm:spPr/>
    </dgm:pt>
    <dgm:pt modelId="{78F53724-9C04-46E8-B2E5-B28730CC84FF}" type="pres">
      <dgm:prSet presAssocID="{9B9A10FC-57AA-4382-912F-2175FB6E5281}" presName="childNode" presStyleLbl="node1" presStyleIdx="5" presStyleCnt="10">
        <dgm:presLayoutVars>
          <dgm:bulletEnabled val="1"/>
        </dgm:presLayoutVars>
      </dgm:prSet>
      <dgm:spPr/>
      <dgm:t>
        <a:bodyPr/>
        <a:lstStyle/>
        <a:p>
          <a:endParaRPr lang="en-US"/>
        </a:p>
      </dgm:t>
    </dgm:pt>
    <dgm:pt modelId="{3F24E768-4B30-4C86-B04A-13B90F2003E4}" type="pres">
      <dgm:prSet presAssocID="{9B9A10FC-57AA-4382-912F-2175FB6E5281}" presName="aSpace2" presStyleCnt="0"/>
      <dgm:spPr/>
    </dgm:pt>
    <dgm:pt modelId="{667C9F0B-4DE5-473E-BB13-8BB8D5E3EBC3}" type="pres">
      <dgm:prSet presAssocID="{F483A7E2-2094-477B-A57C-C00FAEC52765}" presName="childNode" presStyleLbl="node1" presStyleIdx="6" presStyleCnt="10">
        <dgm:presLayoutVars>
          <dgm:bulletEnabled val="1"/>
        </dgm:presLayoutVars>
      </dgm:prSet>
      <dgm:spPr/>
      <dgm:t>
        <a:bodyPr/>
        <a:lstStyle/>
        <a:p>
          <a:endParaRPr lang="en-US"/>
        </a:p>
      </dgm:t>
    </dgm:pt>
    <dgm:pt modelId="{0394BA0B-E665-4415-93D3-9D466B0837F5}" type="pres">
      <dgm:prSet presAssocID="{F483A7E2-2094-477B-A57C-C00FAEC52765}" presName="aSpace2" presStyleCnt="0"/>
      <dgm:spPr/>
    </dgm:pt>
    <dgm:pt modelId="{400DC8E4-4CB6-499A-A37F-44A7AD704C03}" type="pres">
      <dgm:prSet presAssocID="{C6084A99-CD48-40AA-BE54-AFAF3D703FF0}" presName="childNode" presStyleLbl="node1" presStyleIdx="7" presStyleCnt="10">
        <dgm:presLayoutVars>
          <dgm:bulletEnabled val="1"/>
        </dgm:presLayoutVars>
      </dgm:prSet>
      <dgm:spPr/>
      <dgm:t>
        <a:bodyPr/>
        <a:lstStyle/>
        <a:p>
          <a:endParaRPr lang="en-US"/>
        </a:p>
      </dgm:t>
    </dgm:pt>
    <dgm:pt modelId="{D6734E24-08DB-4D2B-A5AE-4FEEC8AD4D12}" type="pres">
      <dgm:prSet presAssocID="{C6084A99-CD48-40AA-BE54-AFAF3D703FF0}" presName="aSpace2" presStyleCnt="0"/>
      <dgm:spPr/>
    </dgm:pt>
    <dgm:pt modelId="{64D79899-98C0-49CD-8EDB-35122EBC9121}" type="pres">
      <dgm:prSet presAssocID="{360BEF07-D239-4152-88C0-DC1AAFD7227D}" presName="childNode" presStyleLbl="node1" presStyleIdx="8" presStyleCnt="10">
        <dgm:presLayoutVars>
          <dgm:bulletEnabled val="1"/>
        </dgm:presLayoutVars>
      </dgm:prSet>
      <dgm:spPr/>
      <dgm:t>
        <a:bodyPr/>
        <a:lstStyle/>
        <a:p>
          <a:endParaRPr lang="en-US"/>
        </a:p>
      </dgm:t>
    </dgm:pt>
    <dgm:pt modelId="{2316CD61-59AB-48FE-8EBD-7677379A9DA9}" type="pres">
      <dgm:prSet presAssocID="{0EA3B72E-1CC9-4237-B7DA-297DF57C5C72}" presName="aSpace" presStyleCnt="0"/>
      <dgm:spPr/>
    </dgm:pt>
    <dgm:pt modelId="{3ADFCE3B-874F-4130-A86B-E661D80ED365}" type="pres">
      <dgm:prSet presAssocID="{A3710765-3BAD-48EF-8A2B-778E36EB6F2F}" presName="compNode" presStyleCnt="0"/>
      <dgm:spPr/>
    </dgm:pt>
    <dgm:pt modelId="{D6FDB6A3-F383-4F2A-BE03-41AE2CE77387}" type="pres">
      <dgm:prSet presAssocID="{A3710765-3BAD-48EF-8A2B-778E36EB6F2F}" presName="aNode" presStyleLbl="bgShp" presStyleIdx="3" presStyleCnt="4"/>
      <dgm:spPr/>
      <dgm:t>
        <a:bodyPr/>
        <a:lstStyle/>
        <a:p>
          <a:endParaRPr lang="en-US"/>
        </a:p>
      </dgm:t>
    </dgm:pt>
    <dgm:pt modelId="{CADF7106-8C55-4D1D-9FAF-A652201ED603}" type="pres">
      <dgm:prSet presAssocID="{A3710765-3BAD-48EF-8A2B-778E36EB6F2F}" presName="textNode" presStyleLbl="bgShp" presStyleIdx="3" presStyleCnt="4"/>
      <dgm:spPr/>
      <dgm:t>
        <a:bodyPr/>
        <a:lstStyle/>
        <a:p>
          <a:endParaRPr lang="en-US"/>
        </a:p>
      </dgm:t>
    </dgm:pt>
    <dgm:pt modelId="{14905837-ED58-45DF-82EF-2ED8F6F9DAE2}" type="pres">
      <dgm:prSet presAssocID="{A3710765-3BAD-48EF-8A2B-778E36EB6F2F}" presName="compChildNode" presStyleCnt="0"/>
      <dgm:spPr/>
    </dgm:pt>
    <dgm:pt modelId="{CA546C46-7F1F-4A0B-BD2C-A38B079AEF5F}" type="pres">
      <dgm:prSet presAssocID="{A3710765-3BAD-48EF-8A2B-778E36EB6F2F}" presName="theInnerList" presStyleCnt="0"/>
      <dgm:spPr/>
    </dgm:pt>
    <dgm:pt modelId="{7F77E3E7-D7AF-4C76-8A6F-BF161C685CD8}" type="pres">
      <dgm:prSet presAssocID="{F1019462-3307-44BF-8B90-E1BE8B292F2F}" presName="childNode" presStyleLbl="node1" presStyleIdx="9" presStyleCnt="10">
        <dgm:presLayoutVars>
          <dgm:bulletEnabled val="1"/>
        </dgm:presLayoutVars>
      </dgm:prSet>
      <dgm:spPr/>
      <dgm:t>
        <a:bodyPr/>
        <a:lstStyle/>
        <a:p>
          <a:endParaRPr lang="en-US"/>
        </a:p>
      </dgm:t>
    </dgm:pt>
  </dgm:ptLst>
  <dgm:cxnLst>
    <dgm:cxn modelId="{26F8132A-BC29-4CBD-BDA2-69808D15C91D}" srcId="{D1AE4C11-DF70-47D2-BF32-A147FE83EFCF}" destId="{4A156868-1262-4095-A5C3-403A2709B6C7}" srcOrd="0" destOrd="0" parTransId="{3511E024-32B4-423D-A233-6150953933BC}" sibTransId="{135848FB-5E54-402C-A86B-85687D5866F5}"/>
    <dgm:cxn modelId="{46FE3F07-2526-4390-8070-E344305CD2B1}" srcId="{0EA3B72E-1CC9-4237-B7DA-297DF57C5C72}" destId="{9B9A10FC-57AA-4382-912F-2175FB6E5281}" srcOrd="0" destOrd="0" parTransId="{5CED6246-FC9B-4049-9E1A-395DC08EF65A}" sibTransId="{7E3BF017-FC35-41DE-9E86-8889B0BCEE52}"/>
    <dgm:cxn modelId="{FC1AC7B1-ABB7-408C-9D0F-4A8B3B0A1CFC}" srcId="{98BD80DF-4A6F-4869-9A11-B215BAC53D66}" destId="{2DE0C115-D81E-4D0A-9874-5FB88FDB72E1}" srcOrd="0" destOrd="0" parTransId="{CA7102B9-700B-46BB-918C-417F6473E39C}" sibTransId="{E2C1C8CC-CF90-4AE6-84DA-7F8A9B1A79D3}"/>
    <dgm:cxn modelId="{F7B57251-39B3-4E62-AD56-4E45C6DD4F03}" type="presOf" srcId="{DB0972F8-8DB6-4FFE-9A8F-451E5A1072D5}" destId="{89D51707-DDF5-4DBB-BBFC-998C6E774D8F}" srcOrd="0" destOrd="0" presId="urn:microsoft.com/office/officeart/2005/8/layout/lProcess2"/>
    <dgm:cxn modelId="{5D158BE5-D98E-4B79-9A8F-F89D752510A5}" srcId="{98BD80DF-4A6F-4869-9A11-B215BAC53D66}" destId="{7FC98134-221C-4330-877B-26DD90971F05}" srcOrd="2" destOrd="0" parTransId="{B5D7903D-7AD5-4072-93B0-A731120831EC}" sibTransId="{271CB293-1BF5-4427-809C-59407CC78FCC}"/>
    <dgm:cxn modelId="{8B9BB75B-3295-4764-9471-62B17367BE20}" type="presOf" srcId="{98BD80DF-4A6F-4869-9A11-B215BAC53D66}" destId="{A4CF37B1-2BCD-44B0-8814-237ECE1BC82C}" srcOrd="1" destOrd="0" presId="urn:microsoft.com/office/officeart/2005/8/layout/lProcess2"/>
    <dgm:cxn modelId="{4E9A570C-6BBD-4BB7-9692-0ADE77204D8F}" type="presOf" srcId="{98BD80DF-4A6F-4869-9A11-B215BAC53D66}" destId="{8F19A8E4-BFF1-4A9D-BA4B-1B58DBE10392}" srcOrd="0" destOrd="0" presId="urn:microsoft.com/office/officeart/2005/8/layout/lProcess2"/>
    <dgm:cxn modelId="{5552A9DB-56B8-4CAF-8519-4F336B5C0F2E}" srcId="{A2F4CBAF-9B0A-4502-A675-94DCD7A8E234}" destId="{D1AE4C11-DF70-47D2-BF32-A147FE83EFCF}" srcOrd="1" destOrd="0" parTransId="{B91B59CF-98D8-4FC9-857D-8A076D5104B6}" sibTransId="{E333A0BE-C18C-4E56-A94E-1A35E1A63FCF}"/>
    <dgm:cxn modelId="{A87A6369-2B01-4591-AAEF-52FBE1BB6407}" type="presOf" srcId="{F483A7E2-2094-477B-A57C-C00FAEC52765}" destId="{667C9F0B-4DE5-473E-BB13-8BB8D5E3EBC3}" srcOrd="0" destOrd="0" presId="urn:microsoft.com/office/officeart/2005/8/layout/lProcess2"/>
    <dgm:cxn modelId="{41F33AB1-1311-4720-A762-51111FF11C69}" type="presOf" srcId="{A3710765-3BAD-48EF-8A2B-778E36EB6F2F}" destId="{CADF7106-8C55-4D1D-9FAF-A652201ED603}" srcOrd="1" destOrd="0" presId="urn:microsoft.com/office/officeart/2005/8/layout/lProcess2"/>
    <dgm:cxn modelId="{1ADDC483-EF91-4ADF-921B-721CD4D764AC}" type="presOf" srcId="{9B9A10FC-57AA-4382-912F-2175FB6E5281}" destId="{78F53724-9C04-46E8-B2E5-B28730CC84FF}" srcOrd="0" destOrd="0" presId="urn:microsoft.com/office/officeart/2005/8/layout/lProcess2"/>
    <dgm:cxn modelId="{11899FF4-EFAB-42A5-82A8-F056542BB145}" type="presOf" srcId="{A3710765-3BAD-48EF-8A2B-778E36EB6F2F}" destId="{D6FDB6A3-F383-4F2A-BE03-41AE2CE77387}" srcOrd="0" destOrd="0" presId="urn:microsoft.com/office/officeart/2005/8/layout/lProcess2"/>
    <dgm:cxn modelId="{EEFB5286-7926-4A8D-B48E-19367938C0C6}" type="presOf" srcId="{360BEF07-D239-4152-88C0-DC1AAFD7227D}" destId="{64D79899-98C0-49CD-8EDB-35122EBC9121}" srcOrd="0" destOrd="0" presId="urn:microsoft.com/office/officeart/2005/8/layout/lProcess2"/>
    <dgm:cxn modelId="{79102B5E-21A8-4099-9DC6-81C993D59CE1}" srcId="{0EA3B72E-1CC9-4237-B7DA-297DF57C5C72}" destId="{C6084A99-CD48-40AA-BE54-AFAF3D703FF0}" srcOrd="2" destOrd="0" parTransId="{3516F2A8-E0C5-4A35-8189-5D779825D453}" sibTransId="{1B89DD66-4E30-4A03-B2EC-7DB06CF18C38}"/>
    <dgm:cxn modelId="{D2626045-F7C3-40C5-B0E4-E6F806682BF0}" srcId="{A2F4CBAF-9B0A-4502-A675-94DCD7A8E234}" destId="{0EA3B72E-1CC9-4237-B7DA-297DF57C5C72}" srcOrd="2" destOrd="0" parTransId="{C5B4D33C-DC05-456E-9043-21A34F2DC3EF}" sibTransId="{B1046F66-A88D-414E-8161-3490A91436F6}"/>
    <dgm:cxn modelId="{4B9C84CD-904D-4DFB-A1C1-CC5739665717}" type="presOf" srcId="{4A156868-1262-4095-A5C3-403A2709B6C7}" destId="{455DA63B-A8A5-4098-BA8D-E80DCCB0DC32}" srcOrd="0" destOrd="0" presId="urn:microsoft.com/office/officeart/2005/8/layout/lProcess2"/>
    <dgm:cxn modelId="{A9C760A1-D980-47EA-A0E2-2A52C8BE6220}" type="presOf" srcId="{2DE0C115-D81E-4D0A-9874-5FB88FDB72E1}" destId="{5E891814-F0F3-4CC3-B158-7262BEA113D6}" srcOrd="0" destOrd="0" presId="urn:microsoft.com/office/officeart/2005/8/layout/lProcess2"/>
    <dgm:cxn modelId="{C176446B-A552-4093-8EC7-64CF449A0B35}" type="presOf" srcId="{D1AE4C11-DF70-47D2-BF32-A147FE83EFCF}" destId="{8F51BD41-9D8C-47DD-9B35-57437AFDF06C}" srcOrd="1" destOrd="0" presId="urn:microsoft.com/office/officeart/2005/8/layout/lProcess2"/>
    <dgm:cxn modelId="{488205B5-6B25-4BF6-8124-14A2EF3E6741}" srcId="{0EA3B72E-1CC9-4237-B7DA-297DF57C5C72}" destId="{360BEF07-D239-4152-88C0-DC1AAFD7227D}" srcOrd="3" destOrd="0" parTransId="{4D55E362-D84E-4004-B0F2-30BF4B8B8F0F}" sibTransId="{D076C910-AE93-42C4-820B-43BAAEBBCF81}"/>
    <dgm:cxn modelId="{D6234E5A-B8B0-47D7-9852-382B7B3816B9}" srcId="{A2F4CBAF-9B0A-4502-A675-94DCD7A8E234}" destId="{98BD80DF-4A6F-4869-9A11-B215BAC53D66}" srcOrd="0" destOrd="0" parTransId="{874DDD96-9463-4FBA-AB44-8EDA09CD711A}" sibTransId="{0E4E22F0-25E8-4EE3-930C-95A7759C856A}"/>
    <dgm:cxn modelId="{DFD27C75-921F-439B-BA62-8EE898E13CFD}" srcId="{0EA3B72E-1CC9-4237-B7DA-297DF57C5C72}" destId="{F483A7E2-2094-477B-A57C-C00FAEC52765}" srcOrd="1" destOrd="0" parTransId="{A323ED2A-CB45-4230-9286-0B75779AA35C}" sibTransId="{7DCE022A-4827-4D1B-87CD-C046649F91EE}"/>
    <dgm:cxn modelId="{C9490BEB-CDC6-480C-AD8B-15B337F242AB}" type="presOf" srcId="{C6084A99-CD48-40AA-BE54-AFAF3D703FF0}" destId="{400DC8E4-4CB6-499A-A37F-44A7AD704C03}" srcOrd="0" destOrd="0" presId="urn:microsoft.com/office/officeart/2005/8/layout/lProcess2"/>
    <dgm:cxn modelId="{B3B0500C-EF2F-424E-95CA-8C68DACFC612}" type="presOf" srcId="{0EA3B72E-1CC9-4237-B7DA-297DF57C5C72}" destId="{92CAA072-1A27-46E6-89C4-6CEBBA4722E0}" srcOrd="0" destOrd="0" presId="urn:microsoft.com/office/officeart/2005/8/layout/lProcess2"/>
    <dgm:cxn modelId="{86C21E3B-42F2-4AB7-ADCE-20B01FDD49A4}" type="presOf" srcId="{F1019462-3307-44BF-8B90-E1BE8B292F2F}" destId="{7F77E3E7-D7AF-4C76-8A6F-BF161C685CD8}" srcOrd="0" destOrd="0" presId="urn:microsoft.com/office/officeart/2005/8/layout/lProcess2"/>
    <dgm:cxn modelId="{B3518E6C-8FEC-4614-A1D5-D38A8A59B662}" srcId="{A3710765-3BAD-48EF-8A2B-778E36EB6F2F}" destId="{F1019462-3307-44BF-8B90-E1BE8B292F2F}" srcOrd="0" destOrd="0" parTransId="{B69141BC-01F0-48DC-8966-452F2EE7DED1}" sibTransId="{7AEEDD38-71F3-4D4A-9451-30B9768AD3A0}"/>
    <dgm:cxn modelId="{573B548C-00F5-46B8-A4C0-49AE5B5C7EA2}" type="presOf" srcId="{0EA3B72E-1CC9-4237-B7DA-297DF57C5C72}" destId="{6D3EA4F8-3315-4C34-BF3E-0A59501DF443}" srcOrd="1" destOrd="0" presId="urn:microsoft.com/office/officeart/2005/8/layout/lProcess2"/>
    <dgm:cxn modelId="{29E318E8-B5A3-4AF8-A564-00FF1556657D}" srcId="{D1AE4C11-DF70-47D2-BF32-A147FE83EFCF}" destId="{6474AE2F-6B56-4F24-A4F4-2D635CC081E3}" srcOrd="1" destOrd="0" parTransId="{5A2D1286-1DDA-4C93-8258-ACAF35D254D4}" sibTransId="{8A082812-49FB-41C4-AEB4-387CED06E68A}"/>
    <dgm:cxn modelId="{E0E0E6AF-59BE-4ED1-929F-58D0B8D91A07}" srcId="{98BD80DF-4A6F-4869-9A11-B215BAC53D66}" destId="{DB0972F8-8DB6-4FFE-9A8F-451E5A1072D5}" srcOrd="1" destOrd="0" parTransId="{73B40DEF-1C07-40CE-AEE1-AEDB3A60EFE8}" sibTransId="{F423C8F5-2D01-4400-B377-BD6457463047}"/>
    <dgm:cxn modelId="{980CDDC4-3AE8-4A6B-B1BD-1814BD5951E2}" type="presOf" srcId="{7FC98134-221C-4330-877B-26DD90971F05}" destId="{0211F52C-912A-472C-8F91-08EA51745B5B}" srcOrd="0" destOrd="0" presId="urn:microsoft.com/office/officeart/2005/8/layout/lProcess2"/>
    <dgm:cxn modelId="{389BDA6A-BB58-4D4C-8573-1AF7FD77B46B}" type="presOf" srcId="{A2F4CBAF-9B0A-4502-A675-94DCD7A8E234}" destId="{14C7B6DF-936A-417C-B1A2-EFDFAA58E9E5}" srcOrd="0" destOrd="0" presId="urn:microsoft.com/office/officeart/2005/8/layout/lProcess2"/>
    <dgm:cxn modelId="{56898553-7CD1-4949-9BA3-8BD49E3C59E8}" type="presOf" srcId="{6474AE2F-6B56-4F24-A4F4-2D635CC081E3}" destId="{64308DC6-8EC8-4940-8917-B47FCC0A866B}" srcOrd="0" destOrd="0" presId="urn:microsoft.com/office/officeart/2005/8/layout/lProcess2"/>
    <dgm:cxn modelId="{BACEBD11-D2EF-46FF-B3F3-E1288D740A63}" srcId="{A2F4CBAF-9B0A-4502-A675-94DCD7A8E234}" destId="{A3710765-3BAD-48EF-8A2B-778E36EB6F2F}" srcOrd="3" destOrd="0" parTransId="{BB1EFD4C-A976-42FC-8CD8-364DCB8B878D}" sibTransId="{112106C2-F137-4078-820A-EA83EE590295}"/>
    <dgm:cxn modelId="{56957306-5AFB-41BB-A35E-F7929F0F646F}" type="presOf" srcId="{D1AE4C11-DF70-47D2-BF32-A147FE83EFCF}" destId="{7152CCF6-C89D-4269-A8B2-9F61005041D2}" srcOrd="0" destOrd="0" presId="urn:microsoft.com/office/officeart/2005/8/layout/lProcess2"/>
    <dgm:cxn modelId="{537F3481-B74B-48F4-A283-C2756FF6268F}" type="presParOf" srcId="{14C7B6DF-936A-417C-B1A2-EFDFAA58E9E5}" destId="{1C2BAE68-BB7F-433D-88A7-D5469CBB31BB}" srcOrd="0" destOrd="0" presId="urn:microsoft.com/office/officeart/2005/8/layout/lProcess2"/>
    <dgm:cxn modelId="{4D345B47-DC50-489B-9A7C-8C2E397FC3F6}" type="presParOf" srcId="{1C2BAE68-BB7F-433D-88A7-D5469CBB31BB}" destId="{8F19A8E4-BFF1-4A9D-BA4B-1B58DBE10392}" srcOrd="0" destOrd="0" presId="urn:microsoft.com/office/officeart/2005/8/layout/lProcess2"/>
    <dgm:cxn modelId="{A0BB61F1-27C9-4BE3-A9B8-09153727CF22}" type="presParOf" srcId="{1C2BAE68-BB7F-433D-88A7-D5469CBB31BB}" destId="{A4CF37B1-2BCD-44B0-8814-237ECE1BC82C}" srcOrd="1" destOrd="0" presId="urn:microsoft.com/office/officeart/2005/8/layout/lProcess2"/>
    <dgm:cxn modelId="{F6813418-FCE5-4A80-81EA-94CCCF2280E0}" type="presParOf" srcId="{1C2BAE68-BB7F-433D-88A7-D5469CBB31BB}" destId="{683EAC9E-1F80-4012-85EF-45A9855BEFF0}" srcOrd="2" destOrd="0" presId="urn:microsoft.com/office/officeart/2005/8/layout/lProcess2"/>
    <dgm:cxn modelId="{5FF645DE-DDFB-45B9-9416-AF210EF69B5D}" type="presParOf" srcId="{683EAC9E-1F80-4012-85EF-45A9855BEFF0}" destId="{5B3679A2-DDE5-417D-A93A-1768DA28718D}" srcOrd="0" destOrd="0" presId="urn:microsoft.com/office/officeart/2005/8/layout/lProcess2"/>
    <dgm:cxn modelId="{71962BC4-33FA-49CB-93D1-F1CC13EFEB7C}" type="presParOf" srcId="{5B3679A2-DDE5-417D-A93A-1768DA28718D}" destId="{5E891814-F0F3-4CC3-B158-7262BEA113D6}" srcOrd="0" destOrd="0" presId="urn:microsoft.com/office/officeart/2005/8/layout/lProcess2"/>
    <dgm:cxn modelId="{053AB4A7-F52B-451A-A29A-B732F4BFE514}" type="presParOf" srcId="{5B3679A2-DDE5-417D-A93A-1768DA28718D}" destId="{69DE9F07-5D03-46B9-875D-A22C62FAAAD3}" srcOrd="1" destOrd="0" presId="urn:microsoft.com/office/officeart/2005/8/layout/lProcess2"/>
    <dgm:cxn modelId="{AEFEA20B-22FE-43E4-950A-528AE92CB5BB}" type="presParOf" srcId="{5B3679A2-DDE5-417D-A93A-1768DA28718D}" destId="{89D51707-DDF5-4DBB-BBFC-998C6E774D8F}" srcOrd="2" destOrd="0" presId="urn:microsoft.com/office/officeart/2005/8/layout/lProcess2"/>
    <dgm:cxn modelId="{AD83C395-F4DA-49ED-B8F5-2A1B826CC3CA}" type="presParOf" srcId="{5B3679A2-DDE5-417D-A93A-1768DA28718D}" destId="{5CA6F234-1341-469B-B6C4-3BA3E25520D4}" srcOrd="3" destOrd="0" presId="urn:microsoft.com/office/officeart/2005/8/layout/lProcess2"/>
    <dgm:cxn modelId="{62D9411E-A8CB-4C55-8741-7328B0D89E2F}" type="presParOf" srcId="{5B3679A2-DDE5-417D-A93A-1768DA28718D}" destId="{0211F52C-912A-472C-8F91-08EA51745B5B}" srcOrd="4" destOrd="0" presId="urn:microsoft.com/office/officeart/2005/8/layout/lProcess2"/>
    <dgm:cxn modelId="{F86323B8-DCB8-44FF-9294-C3C56A3B94A7}" type="presParOf" srcId="{14C7B6DF-936A-417C-B1A2-EFDFAA58E9E5}" destId="{6E086669-D81F-4FBD-AC6D-94A8A69CDBFB}" srcOrd="1" destOrd="0" presId="urn:microsoft.com/office/officeart/2005/8/layout/lProcess2"/>
    <dgm:cxn modelId="{88F77AF9-1FF3-4BC2-9068-BFD58CBEBAAA}" type="presParOf" srcId="{14C7B6DF-936A-417C-B1A2-EFDFAA58E9E5}" destId="{784C1E44-7BAC-4B10-BC0F-0498354925D3}" srcOrd="2" destOrd="0" presId="urn:microsoft.com/office/officeart/2005/8/layout/lProcess2"/>
    <dgm:cxn modelId="{0DF63AF1-ECBE-4B8B-B601-E40D32072EAF}" type="presParOf" srcId="{784C1E44-7BAC-4B10-BC0F-0498354925D3}" destId="{7152CCF6-C89D-4269-A8B2-9F61005041D2}" srcOrd="0" destOrd="0" presId="urn:microsoft.com/office/officeart/2005/8/layout/lProcess2"/>
    <dgm:cxn modelId="{071B515B-152E-466C-9426-E961D2B2689F}" type="presParOf" srcId="{784C1E44-7BAC-4B10-BC0F-0498354925D3}" destId="{8F51BD41-9D8C-47DD-9B35-57437AFDF06C}" srcOrd="1" destOrd="0" presId="urn:microsoft.com/office/officeart/2005/8/layout/lProcess2"/>
    <dgm:cxn modelId="{AF0142F5-09FA-408A-9328-84CF8C2517FA}" type="presParOf" srcId="{784C1E44-7BAC-4B10-BC0F-0498354925D3}" destId="{BF9453F8-0A03-490C-B445-7D74C898FFB7}" srcOrd="2" destOrd="0" presId="urn:microsoft.com/office/officeart/2005/8/layout/lProcess2"/>
    <dgm:cxn modelId="{DE5A483B-3DFF-4ECB-B7F6-7E0B71EEB068}" type="presParOf" srcId="{BF9453F8-0A03-490C-B445-7D74C898FFB7}" destId="{FC87FBF1-8978-41D0-BA4F-CF4A88138746}" srcOrd="0" destOrd="0" presId="urn:microsoft.com/office/officeart/2005/8/layout/lProcess2"/>
    <dgm:cxn modelId="{AB0474C9-53A5-4D44-B478-F9B348C730F3}" type="presParOf" srcId="{FC87FBF1-8978-41D0-BA4F-CF4A88138746}" destId="{455DA63B-A8A5-4098-BA8D-E80DCCB0DC32}" srcOrd="0" destOrd="0" presId="urn:microsoft.com/office/officeart/2005/8/layout/lProcess2"/>
    <dgm:cxn modelId="{8B6AA310-BABE-4E10-AF87-E463B0CD3D31}" type="presParOf" srcId="{FC87FBF1-8978-41D0-BA4F-CF4A88138746}" destId="{B5DC52EA-18DE-4E7E-ABF3-53A91316F089}" srcOrd="1" destOrd="0" presId="urn:microsoft.com/office/officeart/2005/8/layout/lProcess2"/>
    <dgm:cxn modelId="{9004A789-CA4B-46DC-9181-0E1FD7D63A51}" type="presParOf" srcId="{FC87FBF1-8978-41D0-BA4F-CF4A88138746}" destId="{64308DC6-8EC8-4940-8917-B47FCC0A866B}" srcOrd="2" destOrd="0" presId="urn:microsoft.com/office/officeart/2005/8/layout/lProcess2"/>
    <dgm:cxn modelId="{32D94975-DEA6-4D32-AB35-AF13BBA0FE4F}" type="presParOf" srcId="{14C7B6DF-936A-417C-B1A2-EFDFAA58E9E5}" destId="{C13A0883-948B-4E18-84F9-428FEAE9A6CC}" srcOrd="3" destOrd="0" presId="urn:microsoft.com/office/officeart/2005/8/layout/lProcess2"/>
    <dgm:cxn modelId="{3A3D7747-C0F8-4AA5-A7C3-112149EA2D1A}" type="presParOf" srcId="{14C7B6DF-936A-417C-B1A2-EFDFAA58E9E5}" destId="{26AA3A1F-4701-4071-8CFF-C5E41562526A}" srcOrd="4" destOrd="0" presId="urn:microsoft.com/office/officeart/2005/8/layout/lProcess2"/>
    <dgm:cxn modelId="{5E1D5F0A-50E5-44FA-9352-D9A2196CF632}" type="presParOf" srcId="{26AA3A1F-4701-4071-8CFF-C5E41562526A}" destId="{92CAA072-1A27-46E6-89C4-6CEBBA4722E0}" srcOrd="0" destOrd="0" presId="urn:microsoft.com/office/officeart/2005/8/layout/lProcess2"/>
    <dgm:cxn modelId="{06B34092-5B7B-4CDA-8304-7F92072EFD1B}" type="presParOf" srcId="{26AA3A1F-4701-4071-8CFF-C5E41562526A}" destId="{6D3EA4F8-3315-4C34-BF3E-0A59501DF443}" srcOrd="1" destOrd="0" presId="urn:microsoft.com/office/officeart/2005/8/layout/lProcess2"/>
    <dgm:cxn modelId="{A66A75D4-D59E-45BB-9D8B-121C7588829D}" type="presParOf" srcId="{26AA3A1F-4701-4071-8CFF-C5E41562526A}" destId="{E6C042D1-361E-433C-B078-9AE9EB9544B8}" srcOrd="2" destOrd="0" presId="urn:microsoft.com/office/officeart/2005/8/layout/lProcess2"/>
    <dgm:cxn modelId="{3F86F93E-9601-41A6-BBF7-49D70EB3FE59}" type="presParOf" srcId="{E6C042D1-361E-433C-B078-9AE9EB9544B8}" destId="{EF4F4D36-09BD-4110-8E66-5A974B699EDF}" srcOrd="0" destOrd="0" presId="urn:microsoft.com/office/officeart/2005/8/layout/lProcess2"/>
    <dgm:cxn modelId="{4ADE4C33-509E-4197-B4BF-96D2E5A453A9}" type="presParOf" srcId="{EF4F4D36-09BD-4110-8E66-5A974B699EDF}" destId="{78F53724-9C04-46E8-B2E5-B28730CC84FF}" srcOrd="0" destOrd="0" presId="urn:microsoft.com/office/officeart/2005/8/layout/lProcess2"/>
    <dgm:cxn modelId="{B11939BA-BE52-459E-BC7F-A27D99973C41}" type="presParOf" srcId="{EF4F4D36-09BD-4110-8E66-5A974B699EDF}" destId="{3F24E768-4B30-4C86-B04A-13B90F2003E4}" srcOrd="1" destOrd="0" presId="urn:microsoft.com/office/officeart/2005/8/layout/lProcess2"/>
    <dgm:cxn modelId="{26F752EF-2EBB-4E36-AEC0-49AEB21BC629}" type="presParOf" srcId="{EF4F4D36-09BD-4110-8E66-5A974B699EDF}" destId="{667C9F0B-4DE5-473E-BB13-8BB8D5E3EBC3}" srcOrd="2" destOrd="0" presId="urn:microsoft.com/office/officeart/2005/8/layout/lProcess2"/>
    <dgm:cxn modelId="{DB2177D4-E4A8-4EBB-BB64-EBB8B88A2B71}" type="presParOf" srcId="{EF4F4D36-09BD-4110-8E66-5A974B699EDF}" destId="{0394BA0B-E665-4415-93D3-9D466B0837F5}" srcOrd="3" destOrd="0" presId="urn:microsoft.com/office/officeart/2005/8/layout/lProcess2"/>
    <dgm:cxn modelId="{4E03276B-3ABC-4146-BDD1-73F408F15CBC}" type="presParOf" srcId="{EF4F4D36-09BD-4110-8E66-5A974B699EDF}" destId="{400DC8E4-4CB6-499A-A37F-44A7AD704C03}" srcOrd="4" destOrd="0" presId="urn:microsoft.com/office/officeart/2005/8/layout/lProcess2"/>
    <dgm:cxn modelId="{C771A4F3-D6C5-41F1-8874-652A091088C6}" type="presParOf" srcId="{EF4F4D36-09BD-4110-8E66-5A974B699EDF}" destId="{D6734E24-08DB-4D2B-A5AE-4FEEC8AD4D12}" srcOrd="5" destOrd="0" presId="urn:microsoft.com/office/officeart/2005/8/layout/lProcess2"/>
    <dgm:cxn modelId="{7442D36E-A5B8-4788-8139-12EB7F2A5898}" type="presParOf" srcId="{EF4F4D36-09BD-4110-8E66-5A974B699EDF}" destId="{64D79899-98C0-49CD-8EDB-35122EBC9121}" srcOrd="6" destOrd="0" presId="urn:microsoft.com/office/officeart/2005/8/layout/lProcess2"/>
    <dgm:cxn modelId="{8CB991D2-14FC-48BD-89FF-AE25A28F7295}" type="presParOf" srcId="{14C7B6DF-936A-417C-B1A2-EFDFAA58E9E5}" destId="{2316CD61-59AB-48FE-8EBD-7677379A9DA9}" srcOrd="5" destOrd="0" presId="urn:microsoft.com/office/officeart/2005/8/layout/lProcess2"/>
    <dgm:cxn modelId="{4CC31266-6769-4CD2-A514-604B8A345BF6}" type="presParOf" srcId="{14C7B6DF-936A-417C-B1A2-EFDFAA58E9E5}" destId="{3ADFCE3B-874F-4130-A86B-E661D80ED365}" srcOrd="6" destOrd="0" presId="urn:microsoft.com/office/officeart/2005/8/layout/lProcess2"/>
    <dgm:cxn modelId="{828C08D0-C105-4356-B256-432709BE9A1B}" type="presParOf" srcId="{3ADFCE3B-874F-4130-A86B-E661D80ED365}" destId="{D6FDB6A3-F383-4F2A-BE03-41AE2CE77387}" srcOrd="0" destOrd="0" presId="urn:microsoft.com/office/officeart/2005/8/layout/lProcess2"/>
    <dgm:cxn modelId="{82EF94B5-F969-44B2-B02B-8BB1DC0581BF}" type="presParOf" srcId="{3ADFCE3B-874F-4130-A86B-E661D80ED365}" destId="{CADF7106-8C55-4D1D-9FAF-A652201ED603}" srcOrd="1" destOrd="0" presId="urn:microsoft.com/office/officeart/2005/8/layout/lProcess2"/>
    <dgm:cxn modelId="{1E962753-7A02-4F52-BE07-EFD5EB5C227D}" type="presParOf" srcId="{3ADFCE3B-874F-4130-A86B-E661D80ED365}" destId="{14905837-ED58-45DF-82EF-2ED8F6F9DAE2}" srcOrd="2" destOrd="0" presId="urn:microsoft.com/office/officeart/2005/8/layout/lProcess2"/>
    <dgm:cxn modelId="{DC5A14BE-D224-4609-A9A8-68FCED593383}" type="presParOf" srcId="{14905837-ED58-45DF-82EF-2ED8F6F9DAE2}" destId="{CA546C46-7F1F-4A0B-BD2C-A38B079AEF5F}" srcOrd="0" destOrd="0" presId="urn:microsoft.com/office/officeart/2005/8/layout/lProcess2"/>
    <dgm:cxn modelId="{5E22E8D3-A3A9-4EE5-B8BC-EDA370FB0949}" type="presParOf" srcId="{CA546C46-7F1F-4A0B-BD2C-A38B079AEF5F}" destId="{7F77E3E7-D7AF-4C76-8A6F-BF161C685CD8}" srcOrd="0"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FBDD46-F898-4600-811A-0D43C8CD19BB}" type="doc">
      <dgm:prSet loTypeId="urn:microsoft.com/office/officeart/2005/8/layout/chart3" loCatId="relationship" qsTypeId="urn:microsoft.com/office/officeart/2005/8/quickstyle/simple1" qsCatId="simple" csTypeId="urn:microsoft.com/office/officeart/2005/8/colors/colorful4" csCatId="colorful" phldr="1"/>
      <dgm:spPr/>
    </dgm:pt>
    <dgm:pt modelId="{82C56C2A-41C3-4670-A501-58D986201E7F}" type="pres">
      <dgm:prSet presAssocID="{1FFBDD46-F898-4600-811A-0D43C8CD19BB}" presName="compositeShape" presStyleCnt="0">
        <dgm:presLayoutVars>
          <dgm:chMax val="7"/>
          <dgm:dir/>
          <dgm:resizeHandles val="exact"/>
        </dgm:presLayoutVars>
      </dgm:prSet>
      <dgm:spPr/>
    </dgm:pt>
  </dgm:ptLst>
  <dgm:cxnLst>
    <dgm:cxn modelId="{52511232-ECB7-4973-9AF4-957FB6FDB251}" type="presOf" srcId="{1FFBDD46-F898-4600-811A-0D43C8CD19BB}" destId="{82C56C2A-41C3-4670-A501-58D986201E7F}" srcOrd="0"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F4CBAF-9B0A-4502-A675-94DCD7A8E23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8BD80DF-4A6F-4869-9A11-B215BAC53D66}">
      <dgm:prSet phldrT="[Text]"/>
      <dgm:spPr/>
      <dgm:t>
        <a:bodyPr/>
        <a:lstStyle/>
        <a:p>
          <a:r>
            <a:rPr lang="en-US" dirty="0" smtClean="0"/>
            <a:t>Individualized Student Learning</a:t>
          </a:r>
          <a:endParaRPr lang="en-US" dirty="0"/>
        </a:p>
      </dgm:t>
    </dgm:pt>
    <dgm:pt modelId="{874DDD96-9463-4FBA-AB44-8EDA09CD711A}" type="parTrans" cxnId="{D6234E5A-B8B0-47D7-9852-382B7B3816B9}">
      <dgm:prSet/>
      <dgm:spPr/>
      <dgm:t>
        <a:bodyPr/>
        <a:lstStyle/>
        <a:p>
          <a:endParaRPr lang="en-US"/>
        </a:p>
      </dgm:t>
    </dgm:pt>
    <dgm:pt modelId="{0E4E22F0-25E8-4EE3-930C-95A7759C856A}" type="sibTrans" cxnId="{D6234E5A-B8B0-47D7-9852-382B7B3816B9}">
      <dgm:prSet/>
      <dgm:spPr/>
      <dgm:t>
        <a:bodyPr/>
        <a:lstStyle/>
        <a:p>
          <a:endParaRPr lang="en-US"/>
        </a:p>
      </dgm:t>
    </dgm:pt>
    <dgm:pt modelId="{2DE0C115-D81E-4D0A-9874-5FB88FDB72E1}">
      <dgm:prSet phldrT="[Text]"/>
      <dgm:spPr/>
      <dgm:t>
        <a:bodyPr/>
        <a:lstStyle/>
        <a:p>
          <a:r>
            <a:rPr lang="en-US" dirty="0" smtClean="0"/>
            <a:t>Blended Learning</a:t>
          </a:r>
          <a:endParaRPr lang="en-US" dirty="0"/>
        </a:p>
      </dgm:t>
    </dgm:pt>
    <dgm:pt modelId="{CA7102B9-700B-46BB-918C-417F6473E39C}" type="parTrans" cxnId="{FC1AC7B1-ABB7-408C-9D0F-4A8B3B0A1CFC}">
      <dgm:prSet/>
      <dgm:spPr/>
      <dgm:t>
        <a:bodyPr/>
        <a:lstStyle/>
        <a:p>
          <a:endParaRPr lang="en-US"/>
        </a:p>
      </dgm:t>
    </dgm:pt>
    <dgm:pt modelId="{E2C1C8CC-CF90-4AE6-84DA-7F8A9B1A79D3}" type="sibTrans" cxnId="{FC1AC7B1-ABB7-408C-9D0F-4A8B3B0A1CFC}">
      <dgm:prSet/>
      <dgm:spPr/>
      <dgm:t>
        <a:bodyPr/>
        <a:lstStyle/>
        <a:p>
          <a:endParaRPr lang="en-US"/>
        </a:p>
      </dgm:t>
    </dgm:pt>
    <dgm:pt modelId="{DB0972F8-8DB6-4FFE-9A8F-451E5A1072D5}">
      <dgm:prSet phldrT="[Text]"/>
      <dgm:spPr>
        <a:solidFill>
          <a:schemeClr val="accent4"/>
        </a:solidFill>
      </dgm:spPr>
      <dgm:t>
        <a:bodyPr/>
        <a:lstStyle/>
        <a:p>
          <a:r>
            <a:rPr lang="en-US" dirty="0" smtClean="0"/>
            <a:t>Demonstration Classrooms</a:t>
          </a:r>
          <a:endParaRPr lang="en-US" dirty="0"/>
        </a:p>
      </dgm:t>
    </dgm:pt>
    <dgm:pt modelId="{73B40DEF-1C07-40CE-AEE1-AEDB3A60EFE8}" type="parTrans" cxnId="{E0E0E6AF-59BE-4ED1-929F-58D0B8D91A07}">
      <dgm:prSet/>
      <dgm:spPr/>
      <dgm:t>
        <a:bodyPr/>
        <a:lstStyle/>
        <a:p>
          <a:endParaRPr lang="en-US"/>
        </a:p>
      </dgm:t>
    </dgm:pt>
    <dgm:pt modelId="{F423C8F5-2D01-4400-B377-BD6457463047}" type="sibTrans" cxnId="{E0E0E6AF-59BE-4ED1-929F-58D0B8D91A07}">
      <dgm:prSet/>
      <dgm:spPr/>
      <dgm:t>
        <a:bodyPr/>
        <a:lstStyle/>
        <a:p>
          <a:endParaRPr lang="en-US"/>
        </a:p>
      </dgm:t>
    </dgm:pt>
    <dgm:pt modelId="{D1AE4C11-DF70-47D2-BF32-A147FE83EFCF}">
      <dgm:prSet phldrT="[Text]"/>
      <dgm:spPr/>
      <dgm:t>
        <a:bodyPr/>
        <a:lstStyle/>
        <a:p>
          <a:r>
            <a:rPr lang="en-US" dirty="0" smtClean="0"/>
            <a:t>Student Transition Activities</a:t>
          </a:r>
          <a:endParaRPr lang="en-US" dirty="0"/>
        </a:p>
      </dgm:t>
    </dgm:pt>
    <dgm:pt modelId="{B91B59CF-98D8-4FC9-857D-8A076D5104B6}" type="parTrans" cxnId="{5552A9DB-56B8-4CAF-8519-4F336B5C0F2E}">
      <dgm:prSet/>
      <dgm:spPr/>
      <dgm:t>
        <a:bodyPr/>
        <a:lstStyle/>
        <a:p>
          <a:endParaRPr lang="en-US"/>
        </a:p>
      </dgm:t>
    </dgm:pt>
    <dgm:pt modelId="{E333A0BE-C18C-4E56-A94E-1A35E1A63FCF}" type="sibTrans" cxnId="{5552A9DB-56B8-4CAF-8519-4F336B5C0F2E}">
      <dgm:prSet/>
      <dgm:spPr/>
      <dgm:t>
        <a:bodyPr/>
        <a:lstStyle/>
        <a:p>
          <a:endParaRPr lang="en-US"/>
        </a:p>
      </dgm:t>
    </dgm:pt>
    <dgm:pt modelId="{4A156868-1262-4095-A5C3-403A2709B6C7}">
      <dgm:prSet phldrT="[Text]"/>
      <dgm:spPr/>
      <dgm:t>
        <a:bodyPr/>
        <a:lstStyle/>
        <a:p>
          <a:r>
            <a:rPr lang="en-US" dirty="0" smtClean="0"/>
            <a:t>Summer Transition Camp</a:t>
          </a:r>
          <a:endParaRPr lang="en-US" dirty="0"/>
        </a:p>
      </dgm:t>
    </dgm:pt>
    <dgm:pt modelId="{3511E024-32B4-423D-A233-6150953933BC}" type="parTrans" cxnId="{26F8132A-BC29-4CBD-BDA2-69808D15C91D}">
      <dgm:prSet/>
      <dgm:spPr/>
      <dgm:t>
        <a:bodyPr/>
        <a:lstStyle/>
        <a:p>
          <a:endParaRPr lang="en-US"/>
        </a:p>
      </dgm:t>
    </dgm:pt>
    <dgm:pt modelId="{135848FB-5E54-402C-A86B-85687D5866F5}" type="sibTrans" cxnId="{26F8132A-BC29-4CBD-BDA2-69808D15C91D}">
      <dgm:prSet/>
      <dgm:spPr/>
      <dgm:t>
        <a:bodyPr/>
        <a:lstStyle/>
        <a:p>
          <a:endParaRPr lang="en-US"/>
        </a:p>
      </dgm:t>
    </dgm:pt>
    <dgm:pt modelId="{6474AE2F-6B56-4F24-A4F4-2D635CC081E3}">
      <dgm:prSet phldrT="[Text]"/>
      <dgm:spPr/>
      <dgm:t>
        <a:bodyPr/>
        <a:lstStyle/>
        <a:p>
          <a:r>
            <a:rPr lang="en-US" dirty="0" smtClean="0"/>
            <a:t>College Readiness Institute</a:t>
          </a:r>
          <a:endParaRPr lang="en-US" dirty="0"/>
        </a:p>
      </dgm:t>
    </dgm:pt>
    <dgm:pt modelId="{5A2D1286-1DDA-4C93-8258-ACAF35D254D4}" type="parTrans" cxnId="{29E318E8-B5A3-4AF8-A564-00FF1556657D}">
      <dgm:prSet/>
      <dgm:spPr/>
      <dgm:t>
        <a:bodyPr/>
        <a:lstStyle/>
        <a:p>
          <a:endParaRPr lang="en-US"/>
        </a:p>
      </dgm:t>
    </dgm:pt>
    <dgm:pt modelId="{8A082812-49FB-41C4-AEB4-387CED06E68A}" type="sibTrans" cxnId="{29E318E8-B5A3-4AF8-A564-00FF1556657D}">
      <dgm:prSet/>
      <dgm:spPr/>
      <dgm:t>
        <a:bodyPr/>
        <a:lstStyle/>
        <a:p>
          <a:endParaRPr lang="en-US"/>
        </a:p>
      </dgm:t>
    </dgm:pt>
    <dgm:pt modelId="{0EA3B72E-1CC9-4237-B7DA-297DF57C5C72}">
      <dgm:prSet phldrT="[Text]"/>
      <dgm:spPr/>
      <dgm:t>
        <a:bodyPr/>
        <a:lstStyle/>
        <a:p>
          <a:r>
            <a:rPr lang="en-US" dirty="0" smtClean="0"/>
            <a:t>Professional Development</a:t>
          </a:r>
          <a:endParaRPr lang="en-US" dirty="0"/>
        </a:p>
      </dgm:t>
    </dgm:pt>
    <dgm:pt modelId="{C5B4D33C-DC05-456E-9043-21A34F2DC3EF}" type="parTrans" cxnId="{D2626045-F7C3-40C5-B0E4-E6F806682BF0}">
      <dgm:prSet/>
      <dgm:spPr/>
      <dgm:t>
        <a:bodyPr/>
        <a:lstStyle/>
        <a:p>
          <a:endParaRPr lang="en-US"/>
        </a:p>
      </dgm:t>
    </dgm:pt>
    <dgm:pt modelId="{B1046F66-A88D-414E-8161-3490A91436F6}" type="sibTrans" cxnId="{D2626045-F7C3-40C5-B0E4-E6F806682BF0}">
      <dgm:prSet/>
      <dgm:spPr/>
      <dgm:t>
        <a:bodyPr/>
        <a:lstStyle/>
        <a:p>
          <a:endParaRPr lang="en-US"/>
        </a:p>
      </dgm:t>
    </dgm:pt>
    <dgm:pt modelId="{9B9A10FC-57AA-4382-912F-2175FB6E5281}">
      <dgm:prSet phldrT="[Text]"/>
      <dgm:spPr>
        <a:solidFill>
          <a:schemeClr val="bg1">
            <a:lumMod val="65000"/>
          </a:schemeClr>
        </a:solidFill>
      </dgm:spPr>
      <dgm:t>
        <a:bodyPr/>
        <a:lstStyle/>
        <a:p>
          <a:r>
            <a:rPr lang="en-US" dirty="0" smtClean="0"/>
            <a:t>Teacher PD</a:t>
          </a:r>
          <a:endParaRPr lang="en-US" dirty="0"/>
        </a:p>
      </dgm:t>
    </dgm:pt>
    <dgm:pt modelId="{5CED6246-FC9B-4049-9E1A-395DC08EF65A}" type="parTrans" cxnId="{46FE3F07-2526-4390-8070-E344305CD2B1}">
      <dgm:prSet/>
      <dgm:spPr/>
      <dgm:t>
        <a:bodyPr/>
        <a:lstStyle/>
        <a:p>
          <a:endParaRPr lang="en-US"/>
        </a:p>
      </dgm:t>
    </dgm:pt>
    <dgm:pt modelId="{7E3BF017-FC35-41DE-9E86-8889B0BCEE52}" type="sibTrans" cxnId="{46FE3F07-2526-4390-8070-E344305CD2B1}">
      <dgm:prSet/>
      <dgm:spPr/>
      <dgm:t>
        <a:bodyPr/>
        <a:lstStyle/>
        <a:p>
          <a:endParaRPr lang="en-US"/>
        </a:p>
      </dgm:t>
    </dgm:pt>
    <dgm:pt modelId="{360BEF07-D239-4152-88C0-DC1AAFD7227D}">
      <dgm:prSet phldrT="[Text]"/>
      <dgm:spPr/>
      <dgm:t>
        <a:bodyPr/>
        <a:lstStyle/>
        <a:p>
          <a:r>
            <a:rPr lang="en-US" dirty="0" smtClean="0"/>
            <a:t>Self-Assessment</a:t>
          </a:r>
          <a:endParaRPr lang="en-US" dirty="0"/>
        </a:p>
      </dgm:t>
    </dgm:pt>
    <dgm:pt modelId="{4D55E362-D84E-4004-B0F2-30BF4B8B8F0F}" type="parTrans" cxnId="{488205B5-6B25-4BF6-8124-14A2EF3E6741}">
      <dgm:prSet/>
      <dgm:spPr/>
      <dgm:t>
        <a:bodyPr/>
        <a:lstStyle/>
        <a:p>
          <a:endParaRPr lang="en-US"/>
        </a:p>
      </dgm:t>
    </dgm:pt>
    <dgm:pt modelId="{D076C910-AE93-42C4-820B-43BAAEBBCF81}" type="sibTrans" cxnId="{488205B5-6B25-4BF6-8124-14A2EF3E6741}">
      <dgm:prSet/>
      <dgm:spPr/>
      <dgm:t>
        <a:bodyPr/>
        <a:lstStyle/>
        <a:p>
          <a:endParaRPr lang="en-US"/>
        </a:p>
      </dgm:t>
    </dgm:pt>
    <dgm:pt modelId="{A3710765-3BAD-48EF-8A2B-778E36EB6F2F}">
      <dgm:prSet/>
      <dgm:spPr/>
      <dgm:t>
        <a:bodyPr/>
        <a:lstStyle/>
        <a:p>
          <a:r>
            <a:rPr lang="en-US" dirty="0" smtClean="0"/>
            <a:t>Data Driven Decision Making</a:t>
          </a:r>
          <a:endParaRPr lang="en-US" dirty="0"/>
        </a:p>
      </dgm:t>
    </dgm:pt>
    <dgm:pt modelId="{BB1EFD4C-A976-42FC-8CD8-364DCB8B878D}" type="parTrans" cxnId="{BACEBD11-D2EF-46FF-B3F3-E1288D740A63}">
      <dgm:prSet/>
      <dgm:spPr/>
      <dgm:t>
        <a:bodyPr/>
        <a:lstStyle/>
        <a:p>
          <a:endParaRPr lang="en-US"/>
        </a:p>
      </dgm:t>
    </dgm:pt>
    <dgm:pt modelId="{112106C2-F137-4078-820A-EA83EE590295}" type="sibTrans" cxnId="{BACEBD11-D2EF-46FF-B3F3-E1288D740A63}">
      <dgm:prSet/>
      <dgm:spPr/>
      <dgm:t>
        <a:bodyPr/>
        <a:lstStyle/>
        <a:p>
          <a:endParaRPr lang="en-US"/>
        </a:p>
      </dgm:t>
    </dgm:pt>
    <dgm:pt modelId="{F1019462-3307-44BF-8B90-E1BE8B292F2F}">
      <dgm:prSet/>
      <dgm:spPr/>
      <dgm:t>
        <a:bodyPr/>
        <a:lstStyle/>
        <a:p>
          <a:r>
            <a:rPr lang="en-US" dirty="0" smtClean="0"/>
            <a:t>Personalized Learning Communities</a:t>
          </a:r>
          <a:endParaRPr lang="en-US" dirty="0"/>
        </a:p>
      </dgm:t>
    </dgm:pt>
    <dgm:pt modelId="{B69141BC-01F0-48DC-8966-452F2EE7DED1}" type="parTrans" cxnId="{B3518E6C-8FEC-4614-A1D5-D38A8A59B662}">
      <dgm:prSet/>
      <dgm:spPr/>
      <dgm:t>
        <a:bodyPr/>
        <a:lstStyle/>
        <a:p>
          <a:endParaRPr lang="en-US"/>
        </a:p>
      </dgm:t>
    </dgm:pt>
    <dgm:pt modelId="{7AEEDD38-71F3-4D4A-9451-30B9768AD3A0}" type="sibTrans" cxnId="{B3518E6C-8FEC-4614-A1D5-D38A8A59B662}">
      <dgm:prSet/>
      <dgm:spPr/>
      <dgm:t>
        <a:bodyPr/>
        <a:lstStyle/>
        <a:p>
          <a:endParaRPr lang="en-US"/>
        </a:p>
      </dgm:t>
    </dgm:pt>
    <dgm:pt modelId="{7FC98134-221C-4330-877B-26DD90971F05}">
      <dgm:prSet/>
      <dgm:spPr>
        <a:solidFill>
          <a:schemeClr val="bg1">
            <a:lumMod val="65000"/>
          </a:schemeClr>
        </a:solidFill>
      </dgm:spPr>
      <dgm:t>
        <a:bodyPr/>
        <a:lstStyle/>
        <a:p>
          <a:r>
            <a:rPr lang="en-US" dirty="0" smtClean="0"/>
            <a:t>Technology</a:t>
          </a:r>
          <a:endParaRPr lang="en-US" dirty="0"/>
        </a:p>
      </dgm:t>
    </dgm:pt>
    <dgm:pt modelId="{B5D7903D-7AD5-4072-93B0-A731120831EC}" type="parTrans" cxnId="{5D158BE5-D98E-4B79-9A8F-F89D752510A5}">
      <dgm:prSet/>
      <dgm:spPr/>
      <dgm:t>
        <a:bodyPr/>
        <a:lstStyle/>
        <a:p>
          <a:endParaRPr lang="en-US"/>
        </a:p>
      </dgm:t>
    </dgm:pt>
    <dgm:pt modelId="{271CB293-1BF5-4427-809C-59407CC78FCC}" type="sibTrans" cxnId="{5D158BE5-D98E-4B79-9A8F-F89D752510A5}">
      <dgm:prSet/>
      <dgm:spPr/>
      <dgm:t>
        <a:bodyPr/>
        <a:lstStyle/>
        <a:p>
          <a:endParaRPr lang="en-US"/>
        </a:p>
      </dgm:t>
    </dgm:pt>
    <dgm:pt modelId="{C6084A99-CD48-40AA-BE54-AFAF3D703FF0}">
      <dgm:prSet/>
      <dgm:spPr/>
      <dgm:t>
        <a:bodyPr/>
        <a:lstStyle/>
        <a:p>
          <a:r>
            <a:rPr lang="en-US" dirty="0" smtClean="0"/>
            <a:t>Individualized Coaching</a:t>
          </a:r>
          <a:endParaRPr lang="en-US" dirty="0"/>
        </a:p>
      </dgm:t>
    </dgm:pt>
    <dgm:pt modelId="{3516F2A8-E0C5-4A35-8189-5D779825D453}" type="parTrans" cxnId="{79102B5E-21A8-4099-9DC6-81C993D59CE1}">
      <dgm:prSet/>
      <dgm:spPr/>
      <dgm:t>
        <a:bodyPr/>
        <a:lstStyle/>
        <a:p>
          <a:endParaRPr lang="en-US"/>
        </a:p>
      </dgm:t>
    </dgm:pt>
    <dgm:pt modelId="{1B89DD66-4E30-4A03-B2EC-7DB06CF18C38}" type="sibTrans" cxnId="{79102B5E-21A8-4099-9DC6-81C993D59CE1}">
      <dgm:prSet/>
      <dgm:spPr/>
      <dgm:t>
        <a:bodyPr/>
        <a:lstStyle/>
        <a:p>
          <a:endParaRPr lang="en-US"/>
        </a:p>
      </dgm:t>
    </dgm:pt>
    <dgm:pt modelId="{F483A7E2-2094-477B-A57C-C00FAEC52765}">
      <dgm:prSet/>
      <dgm:spPr>
        <a:solidFill>
          <a:schemeClr val="bg1">
            <a:lumMod val="65000"/>
          </a:schemeClr>
        </a:solidFill>
      </dgm:spPr>
      <dgm:t>
        <a:bodyPr/>
        <a:lstStyle/>
        <a:p>
          <a:r>
            <a:rPr lang="en-US" dirty="0" smtClean="0"/>
            <a:t>Admin PD</a:t>
          </a:r>
          <a:endParaRPr lang="en-US" dirty="0"/>
        </a:p>
      </dgm:t>
    </dgm:pt>
    <dgm:pt modelId="{A323ED2A-CB45-4230-9286-0B75779AA35C}" type="parTrans" cxnId="{DFD27C75-921F-439B-BA62-8EE898E13CFD}">
      <dgm:prSet/>
      <dgm:spPr/>
      <dgm:t>
        <a:bodyPr/>
        <a:lstStyle/>
        <a:p>
          <a:endParaRPr lang="en-US"/>
        </a:p>
      </dgm:t>
    </dgm:pt>
    <dgm:pt modelId="{7DCE022A-4827-4D1B-87CD-C046649F91EE}" type="sibTrans" cxnId="{DFD27C75-921F-439B-BA62-8EE898E13CFD}">
      <dgm:prSet/>
      <dgm:spPr/>
      <dgm:t>
        <a:bodyPr/>
        <a:lstStyle/>
        <a:p>
          <a:endParaRPr lang="en-US"/>
        </a:p>
      </dgm:t>
    </dgm:pt>
    <dgm:pt modelId="{9F5F5D98-0154-4841-8EF6-93D43C3338B0}">
      <dgm:prSet/>
      <dgm:spPr>
        <a:solidFill>
          <a:schemeClr val="accent4"/>
        </a:solidFill>
      </dgm:spPr>
      <dgm:t>
        <a:bodyPr/>
        <a:lstStyle/>
        <a:p>
          <a:r>
            <a:rPr lang="en-US" dirty="0" smtClean="0"/>
            <a:t>Sustainability</a:t>
          </a:r>
          <a:endParaRPr lang="en-US" dirty="0"/>
        </a:p>
      </dgm:t>
    </dgm:pt>
    <dgm:pt modelId="{A5D57E6C-9BDA-4423-B98A-0F981305BD13}" type="parTrans" cxnId="{CBCFA704-9E59-4B08-B8B6-A4A1EA0E1078}">
      <dgm:prSet/>
      <dgm:spPr/>
    </dgm:pt>
    <dgm:pt modelId="{B7058819-941F-4B81-A02C-EBA24D40CB1D}" type="sibTrans" cxnId="{CBCFA704-9E59-4B08-B8B6-A4A1EA0E1078}">
      <dgm:prSet/>
      <dgm:spPr/>
    </dgm:pt>
    <dgm:pt modelId="{14C7B6DF-936A-417C-B1A2-EFDFAA58E9E5}" type="pres">
      <dgm:prSet presAssocID="{A2F4CBAF-9B0A-4502-A675-94DCD7A8E234}" presName="theList" presStyleCnt="0">
        <dgm:presLayoutVars>
          <dgm:dir/>
          <dgm:animLvl val="lvl"/>
          <dgm:resizeHandles val="exact"/>
        </dgm:presLayoutVars>
      </dgm:prSet>
      <dgm:spPr/>
      <dgm:t>
        <a:bodyPr/>
        <a:lstStyle/>
        <a:p>
          <a:endParaRPr lang="en-US"/>
        </a:p>
      </dgm:t>
    </dgm:pt>
    <dgm:pt modelId="{1C2BAE68-BB7F-433D-88A7-D5469CBB31BB}" type="pres">
      <dgm:prSet presAssocID="{98BD80DF-4A6F-4869-9A11-B215BAC53D66}" presName="compNode" presStyleCnt="0"/>
      <dgm:spPr/>
    </dgm:pt>
    <dgm:pt modelId="{8F19A8E4-BFF1-4A9D-BA4B-1B58DBE10392}" type="pres">
      <dgm:prSet presAssocID="{98BD80DF-4A6F-4869-9A11-B215BAC53D66}" presName="aNode" presStyleLbl="bgShp" presStyleIdx="0" presStyleCnt="4"/>
      <dgm:spPr/>
      <dgm:t>
        <a:bodyPr/>
        <a:lstStyle/>
        <a:p>
          <a:endParaRPr lang="en-US"/>
        </a:p>
      </dgm:t>
    </dgm:pt>
    <dgm:pt modelId="{A4CF37B1-2BCD-44B0-8814-237ECE1BC82C}" type="pres">
      <dgm:prSet presAssocID="{98BD80DF-4A6F-4869-9A11-B215BAC53D66}" presName="textNode" presStyleLbl="bgShp" presStyleIdx="0" presStyleCnt="4"/>
      <dgm:spPr/>
      <dgm:t>
        <a:bodyPr/>
        <a:lstStyle/>
        <a:p>
          <a:endParaRPr lang="en-US"/>
        </a:p>
      </dgm:t>
    </dgm:pt>
    <dgm:pt modelId="{683EAC9E-1F80-4012-85EF-45A9855BEFF0}" type="pres">
      <dgm:prSet presAssocID="{98BD80DF-4A6F-4869-9A11-B215BAC53D66}" presName="compChildNode" presStyleCnt="0"/>
      <dgm:spPr/>
    </dgm:pt>
    <dgm:pt modelId="{5B3679A2-DDE5-417D-A93A-1768DA28718D}" type="pres">
      <dgm:prSet presAssocID="{98BD80DF-4A6F-4869-9A11-B215BAC53D66}" presName="theInnerList" presStyleCnt="0"/>
      <dgm:spPr/>
    </dgm:pt>
    <dgm:pt modelId="{5E891814-F0F3-4CC3-B158-7262BEA113D6}" type="pres">
      <dgm:prSet presAssocID="{2DE0C115-D81E-4D0A-9874-5FB88FDB72E1}" presName="childNode" presStyleLbl="node1" presStyleIdx="0" presStyleCnt="11">
        <dgm:presLayoutVars>
          <dgm:bulletEnabled val="1"/>
        </dgm:presLayoutVars>
      </dgm:prSet>
      <dgm:spPr/>
      <dgm:t>
        <a:bodyPr/>
        <a:lstStyle/>
        <a:p>
          <a:endParaRPr lang="en-US"/>
        </a:p>
      </dgm:t>
    </dgm:pt>
    <dgm:pt modelId="{69DE9F07-5D03-46B9-875D-A22C62FAAAD3}" type="pres">
      <dgm:prSet presAssocID="{2DE0C115-D81E-4D0A-9874-5FB88FDB72E1}" presName="aSpace2" presStyleCnt="0"/>
      <dgm:spPr/>
    </dgm:pt>
    <dgm:pt modelId="{89D51707-DDF5-4DBB-BBFC-998C6E774D8F}" type="pres">
      <dgm:prSet presAssocID="{DB0972F8-8DB6-4FFE-9A8F-451E5A1072D5}" presName="childNode" presStyleLbl="node1" presStyleIdx="1" presStyleCnt="11">
        <dgm:presLayoutVars>
          <dgm:bulletEnabled val="1"/>
        </dgm:presLayoutVars>
      </dgm:prSet>
      <dgm:spPr/>
      <dgm:t>
        <a:bodyPr/>
        <a:lstStyle/>
        <a:p>
          <a:endParaRPr lang="en-US"/>
        </a:p>
      </dgm:t>
    </dgm:pt>
    <dgm:pt modelId="{5CA6F234-1341-469B-B6C4-3BA3E25520D4}" type="pres">
      <dgm:prSet presAssocID="{DB0972F8-8DB6-4FFE-9A8F-451E5A1072D5}" presName="aSpace2" presStyleCnt="0"/>
      <dgm:spPr/>
    </dgm:pt>
    <dgm:pt modelId="{0211F52C-912A-472C-8F91-08EA51745B5B}" type="pres">
      <dgm:prSet presAssocID="{7FC98134-221C-4330-877B-26DD90971F05}" presName="childNode" presStyleLbl="node1" presStyleIdx="2" presStyleCnt="11">
        <dgm:presLayoutVars>
          <dgm:bulletEnabled val="1"/>
        </dgm:presLayoutVars>
      </dgm:prSet>
      <dgm:spPr/>
      <dgm:t>
        <a:bodyPr/>
        <a:lstStyle/>
        <a:p>
          <a:endParaRPr lang="en-US"/>
        </a:p>
      </dgm:t>
    </dgm:pt>
    <dgm:pt modelId="{6E086669-D81F-4FBD-AC6D-94A8A69CDBFB}" type="pres">
      <dgm:prSet presAssocID="{98BD80DF-4A6F-4869-9A11-B215BAC53D66}" presName="aSpace" presStyleCnt="0"/>
      <dgm:spPr/>
    </dgm:pt>
    <dgm:pt modelId="{784C1E44-7BAC-4B10-BC0F-0498354925D3}" type="pres">
      <dgm:prSet presAssocID="{D1AE4C11-DF70-47D2-BF32-A147FE83EFCF}" presName="compNode" presStyleCnt="0"/>
      <dgm:spPr/>
    </dgm:pt>
    <dgm:pt modelId="{7152CCF6-C89D-4269-A8B2-9F61005041D2}" type="pres">
      <dgm:prSet presAssocID="{D1AE4C11-DF70-47D2-BF32-A147FE83EFCF}" presName="aNode" presStyleLbl="bgShp" presStyleIdx="1" presStyleCnt="4"/>
      <dgm:spPr/>
      <dgm:t>
        <a:bodyPr/>
        <a:lstStyle/>
        <a:p>
          <a:endParaRPr lang="en-US"/>
        </a:p>
      </dgm:t>
    </dgm:pt>
    <dgm:pt modelId="{8F51BD41-9D8C-47DD-9B35-57437AFDF06C}" type="pres">
      <dgm:prSet presAssocID="{D1AE4C11-DF70-47D2-BF32-A147FE83EFCF}" presName="textNode" presStyleLbl="bgShp" presStyleIdx="1" presStyleCnt="4"/>
      <dgm:spPr/>
      <dgm:t>
        <a:bodyPr/>
        <a:lstStyle/>
        <a:p>
          <a:endParaRPr lang="en-US"/>
        </a:p>
      </dgm:t>
    </dgm:pt>
    <dgm:pt modelId="{BF9453F8-0A03-490C-B445-7D74C898FFB7}" type="pres">
      <dgm:prSet presAssocID="{D1AE4C11-DF70-47D2-BF32-A147FE83EFCF}" presName="compChildNode" presStyleCnt="0"/>
      <dgm:spPr/>
    </dgm:pt>
    <dgm:pt modelId="{FC87FBF1-8978-41D0-BA4F-CF4A88138746}" type="pres">
      <dgm:prSet presAssocID="{D1AE4C11-DF70-47D2-BF32-A147FE83EFCF}" presName="theInnerList" presStyleCnt="0"/>
      <dgm:spPr/>
    </dgm:pt>
    <dgm:pt modelId="{455DA63B-A8A5-4098-BA8D-E80DCCB0DC32}" type="pres">
      <dgm:prSet presAssocID="{4A156868-1262-4095-A5C3-403A2709B6C7}" presName="childNode" presStyleLbl="node1" presStyleIdx="3" presStyleCnt="11">
        <dgm:presLayoutVars>
          <dgm:bulletEnabled val="1"/>
        </dgm:presLayoutVars>
      </dgm:prSet>
      <dgm:spPr/>
      <dgm:t>
        <a:bodyPr/>
        <a:lstStyle/>
        <a:p>
          <a:endParaRPr lang="en-US"/>
        </a:p>
      </dgm:t>
    </dgm:pt>
    <dgm:pt modelId="{B5DC52EA-18DE-4E7E-ABF3-53A91316F089}" type="pres">
      <dgm:prSet presAssocID="{4A156868-1262-4095-A5C3-403A2709B6C7}" presName="aSpace2" presStyleCnt="0"/>
      <dgm:spPr/>
    </dgm:pt>
    <dgm:pt modelId="{64308DC6-8EC8-4940-8917-B47FCC0A866B}" type="pres">
      <dgm:prSet presAssocID="{6474AE2F-6B56-4F24-A4F4-2D635CC081E3}" presName="childNode" presStyleLbl="node1" presStyleIdx="4" presStyleCnt="11">
        <dgm:presLayoutVars>
          <dgm:bulletEnabled val="1"/>
        </dgm:presLayoutVars>
      </dgm:prSet>
      <dgm:spPr/>
      <dgm:t>
        <a:bodyPr/>
        <a:lstStyle/>
        <a:p>
          <a:endParaRPr lang="en-US"/>
        </a:p>
      </dgm:t>
    </dgm:pt>
    <dgm:pt modelId="{C13A0883-948B-4E18-84F9-428FEAE9A6CC}" type="pres">
      <dgm:prSet presAssocID="{D1AE4C11-DF70-47D2-BF32-A147FE83EFCF}" presName="aSpace" presStyleCnt="0"/>
      <dgm:spPr/>
    </dgm:pt>
    <dgm:pt modelId="{26AA3A1F-4701-4071-8CFF-C5E41562526A}" type="pres">
      <dgm:prSet presAssocID="{0EA3B72E-1CC9-4237-B7DA-297DF57C5C72}" presName="compNode" presStyleCnt="0"/>
      <dgm:spPr/>
    </dgm:pt>
    <dgm:pt modelId="{92CAA072-1A27-46E6-89C4-6CEBBA4722E0}" type="pres">
      <dgm:prSet presAssocID="{0EA3B72E-1CC9-4237-B7DA-297DF57C5C72}" presName="aNode" presStyleLbl="bgShp" presStyleIdx="2" presStyleCnt="4"/>
      <dgm:spPr/>
      <dgm:t>
        <a:bodyPr/>
        <a:lstStyle/>
        <a:p>
          <a:endParaRPr lang="en-US"/>
        </a:p>
      </dgm:t>
    </dgm:pt>
    <dgm:pt modelId="{6D3EA4F8-3315-4C34-BF3E-0A59501DF443}" type="pres">
      <dgm:prSet presAssocID="{0EA3B72E-1CC9-4237-B7DA-297DF57C5C72}" presName="textNode" presStyleLbl="bgShp" presStyleIdx="2" presStyleCnt="4"/>
      <dgm:spPr/>
      <dgm:t>
        <a:bodyPr/>
        <a:lstStyle/>
        <a:p>
          <a:endParaRPr lang="en-US"/>
        </a:p>
      </dgm:t>
    </dgm:pt>
    <dgm:pt modelId="{E6C042D1-361E-433C-B078-9AE9EB9544B8}" type="pres">
      <dgm:prSet presAssocID="{0EA3B72E-1CC9-4237-B7DA-297DF57C5C72}" presName="compChildNode" presStyleCnt="0"/>
      <dgm:spPr/>
    </dgm:pt>
    <dgm:pt modelId="{EF4F4D36-09BD-4110-8E66-5A974B699EDF}" type="pres">
      <dgm:prSet presAssocID="{0EA3B72E-1CC9-4237-B7DA-297DF57C5C72}" presName="theInnerList" presStyleCnt="0"/>
      <dgm:spPr/>
    </dgm:pt>
    <dgm:pt modelId="{78F53724-9C04-46E8-B2E5-B28730CC84FF}" type="pres">
      <dgm:prSet presAssocID="{9B9A10FC-57AA-4382-912F-2175FB6E5281}" presName="childNode" presStyleLbl="node1" presStyleIdx="5" presStyleCnt="11">
        <dgm:presLayoutVars>
          <dgm:bulletEnabled val="1"/>
        </dgm:presLayoutVars>
      </dgm:prSet>
      <dgm:spPr/>
      <dgm:t>
        <a:bodyPr/>
        <a:lstStyle/>
        <a:p>
          <a:endParaRPr lang="en-US"/>
        </a:p>
      </dgm:t>
    </dgm:pt>
    <dgm:pt modelId="{3F24E768-4B30-4C86-B04A-13B90F2003E4}" type="pres">
      <dgm:prSet presAssocID="{9B9A10FC-57AA-4382-912F-2175FB6E5281}" presName="aSpace2" presStyleCnt="0"/>
      <dgm:spPr/>
    </dgm:pt>
    <dgm:pt modelId="{667C9F0B-4DE5-473E-BB13-8BB8D5E3EBC3}" type="pres">
      <dgm:prSet presAssocID="{F483A7E2-2094-477B-A57C-C00FAEC52765}" presName="childNode" presStyleLbl="node1" presStyleIdx="6" presStyleCnt="11">
        <dgm:presLayoutVars>
          <dgm:bulletEnabled val="1"/>
        </dgm:presLayoutVars>
      </dgm:prSet>
      <dgm:spPr/>
      <dgm:t>
        <a:bodyPr/>
        <a:lstStyle/>
        <a:p>
          <a:endParaRPr lang="en-US"/>
        </a:p>
      </dgm:t>
    </dgm:pt>
    <dgm:pt modelId="{0394BA0B-E665-4415-93D3-9D466B0837F5}" type="pres">
      <dgm:prSet presAssocID="{F483A7E2-2094-477B-A57C-C00FAEC52765}" presName="aSpace2" presStyleCnt="0"/>
      <dgm:spPr/>
    </dgm:pt>
    <dgm:pt modelId="{400DC8E4-4CB6-499A-A37F-44A7AD704C03}" type="pres">
      <dgm:prSet presAssocID="{C6084A99-CD48-40AA-BE54-AFAF3D703FF0}" presName="childNode" presStyleLbl="node1" presStyleIdx="7" presStyleCnt="11">
        <dgm:presLayoutVars>
          <dgm:bulletEnabled val="1"/>
        </dgm:presLayoutVars>
      </dgm:prSet>
      <dgm:spPr/>
      <dgm:t>
        <a:bodyPr/>
        <a:lstStyle/>
        <a:p>
          <a:endParaRPr lang="en-US"/>
        </a:p>
      </dgm:t>
    </dgm:pt>
    <dgm:pt modelId="{D6734E24-08DB-4D2B-A5AE-4FEEC8AD4D12}" type="pres">
      <dgm:prSet presAssocID="{C6084A99-CD48-40AA-BE54-AFAF3D703FF0}" presName="aSpace2" presStyleCnt="0"/>
      <dgm:spPr/>
    </dgm:pt>
    <dgm:pt modelId="{64D79899-98C0-49CD-8EDB-35122EBC9121}" type="pres">
      <dgm:prSet presAssocID="{360BEF07-D239-4152-88C0-DC1AAFD7227D}" presName="childNode" presStyleLbl="node1" presStyleIdx="8" presStyleCnt="11">
        <dgm:presLayoutVars>
          <dgm:bulletEnabled val="1"/>
        </dgm:presLayoutVars>
      </dgm:prSet>
      <dgm:spPr/>
      <dgm:t>
        <a:bodyPr/>
        <a:lstStyle/>
        <a:p>
          <a:endParaRPr lang="en-US"/>
        </a:p>
      </dgm:t>
    </dgm:pt>
    <dgm:pt modelId="{2316CD61-59AB-48FE-8EBD-7677379A9DA9}" type="pres">
      <dgm:prSet presAssocID="{0EA3B72E-1CC9-4237-B7DA-297DF57C5C72}" presName="aSpace" presStyleCnt="0"/>
      <dgm:spPr/>
    </dgm:pt>
    <dgm:pt modelId="{3ADFCE3B-874F-4130-A86B-E661D80ED365}" type="pres">
      <dgm:prSet presAssocID="{A3710765-3BAD-48EF-8A2B-778E36EB6F2F}" presName="compNode" presStyleCnt="0"/>
      <dgm:spPr/>
    </dgm:pt>
    <dgm:pt modelId="{D6FDB6A3-F383-4F2A-BE03-41AE2CE77387}" type="pres">
      <dgm:prSet presAssocID="{A3710765-3BAD-48EF-8A2B-778E36EB6F2F}" presName="aNode" presStyleLbl="bgShp" presStyleIdx="3" presStyleCnt="4"/>
      <dgm:spPr/>
      <dgm:t>
        <a:bodyPr/>
        <a:lstStyle/>
        <a:p>
          <a:endParaRPr lang="en-US"/>
        </a:p>
      </dgm:t>
    </dgm:pt>
    <dgm:pt modelId="{CADF7106-8C55-4D1D-9FAF-A652201ED603}" type="pres">
      <dgm:prSet presAssocID="{A3710765-3BAD-48EF-8A2B-778E36EB6F2F}" presName="textNode" presStyleLbl="bgShp" presStyleIdx="3" presStyleCnt="4"/>
      <dgm:spPr/>
      <dgm:t>
        <a:bodyPr/>
        <a:lstStyle/>
        <a:p>
          <a:endParaRPr lang="en-US"/>
        </a:p>
      </dgm:t>
    </dgm:pt>
    <dgm:pt modelId="{14905837-ED58-45DF-82EF-2ED8F6F9DAE2}" type="pres">
      <dgm:prSet presAssocID="{A3710765-3BAD-48EF-8A2B-778E36EB6F2F}" presName="compChildNode" presStyleCnt="0"/>
      <dgm:spPr/>
    </dgm:pt>
    <dgm:pt modelId="{CA546C46-7F1F-4A0B-BD2C-A38B079AEF5F}" type="pres">
      <dgm:prSet presAssocID="{A3710765-3BAD-48EF-8A2B-778E36EB6F2F}" presName="theInnerList" presStyleCnt="0"/>
      <dgm:spPr/>
    </dgm:pt>
    <dgm:pt modelId="{7F77E3E7-D7AF-4C76-8A6F-BF161C685CD8}" type="pres">
      <dgm:prSet presAssocID="{F1019462-3307-44BF-8B90-E1BE8B292F2F}" presName="childNode" presStyleLbl="node1" presStyleIdx="9" presStyleCnt="11">
        <dgm:presLayoutVars>
          <dgm:bulletEnabled val="1"/>
        </dgm:presLayoutVars>
      </dgm:prSet>
      <dgm:spPr/>
      <dgm:t>
        <a:bodyPr/>
        <a:lstStyle/>
        <a:p>
          <a:endParaRPr lang="en-US"/>
        </a:p>
      </dgm:t>
    </dgm:pt>
    <dgm:pt modelId="{D5F4FA33-AFAC-434A-9449-1D13D6C1229A}" type="pres">
      <dgm:prSet presAssocID="{F1019462-3307-44BF-8B90-E1BE8B292F2F}" presName="aSpace2" presStyleCnt="0"/>
      <dgm:spPr/>
    </dgm:pt>
    <dgm:pt modelId="{02E82624-D0A9-48DA-A31F-60E5B573B24E}" type="pres">
      <dgm:prSet presAssocID="{9F5F5D98-0154-4841-8EF6-93D43C3338B0}" presName="childNode" presStyleLbl="node1" presStyleIdx="10" presStyleCnt="11">
        <dgm:presLayoutVars>
          <dgm:bulletEnabled val="1"/>
        </dgm:presLayoutVars>
      </dgm:prSet>
      <dgm:spPr/>
      <dgm:t>
        <a:bodyPr/>
        <a:lstStyle/>
        <a:p>
          <a:endParaRPr lang="en-US"/>
        </a:p>
      </dgm:t>
    </dgm:pt>
  </dgm:ptLst>
  <dgm:cxnLst>
    <dgm:cxn modelId="{26F8132A-BC29-4CBD-BDA2-69808D15C91D}" srcId="{D1AE4C11-DF70-47D2-BF32-A147FE83EFCF}" destId="{4A156868-1262-4095-A5C3-403A2709B6C7}" srcOrd="0" destOrd="0" parTransId="{3511E024-32B4-423D-A233-6150953933BC}" sibTransId="{135848FB-5E54-402C-A86B-85687D5866F5}"/>
    <dgm:cxn modelId="{46FE3F07-2526-4390-8070-E344305CD2B1}" srcId="{0EA3B72E-1CC9-4237-B7DA-297DF57C5C72}" destId="{9B9A10FC-57AA-4382-912F-2175FB6E5281}" srcOrd="0" destOrd="0" parTransId="{5CED6246-FC9B-4049-9E1A-395DC08EF65A}" sibTransId="{7E3BF017-FC35-41DE-9E86-8889B0BCEE52}"/>
    <dgm:cxn modelId="{FC1AC7B1-ABB7-408C-9D0F-4A8B3B0A1CFC}" srcId="{98BD80DF-4A6F-4869-9A11-B215BAC53D66}" destId="{2DE0C115-D81E-4D0A-9874-5FB88FDB72E1}" srcOrd="0" destOrd="0" parTransId="{CA7102B9-700B-46BB-918C-417F6473E39C}" sibTransId="{E2C1C8CC-CF90-4AE6-84DA-7F8A9B1A79D3}"/>
    <dgm:cxn modelId="{5D158BE5-D98E-4B79-9A8F-F89D752510A5}" srcId="{98BD80DF-4A6F-4869-9A11-B215BAC53D66}" destId="{7FC98134-221C-4330-877B-26DD90971F05}" srcOrd="2" destOrd="0" parTransId="{B5D7903D-7AD5-4072-93B0-A731120831EC}" sibTransId="{271CB293-1BF5-4427-809C-59407CC78FCC}"/>
    <dgm:cxn modelId="{64C8B1FC-09BA-4857-9D5A-4EC4F3CB8E35}" type="presOf" srcId="{98BD80DF-4A6F-4869-9A11-B215BAC53D66}" destId="{8F19A8E4-BFF1-4A9D-BA4B-1B58DBE10392}" srcOrd="0" destOrd="0" presId="urn:microsoft.com/office/officeart/2005/8/layout/lProcess2"/>
    <dgm:cxn modelId="{2B659BA5-066E-499B-B6CD-38FA788C2350}" type="presOf" srcId="{D1AE4C11-DF70-47D2-BF32-A147FE83EFCF}" destId="{8F51BD41-9D8C-47DD-9B35-57437AFDF06C}" srcOrd="1" destOrd="0" presId="urn:microsoft.com/office/officeart/2005/8/layout/lProcess2"/>
    <dgm:cxn modelId="{5552A9DB-56B8-4CAF-8519-4F336B5C0F2E}" srcId="{A2F4CBAF-9B0A-4502-A675-94DCD7A8E234}" destId="{D1AE4C11-DF70-47D2-BF32-A147FE83EFCF}" srcOrd="1" destOrd="0" parTransId="{B91B59CF-98D8-4FC9-857D-8A076D5104B6}" sibTransId="{E333A0BE-C18C-4E56-A94E-1A35E1A63FCF}"/>
    <dgm:cxn modelId="{0A5C49B7-79A4-49E8-97F3-4D10EF4D1243}" type="presOf" srcId="{F483A7E2-2094-477B-A57C-C00FAEC52765}" destId="{667C9F0B-4DE5-473E-BB13-8BB8D5E3EBC3}" srcOrd="0" destOrd="0" presId="urn:microsoft.com/office/officeart/2005/8/layout/lProcess2"/>
    <dgm:cxn modelId="{9B70540B-F16E-4352-9801-B459EDDCBB71}" type="presOf" srcId="{F1019462-3307-44BF-8B90-E1BE8B292F2F}" destId="{7F77E3E7-D7AF-4C76-8A6F-BF161C685CD8}" srcOrd="0" destOrd="0" presId="urn:microsoft.com/office/officeart/2005/8/layout/lProcess2"/>
    <dgm:cxn modelId="{79102B5E-21A8-4099-9DC6-81C993D59CE1}" srcId="{0EA3B72E-1CC9-4237-B7DA-297DF57C5C72}" destId="{C6084A99-CD48-40AA-BE54-AFAF3D703FF0}" srcOrd="2" destOrd="0" parTransId="{3516F2A8-E0C5-4A35-8189-5D779825D453}" sibTransId="{1B89DD66-4E30-4A03-B2EC-7DB06CF18C38}"/>
    <dgm:cxn modelId="{D2626045-F7C3-40C5-B0E4-E6F806682BF0}" srcId="{A2F4CBAF-9B0A-4502-A675-94DCD7A8E234}" destId="{0EA3B72E-1CC9-4237-B7DA-297DF57C5C72}" srcOrd="2" destOrd="0" parTransId="{C5B4D33C-DC05-456E-9043-21A34F2DC3EF}" sibTransId="{B1046F66-A88D-414E-8161-3490A91436F6}"/>
    <dgm:cxn modelId="{5F76F4E6-D220-4DCA-B506-F57A45931720}" type="presOf" srcId="{360BEF07-D239-4152-88C0-DC1AAFD7227D}" destId="{64D79899-98C0-49CD-8EDB-35122EBC9121}" srcOrd="0" destOrd="0" presId="urn:microsoft.com/office/officeart/2005/8/layout/lProcess2"/>
    <dgm:cxn modelId="{0D0ED114-B8CF-41E7-988F-6F793ED64DF1}" type="presOf" srcId="{2DE0C115-D81E-4D0A-9874-5FB88FDB72E1}" destId="{5E891814-F0F3-4CC3-B158-7262BEA113D6}" srcOrd="0" destOrd="0" presId="urn:microsoft.com/office/officeart/2005/8/layout/lProcess2"/>
    <dgm:cxn modelId="{488205B5-6B25-4BF6-8124-14A2EF3E6741}" srcId="{0EA3B72E-1CC9-4237-B7DA-297DF57C5C72}" destId="{360BEF07-D239-4152-88C0-DC1AAFD7227D}" srcOrd="3" destOrd="0" parTransId="{4D55E362-D84E-4004-B0F2-30BF4B8B8F0F}" sibTransId="{D076C910-AE93-42C4-820B-43BAAEBBCF81}"/>
    <dgm:cxn modelId="{D6234E5A-B8B0-47D7-9852-382B7B3816B9}" srcId="{A2F4CBAF-9B0A-4502-A675-94DCD7A8E234}" destId="{98BD80DF-4A6F-4869-9A11-B215BAC53D66}" srcOrd="0" destOrd="0" parTransId="{874DDD96-9463-4FBA-AB44-8EDA09CD711A}" sibTransId="{0E4E22F0-25E8-4EE3-930C-95A7759C856A}"/>
    <dgm:cxn modelId="{79387904-953C-4AD1-A38E-0AE4D529C969}" type="presOf" srcId="{6474AE2F-6B56-4F24-A4F4-2D635CC081E3}" destId="{64308DC6-8EC8-4940-8917-B47FCC0A866B}" srcOrd="0" destOrd="0" presId="urn:microsoft.com/office/officeart/2005/8/layout/lProcess2"/>
    <dgm:cxn modelId="{A00A4E19-2F84-4A04-B951-B9442E8C057E}" type="presOf" srcId="{A3710765-3BAD-48EF-8A2B-778E36EB6F2F}" destId="{D6FDB6A3-F383-4F2A-BE03-41AE2CE77387}" srcOrd="0" destOrd="0" presId="urn:microsoft.com/office/officeart/2005/8/layout/lProcess2"/>
    <dgm:cxn modelId="{3954AED2-D2B5-4E0E-AC82-BCE6FA342099}" type="presOf" srcId="{98BD80DF-4A6F-4869-9A11-B215BAC53D66}" destId="{A4CF37B1-2BCD-44B0-8814-237ECE1BC82C}" srcOrd="1" destOrd="0" presId="urn:microsoft.com/office/officeart/2005/8/layout/lProcess2"/>
    <dgm:cxn modelId="{DFD27C75-921F-439B-BA62-8EE898E13CFD}" srcId="{0EA3B72E-1CC9-4237-B7DA-297DF57C5C72}" destId="{F483A7E2-2094-477B-A57C-C00FAEC52765}" srcOrd="1" destOrd="0" parTransId="{A323ED2A-CB45-4230-9286-0B75779AA35C}" sibTransId="{7DCE022A-4827-4D1B-87CD-C046649F91EE}"/>
    <dgm:cxn modelId="{B7EDFF07-3DE2-404B-8829-2AAC619FD9CC}" type="presOf" srcId="{9B9A10FC-57AA-4382-912F-2175FB6E5281}" destId="{78F53724-9C04-46E8-B2E5-B28730CC84FF}" srcOrd="0" destOrd="0" presId="urn:microsoft.com/office/officeart/2005/8/layout/lProcess2"/>
    <dgm:cxn modelId="{70DADA02-435C-4264-90AE-BD48C6C7FC08}" type="presOf" srcId="{A3710765-3BAD-48EF-8A2B-778E36EB6F2F}" destId="{CADF7106-8C55-4D1D-9FAF-A652201ED603}" srcOrd="1" destOrd="0" presId="urn:microsoft.com/office/officeart/2005/8/layout/lProcess2"/>
    <dgm:cxn modelId="{CBCFA704-9E59-4B08-B8B6-A4A1EA0E1078}" srcId="{A3710765-3BAD-48EF-8A2B-778E36EB6F2F}" destId="{9F5F5D98-0154-4841-8EF6-93D43C3338B0}" srcOrd="1" destOrd="0" parTransId="{A5D57E6C-9BDA-4423-B98A-0F981305BD13}" sibTransId="{B7058819-941F-4B81-A02C-EBA24D40CB1D}"/>
    <dgm:cxn modelId="{C102E889-8511-42FB-B576-A5FA3BCE9E4D}" type="presOf" srcId="{9F5F5D98-0154-4841-8EF6-93D43C3338B0}" destId="{02E82624-D0A9-48DA-A31F-60E5B573B24E}" srcOrd="0" destOrd="0" presId="urn:microsoft.com/office/officeart/2005/8/layout/lProcess2"/>
    <dgm:cxn modelId="{128F3F07-F48D-4CD5-AA63-4F573AB44C9E}" type="presOf" srcId="{7FC98134-221C-4330-877B-26DD90971F05}" destId="{0211F52C-912A-472C-8F91-08EA51745B5B}" srcOrd="0" destOrd="0" presId="urn:microsoft.com/office/officeart/2005/8/layout/lProcess2"/>
    <dgm:cxn modelId="{35999284-88AB-4E91-96A6-E72E0E7E4145}" type="presOf" srcId="{4A156868-1262-4095-A5C3-403A2709B6C7}" destId="{455DA63B-A8A5-4098-BA8D-E80DCCB0DC32}" srcOrd="0" destOrd="0" presId="urn:microsoft.com/office/officeart/2005/8/layout/lProcess2"/>
    <dgm:cxn modelId="{B3518E6C-8FEC-4614-A1D5-D38A8A59B662}" srcId="{A3710765-3BAD-48EF-8A2B-778E36EB6F2F}" destId="{F1019462-3307-44BF-8B90-E1BE8B292F2F}" srcOrd="0" destOrd="0" parTransId="{B69141BC-01F0-48DC-8966-452F2EE7DED1}" sibTransId="{7AEEDD38-71F3-4D4A-9451-30B9768AD3A0}"/>
    <dgm:cxn modelId="{9E9000C0-C0F6-4465-98FA-0E13EAFC7BFF}" type="presOf" srcId="{0EA3B72E-1CC9-4237-B7DA-297DF57C5C72}" destId="{6D3EA4F8-3315-4C34-BF3E-0A59501DF443}" srcOrd="1" destOrd="0" presId="urn:microsoft.com/office/officeart/2005/8/layout/lProcess2"/>
    <dgm:cxn modelId="{29E318E8-B5A3-4AF8-A564-00FF1556657D}" srcId="{D1AE4C11-DF70-47D2-BF32-A147FE83EFCF}" destId="{6474AE2F-6B56-4F24-A4F4-2D635CC081E3}" srcOrd="1" destOrd="0" parTransId="{5A2D1286-1DDA-4C93-8258-ACAF35D254D4}" sibTransId="{8A082812-49FB-41C4-AEB4-387CED06E68A}"/>
    <dgm:cxn modelId="{46D9C806-A25F-452D-B887-249F63CE5096}" type="presOf" srcId="{C6084A99-CD48-40AA-BE54-AFAF3D703FF0}" destId="{400DC8E4-4CB6-499A-A37F-44A7AD704C03}" srcOrd="0" destOrd="0" presId="urn:microsoft.com/office/officeart/2005/8/layout/lProcess2"/>
    <dgm:cxn modelId="{E0E0E6AF-59BE-4ED1-929F-58D0B8D91A07}" srcId="{98BD80DF-4A6F-4869-9A11-B215BAC53D66}" destId="{DB0972F8-8DB6-4FFE-9A8F-451E5A1072D5}" srcOrd="1" destOrd="0" parTransId="{73B40DEF-1C07-40CE-AEE1-AEDB3A60EFE8}" sibTransId="{F423C8F5-2D01-4400-B377-BD6457463047}"/>
    <dgm:cxn modelId="{696F2585-1446-4350-88FA-5CC01B4A8A95}" type="presOf" srcId="{A2F4CBAF-9B0A-4502-A675-94DCD7A8E234}" destId="{14C7B6DF-936A-417C-B1A2-EFDFAA58E9E5}" srcOrd="0" destOrd="0" presId="urn:microsoft.com/office/officeart/2005/8/layout/lProcess2"/>
    <dgm:cxn modelId="{934B9B80-F965-4BEA-95EE-CD4DE191512A}" type="presOf" srcId="{D1AE4C11-DF70-47D2-BF32-A147FE83EFCF}" destId="{7152CCF6-C89D-4269-A8B2-9F61005041D2}" srcOrd="0" destOrd="0" presId="urn:microsoft.com/office/officeart/2005/8/layout/lProcess2"/>
    <dgm:cxn modelId="{BACEBD11-D2EF-46FF-B3F3-E1288D740A63}" srcId="{A2F4CBAF-9B0A-4502-A675-94DCD7A8E234}" destId="{A3710765-3BAD-48EF-8A2B-778E36EB6F2F}" srcOrd="3" destOrd="0" parTransId="{BB1EFD4C-A976-42FC-8CD8-364DCB8B878D}" sibTransId="{112106C2-F137-4078-820A-EA83EE590295}"/>
    <dgm:cxn modelId="{AD11DDC2-68DF-4D4D-819A-5275679388C4}" type="presOf" srcId="{DB0972F8-8DB6-4FFE-9A8F-451E5A1072D5}" destId="{89D51707-DDF5-4DBB-BBFC-998C6E774D8F}" srcOrd="0" destOrd="0" presId="urn:microsoft.com/office/officeart/2005/8/layout/lProcess2"/>
    <dgm:cxn modelId="{DA445C14-03E3-4BDF-91B9-8BCE23FA6D1D}" type="presOf" srcId="{0EA3B72E-1CC9-4237-B7DA-297DF57C5C72}" destId="{92CAA072-1A27-46E6-89C4-6CEBBA4722E0}" srcOrd="0" destOrd="0" presId="urn:microsoft.com/office/officeart/2005/8/layout/lProcess2"/>
    <dgm:cxn modelId="{D423201E-7931-46D7-ADC2-C8790F3A1387}" type="presParOf" srcId="{14C7B6DF-936A-417C-B1A2-EFDFAA58E9E5}" destId="{1C2BAE68-BB7F-433D-88A7-D5469CBB31BB}" srcOrd="0" destOrd="0" presId="urn:microsoft.com/office/officeart/2005/8/layout/lProcess2"/>
    <dgm:cxn modelId="{E4D19F8C-C09B-4F90-A938-17C1880C95C0}" type="presParOf" srcId="{1C2BAE68-BB7F-433D-88A7-D5469CBB31BB}" destId="{8F19A8E4-BFF1-4A9D-BA4B-1B58DBE10392}" srcOrd="0" destOrd="0" presId="urn:microsoft.com/office/officeart/2005/8/layout/lProcess2"/>
    <dgm:cxn modelId="{0AB34EFA-F433-4D79-A6F1-9B70A8DD153A}" type="presParOf" srcId="{1C2BAE68-BB7F-433D-88A7-D5469CBB31BB}" destId="{A4CF37B1-2BCD-44B0-8814-237ECE1BC82C}" srcOrd="1" destOrd="0" presId="urn:microsoft.com/office/officeart/2005/8/layout/lProcess2"/>
    <dgm:cxn modelId="{A00BE69A-C9D1-4654-8BF1-986A3E2A0E57}" type="presParOf" srcId="{1C2BAE68-BB7F-433D-88A7-D5469CBB31BB}" destId="{683EAC9E-1F80-4012-85EF-45A9855BEFF0}" srcOrd="2" destOrd="0" presId="urn:microsoft.com/office/officeart/2005/8/layout/lProcess2"/>
    <dgm:cxn modelId="{D2F7B498-64EE-48B2-B4BA-905BE3F80F1F}" type="presParOf" srcId="{683EAC9E-1F80-4012-85EF-45A9855BEFF0}" destId="{5B3679A2-DDE5-417D-A93A-1768DA28718D}" srcOrd="0" destOrd="0" presId="urn:microsoft.com/office/officeart/2005/8/layout/lProcess2"/>
    <dgm:cxn modelId="{D3E9D34E-068C-4920-B57A-54D793ECE483}" type="presParOf" srcId="{5B3679A2-DDE5-417D-A93A-1768DA28718D}" destId="{5E891814-F0F3-4CC3-B158-7262BEA113D6}" srcOrd="0" destOrd="0" presId="urn:microsoft.com/office/officeart/2005/8/layout/lProcess2"/>
    <dgm:cxn modelId="{9E8884E2-2A80-4A20-86A1-03F28A7FEC69}" type="presParOf" srcId="{5B3679A2-DDE5-417D-A93A-1768DA28718D}" destId="{69DE9F07-5D03-46B9-875D-A22C62FAAAD3}" srcOrd="1" destOrd="0" presId="urn:microsoft.com/office/officeart/2005/8/layout/lProcess2"/>
    <dgm:cxn modelId="{6A48C1D2-12B9-43B7-B97F-2331E9E1525A}" type="presParOf" srcId="{5B3679A2-DDE5-417D-A93A-1768DA28718D}" destId="{89D51707-DDF5-4DBB-BBFC-998C6E774D8F}" srcOrd="2" destOrd="0" presId="urn:microsoft.com/office/officeart/2005/8/layout/lProcess2"/>
    <dgm:cxn modelId="{04D059B4-D3A8-421F-B9FC-FA3097732C6C}" type="presParOf" srcId="{5B3679A2-DDE5-417D-A93A-1768DA28718D}" destId="{5CA6F234-1341-469B-B6C4-3BA3E25520D4}" srcOrd="3" destOrd="0" presId="urn:microsoft.com/office/officeart/2005/8/layout/lProcess2"/>
    <dgm:cxn modelId="{E5D4DC07-9F00-47F6-BBD7-D2EFA68AC928}" type="presParOf" srcId="{5B3679A2-DDE5-417D-A93A-1768DA28718D}" destId="{0211F52C-912A-472C-8F91-08EA51745B5B}" srcOrd="4" destOrd="0" presId="urn:microsoft.com/office/officeart/2005/8/layout/lProcess2"/>
    <dgm:cxn modelId="{9C1A5B0C-C961-4602-8287-9AEFC3D74B83}" type="presParOf" srcId="{14C7B6DF-936A-417C-B1A2-EFDFAA58E9E5}" destId="{6E086669-D81F-4FBD-AC6D-94A8A69CDBFB}" srcOrd="1" destOrd="0" presId="urn:microsoft.com/office/officeart/2005/8/layout/lProcess2"/>
    <dgm:cxn modelId="{9EA46672-397C-4C11-BFC3-857A30361C52}" type="presParOf" srcId="{14C7B6DF-936A-417C-B1A2-EFDFAA58E9E5}" destId="{784C1E44-7BAC-4B10-BC0F-0498354925D3}" srcOrd="2" destOrd="0" presId="urn:microsoft.com/office/officeart/2005/8/layout/lProcess2"/>
    <dgm:cxn modelId="{3F6177C3-C8EE-4ADB-AFB5-0E29014685AE}" type="presParOf" srcId="{784C1E44-7BAC-4B10-BC0F-0498354925D3}" destId="{7152CCF6-C89D-4269-A8B2-9F61005041D2}" srcOrd="0" destOrd="0" presId="urn:microsoft.com/office/officeart/2005/8/layout/lProcess2"/>
    <dgm:cxn modelId="{2212EABC-418A-4DA9-BD43-34CAB35F1DA5}" type="presParOf" srcId="{784C1E44-7BAC-4B10-BC0F-0498354925D3}" destId="{8F51BD41-9D8C-47DD-9B35-57437AFDF06C}" srcOrd="1" destOrd="0" presId="urn:microsoft.com/office/officeart/2005/8/layout/lProcess2"/>
    <dgm:cxn modelId="{AA5365BF-A349-488A-9F3D-2A50D554DFCB}" type="presParOf" srcId="{784C1E44-7BAC-4B10-BC0F-0498354925D3}" destId="{BF9453F8-0A03-490C-B445-7D74C898FFB7}" srcOrd="2" destOrd="0" presId="urn:microsoft.com/office/officeart/2005/8/layout/lProcess2"/>
    <dgm:cxn modelId="{AB40A404-CC81-4794-A7D8-3030BD2140F3}" type="presParOf" srcId="{BF9453F8-0A03-490C-B445-7D74C898FFB7}" destId="{FC87FBF1-8978-41D0-BA4F-CF4A88138746}" srcOrd="0" destOrd="0" presId="urn:microsoft.com/office/officeart/2005/8/layout/lProcess2"/>
    <dgm:cxn modelId="{27984A30-D7BC-49B9-B92A-E9E8CF9361E9}" type="presParOf" srcId="{FC87FBF1-8978-41D0-BA4F-CF4A88138746}" destId="{455DA63B-A8A5-4098-BA8D-E80DCCB0DC32}" srcOrd="0" destOrd="0" presId="urn:microsoft.com/office/officeart/2005/8/layout/lProcess2"/>
    <dgm:cxn modelId="{1EED998C-EA2D-41CB-AC5D-E7FA6A49AEE3}" type="presParOf" srcId="{FC87FBF1-8978-41D0-BA4F-CF4A88138746}" destId="{B5DC52EA-18DE-4E7E-ABF3-53A91316F089}" srcOrd="1" destOrd="0" presId="urn:microsoft.com/office/officeart/2005/8/layout/lProcess2"/>
    <dgm:cxn modelId="{C1FF3B21-5848-4022-AD37-BEA93C6E9DFC}" type="presParOf" srcId="{FC87FBF1-8978-41D0-BA4F-CF4A88138746}" destId="{64308DC6-8EC8-4940-8917-B47FCC0A866B}" srcOrd="2" destOrd="0" presId="urn:microsoft.com/office/officeart/2005/8/layout/lProcess2"/>
    <dgm:cxn modelId="{FD513146-41FB-4AAF-95EB-D6F0010DED07}" type="presParOf" srcId="{14C7B6DF-936A-417C-B1A2-EFDFAA58E9E5}" destId="{C13A0883-948B-4E18-84F9-428FEAE9A6CC}" srcOrd="3" destOrd="0" presId="urn:microsoft.com/office/officeart/2005/8/layout/lProcess2"/>
    <dgm:cxn modelId="{8ED1B4CE-8243-4FE0-85D5-18DDF2071B44}" type="presParOf" srcId="{14C7B6DF-936A-417C-B1A2-EFDFAA58E9E5}" destId="{26AA3A1F-4701-4071-8CFF-C5E41562526A}" srcOrd="4" destOrd="0" presId="urn:microsoft.com/office/officeart/2005/8/layout/lProcess2"/>
    <dgm:cxn modelId="{94F1107F-9B8B-456F-A550-9A2E5C52B622}" type="presParOf" srcId="{26AA3A1F-4701-4071-8CFF-C5E41562526A}" destId="{92CAA072-1A27-46E6-89C4-6CEBBA4722E0}" srcOrd="0" destOrd="0" presId="urn:microsoft.com/office/officeart/2005/8/layout/lProcess2"/>
    <dgm:cxn modelId="{2D330A47-A1B7-4AD7-BF44-17BA82F4EB88}" type="presParOf" srcId="{26AA3A1F-4701-4071-8CFF-C5E41562526A}" destId="{6D3EA4F8-3315-4C34-BF3E-0A59501DF443}" srcOrd="1" destOrd="0" presId="urn:microsoft.com/office/officeart/2005/8/layout/lProcess2"/>
    <dgm:cxn modelId="{AD3B4E34-934B-42B6-B182-D16244953E91}" type="presParOf" srcId="{26AA3A1F-4701-4071-8CFF-C5E41562526A}" destId="{E6C042D1-361E-433C-B078-9AE9EB9544B8}" srcOrd="2" destOrd="0" presId="urn:microsoft.com/office/officeart/2005/8/layout/lProcess2"/>
    <dgm:cxn modelId="{4DA67D21-7FC7-4A23-B749-FCC53B15B2E7}" type="presParOf" srcId="{E6C042D1-361E-433C-B078-9AE9EB9544B8}" destId="{EF4F4D36-09BD-4110-8E66-5A974B699EDF}" srcOrd="0" destOrd="0" presId="urn:microsoft.com/office/officeart/2005/8/layout/lProcess2"/>
    <dgm:cxn modelId="{6FD6361F-EBA9-481A-9A68-9C02F6D13366}" type="presParOf" srcId="{EF4F4D36-09BD-4110-8E66-5A974B699EDF}" destId="{78F53724-9C04-46E8-B2E5-B28730CC84FF}" srcOrd="0" destOrd="0" presId="urn:microsoft.com/office/officeart/2005/8/layout/lProcess2"/>
    <dgm:cxn modelId="{D0A6F764-C8F6-4C76-806D-6C7E3AE552E6}" type="presParOf" srcId="{EF4F4D36-09BD-4110-8E66-5A974B699EDF}" destId="{3F24E768-4B30-4C86-B04A-13B90F2003E4}" srcOrd="1" destOrd="0" presId="urn:microsoft.com/office/officeart/2005/8/layout/lProcess2"/>
    <dgm:cxn modelId="{C3AC16FF-0A5C-4CBC-B5C6-E768FB6708D0}" type="presParOf" srcId="{EF4F4D36-09BD-4110-8E66-5A974B699EDF}" destId="{667C9F0B-4DE5-473E-BB13-8BB8D5E3EBC3}" srcOrd="2" destOrd="0" presId="urn:microsoft.com/office/officeart/2005/8/layout/lProcess2"/>
    <dgm:cxn modelId="{1814FCE2-0D4B-4943-93DF-B09CD89BE0FB}" type="presParOf" srcId="{EF4F4D36-09BD-4110-8E66-5A974B699EDF}" destId="{0394BA0B-E665-4415-93D3-9D466B0837F5}" srcOrd="3" destOrd="0" presId="urn:microsoft.com/office/officeart/2005/8/layout/lProcess2"/>
    <dgm:cxn modelId="{1E298D0E-99E2-4719-9F96-B96422E59740}" type="presParOf" srcId="{EF4F4D36-09BD-4110-8E66-5A974B699EDF}" destId="{400DC8E4-4CB6-499A-A37F-44A7AD704C03}" srcOrd="4" destOrd="0" presId="urn:microsoft.com/office/officeart/2005/8/layout/lProcess2"/>
    <dgm:cxn modelId="{328FF3CE-43DD-4DEE-BA5C-5E5679971886}" type="presParOf" srcId="{EF4F4D36-09BD-4110-8E66-5A974B699EDF}" destId="{D6734E24-08DB-4D2B-A5AE-4FEEC8AD4D12}" srcOrd="5" destOrd="0" presId="urn:microsoft.com/office/officeart/2005/8/layout/lProcess2"/>
    <dgm:cxn modelId="{69299470-980A-4E89-B847-A3CB46675CF3}" type="presParOf" srcId="{EF4F4D36-09BD-4110-8E66-5A974B699EDF}" destId="{64D79899-98C0-49CD-8EDB-35122EBC9121}" srcOrd="6" destOrd="0" presId="urn:microsoft.com/office/officeart/2005/8/layout/lProcess2"/>
    <dgm:cxn modelId="{37A39D85-3307-464B-A644-D158ECF39F4C}" type="presParOf" srcId="{14C7B6DF-936A-417C-B1A2-EFDFAA58E9E5}" destId="{2316CD61-59AB-48FE-8EBD-7677379A9DA9}" srcOrd="5" destOrd="0" presId="urn:microsoft.com/office/officeart/2005/8/layout/lProcess2"/>
    <dgm:cxn modelId="{548726AC-0312-4C13-9268-2891536724BE}" type="presParOf" srcId="{14C7B6DF-936A-417C-B1A2-EFDFAA58E9E5}" destId="{3ADFCE3B-874F-4130-A86B-E661D80ED365}" srcOrd="6" destOrd="0" presId="urn:microsoft.com/office/officeart/2005/8/layout/lProcess2"/>
    <dgm:cxn modelId="{4438DEDF-F954-4126-BB19-78A6741768D8}" type="presParOf" srcId="{3ADFCE3B-874F-4130-A86B-E661D80ED365}" destId="{D6FDB6A3-F383-4F2A-BE03-41AE2CE77387}" srcOrd="0" destOrd="0" presId="urn:microsoft.com/office/officeart/2005/8/layout/lProcess2"/>
    <dgm:cxn modelId="{BD41FA34-81E1-4A09-85DE-427832658DF8}" type="presParOf" srcId="{3ADFCE3B-874F-4130-A86B-E661D80ED365}" destId="{CADF7106-8C55-4D1D-9FAF-A652201ED603}" srcOrd="1" destOrd="0" presId="urn:microsoft.com/office/officeart/2005/8/layout/lProcess2"/>
    <dgm:cxn modelId="{4E6B7007-1DBB-4A65-A737-1DC6C12CA768}" type="presParOf" srcId="{3ADFCE3B-874F-4130-A86B-E661D80ED365}" destId="{14905837-ED58-45DF-82EF-2ED8F6F9DAE2}" srcOrd="2" destOrd="0" presId="urn:microsoft.com/office/officeart/2005/8/layout/lProcess2"/>
    <dgm:cxn modelId="{77BB0645-D2D1-4CE0-894A-9F73CA7E93DB}" type="presParOf" srcId="{14905837-ED58-45DF-82EF-2ED8F6F9DAE2}" destId="{CA546C46-7F1F-4A0B-BD2C-A38B079AEF5F}" srcOrd="0" destOrd="0" presId="urn:microsoft.com/office/officeart/2005/8/layout/lProcess2"/>
    <dgm:cxn modelId="{6D761097-D840-422F-B5AE-29FFA3F97DB4}" type="presParOf" srcId="{CA546C46-7F1F-4A0B-BD2C-A38B079AEF5F}" destId="{7F77E3E7-D7AF-4C76-8A6F-BF161C685CD8}" srcOrd="0" destOrd="0" presId="urn:microsoft.com/office/officeart/2005/8/layout/lProcess2"/>
    <dgm:cxn modelId="{FB9985D8-D61E-4433-AED7-DF8107120190}" type="presParOf" srcId="{CA546C46-7F1F-4A0B-BD2C-A38B079AEF5F}" destId="{D5F4FA33-AFAC-434A-9449-1D13D6C1229A}" srcOrd="1" destOrd="0" presId="urn:microsoft.com/office/officeart/2005/8/layout/lProcess2"/>
    <dgm:cxn modelId="{B35714CC-07F2-4F5C-B207-7B8C3E48F06E}" type="presParOf" srcId="{CA546C46-7F1F-4A0B-BD2C-A38B079AEF5F}" destId="{02E82624-D0A9-48DA-A31F-60E5B573B24E}" srcOrd="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60DA0-C8A2-46FA-A859-CF7562051CD5}">
      <dsp:nvSpPr>
        <dsp:cNvPr id="0" name=""/>
        <dsp:cNvSpPr/>
      </dsp:nvSpPr>
      <dsp:spPr>
        <a:xfrm>
          <a:off x="8598" y="686197"/>
          <a:ext cx="2255428" cy="3961604"/>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1 School District</a:t>
          </a:r>
        </a:p>
        <a:p>
          <a:pPr lvl="0" algn="ctr" defTabSz="889000">
            <a:lnSpc>
              <a:spcPct val="100000"/>
            </a:lnSpc>
            <a:spcBef>
              <a:spcPct val="0"/>
            </a:spcBef>
            <a:spcAft>
              <a:spcPts val="600"/>
            </a:spcAft>
          </a:pPr>
          <a:r>
            <a:rPr lang="en-US" sz="2000" kern="1200" dirty="0" smtClean="0"/>
            <a:t>9,526 students</a:t>
          </a:r>
        </a:p>
        <a:p>
          <a:pPr lvl="0" algn="ctr" defTabSz="889000">
            <a:lnSpc>
              <a:spcPct val="100000"/>
            </a:lnSpc>
            <a:spcBef>
              <a:spcPct val="0"/>
            </a:spcBef>
            <a:spcAft>
              <a:spcPts val="600"/>
            </a:spcAft>
          </a:pPr>
          <a:r>
            <a:rPr lang="en-US" sz="2000" kern="1200" dirty="0" smtClean="0"/>
            <a:t>616 teachers</a:t>
          </a:r>
        </a:p>
        <a:p>
          <a:pPr lvl="0" algn="ctr" defTabSz="889000">
            <a:lnSpc>
              <a:spcPct val="100000"/>
            </a:lnSpc>
            <a:spcBef>
              <a:spcPct val="0"/>
            </a:spcBef>
            <a:spcAft>
              <a:spcPts val="600"/>
            </a:spcAft>
          </a:pPr>
          <a:endParaRPr lang="en-US" sz="2000" kern="1200" dirty="0" smtClean="0"/>
        </a:p>
        <a:p>
          <a:pPr lvl="0" algn="l" defTabSz="889000">
            <a:lnSpc>
              <a:spcPct val="100000"/>
            </a:lnSpc>
            <a:spcBef>
              <a:spcPct val="0"/>
            </a:spcBef>
            <a:spcAft>
              <a:spcPts val="600"/>
            </a:spcAft>
          </a:pPr>
          <a:r>
            <a:rPr lang="en-US" sz="2000" kern="1200" dirty="0" smtClean="0"/>
            <a:t>-9 middle schools</a:t>
          </a:r>
        </a:p>
        <a:p>
          <a:pPr lvl="0" algn="l" defTabSz="889000">
            <a:lnSpc>
              <a:spcPct val="100000"/>
            </a:lnSpc>
            <a:spcBef>
              <a:spcPct val="0"/>
            </a:spcBef>
            <a:spcAft>
              <a:spcPts val="600"/>
            </a:spcAft>
          </a:pPr>
          <a:r>
            <a:rPr lang="en-US" sz="2000" kern="1200" dirty="0" smtClean="0"/>
            <a:t>-4 high schools</a:t>
          </a:r>
        </a:p>
        <a:p>
          <a:pPr lvl="0" algn="l" defTabSz="889000">
            <a:lnSpc>
              <a:spcPct val="100000"/>
            </a:lnSpc>
            <a:spcBef>
              <a:spcPct val="0"/>
            </a:spcBef>
            <a:spcAft>
              <a:spcPts val="600"/>
            </a:spcAft>
          </a:pPr>
          <a:r>
            <a:rPr lang="en-US" sz="2000" kern="1200" dirty="0" smtClean="0"/>
            <a:t>-2 alternative schools</a:t>
          </a:r>
        </a:p>
      </dsp:txBody>
      <dsp:txXfrm>
        <a:off x="74657" y="752256"/>
        <a:ext cx="2123310" cy="3829486"/>
      </dsp:txXfrm>
    </dsp:sp>
    <dsp:sp modelId="{9611C46E-87B4-49C4-ABB8-B6DF46E65C55}">
      <dsp:nvSpPr>
        <dsp:cNvPr id="0" name=""/>
        <dsp:cNvSpPr/>
      </dsp:nvSpPr>
      <dsp:spPr>
        <a:xfrm rot="17947185">
          <a:off x="1676655" y="1648178"/>
          <a:ext cx="2288329" cy="38546"/>
        </a:xfrm>
        <a:custGeom>
          <a:avLst/>
          <a:gdLst/>
          <a:ahLst/>
          <a:cxnLst/>
          <a:rect l="0" t="0" r="0" b="0"/>
          <a:pathLst>
            <a:path>
              <a:moveTo>
                <a:pt x="0" y="19273"/>
              </a:moveTo>
              <a:lnTo>
                <a:pt x="2288329" y="19273"/>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763611" y="1610243"/>
        <a:ext cx="114416" cy="114416"/>
      </dsp:txXfrm>
    </dsp:sp>
    <dsp:sp modelId="{92EC388F-7011-48DF-9A57-9724E6D06520}">
      <dsp:nvSpPr>
        <dsp:cNvPr id="0" name=""/>
        <dsp:cNvSpPr/>
      </dsp:nvSpPr>
      <dsp:spPr>
        <a:xfrm>
          <a:off x="3377612" y="96776"/>
          <a:ext cx="2092908" cy="1142255"/>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Individualized Student Learning</a:t>
          </a:r>
          <a:endParaRPr lang="en-US" sz="2000" kern="1200" dirty="0"/>
        </a:p>
      </dsp:txBody>
      <dsp:txXfrm>
        <a:off x="3411068" y="130232"/>
        <a:ext cx="2025996" cy="1075343"/>
      </dsp:txXfrm>
    </dsp:sp>
    <dsp:sp modelId="{28C52310-E16A-4BC0-8FC4-6FECF1D5931B}">
      <dsp:nvSpPr>
        <dsp:cNvPr id="0" name=""/>
        <dsp:cNvSpPr/>
      </dsp:nvSpPr>
      <dsp:spPr>
        <a:xfrm rot="138128">
          <a:off x="5470232" y="662983"/>
          <a:ext cx="714600" cy="38546"/>
        </a:xfrm>
        <a:custGeom>
          <a:avLst/>
          <a:gdLst/>
          <a:ahLst/>
          <a:cxnLst/>
          <a:rect l="0" t="0" r="0" b="0"/>
          <a:pathLst>
            <a:path>
              <a:moveTo>
                <a:pt x="0" y="19273"/>
              </a:moveTo>
              <a:lnTo>
                <a:pt x="714600" y="19273"/>
              </a:lnTo>
            </a:path>
          </a:pathLst>
        </a:custGeom>
        <a:noFill/>
        <a:ln w="48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5809667" y="664391"/>
        <a:ext cx="35730" cy="35730"/>
      </dsp:txXfrm>
    </dsp:sp>
    <dsp:sp modelId="{C2700D34-8607-4346-9669-4EB53C73341F}">
      <dsp:nvSpPr>
        <dsp:cNvPr id="0" name=""/>
        <dsp:cNvSpPr/>
      </dsp:nvSpPr>
      <dsp:spPr>
        <a:xfrm>
          <a:off x="6184544" y="210802"/>
          <a:ext cx="2909004" cy="971613"/>
        </a:xfrm>
        <a:prstGeom prst="roundRect">
          <a:avLst>
            <a:gd name="adj" fmla="val 10000"/>
          </a:avLst>
        </a:prstGeom>
        <a:solidFill>
          <a:schemeClr val="accent1"/>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 Blended Learning Implementation</a:t>
          </a:r>
          <a:endParaRPr lang="en-US" sz="2000" kern="1200" dirty="0"/>
        </a:p>
      </dsp:txBody>
      <dsp:txXfrm>
        <a:off x="6213002" y="239260"/>
        <a:ext cx="2852088" cy="914697"/>
      </dsp:txXfrm>
    </dsp:sp>
    <dsp:sp modelId="{CB6574F5-0FB5-4F3B-AD3D-A41BFB0FDCAB}">
      <dsp:nvSpPr>
        <dsp:cNvPr id="0" name=""/>
        <dsp:cNvSpPr/>
      </dsp:nvSpPr>
      <dsp:spPr>
        <a:xfrm rot="19726582">
          <a:off x="2169715" y="2310207"/>
          <a:ext cx="1302208" cy="38546"/>
        </a:xfrm>
        <a:custGeom>
          <a:avLst/>
          <a:gdLst/>
          <a:ahLst/>
          <a:cxnLst/>
          <a:rect l="0" t="0" r="0" b="0"/>
          <a:pathLst>
            <a:path>
              <a:moveTo>
                <a:pt x="0" y="19273"/>
              </a:moveTo>
              <a:lnTo>
                <a:pt x="1302208" y="19273"/>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788264" y="2296924"/>
        <a:ext cx="65110" cy="65110"/>
      </dsp:txXfrm>
    </dsp:sp>
    <dsp:sp modelId="{59E94BD3-D224-45A0-B07F-9A74FC7AEA81}">
      <dsp:nvSpPr>
        <dsp:cNvPr id="0" name=""/>
        <dsp:cNvSpPr/>
      </dsp:nvSpPr>
      <dsp:spPr>
        <a:xfrm>
          <a:off x="3377612" y="1420833"/>
          <a:ext cx="2069012" cy="1142255"/>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Student Transition Activities</a:t>
          </a:r>
          <a:endParaRPr lang="en-US" sz="2000" kern="1200" dirty="0"/>
        </a:p>
      </dsp:txBody>
      <dsp:txXfrm>
        <a:off x="3411068" y="1454289"/>
        <a:ext cx="2002100" cy="1075343"/>
      </dsp:txXfrm>
    </dsp:sp>
    <dsp:sp modelId="{96EE3BE9-C5EE-45CF-B8D4-010CCFB4522B}">
      <dsp:nvSpPr>
        <dsp:cNvPr id="0" name=""/>
        <dsp:cNvSpPr/>
      </dsp:nvSpPr>
      <dsp:spPr>
        <a:xfrm rot="87808">
          <a:off x="5446508" y="1981808"/>
          <a:ext cx="714256" cy="38546"/>
        </a:xfrm>
        <a:custGeom>
          <a:avLst/>
          <a:gdLst/>
          <a:ahLst/>
          <a:cxnLst/>
          <a:rect l="0" t="0" r="0" b="0"/>
          <a:pathLst>
            <a:path>
              <a:moveTo>
                <a:pt x="0" y="19273"/>
              </a:moveTo>
              <a:lnTo>
                <a:pt x="714256" y="19273"/>
              </a:lnTo>
            </a:path>
          </a:pathLst>
        </a:custGeom>
        <a:noFill/>
        <a:ln w="48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5785780" y="1983225"/>
        <a:ext cx="35712" cy="35712"/>
      </dsp:txXfrm>
    </dsp:sp>
    <dsp:sp modelId="{515669AB-3994-4A38-A0E7-B49BE10D1804}">
      <dsp:nvSpPr>
        <dsp:cNvPr id="0" name=""/>
        <dsp:cNvSpPr/>
      </dsp:nvSpPr>
      <dsp:spPr>
        <a:xfrm>
          <a:off x="6160648" y="1527222"/>
          <a:ext cx="2974752" cy="965959"/>
        </a:xfrm>
        <a:prstGeom prst="roundRect">
          <a:avLst>
            <a:gd name="adj" fmla="val 10000"/>
          </a:avLst>
        </a:prstGeom>
        <a:solidFill>
          <a:schemeClr val="accent1"/>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Student College and Career Readiness</a:t>
          </a:r>
          <a:endParaRPr lang="en-US" sz="2000" kern="1200" dirty="0"/>
        </a:p>
      </dsp:txBody>
      <dsp:txXfrm>
        <a:off x="6188940" y="1555514"/>
        <a:ext cx="2918168" cy="909375"/>
      </dsp:txXfrm>
    </dsp:sp>
    <dsp:sp modelId="{F70F34FF-B7F0-4C8A-9262-644665A98478}">
      <dsp:nvSpPr>
        <dsp:cNvPr id="0" name=""/>
        <dsp:cNvSpPr/>
      </dsp:nvSpPr>
      <dsp:spPr>
        <a:xfrm rot="1814066">
          <a:off x="2176363" y="2972235"/>
          <a:ext cx="1288912" cy="38546"/>
        </a:xfrm>
        <a:custGeom>
          <a:avLst/>
          <a:gdLst/>
          <a:ahLst/>
          <a:cxnLst/>
          <a:rect l="0" t="0" r="0" b="0"/>
          <a:pathLst>
            <a:path>
              <a:moveTo>
                <a:pt x="0" y="19273"/>
              </a:moveTo>
              <a:lnTo>
                <a:pt x="1288912" y="19273"/>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788597" y="2959285"/>
        <a:ext cx="64445" cy="64445"/>
      </dsp:txXfrm>
    </dsp:sp>
    <dsp:sp modelId="{210E92A8-8645-4573-9618-4B2ED4B0C070}">
      <dsp:nvSpPr>
        <dsp:cNvPr id="0" name=""/>
        <dsp:cNvSpPr/>
      </dsp:nvSpPr>
      <dsp:spPr>
        <a:xfrm>
          <a:off x="3377612" y="2744889"/>
          <a:ext cx="2069012" cy="1142255"/>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Professional Development</a:t>
          </a:r>
          <a:endParaRPr lang="en-US" sz="2000" kern="1200" dirty="0"/>
        </a:p>
      </dsp:txBody>
      <dsp:txXfrm>
        <a:off x="3411068" y="2778345"/>
        <a:ext cx="2002100" cy="1075343"/>
      </dsp:txXfrm>
    </dsp:sp>
    <dsp:sp modelId="{2EA15A9C-96F9-4837-A7E7-800B59153C60}">
      <dsp:nvSpPr>
        <dsp:cNvPr id="0" name=""/>
        <dsp:cNvSpPr/>
      </dsp:nvSpPr>
      <dsp:spPr>
        <a:xfrm rot="37450">
          <a:off x="5446603" y="3300633"/>
          <a:ext cx="714066" cy="38546"/>
        </a:xfrm>
        <a:custGeom>
          <a:avLst/>
          <a:gdLst/>
          <a:ahLst/>
          <a:cxnLst/>
          <a:rect l="0" t="0" r="0" b="0"/>
          <a:pathLst>
            <a:path>
              <a:moveTo>
                <a:pt x="0" y="19273"/>
              </a:moveTo>
              <a:lnTo>
                <a:pt x="714066" y="19273"/>
              </a:lnTo>
            </a:path>
          </a:pathLst>
        </a:custGeom>
        <a:noFill/>
        <a:ln w="48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5785785" y="3302055"/>
        <a:ext cx="35703" cy="35703"/>
      </dsp:txXfrm>
    </dsp:sp>
    <dsp:sp modelId="{DAACDBEB-758F-4FF1-987D-4C59D2595D73}">
      <dsp:nvSpPr>
        <dsp:cNvPr id="0" name=""/>
        <dsp:cNvSpPr/>
      </dsp:nvSpPr>
      <dsp:spPr>
        <a:xfrm>
          <a:off x="6160648" y="2860194"/>
          <a:ext cx="2960999" cy="927202"/>
        </a:xfrm>
        <a:prstGeom prst="roundRect">
          <a:avLst>
            <a:gd name="adj" fmla="val 10000"/>
          </a:avLst>
        </a:prstGeom>
        <a:solidFill>
          <a:schemeClr val="accent1"/>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Teacher Effectiveness</a:t>
          </a:r>
          <a:endParaRPr lang="en-US" sz="2000" kern="1200" dirty="0"/>
        </a:p>
      </dsp:txBody>
      <dsp:txXfrm>
        <a:off x="6187805" y="2887351"/>
        <a:ext cx="2906685" cy="872888"/>
      </dsp:txXfrm>
    </dsp:sp>
    <dsp:sp modelId="{D7CD515B-4522-4E5B-AA15-C507F641C82E}">
      <dsp:nvSpPr>
        <dsp:cNvPr id="0" name=""/>
        <dsp:cNvSpPr/>
      </dsp:nvSpPr>
      <dsp:spPr>
        <a:xfrm rot="3633593">
          <a:off x="1688008" y="3634257"/>
          <a:ext cx="2265623" cy="38546"/>
        </a:xfrm>
        <a:custGeom>
          <a:avLst/>
          <a:gdLst/>
          <a:ahLst/>
          <a:cxnLst/>
          <a:rect l="0" t="0" r="0" b="0"/>
          <a:pathLst>
            <a:path>
              <a:moveTo>
                <a:pt x="0" y="19273"/>
              </a:moveTo>
              <a:lnTo>
                <a:pt x="2265623" y="19273"/>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2764179" y="3596890"/>
        <a:ext cx="113281" cy="113281"/>
      </dsp:txXfrm>
    </dsp:sp>
    <dsp:sp modelId="{C5B035D5-0C85-4A4D-9FB0-ED8E61884152}">
      <dsp:nvSpPr>
        <dsp:cNvPr id="0" name=""/>
        <dsp:cNvSpPr/>
      </dsp:nvSpPr>
      <dsp:spPr>
        <a:xfrm>
          <a:off x="3377612" y="4068935"/>
          <a:ext cx="2069012" cy="1142255"/>
        </a:xfrm>
        <a:prstGeom prst="roundRect">
          <a:avLst>
            <a:gd name="adj" fmla="val 10000"/>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Data Driven Decision Making</a:t>
          </a:r>
          <a:endParaRPr lang="en-US" sz="2000" kern="1200" dirty="0"/>
        </a:p>
      </dsp:txBody>
      <dsp:txXfrm>
        <a:off x="3411068" y="4102391"/>
        <a:ext cx="2002100" cy="1075343"/>
      </dsp:txXfrm>
    </dsp:sp>
    <dsp:sp modelId="{81B54D3A-F4C0-4E69-B2B5-28FDBDB12D5D}">
      <dsp:nvSpPr>
        <dsp:cNvPr id="0" name=""/>
        <dsp:cNvSpPr/>
      </dsp:nvSpPr>
      <dsp:spPr>
        <a:xfrm rot="21587131">
          <a:off x="5446622" y="4619453"/>
          <a:ext cx="714028" cy="38546"/>
        </a:xfrm>
        <a:custGeom>
          <a:avLst/>
          <a:gdLst/>
          <a:ahLst/>
          <a:cxnLst/>
          <a:rect l="0" t="0" r="0" b="0"/>
          <a:pathLst>
            <a:path>
              <a:moveTo>
                <a:pt x="0" y="19273"/>
              </a:moveTo>
              <a:lnTo>
                <a:pt x="714028" y="19273"/>
              </a:lnTo>
            </a:path>
          </a:pathLst>
        </a:custGeom>
        <a:noFill/>
        <a:ln w="48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5785786" y="4620875"/>
        <a:ext cx="35701" cy="35701"/>
      </dsp:txXfrm>
    </dsp:sp>
    <dsp:sp modelId="{0CB26794-8753-43DE-B8FA-CBE85CD221ED}">
      <dsp:nvSpPr>
        <dsp:cNvPr id="0" name=""/>
        <dsp:cNvSpPr/>
      </dsp:nvSpPr>
      <dsp:spPr>
        <a:xfrm>
          <a:off x="6160648" y="4286957"/>
          <a:ext cx="2916634" cy="700864"/>
        </a:xfrm>
        <a:prstGeom prst="roundRect">
          <a:avLst>
            <a:gd name="adj" fmla="val 10000"/>
          </a:avLst>
        </a:prstGeom>
        <a:solidFill>
          <a:schemeClr val="accent1"/>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Sustainability</a:t>
          </a:r>
          <a:endParaRPr lang="en-US" sz="2000" kern="1200" dirty="0"/>
        </a:p>
      </dsp:txBody>
      <dsp:txXfrm>
        <a:off x="6181176" y="4307485"/>
        <a:ext cx="2875578" cy="659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9A8E4-BFF1-4A9D-BA4B-1B58DBE10392}">
      <dsp:nvSpPr>
        <dsp:cNvPr id="0" name=""/>
        <dsp:cNvSpPr/>
      </dsp:nvSpPr>
      <dsp:spPr>
        <a:xfrm>
          <a:off x="209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Individualized Student Learning</a:t>
          </a:r>
          <a:endParaRPr lang="en-US" sz="2500" kern="1200" dirty="0"/>
        </a:p>
      </dsp:txBody>
      <dsp:txXfrm>
        <a:off x="2094" y="0"/>
        <a:ext cx="2055055" cy="1424940"/>
      </dsp:txXfrm>
    </dsp:sp>
    <dsp:sp modelId="{5E891814-F0F3-4CC3-B158-7262BEA113D6}">
      <dsp:nvSpPr>
        <dsp:cNvPr id="0" name=""/>
        <dsp:cNvSpPr/>
      </dsp:nvSpPr>
      <dsp:spPr>
        <a:xfrm>
          <a:off x="207599" y="1426331"/>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Blended Learning</a:t>
          </a:r>
          <a:endParaRPr lang="en-US" sz="1800" kern="1200" dirty="0"/>
        </a:p>
      </dsp:txBody>
      <dsp:txXfrm>
        <a:off x="249545" y="1468277"/>
        <a:ext cx="1560152" cy="1348237"/>
      </dsp:txXfrm>
    </dsp:sp>
    <dsp:sp modelId="{89D51707-DDF5-4DBB-BBFC-998C6E774D8F}">
      <dsp:nvSpPr>
        <dsp:cNvPr id="0" name=""/>
        <dsp:cNvSpPr/>
      </dsp:nvSpPr>
      <dsp:spPr>
        <a:xfrm>
          <a:off x="207599" y="3078788"/>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Demonstration Classrooms</a:t>
          </a:r>
          <a:endParaRPr lang="en-US" sz="1800" kern="1200" dirty="0"/>
        </a:p>
      </dsp:txBody>
      <dsp:txXfrm>
        <a:off x="249545" y="3120734"/>
        <a:ext cx="1560152" cy="1348237"/>
      </dsp:txXfrm>
    </dsp:sp>
    <dsp:sp modelId="{7152CCF6-C89D-4269-A8B2-9F61005041D2}">
      <dsp:nvSpPr>
        <dsp:cNvPr id="0" name=""/>
        <dsp:cNvSpPr/>
      </dsp:nvSpPr>
      <dsp:spPr>
        <a:xfrm>
          <a:off x="221127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Student Transition Activities</a:t>
          </a:r>
          <a:endParaRPr lang="en-US" sz="2500" kern="1200" dirty="0"/>
        </a:p>
      </dsp:txBody>
      <dsp:txXfrm>
        <a:off x="2211279" y="0"/>
        <a:ext cx="2055055" cy="1424940"/>
      </dsp:txXfrm>
    </dsp:sp>
    <dsp:sp modelId="{455DA63B-A8A5-4098-BA8D-E80DCCB0DC32}">
      <dsp:nvSpPr>
        <dsp:cNvPr id="0" name=""/>
        <dsp:cNvSpPr/>
      </dsp:nvSpPr>
      <dsp:spPr>
        <a:xfrm>
          <a:off x="2416785" y="1426331"/>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Summer Transition Camp</a:t>
          </a:r>
          <a:endParaRPr lang="en-US" sz="1800" kern="1200" dirty="0"/>
        </a:p>
      </dsp:txBody>
      <dsp:txXfrm>
        <a:off x="2458731" y="1468277"/>
        <a:ext cx="1560152" cy="1348237"/>
      </dsp:txXfrm>
    </dsp:sp>
    <dsp:sp modelId="{64308DC6-8EC8-4940-8917-B47FCC0A866B}">
      <dsp:nvSpPr>
        <dsp:cNvPr id="0" name=""/>
        <dsp:cNvSpPr/>
      </dsp:nvSpPr>
      <dsp:spPr>
        <a:xfrm>
          <a:off x="2416785" y="3078788"/>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College Readiness Institute</a:t>
          </a:r>
          <a:endParaRPr lang="en-US" sz="1800" kern="1200" dirty="0"/>
        </a:p>
      </dsp:txBody>
      <dsp:txXfrm>
        <a:off x="2458731" y="3120734"/>
        <a:ext cx="1560152" cy="1348237"/>
      </dsp:txXfrm>
    </dsp:sp>
    <dsp:sp modelId="{92CAA072-1A27-46E6-89C4-6CEBBA4722E0}">
      <dsp:nvSpPr>
        <dsp:cNvPr id="0" name=""/>
        <dsp:cNvSpPr/>
      </dsp:nvSpPr>
      <dsp:spPr>
        <a:xfrm>
          <a:off x="442046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Professional Development</a:t>
          </a:r>
          <a:endParaRPr lang="en-US" sz="2500" kern="1200" dirty="0"/>
        </a:p>
      </dsp:txBody>
      <dsp:txXfrm>
        <a:off x="4420464" y="0"/>
        <a:ext cx="2055055" cy="1424940"/>
      </dsp:txXfrm>
    </dsp:sp>
    <dsp:sp modelId="{78F53724-9C04-46E8-B2E5-B28730CC84FF}">
      <dsp:nvSpPr>
        <dsp:cNvPr id="0" name=""/>
        <dsp:cNvSpPr/>
      </dsp:nvSpPr>
      <dsp:spPr>
        <a:xfrm>
          <a:off x="4625970" y="1425345"/>
          <a:ext cx="1644044" cy="9331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Teacher PD</a:t>
          </a:r>
          <a:endParaRPr lang="en-US" sz="1800" kern="1200" dirty="0"/>
        </a:p>
      </dsp:txBody>
      <dsp:txXfrm>
        <a:off x="4653301" y="1452676"/>
        <a:ext cx="1589382" cy="878483"/>
      </dsp:txXfrm>
    </dsp:sp>
    <dsp:sp modelId="{400DC8E4-4CB6-499A-A37F-44A7AD704C03}">
      <dsp:nvSpPr>
        <dsp:cNvPr id="0" name=""/>
        <dsp:cNvSpPr/>
      </dsp:nvSpPr>
      <dsp:spPr>
        <a:xfrm>
          <a:off x="4625970" y="2502052"/>
          <a:ext cx="1644044" cy="9331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Individualized Coaching</a:t>
          </a:r>
          <a:endParaRPr lang="en-US" sz="1800" kern="1200" dirty="0"/>
        </a:p>
      </dsp:txBody>
      <dsp:txXfrm>
        <a:off x="4653301" y="2529383"/>
        <a:ext cx="1589382" cy="878483"/>
      </dsp:txXfrm>
    </dsp:sp>
    <dsp:sp modelId="{64D79899-98C0-49CD-8EDB-35122EBC9121}">
      <dsp:nvSpPr>
        <dsp:cNvPr id="0" name=""/>
        <dsp:cNvSpPr/>
      </dsp:nvSpPr>
      <dsp:spPr>
        <a:xfrm>
          <a:off x="4625970" y="3578758"/>
          <a:ext cx="1644044" cy="9331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Self-Assessment</a:t>
          </a:r>
          <a:endParaRPr lang="en-US" sz="1800" kern="1200" dirty="0"/>
        </a:p>
      </dsp:txBody>
      <dsp:txXfrm>
        <a:off x="4653301" y="3606089"/>
        <a:ext cx="1589382" cy="878483"/>
      </dsp:txXfrm>
    </dsp:sp>
    <dsp:sp modelId="{D6FDB6A3-F383-4F2A-BE03-41AE2CE77387}">
      <dsp:nvSpPr>
        <dsp:cNvPr id="0" name=""/>
        <dsp:cNvSpPr/>
      </dsp:nvSpPr>
      <dsp:spPr>
        <a:xfrm>
          <a:off x="662964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Data Driven Decision Making</a:t>
          </a:r>
          <a:endParaRPr lang="en-US" sz="2500" kern="1200" dirty="0"/>
        </a:p>
      </dsp:txBody>
      <dsp:txXfrm>
        <a:off x="6629649" y="0"/>
        <a:ext cx="2055055" cy="1424940"/>
      </dsp:txXfrm>
    </dsp:sp>
    <dsp:sp modelId="{7F77E3E7-D7AF-4C76-8A6F-BF161C685CD8}">
      <dsp:nvSpPr>
        <dsp:cNvPr id="0" name=""/>
        <dsp:cNvSpPr/>
      </dsp:nvSpPr>
      <dsp:spPr>
        <a:xfrm>
          <a:off x="6835155" y="1424940"/>
          <a:ext cx="1644044" cy="3087370"/>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Personalized Learning Communities</a:t>
          </a:r>
          <a:endParaRPr lang="en-US" sz="1800" kern="1200" dirty="0"/>
        </a:p>
      </dsp:txBody>
      <dsp:txXfrm>
        <a:off x="6883307" y="1473092"/>
        <a:ext cx="1547740" cy="2991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9A8E4-BFF1-4A9D-BA4B-1B58DBE10392}">
      <dsp:nvSpPr>
        <dsp:cNvPr id="0" name=""/>
        <dsp:cNvSpPr/>
      </dsp:nvSpPr>
      <dsp:spPr>
        <a:xfrm>
          <a:off x="209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Individualized Student Learning</a:t>
          </a:r>
          <a:endParaRPr lang="en-US" sz="2500" kern="1200" dirty="0"/>
        </a:p>
      </dsp:txBody>
      <dsp:txXfrm>
        <a:off x="2094" y="0"/>
        <a:ext cx="2055055" cy="1424940"/>
      </dsp:txXfrm>
    </dsp:sp>
    <dsp:sp modelId="{5E891814-F0F3-4CC3-B158-7262BEA113D6}">
      <dsp:nvSpPr>
        <dsp:cNvPr id="0" name=""/>
        <dsp:cNvSpPr/>
      </dsp:nvSpPr>
      <dsp:spPr>
        <a:xfrm>
          <a:off x="207599" y="1425345"/>
          <a:ext cx="1644044" cy="9331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Blended Learning</a:t>
          </a:r>
          <a:endParaRPr lang="en-US" sz="1800" kern="1200" dirty="0"/>
        </a:p>
      </dsp:txBody>
      <dsp:txXfrm>
        <a:off x="234930" y="1452676"/>
        <a:ext cx="1589382" cy="878483"/>
      </dsp:txXfrm>
    </dsp:sp>
    <dsp:sp modelId="{89D51707-DDF5-4DBB-BBFC-998C6E774D8F}">
      <dsp:nvSpPr>
        <dsp:cNvPr id="0" name=""/>
        <dsp:cNvSpPr/>
      </dsp:nvSpPr>
      <dsp:spPr>
        <a:xfrm>
          <a:off x="207599" y="2502052"/>
          <a:ext cx="1644044" cy="933145"/>
        </a:xfrm>
        <a:prstGeom prst="roundRect">
          <a:avLst>
            <a:gd name="adj" fmla="val 10000"/>
          </a:avLst>
        </a:prstGeom>
        <a:solidFill>
          <a:schemeClr val="tx1"/>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Demonstration Classrooms</a:t>
          </a:r>
          <a:endParaRPr lang="en-US" sz="1800" kern="1200" dirty="0"/>
        </a:p>
      </dsp:txBody>
      <dsp:txXfrm>
        <a:off x="234930" y="2529383"/>
        <a:ext cx="1589382" cy="878483"/>
      </dsp:txXfrm>
    </dsp:sp>
    <dsp:sp modelId="{0211F52C-912A-472C-8F91-08EA51745B5B}">
      <dsp:nvSpPr>
        <dsp:cNvPr id="0" name=""/>
        <dsp:cNvSpPr/>
      </dsp:nvSpPr>
      <dsp:spPr>
        <a:xfrm>
          <a:off x="207599" y="3578758"/>
          <a:ext cx="1644044" cy="933145"/>
        </a:xfrm>
        <a:prstGeom prst="roundRect">
          <a:avLst>
            <a:gd name="adj" fmla="val 1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Technology</a:t>
          </a:r>
          <a:endParaRPr lang="en-US" sz="1800" kern="1200" dirty="0"/>
        </a:p>
      </dsp:txBody>
      <dsp:txXfrm>
        <a:off x="234930" y="3606089"/>
        <a:ext cx="1589382" cy="878483"/>
      </dsp:txXfrm>
    </dsp:sp>
    <dsp:sp modelId="{7152CCF6-C89D-4269-A8B2-9F61005041D2}">
      <dsp:nvSpPr>
        <dsp:cNvPr id="0" name=""/>
        <dsp:cNvSpPr/>
      </dsp:nvSpPr>
      <dsp:spPr>
        <a:xfrm>
          <a:off x="221127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Student Transition Activities</a:t>
          </a:r>
          <a:endParaRPr lang="en-US" sz="2500" kern="1200" dirty="0"/>
        </a:p>
      </dsp:txBody>
      <dsp:txXfrm>
        <a:off x="2211279" y="0"/>
        <a:ext cx="2055055" cy="1424940"/>
      </dsp:txXfrm>
    </dsp:sp>
    <dsp:sp modelId="{455DA63B-A8A5-4098-BA8D-E80DCCB0DC32}">
      <dsp:nvSpPr>
        <dsp:cNvPr id="0" name=""/>
        <dsp:cNvSpPr/>
      </dsp:nvSpPr>
      <dsp:spPr>
        <a:xfrm>
          <a:off x="2416785" y="1426331"/>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Summer Transition Camp</a:t>
          </a:r>
          <a:endParaRPr lang="en-US" sz="1800" kern="1200" dirty="0"/>
        </a:p>
      </dsp:txBody>
      <dsp:txXfrm>
        <a:off x="2458731" y="1468277"/>
        <a:ext cx="1560152" cy="1348237"/>
      </dsp:txXfrm>
    </dsp:sp>
    <dsp:sp modelId="{64308DC6-8EC8-4940-8917-B47FCC0A866B}">
      <dsp:nvSpPr>
        <dsp:cNvPr id="0" name=""/>
        <dsp:cNvSpPr/>
      </dsp:nvSpPr>
      <dsp:spPr>
        <a:xfrm>
          <a:off x="2416785" y="3078788"/>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College Readiness Institute</a:t>
          </a:r>
          <a:endParaRPr lang="en-US" sz="1800" kern="1200" dirty="0"/>
        </a:p>
      </dsp:txBody>
      <dsp:txXfrm>
        <a:off x="2458731" y="3120734"/>
        <a:ext cx="1560152" cy="1348237"/>
      </dsp:txXfrm>
    </dsp:sp>
    <dsp:sp modelId="{92CAA072-1A27-46E6-89C4-6CEBBA4722E0}">
      <dsp:nvSpPr>
        <dsp:cNvPr id="0" name=""/>
        <dsp:cNvSpPr/>
      </dsp:nvSpPr>
      <dsp:spPr>
        <a:xfrm>
          <a:off x="442046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Professional Development</a:t>
          </a:r>
          <a:endParaRPr lang="en-US" sz="2500" kern="1200" dirty="0"/>
        </a:p>
      </dsp:txBody>
      <dsp:txXfrm>
        <a:off x="4420464" y="0"/>
        <a:ext cx="2055055" cy="1424940"/>
      </dsp:txXfrm>
    </dsp:sp>
    <dsp:sp modelId="{78F53724-9C04-46E8-B2E5-B28730CC84FF}">
      <dsp:nvSpPr>
        <dsp:cNvPr id="0" name=""/>
        <dsp:cNvSpPr/>
      </dsp:nvSpPr>
      <dsp:spPr>
        <a:xfrm>
          <a:off x="4625970" y="1425055"/>
          <a:ext cx="1644044" cy="69194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Teacher PD</a:t>
          </a:r>
          <a:endParaRPr lang="en-US" sz="1800" kern="1200" dirty="0"/>
        </a:p>
      </dsp:txBody>
      <dsp:txXfrm>
        <a:off x="4646236" y="1445321"/>
        <a:ext cx="1603512" cy="651412"/>
      </dsp:txXfrm>
    </dsp:sp>
    <dsp:sp modelId="{667C9F0B-4DE5-473E-BB13-8BB8D5E3EBC3}">
      <dsp:nvSpPr>
        <dsp:cNvPr id="0" name=""/>
        <dsp:cNvSpPr/>
      </dsp:nvSpPr>
      <dsp:spPr>
        <a:xfrm>
          <a:off x="4625970" y="2223453"/>
          <a:ext cx="1644044" cy="691944"/>
        </a:xfrm>
        <a:prstGeom prst="roundRect">
          <a:avLst>
            <a:gd name="adj" fmla="val 1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Admin PD</a:t>
          </a:r>
          <a:endParaRPr lang="en-US" sz="1800" kern="1200" dirty="0"/>
        </a:p>
      </dsp:txBody>
      <dsp:txXfrm>
        <a:off x="4646236" y="2243719"/>
        <a:ext cx="1603512" cy="651412"/>
      </dsp:txXfrm>
    </dsp:sp>
    <dsp:sp modelId="{400DC8E4-4CB6-499A-A37F-44A7AD704C03}">
      <dsp:nvSpPr>
        <dsp:cNvPr id="0" name=""/>
        <dsp:cNvSpPr/>
      </dsp:nvSpPr>
      <dsp:spPr>
        <a:xfrm>
          <a:off x="4625970" y="3021851"/>
          <a:ext cx="1644044" cy="69194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Individualized Coaching</a:t>
          </a:r>
          <a:endParaRPr lang="en-US" sz="1800" kern="1200" dirty="0"/>
        </a:p>
      </dsp:txBody>
      <dsp:txXfrm>
        <a:off x="4646236" y="3042117"/>
        <a:ext cx="1603512" cy="651412"/>
      </dsp:txXfrm>
    </dsp:sp>
    <dsp:sp modelId="{64D79899-98C0-49CD-8EDB-35122EBC9121}">
      <dsp:nvSpPr>
        <dsp:cNvPr id="0" name=""/>
        <dsp:cNvSpPr/>
      </dsp:nvSpPr>
      <dsp:spPr>
        <a:xfrm>
          <a:off x="4625970" y="3820249"/>
          <a:ext cx="1644044" cy="69194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Self-Assessment</a:t>
          </a:r>
          <a:endParaRPr lang="en-US" sz="1800" kern="1200" dirty="0"/>
        </a:p>
      </dsp:txBody>
      <dsp:txXfrm>
        <a:off x="4646236" y="3840515"/>
        <a:ext cx="1603512" cy="651412"/>
      </dsp:txXfrm>
    </dsp:sp>
    <dsp:sp modelId="{D6FDB6A3-F383-4F2A-BE03-41AE2CE77387}">
      <dsp:nvSpPr>
        <dsp:cNvPr id="0" name=""/>
        <dsp:cNvSpPr/>
      </dsp:nvSpPr>
      <dsp:spPr>
        <a:xfrm>
          <a:off x="662964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Data Driven Decision Making</a:t>
          </a:r>
          <a:endParaRPr lang="en-US" sz="2500" kern="1200" dirty="0"/>
        </a:p>
      </dsp:txBody>
      <dsp:txXfrm>
        <a:off x="6629649" y="0"/>
        <a:ext cx="2055055" cy="1424940"/>
      </dsp:txXfrm>
    </dsp:sp>
    <dsp:sp modelId="{7F77E3E7-D7AF-4C76-8A6F-BF161C685CD8}">
      <dsp:nvSpPr>
        <dsp:cNvPr id="0" name=""/>
        <dsp:cNvSpPr/>
      </dsp:nvSpPr>
      <dsp:spPr>
        <a:xfrm>
          <a:off x="6835155" y="1424940"/>
          <a:ext cx="1644044" cy="3087370"/>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Personalized Learning Communities</a:t>
          </a:r>
          <a:endParaRPr lang="en-US" sz="1800" kern="1200" dirty="0"/>
        </a:p>
      </dsp:txBody>
      <dsp:txXfrm>
        <a:off x="6883307" y="1473092"/>
        <a:ext cx="1547740" cy="29910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9A8E4-BFF1-4A9D-BA4B-1B58DBE10392}">
      <dsp:nvSpPr>
        <dsp:cNvPr id="0" name=""/>
        <dsp:cNvSpPr/>
      </dsp:nvSpPr>
      <dsp:spPr>
        <a:xfrm>
          <a:off x="209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Individualized Student Learning</a:t>
          </a:r>
          <a:endParaRPr lang="en-US" sz="2500" kern="1200" dirty="0"/>
        </a:p>
      </dsp:txBody>
      <dsp:txXfrm>
        <a:off x="2094" y="0"/>
        <a:ext cx="2055055" cy="1424940"/>
      </dsp:txXfrm>
    </dsp:sp>
    <dsp:sp modelId="{5E891814-F0F3-4CC3-B158-7262BEA113D6}">
      <dsp:nvSpPr>
        <dsp:cNvPr id="0" name=""/>
        <dsp:cNvSpPr/>
      </dsp:nvSpPr>
      <dsp:spPr>
        <a:xfrm>
          <a:off x="207599" y="1425345"/>
          <a:ext cx="1644044" cy="93314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Blended Learning</a:t>
          </a:r>
          <a:endParaRPr lang="en-US" sz="1800" kern="1200" dirty="0"/>
        </a:p>
      </dsp:txBody>
      <dsp:txXfrm>
        <a:off x="234930" y="1452676"/>
        <a:ext cx="1589382" cy="878483"/>
      </dsp:txXfrm>
    </dsp:sp>
    <dsp:sp modelId="{89D51707-DDF5-4DBB-BBFC-998C6E774D8F}">
      <dsp:nvSpPr>
        <dsp:cNvPr id="0" name=""/>
        <dsp:cNvSpPr/>
      </dsp:nvSpPr>
      <dsp:spPr>
        <a:xfrm>
          <a:off x="207599" y="2502052"/>
          <a:ext cx="1644044" cy="933145"/>
        </a:xfrm>
        <a:prstGeom prst="roundRect">
          <a:avLst>
            <a:gd name="adj" fmla="val 1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Demonstration Classrooms</a:t>
          </a:r>
          <a:endParaRPr lang="en-US" sz="1800" kern="1200" dirty="0"/>
        </a:p>
      </dsp:txBody>
      <dsp:txXfrm>
        <a:off x="234930" y="2529383"/>
        <a:ext cx="1589382" cy="878483"/>
      </dsp:txXfrm>
    </dsp:sp>
    <dsp:sp modelId="{0211F52C-912A-472C-8F91-08EA51745B5B}">
      <dsp:nvSpPr>
        <dsp:cNvPr id="0" name=""/>
        <dsp:cNvSpPr/>
      </dsp:nvSpPr>
      <dsp:spPr>
        <a:xfrm>
          <a:off x="207599" y="3578758"/>
          <a:ext cx="1644044" cy="933145"/>
        </a:xfrm>
        <a:prstGeom prst="roundRect">
          <a:avLst>
            <a:gd name="adj" fmla="val 10000"/>
          </a:avLst>
        </a:prstGeom>
        <a:solidFill>
          <a:schemeClr val="bg1">
            <a:lumMod val="6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Technology</a:t>
          </a:r>
          <a:endParaRPr lang="en-US" sz="1800" kern="1200" dirty="0"/>
        </a:p>
      </dsp:txBody>
      <dsp:txXfrm>
        <a:off x="234930" y="3606089"/>
        <a:ext cx="1589382" cy="878483"/>
      </dsp:txXfrm>
    </dsp:sp>
    <dsp:sp modelId="{7152CCF6-C89D-4269-A8B2-9F61005041D2}">
      <dsp:nvSpPr>
        <dsp:cNvPr id="0" name=""/>
        <dsp:cNvSpPr/>
      </dsp:nvSpPr>
      <dsp:spPr>
        <a:xfrm>
          <a:off x="221127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Student Transition Activities</a:t>
          </a:r>
          <a:endParaRPr lang="en-US" sz="2500" kern="1200" dirty="0"/>
        </a:p>
      </dsp:txBody>
      <dsp:txXfrm>
        <a:off x="2211279" y="0"/>
        <a:ext cx="2055055" cy="1424940"/>
      </dsp:txXfrm>
    </dsp:sp>
    <dsp:sp modelId="{455DA63B-A8A5-4098-BA8D-E80DCCB0DC32}">
      <dsp:nvSpPr>
        <dsp:cNvPr id="0" name=""/>
        <dsp:cNvSpPr/>
      </dsp:nvSpPr>
      <dsp:spPr>
        <a:xfrm>
          <a:off x="2416785" y="1426331"/>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Summer Transition Camp</a:t>
          </a:r>
          <a:endParaRPr lang="en-US" sz="1800" kern="1200" dirty="0"/>
        </a:p>
      </dsp:txBody>
      <dsp:txXfrm>
        <a:off x="2458731" y="1468277"/>
        <a:ext cx="1560152" cy="1348237"/>
      </dsp:txXfrm>
    </dsp:sp>
    <dsp:sp modelId="{64308DC6-8EC8-4940-8917-B47FCC0A866B}">
      <dsp:nvSpPr>
        <dsp:cNvPr id="0" name=""/>
        <dsp:cNvSpPr/>
      </dsp:nvSpPr>
      <dsp:spPr>
        <a:xfrm>
          <a:off x="2416785" y="3078788"/>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College Readiness Institute</a:t>
          </a:r>
          <a:endParaRPr lang="en-US" sz="1800" kern="1200" dirty="0"/>
        </a:p>
      </dsp:txBody>
      <dsp:txXfrm>
        <a:off x="2458731" y="3120734"/>
        <a:ext cx="1560152" cy="1348237"/>
      </dsp:txXfrm>
    </dsp:sp>
    <dsp:sp modelId="{92CAA072-1A27-46E6-89C4-6CEBBA4722E0}">
      <dsp:nvSpPr>
        <dsp:cNvPr id="0" name=""/>
        <dsp:cNvSpPr/>
      </dsp:nvSpPr>
      <dsp:spPr>
        <a:xfrm>
          <a:off x="4420464"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Professional Development</a:t>
          </a:r>
          <a:endParaRPr lang="en-US" sz="2500" kern="1200" dirty="0"/>
        </a:p>
      </dsp:txBody>
      <dsp:txXfrm>
        <a:off x="4420464" y="0"/>
        <a:ext cx="2055055" cy="1424940"/>
      </dsp:txXfrm>
    </dsp:sp>
    <dsp:sp modelId="{78F53724-9C04-46E8-B2E5-B28730CC84FF}">
      <dsp:nvSpPr>
        <dsp:cNvPr id="0" name=""/>
        <dsp:cNvSpPr/>
      </dsp:nvSpPr>
      <dsp:spPr>
        <a:xfrm>
          <a:off x="4625970" y="1425055"/>
          <a:ext cx="1644044" cy="691944"/>
        </a:xfrm>
        <a:prstGeom prst="roundRect">
          <a:avLst>
            <a:gd name="adj" fmla="val 10000"/>
          </a:avLst>
        </a:prstGeom>
        <a:solidFill>
          <a:schemeClr val="bg1">
            <a:lumMod val="6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Teacher PD</a:t>
          </a:r>
          <a:endParaRPr lang="en-US" sz="1800" kern="1200" dirty="0"/>
        </a:p>
      </dsp:txBody>
      <dsp:txXfrm>
        <a:off x="4646236" y="1445321"/>
        <a:ext cx="1603512" cy="651412"/>
      </dsp:txXfrm>
    </dsp:sp>
    <dsp:sp modelId="{667C9F0B-4DE5-473E-BB13-8BB8D5E3EBC3}">
      <dsp:nvSpPr>
        <dsp:cNvPr id="0" name=""/>
        <dsp:cNvSpPr/>
      </dsp:nvSpPr>
      <dsp:spPr>
        <a:xfrm>
          <a:off x="4625970" y="2223453"/>
          <a:ext cx="1644044" cy="691944"/>
        </a:xfrm>
        <a:prstGeom prst="roundRect">
          <a:avLst>
            <a:gd name="adj" fmla="val 10000"/>
          </a:avLst>
        </a:prstGeom>
        <a:solidFill>
          <a:schemeClr val="bg1">
            <a:lumMod val="6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Admin PD</a:t>
          </a:r>
          <a:endParaRPr lang="en-US" sz="1800" kern="1200" dirty="0"/>
        </a:p>
      </dsp:txBody>
      <dsp:txXfrm>
        <a:off x="4646236" y="2243719"/>
        <a:ext cx="1603512" cy="651412"/>
      </dsp:txXfrm>
    </dsp:sp>
    <dsp:sp modelId="{400DC8E4-4CB6-499A-A37F-44A7AD704C03}">
      <dsp:nvSpPr>
        <dsp:cNvPr id="0" name=""/>
        <dsp:cNvSpPr/>
      </dsp:nvSpPr>
      <dsp:spPr>
        <a:xfrm>
          <a:off x="4625970" y="3021851"/>
          <a:ext cx="1644044" cy="69194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Individualized Coaching</a:t>
          </a:r>
          <a:endParaRPr lang="en-US" sz="1800" kern="1200" dirty="0"/>
        </a:p>
      </dsp:txBody>
      <dsp:txXfrm>
        <a:off x="4646236" y="3042117"/>
        <a:ext cx="1603512" cy="651412"/>
      </dsp:txXfrm>
    </dsp:sp>
    <dsp:sp modelId="{64D79899-98C0-49CD-8EDB-35122EBC9121}">
      <dsp:nvSpPr>
        <dsp:cNvPr id="0" name=""/>
        <dsp:cNvSpPr/>
      </dsp:nvSpPr>
      <dsp:spPr>
        <a:xfrm>
          <a:off x="4625970" y="3820249"/>
          <a:ext cx="1644044" cy="691944"/>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Self-Assessment</a:t>
          </a:r>
          <a:endParaRPr lang="en-US" sz="1800" kern="1200" dirty="0"/>
        </a:p>
      </dsp:txBody>
      <dsp:txXfrm>
        <a:off x="4646236" y="3840515"/>
        <a:ext cx="1603512" cy="651412"/>
      </dsp:txXfrm>
    </dsp:sp>
    <dsp:sp modelId="{D6FDB6A3-F383-4F2A-BE03-41AE2CE77387}">
      <dsp:nvSpPr>
        <dsp:cNvPr id="0" name=""/>
        <dsp:cNvSpPr/>
      </dsp:nvSpPr>
      <dsp:spPr>
        <a:xfrm>
          <a:off x="6629649" y="0"/>
          <a:ext cx="2055055" cy="47498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Data Driven Decision Making</a:t>
          </a:r>
          <a:endParaRPr lang="en-US" sz="2500" kern="1200" dirty="0"/>
        </a:p>
      </dsp:txBody>
      <dsp:txXfrm>
        <a:off x="6629649" y="0"/>
        <a:ext cx="2055055" cy="1424940"/>
      </dsp:txXfrm>
    </dsp:sp>
    <dsp:sp modelId="{7F77E3E7-D7AF-4C76-8A6F-BF161C685CD8}">
      <dsp:nvSpPr>
        <dsp:cNvPr id="0" name=""/>
        <dsp:cNvSpPr/>
      </dsp:nvSpPr>
      <dsp:spPr>
        <a:xfrm>
          <a:off x="6835155" y="1426331"/>
          <a:ext cx="1644044" cy="1432129"/>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Personalized Learning Communities</a:t>
          </a:r>
          <a:endParaRPr lang="en-US" sz="1800" kern="1200" dirty="0"/>
        </a:p>
      </dsp:txBody>
      <dsp:txXfrm>
        <a:off x="6877101" y="1468277"/>
        <a:ext cx="1560152" cy="1348237"/>
      </dsp:txXfrm>
    </dsp:sp>
    <dsp:sp modelId="{02E82624-D0A9-48DA-A31F-60E5B573B24E}">
      <dsp:nvSpPr>
        <dsp:cNvPr id="0" name=""/>
        <dsp:cNvSpPr/>
      </dsp:nvSpPr>
      <dsp:spPr>
        <a:xfrm>
          <a:off x="6835155" y="3078788"/>
          <a:ext cx="1644044" cy="1432129"/>
        </a:xfrm>
        <a:prstGeom prst="roundRect">
          <a:avLst>
            <a:gd name="adj" fmla="val 1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Sustainability</a:t>
          </a:r>
          <a:endParaRPr lang="en-US" sz="1800" kern="1200" dirty="0"/>
        </a:p>
      </dsp:txBody>
      <dsp:txXfrm>
        <a:off x="6877101" y="3120734"/>
        <a:ext cx="1560152" cy="13482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BE996-2230-4085-9378-08E4D7A8DD8F}" type="datetimeFigureOut">
              <a:rPr lang="en-US" smtClean="0"/>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7524DA-80AD-424E-ABB9-4A3EEFA50B77}" type="slidenum">
              <a:rPr lang="en-US" smtClean="0"/>
              <a:t>‹#›</a:t>
            </a:fld>
            <a:endParaRPr lang="en-US"/>
          </a:p>
        </p:txBody>
      </p:sp>
    </p:spTree>
    <p:extLst>
      <p:ext uri="{BB962C8B-B14F-4D97-AF65-F5344CB8AC3E}">
        <p14:creationId xmlns:p14="http://schemas.microsoft.com/office/powerpoint/2010/main" val="4014187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a:t>
            </a:fld>
            <a:endParaRPr lang="en-US"/>
          </a:p>
        </p:txBody>
      </p:sp>
    </p:spTree>
    <p:extLst>
      <p:ext uri="{BB962C8B-B14F-4D97-AF65-F5344CB8AC3E}">
        <p14:creationId xmlns:p14="http://schemas.microsoft.com/office/powerpoint/2010/main" val="106261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set</a:t>
            </a:r>
            <a:r>
              <a:rPr lang="en-US" baseline="0" dirty="0" smtClean="0"/>
              <a:t> threshold or target – can have any number of levels, but fewer is less complex</a:t>
            </a:r>
          </a:p>
          <a:p>
            <a:r>
              <a:rPr lang="en-US" baseline="0" dirty="0" smtClean="0"/>
              <a:t>More than three you get finer level of measurement, but can become difficult to interpret</a:t>
            </a:r>
          </a:p>
        </p:txBody>
      </p:sp>
      <p:sp>
        <p:nvSpPr>
          <p:cNvPr id="4" name="Slide Number Placeholder 3"/>
          <p:cNvSpPr>
            <a:spLocks noGrp="1"/>
          </p:cNvSpPr>
          <p:nvPr>
            <p:ph type="sldNum" sz="quarter" idx="10"/>
          </p:nvPr>
        </p:nvSpPr>
        <p:spPr/>
        <p:txBody>
          <a:bodyPr/>
          <a:lstStyle/>
          <a:p>
            <a:fld id="{B47524DA-80AD-424E-ABB9-4A3EEFA50B77}" type="slidenum">
              <a:rPr lang="en-US" smtClean="0"/>
              <a:t>11</a:t>
            </a:fld>
            <a:endParaRPr lang="en-US"/>
          </a:p>
        </p:txBody>
      </p:sp>
    </p:spTree>
    <p:extLst>
      <p:ext uri="{BB962C8B-B14F-4D97-AF65-F5344CB8AC3E}">
        <p14:creationId xmlns:p14="http://schemas.microsoft.com/office/powerpoint/2010/main" val="4119738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do this all a</a:t>
            </a:r>
            <a:r>
              <a:rPr lang="en-US" baseline="0" dirty="0" smtClean="0"/>
              <a:t> priori</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12</a:t>
            </a:fld>
            <a:endParaRPr lang="en-US"/>
          </a:p>
        </p:txBody>
      </p:sp>
    </p:spTree>
    <p:extLst>
      <p:ext uri="{BB962C8B-B14F-4D97-AF65-F5344CB8AC3E}">
        <p14:creationId xmlns:p14="http://schemas.microsoft.com/office/powerpoint/2010/main" val="982473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13</a:t>
            </a:fld>
            <a:endParaRPr lang="en-US"/>
          </a:p>
        </p:txBody>
      </p:sp>
    </p:spTree>
    <p:extLst>
      <p:ext uri="{BB962C8B-B14F-4D97-AF65-F5344CB8AC3E}">
        <p14:creationId xmlns:p14="http://schemas.microsoft.com/office/powerpoint/2010/main" val="3287764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to roll-up individual scores</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14</a:t>
            </a:fld>
            <a:endParaRPr lang="en-US"/>
          </a:p>
        </p:txBody>
      </p:sp>
    </p:spTree>
    <p:extLst>
      <p:ext uri="{BB962C8B-B14F-4D97-AF65-F5344CB8AC3E}">
        <p14:creationId xmlns:p14="http://schemas.microsoft.com/office/powerpoint/2010/main" val="1757453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15</a:t>
            </a:fld>
            <a:endParaRPr lang="en-US"/>
          </a:p>
        </p:txBody>
      </p:sp>
    </p:spTree>
    <p:extLst>
      <p:ext uri="{BB962C8B-B14F-4D97-AF65-F5344CB8AC3E}">
        <p14:creationId xmlns:p14="http://schemas.microsoft.com/office/powerpoint/2010/main" val="1957203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17</a:t>
            </a:fld>
            <a:endParaRPr lang="en-US"/>
          </a:p>
        </p:txBody>
      </p:sp>
    </p:spTree>
    <p:extLst>
      <p:ext uri="{BB962C8B-B14F-4D97-AF65-F5344CB8AC3E}">
        <p14:creationId xmlns:p14="http://schemas.microsoft.com/office/powerpoint/2010/main" val="2602157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19</a:t>
            </a:fld>
            <a:endParaRPr lang="en-US"/>
          </a:p>
        </p:txBody>
      </p:sp>
    </p:spTree>
    <p:extLst>
      <p:ext uri="{BB962C8B-B14F-4D97-AF65-F5344CB8AC3E}">
        <p14:creationId xmlns:p14="http://schemas.microsoft.com/office/powerpoint/2010/main" val="1817527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For this portion</a:t>
            </a:r>
            <a:r>
              <a:rPr lang="en-US" i="1" baseline="0" dirty="0" smtClean="0"/>
              <a:t> of the discussion I will walk you through the initial design of a fidelity index for INSPIRE.</a:t>
            </a:r>
            <a:endParaRPr lang="en-US" i="1" dirty="0" smtClean="0"/>
          </a:p>
          <a:p>
            <a:endParaRPr lang="en-US" i="1" dirty="0" smtClean="0"/>
          </a:p>
          <a:p>
            <a:r>
              <a:rPr lang="en-US" i="1" dirty="0" smtClean="0"/>
              <a:t>INSPIRE</a:t>
            </a:r>
            <a:r>
              <a:rPr lang="en-US" i="1" baseline="0" dirty="0" smtClean="0"/>
              <a:t> stands for </a:t>
            </a:r>
            <a:r>
              <a:rPr lang="en-US" i="1" dirty="0" smtClean="0"/>
              <a:t>(</a:t>
            </a:r>
            <a:r>
              <a:rPr lang="en-US" i="1" u="sng" dirty="0" smtClean="0"/>
              <a:t>I</a:t>
            </a:r>
            <a:r>
              <a:rPr lang="en-US" i="1" dirty="0" smtClean="0"/>
              <a:t>nfusing I</a:t>
            </a:r>
            <a:r>
              <a:rPr lang="en-US" i="1" u="sng" dirty="0" smtClean="0"/>
              <a:t>n</a:t>
            </a:r>
            <a:r>
              <a:rPr lang="en-US" i="1" dirty="0" smtClean="0"/>
              <a:t>novative </a:t>
            </a:r>
            <a:r>
              <a:rPr lang="en-US" i="1" u="sng" dirty="0" smtClean="0"/>
              <a:t>S</a:t>
            </a:r>
            <a:r>
              <a:rPr lang="en-US" i="1" dirty="0" smtClean="0"/>
              <a:t>TEM </a:t>
            </a:r>
            <a:r>
              <a:rPr lang="en-US" i="1" u="sng" dirty="0" smtClean="0"/>
              <a:t>P</a:t>
            </a:r>
            <a:r>
              <a:rPr lang="en-US" i="1" dirty="0" smtClean="0"/>
              <a:t>ractices </a:t>
            </a:r>
            <a:r>
              <a:rPr lang="en-US" i="1" u="sng" dirty="0" smtClean="0"/>
              <a:t>I</a:t>
            </a:r>
            <a:r>
              <a:rPr lang="en-US" i="1" dirty="0" smtClean="0"/>
              <a:t>nto </a:t>
            </a:r>
            <a:r>
              <a:rPr lang="en-US" i="1" u="sng" dirty="0" smtClean="0"/>
              <a:t>R</a:t>
            </a:r>
            <a:r>
              <a:rPr lang="en-US" i="1" dirty="0" smtClean="0"/>
              <a:t>igorous </a:t>
            </a:r>
            <a:r>
              <a:rPr lang="en-US" i="1" u="sng" dirty="0" smtClean="0"/>
              <a:t>E</a:t>
            </a:r>
            <a:r>
              <a:rPr lang="en-US" i="1" dirty="0" smtClean="0"/>
              <a:t>ducation)</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a </a:t>
            </a:r>
            <a:r>
              <a:rPr lang="en-US" i="1" dirty="0" smtClean="0"/>
              <a:t>USDOE Investing in Innovation Development</a:t>
            </a:r>
            <a:r>
              <a:rPr lang="en-US" i="1" baseline="0" dirty="0" smtClean="0"/>
              <a:t> Grant designed to test a k-12 STEM pipeline approach.</a:t>
            </a:r>
          </a:p>
          <a:p>
            <a:endParaRPr lang="en-US" dirty="0" smtClean="0"/>
          </a:p>
          <a:p>
            <a:r>
              <a:rPr lang="en-US" sz="1200" b="0" i="0" u="none" strike="noStrike" kern="1200" baseline="0" dirty="0" smtClean="0">
                <a:solidFill>
                  <a:schemeClr val="tx1"/>
                </a:solidFill>
                <a:latin typeface="+mn-lt"/>
                <a:ea typeface="+mn-ea"/>
                <a:cs typeface="+mn-cs"/>
              </a:rPr>
              <a:t>The underlying rationale of INSPIRE is that training teachers across levels to implement high-quality STEM PBL will significantly increase student interest and engagement in STEM, leading to higher achievement in math and science.</a:t>
            </a:r>
          </a:p>
          <a:p>
            <a:endParaRPr lang="en-US" dirty="0" smtClean="0"/>
          </a:p>
          <a:p>
            <a:r>
              <a:rPr lang="en-US" dirty="0" smtClean="0"/>
              <a:t>We are in the first year of a</a:t>
            </a:r>
            <a:r>
              <a:rPr lang="en-US" baseline="0" dirty="0" smtClean="0"/>
              <a:t> four year grant that mandated studies of impact and implementation.</a:t>
            </a:r>
          </a:p>
          <a:p>
            <a:endParaRPr lang="en-US" baseline="0" dirty="0" smtClean="0"/>
          </a:p>
          <a:p>
            <a:r>
              <a:rPr lang="en-US" baseline="0" dirty="0" smtClean="0"/>
              <a:t>INSPIRE operates in 4 schools in one NC school district with a populations of 2085 students and 95 teachers.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47524DA-80AD-424E-ABB9-4A3EEFA50B77}" type="slidenum">
              <a:rPr lang="en-US" smtClean="0"/>
              <a:t>20</a:t>
            </a:fld>
            <a:endParaRPr lang="en-US"/>
          </a:p>
        </p:txBody>
      </p:sp>
    </p:spTree>
    <p:extLst>
      <p:ext uri="{BB962C8B-B14F-4D97-AF65-F5344CB8AC3E}">
        <p14:creationId xmlns:p14="http://schemas.microsoft.com/office/powerpoint/2010/main" val="2084030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first step in designing a fidelity index is to identify </a:t>
            </a:r>
            <a:r>
              <a:rPr lang="en-US" baseline="0" dirty="0" smtClean="0"/>
              <a:t>the key ingredients of the intervention.  We were fortunate to b</a:t>
            </a:r>
            <a:r>
              <a:rPr lang="en-US" dirty="0" smtClean="0"/>
              <a:t>egan with a</a:t>
            </a:r>
            <a:r>
              <a:rPr lang="en-US" baseline="0" dirty="0" smtClean="0"/>
              <a:t> program logic model that was predefined during the grant application.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Logic models come in all forms, but typically we want to focus on elements of the logic model labeled as activities/actions/outputs to signal important services or categories of services.  This logic model signaled four strategies or types of services that could serve as the basis for a fidelity index.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During initial discovery meetings with our client a goal was to verify that what was represented in the logic was still their plan.</a:t>
            </a:r>
          </a:p>
        </p:txBody>
      </p:sp>
      <p:sp>
        <p:nvSpPr>
          <p:cNvPr id="4" name="Slide Number Placeholder 3"/>
          <p:cNvSpPr>
            <a:spLocks noGrp="1"/>
          </p:cNvSpPr>
          <p:nvPr>
            <p:ph type="sldNum" sz="quarter" idx="10"/>
          </p:nvPr>
        </p:nvSpPr>
        <p:spPr/>
        <p:txBody>
          <a:bodyPr/>
          <a:lstStyle/>
          <a:p>
            <a:fld id="{B47524DA-80AD-424E-ABB9-4A3EEFA50B77}" type="slidenum">
              <a:rPr lang="en-US" smtClean="0"/>
              <a:t>21</a:t>
            </a:fld>
            <a:endParaRPr lang="en-US"/>
          </a:p>
        </p:txBody>
      </p:sp>
    </p:spTree>
    <p:extLst>
      <p:ext uri="{BB962C8B-B14F-4D97-AF65-F5344CB8AC3E}">
        <p14:creationId xmlns:p14="http://schemas.microsoft.com/office/powerpoint/2010/main" val="1686720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confirmation from the client, we specified </a:t>
            </a:r>
            <a:r>
              <a:rPr lang="en-US" dirty="0" smtClean="0"/>
              <a:t>four components</a:t>
            </a:r>
            <a:r>
              <a:rPr lang="en-US" baseline="0" dirty="0" smtClean="0"/>
              <a:t> of the INSPIRE fidelity index.</a:t>
            </a:r>
          </a:p>
          <a:p>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Development and Implementation</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STEM PBL content and instruction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Integrations</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adaptive digital course content to</a:t>
            </a:r>
            <a:r>
              <a:rPr lang="en-US" sz="1200" kern="1200" baseline="0" dirty="0" smtClean="0">
                <a:solidFill>
                  <a:schemeClr val="tx1"/>
                </a:solidFill>
                <a:effectLst/>
                <a:latin typeface="+mn-lt"/>
                <a:ea typeface="+mn-ea"/>
                <a:cs typeface="+mn-cs"/>
              </a:rPr>
              <a:t> provide real-time feedback on student learning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rPr>
              <a:t>Sustained year-round teacher</a:t>
            </a:r>
            <a:r>
              <a:rPr lang="en-US" sz="1200" baseline="0" dirty="0" smtClean="0">
                <a:effectLst/>
              </a:rPr>
              <a:t> </a:t>
            </a:r>
            <a:r>
              <a:rPr lang="en-US" sz="1200" dirty="0" smtClean="0">
                <a:effectLst/>
              </a:rPr>
              <a:t>professional</a:t>
            </a:r>
            <a:r>
              <a:rPr lang="en-US" sz="1200" baseline="0" dirty="0" smtClean="0">
                <a:effectLst/>
              </a:rPr>
              <a:t> </a:t>
            </a:r>
            <a:r>
              <a:rPr lang="en-US" sz="1200" dirty="0" smtClean="0">
                <a:effectLst/>
              </a:rPr>
              <a:t>development and instructional support</a:t>
            </a:r>
            <a:r>
              <a:rPr lang="en-US" sz="1200" baseline="0" dirty="0" smtClean="0">
                <a:effectLst/>
              </a:rPr>
              <a:t> facilitated by school-based STEM coaches</a:t>
            </a:r>
            <a:endParaRPr lang="en-US" sz="1200" dirty="0" smtClean="0">
              <a:effectLst/>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rPr>
              <a:t>Integration</a:t>
            </a:r>
            <a:r>
              <a:rPr lang="en-US" sz="1200" baseline="0" dirty="0" smtClean="0">
                <a:effectLst/>
              </a:rPr>
              <a:t> of </a:t>
            </a:r>
            <a:r>
              <a:rPr lang="en-US" sz="1200" dirty="0" smtClean="0">
                <a:effectLst/>
              </a:rPr>
              <a:t>real-world tethers that</a:t>
            </a:r>
            <a:r>
              <a:rPr lang="en-US" sz="1200" baseline="0" dirty="0" smtClean="0">
                <a:effectLst/>
              </a:rPr>
              <a:t> </a:t>
            </a:r>
            <a:r>
              <a:rPr lang="en-US" sz="1200" dirty="0" smtClean="0">
                <a:effectLst/>
              </a:rPr>
              <a:t>connect to and</a:t>
            </a:r>
            <a:r>
              <a:rPr lang="en-US" sz="1200" baseline="0" dirty="0" smtClean="0">
                <a:effectLst/>
              </a:rPr>
              <a:t> extend the STEM course content</a:t>
            </a:r>
            <a:endParaRPr lang="en-US" dirty="0" smtClean="0">
              <a:effectLst/>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effectLst/>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524DA-80AD-424E-ABB9-4A3EEFA50B77}" type="slidenum">
              <a:rPr lang="en-US" smtClean="0"/>
              <a:t>22</a:t>
            </a:fld>
            <a:endParaRPr lang="en-US"/>
          </a:p>
        </p:txBody>
      </p:sp>
    </p:spTree>
    <p:extLst>
      <p:ext uri="{BB962C8B-B14F-4D97-AF65-F5344CB8AC3E}">
        <p14:creationId xmlns:p14="http://schemas.microsoft.com/office/powerpoint/2010/main" val="539526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guidance</a:t>
            </a:r>
            <a:r>
              <a:rPr lang="en-US" baseline="0" dirty="0" smtClean="0"/>
              <a:t> focused on impact evaluation, but no clear remarks about what is a good implementation evaluation.  Fidelity assessment is an under-developed area. There is no right or wrong way, this is just one attempt that we have put into practice.</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a:t>
            </a:fld>
            <a:endParaRPr lang="en-US"/>
          </a:p>
        </p:txBody>
      </p:sp>
    </p:spTree>
    <p:extLst>
      <p:ext uri="{BB962C8B-B14F-4D97-AF65-F5344CB8AC3E}">
        <p14:creationId xmlns:p14="http://schemas.microsoft.com/office/powerpoint/2010/main" val="38839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the grant application, document reviews, and evaluation planning meetings with </a:t>
            </a:r>
            <a:r>
              <a:rPr lang="en-US" dirty="0" smtClean="0"/>
              <a:t>client,</a:t>
            </a:r>
            <a:r>
              <a:rPr lang="en-US" baseline="0" dirty="0" smtClean="0"/>
              <a:t> we began to identify criteria for assessing the implementation of each component.  </a:t>
            </a:r>
          </a:p>
          <a:p>
            <a:endParaRPr lang="en-US" baseline="0" dirty="0" smtClean="0"/>
          </a:p>
          <a:p>
            <a:r>
              <a:rPr lang="en-US" baseline="0" dirty="0" smtClean="0"/>
              <a:t>Let’s pick one to focus on…student real-world tethers…activities such as STEM-focused clubs, camps, or competitions design to increase students’ exposure and interest in STEM.</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23</a:t>
            </a:fld>
            <a:endParaRPr lang="en-US"/>
          </a:p>
        </p:txBody>
      </p:sp>
    </p:spTree>
    <p:extLst>
      <p:ext uri="{BB962C8B-B14F-4D97-AF65-F5344CB8AC3E}">
        <p14:creationId xmlns:p14="http://schemas.microsoft.com/office/powerpoint/2010/main" val="539526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this component</a:t>
            </a:r>
            <a:r>
              <a:rPr lang="en-US" baseline="0" dirty="0" smtClean="0"/>
              <a:t> we identified four criteria. Again drawing from the grant application, document reviews, and evaluation planning meetings with </a:t>
            </a:r>
            <a:r>
              <a:rPr lang="en-US" dirty="0" smtClean="0"/>
              <a:t>client.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we </a:t>
            </a:r>
            <a:r>
              <a:rPr lang="en-US" dirty="0" smtClean="0"/>
              <a:t>moved to </a:t>
            </a:r>
            <a:r>
              <a:rPr lang="en-US" baseline="0" dirty="0" smtClean="0"/>
              <a:t>defining or operationalizing each criteria.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4A. Our first criteria…became operationalized as…and we created one indicator for each grade level because of different activities and expectation for each level (after-school clubs for ES, science fair for MS, mandatory senior projects for HS). We also thought of this indicator as both adherence to the plan of 2 per year and dosage per student.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4B. Operationalized as % of slots filled vs % of student who participate because of capacity constraints,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4C. We began thinking of this in terms of outcomes…but it is more appropriate for the fidelity index to think of in terms factors the program has more direct control like quality of the event experience, particularly in year 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4D.  However, the final one does incorporated student reactions.</a:t>
            </a:r>
          </a:p>
        </p:txBody>
      </p:sp>
      <p:sp>
        <p:nvSpPr>
          <p:cNvPr id="4" name="Slide Number Placeholder 3"/>
          <p:cNvSpPr>
            <a:spLocks noGrp="1"/>
          </p:cNvSpPr>
          <p:nvPr>
            <p:ph type="sldNum" sz="quarter" idx="10"/>
          </p:nvPr>
        </p:nvSpPr>
        <p:spPr/>
        <p:txBody>
          <a:bodyPr/>
          <a:lstStyle/>
          <a:p>
            <a:fld id="{B47524DA-80AD-424E-ABB9-4A3EEFA50B77}" type="slidenum">
              <a:rPr lang="en-US" smtClean="0"/>
              <a:t>24</a:t>
            </a:fld>
            <a:endParaRPr lang="en-US"/>
          </a:p>
        </p:txBody>
      </p:sp>
    </p:spTree>
    <p:extLst>
      <p:ext uri="{BB962C8B-B14F-4D97-AF65-F5344CB8AC3E}">
        <p14:creationId xmlns:p14="http://schemas.microsoft.com/office/powerpoint/2010/main" val="539526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Next we moved to setting year 1 thresholds.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A we began with the project-specific performance measures predefined in the grant.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B - D, we referenced the grant narrative and project budget and the evaluation team set what we thought was a reasonable goal of 85%.</a:t>
            </a:r>
          </a:p>
          <a:p>
            <a:endParaRPr lang="en-US" dirty="0" smtClean="0"/>
          </a:p>
          <a:p>
            <a:r>
              <a:rPr lang="en-US" dirty="0" smtClean="0"/>
              <a:t>We repeated</a:t>
            </a:r>
            <a:r>
              <a:rPr lang="en-US" baseline="0" dirty="0" smtClean="0"/>
              <a:t> this process for each component.  Once a draft was completed we incorporated into our evaluation plan, submitted it to the client with specific instructions to guide their review of criteria, and scheduled a meeting to focus just on the fidelity index.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goal of this meeting was to introduce the client to implementation fidelity in a concrete way and invite their input in the development process.  We were seeking agreement that what we proposed was appropriate, reasonable, and ambitious.  The conversation focused on measurement and thresholds.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Questions to ask during that meeting where: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a:t>
            </a:r>
            <a:r>
              <a:rPr lang="en-US" baseline="0" dirty="0" smtClean="0"/>
              <a:t> many events do you plan to offer? How many student/teachers do you expect will attend/engage? What has this looked like for your schools in the past?  Is that threshold realistic given where you are in the phase of program implementation?  Is this the right measure to use for the indicator?  What types of data do you already collected on this activity?</a:t>
            </a:r>
          </a:p>
        </p:txBody>
      </p:sp>
      <p:sp>
        <p:nvSpPr>
          <p:cNvPr id="4" name="Slide Number Placeholder 3"/>
          <p:cNvSpPr>
            <a:spLocks noGrp="1"/>
          </p:cNvSpPr>
          <p:nvPr>
            <p:ph type="sldNum" sz="quarter" idx="10"/>
          </p:nvPr>
        </p:nvSpPr>
        <p:spPr/>
        <p:txBody>
          <a:bodyPr/>
          <a:lstStyle/>
          <a:p>
            <a:fld id="{B47524DA-80AD-424E-ABB9-4A3EEFA50B77}" type="slidenum">
              <a:rPr lang="en-US" smtClean="0"/>
              <a:t>25</a:t>
            </a:fld>
            <a:endParaRPr lang="en-US"/>
          </a:p>
        </p:txBody>
      </p:sp>
    </p:spTree>
    <p:extLst>
      <p:ext uri="{BB962C8B-B14F-4D97-AF65-F5344CB8AC3E}">
        <p14:creationId xmlns:p14="http://schemas.microsoft.com/office/powerpoint/2010/main" val="539526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26</a:t>
            </a:fld>
            <a:endParaRPr lang="en-US"/>
          </a:p>
        </p:txBody>
      </p:sp>
    </p:spTree>
    <p:extLst>
      <p:ext uri="{BB962C8B-B14F-4D97-AF65-F5344CB8AC3E}">
        <p14:creationId xmlns:p14="http://schemas.microsoft.com/office/powerpoint/2010/main" val="3065528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IMPACT: </a:t>
            </a:r>
            <a:r>
              <a:rPr lang="en-US" sz="1200" b="1" dirty="0" smtClean="0"/>
              <a:t>I</a:t>
            </a:r>
            <a:r>
              <a:rPr lang="en-US" sz="1200" dirty="0" smtClean="0"/>
              <a:t>nnovative </a:t>
            </a:r>
            <a:r>
              <a:rPr lang="en-US" sz="1200" b="1" dirty="0" smtClean="0"/>
              <a:t>M</a:t>
            </a:r>
            <a:r>
              <a:rPr lang="en-US" sz="1200" dirty="0" smtClean="0"/>
              <a:t>ethods for </a:t>
            </a:r>
            <a:r>
              <a:rPr lang="en-US" sz="1200" b="1" dirty="0" smtClean="0"/>
              <a:t>P</a:t>
            </a:r>
            <a:r>
              <a:rPr lang="en-US" sz="1200" dirty="0" smtClean="0"/>
              <a:t>ersonalizing </a:t>
            </a:r>
            <a:r>
              <a:rPr lang="en-US" sz="1200" b="1" dirty="0" smtClean="0"/>
              <a:t>A</a:t>
            </a:r>
            <a:r>
              <a:rPr lang="en-US" sz="1200" dirty="0" smtClean="0"/>
              <a:t>cademics, </a:t>
            </a:r>
            <a:r>
              <a:rPr lang="en-US" sz="1200" b="1" dirty="0" smtClean="0"/>
              <a:t>C</a:t>
            </a:r>
            <a:r>
              <a:rPr lang="en-US" sz="1200" dirty="0" smtClean="0"/>
              <a:t>omplemented by </a:t>
            </a:r>
            <a:r>
              <a:rPr lang="en-US" sz="1200" b="1" dirty="0" smtClean="0"/>
              <a:t>T</a:t>
            </a:r>
            <a:r>
              <a:rPr lang="en-US" sz="1200" dirty="0" smtClean="0"/>
              <a:t>echnology</a:t>
            </a:r>
          </a:p>
          <a:p>
            <a:endParaRPr lang="en-US" i="1" baseline="0" dirty="0" smtClean="0"/>
          </a:p>
          <a:p>
            <a:r>
              <a:rPr lang="en-US" i="0" baseline="0" dirty="0" smtClean="0"/>
              <a:t>2012-2016 four year grant – just completed year 1 and beginning year 2 of the project/evaluation</a:t>
            </a:r>
          </a:p>
          <a:p>
            <a:endParaRPr lang="en-US" i="0" baseline="0" dirty="0" smtClean="0"/>
          </a:p>
          <a:p>
            <a:r>
              <a:rPr lang="en-US" i="0" baseline="0" dirty="0" smtClean="0"/>
              <a:t>Requires both an impact and implementation evaluation – embedded a fidelity index to support implementation evaluation</a:t>
            </a:r>
          </a:p>
          <a:p>
            <a:r>
              <a:rPr lang="en-US" i="0" baseline="0" dirty="0" smtClean="0"/>
              <a:t>Outcomes</a:t>
            </a:r>
          </a:p>
          <a:p>
            <a:pPr marL="171450" indent="-171450">
              <a:buFont typeface="Arial" panose="020B0604020202020204" pitchFamily="34" charset="0"/>
              <a:buChar char="•"/>
            </a:pPr>
            <a:r>
              <a:rPr lang="en-US" i="0" baseline="0" dirty="0" smtClean="0"/>
              <a:t>Blended Learning Implementation</a:t>
            </a:r>
          </a:p>
          <a:p>
            <a:pPr marL="171450" indent="-171450">
              <a:buFont typeface="Arial" panose="020B0604020202020204" pitchFamily="34" charset="0"/>
              <a:buChar char="•"/>
            </a:pPr>
            <a:r>
              <a:rPr lang="en-US" i="0" baseline="0" dirty="0" smtClean="0"/>
              <a:t>Student Outcomes – Academic Achievement, College and Career Readiness</a:t>
            </a:r>
          </a:p>
          <a:p>
            <a:pPr marL="171450" indent="-171450">
              <a:buFont typeface="Arial" panose="020B0604020202020204" pitchFamily="34" charset="0"/>
              <a:buChar char="•"/>
            </a:pPr>
            <a:r>
              <a:rPr lang="en-US" i="0" baseline="0" dirty="0" smtClean="0"/>
              <a:t>Teacher Effectiveness</a:t>
            </a:r>
          </a:p>
          <a:p>
            <a:pPr marL="171450" indent="-171450">
              <a:buFont typeface="Arial" panose="020B0604020202020204" pitchFamily="34" charset="0"/>
              <a:buChar char="•"/>
            </a:pPr>
            <a:r>
              <a:rPr lang="en-US" i="0" baseline="0" dirty="0" smtClean="0"/>
              <a:t>Sustainability</a:t>
            </a:r>
          </a:p>
          <a:p>
            <a:pPr marL="171450" indent="-171450">
              <a:buFont typeface="Arial" panose="020B0604020202020204" pitchFamily="34" charset="0"/>
              <a:buChar char="•"/>
            </a:pPr>
            <a:endParaRPr lang="en-US" i="0" baseline="0" dirty="0" smtClean="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084030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constantly monitor data to assure that the data produced</a:t>
            </a:r>
            <a:r>
              <a:rPr lang="en-US" baseline="0" dirty="0" smtClean="0"/>
              <a:t> can be used to measure fidelity indicators of interest, as well as can be reported in the format desired (percentage, mean, etc.)  Also need to check that data has been measured consistently across all sites</a:t>
            </a:r>
          </a:p>
          <a:p>
            <a:r>
              <a:rPr lang="en-US" baseline="0" dirty="0" smtClean="0"/>
              <a:t>	We had to modify our index and reduce indices to the lowest consistent measure (what teachers received v. what staff provided)</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03450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key components of our fidelity index – and the indicators that make up each component</a:t>
            </a:r>
          </a:p>
          <a:p>
            <a:r>
              <a:rPr lang="en-US" baseline="0" dirty="0" smtClean="0"/>
              <a:t>Thinking long-term, wanted to be certain that the key components were always being measured to some degree</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907816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 – were added in retrospect</a:t>
            </a:r>
          </a:p>
          <a:p>
            <a:r>
              <a:rPr lang="en-US" dirty="0" smtClean="0"/>
              <a:t>Black</a:t>
            </a:r>
            <a:r>
              <a:rPr lang="en-US" baseline="0" dirty="0" smtClean="0"/>
              <a:t> – removed from fidelity index</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907816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a:t>
            </a:r>
            <a:r>
              <a:rPr lang="en-US" baseline="0" dirty="0" smtClean="0"/>
              <a:t> ahead</a:t>
            </a:r>
          </a:p>
          <a:p>
            <a:r>
              <a:rPr lang="en-US" baseline="0" dirty="0" smtClean="0"/>
              <a:t>	Green – Demonstration Classrooms and Sustainability will become important features of the index</a:t>
            </a:r>
          </a:p>
          <a:p>
            <a:r>
              <a:rPr lang="en-US" baseline="0" dirty="0" smtClean="0"/>
              <a:t>	Grey – we’ll still measure technology and teacher/admin PD, but they will become less important</a:t>
            </a:r>
          </a:p>
          <a:p>
            <a:endParaRPr lang="en-US" baseline="0" dirty="0" smtClean="0"/>
          </a:p>
          <a:p>
            <a:r>
              <a:rPr lang="en-US" baseline="0" dirty="0" smtClean="0"/>
              <a:t>Important to note that throughout data collection the same key components are always being measured</a:t>
            </a:r>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907816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Dosage: target set low, but weighted</a:t>
            </a:r>
            <a:r>
              <a:rPr lang="en-US" baseline="0" dirty="0" smtClean="0"/>
              <a:t> heavy – strongly exceeded target, so target increased for year 2 and weight increased</a:t>
            </a:r>
          </a:p>
          <a:p>
            <a:r>
              <a:rPr lang="en-US" baseline="0" dirty="0" smtClean="0"/>
              <a:t>Reach: target set low and weighted low, because unsure of what to expect with new program – didn’t meet target, so maintain target and weight for year 2</a:t>
            </a:r>
          </a:p>
          <a:p>
            <a:r>
              <a:rPr lang="en-US" baseline="0" dirty="0" smtClean="0"/>
              <a:t>Responsiveness: target set high and weighted high because satisfaction scores are often high (likely in their favor), increased target but decreased weight for year 2 – because not as important</a:t>
            </a:r>
          </a:p>
          <a:p>
            <a:r>
              <a:rPr lang="en-US" baseline="0" dirty="0" smtClean="0"/>
              <a:t>Quality: were not certain of “best practices” at onset of program so left out of fidelity index, set target but low weight for year 2</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977685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Summative</a:t>
            </a:r>
            <a:r>
              <a:rPr lang="en-US" baseline="0" dirty="0" smtClean="0"/>
              <a:t> number of implementation – program wide.  Series of cascading roll-ups</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a:t>
            </a:fld>
            <a:endParaRPr lang="en-US"/>
          </a:p>
        </p:txBody>
      </p:sp>
    </p:spTree>
    <p:extLst>
      <p:ext uri="{BB962C8B-B14F-4D97-AF65-F5344CB8AC3E}">
        <p14:creationId xmlns:p14="http://schemas.microsoft.com/office/powerpoint/2010/main" val="10272707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2326240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34</a:t>
            </a:fld>
            <a:endParaRPr lang="en-US"/>
          </a:p>
        </p:txBody>
      </p:sp>
    </p:spTree>
    <p:extLst>
      <p:ext uri="{BB962C8B-B14F-4D97-AF65-F5344CB8AC3E}">
        <p14:creationId xmlns:p14="http://schemas.microsoft.com/office/powerpoint/2010/main" val="3673949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35</a:t>
            </a:fld>
            <a:endParaRPr lang="en-US"/>
          </a:p>
        </p:txBody>
      </p:sp>
    </p:spTree>
    <p:extLst>
      <p:ext uri="{BB962C8B-B14F-4D97-AF65-F5344CB8AC3E}">
        <p14:creationId xmlns:p14="http://schemas.microsoft.com/office/powerpoint/2010/main" val="36739490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36</a:t>
            </a:fld>
            <a:endParaRPr lang="en-US"/>
          </a:p>
        </p:txBody>
      </p:sp>
    </p:spTree>
    <p:extLst>
      <p:ext uri="{BB962C8B-B14F-4D97-AF65-F5344CB8AC3E}">
        <p14:creationId xmlns:p14="http://schemas.microsoft.com/office/powerpoint/2010/main" val="3673949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37</a:t>
            </a:fld>
            <a:endParaRPr lang="en-US"/>
          </a:p>
        </p:txBody>
      </p:sp>
    </p:spTree>
    <p:extLst>
      <p:ext uri="{BB962C8B-B14F-4D97-AF65-F5344CB8AC3E}">
        <p14:creationId xmlns:p14="http://schemas.microsoft.com/office/powerpoint/2010/main" val="3673949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38</a:t>
            </a:fld>
            <a:endParaRPr lang="en-US"/>
          </a:p>
        </p:txBody>
      </p:sp>
    </p:spTree>
    <p:extLst>
      <p:ext uri="{BB962C8B-B14F-4D97-AF65-F5344CB8AC3E}">
        <p14:creationId xmlns:p14="http://schemas.microsoft.com/office/powerpoint/2010/main" val="3673949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39</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40</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41</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42</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Focused</a:t>
            </a:r>
            <a:r>
              <a:rPr lang="en-US" baseline="0" dirty="0" smtClean="0"/>
              <a:t> on 4 that can be measured on individual level.</a:t>
            </a:r>
          </a:p>
          <a:p>
            <a:r>
              <a:rPr lang="en-US" baseline="0" dirty="0" smtClean="0"/>
              <a:t>Other four – either hasn’t been a whole lot done in that area, or it’s more of a program level than individual level</a:t>
            </a:r>
          </a:p>
          <a:p>
            <a:r>
              <a:rPr lang="en-US" baseline="0" dirty="0" smtClean="0"/>
              <a:t>Quality is most abstract/undefined – not many standards exist.  Use empirical evidence to determine quality, information in proposal or narrative – WANT TO DEFINE A PRIORI, don’t want to rig the game, probably won’t be an exhaustive list, but can identify critical components</a:t>
            </a:r>
          </a:p>
          <a:p>
            <a:r>
              <a:rPr lang="en-US" baseline="0" dirty="0" smtClean="0"/>
              <a:t>Don’t need to include all of them – maybe some are more relevant that others</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5</a:t>
            </a:fld>
            <a:endParaRPr lang="en-US"/>
          </a:p>
        </p:txBody>
      </p:sp>
    </p:spTree>
    <p:extLst>
      <p:ext uri="{BB962C8B-B14F-4D97-AF65-F5344CB8AC3E}">
        <p14:creationId xmlns:p14="http://schemas.microsoft.com/office/powerpoint/2010/main" val="29825096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43</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44</a:t>
            </a:fld>
            <a:endParaRPr lang="en-US"/>
          </a:p>
        </p:txBody>
      </p:sp>
    </p:spTree>
    <p:extLst>
      <p:ext uri="{BB962C8B-B14F-4D97-AF65-F5344CB8AC3E}">
        <p14:creationId xmlns:p14="http://schemas.microsoft.com/office/powerpoint/2010/main" val="191828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23262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Multicomponent Program:</a:t>
            </a:r>
          </a:p>
          <a:p>
            <a:r>
              <a:rPr lang="en-US" dirty="0" smtClean="0"/>
              <a:t>45 minutes</a:t>
            </a:r>
          </a:p>
          <a:p>
            <a:endParaRPr lang="en-US" dirty="0" smtClean="0"/>
          </a:p>
          <a:p>
            <a:r>
              <a:rPr lang="en-US" dirty="0" smtClean="0"/>
              <a:t>Mentoring</a:t>
            </a:r>
          </a:p>
          <a:p>
            <a:r>
              <a:rPr lang="en-US" dirty="0" smtClean="0"/>
              <a:t>Case Management – work with kids to monitor grades</a:t>
            </a:r>
            <a:r>
              <a:rPr lang="en-US" baseline="0" dirty="0" smtClean="0"/>
              <a:t> and goals, check-in quarterly</a:t>
            </a:r>
          </a:p>
          <a:p>
            <a:r>
              <a:rPr lang="en-US" baseline="0" dirty="0" smtClean="0"/>
              <a:t>College Prep – complete college access documents</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6</a:t>
            </a:fld>
            <a:endParaRPr lang="en-US"/>
          </a:p>
        </p:txBody>
      </p:sp>
    </p:spTree>
    <p:extLst>
      <p:ext uri="{BB962C8B-B14F-4D97-AF65-F5344CB8AC3E}">
        <p14:creationId xmlns:p14="http://schemas.microsoft.com/office/powerpoint/2010/main" val="3183695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services are directly affecting outcomes – you could argue for everything to be a key component, but that just makes</a:t>
            </a:r>
            <a:r>
              <a:rPr lang="en-US" baseline="0" dirty="0" smtClean="0"/>
              <a:t> your index more complex, best to stick to direct services to targeted audience</a:t>
            </a:r>
          </a:p>
          <a:p>
            <a:r>
              <a:rPr lang="en-US" baseline="0" dirty="0" smtClean="0"/>
              <a:t>If you think of it as a living/fluid measure – you can modify it every year to reflect key components</a:t>
            </a:r>
          </a:p>
          <a:p>
            <a:r>
              <a:rPr lang="en-US" baseline="0" dirty="0" smtClean="0"/>
              <a:t>Training, planning – preliminary and important, but not a direct service for participants.  But say planning and training were the only components done in Year 1, then it is reasonable to identify them as key components. </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7</a:t>
            </a:fld>
            <a:endParaRPr lang="en-US"/>
          </a:p>
        </p:txBody>
      </p:sp>
    </p:spTree>
    <p:extLst>
      <p:ext uri="{BB962C8B-B14F-4D97-AF65-F5344CB8AC3E}">
        <p14:creationId xmlns:p14="http://schemas.microsoft.com/office/powerpoint/2010/main" val="103418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identify key</a:t>
            </a:r>
            <a:r>
              <a:rPr lang="en-US" baseline="0" dirty="0" smtClean="0"/>
              <a:t> component – drill down using criteria</a:t>
            </a:r>
          </a:p>
          <a:p>
            <a:r>
              <a:rPr lang="en-US" baseline="0" dirty="0" smtClean="0"/>
              <a:t>Can use any one or combination of criteria most relevant to your program</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8</a:t>
            </a:fld>
            <a:endParaRPr lang="en-US"/>
          </a:p>
        </p:txBody>
      </p:sp>
    </p:spTree>
    <p:extLst>
      <p:ext uri="{BB962C8B-B14F-4D97-AF65-F5344CB8AC3E}">
        <p14:creationId xmlns:p14="http://schemas.microsoft.com/office/powerpoint/2010/main" val="371589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back to grant narrative, proposal, program materials, best practices, program history to define</a:t>
            </a:r>
            <a:r>
              <a:rPr lang="en-US" baseline="0" dirty="0" smtClean="0"/>
              <a:t> criteria</a:t>
            </a:r>
            <a:endParaRPr lang="en-US" dirty="0"/>
          </a:p>
        </p:txBody>
      </p:sp>
      <p:sp>
        <p:nvSpPr>
          <p:cNvPr id="4" name="Slide Number Placeholder 3"/>
          <p:cNvSpPr>
            <a:spLocks noGrp="1"/>
          </p:cNvSpPr>
          <p:nvPr>
            <p:ph type="sldNum" sz="quarter" idx="10"/>
          </p:nvPr>
        </p:nvSpPr>
        <p:spPr/>
        <p:txBody>
          <a:bodyPr/>
          <a:lstStyle/>
          <a:p>
            <a:fld id="{B47524DA-80AD-424E-ABB9-4A3EEFA50B77}" type="slidenum">
              <a:rPr lang="en-US" smtClean="0"/>
              <a:t>9</a:t>
            </a:fld>
            <a:endParaRPr lang="en-US"/>
          </a:p>
        </p:txBody>
      </p:sp>
    </p:spTree>
    <p:extLst>
      <p:ext uri="{BB962C8B-B14F-4D97-AF65-F5344CB8AC3E}">
        <p14:creationId xmlns:p14="http://schemas.microsoft.com/office/powerpoint/2010/main" val="3556224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set</a:t>
            </a:r>
            <a:r>
              <a:rPr lang="en-US" baseline="0" dirty="0" smtClean="0"/>
              <a:t> threshold or target – can have any number of levels, but fewer is less complex</a:t>
            </a:r>
          </a:p>
          <a:p>
            <a:r>
              <a:rPr lang="en-US" baseline="0" dirty="0" smtClean="0"/>
              <a:t>More than three you get finer level of measurement, but can become difficult to interpret</a:t>
            </a:r>
          </a:p>
        </p:txBody>
      </p:sp>
      <p:sp>
        <p:nvSpPr>
          <p:cNvPr id="4" name="Slide Number Placeholder 3"/>
          <p:cNvSpPr>
            <a:spLocks noGrp="1"/>
          </p:cNvSpPr>
          <p:nvPr>
            <p:ph type="sldNum" sz="quarter" idx="10"/>
          </p:nvPr>
        </p:nvSpPr>
        <p:spPr/>
        <p:txBody>
          <a:bodyPr/>
          <a:lstStyle/>
          <a:p>
            <a:fld id="{B47524DA-80AD-424E-ABB9-4A3EEFA50B77}" type="slidenum">
              <a:rPr lang="en-US" smtClean="0"/>
              <a:t>10</a:t>
            </a:fld>
            <a:endParaRPr lang="en-US"/>
          </a:p>
        </p:txBody>
      </p:sp>
    </p:spTree>
    <p:extLst>
      <p:ext uri="{BB962C8B-B14F-4D97-AF65-F5344CB8AC3E}">
        <p14:creationId xmlns:p14="http://schemas.microsoft.com/office/powerpoint/2010/main" val="4119738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9FDAD8-1040-4263-B8A8-7386188934FF}"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9FDAD8-1040-4263-B8A8-7386188934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13AAC3-6CCF-4D2F-AC1B-E8CE7DC1CEA6}" type="datetimeFigureOut">
              <a:rPr lang="en-US" smtClean="0"/>
              <a:pPr/>
              <a:t>10/20/2014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9FDAD8-1040-4263-B8A8-7386188934FF}"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13AAC3-6CCF-4D2F-AC1B-E8CE7DC1CEA6}" type="datetimeFigureOut">
              <a:rPr lang="en-US" smtClean="0"/>
              <a:pPr/>
              <a:t>10/20/2014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8A9FDAD8-1040-4263-B8A8-7386188934F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113AAC3-6CCF-4D2F-AC1B-E8CE7DC1CEA6}" type="datetimeFigureOut">
              <a:rPr lang="en-US" smtClean="0"/>
              <a:pPr/>
              <a:t>10/20/2014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A9FDAD8-1040-4263-B8A8-7386188934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Krista@evaluationgroup.com" TargetMode="External"/><Relationship Id="rId2" Type="http://schemas.openxmlformats.org/officeDocument/2006/relationships/hyperlink" Target="mailto:Joel@evaluationgroup.com"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mailto:Karyl@evaluationgroup.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610600" cy="1673352"/>
          </a:xfrm>
        </p:spPr>
        <p:txBody>
          <a:bodyPr>
            <a:normAutofit fontScale="90000"/>
          </a:bodyPr>
          <a:lstStyle/>
          <a:p>
            <a:r>
              <a:rPr lang="en-US" sz="4000" dirty="0" smtClean="0"/>
              <a:t>Assessing Program Fidelity Across Multiple Contexts:  The Fidelity Index, Part II</a:t>
            </a:r>
            <a:br>
              <a:rPr lang="en-US" sz="4000" dirty="0" smtClean="0"/>
            </a:br>
            <a:r>
              <a:rPr lang="en-US" sz="4000" dirty="0" smtClean="0"/>
              <a:t/>
            </a:r>
            <a:br>
              <a:rPr lang="en-US" sz="4000" dirty="0" smtClean="0"/>
            </a:br>
            <a:r>
              <a:rPr lang="en-US" sz="3100" dirty="0" smtClean="0"/>
              <a:t>Session # 814 </a:t>
            </a:r>
            <a:r>
              <a:rPr lang="en-US" dirty="0" smtClean="0"/>
              <a:t/>
            </a:r>
            <a:br>
              <a:rPr lang="en-US" dirty="0" smtClean="0"/>
            </a:br>
            <a:r>
              <a:rPr lang="en-US" dirty="0" smtClean="0"/>
              <a:t/>
            </a:r>
            <a:br>
              <a:rPr lang="en-US" dirty="0" smtClean="0"/>
            </a:br>
            <a:r>
              <a:rPr lang="en-US" sz="2700" dirty="0" smtClean="0"/>
              <a:t>Joel  Philp, Krista Collins, and Karyl Askew</a:t>
            </a:r>
            <a:br>
              <a:rPr lang="en-US" sz="2700" dirty="0" smtClean="0"/>
            </a:br>
            <a:r>
              <a:rPr lang="en-US" sz="2700" dirty="0" smtClean="0"/>
              <a:t>The Evaluation Group</a:t>
            </a:r>
            <a:endParaRPr lang="en-US" sz="2700" dirty="0"/>
          </a:p>
        </p:txBody>
      </p:sp>
      <p:sp>
        <p:nvSpPr>
          <p:cNvPr id="3" name="Subtitle 2"/>
          <p:cNvSpPr>
            <a:spLocks noGrp="1"/>
          </p:cNvSpPr>
          <p:nvPr>
            <p:ph type="subTitle" idx="1"/>
          </p:nvPr>
        </p:nvSpPr>
        <p:spPr>
          <a:xfrm>
            <a:off x="457200" y="5562600"/>
            <a:ext cx="6400800" cy="685800"/>
          </a:xfrm>
        </p:spPr>
        <p:txBody>
          <a:bodyPr>
            <a:normAutofit fontScale="62500" lnSpcReduction="20000"/>
          </a:bodyPr>
          <a:lstStyle/>
          <a:p>
            <a:r>
              <a:rPr lang="en-US" sz="2800" dirty="0" smtClean="0"/>
              <a:t>American Evaluation Association Annual Conference</a:t>
            </a:r>
          </a:p>
          <a:p>
            <a:r>
              <a:rPr lang="en-US" sz="2800" dirty="0" smtClean="0"/>
              <a:t>October  13-18 2014</a:t>
            </a:r>
          </a:p>
          <a:p>
            <a:r>
              <a:rPr lang="en-US" sz="2800" dirty="0" smtClean="0"/>
              <a:t>Denver, CO</a:t>
            </a:r>
          </a:p>
          <a:p>
            <a:endParaRPr lang="en-US" dirty="0"/>
          </a:p>
        </p:txBody>
      </p:sp>
      <p:pic>
        <p:nvPicPr>
          <p:cNvPr id="4" name="Picture 3" descr="teg.jpg"/>
          <p:cNvPicPr>
            <a:picLocks noChangeAspect="1"/>
          </p:cNvPicPr>
          <p:nvPr/>
        </p:nvPicPr>
        <p:blipFill>
          <a:blip r:embed="rId3"/>
          <a:stretch>
            <a:fillRect/>
          </a:stretch>
        </p:blipFill>
        <p:spPr>
          <a:xfrm>
            <a:off x="6858000" y="5181600"/>
            <a:ext cx="2286000" cy="1676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229600" cy="4625609"/>
          </a:xfrm>
        </p:spPr>
        <p:txBody>
          <a:bodyPr>
            <a:noAutofit/>
          </a:bodyPr>
          <a:lstStyle/>
          <a:p>
            <a:pPr>
              <a:buNone/>
            </a:pPr>
            <a:r>
              <a:rPr lang="en-US" b="1" dirty="0" smtClean="0"/>
              <a:t>Step #4:   Determine Levels and Thresholds</a:t>
            </a:r>
            <a:endParaRPr lang="en-US" b="1" dirty="0"/>
          </a:p>
          <a:p>
            <a:r>
              <a:rPr lang="en-US" sz="2800" b="1" dirty="0" smtClean="0"/>
              <a:t>Define  </a:t>
            </a:r>
            <a:r>
              <a:rPr lang="en-US" sz="2800" b="1" dirty="0"/>
              <a:t>the  </a:t>
            </a:r>
            <a:r>
              <a:rPr lang="en-US" sz="2800" b="1" dirty="0" smtClean="0"/>
              <a:t># of levels of implementation</a:t>
            </a:r>
          </a:p>
          <a:p>
            <a:r>
              <a:rPr lang="en-US" sz="2800" b="1" dirty="0" smtClean="0"/>
              <a:t>Can have any number of levels, but 2-3</a:t>
            </a:r>
            <a:endParaRPr lang="en-US" sz="2800" b="1" dirty="0"/>
          </a:p>
          <a:p>
            <a:pPr marL="118872" indent="0">
              <a:buNone/>
            </a:pPr>
            <a:r>
              <a:rPr lang="en-US" sz="2800" b="1" dirty="0"/>
              <a:t> </a:t>
            </a:r>
            <a:r>
              <a:rPr lang="en-US" sz="2800" b="1" dirty="0" smtClean="0"/>
              <a:t>   seems best.  For example:</a:t>
            </a:r>
          </a:p>
          <a:p>
            <a:pPr lvl="1"/>
            <a:r>
              <a:rPr lang="en-US" sz="2400" b="1" dirty="0" smtClean="0"/>
              <a:t>Adequate/not adequate</a:t>
            </a:r>
          </a:p>
          <a:p>
            <a:pPr lvl="1"/>
            <a:r>
              <a:rPr lang="en-US" sz="2400" b="1" dirty="0" smtClean="0"/>
              <a:t>Poor/satisfactory/exemplary</a:t>
            </a:r>
          </a:p>
          <a:p>
            <a:pPr lvl="1"/>
            <a:r>
              <a:rPr lang="en-US" sz="2400" b="1" dirty="0" smtClean="0"/>
              <a:t>Below expectations/meets expectations/exceeds expectations</a:t>
            </a:r>
          </a:p>
          <a:p>
            <a:pPr marL="457200" lvl="1" indent="0">
              <a:buNone/>
            </a:pPr>
            <a:endParaRPr lang="en-US" sz="3300" b="1" dirty="0" smtClean="0"/>
          </a:p>
          <a:p>
            <a:pPr marL="457200" lvl="1" indent="0">
              <a:buNone/>
            </a:pPr>
            <a:r>
              <a:rPr lang="en-US" sz="3300" b="1" dirty="0" smtClean="0"/>
              <a:t> </a:t>
            </a:r>
          </a:p>
          <a:p>
            <a:pPr>
              <a:buNone/>
            </a:pPr>
            <a:endParaRPr lang="en-US" dirty="0"/>
          </a:p>
        </p:txBody>
      </p:sp>
      <p:sp>
        <p:nvSpPr>
          <p:cNvPr id="5"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796468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229600" cy="4625609"/>
          </a:xfrm>
        </p:spPr>
        <p:txBody>
          <a:bodyPr>
            <a:noAutofit/>
          </a:bodyPr>
          <a:lstStyle/>
          <a:p>
            <a:pPr>
              <a:buNone/>
            </a:pPr>
            <a:r>
              <a:rPr lang="en-US" b="1" dirty="0" smtClean="0"/>
              <a:t>Step #4:   Determine Levels and Thresholds</a:t>
            </a:r>
            <a:endParaRPr lang="en-US" b="1" dirty="0"/>
          </a:p>
          <a:p>
            <a:r>
              <a:rPr lang="en-US" sz="2800" b="1" dirty="0" smtClean="0"/>
              <a:t>Define  </a:t>
            </a:r>
            <a:r>
              <a:rPr lang="en-US" sz="2800" b="1" dirty="0"/>
              <a:t>the  </a:t>
            </a:r>
            <a:r>
              <a:rPr lang="en-US" sz="2800" b="1" dirty="0" smtClean="0"/>
              <a:t>thresholds (i.e., targets) for each level</a:t>
            </a:r>
            <a:endParaRPr lang="en-US" sz="3300" b="1" dirty="0" smtClean="0"/>
          </a:p>
          <a:p>
            <a:r>
              <a:rPr lang="en-US" sz="2400" b="1" dirty="0" smtClean="0"/>
              <a:t>Thresholds and criteria are set </a:t>
            </a:r>
            <a:r>
              <a:rPr lang="en-US" sz="2400" b="1" u="sng" dirty="0" smtClean="0"/>
              <a:t>a priori </a:t>
            </a:r>
            <a:r>
              <a:rPr lang="en-US" sz="2400" b="1" dirty="0" smtClean="0"/>
              <a:t>from:</a:t>
            </a:r>
          </a:p>
          <a:p>
            <a:pPr lvl="1"/>
            <a:r>
              <a:rPr lang="en-US" sz="2400" b="1" dirty="0" smtClean="0"/>
              <a:t>Discussions with program staff</a:t>
            </a:r>
          </a:p>
          <a:p>
            <a:pPr lvl="1"/>
            <a:r>
              <a:rPr lang="en-US" sz="2400" b="1" dirty="0" smtClean="0"/>
              <a:t>Review of  program model or grant narrative</a:t>
            </a:r>
          </a:p>
          <a:p>
            <a:pPr lvl="1"/>
            <a:r>
              <a:rPr lang="en-US" sz="2400" b="1" dirty="0" smtClean="0"/>
              <a:t>Known best practices cited in the literature</a:t>
            </a:r>
          </a:p>
          <a:p>
            <a:pPr lvl="1"/>
            <a:r>
              <a:rPr lang="en-US" sz="2400" b="1" dirty="0" smtClean="0"/>
              <a:t>Historical program evidence</a:t>
            </a:r>
          </a:p>
          <a:p>
            <a:pPr>
              <a:buNone/>
            </a:pPr>
            <a:r>
              <a:rPr lang="en-US" sz="2400" b="1" dirty="0" smtClean="0"/>
              <a:t>		</a:t>
            </a:r>
            <a:endParaRPr lang="en-US" sz="2400" dirty="0" smtClean="0"/>
          </a:p>
          <a:p>
            <a:pPr>
              <a:buNone/>
            </a:pPr>
            <a:endParaRPr lang="en-US" dirty="0"/>
          </a:p>
        </p:txBody>
      </p:sp>
      <p:sp>
        <p:nvSpPr>
          <p:cNvPr id="7"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3426413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229600" cy="4625609"/>
          </a:xfrm>
        </p:spPr>
        <p:txBody>
          <a:bodyPr/>
          <a:lstStyle/>
          <a:p>
            <a:pPr>
              <a:buNone/>
            </a:pPr>
            <a:r>
              <a:rPr lang="en-US" b="1" dirty="0" smtClean="0"/>
              <a:t>	</a:t>
            </a:r>
          </a:p>
          <a:p>
            <a:pPr>
              <a:buNone/>
            </a:pPr>
            <a:r>
              <a:rPr lang="en-US" b="1" dirty="0" smtClean="0"/>
              <a:t>		</a:t>
            </a:r>
            <a:endParaRPr lang="en-US" dirty="0" smtClean="0"/>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25788249"/>
              </p:ext>
            </p:extLst>
          </p:nvPr>
        </p:nvGraphicFramePr>
        <p:xfrm>
          <a:off x="533400" y="2971800"/>
          <a:ext cx="7467600" cy="3404235"/>
        </p:xfrm>
        <a:graphic>
          <a:graphicData uri="http://schemas.openxmlformats.org/drawingml/2006/table">
            <a:tbl>
              <a:tblPr firstRow="1" bandRow="1">
                <a:tableStyleId>{5C22544A-7EE6-4342-B048-85BDC9FD1C3A}</a:tableStyleId>
              </a:tblPr>
              <a:tblGrid>
                <a:gridCol w="1776232"/>
                <a:gridCol w="1860816"/>
                <a:gridCol w="1945398"/>
                <a:gridCol w="1885154"/>
              </a:tblGrid>
              <a:tr h="554355">
                <a:tc gridSpan="4">
                  <a:txBody>
                    <a:bodyPr/>
                    <a:lstStyle/>
                    <a:p>
                      <a:pPr algn="ctr"/>
                      <a:r>
                        <a:rPr lang="en-US" sz="2800" dirty="0" smtClean="0">
                          <a:solidFill>
                            <a:schemeClr val="tx1"/>
                          </a:solidFill>
                        </a:rPr>
                        <a:t>Mentoring Component</a:t>
                      </a:r>
                      <a:endParaRPr lang="en-US" sz="2800" dirty="0">
                        <a:solidFill>
                          <a:schemeClr val="tx1"/>
                        </a:solidFill>
                      </a:endParaRPr>
                    </a:p>
                  </a:txBody>
                  <a:tcPr/>
                </a:tc>
                <a:tc hMerge="1">
                  <a:txBody>
                    <a:bodyPr/>
                    <a:lstStyle/>
                    <a:p>
                      <a:pPr algn="ctr"/>
                      <a:endParaRPr lang="en-US" dirty="0">
                        <a:solidFill>
                          <a:schemeClr val="tx1"/>
                        </a:solidFill>
                      </a:endParaRPr>
                    </a:p>
                  </a:txBody>
                  <a:tcPr/>
                </a:tc>
                <a:tc hMerge="1">
                  <a:txBody>
                    <a:bodyPr/>
                    <a:lstStyle/>
                    <a:p>
                      <a:pPr algn="ctr"/>
                      <a:endParaRPr lang="en-US" dirty="0">
                        <a:solidFill>
                          <a:schemeClr val="tx1"/>
                        </a:solidFill>
                      </a:endParaRPr>
                    </a:p>
                  </a:txBody>
                  <a:tcPr/>
                </a:tc>
                <a:tc hMerge="1">
                  <a:txBody>
                    <a:bodyPr/>
                    <a:lstStyle/>
                    <a:p>
                      <a:pPr algn="ctr"/>
                      <a:endParaRPr lang="en-US" dirty="0">
                        <a:solidFill>
                          <a:schemeClr val="tx1"/>
                        </a:solidFill>
                      </a:endParaRPr>
                    </a:p>
                  </a:txBody>
                  <a:tcPr/>
                </a:tc>
              </a:tr>
              <a:tr h="554355">
                <a:tc>
                  <a:txBody>
                    <a:bodyPr/>
                    <a:lstStyle/>
                    <a:p>
                      <a:pPr algn="ctr"/>
                      <a:r>
                        <a:rPr lang="en-US" b="1" dirty="0" smtClean="0">
                          <a:solidFill>
                            <a:schemeClr val="tx1"/>
                          </a:solidFill>
                        </a:rPr>
                        <a:t>Criteria</a:t>
                      </a:r>
                      <a:endParaRPr lang="en-US" b="1" dirty="0">
                        <a:solidFill>
                          <a:schemeClr val="tx1"/>
                        </a:solidFill>
                      </a:endParaRPr>
                    </a:p>
                  </a:txBody>
                  <a:tcPr/>
                </a:tc>
                <a:tc>
                  <a:txBody>
                    <a:bodyPr/>
                    <a:lstStyle/>
                    <a:p>
                      <a:pPr algn="ctr"/>
                      <a:r>
                        <a:rPr lang="en-US" b="1" dirty="0" smtClean="0">
                          <a:solidFill>
                            <a:schemeClr val="tx1"/>
                          </a:solidFill>
                        </a:rPr>
                        <a:t>Poor </a:t>
                      </a:r>
                      <a:endParaRPr lang="en-US" b="1" dirty="0">
                        <a:solidFill>
                          <a:schemeClr val="tx1"/>
                        </a:solidFill>
                      </a:endParaRPr>
                    </a:p>
                  </a:txBody>
                  <a:tcPr/>
                </a:tc>
                <a:tc>
                  <a:txBody>
                    <a:bodyPr/>
                    <a:lstStyle/>
                    <a:p>
                      <a:pPr algn="ctr"/>
                      <a:r>
                        <a:rPr lang="en-US" b="1" dirty="0" smtClean="0">
                          <a:solidFill>
                            <a:schemeClr val="tx1"/>
                          </a:solidFill>
                        </a:rPr>
                        <a:t>Adequate </a:t>
                      </a:r>
                      <a:endParaRPr lang="en-US" b="1" dirty="0">
                        <a:solidFill>
                          <a:schemeClr val="tx1"/>
                        </a:solidFill>
                      </a:endParaRPr>
                    </a:p>
                  </a:txBody>
                  <a:tcPr/>
                </a:tc>
                <a:tc>
                  <a:txBody>
                    <a:bodyPr/>
                    <a:lstStyle/>
                    <a:p>
                      <a:pPr algn="ctr"/>
                      <a:r>
                        <a:rPr lang="en-US" b="1" dirty="0" smtClean="0">
                          <a:solidFill>
                            <a:schemeClr val="tx1"/>
                          </a:solidFill>
                        </a:rPr>
                        <a:t>Exemplary</a:t>
                      </a:r>
                      <a:endParaRPr lang="en-US" b="1" dirty="0">
                        <a:solidFill>
                          <a:schemeClr val="tx1"/>
                        </a:solidFill>
                      </a:endParaRPr>
                    </a:p>
                  </a:txBody>
                  <a:tcPr/>
                </a:tc>
              </a:tr>
              <a:tr h="370840">
                <a:tc>
                  <a:txBody>
                    <a:bodyPr/>
                    <a:lstStyle/>
                    <a:p>
                      <a:r>
                        <a:rPr lang="en-US" b="1" dirty="0" smtClean="0"/>
                        <a:t>Adherence</a:t>
                      </a:r>
                      <a:endParaRPr lang="en-US" b="1" dirty="0"/>
                    </a:p>
                  </a:txBody>
                  <a:tcPr/>
                </a:tc>
                <a:tc>
                  <a:txBody>
                    <a:bodyPr/>
                    <a:lstStyle/>
                    <a:p>
                      <a:r>
                        <a:rPr lang="en-US" dirty="0" smtClean="0"/>
                        <a:t> 1 of 3 core ingredients</a:t>
                      </a:r>
                      <a:endParaRPr lang="en-US" dirty="0"/>
                    </a:p>
                  </a:txBody>
                  <a:tcPr/>
                </a:tc>
                <a:tc>
                  <a:txBody>
                    <a:bodyPr/>
                    <a:lstStyle/>
                    <a:p>
                      <a:r>
                        <a:rPr lang="en-US" dirty="0" smtClean="0"/>
                        <a:t>2 of 3 core ingredients</a:t>
                      </a:r>
                      <a:endParaRPr lang="en-US" dirty="0"/>
                    </a:p>
                  </a:txBody>
                  <a:tcPr/>
                </a:tc>
                <a:tc>
                  <a:txBody>
                    <a:bodyPr/>
                    <a:lstStyle/>
                    <a:p>
                      <a:r>
                        <a:rPr lang="en-US" dirty="0" smtClean="0"/>
                        <a:t>3 of 3 core ingredients</a:t>
                      </a:r>
                      <a:endParaRPr lang="en-US" dirty="0"/>
                    </a:p>
                  </a:txBody>
                  <a:tcPr/>
                </a:tc>
              </a:tr>
              <a:tr h="370205">
                <a:tc>
                  <a:txBody>
                    <a:bodyPr/>
                    <a:lstStyle/>
                    <a:p>
                      <a:r>
                        <a:rPr lang="en-US" b="1" dirty="0" smtClean="0"/>
                        <a:t>Dosage </a:t>
                      </a:r>
                      <a:endParaRPr lang="en-US" b="1" dirty="0"/>
                    </a:p>
                  </a:txBody>
                  <a:tcPr/>
                </a:tc>
                <a:tc>
                  <a:txBody>
                    <a:bodyPr/>
                    <a:lstStyle/>
                    <a:p>
                      <a:r>
                        <a:rPr lang="en-US" dirty="0" smtClean="0"/>
                        <a:t>1/month</a:t>
                      </a:r>
                      <a:r>
                        <a:rPr lang="en-US" baseline="0" dirty="0" smtClean="0"/>
                        <a:t> or less</a:t>
                      </a:r>
                      <a:endParaRPr lang="en-US" dirty="0"/>
                    </a:p>
                  </a:txBody>
                  <a:tcPr/>
                </a:tc>
                <a:tc>
                  <a:txBody>
                    <a:bodyPr/>
                    <a:lstStyle/>
                    <a:p>
                      <a:r>
                        <a:rPr lang="en-US" dirty="0" smtClean="0"/>
                        <a:t>2-3 month</a:t>
                      </a:r>
                      <a:endParaRPr lang="en-US" dirty="0"/>
                    </a:p>
                  </a:txBody>
                  <a:tcPr/>
                </a:tc>
                <a:tc>
                  <a:txBody>
                    <a:bodyPr/>
                    <a:lstStyle/>
                    <a:p>
                      <a:r>
                        <a:rPr lang="en-US" dirty="0" smtClean="0"/>
                        <a:t>4+ per month</a:t>
                      </a:r>
                      <a:endParaRPr lang="en-US" dirty="0"/>
                    </a:p>
                  </a:txBody>
                  <a:tcPr/>
                </a:tc>
              </a:tr>
              <a:tr h="370840">
                <a:tc>
                  <a:txBody>
                    <a:bodyPr/>
                    <a:lstStyle/>
                    <a:p>
                      <a:r>
                        <a:rPr lang="en-US" b="1" dirty="0" smtClean="0"/>
                        <a:t>Quality </a:t>
                      </a:r>
                      <a:endParaRPr lang="en-US" b="1" dirty="0"/>
                    </a:p>
                  </a:txBody>
                  <a:tcPr/>
                </a:tc>
                <a:tc>
                  <a:txBody>
                    <a:bodyPr/>
                    <a:lstStyle/>
                    <a:p>
                      <a:r>
                        <a:rPr lang="en-US" dirty="0" smtClean="0"/>
                        <a:t>Meets</a:t>
                      </a:r>
                      <a:r>
                        <a:rPr lang="en-US" baseline="0" dirty="0" smtClean="0"/>
                        <a:t> 1 of 3 mentoring standards </a:t>
                      </a:r>
                      <a:endParaRPr lang="en-US" dirty="0"/>
                    </a:p>
                  </a:txBody>
                  <a:tcPr/>
                </a:tc>
                <a:tc>
                  <a:txBody>
                    <a:bodyPr/>
                    <a:lstStyle/>
                    <a:p>
                      <a:r>
                        <a:rPr lang="en-US" dirty="0" smtClean="0"/>
                        <a:t>Meets 2 of 3 mentoring standards</a:t>
                      </a:r>
                      <a:endParaRPr lang="en-US" dirty="0"/>
                    </a:p>
                  </a:txBody>
                  <a:tcPr/>
                </a:tc>
                <a:tc>
                  <a:txBody>
                    <a:bodyPr/>
                    <a:lstStyle/>
                    <a:p>
                      <a:r>
                        <a:rPr lang="en-US" dirty="0" smtClean="0"/>
                        <a:t>Meets all 3 mentoring standards</a:t>
                      </a:r>
                      <a:endParaRPr lang="en-US" dirty="0"/>
                    </a:p>
                  </a:txBody>
                  <a:tcPr/>
                </a:tc>
              </a:tr>
              <a:tr h="370840">
                <a:tc>
                  <a:txBody>
                    <a:bodyPr/>
                    <a:lstStyle/>
                    <a:p>
                      <a:r>
                        <a:rPr lang="en-US" b="1" dirty="0" smtClean="0"/>
                        <a:t>Responsiveness</a:t>
                      </a:r>
                      <a:endParaRPr lang="en-US" b="1" dirty="0"/>
                    </a:p>
                  </a:txBody>
                  <a:tcPr/>
                </a:tc>
                <a:tc>
                  <a:txBody>
                    <a:bodyPr/>
                    <a:lstStyle/>
                    <a:p>
                      <a:r>
                        <a:rPr lang="en-US" dirty="0" smtClean="0"/>
                        <a:t>Rating of</a:t>
                      </a:r>
                      <a:r>
                        <a:rPr lang="en-US" baseline="0" dirty="0" smtClean="0"/>
                        <a:t> </a:t>
                      </a:r>
                      <a:r>
                        <a:rPr lang="en-US" dirty="0" smtClean="0"/>
                        <a:t> 1-2</a:t>
                      </a:r>
                      <a:endParaRPr lang="en-US" dirty="0"/>
                    </a:p>
                  </a:txBody>
                  <a:tcPr/>
                </a:tc>
                <a:tc>
                  <a:txBody>
                    <a:bodyPr/>
                    <a:lstStyle/>
                    <a:p>
                      <a:r>
                        <a:rPr lang="en-US" dirty="0" smtClean="0"/>
                        <a:t>Rating of 3-4</a:t>
                      </a:r>
                      <a:endParaRPr lang="en-US" dirty="0"/>
                    </a:p>
                  </a:txBody>
                  <a:tcPr/>
                </a:tc>
                <a:tc>
                  <a:txBody>
                    <a:bodyPr/>
                    <a:lstStyle/>
                    <a:p>
                      <a:r>
                        <a:rPr lang="en-US" dirty="0" smtClean="0"/>
                        <a:t>Rating of 5</a:t>
                      </a:r>
                      <a:endParaRPr lang="en-US" dirty="0"/>
                    </a:p>
                  </a:txBody>
                  <a:tcPr/>
                </a:tc>
              </a:tr>
            </a:tbl>
          </a:graphicData>
        </a:graphic>
      </p:graphicFrame>
      <p:sp>
        <p:nvSpPr>
          <p:cNvPr id="5" name="Right Brace 4"/>
          <p:cNvSpPr/>
          <p:nvPr/>
        </p:nvSpPr>
        <p:spPr>
          <a:xfrm rot="16200000">
            <a:off x="4686300" y="-228601"/>
            <a:ext cx="838200" cy="5486400"/>
          </a:xfrm>
          <a:prstGeom prst="rightBrace">
            <a:avLst>
              <a:gd name="adj1" fmla="val 8333"/>
              <a:gd name="adj2" fmla="val 480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4038600" y="1510723"/>
            <a:ext cx="2514600" cy="584775"/>
          </a:xfrm>
          <a:prstGeom prst="rect">
            <a:avLst/>
          </a:prstGeom>
          <a:noFill/>
        </p:spPr>
        <p:txBody>
          <a:bodyPr wrap="square" rtlCol="0">
            <a:spAutoFit/>
          </a:bodyPr>
          <a:lstStyle/>
          <a:p>
            <a:r>
              <a:rPr lang="en-US" sz="3200" dirty="0" smtClean="0"/>
              <a:t>Levels (3) </a:t>
            </a:r>
            <a:endParaRPr lang="en-US" sz="3200" dirty="0"/>
          </a:p>
        </p:txBody>
      </p:sp>
      <p:sp>
        <p:nvSpPr>
          <p:cNvPr id="9" name="Right Brace 8"/>
          <p:cNvSpPr/>
          <p:nvPr/>
        </p:nvSpPr>
        <p:spPr>
          <a:xfrm>
            <a:off x="8012639" y="4068655"/>
            <a:ext cx="552906" cy="2286000"/>
          </a:xfrm>
          <a:prstGeom prst="rightBrace">
            <a:avLst>
              <a:gd name="adj1" fmla="val 8333"/>
              <a:gd name="adj2" fmla="val 480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8553906" y="3200400"/>
            <a:ext cx="304800" cy="3170099"/>
          </a:xfrm>
          <a:prstGeom prst="rect">
            <a:avLst/>
          </a:prstGeom>
          <a:noFill/>
        </p:spPr>
        <p:txBody>
          <a:bodyPr wrap="square" rtlCol="0">
            <a:spAutoFit/>
          </a:bodyPr>
          <a:lstStyle/>
          <a:p>
            <a:r>
              <a:rPr lang="en-US" sz="2000" dirty="0" smtClean="0"/>
              <a:t>Thresholds</a:t>
            </a:r>
            <a:endParaRPr lang="en-US" sz="2000" dirty="0"/>
          </a:p>
        </p:txBody>
      </p:sp>
      <p:sp>
        <p:nvSpPr>
          <p:cNvPr id="10"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3567024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152400" y="1600200"/>
            <a:ext cx="8763000" cy="5029200"/>
          </a:xfrm>
        </p:spPr>
        <p:txBody>
          <a:bodyPr/>
          <a:lstStyle/>
          <a:p>
            <a:pPr>
              <a:buNone/>
            </a:pPr>
            <a:r>
              <a:rPr lang="en-US" b="1" dirty="0" smtClean="0"/>
              <a:t>	Step #5: Assign scores to each level; compute the range</a:t>
            </a:r>
          </a:p>
          <a:p>
            <a:r>
              <a:rPr lang="en-US" sz="2400" b="1" dirty="0" smtClean="0"/>
              <a:t>Here, scores range from 4 (all criteria scored ‘1’) to 12 (all criteria scored a ‘3’)</a:t>
            </a:r>
          </a:p>
          <a:p>
            <a:pPr>
              <a:buNone/>
            </a:pPr>
            <a:r>
              <a:rPr lang="en-US" b="1" dirty="0" smtClean="0"/>
              <a:t>		</a:t>
            </a:r>
            <a:endParaRPr lang="en-US" dirty="0" smtClean="0"/>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21643574"/>
              </p:ext>
            </p:extLst>
          </p:nvPr>
        </p:nvGraphicFramePr>
        <p:xfrm>
          <a:off x="900113" y="3733800"/>
          <a:ext cx="7467600" cy="2804160"/>
        </p:xfrm>
        <a:graphic>
          <a:graphicData uri="http://schemas.openxmlformats.org/drawingml/2006/table">
            <a:tbl>
              <a:tblPr firstRow="1" bandRow="1">
                <a:tableStyleId>{5C22544A-7EE6-4342-B048-85BDC9FD1C3A}</a:tableStyleId>
              </a:tblPr>
              <a:tblGrid>
                <a:gridCol w="1776232"/>
                <a:gridCol w="1860816"/>
                <a:gridCol w="1945398"/>
                <a:gridCol w="1885154"/>
              </a:tblGrid>
              <a:tr h="442126">
                <a:tc>
                  <a:txBody>
                    <a:bodyPr/>
                    <a:lstStyle/>
                    <a:p>
                      <a:pPr algn="ctr"/>
                      <a:r>
                        <a:rPr lang="en-US" dirty="0" smtClean="0">
                          <a:solidFill>
                            <a:schemeClr val="tx1"/>
                          </a:solidFill>
                        </a:rPr>
                        <a:t>Criteria</a:t>
                      </a:r>
                      <a:endParaRPr lang="en-US" dirty="0">
                        <a:solidFill>
                          <a:schemeClr val="tx1"/>
                        </a:solidFill>
                      </a:endParaRPr>
                    </a:p>
                  </a:txBody>
                  <a:tcPr/>
                </a:tc>
                <a:tc>
                  <a:txBody>
                    <a:bodyPr/>
                    <a:lstStyle/>
                    <a:p>
                      <a:pPr algn="ctr"/>
                      <a:r>
                        <a:rPr lang="en-US" dirty="0" smtClean="0">
                          <a:solidFill>
                            <a:schemeClr val="tx1"/>
                          </a:solidFill>
                        </a:rPr>
                        <a:t>Poor  </a:t>
                      </a:r>
                      <a:r>
                        <a:rPr lang="en-US" sz="2800" dirty="0" smtClean="0">
                          <a:solidFill>
                            <a:srgbClr val="FFFF00"/>
                          </a:solidFill>
                        </a:rPr>
                        <a:t>(1)</a:t>
                      </a:r>
                      <a:endParaRPr lang="en-US" sz="2800" dirty="0">
                        <a:solidFill>
                          <a:srgbClr val="FFFF00"/>
                        </a:solidFill>
                      </a:endParaRPr>
                    </a:p>
                  </a:txBody>
                  <a:tcPr/>
                </a:tc>
                <a:tc>
                  <a:txBody>
                    <a:bodyPr/>
                    <a:lstStyle/>
                    <a:p>
                      <a:pPr algn="ctr"/>
                      <a:r>
                        <a:rPr lang="en-US" dirty="0" smtClean="0">
                          <a:solidFill>
                            <a:schemeClr val="tx1"/>
                          </a:solidFill>
                        </a:rPr>
                        <a:t>Adequate </a:t>
                      </a:r>
                      <a:r>
                        <a:rPr lang="en-US" sz="2400" dirty="0" smtClean="0">
                          <a:solidFill>
                            <a:srgbClr val="FFFF00"/>
                          </a:solidFill>
                        </a:rPr>
                        <a:t>(2)</a:t>
                      </a:r>
                      <a:endParaRPr lang="en-US" sz="2400" dirty="0">
                        <a:solidFill>
                          <a:srgbClr val="FFFF00"/>
                        </a:solidFill>
                      </a:endParaRPr>
                    </a:p>
                  </a:txBody>
                  <a:tcPr/>
                </a:tc>
                <a:tc>
                  <a:txBody>
                    <a:bodyPr/>
                    <a:lstStyle/>
                    <a:p>
                      <a:pPr algn="ctr"/>
                      <a:r>
                        <a:rPr lang="en-US" dirty="0" smtClean="0">
                          <a:solidFill>
                            <a:schemeClr val="tx1"/>
                          </a:solidFill>
                        </a:rPr>
                        <a:t>Exemplary </a:t>
                      </a:r>
                      <a:r>
                        <a:rPr lang="en-US" sz="2400" dirty="0" smtClean="0">
                          <a:solidFill>
                            <a:srgbClr val="FFFF00"/>
                          </a:solidFill>
                        </a:rPr>
                        <a:t>(3)</a:t>
                      </a:r>
                      <a:endParaRPr lang="en-US" sz="2400" dirty="0">
                        <a:solidFill>
                          <a:srgbClr val="FFFF00"/>
                        </a:solidFill>
                      </a:endParaRPr>
                    </a:p>
                  </a:txBody>
                  <a:tcPr/>
                </a:tc>
              </a:tr>
              <a:tr h="546155">
                <a:tc>
                  <a:txBody>
                    <a:bodyPr/>
                    <a:lstStyle/>
                    <a:p>
                      <a:r>
                        <a:rPr lang="en-US" b="1" dirty="0" smtClean="0"/>
                        <a:t>Adherence</a:t>
                      </a:r>
                      <a:endParaRPr lang="en-US" b="1" dirty="0"/>
                    </a:p>
                  </a:txBody>
                  <a:tcPr/>
                </a:tc>
                <a:tc>
                  <a:txBody>
                    <a:bodyPr/>
                    <a:lstStyle/>
                    <a:p>
                      <a:r>
                        <a:rPr lang="en-US" dirty="0" smtClean="0"/>
                        <a:t> 1 of 3 core ingredients</a:t>
                      </a:r>
                      <a:endParaRPr lang="en-US" dirty="0"/>
                    </a:p>
                  </a:txBody>
                  <a:tcPr/>
                </a:tc>
                <a:tc>
                  <a:txBody>
                    <a:bodyPr/>
                    <a:lstStyle/>
                    <a:p>
                      <a:r>
                        <a:rPr lang="en-US" dirty="0" smtClean="0"/>
                        <a:t>2 of 3 core ingredients</a:t>
                      </a:r>
                      <a:endParaRPr lang="en-US" dirty="0"/>
                    </a:p>
                  </a:txBody>
                  <a:tcPr/>
                </a:tc>
                <a:tc>
                  <a:txBody>
                    <a:bodyPr/>
                    <a:lstStyle/>
                    <a:p>
                      <a:r>
                        <a:rPr lang="en-US" dirty="0" smtClean="0"/>
                        <a:t>3 core ingredients</a:t>
                      </a:r>
                      <a:endParaRPr lang="en-US" dirty="0"/>
                    </a:p>
                  </a:txBody>
                  <a:tcPr/>
                </a:tc>
              </a:tr>
              <a:tr h="312089">
                <a:tc>
                  <a:txBody>
                    <a:bodyPr/>
                    <a:lstStyle/>
                    <a:p>
                      <a:r>
                        <a:rPr lang="en-US" b="1" dirty="0" smtClean="0"/>
                        <a:t>Dosage </a:t>
                      </a:r>
                      <a:endParaRPr lang="en-US" b="1" dirty="0"/>
                    </a:p>
                  </a:txBody>
                  <a:tcPr/>
                </a:tc>
                <a:tc>
                  <a:txBody>
                    <a:bodyPr/>
                    <a:lstStyle/>
                    <a:p>
                      <a:r>
                        <a:rPr lang="en-US" dirty="0" smtClean="0"/>
                        <a:t>1/month</a:t>
                      </a:r>
                      <a:r>
                        <a:rPr lang="en-US" baseline="0" dirty="0" smtClean="0"/>
                        <a:t> or less</a:t>
                      </a:r>
                      <a:endParaRPr lang="en-US" dirty="0"/>
                    </a:p>
                  </a:txBody>
                  <a:tcPr/>
                </a:tc>
                <a:tc>
                  <a:txBody>
                    <a:bodyPr/>
                    <a:lstStyle/>
                    <a:p>
                      <a:r>
                        <a:rPr lang="en-US" dirty="0" smtClean="0"/>
                        <a:t>2-3 month</a:t>
                      </a:r>
                      <a:endParaRPr lang="en-US" dirty="0"/>
                    </a:p>
                  </a:txBody>
                  <a:tcPr/>
                </a:tc>
                <a:tc>
                  <a:txBody>
                    <a:bodyPr/>
                    <a:lstStyle/>
                    <a:p>
                      <a:r>
                        <a:rPr lang="en-US" dirty="0" smtClean="0"/>
                        <a:t>4+ per month</a:t>
                      </a:r>
                      <a:endParaRPr lang="en-US" dirty="0"/>
                    </a:p>
                  </a:txBody>
                  <a:tcPr/>
                </a:tc>
              </a:tr>
              <a:tr h="780222">
                <a:tc>
                  <a:txBody>
                    <a:bodyPr/>
                    <a:lstStyle/>
                    <a:p>
                      <a:r>
                        <a:rPr lang="en-US" b="1" dirty="0" smtClean="0"/>
                        <a:t>Quality </a:t>
                      </a:r>
                      <a:endParaRPr lang="en-US" b="1" dirty="0"/>
                    </a:p>
                  </a:txBody>
                  <a:tcPr/>
                </a:tc>
                <a:tc>
                  <a:txBody>
                    <a:bodyPr/>
                    <a:lstStyle/>
                    <a:p>
                      <a:r>
                        <a:rPr lang="en-US" dirty="0" smtClean="0"/>
                        <a:t>Meets</a:t>
                      </a:r>
                      <a:r>
                        <a:rPr lang="en-US" baseline="0" dirty="0" smtClean="0"/>
                        <a:t> 1 of 3 mentoring standards </a:t>
                      </a:r>
                      <a:endParaRPr lang="en-US" dirty="0"/>
                    </a:p>
                  </a:txBody>
                  <a:tcPr/>
                </a:tc>
                <a:tc>
                  <a:txBody>
                    <a:bodyPr/>
                    <a:lstStyle/>
                    <a:p>
                      <a:r>
                        <a:rPr lang="en-US" dirty="0" smtClean="0"/>
                        <a:t>Meets 2 of 3 mentoring standards</a:t>
                      </a:r>
                      <a:endParaRPr lang="en-US" dirty="0"/>
                    </a:p>
                  </a:txBody>
                  <a:tcPr/>
                </a:tc>
                <a:tc>
                  <a:txBody>
                    <a:bodyPr/>
                    <a:lstStyle/>
                    <a:p>
                      <a:r>
                        <a:rPr lang="en-US" dirty="0" smtClean="0"/>
                        <a:t>Meets all 3 mentoring standards</a:t>
                      </a:r>
                      <a:endParaRPr lang="en-US" dirty="0"/>
                    </a:p>
                  </a:txBody>
                  <a:tcPr/>
                </a:tc>
              </a:tr>
              <a:tr h="312089">
                <a:tc>
                  <a:txBody>
                    <a:bodyPr/>
                    <a:lstStyle/>
                    <a:p>
                      <a:r>
                        <a:rPr lang="en-US" b="1" dirty="0" smtClean="0"/>
                        <a:t>Responsiveness</a:t>
                      </a:r>
                      <a:endParaRPr lang="en-US" b="1" dirty="0"/>
                    </a:p>
                  </a:txBody>
                  <a:tcPr/>
                </a:tc>
                <a:tc>
                  <a:txBody>
                    <a:bodyPr/>
                    <a:lstStyle/>
                    <a:p>
                      <a:r>
                        <a:rPr lang="en-US" dirty="0" smtClean="0"/>
                        <a:t>Rating of</a:t>
                      </a:r>
                      <a:r>
                        <a:rPr lang="en-US" baseline="0" dirty="0" smtClean="0"/>
                        <a:t> </a:t>
                      </a:r>
                      <a:r>
                        <a:rPr lang="en-US" dirty="0" smtClean="0"/>
                        <a:t> 1-2</a:t>
                      </a:r>
                      <a:endParaRPr lang="en-US" dirty="0"/>
                    </a:p>
                  </a:txBody>
                  <a:tcPr/>
                </a:tc>
                <a:tc>
                  <a:txBody>
                    <a:bodyPr/>
                    <a:lstStyle/>
                    <a:p>
                      <a:r>
                        <a:rPr lang="en-US" dirty="0" smtClean="0"/>
                        <a:t>Rating of 3-4</a:t>
                      </a:r>
                      <a:endParaRPr lang="en-US" dirty="0"/>
                    </a:p>
                  </a:txBody>
                  <a:tcPr/>
                </a:tc>
                <a:tc>
                  <a:txBody>
                    <a:bodyPr/>
                    <a:lstStyle/>
                    <a:p>
                      <a:r>
                        <a:rPr lang="en-US" dirty="0" smtClean="0"/>
                        <a:t>Rating of 5</a:t>
                      </a:r>
                      <a:endParaRPr lang="en-US" dirty="0"/>
                    </a:p>
                  </a:txBody>
                  <a:tcPr/>
                </a:tc>
              </a:tr>
            </a:tbl>
          </a:graphicData>
        </a:graphic>
      </p:graphicFrame>
      <p:sp>
        <p:nvSpPr>
          <p:cNvPr id="6"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2394920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229600" cy="4625609"/>
          </a:xfrm>
        </p:spPr>
        <p:txBody>
          <a:bodyPr>
            <a:noAutofit/>
          </a:bodyPr>
          <a:lstStyle/>
          <a:p>
            <a:pPr>
              <a:buNone/>
            </a:pPr>
            <a:r>
              <a:rPr lang="en-US" b="1" dirty="0" smtClean="0"/>
              <a:t>	Step #6: Define implementation at the </a:t>
            </a:r>
            <a:r>
              <a:rPr lang="en-US" b="1" u="sng" dirty="0" smtClean="0"/>
              <a:t>Individual level</a:t>
            </a:r>
          </a:p>
          <a:p>
            <a:pPr>
              <a:buNone/>
            </a:pPr>
            <a:endParaRPr lang="en-US" sz="2000" b="1" dirty="0" smtClean="0"/>
          </a:p>
          <a:p>
            <a:r>
              <a:rPr lang="en-US" sz="2800" b="1" dirty="0" smtClean="0"/>
              <a:t>Determine the range of summed scores that will define poor, adequate, and exemplary implementation</a:t>
            </a:r>
          </a:p>
          <a:p>
            <a:pPr>
              <a:buNone/>
            </a:pPr>
            <a:endParaRPr lang="en-US" sz="2000" b="1" dirty="0" smtClean="0"/>
          </a:p>
          <a:p>
            <a:pPr>
              <a:buNone/>
            </a:pPr>
            <a:r>
              <a:rPr lang="en-US" sz="2000" b="1" dirty="0" smtClean="0"/>
              <a:t>For example: </a:t>
            </a:r>
          </a:p>
          <a:p>
            <a:r>
              <a:rPr lang="en-US" sz="2000" b="1" dirty="0" smtClean="0"/>
              <a:t>4-6 = poor implementation</a:t>
            </a:r>
          </a:p>
          <a:p>
            <a:r>
              <a:rPr lang="en-US" sz="2000" b="1" dirty="0" smtClean="0"/>
              <a:t>7-9 = adequate implementation</a:t>
            </a:r>
          </a:p>
          <a:p>
            <a:r>
              <a:rPr lang="en-US" sz="2000" b="1" dirty="0" smtClean="0"/>
              <a:t>10-12 = exemplary implementation</a:t>
            </a:r>
          </a:p>
          <a:p>
            <a:pPr>
              <a:buNone/>
            </a:pPr>
            <a:endParaRPr lang="en-US" sz="2000" b="1" dirty="0"/>
          </a:p>
          <a:p>
            <a:pPr>
              <a:buNone/>
            </a:pPr>
            <a:endParaRPr lang="en-US" sz="2000" b="1" dirty="0" smtClean="0"/>
          </a:p>
          <a:p>
            <a:pPr>
              <a:buNone/>
            </a:pPr>
            <a:r>
              <a:rPr lang="en-US" sz="2000" b="1" dirty="0" smtClean="0"/>
              <a:t>		</a:t>
            </a:r>
            <a:endParaRPr lang="en-US" sz="2000" dirty="0" smtClean="0"/>
          </a:p>
          <a:p>
            <a:pPr>
              <a:buNone/>
            </a:pPr>
            <a:endParaRPr lang="en-US" sz="2000" dirty="0"/>
          </a:p>
        </p:txBody>
      </p:sp>
      <p:sp>
        <p:nvSpPr>
          <p:cNvPr id="6"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1119522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610600" cy="5257800"/>
          </a:xfrm>
        </p:spPr>
        <p:txBody>
          <a:bodyPr>
            <a:noAutofit/>
          </a:bodyPr>
          <a:lstStyle/>
          <a:p>
            <a:pPr>
              <a:buNone/>
            </a:pPr>
            <a:r>
              <a:rPr lang="en-US" sz="2800" b="1" dirty="0" smtClean="0"/>
              <a:t>	</a:t>
            </a:r>
            <a:r>
              <a:rPr lang="en-US" b="1" dirty="0" smtClean="0"/>
              <a:t>Step #7</a:t>
            </a:r>
            <a:r>
              <a:rPr lang="en-US" b="1" dirty="0"/>
              <a:t>: Define implementation at the </a:t>
            </a:r>
            <a:r>
              <a:rPr lang="en-US" b="1" u="sng" dirty="0" smtClean="0"/>
              <a:t>Component level</a:t>
            </a:r>
          </a:p>
          <a:p>
            <a:pPr>
              <a:buNone/>
            </a:pPr>
            <a:endParaRPr lang="en-US" sz="2800" b="1" dirty="0" smtClean="0"/>
          </a:p>
          <a:p>
            <a:r>
              <a:rPr lang="en-US" sz="2800" b="1" dirty="0" smtClean="0"/>
              <a:t>Determine </a:t>
            </a:r>
            <a:r>
              <a:rPr lang="en-US" sz="2800" b="1" u="sng" dirty="0" smtClean="0"/>
              <a:t>a priori </a:t>
            </a:r>
            <a:r>
              <a:rPr lang="en-US" sz="2800" b="1" dirty="0" smtClean="0"/>
              <a:t>the range of summed scores that will define poor, adequate, and exemplary implementation at the </a:t>
            </a:r>
            <a:r>
              <a:rPr lang="en-US" sz="2800" b="1" u="sng" dirty="0" smtClean="0"/>
              <a:t>component level</a:t>
            </a:r>
            <a:r>
              <a:rPr lang="en-US" sz="2800" b="1" dirty="0" smtClean="0"/>
              <a:t>, and assign a score to that level: </a:t>
            </a:r>
          </a:p>
          <a:p>
            <a:pPr>
              <a:buNone/>
            </a:pPr>
            <a:endParaRPr lang="en-US" sz="1800" b="1" dirty="0" smtClean="0"/>
          </a:p>
          <a:p>
            <a:pPr lvl="1"/>
            <a:r>
              <a:rPr lang="en-US" sz="2000" b="1" dirty="0" smtClean="0"/>
              <a:t>If 50</a:t>
            </a:r>
            <a:r>
              <a:rPr lang="en-US" sz="2000" b="1" dirty="0"/>
              <a:t>%  or fewer  score between 10-12 </a:t>
            </a:r>
            <a:r>
              <a:rPr lang="en-US" sz="2000" b="1" dirty="0" smtClean="0"/>
              <a:t>= Poor implementation = score of 1</a:t>
            </a:r>
          </a:p>
          <a:p>
            <a:pPr lvl="1"/>
            <a:r>
              <a:rPr lang="en-US" sz="2000" b="1" dirty="0" smtClean="0"/>
              <a:t>If 51-74% score </a:t>
            </a:r>
            <a:r>
              <a:rPr lang="en-US" sz="2000" b="1" dirty="0"/>
              <a:t>between 10-12 </a:t>
            </a:r>
            <a:r>
              <a:rPr lang="en-US" sz="2000" b="1" dirty="0" smtClean="0"/>
              <a:t>= </a:t>
            </a:r>
            <a:r>
              <a:rPr lang="en-US" sz="2000" b="1" dirty="0"/>
              <a:t>Adequate implementation = </a:t>
            </a:r>
            <a:r>
              <a:rPr lang="en-US" sz="2000" b="1" dirty="0" smtClean="0"/>
              <a:t>score of 2</a:t>
            </a:r>
            <a:endParaRPr lang="en-US" sz="2000" b="1" dirty="0"/>
          </a:p>
          <a:p>
            <a:pPr lvl="1"/>
            <a:r>
              <a:rPr lang="en-US" sz="2000" b="1" dirty="0" smtClean="0"/>
              <a:t>If </a:t>
            </a:r>
            <a:r>
              <a:rPr lang="en-US" sz="2000" b="1" dirty="0"/>
              <a:t>75% or more score </a:t>
            </a:r>
            <a:r>
              <a:rPr lang="en-US" sz="2000" b="1" dirty="0" smtClean="0"/>
              <a:t> between </a:t>
            </a:r>
            <a:r>
              <a:rPr lang="en-US" sz="2000" b="1" dirty="0"/>
              <a:t>10-12 </a:t>
            </a:r>
            <a:r>
              <a:rPr lang="en-US" sz="2000" b="1" dirty="0" smtClean="0"/>
              <a:t>= Exemplary implementation = score of 3</a:t>
            </a:r>
            <a:endParaRPr lang="en-US" sz="2000" b="1" dirty="0"/>
          </a:p>
          <a:p>
            <a:pPr>
              <a:buNone/>
            </a:pPr>
            <a:r>
              <a:rPr lang="en-US" sz="1800" b="1" dirty="0" smtClean="0"/>
              <a:t>	</a:t>
            </a:r>
            <a:endParaRPr lang="en-US" sz="1800" dirty="0" smtClean="0"/>
          </a:p>
          <a:p>
            <a:pPr>
              <a:buNone/>
            </a:pPr>
            <a:endParaRPr lang="en-US" sz="1800" dirty="0"/>
          </a:p>
        </p:txBody>
      </p:sp>
      <p:sp>
        <p:nvSpPr>
          <p:cNvPr id="5"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dirty="0" smtClean="0"/>
              <a:t>Review:</a:t>
            </a:r>
            <a:br>
              <a:rPr lang="en-US" sz="4400" dirty="0" smtClean="0"/>
            </a:br>
            <a:r>
              <a:rPr lang="en-US" sz="3600" dirty="0" smtClean="0"/>
              <a:t>Steps  in  Creating a Fidelity Index</a:t>
            </a:r>
            <a:endParaRPr lang="en-US" sz="3600" dirty="0"/>
          </a:p>
        </p:txBody>
      </p:sp>
    </p:spTree>
    <p:extLst>
      <p:ext uri="{BB962C8B-B14F-4D97-AF65-F5344CB8AC3E}">
        <p14:creationId xmlns:p14="http://schemas.microsoft.com/office/powerpoint/2010/main" val="198125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p>
        </p:txBody>
      </p:sp>
      <p:sp>
        <p:nvSpPr>
          <p:cNvPr id="9" name="Flowchart: Alternate Process 8"/>
          <p:cNvSpPr/>
          <p:nvPr/>
        </p:nvSpPr>
        <p:spPr>
          <a:xfrm>
            <a:off x="914400" y="4343400"/>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Case Management  </a:t>
            </a:r>
            <a:endParaRPr lang="en-US" dirty="0">
              <a:solidFill>
                <a:schemeClr val="tx1"/>
              </a:solidFill>
            </a:endParaRPr>
          </a:p>
        </p:txBody>
      </p:sp>
      <p:sp>
        <p:nvSpPr>
          <p:cNvPr id="12" name="Flowchart: Alternate Process 11"/>
          <p:cNvSpPr/>
          <p:nvPr/>
        </p:nvSpPr>
        <p:spPr>
          <a:xfrm>
            <a:off x="954386" y="3105150"/>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Mentoring</a:t>
            </a:r>
            <a:endParaRPr lang="en-US" dirty="0">
              <a:solidFill>
                <a:schemeClr val="tx1"/>
              </a:solidFill>
            </a:endParaRPr>
          </a:p>
        </p:txBody>
      </p:sp>
      <p:sp>
        <p:nvSpPr>
          <p:cNvPr id="13" name="Flowchart: Alternate Process 12"/>
          <p:cNvSpPr/>
          <p:nvPr/>
        </p:nvSpPr>
        <p:spPr>
          <a:xfrm>
            <a:off x="914400" y="5535816"/>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College Prep Workshops </a:t>
            </a:r>
            <a:endParaRPr lang="en-US" dirty="0">
              <a:solidFill>
                <a:schemeClr val="tx1"/>
              </a:solidFill>
            </a:endParaRPr>
          </a:p>
        </p:txBody>
      </p:sp>
      <p:sp>
        <p:nvSpPr>
          <p:cNvPr id="7" name="TextBox 6"/>
          <p:cNvSpPr txBox="1"/>
          <p:nvPr/>
        </p:nvSpPr>
        <p:spPr>
          <a:xfrm>
            <a:off x="903838" y="1524000"/>
            <a:ext cx="7315200" cy="954107"/>
          </a:xfrm>
          <a:prstGeom prst="rect">
            <a:avLst/>
          </a:prstGeom>
          <a:noFill/>
        </p:spPr>
        <p:txBody>
          <a:bodyPr wrap="square" rtlCol="0">
            <a:spAutoFit/>
          </a:bodyPr>
          <a:lstStyle/>
          <a:p>
            <a:pPr algn="ctr"/>
            <a:r>
              <a:rPr lang="en-US" sz="2800" b="1" dirty="0"/>
              <a:t>Step </a:t>
            </a:r>
            <a:r>
              <a:rPr lang="en-US" sz="2800" b="1" dirty="0" smtClean="0"/>
              <a:t>#8</a:t>
            </a:r>
            <a:r>
              <a:rPr lang="en-US" sz="2800" b="1" dirty="0"/>
              <a:t>: </a:t>
            </a:r>
            <a:r>
              <a:rPr lang="en-US" sz="2800" b="1" dirty="0" smtClean="0"/>
              <a:t>Repeat </a:t>
            </a:r>
            <a:r>
              <a:rPr lang="en-US" sz="2800" b="1" dirty="0"/>
              <a:t>steps 2-7 for each of your identified key components </a:t>
            </a:r>
            <a:endParaRPr lang="en-U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568898"/>
            <a:ext cx="1989656"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972248"/>
            <a:ext cx="1989656"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5405641"/>
            <a:ext cx="1989656"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429000" y="33909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412779" y="462915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412779" y="5821566"/>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p:txBody>
          <a:bodyPr>
            <a:normAutofit fontScale="90000"/>
          </a:bodyPr>
          <a:lstStyle/>
          <a:p>
            <a:r>
              <a:rPr lang="en-US" sz="4400" b="1" dirty="0" smtClean="0"/>
              <a:t>Review:</a:t>
            </a:r>
            <a:br>
              <a:rPr lang="en-US" sz="4400" b="1" dirty="0" smtClean="0"/>
            </a:br>
            <a:r>
              <a:rPr lang="en-US" sz="3600" b="1" dirty="0" smtClean="0"/>
              <a:t>Steps  in  Creating a Fidelity Index</a:t>
            </a:r>
            <a:endParaRPr lang="en-US" sz="3600" dirty="0"/>
          </a:p>
        </p:txBody>
      </p:sp>
    </p:spTree>
    <p:extLst>
      <p:ext uri="{BB962C8B-B14F-4D97-AF65-F5344CB8AC3E}">
        <p14:creationId xmlns:p14="http://schemas.microsoft.com/office/powerpoint/2010/main" val="190024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458200" cy="4625609"/>
          </a:xfrm>
        </p:spPr>
        <p:txBody>
          <a:bodyPr>
            <a:noAutofit/>
          </a:bodyPr>
          <a:lstStyle/>
          <a:p>
            <a:pPr>
              <a:buNone/>
            </a:pPr>
            <a:r>
              <a:rPr lang="en-US" b="1" dirty="0" smtClean="0"/>
              <a:t>	Step #9: Define Implementation at the </a:t>
            </a:r>
            <a:r>
              <a:rPr lang="en-US" b="1" u="sng" dirty="0" smtClean="0"/>
              <a:t>program level</a:t>
            </a:r>
          </a:p>
          <a:p>
            <a:pPr>
              <a:buNone/>
            </a:pPr>
            <a:endParaRPr lang="en-US" b="1" dirty="0" smtClean="0"/>
          </a:p>
          <a:p>
            <a:r>
              <a:rPr lang="en-US" sz="2800" b="1" dirty="0" smtClean="0"/>
              <a:t>Determine </a:t>
            </a:r>
            <a:r>
              <a:rPr lang="en-US" sz="2800" b="1" u="sng" dirty="0" smtClean="0"/>
              <a:t>a priori </a:t>
            </a:r>
            <a:r>
              <a:rPr lang="en-US" sz="2800" b="1" dirty="0" smtClean="0"/>
              <a:t>the range of summed scores that will define poor, adequate, and exemplary implementation for ALL component at the </a:t>
            </a:r>
            <a:r>
              <a:rPr lang="en-US" sz="2800" b="1" u="sng" dirty="0" smtClean="0"/>
              <a:t>PROGRAM level</a:t>
            </a:r>
            <a:r>
              <a:rPr lang="en-US" sz="2800" b="1" dirty="0" smtClean="0"/>
              <a:t>, and assign a score to that level: </a:t>
            </a:r>
          </a:p>
          <a:p>
            <a:pPr>
              <a:buNone/>
            </a:pPr>
            <a:endParaRPr lang="en-US" sz="2800" b="1" dirty="0"/>
          </a:p>
          <a:p>
            <a:pPr>
              <a:buNone/>
            </a:pPr>
            <a:r>
              <a:rPr lang="en-US" sz="2000" b="1" dirty="0" smtClean="0"/>
              <a:t>Ex.: With  3 components, each  with same scoring = range of 3-9: </a:t>
            </a:r>
          </a:p>
          <a:p>
            <a:pPr>
              <a:buNone/>
            </a:pPr>
            <a:endParaRPr lang="en-US" sz="2000" b="1" dirty="0" smtClean="0"/>
          </a:p>
          <a:p>
            <a:pPr lvl="1"/>
            <a:r>
              <a:rPr lang="en-US" sz="2000" b="1" dirty="0" smtClean="0"/>
              <a:t>Poor implementation = Combined score of 4 out of 9 </a:t>
            </a:r>
            <a:r>
              <a:rPr lang="en-US" sz="2000" b="1" dirty="0"/>
              <a:t>(44</a:t>
            </a:r>
            <a:r>
              <a:rPr lang="en-US" sz="2000" b="1" dirty="0" smtClean="0"/>
              <a:t>% or less) or less summed across all components</a:t>
            </a:r>
            <a:endParaRPr lang="en-US" sz="2000" b="1" dirty="0"/>
          </a:p>
          <a:p>
            <a:pPr lvl="1"/>
            <a:endParaRPr lang="en-US" sz="2000" b="1" dirty="0" smtClean="0"/>
          </a:p>
          <a:p>
            <a:pPr lvl="1"/>
            <a:r>
              <a:rPr lang="en-US" sz="2000" b="1" dirty="0" smtClean="0"/>
              <a:t>Adequate Implementation = Combined </a:t>
            </a:r>
            <a:r>
              <a:rPr lang="en-US" sz="2000" b="1" dirty="0"/>
              <a:t>score of </a:t>
            </a:r>
            <a:r>
              <a:rPr lang="en-US" sz="2000" b="1" dirty="0" smtClean="0"/>
              <a:t>5-7 out of 9 </a:t>
            </a:r>
            <a:r>
              <a:rPr lang="en-US" sz="2000" b="1" dirty="0"/>
              <a:t>(55 -77</a:t>
            </a:r>
            <a:r>
              <a:rPr lang="en-US" sz="2000" b="1" dirty="0" smtClean="0"/>
              <a:t>%) summed </a:t>
            </a:r>
            <a:r>
              <a:rPr lang="en-US" sz="2000" b="1" dirty="0"/>
              <a:t>across all </a:t>
            </a:r>
            <a:r>
              <a:rPr lang="en-US" sz="2000" b="1" dirty="0" smtClean="0"/>
              <a:t>components</a:t>
            </a:r>
          </a:p>
          <a:p>
            <a:pPr marL="411480" lvl="1" indent="0">
              <a:buNone/>
            </a:pPr>
            <a:endParaRPr lang="en-US" sz="2000" b="1" dirty="0"/>
          </a:p>
          <a:p>
            <a:pPr lvl="1"/>
            <a:r>
              <a:rPr lang="en-US" sz="2000" b="1" dirty="0" smtClean="0"/>
              <a:t>Exemplary implementation </a:t>
            </a:r>
            <a:r>
              <a:rPr lang="en-US" sz="2000" b="1" dirty="0"/>
              <a:t>= Combined score of </a:t>
            </a:r>
            <a:r>
              <a:rPr lang="en-US" sz="2000" b="1" dirty="0" smtClean="0"/>
              <a:t>8-9 out of 9 summed across all components (78% or higher)	</a:t>
            </a:r>
            <a:endParaRPr lang="en-US" sz="2000" dirty="0" smtClean="0"/>
          </a:p>
          <a:p>
            <a:pPr lvl="1">
              <a:buNone/>
            </a:pPr>
            <a:endParaRPr lang="en-US" sz="2000" dirty="0"/>
          </a:p>
        </p:txBody>
      </p:sp>
      <p:sp>
        <p:nvSpPr>
          <p:cNvPr id="5"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1911435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371600"/>
            <a:ext cx="8229600" cy="4625609"/>
          </a:xfrm>
        </p:spPr>
        <p:txBody>
          <a:bodyPr/>
          <a:lstStyle/>
          <a:p>
            <a:pPr>
              <a:buNone/>
            </a:pPr>
            <a:r>
              <a:rPr lang="en-US" b="1" dirty="0" smtClean="0"/>
              <a:t>Step #10 :  Score  each component  at the predetermined  time</a:t>
            </a:r>
            <a:r>
              <a:rPr lang="en-US" sz="2400" b="1" dirty="0" smtClean="0"/>
              <a:t>.</a:t>
            </a:r>
          </a:p>
          <a:p>
            <a:pPr>
              <a:buNone/>
            </a:pPr>
            <a:endParaRPr lang="en-US" sz="2400" b="1" dirty="0" smtClean="0"/>
          </a:p>
          <a:p>
            <a:pPr>
              <a:buNone/>
            </a:pPr>
            <a:endParaRPr lang="en-US" b="1" dirty="0" smtClean="0"/>
          </a:p>
          <a:p>
            <a:pPr>
              <a:buNone/>
            </a:pPr>
            <a:r>
              <a:rPr lang="en-US" b="1" dirty="0" smtClean="0"/>
              <a:t>		</a:t>
            </a:r>
            <a:endParaRPr lang="en-US" dirty="0" smtClean="0"/>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84033251"/>
              </p:ext>
            </p:extLst>
          </p:nvPr>
        </p:nvGraphicFramePr>
        <p:xfrm>
          <a:off x="152400" y="2408180"/>
          <a:ext cx="8762999" cy="4085330"/>
        </p:xfrm>
        <a:graphic>
          <a:graphicData uri="http://schemas.openxmlformats.org/drawingml/2006/table">
            <a:tbl>
              <a:tblPr firstRow="1" bandRow="1">
                <a:tableStyleId>{5C22544A-7EE6-4342-B048-85BDC9FD1C3A}</a:tableStyleId>
              </a:tblPr>
              <a:tblGrid>
                <a:gridCol w="2084354"/>
                <a:gridCol w="2183610"/>
                <a:gridCol w="2282865"/>
                <a:gridCol w="2212170"/>
              </a:tblGrid>
              <a:tr h="533905">
                <a:tc gridSpan="4">
                  <a:txBody>
                    <a:bodyPr/>
                    <a:lstStyle/>
                    <a:p>
                      <a:pPr algn="ctr"/>
                      <a:r>
                        <a:rPr lang="en-US" sz="2800" dirty="0" smtClean="0">
                          <a:solidFill>
                            <a:schemeClr val="tx1"/>
                          </a:solidFill>
                        </a:rPr>
                        <a:t>Mentoring Component</a:t>
                      </a:r>
                      <a:endParaRPr lang="en-US" sz="2800" dirty="0">
                        <a:solidFill>
                          <a:schemeClr val="tx1"/>
                        </a:solidFill>
                      </a:endParaRPr>
                    </a:p>
                  </a:txBody>
                  <a:tcPr/>
                </a:tc>
                <a:tc hMerge="1">
                  <a:txBody>
                    <a:bodyPr/>
                    <a:lstStyle/>
                    <a:p>
                      <a:pPr algn="ctr"/>
                      <a:endParaRPr lang="en-US" sz="2800" dirty="0">
                        <a:solidFill>
                          <a:srgbClr val="FFFF00"/>
                        </a:solidFill>
                      </a:endParaRPr>
                    </a:p>
                  </a:txBody>
                  <a:tcPr/>
                </a:tc>
                <a:tc hMerge="1">
                  <a:txBody>
                    <a:bodyPr/>
                    <a:lstStyle/>
                    <a:p>
                      <a:pPr algn="ctr"/>
                      <a:endParaRPr lang="en-US" sz="2400" dirty="0">
                        <a:solidFill>
                          <a:srgbClr val="FFFF00"/>
                        </a:solidFill>
                      </a:endParaRPr>
                    </a:p>
                  </a:txBody>
                  <a:tcPr/>
                </a:tc>
                <a:tc hMerge="1">
                  <a:txBody>
                    <a:bodyPr/>
                    <a:lstStyle/>
                    <a:p>
                      <a:pPr algn="ctr"/>
                      <a:endParaRPr lang="en-US" sz="2400" dirty="0">
                        <a:solidFill>
                          <a:srgbClr val="FFFF00"/>
                        </a:solidFill>
                      </a:endParaRPr>
                    </a:p>
                  </a:txBody>
                  <a:tcPr/>
                </a:tc>
              </a:tr>
              <a:tr h="533905">
                <a:tc>
                  <a:txBody>
                    <a:bodyPr/>
                    <a:lstStyle/>
                    <a:p>
                      <a:pPr algn="ctr"/>
                      <a:r>
                        <a:rPr lang="en-US" b="1" dirty="0" smtClean="0">
                          <a:solidFill>
                            <a:schemeClr val="tx1"/>
                          </a:solidFill>
                        </a:rPr>
                        <a:t>Criteria</a:t>
                      </a:r>
                      <a:endParaRPr lang="en-US" b="1" dirty="0">
                        <a:solidFill>
                          <a:schemeClr val="tx1"/>
                        </a:solidFill>
                      </a:endParaRPr>
                    </a:p>
                  </a:txBody>
                  <a:tcPr/>
                </a:tc>
                <a:tc>
                  <a:txBody>
                    <a:bodyPr/>
                    <a:lstStyle/>
                    <a:p>
                      <a:pPr algn="ctr"/>
                      <a:r>
                        <a:rPr lang="en-US" b="1" dirty="0" smtClean="0">
                          <a:solidFill>
                            <a:schemeClr val="tx1"/>
                          </a:solidFill>
                        </a:rPr>
                        <a:t>Poor  </a:t>
                      </a:r>
                      <a:r>
                        <a:rPr lang="en-US" sz="2800" b="1" dirty="0" smtClean="0">
                          <a:solidFill>
                            <a:srgbClr val="FFFF00"/>
                          </a:solidFill>
                        </a:rPr>
                        <a:t>(1)</a:t>
                      </a:r>
                      <a:endParaRPr lang="en-US" sz="2800" b="1" dirty="0">
                        <a:solidFill>
                          <a:srgbClr val="FFFF00"/>
                        </a:solidFill>
                      </a:endParaRPr>
                    </a:p>
                  </a:txBody>
                  <a:tcPr/>
                </a:tc>
                <a:tc>
                  <a:txBody>
                    <a:bodyPr/>
                    <a:lstStyle/>
                    <a:p>
                      <a:pPr algn="ctr"/>
                      <a:r>
                        <a:rPr lang="en-US" b="1" dirty="0" smtClean="0">
                          <a:solidFill>
                            <a:schemeClr val="tx1"/>
                          </a:solidFill>
                        </a:rPr>
                        <a:t>Adequate </a:t>
                      </a:r>
                      <a:r>
                        <a:rPr lang="en-US" sz="2400" b="1" dirty="0" smtClean="0">
                          <a:solidFill>
                            <a:srgbClr val="FFFF00"/>
                          </a:solidFill>
                        </a:rPr>
                        <a:t>(2)</a:t>
                      </a:r>
                      <a:endParaRPr lang="en-US" sz="2400" b="1" dirty="0">
                        <a:solidFill>
                          <a:srgbClr val="FFFF00"/>
                        </a:solidFill>
                      </a:endParaRPr>
                    </a:p>
                  </a:txBody>
                  <a:tcPr/>
                </a:tc>
                <a:tc>
                  <a:txBody>
                    <a:bodyPr/>
                    <a:lstStyle/>
                    <a:p>
                      <a:pPr algn="ctr"/>
                      <a:r>
                        <a:rPr lang="en-US" b="1" dirty="0" smtClean="0">
                          <a:solidFill>
                            <a:schemeClr val="tx1"/>
                          </a:solidFill>
                        </a:rPr>
                        <a:t>Exemplary </a:t>
                      </a:r>
                      <a:r>
                        <a:rPr lang="en-US" sz="2400" b="1" dirty="0" smtClean="0">
                          <a:solidFill>
                            <a:srgbClr val="FFFF00"/>
                          </a:solidFill>
                        </a:rPr>
                        <a:t>(3)</a:t>
                      </a:r>
                      <a:endParaRPr lang="en-US" sz="2400" b="1" dirty="0">
                        <a:solidFill>
                          <a:srgbClr val="FFFF00"/>
                        </a:solidFill>
                      </a:endParaRPr>
                    </a:p>
                  </a:txBody>
                  <a:tcPr/>
                </a:tc>
              </a:tr>
              <a:tr h="616468">
                <a:tc>
                  <a:txBody>
                    <a:bodyPr/>
                    <a:lstStyle/>
                    <a:p>
                      <a:r>
                        <a:rPr lang="en-US" b="1" dirty="0" smtClean="0"/>
                        <a:t>Adherence</a:t>
                      </a:r>
                      <a:endParaRPr lang="en-US" b="1" dirty="0"/>
                    </a:p>
                  </a:txBody>
                  <a:tcPr/>
                </a:tc>
                <a:tc>
                  <a:txBody>
                    <a:bodyPr/>
                    <a:lstStyle/>
                    <a:p>
                      <a:r>
                        <a:rPr lang="en-US" dirty="0" smtClean="0"/>
                        <a:t> 1 of 3 core ingredients  </a:t>
                      </a:r>
                      <a:r>
                        <a:rPr lang="en-US" dirty="0" smtClean="0">
                          <a:solidFill>
                            <a:schemeClr val="accent3"/>
                          </a:solidFill>
                        </a:rPr>
                        <a:t>Score =1</a:t>
                      </a:r>
                      <a:endParaRPr lang="en-US" dirty="0">
                        <a:solidFill>
                          <a:schemeClr val="accent3"/>
                        </a:solidFill>
                      </a:endParaRPr>
                    </a:p>
                  </a:txBody>
                  <a:tcPr/>
                </a:tc>
                <a:tc>
                  <a:txBody>
                    <a:bodyPr/>
                    <a:lstStyle/>
                    <a:p>
                      <a:r>
                        <a:rPr lang="en-US" dirty="0" smtClean="0"/>
                        <a:t>2 of 3 core ingredients</a:t>
                      </a:r>
                      <a:endParaRPr lang="en-US" dirty="0"/>
                    </a:p>
                  </a:txBody>
                  <a:tcPr/>
                </a:tc>
                <a:tc>
                  <a:txBody>
                    <a:bodyPr/>
                    <a:lstStyle/>
                    <a:p>
                      <a:r>
                        <a:rPr lang="en-US" dirty="0" smtClean="0"/>
                        <a:t>3 core ingredients</a:t>
                      </a:r>
                      <a:endParaRPr lang="en-US" dirty="0"/>
                    </a:p>
                  </a:txBody>
                  <a:tcPr/>
                </a:tc>
              </a:tr>
              <a:tr h="616468">
                <a:tc>
                  <a:txBody>
                    <a:bodyPr/>
                    <a:lstStyle/>
                    <a:p>
                      <a:r>
                        <a:rPr lang="en-US" b="1" dirty="0" smtClean="0"/>
                        <a:t>Dosage </a:t>
                      </a:r>
                      <a:endParaRPr lang="en-US" b="1" dirty="0"/>
                    </a:p>
                  </a:txBody>
                  <a:tcPr/>
                </a:tc>
                <a:tc>
                  <a:txBody>
                    <a:bodyPr/>
                    <a:lstStyle/>
                    <a:p>
                      <a:r>
                        <a:rPr lang="en-US" dirty="0" smtClean="0"/>
                        <a:t>Ave 1/month</a:t>
                      </a:r>
                      <a:r>
                        <a:rPr lang="en-US" baseline="0" dirty="0" smtClean="0"/>
                        <a:t> or less</a:t>
                      </a:r>
                      <a:endParaRPr lang="en-US" dirty="0"/>
                    </a:p>
                  </a:txBody>
                  <a:tcPr/>
                </a:tc>
                <a:tc>
                  <a:txBody>
                    <a:bodyPr/>
                    <a:lstStyle/>
                    <a:p>
                      <a:r>
                        <a:rPr lang="en-US" dirty="0" smtClean="0"/>
                        <a:t>Ave 2-3 month</a:t>
                      </a:r>
                    </a:p>
                    <a:p>
                      <a:r>
                        <a:rPr lang="en-US" dirty="0" smtClean="0">
                          <a:solidFill>
                            <a:schemeClr val="accent3"/>
                          </a:solidFill>
                        </a:rPr>
                        <a:t>Score = 2</a:t>
                      </a:r>
                      <a:endParaRPr lang="en-US" dirty="0">
                        <a:solidFill>
                          <a:schemeClr val="accent3"/>
                        </a:solidFill>
                      </a:endParaRPr>
                    </a:p>
                  </a:txBody>
                  <a:tcPr/>
                </a:tc>
                <a:tc>
                  <a:txBody>
                    <a:bodyPr/>
                    <a:lstStyle/>
                    <a:p>
                      <a:r>
                        <a:rPr lang="en-US" dirty="0" smtClean="0"/>
                        <a:t>Ave 4+ per month</a:t>
                      </a:r>
                      <a:endParaRPr lang="en-US" dirty="0"/>
                    </a:p>
                  </a:txBody>
                  <a:tcPr/>
                </a:tc>
              </a:tr>
              <a:tr h="880669">
                <a:tc>
                  <a:txBody>
                    <a:bodyPr/>
                    <a:lstStyle/>
                    <a:p>
                      <a:r>
                        <a:rPr lang="en-US" b="1" dirty="0" smtClean="0"/>
                        <a:t>Quality </a:t>
                      </a:r>
                      <a:endParaRPr lang="en-US" b="1" dirty="0"/>
                    </a:p>
                  </a:txBody>
                  <a:tcPr/>
                </a:tc>
                <a:tc>
                  <a:txBody>
                    <a:bodyPr/>
                    <a:lstStyle/>
                    <a:p>
                      <a:r>
                        <a:rPr lang="en-US" dirty="0" smtClean="0"/>
                        <a:t>Meets</a:t>
                      </a:r>
                      <a:r>
                        <a:rPr lang="en-US" baseline="0" dirty="0" smtClean="0"/>
                        <a:t> 1 of 3 mentoring standards </a:t>
                      </a:r>
                      <a:endParaRPr lang="en-US" dirty="0"/>
                    </a:p>
                  </a:txBody>
                  <a:tcPr/>
                </a:tc>
                <a:tc>
                  <a:txBody>
                    <a:bodyPr/>
                    <a:lstStyle/>
                    <a:p>
                      <a:r>
                        <a:rPr lang="en-US" dirty="0" smtClean="0"/>
                        <a:t>Meets 2 of 3 mentoring standards </a:t>
                      </a:r>
                    </a:p>
                    <a:p>
                      <a:r>
                        <a:rPr lang="en-US" dirty="0" smtClean="0">
                          <a:solidFill>
                            <a:schemeClr val="accent3"/>
                          </a:solidFill>
                        </a:rPr>
                        <a:t>Score = 2 </a:t>
                      </a:r>
                      <a:endParaRPr lang="en-US" dirty="0">
                        <a:solidFill>
                          <a:schemeClr val="accent3"/>
                        </a:solidFill>
                      </a:endParaRPr>
                    </a:p>
                  </a:txBody>
                  <a:tcPr/>
                </a:tc>
                <a:tc>
                  <a:txBody>
                    <a:bodyPr/>
                    <a:lstStyle/>
                    <a:p>
                      <a:r>
                        <a:rPr lang="en-US" dirty="0" smtClean="0"/>
                        <a:t>Meets all 3 mentoring standards</a:t>
                      </a:r>
                      <a:endParaRPr lang="en-US" dirty="0"/>
                    </a:p>
                  </a:txBody>
                  <a:tcPr/>
                </a:tc>
              </a:tr>
              <a:tr h="357160">
                <a:tc>
                  <a:txBody>
                    <a:bodyPr/>
                    <a:lstStyle/>
                    <a:p>
                      <a:r>
                        <a:rPr lang="en-US" b="1" dirty="0" smtClean="0"/>
                        <a:t>Responsiveness</a:t>
                      </a:r>
                      <a:endParaRPr lang="en-US" b="1" dirty="0"/>
                    </a:p>
                  </a:txBody>
                  <a:tcPr/>
                </a:tc>
                <a:tc>
                  <a:txBody>
                    <a:bodyPr/>
                    <a:lstStyle/>
                    <a:p>
                      <a:r>
                        <a:rPr lang="en-US" dirty="0" smtClean="0"/>
                        <a:t>Rating of</a:t>
                      </a:r>
                      <a:r>
                        <a:rPr lang="en-US" baseline="0" dirty="0" smtClean="0"/>
                        <a:t> </a:t>
                      </a:r>
                      <a:r>
                        <a:rPr lang="en-US" dirty="0" smtClean="0"/>
                        <a:t> 1-2</a:t>
                      </a:r>
                      <a:endParaRPr lang="en-US" dirty="0"/>
                    </a:p>
                  </a:txBody>
                  <a:tcPr/>
                </a:tc>
                <a:tc>
                  <a:txBody>
                    <a:bodyPr/>
                    <a:lstStyle/>
                    <a:p>
                      <a:r>
                        <a:rPr lang="en-US" dirty="0" smtClean="0"/>
                        <a:t>Rating of 3-4</a:t>
                      </a:r>
                      <a:endParaRPr lang="en-US" dirty="0"/>
                    </a:p>
                  </a:txBody>
                  <a:tcPr/>
                </a:tc>
                <a:tc>
                  <a:txBody>
                    <a:bodyPr/>
                    <a:lstStyle/>
                    <a:p>
                      <a:r>
                        <a:rPr lang="en-US" dirty="0" smtClean="0"/>
                        <a:t>Rating of 5   </a:t>
                      </a:r>
                      <a:r>
                        <a:rPr lang="en-US" dirty="0" smtClean="0">
                          <a:solidFill>
                            <a:schemeClr val="accent3"/>
                          </a:solidFill>
                        </a:rPr>
                        <a:t>Score = 3</a:t>
                      </a:r>
                      <a:endParaRPr lang="en-US" dirty="0">
                        <a:solidFill>
                          <a:schemeClr val="accent3"/>
                        </a:solidFill>
                      </a:endParaRPr>
                    </a:p>
                  </a:txBody>
                  <a:tcPr/>
                </a:tc>
              </a:tr>
              <a:tr h="440334">
                <a:tc gridSpan="4">
                  <a:txBody>
                    <a:bodyPr/>
                    <a:lstStyle/>
                    <a:p>
                      <a:r>
                        <a:rPr lang="en-US" sz="2400" b="1" dirty="0" smtClean="0"/>
                        <a:t>Summed Score = 8 (adequate)</a:t>
                      </a:r>
                      <a:endParaRPr lang="en-US" sz="2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solidFill>
                          <a:schemeClr val="accent3"/>
                        </a:solidFill>
                      </a:endParaRPr>
                    </a:p>
                  </a:txBody>
                  <a:tcPr/>
                </a:tc>
              </a:tr>
            </a:tbl>
          </a:graphicData>
        </a:graphic>
      </p:graphicFrame>
      <p:sp>
        <p:nvSpPr>
          <p:cNvPr id="6"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1360299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610"/>
            <a:ext cx="8229600" cy="4615190"/>
          </a:xfrm>
        </p:spPr>
        <p:txBody>
          <a:bodyPr/>
          <a:lstStyle/>
          <a:p>
            <a:pPr>
              <a:buNone/>
            </a:pPr>
            <a:r>
              <a:rPr lang="en-US" dirty="0" smtClean="0"/>
              <a:t> </a:t>
            </a:r>
          </a:p>
        </p:txBody>
      </p:sp>
      <p:sp>
        <p:nvSpPr>
          <p:cNvPr id="9" name="Flowchart: Alternate Process 8"/>
          <p:cNvSpPr/>
          <p:nvPr/>
        </p:nvSpPr>
        <p:spPr>
          <a:xfrm>
            <a:off x="228600" y="4114800"/>
            <a:ext cx="1676400" cy="76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Case Management  </a:t>
            </a:r>
            <a:endParaRPr lang="en-US" dirty="0">
              <a:solidFill>
                <a:schemeClr val="tx1"/>
              </a:solidFill>
            </a:endParaRPr>
          </a:p>
        </p:txBody>
      </p:sp>
      <p:sp>
        <p:nvSpPr>
          <p:cNvPr id="12" name="Flowchart: Alternate Process 11"/>
          <p:cNvSpPr/>
          <p:nvPr/>
        </p:nvSpPr>
        <p:spPr>
          <a:xfrm>
            <a:off x="228600" y="2362200"/>
            <a:ext cx="16764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Mentoring</a:t>
            </a:r>
            <a:endParaRPr lang="en-US" dirty="0">
              <a:solidFill>
                <a:schemeClr val="tx1"/>
              </a:solidFill>
            </a:endParaRPr>
          </a:p>
        </p:txBody>
      </p:sp>
      <p:sp>
        <p:nvSpPr>
          <p:cNvPr id="13" name="Flowchart: Alternate Process 12"/>
          <p:cNvSpPr/>
          <p:nvPr/>
        </p:nvSpPr>
        <p:spPr>
          <a:xfrm>
            <a:off x="228600" y="5943600"/>
            <a:ext cx="1676400" cy="7293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College Prep Workshops </a:t>
            </a:r>
            <a:endParaRPr lang="en-US" dirty="0">
              <a:solidFill>
                <a:schemeClr val="tx1"/>
              </a:solidFill>
            </a:endParaRPr>
          </a:p>
        </p:txBody>
      </p:sp>
      <p:sp>
        <p:nvSpPr>
          <p:cNvPr id="7" name="TextBox 6"/>
          <p:cNvSpPr txBox="1"/>
          <p:nvPr/>
        </p:nvSpPr>
        <p:spPr>
          <a:xfrm>
            <a:off x="76200" y="1545125"/>
            <a:ext cx="9372600" cy="523220"/>
          </a:xfrm>
          <a:prstGeom prst="rect">
            <a:avLst/>
          </a:prstGeom>
          <a:noFill/>
        </p:spPr>
        <p:txBody>
          <a:bodyPr wrap="square" rtlCol="0">
            <a:spAutoFit/>
          </a:bodyPr>
          <a:lstStyle/>
          <a:p>
            <a:r>
              <a:rPr lang="en-US" sz="2800" b="1" dirty="0"/>
              <a:t>Step #</a:t>
            </a:r>
            <a:r>
              <a:rPr lang="en-US" sz="2800" b="1" dirty="0" smtClean="0"/>
              <a:t>11: Roll–up across components and entire program</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52748932"/>
              </p:ext>
            </p:extLst>
          </p:nvPr>
        </p:nvGraphicFramePr>
        <p:xfrm>
          <a:off x="2209800" y="2047220"/>
          <a:ext cx="2743200" cy="1463040"/>
        </p:xfrm>
        <a:graphic>
          <a:graphicData uri="http://schemas.openxmlformats.org/drawingml/2006/table">
            <a:tbl>
              <a:tblPr firstRow="1" bandRow="1">
                <a:tableStyleId>{5C22544A-7EE6-4342-B048-85BDC9FD1C3A}</a:tableStyleId>
              </a:tblPr>
              <a:tblGrid>
                <a:gridCol w="1143000"/>
                <a:gridCol w="914400"/>
                <a:gridCol w="685800"/>
              </a:tblGrid>
              <a:tr h="269245">
                <a:tc>
                  <a:txBody>
                    <a:bodyPr/>
                    <a:lstStyle/>
                    <a:p>
                      <a:r>
                        <a:rPr lang="en-US" b="1" dirty="0" smtClean="0">
                          <a:solidFill>
                            <a:schemeClr val="tx1"/>
                          </a:solidFill>
                        </a:rPr>
                        <a:t>Score</a:t>
                      </a:r>
                      <a:endParaRPr lang="en-US" b="1" dirty="0">
                        <a:solidFill>
                          <a:schemeClr val="tx1"/>
                        </a:solidFill>
                      </a:endParaRPr>
                    </a:p>
                  </a:txBody>
                  <a:tcPr/>
                </a:tc>
                <a:tc>
                  <a:txBody>
                    <a:bodyPr/>
                    <a:lstStyle/>
                    <a:p>
                      <a:r>
                        <a:rPr lang="en-US" b="1" dirty="0" smtClean="0">
                          <a:solidFill>
                            <a:schemeClr val="tx1"/>
                          </a:solidFill>
                        </a:rPr>
                        <a:t> N</a:t>
                      </a:r>
                      <a:endParaRPr lang="en-US" b="1" dirty="0">
                        <a:solidFill>
                          <a:schemeClr val="tx1"/>
                        </a:solidFill>
                      </a:endParaRPr>
                    </a:p>
                  </a:txBody>
                  <a:tcPr/>
                </a:tc>
                <a:tc>
                  <a:txBody>
                    <a:bodyPr/>
                    <a:lstStyle/>
                    <a:p>
                      <a:r>
                        <a:rPr lang="en-US" b="1" dirty="0" smtClean="0">
                          <a:solidFill>
                            <a:schemeClr val="tx1"/>
                          </a:solidFill>
                        </a:rPr>
                        <a:t>%</a:t>
                      </a:r>
                      <a:endParaRPr lang="en-US" b="1" dirty="0">
                        <a:solidFill>
                          <a:schemeClr val="tx1"/>
                        </a:solidFill>
                      </a:endParaRPr>
                    </a:p>
                  </a:txBody>
                  <a:tcPr/>
                </a:tc>
              </a:tr>
              <a:tr h="269245">
                <a:tc>
                  <a:txBody>
                    <a:bodyPr/>
                    <a:lstStyle/>
                    <a:p>
                      <a:r>
                        <a:rPr lang="en-US" dirty="0" smtClean="0"/>
                        <a:t>4-6</a:t>
                      </a:r>
                      <a:endParaRPr lang="en-US" dirty="0"/>
                    </a:p>
                  </a:txBody>
                  <a:tcPr/>
                </a:tc>
                <a:tc>
                  <a:txBody>
                    <a:bodyPr/>
                    <a:lstStyle/>
                    <a:p>
                      <a:r>
                        <a:rPr lang="en-US" dirty="0" smtClean="0"/>
                        <a:t>15</a:t>
                      </a:r>
                      <a:endParaRPr lang="en-US" dirty="0"/>
                    </a:p>
                  </a:txBody>
                  <a:tcPr/>
                </a:tc>
                <a:tc>
                  <a:txBody>
                    <a:bodyPr/>
                    <a:lstStyle/>
                    <a:p>
                      <a:r>
                        <a:rPr lang="en-US" dirty="0" smtClean="0"/>
                        <a:t>15%</a:t>
                      </a:r>
                      <a:endParaRPr lang="en-US" dirty="0"/>
                    </a:p>
                  </a:txBody>
                  <a:tcPr/>
                </a:tc>
              </a:tr>
              <a:tr h="269245">
                <a:tc>
                  <a:txBody>
                    <a:bodyPr/>
                    <a:lstStyle/>
                    <a:p>
                      <a:r>
                        <a:rPr lang="en-US" dirty="0" smtClean="0"/>
                        <a:t>7-9</a:t>
                      </a:r>
                      <a:endParaRPr lang="en-US" dirty="0"/>
                    </a:p>
                  </a:txBody>
                  <a:tcPr/>
                </a:tc>
                <a:tc>
                  <a:txBody>
                    <a:bodyPr/>
                    <a:lstStyle/>
                    <a:p>
                      <a:r>
                        <a:rPr lang="en-US" dirty="0" smtClean="0"/>
                        <a:t>20</a:t>
                      </a:r>
                      <a:endParaRPr lang="en-US" dirty="0"/>
                    </a:p>
                  </a:txBody>
                  <a:tcPr/>
                </a:tc>
                <a:tc>
                  <a:txBody>
                    <a:bodyPr/>
                    <a:lstStyle/>
                    <a:p>
                      <a:r>
                        <a:rPr lang="en-US" dirty="0" smtClean="0"/>
                        <a:t>20%</a:t>
                      </a:r>
                      <a:endParaRPr lang="en-US" dirty="0"/>
                    </a:p>
                  </a:txBody>
                  <a:tcPr/>
                </a:tc>
              </a:tr>
              <a:tr h="269245">
                <a:tc>
                  <a:txBody>
                    <a:bodyPr/>
                    <a:lstStyle/>
                    <a:p>
                      <a:r>
                        <a:rPr lang="en-US" dirty="0" smtClean="0">
                          <a:solidFill>
                            <a:schemeClr val="accent3">
                              <a:lumMod val="75000"/>
                            </a:schemeClr>
                          </a:solidFill>
                        </a:rPr>
                        <a:t>10-12</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65</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65%</a:t>
                      </a:r>
                      <a:endParaRPr lang="en-US" dirty="0">
                        <a:solidFill>
                          <a:schemeClr val="accent3">
                            <a:lumMod val="75000"/>
                          </a:schemeClr>
                        </a:solidFill>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41534267"/>
              </p:ext>
            </p:extLst>
          </p:nvPr>
        </p:nvGraphicFramePr>
        <p:xfrm>
          <a:off x="2209800" y="3657601"/>
          <a:ext cx="2743200" cy="1539240"/>
        </p:xfrm>
        <a:graphic>
          <a:graphicData uri="http://schemas.openxmlformats.org/drawingml/2006/table">
            <a:tbl>
              <a:tblPr firstRow="1" bandRow="1">
                <a:tableStyleId>{5C22544A-7EE6-4342-B048-85BDC9FD1C3A}</a:tableStyleId>
              </a:tblPr>
              <a:tblGrid>
                <a:gridCol w="1143000"/>
                <a:gridCol w="914400"/>
                <a:gridCol w="685800"/>
              </a:tblGrid>
              <a:tr h="441960">
                <a:tc>
                  <a:txBody>
                    <a:bodyPr/>
                    <a:lstStyle/>
                    <a:p>
                      <a:r>
                        <a:rPr lang="en-US" dirty="0" smtClean="0">
                          <a:solidFill>
                            <a:schemeClr val="tx1"/>
                          </a:solidFill>
                        </a:rPr>
                        <a:t>Score</a:t>
                      </a:r>
                      <a:endParaRPr lang="en-US" dirty="0">
                        <a:solidFill>
                          <a:schemeClr val="tx1"/>
                        </a:solidFill>
                      </a:endParaRPr>
                    </a:p>
                  </a:txBody>
                  <a:tcPr/>
                </a:tc>
                <a:tc>
                  <a:txBody>
                    <a:bodyPr/>
                    <a:lstStyle/>
                    <a:p>
                      <a:r>
                        <a:rPr lang="en-US" dirty="0" smtClean="0">
                          <a:solidFill>
                            <a:schemeClr val="tx1"/>
                          </a:solidFill>
                        </a:rPr>
                        <a:t> N</a:t>
                      </a:r>
                      <a:endParaRPr lang="en-US" dirty="0">
                        <a:solidFill>
                          <a:schemeClr val="tx1"/>
                        </a:solidFill>
                      </a:endParaRPr>
                    </a:p>
                  </a:txBody>
                  <a:tcPr/>
                </a:tc>
                <a:tc>
                  <a:txBody>
                    <a:bodyPr/>
                    <a:lstStyle/>
                    <a:p>
                      <a:r>
                        <a:rPr lang="en-US" dirty="0" smtClean="0">
                          <a:solidFill>
                            <a:schemeClr val="tx1"/>
                          </a:solidFill>
                        </a:rPr>
                        <a:t>%</a:t>
                      </a:r>
                      <a:endParaRPr lang="en-US" dirty="0">
                        <a:solidFill>
                          <a:schemeClr val="tx1"/>
                        </a:solidFill>
                      </a:endParaRPr>
                    </a:p>
                  </a:txBody>
                  <a:tcPr/>
                </a:tc>
              </a:tr>
              <a:tr h="266700">
                <a:tc>
                  <a:txBody>
                    <a:bodyPr/>
                    <a:lstStyle/>
                    <a:p>
                      <a:r>
                        <a:rPr lang="en-US" dirty="0" smtClean="0"/>
                        <a:t>4-6</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r>
              <a:tr h="266700">
                <a:tc>
                  <a:txBody>
                    <a:bodyPr/>
                    <a:lstStyle/>
                    <a:p>
                      <a:r>
                        <a:rPr lang="en-US" dirty="0" smtClean="0"/>
                        <a:t>7-9</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r>
              <a:tr h="266700">
                <a:tc>
                  <a:txBody>
                    <a:bodyPr/>
                    <a:lstStyle/>
                    <a:p>
                      <a:r>
                        <a:rPr lang="en-US" dirty="0" smtClean="0">
                          <a:solidFill>
                            <a:schemeClr val="accent3">
                              <a:lumMod val="75000"/>
                            </a:schemeClr>
                          </a:solidFill>
                        </a:rPr>
                        <a:t>10-12</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78</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78%</a:t>
                      </a:r>
                      <a:endParaRPr lang="en-US" dirty="0">
                        <a:solidFill>
                          <a:schemeClr val="accent3">
                            <a:lumMod val="75000"/>
                          </a:schemeClr>
                        </a:solidFill>
                      </a:endParaRPr>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218006580"/>
              </p:ext>
            </p:extLst>
          </p:nvPr>
        </p:nvGraphicFramePr>
        <p:xfrm>
          <a:off x="2209800" y="5309421"/>
          <a:ext cx="2743200" cy="1463040"/>
        </p:xfrm>
        <a:graphic>
          <a:graphicData uri="http://schemas.openxmlformats.org/drawingml/2006/table">
            <a:tbl>
              <a:tblPr firstRow="1" bandRow="1">
                <a:tableStyleId>{5C22544A-7EE6-4342-B048-85BDC9FD1C3A}</a:tableStyleId>
              </a:tblPr>
              <a:tblGrid>
                <a:gridCol w="1143000"/>
                <a:gridCol w="914400"/>
                <a:gridCol w="685800"/>
              </a:tblGrid>
              <a:tr h="355111">
                <a:tc>
                  <a:txBody>
                    <a:bodyPr/>
                    <a:lstStyle/>
                    <a:p>
                      <a:r>
                        <a:rPr lang="en-US" b="1" dirty="0" smtClean="0">
                          <a:solidFill>
                            <a:schemeClr val="tx1"/>
                          </a:solidFill>
                        </a:rPr>
                        <a:t>Score</a:t>
                      </a:r>
                      <a:endParaRPr lang="en-US" b="1" dirty="0">
                        <a:solidFill>
                          <a:schemeClr val="tx1"/>
                        </a:solidFill>
                      </a:endParaRPr>
                    </a:p>
                  </a:txBody>
                  <a:tcPr/>
                </a:tc>
                <a:tc>
                  <a:txBody>
                    <a:bodyPr/>
                    <a:lstStyle/>
                    <a:p>
                      <a:r>
                        <a:rPr lang="en-US" b="1" dirty="0" smtClean="0">
                          <a:solidFill>
                            <a:schemeClr val="tx1"/>
                          </a:solidFill>
                        </a:rPr>
                        <a:t> N</a:t>
                      </a:r>
                      <a:endParaRPr lang="en-US" b="1" dirty="0">
                        <a:solidFill>
                          <a:schemeClr val="tx1"/>
                        </a:solidFill>
                      </a:endParaRPr>
                    </a:p>
                  </a:txBody>
                  <a:tcPr/>
                </a:tc>
                <a:tc>
                  <a:txBody>
                    <a:bodyPr/>
                    <a:lstStyle/>
                    <a:p>
                      <a:r>
                        <a:rPr lang="en-US" b="1" dirty="0" smtClean="0">
                          <a:solidFill>
                            <a:schemeClr val="tx1"/>
                          </a:solidFill>
                        </a:rPr>
                        <a:t>%</a:t>
                      </a:r>
                      <a:endParaRPr lang="en-US" b="1" dirty="0">
                        <a:solidFill>
                          <a:schemeClr val="tx1"/>
                        </a:solidFill>
                      </a:endParaRPr>
                    </a:p>
                  </a:txBody>
                  <a:tcPr/>
                </a:tc>
              </a:tr>
              <a:tr h="270823">
                <a:tc>
                  <a:txBody>
                    <a:bodyPr/>
                    <a:lstStyle/>
                    <a:p>
                      <a:r>
                        <a:rPr lang="en-US" dirty="0" smtClean="0"/>
                        <a:t>4-6</a:t>
                      </a:r>
                      <a:endParaRPr lang="en-US" dirty="0"/>
                    </a:p>
                  </a:txBody>
                  <a:tcPr/>
                </a:tc>
                <a:tc>
                  <a:txBody>
                    <a:bodyPr/>
                    <a:lstStyle/>
                    <a:p>
                      <a:r>
                        <a:rPr lang="en-US" dirty="0" smtClean="0"/>
                        <a:t>25</a:t>
                      </a:r>
                      <a:endParaRPr lang="en-US" dirty="0"/>
                    </a:p>
                  </a:txBody>
                  <a:tcPr/>
                </a:tc>
                <a:tc>
                  <a:txBody>
                    <a:bodyPr/>
                    <a:lstStyle/>
                    <a:p>
                      <a:r>
                        <a:rPr lang="en-US" dirty="0" smtClean="0"/>
                        <a:t>25%</a:t>
                      </a:r>
                      <a:endParaRPr lang="en-US" dirty="0"/>
                    </a:p>
                  </a:txBody>
                  <a:tcPr/>
                </a:tc>
              </a:tr>
              <a:tr h="270823">
                <a:tc>
                  <a:txBody>
                    <a:bodyPr/>
                    <a:lstStyle/>
                    <a:p>
                      <a:r>
                        <a:rPr lang="en-US" dirty="0" smtClean="0"/>
                        <a:t>7-9</a:t>
                      </a:r>
                      <a:endParaRPr lang="en-US" dirty="0"/>
                    </a:p>
                  </a:txBody>
                  <a:tcPr/>
                </a:tc>
                <a:tc>
                  <a:txBody>
                    <a:bodyPr/>
                    <a:lstStyle/>
                    <a:p>
                      <a:r>
                        <a:rPr lang="en-US" dirty="0" smtClean="0"/>
                        <a:t>45</a:t>
                      </a:r>
                      <a:endParaRPr lang="en-US" dirty="0"/>
                    </a:p>
                  </a:txBody>
                  <a:tcPr/>
                </a:tc>
                <a:tc>
                  <a:txBody>
                    <a:bodyPr/>
                    <a:lstStyle/>
                    <a:p>
                      <a:r>
                        <a:rPr lang="en-US" dirty="0" smtClean="0"/>
                        <a:t>45%</a:t>
                      </a:r>
                      <a:endParaRPr lang="en-US" dirty="0"/>
                    </a:p>
                  </a:txBody>
                  <a:tcPr/>
                </a:tc>
              </a:tr>
              <a:tr h="270823">
                <a:tc>
                  <a:txBody>
                    <a:bodyPr/>
                    <a:lstStyle/>
                    <a:p>
                      <a:r>
                        <a:rPr lang="en-US" dirty="0" smtClean="0">
                          <a:solidFill>
                            <a:schemeClr val="accent3">
                              <a:lumMod val="75000"/>
                            </a:schemeClr>
                          </a:solidFill>
                        </a:rPr>
                        <a:t>10-12</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30</a:t>
                      </a:r>
                      <a:endParaRPr lang="en-US" dirty="0">
                        <a:solidFill>
                          <a:schemeClr val="accent3">
                            <a:lumMod val="75000"/>
                          </a:schemeClr>
                        </a:solidFill>
                      </a:endParaRPr>
                    </a:p>
                  </a:txBody>
                  <a:tcPr/>
                </a:tc>
                <a:tc>
                  <a:txBody>
                    <a:bodyPr/>
                    <a:lstStyle/>
                    <a:p>
                      <a:r>
                        <a:rPr lang="en-US" dirty="0" smtClean="0">
                          <a:solidFill>
                            <a:schemeClr val="accent3">
                              <a:lumMod val="75000"/>
                            </a:schemeClr>
                          </a:solidFill>
                        </a:rPr>
                        <a:t>30%</a:t>
                      </a:r>
                      <a:endParaRPr lang="en-US" dirty="0">
                        <a:solidFill>
                          <a:schemeClr val="accent3">
                            <a:lumMod val="75000"/>
                          </a:schemeClr>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91832055"/>
              </p:ext>
            </p:extLst>
          </p:nvPr>
        </p:nvGraphicFramePr>
        <p:xfrm>
          <a:off x="5638800" y="2362200"/>
          <a:ext cx="838200" cy="741680"/>
        </p:xfrm>
        <a:graphic>
          <a:graphicData uri="http://schemas.openxmlformats.org/drawingml/2006/table">
            <a:tbl>
              <a:tblPr firstRow="1" bandRow="1">
                <a:tableStyleId>{5C22544A-7EE6-4342-B048-85BDC9FD1C3A}</a:tableStyleId>
              </a:tblPr>
              <a:tblGrid>
                <a:gridCol w="838200"/>
              </a:tblGrid>
              <a:tr h="370840">
                <a:tc>
                  <a:txBody>
                    <a:bodyPr/>
                    <a:lstStyle/>
                    <a:p>
                      <a:pPr algn="ctr"/>
                      <a:r>
                        <a:rPr lang="en-US" dirty="0" smtClean="0"/>
                        <a:t>  </a:t>
                      </a:r>
                      <a:r>
                        <a:rPr lang="en-US" dirty="0" smtClean="0">
                          <a:solidFill>
                            <a:schemeClr val="tx1"/>
                          </a:solidFill>
                        </a:rPr>
                        <a:t>Score</a:t>
                      </a:r>
                      <a:endParaRPr lang="en-US" dirty="0">
                        <a:solidFill>
                          <a:schemeClr val="tx1"/>
                        </a:solidFill>
                      </a:endParaRPr>
                    </a:p>
                  </a:txBody>
                  <a:tcPr/>
                </a:tc>
              </a:tr>
              <a:tr h="370840">
                <a:tc>
                  <a:txBody>
                    <a:bodyPr/>
                    <a:lstStyle/>
                    <a:p>
                      <a:pPr algn="ctr"/>
                      <a:r>
                        <a:rPr lang="en-US" dirty="0" smtClean="0"/>
                        <a:t>2/3</a:t>
                      </a:r>
                      <a:endParaRPr lang="en-US"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629779571"/>
              </p:ext>
            </p:extLst>
          </p:nvPr>
        </p:nvGraphicFramePr>
        <p:xfrm>
          <a:off x="5638800" y="3962400"/>
          <a:ext cx="838200" cy="741680"/>
        </p:xfrm>
        <a:graphic>
          <a:graphicData uri="http://schemas.openxmlformats.org/drawingml/2006/table">
            <a:tbl>
              <a:tblPr firstRow="1" bandRow="1">
                <a:tableStyleId>{5C22544A-7EE6-4342-B048-85BDC9FD1C3A}</a:tableStyleId>
              </a:tblPr>
              <a:tblGrid>
                <a:gridCol w="838200"/>
              </a:tblGrid>
              <a:tr h="370840">
                <a:tc>
                  <a:txBody>
                    <a:bodyPr/>
                    <a:lstStyle/>
                    <a:p>
                      <a:pPr algn="ctr"/>
                      <a:r>
                        <a:rPr lang="en-US" dirty="0" smtClean="0">
                          <a:solidFill>
                            <a:schemeClr val="tx1"/>
                          </a:solidFill>
                        </a:rPr>
                        <a:t>Score</a:t>
                      </a:r>
                      <a:endParaRPr lang="en-US" dirty="0">
                        <a:solidFill>
                          <a:schemeClr val="tx1"/>
                        </a:solidFill>
                      </a:endParaRPr>
                    </a:p>
                  </a:txBody>
                  <a:tcPr/>
                </a:tc>
              </a:tr>
              <a:tr h="370840">
                <a:tc>
                  <a:txBody>
                    <a:bodyPr/>
                    <a:lstStyle/>
                    <a:p>
                      <a:pPr algn="ctr"/>
                      <a:r>
                        <a:rPr lang="en-US" dirty="0" smtClean="0"/>
                        <a:t>3/3</a:t>
                      </a:r>
                      <a:endParaRPr lang="en-US" dirty="0"/>
                    </a:p>
                  </a:txBody>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908620548"/>
              </p:ext>
            </p:extLst>
          </p:nvPr>
        </p:nvGraphicFramePr>
        <p:xfrm>
          <a:off x="5638800" y="5715000"/>
          <a:ext cx="838200" cy="741680"/>
        </p:xfrm>
        <a:graphic>
          <a:graphicData uri="http://schemas.openxmlformats.org/drawingml/2006/table">
            <a:tbl>
              <a:tblPr firstRow="1" bandRow="1">
                <a:tableStyleId>{5C22544A-7EE6-4342-B048-85BDC9FD1C3A}</a:tableStyleId>
              </a:tblPr>
              <a:tblGrid>
                <a:gridCol w="838200"/>
              </a:tblGrid>
              <a:tr h="370840">
                <a:tc>
                  <a:txBody>
                    <a:bodyPr/>
                    <a:lstStyle/>
                    <a:p>
                      <a:r>
                        <a:rPr lang="en-US" dirty="0" smtClean="0">
                          <a:solidFill>
                            <a:schemeClr val="tx1"/>
                          </a:solidFill>
                        </a:rPr>
                        <a:t>Score</a:t>
                      </a:r>
                      <a:endParaRPr lang="en-US" dirty="0">
                        <a:solidFill>
                          <a:schemeClr val="tx1"/>
                        </a:solidFill>
                      </a:endParaRPr>
                    </a:p>
                  </a:txBody>
                  <a:tcPr/>
                </a:tc>
              </a:tr>
              <a:tr h="370840">
                <a:tc>
                  <a:txBody>
                    <a:bodyPr/>
                    <a:lstStyle/>
                    <a:p>
                      <a:pPr algn="ctr"/>
                      <a:r>
                        <a:rPr lang="en-US" dirty="0" smtClean="0"/>
                        <a:t>1/3</a:t>
                      </a:r>
                      <a:endParaRPr lang="en-US" dirty="0"/>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787280633"/>
              </p:ext>
            </p:extLst>
          </p:nvPr>
        </p:nvGraphicFramePr>
        <p:xfrm>
          <a:off x="7086600" y="3646434"/>
          <a:ext cx="1905000" cy="1310640"/>
        </p:xfrm>
        <a:graphic>
          <a:graphicData uri="http://schemas.openxmlformats.org/drawingml/2006/table">
            <a:tbl>
              <a:tblPr firstRow="1" bandRow="1">
                <a:tableStyleId>{5C22544A-7EE6-4342-B048-85BDC9FD1C3A}</a:tableStyleId>
              </a:tblPr>
              <a:tblGrid>
                <a:gridCol w="1905000"/>
              </a:tblGrid>
              <a:tr h="0">
                <a:tc>
                  <a:txBody>
                    <a:bodyPr/>
                    <a:lstStyle/>
                    <a:p>
                      <a:pPr algn="ctr"/>
                      <a:r>
                        <a:rPr lang="en-US" sz="2000" dirty="0" smtClean="0">
                          <a:solidFill>
                            <a:schemeClr val="tx1"/>
                          </a:solidFill>
                        </a:rPr>
                        <a:t>Fidelity Index</a:t>
                      </a:r>
                      <a:endParaRPr lang="en-US" sz="2000" dirty="0">
                        <a:solidFill>
                          <a:schemeClr val="tx1"/>
                        </a:solidFill>
                      </a:endParaRPr>
                    </a:p>
                  </a:txBody>
                  <a:tcPr/>
                </a:tc>
              </a:tr>
              <a:tr h="370840">
                <a:tc>
                  <a:txBody>
                    <a:bodyPr/>
                    <a:lstStyle/>
                    <a:p>
                      <a:pPr algn="ctr"/>
                      <a:r>
                        <a:rPr lang="en-US" dirty="0" smtClean="0"/>
                        <a:t>6/9, 66% or Adequate Implementation </a:t>
                      </a:r>
                      <a:endParaRPr lang="en-US" dirty="0"/>
                    </a:p>
                  </a:txBody>
                  <a:tcPr/>
                </a:tc>
              </a:tr>
            </a:tbl>
          </a:graphicData>
        </a:graphic>
      </p:graphicFrame>
      <p:cxnSp>
        <p:nvCxnSpPr>
          <p:cNvPr id="14" name="Straight Arrow Connector 13"/>
          <p:cNvCxnSpPr/>
          <p:nvPr/>
        </p:nvCxnSpPr>
        <p:spPr>
          <a:xfrm flipV="1">
            <a:off x="5029200" y="2933700"/>
            <a:ext cx="5334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029200" y="45720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53000" y="61722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629400" y="3105150"/>
            <a:ext cx="381000" cy="323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29400" y="43434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6629400" y="51816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itle 1"/>
          <p:cNvSpPr>
            <a:spLocks noGrp="1"/>
          </p:cNvSpPr>
          <p:nvPr>
            <p:ph type="title"/>
          </p:nvPr>
        </p:nvSpPr>
        <p:spPr/>
        <p:txBody>
          <a:bodyPr>
            <a:normAutofit fontScale="90000"/>
          </a:bodyPr>
          <a:lstStyle/>
          <a:p>
            <a:r>
              <a:rPr lang="en-US" sz="4400" b="1" dirty="0" smtClean="0"/>
              <a:t>Review:</a:t>
            </a:r>
            <a:br>
              <a:rPr lang="en-US" sz="4400" b="1" dirty="0" smtClean="0"/>
            </a:br>
            <a:r>
              <a:rPr lang="en-US" sz="3600" b="1" dirty="0" smtClean="0"/>
              <a:t>Steps  in  Creating a Fidelity Index</a:t>
            </a:r>
            <a:endParaRPr lang="en-US" sz="3600" dirty="0"/>
          </a:p>
        </p:txBody>
      </p:sp>
    </p:spTree>
    <p:extLst>
      <p:ext uri="{BB962C8B-B14F-4D97-AF65-F5344CB8AC3E}">
        <p14:creationId xmlns:p14="http://schemas.microsoft.com/office/powerpoint/2010/main" val="581127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Today </a:t>
            </a:r>
            <a:endParaRPr lang="en-US" dirty="0"/>
          </a:p>
        </p:txBody>
      </p:sp>
      <p:sp>
        <p:nvSpPr>
          <p:cNvPr id="3" name="Content Placeholder 2"/>
          <p:cNvSpPr>
            <a:spLocks noGrp="1"/>
          </p:cNvSpPr>
          <p:nvPr>
            <p:ph idx="1"/>
          </p:nvPr>
        </p:nvSpPr>
        <p:spPr>
          <a:xfrm>
            <a:off x="304800" y="1775191"/>
            <a:ext cx="8686800" cy="4625609"/>
          </a:xfrm>
        </p:spPr>
        <p:txBody>
          <a:bodyPr>
            <a:normAutofit fontScale="77500" lnSpcReduction="20000"/>
          </a:bodyPr>
          <a:lstStyle/>
          <a:p>
            <a:pPr>
              <a:lnSpc>
                <a:spcPct val="150000"/>
              </a:lnSpc>
            </a:pPr>
            <a:r>
              <a:rPr lang="en-US" dirty="0" smtClean="0"/>
              <a:t>Introductions – Joel, Krista, and Karyl </a:t>
            </a:r>
          </a:p>
          <a:p>
            <a:pPr>
              <a:lnSpc>
                <a:spcPct val="150000"/>
              </a:lnSpc>
            </a:pPr>
            <a:r>
              <a:rPr lang="en-US" dirty="0" smtClean="0"/>
              <a:t>Review – Steps in Creating a Fidelity Index  (Joel - 15 minutes)</a:t>
            </a:r>
          </a:p>
          <a:p>
            <a:pPr>
              <a:lnSpc>
                <a:spcPct val="150000"/>
              </a:lnSpc>
            </a:pPr>
            <a:r>
              <a:rPr lang="en-US" dirty="0" smtClean="0"/>
              <a:t>Applications and lessons learned in different education contexts across different phases of  fidelity assessment: </a:t>
            </a:r>
          </a:p>
          <a:p>
            <a:pPr lvl="1">
              <a:lnSpc>
                <a:spcPct val="150000"/>
              </a:lnSpc>
            </a:pPr>
            <a:r>
              <a:rPr lang="en-US" dirty="0" smtClean="0"/>
              <a:t>Designing (Karyl –i3 STEM - </a:t>
            </a:r>
            <a:r>
              <a:rPr lang="en-US" dirty="0"/>
              <a:t>15 minutes</a:t>
            </a:r>
            <a:r>
              <a:rPr lang="en-US" dirty="0" smtClean="0"/>
              <a:t>)</a:t>
            </a:r>
          </a:p>
          <a:p>
            <a:pPr lvl="1">
              <a:lnSpc>
                <a:spcPct val="150000"/>
              </a:lnSpc>
            </a:pPr>
            <a:r>
              <a:rPr lang="en-US" dirty="0"/>
              <a:t>Monitoring </a:t>
            </a:r>
            <a:r>
              <a:rPr lang="en-US" dirty="0" smtClean="0"/>
              <a:t>and Adaptation (Krista – RTT-D Blended Learning - 15 </a:t>
            </a:r>
            <a:r>
              <a:rPr lang="en-US" dirty="0"/>
              <a:t>minutes</a:t>
            </a:r>
            <a:r>
              <a:rPr lang="en-US" dirty="0" smtClean="0"/>
              <a:t>)</a:t>
            </a:r>
          </a:p>
          <a:p>
            <a:pPr lvl="1">
              <a:lnSpc>
                <a:spcPct val="150000"/>
              </a:lnSpc>
            </a:pPr>
            <a:r>
              <a:rPr lang="en-US" dirty="0" smtClean="0"/>
              <a:t>Reporting (</a:t>
            </a:r>
            <a:r>
              <a:rPr lang="en-US" dirty="0"/>
              <a:t>Joel </a:t>
            </a:r>
            <a:r>
              <a:rPr lang="en-US" dirty="0" smtClean="0"/>
              <a:t>– i3 College prep - 15 </a:t>
            </a:r>
            <a:r>
              <a:rPr lang="en-US" dirty="0"/>
              <a:t>minutes</a:t>
            </a:r>
            <a:r>
              <a:rPr lang="en-US" dirty="0" smtClean="0"/>
              <a:t>)</a:t>
            </a:r>
          </a:p>
          <a:p>
            <a:pPr>
              <a:lnSpc>
                <a:spcPct val="150000"/>
              </a:lnSpc>
            </a:pPr>
            <a:r>
              <a:rPr lang="en-US" dirty="0" smtClean="0"/>
              <a:t>Answer questions and hear your comments (20-30 minutes)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a:t>
            </a:r>
            <a:br>
              <a:rPr lang="en-US" dirty="0" smtClean="0"/>
            </a:br>
            <a:r>
              <a:rPr lang="en-US" sz="3600" dirty="0" smtClean="0"/>
              <a:t>INSPIRE – An US DOE </a:t>
            </a:r>
            <a:r>
              <a:rPr lang="en-US" sz="3600" i="1" dirty="0" smtClean="0"/>
              <a:t>i3 Grant</a:t>
            </a:r>
            <a:endParaRPr lang="en-US" sz="3600" i="1" dirty="0"/>
          </a:p>
        </p:txBody>
      </p:sp>
      <p:sp>
        <p:nvSpPr>
          <p:cNvPr id="3" name="Content Placeholder 2"/>
          <p:cNvSpPr>
            <a:spLocks noGrp="1"/>
          </p:cNvSpPr>
          <p:nvPr>
            <p:ph idx="1"/>
          </p:nvPr>
        </p:nvSpPr>
        <p:spPr>
          <a:xfrm>
            <a:off x="381000" y="1622791"/>
            <a:ext cx="8305800" cy="4168409"/>
          </a:xfrm>
        </p:spPr>
        <p:txBody>
          <a:bodyPr>
            <a:noAutofit/>
          </a:bodyPr>
          <a:lstStyle/>
          <a:p>
            <a:r>
              <a:rPr lang="en-US" sz="2400" dirty="0"/>
              <a:t>K-12 STEM pipeline approach </a:t>
            </a:r>
            <a:r>
              <a:rPr lang="en-US" sz="2400" dirty="0" smtClean="0"/>
              <a:t>for STEM </a:t>
            </a:r>
            <a:r>
              <a:rPr lang="en-US" sz="2400" dirty="0"/>
              <a:t>course content and instructional </a:t>
            </a:r>
            <a:r>
              <a:rPr lang="en-US" sz="2400" dirty="0" smtClean="0"/>
              <a:t>design.</a:t>
            </a:r>
          </a:p>
          <a:p>
            <a:pPr marL="438912" lvl="1" indent="-320040">
              <a:spcBef>
                <a:spcPts val="0"/>
              </a:spcBef>
              <a:buClr>
                <a:schemeClr val="accent1"/>
              </a:buClr>
              <a:buSzPct val="80000"/>
              <a:buFont typeface="Wingdings 2"/>
              <a:buChar char=""/>
            </a:pPr>
            <a:r>
              <a:rPr lang="en-US" sz="2400" dirty="0" smtClean="0"/>
              <a:t>Year </a:t>
            </a:r>
            <a:r>
              <a:rPr lang="en-US" sz="2400" dirty="0"/>
              <a:t>1 of a </a:t>
            </a:r>
            <a:r>
              <a:rPr lang="en-US" sz="2400" dirty="0" smtClean="0"/>
              <a:t>four-year i3 grant that mandated studies of impact and fidelity of implementation.</a:t>
            </a:r>
            <a:endParaRPr lang="en-US" sz="2400" dirty="0"/>
          </a:p>
          <a:p>
            <a:r>
              <a:rPr lang="en-US" sz="2400" dirty="0" smtClean="0"/>
              <a:t>Target Sample</a:t>
            </a:r>
          </a:p>
          <a:p>
            <a:pPr lvl="1"/>
            <a:r>
              <a:rPr lang="en-US" sz="2400" dirty="0" smtClean="0"/>
              <a:t>1 School District</a:t>
            </a:r>
          </a:p>
          <a:p>
            <a:pPr lvl="1"/>
            <a:r>
              <a:rPr lang="en-US" sz="2400" dirty="0" smtClean="0"/>
              <a:t>4 Schools (2 Elementary , 1 Middle, 1 High)</a:t>
            </a:r>
          </a:p>
          <a:p>
            <a:pPr lvl="1"/>
            <a:r>
              <a:rPr lang="en-US" sz="2400" dirty="0" smtClean="0"/>
              <a:t>2085 </a:t>
            </a:r>
            <a:r>
              <a:rPr lang="en-US" sz="2400" dirty="0"/>
              <a:t>K – 12 </a:t>
            </a:r>
            <a:r>
              <a:rPr lang="en-US" sz="2400" dirty="0" smtClean="0"/>
              <a:t>Students</a:t>
            </a:r>
          </a:p>
          <a:p>
            <a:pPr lvl="1"/>
            <a:r>
              <a:rPr lang="en-US" sz="2400" dirty="0" smtClean="0"/>
              <a:t>95 K – 12 Teachers</a:t>
            </a:r>
          </a:p>
        </p:txBody>
      </p:sp>
    </p:spTree>
    <p:extLst>
      <p:ext uri="{BB962C8B-B14F-4D97-AF65-F5344CB8AC3E}">
        <p14:creationId xmlns:p14="http://schemas.microsoft.com/office/powerpoint/2010/main" val="3033290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a:t>
            </a:r>
            <a:br>
              <a:rPr lang="en-US" dirty="0" smtClean="0"/>
            </a:br>
            <a:r>
              <a:rPr lang="en-US" sz="3600" dirty="0" smtClean="0"/>
              <a:t>INSPIRE Logic Model - Components</a:t>
            </a:r>
            <a:endParaRPr lang="en-US" sz="3600" dirty="0"/>
          </a:p>
        </p:txBody>
      </p:sp>
      <p:pic>
        <p:nvPicPr>
          <p:cNvPr id="4" name="Content Placeholder 3" descr="C:\Users\stephanie.GRANTEXPERTS\AppData\Local\Microsoft\Windows\Temporary Internet Files\Content.Outlook\KP690O0W\Cabarrus INSPIRE Figure 4 Logic Model.JPG"/>
          <p:cNvPicPr>
            <a:picLocks noGrp="1"/>
          </p:cNvPicPr>
          <p:nvPr>
            <p:ph idx="1"/>
          </p:nvPr>
        </p:nvPicPr>
        <p:blipFill>
          <a:blip r:embed="rId3" cstate="print"/>
          <a:srcRect/>
          <a:stretch>
            <a:fillRect/>
          </a:stretch>
        </p:blipFill>
        <p:spPr bwMode="auto">
          <a:xfrm>
            <a:off x="76200" y="1541463"/>
            <a:ext cx="8991600" cy="5011737"/>
          </a:xfrm>
          <a:prstGeom prst="rect">
            <a:avLst/>
          </a:prstGeom>
          <a:noFill/>
          <a:ln w="9525">
            <a:noFill/>
            <a:miter lim="800000"/>
            <a:headEnd/>
            <a:tailEnd/>
          </a:ln>
        </p:spPr>
      </p:pic>
      <p:sp>
        <p:nvSpPr>
          <p:cNvPr id="7" name="Oval 6"/>
          <p:cNvSpPr/>
          <p:nvPr/>
        </p:nvSpPr>
        <p:spPr>
          <a:xfrm>
            <a:off x="2209800" y="1197429"/>
            <a:ext cx="2514600" cy="541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104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072"/>
            <a:ext cx="8458200" cy="1252728"/>
          </a:xfrm>
        </p:spPr>
        <p:txBody>
          <a:bodyPr>
            <a:normAutofit fontScale="90000"/>
          </a:bodyPr>
          <a:lstStyle/>
          <a:p>
            <a:r>
              <a:rPr lang="en-US" dirty="0"/>
              <a:t>Design: </a:t>
            </a:r>
            <a:r>
              <a:rPr lang="en-US" dirty="0" smtClean="0"/>
              <a:t/>
            </a:r>
            <a:br>
              <a:rPr lang="en-US" dirty="0" smtClean="0"/>
            </a:br>
            <a:r>
              <a:rPr lang="en-US" sz="3600" dirty="0" smtClean="0"/>
              <a:t>INSPIRE Fidelity Index - Components</a:t>
            </a:r>
            <a:endParaRPr lang="en-US" sz="3600" dirty="0"/>
          </a:p>
        </p:txBody>
      </p:sp>
      <p:graphicFrame>
        <p:nvGraphicFramePr>
          <p:cNvPr id="17" name="Table 16"/>
          <p:cNvGraphicFramePr>
            <a:graphicFrameLocks noGrp="1"/>
          </p:cNvGraphicFramePr>
          <p:nvPr>
            <p:extLst>
              <p:ext uri="{D42A27DB-BD31-4B8C-83A1-F6EECF244321}">
                <p14:modId xmlns:p14="http://schemas.microsoft.com/office/powerpoint/2010/main" val="213464327"/>
              </p:ext>
            </p:extLst>
          </p:nvPr>
        </p:nvGraphicFramePr>
        <p:xfrm>
          <a:off x="76200" y="1447800"/>
          <a:ext cx="8915400" cy="4836111"/>
        </p:xfrm>
        <a:graphic>
          <a:graphicData uri="http://schemas.openxmlformats.org/drawingml/2006/table">
            <a:tbl>
              <a:tblPr firstRow="1" bandRow="1">
                <a:tableStyleId>{5C22544A-7EE6-4342-B048-85BDC9FD1C3A}</a:tableStyleId>
              </a:tblPr>
              <a:tblGrid>
                <a:gridCol w="4223084"/>
                <a:gridCol w="234616"/>
                <a:gridCol w="4457700"/>
              </a:tblGrid>
              <a:tr h="1896565">
                <a:tc>
                  <a:txBody>
                    <a:bodyPr/>
                    <a:lstStyle/>
                    <a:p>
                      <a:pPr marL="231775" indent="-231775">
                        <a:spcAft>
                          <a:spcPts val="600"/>
                        </a:spcAft>
                      </a:pPr>
                      <a:r>
                        <a:rPr kumimoji="0" lang="en-US" sz="1600" b="1" kern="1200" dirty="0" smtClean="0">
                          <a:solidFill>
                            <a:schemeClr val="tx1"/>
                          </a:solidFill>
                          <a:effectLst/>
                          <a:latin typeface="+mn-lt"/>
                          <a:ea typeface="+mn-ea"/>
                          <a:cs typeface="+mn-cs"/>
                        </a:rPr>
                        <a:t>1.</a:t>
                      </a:r>
                      <a:r>
                        <a:rPr kumimoji="0" lang="en-US" sz="1600" b="1" kern="1200" baseline="0" dirty="0" smtClean="0">
                          <a:solidFill>
                            <a:schemeClr val="tx1"/>
                          </a:solidFill>
                          <a:effectLst/>
                          <a:latin typeface="+mn-lt"/>
                          <a:ea typeface="+mn-ea"/>
                          <a:cs typeface="+mn-cs"/>
                        </a:rPr>
                        <a:t> </a:t>
                      </a:r>
                      <a:r>
                        <a:rPr kumimoji="0" lang="en-US" sz="1600" b="1" kern="1200" dirty="0" smtClean="0">
                          <a:solidFill>
                            <a:schemeClr val="tx1"/>
                          </a:solidFill>
                          <a:effectLst/>
                          <a:latin typeface="+mn-lt"/>
                          <a:ea typeface="+mn-ea"/>
                          <a:cs typeface="+mn-cs"/>
                        </a:rPr>
                        <a:t>STEM problem-based and project-based learning (PBL) INSTRUCTION</a:t>
                      </a:r>
                    </a:p>
                  </a:txBody>
                  <a:tcPr>
                    <a:solidFill>
                      <a:schemeClr val="accent5">
                        <a:lumMod val="40000"/>
                        <a:lumOff val="60000"/>
                      </a:schemeClr>
                    </a:solidFill>
                  </a:tcPr>
                </a:tc>
                <a:tc>
                  <a:txBody>
                    <a:bodyPr/>
                    <a:lstStyle/>
                    <a:p>
                      <a:endParaRPr lang="en-US" sz="1600" b="0" dirty="0">
                        <a:solidFill>
                          <a:schemeClr val="tx1"/>
                        </a:solidFill>
                      </a:endParaRPr>
                    </a:p>
                  </a:txBody>
                  <a:tcPr>
                    <a:noFill/>
                  </a:tcPr>
                </a:tc>
                <a:tc>
                  <a:txBody>
                    <a:bodyPr/>
                    <a:lstStyle/>
                    <a:p>
                      <a:pPr marL="231775" indent="-231775">
                        <a:spcAft>
                          <a:spcPts val="600"/>
                        </a:spcAft>
                      </a:pPr>
                      <a:r>
                        <a:rPr kumimoji="0" lang="en-US" sz="1600" b="1" kern="1200" dirty="0" smtClean="0">
                          <a:solidFill>
                            <a:schemeClr val="tx1"/>
                          </a:solidFill>
                          <a:effectLst/>
                          <a:latin typeface="+mn-lt"/>
                          <a:ea typeface="+mn-ea"/>
                          <a:cs typeface="+mn-cs"/>
                        </a:rPr>
                        <a:t>2. PERSONALIZED, TECH-ENABLED INSTRUCTION </a:t>
                      </a:r>
                    </a:p>
                  </a:txBody>
                  <a:tcPr>
                    <a:solidFill>
                      <a:schemeClr val="accent3">
                        <a:lumMod val="40000"/>
                        <a:lumOff val="60000"/>
                      </a:schemeClr>
                    </a:solidFill>
                  </a:tcPr>
                </a:tc>
              </a:tr>
              <a:tr h="0">
                <a:tc>
                  <a:txBody>
                    <a:bodyPr/>
                    <a:lstStyle/>
                    <a:p>
                      <a:endParaRPr lang="en-US" sz="300" b="0" dirty="0">
                        <a:solidFill>
                          <a:schemeClr val="tx1"/>
                        </a:solidFill>
                      </a:endParaRPr>
                    </a:p>
                  </a:txBody>
                  <a:tcPr>
                    <a:noFill/>
                  </a:tcPr>
                </a:tc>
                <a:tc>
                  <a:txBody>
                    <a:bodyPr/>
                    <a:lstStyle/>
                    <a:p>
                      <a:endParaRPr lang="en-US" sz="300" b="0" dirty="0">
                        <a:solidFill>
                          <a:schemeClr val="tx1"/>
                        </a:solidFill>
                      </a:endParaRPr>
                    </a:p>
                  </a:txBody>
                  <a:tcPr>
                    <a:noFill/>
                  </a:tcPr>
                </a:tc>
                <a:tc>
                  <a:txBody>
                    <a:bodyPr/>
                    <a:lstStyle/>
                    <a:p>
                      <a:endParaRPr lang="en-US" sz="300" b="0" dirty="0">
                        <a:solidFill>
                          <a:schemeClr val="tx1"/>
                        </a:solidFill>
                      </a:endParaRPr>
                    </a:p>
                  </a:txBody>
                  <a:tcPr>
                    <a:noFill/>
                  </a:tcPr>
                </a:tc>
              </a:tr>
              <a:tr h="2802386">
                <a:tc>
                  <a:txBody>
                    <a:bodyPr/>
                    <a:lstStyle/>
                    <a:p>
                      <a:pPr marL="231775" indent="-231775">
                        <a:spcAft>
                          <a:spcPts val="600"/>
                        </a:spcAft>
                      </a:pPr>
                      <a:r>
                        <a:rPr kumimoji="0" lang="en-US" sz="1600" b="1" kern="1200" dirty="0" smtClean="0">
                          <a:solidFill>
                            <a:schemeClr val="tx1"/>
                          </a:solidFill>
                          <a:effectLst/>
                          <a:latin typeface="+mn-lt"/>
                          <a:ea typeface="+mn-ea"/>
                          <a:cs typeface="+mn-cs"/>
                        </a:rPr>
                        <a:t>3. TEACHER PROFESSIONAL DEVELOPMENT AND SUPPORT</a:t>
                      </a:r>
                    </a:p>
                  </a:txBody>
                  <a:tcPr>
                    <a:solidFill>
                      <a:schemeClr val="accent2">
                        <a:lumMod val="40000"/>
                        <a:lumOff val="60000"/>
                      </a:schemeClr>
                    </a:solidFill>
                  </a:tcPr>
                </a:tc>
                <a:tc>
                  <a:txBody>
                    <a:bodyPr/>
                    <a:lstStyle/>
                    <a:p>
                      <a:endParaRPr lang="en-US" sz="1600" b="0" dirty="0">
                        <a:solidFill>
                          <a:schemeClr val="tx1"/>
                        </a:solidFill>
                      </a:endParaRPr>
                    </a:p>
                  </a:txBody>
                  <a:tcPr>
                    <a:noFill/>
                  </a:tcPr>
                </a:tc>
                <a:tc>
                  <a:txBody>
                    <a:bodyPr/>
                    <a:lstStyle/>
                    <a:p>
                      <a:pPr marL="231775" indent="-231775">
                        <a:spcAft>
                          <a:spcPts val="600"/>
                        </a:spcAft>
                      </a:pPr>
                      <a:r>
                        <a:rPr kumimoji="0" lang="en-US" sz="1600" b="1" kern="1200" dirty="0" smtClean="0">
                          <a:solidFill>
                            <a:schemeClr val="tx1"/>
                          </a:solidFill>
                          <a:effectLst/>
                          <a:latin typeface="+mn-lt"/>
                          <a:ea typeface="+mn-ea"/>
                          <a:cs typeface="+mn-cs"/>
                        </a:rPr>
                        <a:t>4. STUDENT REAL-WORLD STEM TETHERS </a:t>
                      </a: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447982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072"/>
            <a:ext cx="8229600" cy="1252728"/>
          </a:xfrm>
        </p:spPr>
        <p:txBody>
          <a:bodyPr>
            <a:normAutofit fontScale="90000"/>
          </a:bodyPr>
          <a:lstStyle/>
          <a:p>
            <a:r>
              <a:rPr lang="en-US" dirty="0"/>
              <a:t>Design: </a:t>
            </a:r>
            <a:r>
              <a:rPr lang="en-US" dirty="0" smtClean="0"/>
              <a:t/>
            </a:r>
            <a:br>
              <a:rPr lang="en-US" dirty="0" smtClean="0"/>
            </a:br>
            <a:r>
              <a:rPr lang="en-US" sz="3600" dirty="0" smtClean="0"/>
              <a:t>INSPIRE Fidelity Index – Criteria Identified</a:t>
            </a:r>
            <a:endParaRPr lang="en-US" sz="3600" dirty="0"/>
          </a:p>
        </p:txBody>
      </p:sp>
      <p:graphicFrame>
        <p:nvGraphicFramePr>
          <p:cNvPr id="17" name="Table 16"/>
          <p:cNvGraphicFramePr>
            <a:graphicFrameLocks noGrp="1"/>
          </p:cNvGraphicFramePr>
          <p:nvPr>
            <p:extLst>
              <p:ext uri="{D42A27DB-BD31-4B8C-83A1-F6EECF244321}">
                <p14:modId xmlns:p14="http://schemas.microsoft.com/office/powerpoint/2010/main" val="1653140625"/>
              </p:ext>
            </p:extLst>
          </p:nvPr>
        </p:nvGraphicFramePr>
        <p:xfrm>
          <a:off x="76200" y="1447800"/>
          <a:ext cx="8915400" cy="5334000"/>
        </p:xfrm>
        <a:graphic>
          <a:graphicData uri="http://schemas.openxmlformats.org/drawingml/2006/table">
            <a:tbl>
              <a:tblPr firstRow="1" bandRow="1">
                <a:tableStyleId>{5C22544A-7EE6-4342-B048-85BDC9FD1C3A}</a:tableStyleId>
              </a:tblPr>
              <a:tblGrid>
                <a:gridCol w="4223084"/>
                <a:gridCol w="234616"/>
                <a:gridCol w="4457700"/>
              </a:tblGrid>
              <a:tr h="1896565">
                <a:tc>
                  <a:txBody>
                    <a:bodyPr/>
                    <a:lstStyle/>
                    <a:p>
                      <a:pPr marL="231775" indent="-231775">
                        <a:spcAft>
                          <a:spcPts val="600"/>
                        </a:spcAft>
                      </a:pPr>
                      <a:r>
                        <a:rPr kumimoji="0" lang="en-US" sz="1600" b="1" kern="1200" dirty="0" smtClean="0">
                          <a:solidFill>
                            <a:schemeClr val="tx1"/>
                          </a:solidFill>
                          <a:effectLst/>
                          <a:latin typeface="+mn-lt"/>
                          <a:ea typeface="+mn-ea"/>
                          <a:cs typeface="+mn-cs"/>
                        </a:rPr>
                        <a:t>1.</a:t>
                      </a:r>
                      <a:r>
                        <a:rPr kumimoji="0" lang="en-US" sz="1600" b="1" kern="1200" baseline="0" dirty="0" smtClean="0">
                          <a:solidFill>
                            <a:schemeClr val="tx1"/>
                          </a:solidFill>
                          <a:effectLst/>
                          <a:latin typeface="+mn-lt"/>
                          <a:ea typeface="+mn-ea"/>
                          <a:cs typeface="+mn-cs"/>
                        </a:rPr>
                        <a:t> </a:t>
                      </a:r>
                      <a:r>
                        <a:rPr kumimoji="0" lang="en-US" sz="1600" b="1" kern="1200" dirty="0" smtClean="0">
                          <a:solidFill>
                            <a:schemeClr val="tx1"/>
                          </a:solidFill>
                          <a:effectLst/>
                          <a:latin typeface="+mn-lt"/>
                          <a:ea typeface="+mn-ea"/>
                          <a:cs typeface="+mn-cs"/>
                        </a:rPr>
                        <a:t>STEM problem-based and project-based learning (PBL) INSTRUCTION</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PBL lessons developed (A)</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PBL lessons that are interdisciplinary (A)</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PBL lessons meeting quality criteria (Q)</a:t>
                      </a: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teachers implementing PBL lessons (A/D)</a:t>
                      </a: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students reporting favorable</a:t>
                      </a:r>
                      <a:r>
                        <a:rPr kumimoji="0" lang="en-US" sz="1500" b="0" kern="1200" baseline="0" dirty="0" smtClean="0">
                          <a:solidFill>
                            <a:schemeClr val="tx1"/>
                          </a:solidFill>
                          <a:effectLst/>
                          <a:latin typeface="+mn-lt"/>
                          <a:ea typeface="+mn-ea"/>
                          <a:cs typeface="+mn-cs"/>
                        </a:rPr>
                        <a:t> opinions (</a:t>
                      </a:r>
                      <a:r>
                        <a:rPr kumimoji="0" lang="en-US" sz="1500" b="0" kern="1200" baseline="0" dirty="0" err="1" smtClean="0">
                          <a:solidFill>
                            <a:schemeClr val="tx1"/>
                          </a:solidFill>
                          <a:effectLst/>
                          <a:latin typeface="+mn-lt"/>
                          <a:ea typeface="+mn-ea"/>
                          <a:cs typeface="+mn-cs"/>
                        </a:rPr>
                        <a:t>Rs</a:t>
                      </a:r>
                      <a:r>
                        <a:rPr kumimoji="0" lang="en-US" sz="1500" b="0" kern="1200" baseline="0" dirty="0" smtClean="0">
                          <a:solidFill>
                            <a:schemeClr val="tx1"/>
                          </a:solidFill>
                          <a:effectLst/>
                          <a:latin typeface="+mn-lt"/>
                          <a:ea typeface="+mn-ea"/>
                          <a:cs typeface="+mn-cs"/>
                        </a:rPr>
                        <a:t>)</a:t>
                      </a:r>
                    </a:p>
                    <a:p>
                      <a:pPr marL="174625" indent="-174625">
                        <a:buFont typeface="Arial" panose="020B0604020202020204" pitchFamily="34" charset="0"/>
                        <a:buChar char="•"/>
                      </a:pPr>
                      <a:r>
                        <a:rPr kumimoji="0" lang="en-US" sz="1500" b="0" kern="1200" baseline="0" dirty="0" smtClean="0">
                          <a:solidFill>
                            <a:schemeClr val="tx1"/>
                          </a:solidFill>
                          <a:effectLst/>
                          <a:latin typeface="+mn-lt"/>
                          <a:ea typeface="+mn-ea"/>
                          <a:cs typeface="+mn-cs"/>
                        </a:rPr>
                        <a:t>% of teachers reporting favorable opinions (</a:t>
                      </a:r>
                      <a:r>
                        <a:rPr kumimoji="0" lang="en-US" sz="1500" b="0" kern="1200" baseline="0" dirty="0" err="1" smtClean="0">
                          <a:solidFill>
                            <a:schemeClr val="tx1"/>
                          </a:solidFill>
                          <a:effectLst/>
                          <a:latin typeface="+mn-lt"/>
                          <a:ea typeface="+mn-ea"/>
                          <a:cs typeface="+mn-cs"/>
                        </a:rPr>
                        <a:t>Rs</a:t>
                      </a:r>
                      <a:r>
                        <a:rPr kumimoji="0" lang="en-US" sz="1500" b="0" kern="1200" baseline="0" dirty="0" smtClean="0">
                          <a:solidFill>
                            <a:schemeClr val="tx1"/>
                          </a:solidFill>
                          <a:effectLst/>
                          <a:latin typeface="+mn-lt"/>
                          <a:ea typeface="+mn-ea"/>
                          <a:cs typeface="+mn-cs"/>
                        </a:rPr>
                        <a:t>)</a:t>
                      </a:r>
                      <a:endParaRPr lang="en-US" sz="1500" b="0" dirty="0">
                        <a:solidFill>
                          <a:schemeClr val="tx1"/>
                        </a:solidFill>
                      </a:endParaRPr>
                    </a:p>
                  </a:txBody>
                  <a:tcPr>
                    <a:solidFill>
                      <a:schemeClr val="accent5">
                        <a:lumMod val="40000"/>
                        <a:lumOff val="60000"/>
                      </a:schemeClr>
                    </a:solidFill>
                  </a:tcPr>
                </a:tc>
                <a:tc>
                  <a:txBody>
                    <a:bodyPr/>
                    <a:lstStyle/>
                    <a:p>
                      <a:endParaRPr lang="en-US" sz="1600" b="0" dirty="0">
                        <a:solidFill>
                          <a:schemeClr val="tx1"/>
                        </a:solidFill>
                      </a:endParaRPr>
                    </a:p>
                  </a:txBody>
                  <a:tcPr>
                    <a:noFill/>
                  </a:tcPr>
                </a:tc>
                <a:tc>
                  <a:txBody>
                    <a:bodyPr/>
                    <a:lstStyle/>
                    <a:p>
                      <a:pPr marL="231775" indent="-231775">
                        <a:spcAft>
                          <a:spcPts val="600"/>
                        </a:spcAft>
                      </a:pPr>
                      <a:r>
                        <a:rPr kumimoji="0" lang="en-US" sz="1600" b="1" kern="1200" dirty="0" smtClean="0">
                          <a:solidFill>
                            <a:schemeClr val="tx1"/>
                          </a:solidFill>
                          <a:effectLst/>
                          <a:latin typeface="+mn-lt"/>
                          <a:ea typeface="+mn-ea"/>
                          <a:cs typeface="+mn-cs"/>
                        </a:rPr>
                        <a:t>2. PERSONALIZED, TECH-ENABLED INSTRUCTION </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PBL lessons incorporating technology (A)</a:t>
                      </a: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smtClean="0">
                          <a:solidFill>
                            <a:schemeClr val="tx1"/>
                          </a:solidFill>
                        </a:rPr>
                        <a:t>% of STEM teachers rating experiences as “good” or “excellent” (</a:t>
                      </a:r>
                      <a:r>
                        <a:rPr lang="en-US" sz="1500" b="0" baseline="0" dirty="0" err="1" smtClean="0">
                          <a:solidFill>
                            <a:schemeClr val="tx1"/>
                          </a:solidFill>
                        </a:rPr>
                        <a:t>Rs</a:t>
                      </a:r>
                      <a:r>
                        <a:rPr lang="en-US" sz="1500" b="0" baseline="0" dirty="0" smtClean="0">
                          <a:solidFill>
                            <a:schemeClr val="tx1"/>
                          </a:solidFill>
                        </a:rPr>
                        <a:t>)</a:t>
                      </a:r>
                      <a:endParaRPr kumimoji="0" lang="en-US" sz="1500" b="0" kern="1200" dirty="0" smtClean="0">
                        <a:solidFill>
                          <a:schemeClr val="tx1"/>
                        </a:solidFill>
                        <a:effectLst/>
                        <a:latin typeface="+mn-lt"/>
                        <a:ea typeface="+mn-ea"/>
                        <a:cs typeface="+mn-cs"/>
                      </a:endParaRP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STEM students reporting weekly use of technology with adaptive content (R/D)</a:t>
                      </a:r>
                    </a:p>
                    <a:p>
                      <a:pPr marL="174625" marR="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smtClean="0">
                          <a:solidFill>
                            <a:schemeClr val="tx1"/>
                          </a:solidFill>
                        </a:rPr>
                        <a:t>% of STEM students rating experiences as “good” or “excellent” (</a:t>
                      </a:r>
                      <a:r>
                        <a:rPr lang="en-US" sz="1500" b="0" baseline="0" dirty="0" err="1" smtClean="0">
                          <a:solidFill>
                            <a:schemeClr val="tx1"/>
                          </a:solidFill>
                        </a:rPr>
                        <a:t>Rs</a:t>
                      </a:r>
                      <a:r>
                        <a:rPr lang="en-US" sz="1500" b="0" baseline="0" dirty="0" smtClean="0">
                          <a:solidFill>
                            <a:schemeClr val="tx1"/>
                          </a:solidFill>
                        </a:rPr>
                        <a:t>)</a:t>
                      </a:r>
                      <a:endParaRPr lang="en-US" sz="1500" b="0" dirty="0" smtClean="0">
                        <a:solidFill>
                          <a:schemeClr val="tx1"/>
                        </a:solidFill>
                      </a:endParaRPr>
                    </a:p>
                  </a:txBody>
                  <a:tcPr>
                    <a:solidFill>
                      <a:schemeClr val="accent3">
                        <a:lumMod val="40000"/>
                        <a:lumOff val="60000"/>
                      </a:schemeClr>
                    </a:solidFill>
                  </a:tcPr>
                </a:tc>
              </a:tr>
              <a:tr h="0">
                <a:tc>
                  <a:txBody>
                    <a:bodyPr/>
                    <a:lstStyle/>
                    <a:p>
                      <a:endParaRPr lang="en-US" sz="300" b="0" dirty="0">
                        <a:solidFill>
                          <a:schemeClr val="tx1"/>
                        </a:solidFill>
                      </a:endParaRPr>
                    </a:p>
                  </a:txBody>
                  <a:tcPr>
                    <a:noFill/>
                  </a:tcPr>
                </a:tc>
                <a:tc>
                  <a:txBody>
                    <a:bodyPr/>
                    <a:lstStyle/>
                    <a:p>
                      <a:endParaRPr lang="en-US" sz="300" b="0" dirty="0">
                        <a:solidFill>
                          <a:schemeClr val="tx1"/>
                        </a:solidFill>
                      </a:endParaRPr>
                    </a:p>
                  </a:txBody>
                  <a:tcPr>
                    <a:noFill/>
                  </a:tcPr>
                </a:tc>
                <a:tc>
                  <a:txBody>
                    <a:bodyPr/>
                    <a:lstStyle/>
                    <a:p>
                      <a:endParaRPr lang="en-US" sz="300" b="0" dirty="0">
                        <a:solidFill>
                          <a:schemeClr val="tx1"/>
                        </a:solidFill>
                      </a:endParaRPr>
                    </a:p>
                  </a:txBody>
                  <a:tcPr>
                    <a:noFill/>
                  </a:tcPr>
                </a:tc>
              </a:tr>
              <a:tr h="2802386">
                <a:tc>
                  <a:txBody>
                    <a:bodyPr/>
                    <a:lstStyle/>
                    <a:p>
                      <a:pPr marL="231775" indent="-231775">
                        <a:spcAft>
                          <a:spcPts val="600"/>
                        </a:spcAft>
                      </a:pPr>
                      <a:r>
                        <a:rPr kumimoji="0" lang="en-US" sz="1600" b="1" kern="1200" dirty="0" smtClean="0">
                          <a:solidFill>
                            <a:schemeClr val="tx1"/>
                          </a:solidFill>
                          <a:effectLst/>
                          <a:latin typeface="+mn-lt"/>
                          <a:ea typeface="+mn-ea"/>
                          <a:cs typeface="+mn-cs"/>
                        </a:rPr>
                        <a:t>3. TEACHER PROFESSIONAL DEVELOPMENT AND SUPPORT</a:t>
                      </a:r>
                    </a:p>
                    <a:p>
                      <a:pPr marL="174625" lvl="0" indent="-174625">
                        <a:buFont typeface="Arial" panose="020B0604020202020204" pitchFamily="34" charset="0"/>
                        <a:buChar char="•"/>
                      </a:pPr>
                      <a:r>
                        <a:rPr kumimoji="0" lang="en-US" sz="1500" b="1" kern="1200" dirty="0" smtClean="0">
                          <a:solidFill>
                            <a:schemeClr val="tx1"/>
                          </a:solidFill>
                          <a:effectLst/>
                          <a:latin typeface="+mn-lt"/>
                          <a:ea typeface="+mn-ea"/>
                          <a:cs typeface="+mn-cs"/>
                        </a:rPr>
                        <a:t>#</a:t>
                      </a:r>
                      <a:r>
                        <a:rPr kumimoji="0" lang="en-US" sz="1500" b="0" kern="1200" dirty="0" smtClean="0">
                          <a:solidFill>
                            <a:schemeClr val="tx1"/>
                          </a:solidFill>
                          <a:effectLst/>
                          <a:latin typeface="+mn-lt"/>
                          <a:ea typeface="+mn-ea"/>
                          <a:cs typeface="+mn-cs"/>
                        </a:rPr>
                        <a:t> of INSPIRE trainings and institutes offered (A)</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STEM teachers completing 10 hours of STEM PD per year (R/D)</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teachers utilizing on-site STEM coaches per month (D)</a:t>
                      </a: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 of teachers participating in STEM Professional Learning Communities (PLCs) per month (D)</a:t>
                      </a: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STEM teachers demonstrating increased PBL proficiency (Q)</a:t>
                      </a:r>
                      <a:endParaRPr lang="en-US" sz="1500" b="0" dirty="0">
                        <a:solidFill>
                          <a:schemeClr val="tx1"/>
                        </a:solidFill>
                      </a:endParaRPr>
                    </a:p>
                  </a:txBody>
                  <a:tcPr>
                    <a:solidFill>
                      <a:schemeClr val="accent2">
                        <a:lumMod val="40000"/>
                        <a:lumOff val="60000"/>
                      </a:schemeClr>
                    </a:solidFill>
                  </a:tcPr>
                </a:tc>
                <a:tc>
                  <a:txBody>
                    <a:bodyPr/>
                    <a:lstStyle/>
                    <a:p>
                      <a:endParaRPr lang="en-US" sz="1600" b="0" dirty="0">
                        <a:solidFill>
                          <a:schemeClr val="tx1"/>
                        </a:solidFill>
                      </a:endParaRPr>
                    </a:p>
                  </a:txBody>
                  <a:tcPr>
                    <a:noFill/>
                  </a:tcPr>
                </a:tc>
                <a:tc>
                  <a:txBody>
                    <a:bodyPr/>
                    <a:lstStyle/>
                    <a:p>
                      <a:pPr marL="231775" indent="-231775">
                        <a:spcAft>
                          <a:spcPts val="600"/>
                        </a:spcAft>
                      </a:pPr>
                      <a:r>
                        <a:rPr kumimoji="0" lang="en-US" sz="1600" b="1" kern="1200" dirty="0" smtClean="0">
                          <a:solidFill>
                            <a:schemeClr val="tx1"/>
                          </a:solidFill>
                          <a:effectLst/>
                          <a:latin typeface="+mn-lt"/>
                          <a:ea typeface="+mn-ea"/>
                          <a:cs typeface="+mn-cs"/>
                        </a:rPr>
                        <a:t>4. STUDENT REAL-WORLD STEM TETHERS </a:t>
                      </a:r>
                    </a:p>
                    <a:p>
                      <a:pPr marL="174625" lvl="0"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STEM students participating in school-sponsored</a:t>
                      </a:r>
                      <a:r>
                        <a:rPr kumimoji="0" lang="en-US" sz="1500" b="0" kern="1200" baseline="0" dirty="0" smtClean="0">
                          <a:solidFill>
                            <a:schemeClr val="tx1"/>
                          </a:solidFill>
                          <a:effectLst/>
                          <a:latin typeface="+mn-lt"/>
                          <a:ea typeface="+mn-ea"/>
                          <a:cs typeface="+mn-cs"/>
                        </a:rPr>
                        <a:t> </a:t>
                      </a:r>
                      <a:r>
                        <a:rPr kumimoji="0" lang="en-US" sz="1500" b="0" kern="1200" dirty="0" smtClean="0">
                          <a:solidFill>
                            <a:schemeClr val="tx1"/>
                          </a:solidFill>
                          <a:effectLst/>
                          <a:latin typeface="+mn-lt"/>
                          <a:ea typeface="+mn-ea"/>
                          <a:cs typeface="+mn-cs"/>
                        </a:rPr>
                        <a:t>STEM events by level per year (D)</a:t>
                      </a:r>
                    </a:p>
                    <a:p>
                      <a:pPr marL="174625" indent="-174625">
                        <a:buFont typeface="Arial" panose="020B0604020202020204" pitchFamily="34" charset="0"/>
                        <a:buChar char="•"/>
                      </a:pPr>
                      <a:r>
                        <a:rPr kumimoji="0" lang="en-US" sz="1500" b="0" kern="1200" dirty="0" smtClean="0">
                          <a:solidFill>
                            <a:schemeClr val="tx1"/>
                          </a:solidFill>
                          <a:effectLst/>
                          <a:latin typeface="+mn-lt"/>
                          <a:ea typeface="+mn-ea"/>
                          <a:cs typeface="+mn-cs"/>
                        </a:rPr>
                        <a:t>% of STEM students who participate in NASA summer</a:t>
                      </a:r>
                      <a:r>
                        <a:rPr kumimoji="0" lang="en-US" sz="1500" b="0" kern="1200" baseline="0" dirty="0" smtClean="0">
                          <a:solidFill>
                            <a:schemeClr val="tx1"/>
                          </a:solidFill>
                          <a:effectLst/>
                          <a:latin typeface="+mn-lt"/>
                          <a:ea typeface="+mn-ea"/>
                          <a:cs typeface="+mn-cs"/>
                        </a:rPr>
                        <a:t> c</a:t>
                      </a:r>
                      <a:r>
                        <a:rPr kumimoji="0" lang="en-US" sz="1500" b="0" kern="1200" dirty="0" smtClean="0">
                          <a:solidFill>
                            <a:schemeClr val="tx1"/>
                          </a:solidFill>
                          <a:effectLst/>
                          <a:latin typeface="+mn-lt"/>
                          <a:ea typeface="+mn-ea"/>
                          <a:cs typeface="+mn-cs"/>
                        </a:rPr>
                        <a:t>amps per year (R)</a:t>
                      </a:r>
                    </a:p>
                    <a:p>
                      <a:pPr marL="174625" indent="-174625">
                        <a:buFont typeface="Arial" panose="020B0604020202020204" pitchFamily="34" charset="0"/>
                        <a:buChar char="•"/>
                      </a:pPr>
                      <a:r>
                        <a:rPr lang="en-US" sz="1500" b="0" dirty="0" smtClean="0">
                          <a:solidFill>
                            <a:schemeClr val="tx1"/>
                          </a:solidFill>
                        </a:rPr>
                        <a:t>% of STEM students</a:t>
                      </a:r>
                      <a:r>
                        <a:rPr lang="en-US" sz="1500" b="0" baseline="0" dirty="0" smtClean="0">
                          <a:solidFill>
                            <a:schemeClr val="tx1"/>
                          </a:solidFill>
                        </a:rPr>
                        <a:t> who report STEM-related career aspirations (Q)</a:t>
                      </a:r>
                    </a:p>
                    <a:p>
                      <a:pPr marL="174625" indent="-174625">
                        <a:buFont typeface="Arial" panose="020B0604020202020204" pitchFamily="34" charset="0"/>
                        <a:buChar char="•"/>
                      </a:pPr>
                      <a:r>
                        <a:rPr lang="en-US" sz="1500" b="0" baseline="0" dirty="0" smtClean="0">
                          <a:solidFill>
                            <a:schemeClr val="tx1"/>
                          </a:solidFill>
                        </a:rPr>
                        <a:t>% of STEM students rating experiences as “good” or “excellent” (</a:t>
                      </a:r>
                      <a:r>
                        <a:rPr lang="en-US" sz="1500" b="0" baseline="0" dirty="0" err="1" smtClean="0">
                          <a:solidFill>
                            <a:schemeClr val="tx1"/>
                          </a:solidFill>
                        </a:rPr>
                        <a:t>Rs</a:t>
                      </a:r>
                      <a:r>
                        <a:rPr lang="en-US" sz="1500" b="0" baseline="0" dirty="0" smtClean="0">
                          <a:solidFill>
                            <a:schemeClr val="tx1"/>
                          </a:solidFill>
                        </a:rPr>
                        <a:t>)</a:t>
                      </a:r>
                      <a:endParaRPr lang="en-US" sz="1500" b="0" dirty="0">
                        <a:solidFill>
                          <a:schemeClr val="tx1"/>
                        </a:solidFill>
                      </a:endParaRPr>
                    </a:p>
                  </a:txBody>
                  <a:tcPr>
                    <a:solidFill>
                      <a:schemeClr val="accent1">
                        <a:lumMod val="40000"/>
                        <a:lumOff val="60000"/>
                      </a:schemeClr>
                    </a:solidFill>
                  </a:tcPr>
                </a:tc>
              </a:tr>
            </a:tbl>
          </a:graphicData>
        </a:graphic>
      </p:graphicFrame>
      <p:sp>
        <p:nvSpPr>
          <p:cNvPr id="3" name="TextBox 2"/>
          <p:cNvSpPr txBox="1"/>
          <p:nvPr/>
        </p:nvSpPr>
        <p:spPr>
          <a:xfrm>
            <a:off x="4495800" y="6103203"/>
            <a:ext cx="4724400" cy="830997"/>
          </a:xfrm>
          <a:prstGeom prst="rect">
            <a:avLst/>
          </a:prstGeom>
          <a:solidFill>
            <a:schemeClr val="tx1"/>
          </a:solidFill>
        </p:spPr>
        <p:txBody>
          <a:bodyPr wrap="square" rtlCol="0">
            <a:spAutoFit/>
          </a:bodyPr>
          <a:lstStyle/>
          <a:p>
            <a:r>
              <a:rPr lang="en-US" sz="1600" b="1" i="1" dirty="0" smtClean="0">
                <a:solidFill>
                  <a:schemeClr val="accent1">
                    <a:lumMod val="60000"/>
                    <a:lumOff val="40000"/>
                  </a:schemeClr>
                </a:solidFill>
                <a:latin typeface="Arial Narrow" panose="020B0606020202030204" pitchFamily="34" charset="0"/>
              </a:rPr>
              <a:t>Legend</a:t>
            </a:r>
          </a:p>
          <a:p>
            <a:pPr algn="ctr"/>
            <a:r>
              <a:rPr lang="en-US" sz="1600" b="1" i="1" dirty="0" smtClean="0">
                <a:solidFill>
                  <a:schemeClr val="accent1">
                    <a:lumMod val="60000"/>
                    <a:lumOff val="40000"/>
                  </a:schemeClr>
                </a:solidFill>
                <a:latin typeface="Arial Narrow" panose="020B0606020202030204" pitchFamily="34" charset="0"/>
              </a:rPr>
              <a:t>A=Adherence; D=Dosage; R=Reach; Q=Quality; </a:t>
            </a:r>
            <a:r>
              <a:rPr lang="en-US" sz="1600" b="1" i="1" dirty="0" err="1" smtClean="0">
                <a:solidFill>
                  <a:schemeClr val="accent1">
                    <a:lumMod val="60000"/>
                    <a:lumOff val="40000"/>
                  </a:schemeClr>
                </a:solidFill>
                <a:latin typeface="Arial Narrow" panose="020B0606020202030204" pitchFamily="34" charset="0"/>
              </a:rPr>
              <a:t>Rs</a:t>
            </a:r>
            <a:r>
              <a:rPr lang="en-US" sz="1600" b="1" i="1" dirty="0" smtClean="0">
                <a:solidFill>
                  <a:schemeClr val="accent1">
                    <a:lumMod val="60000"/>
                    <a:lumOff val="40000"/>
                  </a:schemeClr>
                </a:solidFill>
                <a:latin typeface="Arial Narrow" panose="020B0606020202030204" pitchFamily="34" charset="0"/>
              </a:rPr>
              <a:t>=Responsivenes</a:t>
            </a:r>
            <a:r>
              <a:rPr lang="en-US" sz="1600" dirty="0" smtClean="0">
                <a:solidFill>
                  <a:schemeClr val="accent1">
                    <a:lumMod val="60000"/>
                    <a:lumOff val="40000"/>
                  </a:schemeClr>
                </a:solidFill>
              </a:rPr>
              <a:t>s</a:t>
            </a:r>
            <a:endParaRPr lang="en-US" sz="1600" dirty="0">
              <a:solidFill>
                <a:schemeClr val="accent1">
                  <a:lumMod val="60000"/>
                  <a:lumOff val="40000"/>
                </a:schemeClr>
              </a:solidFill>
            </a:endParaRPr>
          </a:p>
        </p:txBody>
      </p:sp>
    </p:spTree>
    <p:extLst>
      <p:ext uri="{BB962C8B-B14F-4D97-AF65-F5344CB8AC3E}">
        <p14:creationId xmlns:p14="http://schemas.microsoft.com/office/powerpoint/2010/main" val="871544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072"/>
            <a:ext cx="8229600" cy="1252728"/>
          </a:xfrm>
        </p:spPr>
        <p:txBody>
          <a:bodyPr>
            <a:normAutofit fontScale="90000"/>
          </a:bodyPr>
          <a:lstStyle/>
          <a:p>
            <a:r>
              <a:rPr lang="en-US" dirty="0"/>
              <a:t>Design: </a:t>
            </a:r>
            <a:r>
              <a:rPr lang="en-US" dirty="0" smtClean="0"/>
              <a:t/>
            </a:r>
            <a:br>
              <a:rPr lang="en-US" dirty="0" smtClean="0"/>
            </a:br>
            <a:r>
              <a:rPr lang="en-US" sz="3600" dirty="0" smtClean="0"/>
              <a:t>INSPIRE Fidelity Index – Criteria Defined</a:t>
            </a:r>
            <a:endParaRPr lang="en-US" sz="3600" dirty="0"/>
          </a:p>
        </p:txBody>
      </p:sp>
      <p:graphicFrame>
        <p:nvGraphicFramePr>
          <p:cNvPr id="17" name="Table 16"/>
          <p:cNvGraphicFramePr>
            <a:graphicFrameLocks noGrp="1"/>
          </p:cNvGraphicFramePr>
          <p:nvPr>
            <p:extLst>
              <p:ext uri="{D42A27DB-BD31-4B8C-83A1-F6EECF244321}">
                <p14:modId xmlns:p14="http://schemas.microsoft.com/office/powerpoint/2010/main" val="1202867351"/>
              </p:ext>
            </p:extLst>
          </p:nvPr>
        </p:nvGraphicFramePr>
        <p:xfrm>
          <a:off x="76200" y="2438400"/>
          <a:ext cx="4419600" cy="2362200"/>
        </p:xfrm>
        <a:graphic>
          <a:graphicData uri="http://schemas.openxmlformats.org/drawingml/2006/table">
            <a:tbl>
              <a:tblPr firstRow="1" bandRow="1">
                <a:tableStyleId>{5C22544A-7EE6-4342-B048-85BDC9FD1C3A}</a:tableStyleId>
              </a:tblPr>
              <a:tblGrid>
                <a:gridCol w="4419600"/>
              </a:tblGrid>
              <a:tr h="2362200">
                <a:tc>
                  <a:txBody>
                    <a:bodyPr/>
                    <a:lstStyle/>
                    <a:p>
                      <a:pPr marL="231775" indent="-231775">
                        <a:spcAft>
                          <a:spcPts val="600"/>
                        </a:spcAft>
                      </a:pPr>
                      <a:r>
                        <a:rPr kumimoji="0" lang="en-US" sz="1600" b="1" kern="1200" dirty="0" smtClean="0">
                          <a:solidFill>
                            <a:schemeClr val="tx1"/>
                          </a:solidFill>
                          <a:effectLst/>
                          <a:latin typeface="+mn-lt"/>
                          <a:ea typeface="+mn-ea"/>
                          <a:cs typeface="+mn-cs"/>
                        </a:rPr>
                        <a:t>4. STUDENT REAL-WORLD STEM TETHERS </a:t>
                      </a:r>
                    </a:p>
                    <a:p>
                      <a:pPr marL="342900" lvl="0" indent="-342900">
                        <a:buFont typeface="+mj-lt"/>
                        <a:buAutoNum type="alphaUcPeriod"/>
                      </a:pPr>
                      <a:r>
                        <a:rPr kumimoji="0" lang="en-US" sz="1500" b="0" kern="1200" dirty="0" smtClean="0">
                          <a:solidFill>
                            <a:schemeClr val="tx1"/>
                          </a:solidFill>
                          <a:effectLst/>
                          <a:latin typeface="+mn-lt"/>
                          <a:ea typeface="+mn-ea"/>
                          <a:cs typeface="+mn-cs"/>
                        </a:rPr>
                        <a:t>% of STEM students participating in school-sponsored</a:t>
                      </a:r>
                      <a:r>
                        <a:rPr kumimoji="0" lang="en-US" sz="1500" b="0" kern="1200" baseline="0" dirty="0" smtClean="0">
                          <a:solidFill>
                            <a:schemeClr val="tx1"/>
                          </a:solidFill>
                          <a:effectLst/>
                          <a:latin typeface="+mn-lt"/>
                          <a:ea typeface="+mn-ea"/>
                          <a:cs typeface="+mn-cs"/>
                        </a:rPr>
                        <a:t> </a:t>
                      </a:r>
                      <a:r>
                        <a:rPr kumimoji="0" lang="en-US" sz="1500" b="0" kern="1200" dirty="0" smtClean="0">
                          <a:solidFill>
                            <a:schemeClr val="tx1"/>
                          </a:solidFill>
                          <a:effectLst/>
                          <a:latin typeface="+mn-lt"/>
                          <a:ea typeface="+mn-ea"/>
                          <a:cs typeface="+mn-cs"/>
                        </a:rPr>
                        <a:t>STEM events by level per year (D)</a:t>
                      </a:r>
                    </a:p>
                    <a:p>
                      <a:pPr marL="342900" indent="-342900">
                        <a:buFont typeface="+mj-lt"/>
                        <a:buAutoNum type="alphaUcPeriod"/>
                      </a:pPr>
                      <a:r>
                        <a:rPr kumimoji="0" lang="en-US" sz="1500" b="0" kern="1200" dirty="0" smtClean="0">
                          <a:solidFill>
                            <a:schemeClr val="tx1"/>
                          </a:solidFill>
                          <a:effectLst/>
                          <a:latin typeface="+mn-lt"/>
                          <a:ea typeface="+mn-ea"/>
                          <a:cs typeface="+mn-cs"/>
                        </a:rPr>
                        <a:t>% of STEM students who participate in NASA summer</a:t>
                      </a:r>
                      <a:r>
                        <a:rPr kumimoji="0" lang="en-US" sz="1500" b="0" kern="1200" baseline="0" dirty="0" smtClean="0">
                          <a:solidFill>
                            <a:schemeClr val="tx1"/>
                          </a:solidFill>
                          <a:effectLst/>
                          <a:latin typeface="+mn-lt"/>
                          <a:ea typeface="+mn-ea"/>
                          <a:cs typeface="+mn-cs"/>
                        </a:rPr>
                        <a:t> c</a:t>
                      </a:r>
                      <a:r>
                        <a:rPr kumimoji="0" lang="en-US" sz="1500" b="0" kern="1200" dirty="0" smtClean="0">
                          <a:solidFill>
                            <a:schemeClr val="tx1"/>
                          </a:solidFill>
                          <a:effectLst/>
                          <a:latin typeface="+mn-lt"/>
                          <a:ea typeface="+mn-ea"/>
                          <a:cs typeface="+mn-cs"/>
                        </a:rPr>
                        <a:t>amps per year (R)</a:t>
                      </a:r>
                    </a:p>
                    <a:p>
                      <a:pPr marL="342900" marR="0" indent="-342900" algn="l" defTabSz="914400" rtl="0" eaLnBrk="1" fontAlgn="auto" latinLnBrk="0" hangingPunct="1">
                        <a:lnSpc>
                          <a:spcPct val="100000"/>
                        </a:lnSpc>
                        <a:spcBef>
                          <a:spcPts val="0"/>
                        </a:spcBef>
                        <a:spcAft>
                          <a:spcPts val="0"/>
                        </a:spcAft>
                        <a:buClrTx/>
                        <a:buSzTx/>
                        <a:buFont typeface="+mj-lt"/>
                        <a:buAutoNum type="alphaUcPeriod"/>
                        <a:tabLst/>
                        <a:defRPr/>
                      </a:pPr>
                      <a:r>
                        <a:rPr lang="en-US" sz="1500" b="0" dirty="0" smtClean="0">
                          <a:solidFill>
                            <a:schemeClr val="tx1"/>
                          </a:solidFill>
                        </a:rPr>
                        <a:t>% of STEM students</a:t>
                      </a:r>
                      <a:r>
                        <a:rPr lang="en-US" sz="1500" b="0" baseline="0" dirty="0" smtClean="0">
                          <a:solidFill>
                            <a:schemeClr val="tx1"/>
                          </a:solidFill>
                        </a:rPr>
                        <a:t> who report STEM-related career aspirations (Q)</a:t>
                      </a:r>
                    </a:p>
                    <a:p>
                      <a:pPr marL="342900" indent="-342900">
                        <a:buFont typeface="+mj-lt"/>
                        <a:buAutoNum type="alphaUcPeriod"/>
                      </a:pPr>
                      <a:r>
                        <a:rPr lang="en-US" sz="1500" b="0" baseline="0" dirty="0" smtClean="0">
                          <a:solidFill>
                            <a:schemeClr val="tx1"/>
                          </a:solidFill>
                        </a:rPr>
                        <a:t>% of STEM students rating experiences as “good” or “excellent” (</a:t>
                      </a:r>
                      <a:r>
                        <a:rPr lang="en-US" sz="1500" b="0" baseline="0" dirty="0" err="1" smtClean="0">
                          <a:solidFill>
                            <a:schemeClr val="tx1"/>
                          </a:solidFill>
                        </a:rPr>
                        <a:t>Rs</a:t>
                      </a:r>
                      <a:r>
                        <a:rPr lang="en-US" sz="1500" b="0" baseline="0" dirty="0" smtClean="0">
                          <a:solidFill>
                            <a:schemeClr val="tx1"/>
                          </a:solidFill>
                        </a:rPr>
                        <a:t>)</a:t>
                      </a:r>
                      <a:endParaRPr lang="en-US" sz="1500" b="0" dirty="0">
                        <a:solidFill>
                          <a:schemeClr val="tx1"/>
                        </a:solidFill>
                      </a:endParaRPr>
                    </a:p>
                  </a:txBody>
                  <a:tcPr>
                    <a:solidFill>
                      <a:schemeClr val="accent1">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61801803"/>
              </p:ext>
            </p:extLst>
          </p:nvPr>
        </p:nvGraphicFramePr>
        <p:xfrm>
          <a:off x="4800600" y="1661160"/>
          <a:ext cx="3962400" cy="4892040"/>
        </p:xfrm>
        <a:graphic>
          <a:graphicData uri="http://schemas.openxmlformats.org/drawingml/2006/table">
            <a:tbl>
              <a:tblPr firstRow="1" bandRow="1">
                <a:tableStyleId>{5940675A-B579-460E-94D1-54222C63F5DA}</a:tableStyleId>
              </a:tblPr>
              <a:tblGrid>
                <a:gridCol w="3962400"/>
              </a:tblGrid>
              <a:tr h="1021080">
                <a:tc>
                  <a:txBody>
                    <a:bodyPr/>
                    <a:lstStyle/>
                    <a:p>
                      <a:pPr marL="231775" indent="-231775"/>
                      <a:r>
                        <a:rPr kumimoji="0" lang="en-US" sz="1800" kern="1200" dirty="0" smtClean="0">
                          <a:solidFill>
                            <a:schemeClr val="tx1"/>
                          </a:solidFill>
                          <a:effectLst/>
                          <a:latin typeface="+mn-lt"/>
                          <a:ea typeface="+mn-ea"/>
                          <a:cs typeface="+mn-cs"/>
                        </a:rPr>
                        <a:t>A</a:t>
                      </a:r>
                      <a:r>
                        <a:rPr kumimoji="0" lang="en-US" sz="1800" kern="1200" baseline="-25000" dirty="0" smtClean="0">
                          <a:solidFill>
                            <a:schemeClr val="tx1"/>
                          </a:solidFill>
                          <a:effectLst/>
                          <a:latin typeface="+mn-lt"/>
                          <a:ea typeface="+mn-ea"/>
                          <a:cs typeface="+mn-cs"/>
                        </a:rPr>
                        <a:t>ES</a:t>
                      </a:r>
                      <a:r>
                        <a:rPr kumimoji="0" lang="en-US" sz="1800" kern="1200" dirty="0" smtClean="0">
                          <a:solidFill>
                            <a:schemeClr val="tx1"/>
                          </a:solidFill>
                          <a:effectLst/>
                          <a:latin typeface="+mn-lt"/>
                          <a:ea typeface="+mn-ea"/>
                          <a:cs typeface="+mn-cs"/>
                        </a:rPr>
                        <a:t>. % of </a:t>
                      </a:r>
                      <a:r>
                        <a:rPr kumimoji="0" lang="en-US" sz="1800" kern="1200" baseline="0" dirty="0" smtClean="0">
                          <a:solidFill>
                            <a:schemeClr val="tx1"/>
                          </a:solidFill>
                          <a:effectLst/>
                          <a:latin typeface="+mn-lt"/>
                          <a:ea typeface="+mn-ea"/>
                          <a:cs typeface="+mn-cs"/>
                        </a:rPr>
                        <a:t> </a:t>
                      </a:r>
                      <a:r>
                        <a:rPr kumimoji="0" lang="en-US" sz="1800" u="sng" kern="1200" baseline="0" dirty="0" smtClean="0">
                          <a:solidFill>
                            <a:schemeClr val="tx1"/>
                          </a:solidFill>
                          <a:effectLst/>
                          <a:latin typeface="+mn-lt"/>
                          <a:ea typeface="+mn-ea"/>
                          <a:cs typeface="+mn-cs"/>
                        </a:rPr>
                        <a:t>K-5</a:t>
                      </a:r>
                      <a:r>
                        <a:rPr kumimoji="0" lang="en-US" sz="1800" kern="1200" dirty="0" smtClean="0">
                          <a:solidFill>
                            <a:schemeClr val="tx1"/>
                          </a:solidFill>
                          <a:effectLst/>
                          <a:latin typeface="+mn-lt"/>
                          <a:ea typeface="+mn-ea"/>
                          <a:cs typeface="+mn-cs"/>
                        </a:rPr>
                        <a:t> STEM students who participate in </a:t>
                      </a:r>
                      <a:r>
                        <a:rPr kumimoji="0" lang="en-US" sz="1800" u="sng" kern="1200" dirty="0" smtClean="0">
                          <a:solidFill>
                            <a:schemeClr val="tx1"/>
                          </a:solidFill>
                          <a:effectLst/>
                          <a:latin typeface="+mn-lt"/>
                          <a:ea typeface="+mn-ea"/>
                          <a:cs typeface="+mn-cs"/>
                        </a:rPr>
                        <a:t>at least 2</a:t>
                      </a:r>
                      <a:r>
                        <a:rPr kumimoji="0" lang="en-US" sz="1800" kern="1200" dirty="0" smtClean="0">
                          <a:solidFill>
                            <a:schemeClr val="tx1"/>
                          </a:solidFill>
                          <a:effectLst/>
                          <a:latin typeface="+mn-lt"/>
                          <a:ea typeface="+mn-ea"/>
                          <a:cs typeface="+mn-cs"/>
                        </a:rPr>
                        <a:t> school-sponsored STEM events </a:t>
                      </a:r>
                      <a:r>
                        <a:rPr kumimoji="0" lang="en-US" sz="1800" kern="1200" dirty="0" smtClean="0">
                          <a:solidFill>
                            <a:schemeClr val="tx1"/>
                          </a:solidFill>
                          <a:effectLst/>
                          <a:latin typeface="+mn-lt"/>
                          <a:ea typeface="+mn-ea"/>
                          <a:cs typeface="+mn-cs"/>
                        </a:rPr>
                        <a:t>(</a:t>
                      </a:r>
                      <a:r>
                        <a:rPr kumimoji="0" lang="en-US" sz="1800" u="sng" kern="1200" dirty="0" smtClean="0">
                          <a:solidFill>
                            <a:schemeClr val="tx1"/>
                          </a:solidFill>
                          <a:effectLst/>
                          <a:latin typeface="+mn-lt"/>
                          <a:ea typeface="+mn-ea"/>
                          <a:cs typeface="+mn-cs"/>
                        </a:rPr>
                        <a:t>D</a:t>
                      </a:r>
                      <a:r>
                        <a:rPr kumimoji="0" lang="en-US" sz="1800" kern="1200" dirty="0" smtClean="0">
                          <a:solidFill>
                            <a:schemeClr val="tx1"/>
                          </a:solidFill>
                          <a:effectLst/>
                          <a:latin typeface="+mn-lt"/>
                          <a:ea typeface="+mn-ea"/>
                          <a:cs typeface="+mn-cs"/>
                        </a:rPr>
                        <a:t>).  </a:t>
                      </a:r>
                      <a:r>
                        <a:rPr kumimoji="0" lang="en-US" sz="1800" i="1" kern="1200" dirty="0" smtClean="0">
                          <a:solidFill>
                            <a:schemeClr val="tx1"/>
                          </a:solidFill>
                          <a:effectLst/>
                          <a:latin typeface="+mn-lt"/>
                          <a:ea typeface="+mn-ea"/>
                          <a:cs typeface="+mn-cs"/>
                        </a:rPr>
                        <a:t>Measure</a:t>
                      </a:r>
                      <a:r>
                        <a:rPr kumimoji="0" lang="en-US" sz="1800" kern="1200" dirty="0" smtClean="0">
                          <a:solidFill>
                            <a:schemeClr val="tx1"/>
                          </a:solidFill>
                          <a:effectLst/>
                          <a:latin typeface="+mn-lt"/>
                          <a:ea typeface="+mn-ea"/>
                          <a:cs typeface="+mn-cs"/>
                        </a:rPr>
                        <a:t>: School administrative records and permission slips.</a:t>
                      </a:r>
                      <a:endParaRPr lang="en-US" dirty="0"/>
                    </a:p>
                  </a:txBody>
                  <a:tcPr/>
                </a:tc>
              </a:tr>
              <a:tr h="1051560">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tx1"/>
                          </a:solidFill>
                          <a:effectLst/>
                          <a:latin typeface="+mn-lt"/>
                          <a:ea typeface="+mn-ea"/>
                          <a:cs typeface="+mn-cs"/>
                        </a:rPr>
                        <a:t>B. % of NASA summer</a:t>
                      </a:r>
                      <a:r>
                        <a:rPr kumimoji="0" lang="en-US" sz="1800" b="0" kern="1200" baseline="0" dirty="0" smtClean="0">
                          <a:solidFill>
                            <a:schemeClr val="tx1"/>
                          </a:solidFill>
                          <a:effectLst/>
                          <a:latin typeface="+mn-lt"/>
                          <a:ea typeface="+mn-ea"/>
                          <a:cs typeface="+mn-cs"/>
                        </a:rPr>
                        <a:t> c</a:t>
                      </a:r>
                      <a:r>
                        <a:rPr kumimoji="0" lang="en-US" sz="1800" b="0" kern="1200" dirty="0" smtClean="0">
                          <a:solidFill>
                            <a:schemeClr val="tx1"/>
                          </a:solidFill>
                          <a:effectLst/>
                          <a:latin typeface="+mn-lt"/>
                          <a:ea typeface="+mn-ea"/>
                          <a:cs typeface="+mn-cs"/>
                        </a:rPr>
                        <a:t>amp</a:t>
                      </a:r>
                      <a:r>
                        <a:rPr kumimoji="0" lang="en-US" sz="1800" b="0" kern="1200" baseline="0" dirty="0" smtClean="0">
                          <a:solidFill>
                            <a:schemeClr val="tx1"/>
                          </a:solidFill>
                          <a:effectLst/>
                          <a:latin typeface="+mn-lt"/>
                          <a:ea typeface="+mn-ea"/>
                          <a:cs typeface="+mn-cs"/>
                        </a:rPr>
                        <a:t> slots</a:t>
                      </a:r>
                      <a:r>
                        <a:rPr kumimoji="0" lang="en-US" sz="1800" b="0" kern="1200" dirty="0" smtClean="0">
                          <a:solidFill>
                            <a:schemeClr val="tx1"/>
                          </a:solidFill>
                          <a:effectLst/>
                          <a:latin typeface="+mn-lt"/>
                          <a:ea typeface="+mn-ea"/>
                          <a:cs typeface="+mn-cs"/>
                        </a:rPr>
                        <a:t> filled (R). </a:t>
                      </a:r>
                      <a:r>
                        <a:rPr kumimoji="0" lang="en-US" sz="1800" i="1" kern="1200" dirty="0" smtClean="0">
                          <a:solidFill>
                            <a:schemeClr val="tx1"/>
                          </a:solidFill>
                          <a:effectLst/>
                          <a:latin typeface="+mn-lt"/>
                          <a:ea typeface="+mn-ea"/>
                          <a:cs typeface="+mn-cs"/>
                        </a:rPr>
                        <a:t>Measure</a:t>
                      </a:r>
                      <a:r>
                        <a:rPr kumimoji="0" lang="en-US" sz="1800" kern="1200" dirty="0" smtClean="0">
                          <a:solidFill>
                            <a:schemeClr val="tx1"/>
                          </a:solidFill>
                          <a:effectLst/>
                          <a:latin typeface="+mn-lt"/>
                          <a:ea typeface="+mn-ea"/>
                          <a:cs typeface="+mn-cs"/>
                        </a:rPr>
                        <a:t>: NASA Camp daily attendance</a:t>
                      </a:r>
                      <a:r>
                        <a:rPr kumimoji="0" lang="en-US" sz="1800" kern="1200" baseline="0" dirty="0" smtClean="0">
                          <a:solidFill>
                            <a:schemeClr val="tx1"/>
                          </a:solidFill>
                          <a:effectLst/>
                          <a:latin typeface="+mn-lt"/>
                          <a:ea typeface="+mn-ea"/>
                          <a:cs typeface="+mn-cs"/>
                        </a:rPr>
                        <a:t> records</a:t>
                      </a:r>
                      <a:r>
                        <a:rPr kumimoji="0" lang="en-US" sz="1800" kern="1200" dirty="0" smtClean="0">
                          <a:solidFill>
                            <a:schemeClr val="tx1"/>
                          </a:solidFill>
                          <a:effectLst/>
                          <a:latin typeface="+mn-lt"/>
                          <a:ea typeface="+mn-ea"/>
                          <a:cs typeface="+mn-cs"/>
                        </a:rPr>
                        <a:t>.</a:t>
                      </a:r>
                      <a:endParaRPr lang="en-US" dirty="0" smtClean="0"/>
                    </a:p>
                  </a:txBody>
                  <a:tcPr/>
                </a:tc>
              </a:tr>
              <a:tr h="1021080">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lang="en-US" dirty="0" smtClean="0"/>
                        <a:t>C. </a:t>
                      </a:r>
                      <a:r>
                        <a:rPr kumimoji="0" lang="en-US" sz="1800" kern="1200" dirty="0" smtClean="0">
                          <a:solidFill>
                            <a:schemeClr val="tx1"/>
                          </a:solidFill>
                          <a:latin typeface="+mn-lt"/>
                          <a:ea typeface="+mn-ea"/>
                          <a:cs typeface="+mn-cs"/>
                        </a:rPr>
                        <a:t>% of STEM events achieving</a:t>
                      </a:r>
                      <a:r>
                        <a:rPr kumimoji="0" lang="en-US" sz="1800" kern="1200" baseline="0" dirty="0" smtClean="0">
                          <a:solidFill>
                            <a:schemeClr val="tx1"/>
                          </a:solidFill>
                          <a:latin typeface="+mn-lt"/>
                          <a:ea typeface="+mn-ea"/>
                          <a:cs typeface="+mn-cs"/>
                        </a:rPr>
                        <a:t> an average </a:t>
                      </a:r>
                      <a:r>
                        <a:rPr kumimoji="0" lang="en-US" sz="1800" u="sng" kern="1200" baseline="0" dirty="0" smtClean="0">
                          <a:solidFill>
                            <a:schemeClr val="tx1"/>
                          </a:solidFill>
                          <a:latin typeface="+mn-lt"/>
                          <a:ea typeface="+mn-ea"/>
                          <a:cs typeface="+mn-cs"/>
                        </a:rPr>
                        <a:t>effectiveness </a:t>
                      </a:r>
                      <a:r>
                        <a:rPr kumimoji="0" lang="en-US" sz="1800" u="sng" kern="1200" dirty="0" smtClean="0">
                          <a:solidFill>
                            <a:schemeClr val="tx1"/>
                          </a:solidFill>
                          <a:latin typeface="+mn-lt"/>
                          <a:ea typeface="+mn-ea"/>
                          <a:cs typeface="+mn-cs"/>
                        </a:rPr>
                        <a:t>rating</a:t>
                      </a:r>
                      <a:r>
                        <a:rPr kumimoji="0" lang="en-US" sz="1800" u="sng" kern="1200" baseline="0" dirty="0" smtClean="0">
                          <a:solidFill>
                            <a:schemeClr val="tx1"/>
                          </a:solidFill>
                          <a:latin typeface="+mn-lt"/>
                          <a:ea typeface="+mn-ea"/>
                          <a:cs typeface="+mn-cs"/>
                        </a:rPr>
                        <a:t> of 3.0</a:t>
                      </a:r>
                      <a:r>
                        <a:rPr kumimoji="0" lang="en-US" sz="1800" kern="1200" baseline="0" dirty="0" smtClean="0">
                          <a:solidFill>
                            <a:schemeClr val="tx1"/>
                          </a:solidFill>
                          <a:latin typeface="+mn-lt"/>
                          <a:ea typeface="+mn-ea"/>
                          <a:cs typeface="+mn-cs"/>
                        </a:rPr>
                        <a:t>. </a:t>
                      </a:r>
                      <a:r>
                        <a:rPr kumimoji="0" lang="en-US" sz="1800" kern="1200" dirty="0" smtClean="0">
                          <a:solidFill>
                            <a:schemeClr val="tx1"/>
                          </a:solidFill>
                          <a:effectLst/>
                          <a:latin typeface="+mn-lt"/>
                          <a:ea typeface="+mn-ea"/>
                          <a:cs typeface="+mn-cs"/>
                        </a:rPr>
                        <a:t>Measure: STEM</a:t>
                      </a:r>
                      <a:r>
                        <a:rPr kumimoji="0" lang="en-US" sz="1800" kern="1200" baseline="0" dirty="0" smtClean="0">
                          <a:solidFill>
                            <a:schemeClr val="tx1"/>
                          </a:solidFill>
                          <a:effectLst/>
                          <a:latin typeface="+mn-lt"/>
                          <a:ea typeface="+mn-ea"/>
                          <a:cs typeface="+mn-cs"/>
                        </a:rPr>
                        <a:t> Event Teacher </a:t>
                      </a:r>
                      <a:r>
                        <a:rPr kumimoji="0" lang="en-US" sz="1800" kern="1200" dirty="0" smtClean="0">
                          <a:solidFill>
                            <a:schemeClr val="tx1"/>
                          </a:solidFill>
                          <a:effectLst/>
                          <a:latin typeface="+mn-lt"/>
                          <a:ea typeface="+mn-ea"/>
                          <a:cs typeface="+mn-cs"/>
                        </a:rPr>
                        <a:t>Survey</a:t>
                      </a:r>
                      <a:r>
                        <a:rPr kumimoji="0" lang="en-US" sz="1800" kern="1200" baseline="0" dirty="0" smtClean="0">
                          <a:solidFill>
                            <a:schemeClr val="tx1"/>
                          </a:solidFill>
                          <a:effectLst/>
                          <a:latin typeface="+mn-lt"/>
                          <a:ea typeface="+mn-ea"/>
                          <a:cs typeface="+mn-cs"/>
                        </a:rPr>
                        <a:t> quality subscale</a:t>
                      </a:r>
                      <a:r>
                        <a:rPr kumimoji="0" lang="en-US" sz="1800" kern="1200" dirty="0" smtClean="0">
                          <a:solidFill>
                            <a:schemeClr val="tx1"/>
                          </a:solidFill>
                          <a:effectLst/>
                          <a:latin typeface="+mn-lt"/>
                          <a:ea typeface="+mn-ea"/>
                          <a:cs typeface="+mn-cs"/>
                        </a:rPr>
                        <a:t>.</a:t>
                      </a:r>
                      <a:endParaRPr kumimoji="0" lang="en-US" sz="1800" b="0" kern="1200" baseline="0" dirty="0" smtClean="0">
                        <a:solidFill>
                          <a:schemeClr val="tx1"/>
                        </a:solidFill>
                        <a:latin typeface="+mn-lt"/>
                        <a:ea typeface="+mn-ea"/>
                        <a:cs typeface="+mn-cs"/>
                      </a:endParaRPr>
                    </a:p>
                  </a:txBody>
                  <a:tcPr/>
                </a:tc>
              </a:tr>
              <a:tr h="1021080">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lang="en-US" dirty="0" smtClean="0"/>
                        <a:t>D. </a:t>
                      </a:r>
                      <a:r>
                        <a:rPr lang="en-US" sz="1800" b="0" baseline="0" dirty="0" smtClean="0">
                          <a:solidFill>
                            <a:schemeClr val="tx1"/>
                          </a:solidFill>
                        </a:rPr>
                        <a:t>% of STEM students rating experiences as “good” or “excellent” (</a:t>
                      </a:r>
                      <a:r>
                        <a:rPr lang="en-US" sz="1800" b="0" baseline="0" dirty="0" err="1" smtClean="0">
                          <a:solidFill>
                            <a:schemeClr val="tx1"/>
                          </a:solidFill>
                        </a:rPr>
                        <a:t>Rs</a:t>
                      </a:r>
                      <a:r>
                        <a:rPr lang="en-US" sz="1800" b="0" baseline="0" dirty="0" smtClean="0">
                          <a:solidFill>
                            <a:schemeClr val="tx1"/>
                          </a:solidFill>
                        </a:rPr>
                        <a:t>). </a:t>
                      </a:r>
                      <a:r>
                        <a:rPr kumimoji="0" lang="en-US" sz="1800" i="1" kern="1200" dirty="0" smtClean="0">
                          <a:solidFill>
                            <a:schemeClr val="tx1"/>
                          </a:solidFill>
                          <a:effectLst/>
                          <a:latin typeface="+mn-lt"/>
                          <a:ea typeface="+mn-ea"/>
                          <a:cs typeface="+mn-cs"/>
                        </a:rPr>
                        <a:t>Measure: </a:t>
                      </a:r>
                      <a:r>
                        <a:rPr kumimoji="0" lang="en-US" sz="1800" kern="1200" dirty="0" smtClean="0">
                          <a:solidFill>
                            <a:schemeClr val="tx1"/>
                          </a:solidFill>
                          <a:effectLst/>
                          <a:latin typeface="+mn-lt"/>
                          <a:ea typeface="+mn-ea"/>
                          <a:cs typeface="+mn-cs"/>
                        </a:rPr>
                        <a:t>INSPIRE Year-End Student Survey.</a:t>
                      </a:r>
                      <a:endParaRPr lang="en-US" sz="1800" b="0" baseline="0" dirty="0" smtClean="0">
                        <a:solidFill>
                          <a:schemeClr val="tx1"/>
                        </a:solidFill>
                      </a:endParaRPr>
                    </a:p>
                  </a:txBody>
                  <a:tcPr/>
                </a:tc>
              </a:tr>
            </a:tbl>
          </a:graphicData>
        </a:graphic>
      </p:graphicFrame>
      <p:sp>
        <p:nvSpPr>
          <p:cNvPr id="6" name="Right Arrow 5"/>
          <p:cNvSpPr/>
          <p:nvPr/>
        </p:nvSpPr>
        <p:spPr>
          <a:xfrm>
            <a:off x="4267200" y="3352800"/>
            <a:ext cx="533400" cy="457200"/>
          </a:xfrm>
          <a:prstGeom prst="rightArrow">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 y="6124920"/>
            <a:ext cx="4495800" cy="830997"/>
          </a:xfrm>
          <a:prstGeom prst="rect">
            <a:avLst/>
          </a:prstGeom>
          <a:solidFill>
            <a:schemeClr val="tx1"/>
          </a:solidFill>
        </p:spPr>
        <p:txBody>
          <a:bodyPr wrap="square" rtlCol="0">
            <a:spAutoFit/>
          </a:bodyPr>
          <a:lstStyle/>
          <a:p>
            <a:r>
              <a:rPr lang="en-US" sz="1600" b="1" i="1" dirty="0" smtClean="0">
                <a:solidFill>
                  <a:schemeClr val="accent1">
                    <a:lumMod val="60000"/>
                    <a:lumOff val="40000"/>
                  </a:schemeClr>
                </a:solidFill>
                <a:latin typeface="Arial Narrow" panose="020B0606020202030204" pitchFamily="34" charset="0"/>
              </a:rPr>
              <a:t>Legend</a:t>
            </a:r>
          </a:p>
          <a:p>
            <a:pPr algn="ctr"/>
            <a:r>
              <a:rPr lang="en-US" sz="1600" b="1" i="1" dirty="0" smtClean="0">
                <a:solidFill>
                  <a:schemeClr val="accent1">
                    <a:lumMod val="60000"/>
                    <a:lumOff val="40000"/>
                  </a:schemeClr>
                </a:solidFill>
                <a:latin typeface="Arial Narrow" panose="020B0606020202030204" pitchFamily="34" charset="0"/>
              </a:rPr>
              <a:t>A=Adherence; D=Dosage; R=Reach; Q=Quality; </a:t>
            </a:r>
            <a:r>
              <a:rPr lang="en-US" sz="1600" b="1" i="1" dirty="0" err="1" smtClean="0">
                <a:solidFill>
                  <a:schemeClr val="accent1">
                    <a:lumMod val="60000"/>
                    <a:lumOff val="40000"/>
                  </a:schemeClr>
                </a:solidFill>
                <a:latin typeface="Arial Narrow" panose="020B0606020202030204" pitchFamily="34" charset="0"/>
              </a:rPr>
              <a:t>Rs</a:t>
            </a:r>
            <a:r>
              <a:rPr lang="en-US" sz="1600" b="1" i="1" dirty="0" smtClean="0">
                <a:solidFill>
                  <a:schemeClr val="accent1">
                    <a:lumMod val="60000"/>
                    <a:lumOff val="40000"/>
                  </a:schemeClr>
                </a:solidFill>
                <a:latin typeface="Arial Narrow" panose="020B0606020202030204" pitchFamily="34" charset="0"/>
              </a:rPr>
              <a:t>=Responsivenes</a:t>
            </a:r>
            <a:r>
              <a:rPr lang="en-US" sz="1600" dirty="0" smtClean="0">
                <a:solidFill>
                  <a:schemeClr val="accent1">
                    <a:lumMod val="60000"/>
                    <a:lumOff val="40000"/>
                  </a:schemeClr>
                </a:solidFill>
              </a:rPr>
              <a:t>s</a:t>
            </a:r>
            <a:endParaRPr lang="en-US" sz="1600" dirty="0">
              <a:solidFill>
                <a:schemeClr val="accent1">
                  <a:lumMod val="60000"/>
                  <a:lumOff val="40000"/>
                </a:schemeClr>
              </a:solidFill>
            </a:endParaRPr>
          </a:p>
        </p:txBody>
      </p:sp>
    </p:spTree>
    <p:extLst>
      <p:ext uri="{BB962C8B-B14F-4D97-AF65-F5344CB8AC3E}">
        <p14:creationId xmlns:p14="http://schemas.microsoft.com/office/powerpoint/2010/main" val="3332114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072"/>
            <a:ext cx="8229600" cy="1252728"/>
          </a:xfrm>
        </p:spPr>
        <p:txBody>
          <a:bodyPr>
            <a:normAutofit fontScale="90000"/>
          </a:bodyPr>
          <a:lstStyle/>
          <a:p>
            <a:r>
              <a:rPr lang="en-US" dirty="0"/>
              <a:t>Design: </a:t>
            </a:r>
            <a:r>
              <a:rPr lang="en-US" dirty="0" smtClean="0"/>
              <a:t/>
            </a:r>
            <a:br>
              <a:rPr lang="en-US" dirty="0" smtClean="0"/>
            </a:br>
            <a:r>
              <a:rPr lang="en-US" sz="3600" dirty="0" smtClean="0"/>
              <a:t>INSPIRE Fidelity Index – Thresholds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015957724"/>
              </p:ext>
            </p:extLst>
          </p:nvPr>
        </p:nvGraphicFramePr>
        <p:xfrm>
          <a:off x="304800" y="1757159"/>
          <a:ext cx="8686800" cy="4123603"/>
        </p:xfrm>
        <a:graphic>
          <a:graphicData uri="http://schemas.openxmlformats.org/drawingml/2006/table">
            <a:tbl>
              <a:tblPr firstRow="1" bandRow="1">
                <a:tableStyleId>{5940675A-B579-460E-94D1-54222C63F5DA}</a:tableStyleId>
              </a:tblPr>
              <a:tblGrid>
                <a:gridCol w="4343400"/>
                <a:gridCol w="4343400"/>
              </a:tblGrid>
              <a:tr h="324887">
                <a:tc>
                  <a:txBody>
                    <a:bodyPr/>
                    <a:lstStyle/>
                    <a:p>
                      <a:pPr marL="231775" indent="-231775" algn="ctr"/>
                      <a:r>
                        <a:rPr lang="en-US" b="1" dirty="0" smtClean="0"/>
                        <a:t>Criteria &amp; Measure</a:t>
                      </a:r>
                      <a:endParaRPr lang="en-US" b="1" dirty="0"/>
                    </a:p>
                  </a:txBody>
                  <a:tcPr>
                    <a:solidFill>
                      <a:schemeClr val="accent1">
                        <a:lumMod val="40000"/>
                        <a:lumOff val="60000"/>
                      </a:schemeClr>
                    </a:solidFill>
                  </a:tcPr>
                </a:tc>
                <a:tc>
                  <a:txBody>
                    <a:bodyPr/>
                    <a:lstStyle/>
                    <a:p>
                      <a:pPr marL="231775" indent="-231775" algn="ctr"/>
                      <a:r>
                        <a:rPr lang="en-US" b="1" dirty="0" smtClean="0"/>
                        <a:t>Year 1 Threshold </a:t>
                      </a:r>
                      <a:endParaRPr lang="en-US" b="1" dirty="0"/>
                    </a:p>
                  </a:txBody>
                  <a:tcPr>
                    <a:solidFill>
                      <a:schemeClr val="accent1">
                        <a:lumMod val="40000"/>
                        <a:lumOff val="60000"/>
                      </a:schemeClr>
                    </a:solidFill>
                  </a:tcPr>
                </a:tc>
              </a:tr>
              <a:tr h="947587">
                <a:tc>
                  <a:txBody>
                    <a:bodyPr/>
                    <a:lstStyle/>
                    <a:p>
                      <a:pPr marL="231775" indent="-231775"/>
                      <a:r>
                        <a:rPr kumimoji="0" lang="en-US" sz="1600" kern="1200" dirty="0" smtClean="0">
                          <a:effectLst/>
                          <a:latin typeface="+mj-lt"/>
                        </a:rPr>
                        <a:t>A</a:t>
                      </a:r>
                      <a:r>
                        <a:rPr kumimoji="0" lang="en-US" sz="1600" kern="1200" baseline="-25000" dirty="0" smtClean="0">
                          <a:effectLst/>
                          <a:latin typeface="+mj-lt"/>
                        </a:rPr>
                        <a:t>ES</a:t>
                      </a:r>
                      <a:r>
                        <a:rPr kumimoji="0" lang="en-US" sz="1600" kern="1200" dirty="0" smtClean="0">
                          <a:effectLst/>
                          <a:latin typeface="+mj-lt"/>
                        </a:rPr>
                        <a:t>. % of </a:t>
                      </a:r>
                      <a:r>
                        <a:rPr kumimoji="0" lang="en-US" sz="1600" kern="1200" baseline="0" dirty="0" smtClean="0">
                          <a:effectLst/>
                          <a:latin typeface="+mj-lt"/>
                        </a:rPr>
                        <a:t> </a:t>
                      </a:r>
                      <a:r>
                        <a:rPr kumimoji="0" lang="en-US" sz="1600" u="sng" kern="1200" baseline="0" dirty="0" smtClean="0">
                          <a:effectLst/>
                          <a:latin typeface="+mj-lt"/>
                        </a:rPr>
                        <a:t>K-5</a:t>
                      </a:r>
                      <a:r>
                        <a:rPr kumimoji="0" lang="en-US" sz="1600" kern="1200" dirty="0" smtClean="0">
                          <a:effectLst/>
                          <a:latin typeface="+mj-lt"/>
                        </a:rPr>
                        <a:t> STEM students who participate in </a:t>
                      </a:r>
                      <a:r>
                        <a:rPr kumimoji="0" lang="en-US" sz="1600" u="sng" kern="1200" dirty="0" smtClean="0">
                          <a:effectLst/>
                          <a:latin typeface="+mj-lt"/>
                        </a:rPr>
                        <a:t>at least 2</a:t>
                      </a:r>
                      <a:r>
                        <a:rPr kumimoji="0" lang="en-US" sz="1600" kern="1200" dirty="0" smtClean="0">
                          <a:effectLst/>
                          <a:latin typeface="+mj-lt"/>
                        </a:rPr>
                        <a:t> school-sponsored STEM events </a:t>
                      </a:r>
                      <a:r>
                        <a:rPr kumimoji="0" lang="en-US" sz="1600" kern="1200" dirty="0" smtClean="0">
                          <a:effectLst/>
                          <a:latin typeface="+mj-lt"/>
                        </a:rPr>
                        <a:t>(</a:t>
                      </a:r>
                      <a:r>
                        <a:rPr kumimoji="0" lang="en-US" sz="1600" u="sng" kern="1200" dirty="0" smtClean="0">
                          <a:effectLst/>
                          <a:latin typeface="+mj-lt"/>
                        </a:rPr>
                        <a:t>D</a:t>
                      </a:r>
                      <a:r>
                        <a:rPr kumimoji="0" lang="en-US" sz="1600" kern="1200" dirty="0" smtClean="0">
                          <a:effectLst/>
                          <a:latin typeface="+mj-lt"/>
                        </a:rPr>
                        <a:t>; </a:t>
                      </a:r>
                      <a:r>
                        <a:rPr kumimoji="0" lang="en-US" sz="1600" b="1" kern="1200" dirty="0" smtClean="0">
                          <a:solidFill>
                            <a:srgbClr val="FF0000"/>
                          </a:solidFill>
                          <a:effectLst/>
                          <a:latin typeface="+mj-lt"/>
                        </a:rPr>
                        <a:t>PM 4.4</a:t>
                      </a:r>
                      <a:r>
                        <a:rPr kumimoji="0" lang="en-US" sz="1600" kern="1200" dirty="0" smtClean="0">
                          <a:effectLst/>
                          <a:latin typeface="+mj-lt"/>
                        </a:rPr>
                        <a:t>).  Measure: School administrative records and permission slips.</a:t>
                      </a:r>
                      <a:endParaRPr lang="en-US" sz="1600" dirty="0">
                        <a:latin typeface="+mj-lt"/>
                      </a:endParaRP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sz="1600" dirty="0">
                          <a:effectLst/>
                          <a:latin typeface="+mj-lt"/>
                          <a:ea typeface="Calibri"/>
                          <a:cs typeface="Times New Roman"/>
                        </a:rPr>
                        <a:t>733 of </a:t>
                      </a:r>
                      <a:r>
                        <a:rPr lang="en-US" sz="1600" dirty="0" smtClean="0">
                          <a:effectLst/>
                          <a:latin typeface="+mj-lt"/>
                          <a:ea typeface="Calibri"/>
                          <a:cs typeface="Times New Roman"/>
                        </a:rPr>
                        <a:t>1466 (50%)</a:t>
                      </a:r>
                    </a:p>
                    <a:p>
                      <a:pPr marL="0" marR="0" algn="ctr">
                        <a:lnSpc>
                          <a:spcPct val="120000"/>
                        </a:lnSpc>
                        <a:spcBef>
                          <a:spcPts val="0"/>
                        </a:spcBef>
                        <a:spcAft>
                          <a:spcPts val="0"/>
                        </a:spcAft>
                      </a:pPr>
                      <a:r>
                        <a:rPr lang="en-US" sz="1600" dirty="0" smtClean="0">
                          <a:effectLst/>
                          <a:latin typeface="+mj-lt"/>
                          <a:ea typeface="Calibri"/>
                          <a:cs typeface="Times New Roman"/>
                        </a:rPr>
                        <a:t>STEM elementary school students</a:t>
                      </a:r>
                      <a:endParaRPr lang="en-US" sz="1600" dirty="0">
                        <a:effectLst/>
                        <a:latin typeface="+mj-lt"/>
                        <a:ea typeface="Calibri"/>
                        <a:cs typeface="Times New Roman"/>
                      </a:endParaRPr>
                    </a:p>
                  </a:txBody>
                  <a:tcPr marL="118745" marR="118745" marT="0" marB="0" anchor="ctr"/>
                </a:tc>
              </a:tr>
              <a:tr h="690385">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effectLst/>
                          <a:latin typeface="+mj-lt"/>
                        </a:rPr>
                        <a:t>B. % of NASA summer</a:t>
                      </a:r>
                      <a:r>
                        <a:rPr kumimoji="0" lang="en-US" sz="1600" kern="1200" baseline="0" dirty="0" smtClean="0">
                          <a:effectLst/>
                          <a:latin typeface="+mj-lt"/>
                        </a:rPr>
                        <a:t> c</a:t>
                      </a:r>
                      <a:r>
                        <a:rPr kumimoji="0" lang="en-US" sz="1600" kern="1200" dirty="0" smtClean="0">
                          <a:effectLst/>
                          <a:latin typeface="+mj-lt"/>
                        </a:rPr>
                        <a:t>amp</a:t>
                      </a:r>
                      <a:r>
                        <a:rPr kumimoji="0" lang="en-US" sz="1600" kern="1200" baseline="0" dirty="0" smtClean="0">
                          <a:effectLst/>
                          <a:latin typeface="+mj-lt"/>
                        </a:rPr>
                        <a:t> slots</a:t>
                      </a:r>
                      <a:r>
                        <a:rPr kumimoji="0" lang="en-US" sz="1600" kern="1200" dirty="0" smtClean="0">
                          <a:effectLst/>
                          <a:latin typeface="+mj-lt"/>
                        </a:rPr>
                        <a:t> filled (R). Measure: NASA Camp daily attendance</a:t>
                      </a:r>
                      <a:r>
                        <a:rPr kumimoji="0" lang="en-US" sz="1600" kern="1200" baseline="0" dirty="0" smtClean="0">
                          <a:effectLst/>
                          <a:latin typeface="+mj-lt"/>
                        </a:rPr>
                        <a:t> records</a:t>
                      </a:r>
                      <a:r>
                        <a:rPr kumimoji="0" lang="en-US" sz="1600" kern="1200" dirty="0" smtClean="0">
                          <a:effectLst/>
                          <a:latin typeface="+mj-lt"/>
                        </a:rPr>
                        <a:t>.</a:t>
                      </a:r>
                      <a:endParaRPr lang="en-US" sz="1600" dirty="0" smtClean="0">
                        <a:latin typeface="+mj-lt"/>
                      </a:endParaRPr>
                    </a:p>
                  </a:txBody>
                  <a:tcPr/>
                </a:tc>
                <a:tc>
                  <a:txBody>
                    <a:bodyPr/>
                    <a:lstStyle/>
                    <a:p>
                      <a:pPr marL="231775" marR="0" indent="-231775"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240 of 300 (85%)</a:t>
                      </a:r>
                    </a:p>
                    <a:p>
                      <a:pPr marL="231775" marR="0" indent="-231775"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NASA camp slots</a:t>
                      </a:r>
                    </a:p>
                  </a:txBody>
                  <a:tcPr anchor="ctr"/>
                </a:tc>
              </a:tr>
              <a:tr h="947587">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C. </a:t>
                      </a:r>
                      <a:r>
                        <a:rPr kumimoji="0" lang="en-US" sz="1600" kern="1200" dirty="0" smtClean="0">
                          <a:solidFill>
                            <a:schemeClr val="tx1"/>
                          </a:solidFill>
                          <a:latin typeface="+mn-lt"/>
                          <a:ea typeface="+mn-ea"/>
                          <a:cs typeface="+mn-cs"/>
                        </a:rPr>
                        <a:t>% of STEM events achieving</a:t>
                      </a:r>
                      <a:r>
                        <a:rPr kumimoji="0" lang="en-US" sz="1600" kern="1200" baseline="0" dirty="0" smtClean="0">
                          <a:solidFill>
                            <a:schemeClr val="tx1"/>
                          </a:solidFill>
                          <a:latin typeface="+mn-lt"/>
                          <a:ea typeface="+mn-ea"/>
                          <a:cs typeface="+mn-cs"/>
                        </a:rPr>
                        <a:t> an average </a:t>
                      </a:r>
                      <a:r>
                        <a:rPr kumimoji="0" lang="en-US" sz="1600" u="sng" kern="1200" baseline="0" dirty="0" smtClean="0">
                          <a:solidFill>
                            <a:schemeClr val="tx1"/>
                          </a:solidFill>
                          <a:latin typeface="+mn-lt"/>
                          <a:ea typeface="+mn-ea"/>
                          <a:cs typeface="+mn-cs"/>
                        </a:rPr>
                        <a:t>effectiveness </a:t>
                      </a:r>
                      <a:r>
                        <a:rPr kumimoji="0" lang="en-US" sz="1600" u="sng" kern="1200" dirty="0" smtClean="0">
                          <a:solidFill>
                            <a:schemeClr val="tx1"/>
                          </a:solidFill>
                          <a:latin typeface="+mn-lt"/>
                          <a:ea typeface="+mn-ea"/>
                          <a:cs typeface="+mn-cs"/>
                        </a:rPr>
                        <a:t>rating</a:t>
                      </a:r>
                      <a:r>
                        <a:rPr kumimoji="0" lang="en-US" sz="1600" u="sng" kern="1200" baseline="0" dirty="0" smtClean="0">
                          <a:solidFill>
                            <a:schemeClr val="tx1"/>
                          </a:solidFill>
                          <a:latin typeface="+mn-lt"/>
                          <a:ea typeface="+mn-ea"/>
                          <a:cs typeface="+mn-cs"/>
                        </a:rPr>
                        <a:t> of 3.0</a:t>
                      </a:r>
                      <a:r>
                        <a:rPr kumimoji="0" lang="en-US" sz="1600" kern="1200" baseline="0" dirty="0" smtClean="0">
                          <a:solidFill>
                            <a:schemeClr val="tx1"/>
                          </a:solidFill>
                          <a:latin typeface="+mn-lt"/>
                          <a:ea typeface="+mn-ea"/>
                          <a:cs typeface="+mn-cs"/>
                        </a:rPr>
                        <a:t>. </a:t>
                      </a:r>
                      <a:r>
                        <a:rPr kumimoji="0" lang="en-US" sz="1600" kern="1200" dirty="0" smtClean="0">
                          <a:solidFill>
                            <a:schemeClr val="tx1"/>
                          </a:solidFill>
                          <a:effectLst/>
                          <a:latin typeface="+mn-lt"/>
                          <a:ea typeface="+mn-ea"/>
                          <a:cs typeface="+mn-cs"/>
                        </a:rPr>
                        <a:t>Measure: STEM</a:t>
                      </a:r>
                      <a:r>
                        <a:rPr kumimoji="0" lang="en-US" sz="1600" kern="1200" baseline="0" dirty="0" smtClean="0">
                          <a:solidFill>
                            <a:schemeClr val="tx1"/>
                          </a:solidFill>
                          <a:effectLst/>
                          <a:latin typeface="+mn-lt"/>
                          <a:ea typeface="+mn-ea"/>
                          <a:cs typeface="+mn-cs"/>
                        </a:rPr>
                        <a:t> Event Teacher </a:t>
                      </a:r>
                      <a:r>
                        <a:rPr kumimoji="0" lang="en-US" sz="1600" kern="1200" dirty="0" smtClean="0">
                          <a:solidFill>
                            <a:schemeClr val="tx1"/>
                          </a:solidFill>
                          <a:effectLst/>
                          <a:latin typeface="+mn-lt"/>
                          <a:ea typeface="+mn-ea"/>
                          <a:cs typeface="+mn-cs"/>
                        </a:rPr>
                        <a:t>Survey</a:t>
                      </a:r>
                      <a:r>
                        <a:rPr kumimoji="0" lang="en-US" sz="1600" kern="1200" baseline="0" dirty="0" smtClean="0">
                          <a:solidFill>
                            <a:schemeClr val="tx1"/>
                          </a:solidFill>
                          <a:effectLst/>
                          <a:latin typeface="+mn-lt"/>
                          <a:ea typeface="+mn-ea"/>
                          <a:cs typeface="+mn-cs"/>
                        </a:rPr>
                        <a:t> quality subscale</a:t>
                      </a:r>
                      <a:r>
                        <a:rPr kumimoji="0" lang="en-US" sz="1600" kern="1200" dirty="0" smtClean="0">
                          <a:solidFill>
                            <a:schemeClr val="tx1"/>
                          </a:solidFill>
                          <a:effectLst/>
                          <a:latin typeface="+mn-lt"/>
                          <a:ea typeface="+mn-ea"/>
                          <a:cs typeface="+mn-cs"/>
                        </a:rPr>
                        <a:t>.</a:t>
                      </a:r>
                      <a:endParaRPr kumimoji="0" lang="en-US" sz="1600" b="0" kern="1200" baseline="0" dirty="0" smtClean="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sz="1600" dirty="0" smtClean="0">
                          <a:effectLst/>
                          <a:latin typeface="+mj-lt"/>
                          <a:ea typeface="Calibri"/>
                          <a:cs typeface="Times New Roman"/>
                        </a:rPr>
                        <a:t>60% of STEM Events</a:t>
                      </a:r>
                    </a:p>
                    <a:p>
                      <a:pPr marL="231775" marR="0" indent="-231775"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tx1"/>
                        </a:solidFill>
                        <a:latin typeface="+mj-lt"/>
                      </a:endParaRPr>
                    </a:p>
                  </a:txBody>
                  <a:tcPr anchor="ctr"/>
                </a:tc>
              </a:tr>
              <a:tr h="906977">
                <a:tc>
                  <a:txBody>
                    <a:bodyPr/>
                    <a:lstStyle/>
                    <a:p>
                      <a:pPr marL="231775" marR="0" indent="-231775"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 </a:t>
                      </a:r>
                      <a:r>
                        <a:rPr lang="en-US" sz="1600" baseline="0" dirty="0" smtClean="0">
                          <a:latin typeface="+mj-lt"/>
                        </a:rPr>
                        <a:t>% of STEM students rating experiences as “good” or “excellent” (</a:t>
                      </a:r>
                      <a:r>
                        <a:rPr lang="en-US" sz="1600" baseline="0" dirty="0" err="1" smtClean="0">
                          <a:latin typeface="+mj-lt"/>
                        </a:rPr>
                        <a:t>Rs</a:t>
                      </a:r>
                      <a:r>
                        <a:rPr lang="en-US" sz="1600" baseline="0" dirty="0" smtClean="0">
                          <a:latin typeface="+mj-lt"/>
                        </a:rPr>
                        <a:t>). </a:t>
                      </a:r>
                      <a:r>
                        <a:rPr kumimoji="0" lang="en-US" sz="1600" kern="1200" dirty="0" smtClean="0">
                          <a:effectLst/>
                          <a:latin typeface="+mj-lt"/>
                        </a:rPr>
                        <a:t>Measure: INSPIRE Year-End Student Survey.</a:t>
                      </a:r>
                      <a:endParaRPr lang="en-US" sz="1600" b="0" baseline="0" dirty="0" smtClean="0">
                        <a:solidFill>
                          <a:schemeClr val="tx1"/>
                        </a:solidFill>
                        <a:latin typeface="+mj-lt"/>
                      </a:endParaRP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US" sz="1600" dirty="0" smtClean="0">
                          <a:effectLst/>
                          <a:latin typeface="+mj-lt"/>
                          <a:ea typeface="Calibri"/>
                          <a:cs typeface="Times New Roman"/>
                        </a:rPr>
                        <a:t>1563 of 2085 (75%)</a:t>
                      </a:r>
                    </a:p>
                    <a:p>
                      <a:pPr marL="0" marR="0" algn="ctr">
                        <a:lnSpc>
                          <a:spcPct val="120000"/>
                        </a:lnSpc>
                        <a:spcBef>
                          <a:spcPts val="0"/>
                        </a:spcBef>
                        <a:spcAft>
                          <a:spcPts val="0"/>
                        </a:spcAft>
                      </a:pPr>
                      <a:r>
                        <a:rPr lang="en-US" sz="1600" dirty="0" smtClean="0">
                          <a:effectLst/>
                          <a:latin typeface="+mj-lt"/>
                          <a:ea typeface="Calibri"/>
                          <a:cs typeface="Times New Roman"/>
                        </a:rPr>
                        <a:t>Targeted STEM students</a:t>
                      </a:r>
                    </a:p>
                    <a:p>
                      <a:pPr marL="231775" marR="0" indent="-231775"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tx1"/>
                        </a:solidFill>
                        <a:latin typeface="+mj-lt"/>
                      </a:endParaRPr>
                    </a:p>
                  </a:txBody>
                  <a:tcPr anchor="ctr"/>
                </a:tc>
              </a:tr>
            </a:tbl>
          </a:graphicData>
        </a:graphic>
      </p:graphicFrame>
    </p:spTree>
    <p:extLst>
      <p:ext uri="{BB962C8B-B14F-4D97-AF65-F5344CB8AC3E}">
        <p14:creationId xmlns:p14="http://schemas.microsoft.com/office/powerpoint/2010/main" val="4268938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a:t>
            </a:r>
            <a:br>
              <a:rPr lang="en-US" dirty="0" smtClean="0"/>
            </a:br>
            <a:r>
              <a:rPr lang="en-US" sz="3600" dirty="0" smtClean="0"/>
              <a:t>Tips and Takehomes</a:t>
            </a:r>
            <a:endParaRPr lang="en-US" sz="3600" dirty="0"/>
          </a:p>
        </p:txBody>
      </p:sp>
      <p:sp>
        <p:nvSpPr>
          <p:cNvPr id="3" name="Content Placeholder 2"/>
          <p:cNvSpPr>
            <a:spLocks noGrp="1"/>
          </p:cNvSpPr>
          <p:nvPr>
            <p:ph idx="1"/>
          </p:nvPr>
        </p:nvSpPr>
        <p:spPr>
          <a:xfrm>
            <a:off x="304800" y="1775191"/>
            <a:ext cx="8534400" cy="4625609"/>
          </a:xfrm>
        </p:spPr>
        <p:txBody>
          <a:bodyPr/>
          <a:lstStyle/>
          <a:p>
            <a:r>
              <a:rPr lang="en-US" dirty="0" smtClean="0"/>
              <a:t>Begin with a logic model to identify key components.</a:t>
            </a:r>
          </a:p>
          <a:p>
            <a:r>
              <a:rPr lang="en-US" dirty="0" smtClean="0"/>
              <a:t>Engage stakeholders in an iterative process to determine the appropriate criteria and thresholds.</a:t>
            </a:r>
            <a:endParaRPr lang="en-US" dirty="0"/>
          </a:p>
          <a:p>
            <a:r>
              <a:rPr lang="en-US" dirty="0" smtClean="0"/>
              <a:t>Collaboration and communication can help to ease/calm stakeholders’ anxiety and increase commitment to data collection.</a:t>
            </a:r>
            <a:endParaRPr lang="en-US" dirty="0"/>
          </a:p>
        </p:txBody>
      </p:sp>
    </p:spTree>
    <p:extLst>
      <p:ext uri="{BB962C8B-B14F-4D97-AF65-F5344CB8AC3E}">
        <p14:creationId xmlns:p14="http://schemas.microsoft.com/office/powerpoint/2010/main" val="3613784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15400" cy="1252728"/>
          </a:xfrm>
        </p:spPr>
        <p:txBody>
          <a:bodyPr>
            <a:normAutofit/>
          </a:bodyPr>
          <a:lstStyle/>
          <a:p>
            <a:r>
              <a:rPr lang="en-US" sz="4400" dirty="0" smtClean="0"/>
              <a:t>Monitoring: </a:t>
            </a:r>
            <a:r>
              <a:rPr lang="en-US" sz="3200" dirty="0" smtClean="0"/>
              <a:t/>
            </a:r>
            <a:br>
              <a:rPr lang="en-US" sz="3200" dirty="0" smtClean="0"/>
            </a:br>
            <a:r>
              <a:rPr lang="en-US" sz="2700" dirty="0" smtClean="0"/>
              <a:t>IMPACT – An US DOE </a:t>
            </a:r>
            <a:r>
              <a:rPr lang="en-US" sz="2700" i="1" dirty="0" smtClean="0"/>
              <a:t>Race to the Top District (RTT-D) </a:t>
            </a:r>
            <a:r>
              <a:rPr lang="en-US" sz="2700" dirty="0" smtClean="0"/>
              <a:t>Grant</a:t>
            </a:r>
            <a:endParaRPr lang="en-US"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9936415"/>
              </p:ext>
            </p:extLst>
          </p:nvPr>
        </p:nvGraphicFramePr>
        <p:xfrm>
          <a:off x="0" y="1524000"/>
          <a:ext cx="9144000" cy="5333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6522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srgbClr val="F0AD00">
                    <a:satMod val="150000"/>
                  </a:srgbClr>
                </a:solidFill>
              </a:rPr>
              <a:t>Monitoring: </a:t>
            </a:r>
            <a:r>
              <a:rPr lang="en-US" sz="4400" dirty="0" smtClean="0">
                <a:solidFill>
                  <a:srgbClr val="F0AD00">
                    <a:satMod val="150000"/>
                  </a:srgbClr>
                </a:solidFill>
              </a:rPr>
              <a:t/>
            </a:r>
            <a:br>
              <a:rPr lang="en-US" sz="4400" dirty="0" smtClean="0">
                <a:solidFill>
                  <a:srgbClr val="F0AD00">
                    <a:satMod val="150000"/>
                  </a:srgbClr>
                </a:solidFill>
              </a:rPr>
            </a:br>
            <a:r>
              <a:rPr lang="en-US" sz="3600" dirty="0" smtClean="0">
                <a:solidFill>
                  <a:srgbClr val="F0AD00">
                    <a:satMod val="150000"/>
                  </a:srgbClr>
                </a:solidFill>
              </a:rPr>
              <a:t>Oversee</a:t>
            </a:r>
            <a:r>
              <a:rPr lang="en-US" sz="3600" dirty="0" smtClean="0"/>
              <a:t> Data for Fidelity Index</a:t>
            </a:r>
            <a:endParaRPr lang="en-US" sz="3600" dirty="0"/>
          </a:p>
        </p:txBody>
      </p:sp>
      <p:sp>
        <p:nvSpPr>
          <p:cNvPr id="3" name="Content Placeholder 2"/>
          <p:cNvSpPr>
            <a:spLocks noGrp="1"/>
          </p:cNvSpPr>
          <p:nvPr>
            <p:ph idx="1"/>
          </p:nvPr>
        </p:nvSpPr>
        <p:spPr>
          <a:xfrm>
            <a:off x="457200" y="1775191"/>
            <a:ext cx="5715000" cy="4625609"/>
          </a:xfrm>
        </p:spPr>
        <p:txBody>
          <a:bodyPr>
            <a:noAutofit/>
          </a:bodyPr>
          <a:lstStyle/>
          <a:p>
            <a:pPr>
              <a:lnSpc>
                <a:spcPct val="200000"/>
              </a:lnSpc>
            </a:pPr>
            <a:r>
              <a:rPr lang="en-US" sz="2800" dirty="0" smtClean="0"/>
              <a:t>Is the necessary data available?</a:t>
            </a:r>
          </a:p>
          <a:p>
            <a:pPr>
              <a:lnSpc>
                <a:spcPct val="200000"/>
              </a:lnSpc>
            </a:pPr>
            <a:r>
              <a:rPr lang="en-US" sz="2800" dirty="0" smtClean="0"/>
              <a:t>How is the data being collected?</a:t>
            </a:r>
          </a:p>
          <a:p>
            <a:pPr>
              <a:lnSpc>
                <a:spcPct val="200000"/>
              </a:lnSpc>
            </a:pPr>
            <a:r>
              <a:rPr lang="en-US" sz="2800" dirty="0" smtClean="0"/>
              <a:t>Are the targets set being met?</a:t>
            </a:r>
            <a:endParaRPr lang="en-US" sz="2800" dirty="0"/>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0912" y="4307114"/>
            <a:ext cx="2418175" cy="239289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1828800"/>
            <a:ext cx="2438400" cy="214103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5600" y="4865388"/>
            <a:ext cx="2533650" cy="1276350"/>
          </a:xfrm>
          <a:prstGeom prst="rect">
            <a:avLst/>
          </a:prstGeom>
        </p:spPr>
      </p:pic>
    </p:spTree>
    <p:extLst>
      <p:ext uri="{BB962C8B-B14F-4D97-AF65-F5344CB8AC3E}">
        <p14:creationId xmlns:p14="http://schemas.microsoft.com/office/powerpoint/2010/main" val="3356589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915400" cy="1252728"/>
          </a:xfrm>
        </p:spPr>
        <p:txBody>
          <a:bodyPr>
            <a:normAutofit/>
          </a:bodyPr>
          <a:lstStyle/>
          <a:p>
            <a:r>
              <a:rPr lang="en-US" sz="4000" dirty="0" smtClean="0"/>
              <a:t>Adaptation: </a:t>
            </a:r>
            <a:br>
              <a:rPr lang="en-US" sz="4000" dirty="0" smtClean="0"/>
            </a:br>
            <a:r>
              <a:rPr lang="en-US" sz="3200" dirty="0" smtClean="0"/>
              <a:t>Initial Fidelity Index</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7472549"/>
              </p:ext>
            </p:extLst>
          </p:nvPr>
        </p:nvGraphicFramePr>
        <p:xfrm>
          <a:off x="0" y="1524001"/>
          <a:ext cx="9144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913405828"/>
              </p:ext>
            </p:extLst>
          </p:nvPr>
        </p:nvGraphicFramePr>
        <p:xfrm>
          <a:off x="228600" y="2071914"/>
          <a:ext cx="8686800" cy="474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79791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TEG has evaluated over 150 education-based programs over the last 20 years</a:t>
            </a:r>
          </a:p>
          <a:p>
            <a:pPr>
              <a:buNone/>
            </a:pPr>
            <a:endParaRPr lang="en-US" dirty="0" smtClean="0"/>
          </a:p>
          <a:p>
            <a:r>
              <a:rPr lang="en-US" dirty="0" smtClean="0"/>
              <a:t>Most are </a:t>
            </a:r>
            <a:r>
              <a:rPr lang="en-US" u="sng" dirty="0" smtClean="0"/>
              <a:t>multi-year, multi-component </a:t>
            </a:r>
            <a:r>
              <a:rPr lang="en-US" dirty="0" smtClean="0"/>
              <a:t>programs</a:t>
            </a:r>
          </a:p>
          <a:p>
            <a:pPr>
              <a:buNone/>
            </a:pPr>
            <a:endParaRPr lang="en-US" dirty="0" smtClean="0"/>
          </a:p>
          <a:p>
            <a:r>
              <a:rPr lang="en-US" dirty="0" smtClean="0"/>
              <a:t>Most have some type of fidelity assessment, but little guidance exists </a:t>
            </a:r>
          </a:p>
          <a:p>
            <a:pPr lvl="1"/>
            <a:r>
              <a:rPr lang="en-US" dirty="0" smtClean="0"/>
              <a:t>Ex., </a:t>
            </a:r>
            <a:r>
              <a:rPr lang="en-US" i="1" dirty="0" smtClean="0"/>
              <a:t>What Works Clearinghouse </a:t>
            </a:r>
            <a:r>
              <a:rPr lang="en-US" dirty="0" smtClean="0"/>
              <a:t>is explicit on impact evaluation, silent on implementation evaluation</a:t>
            </a:r>
          </a:p>
          <a:p>
            <a:endParaRPr lang="en-US" dirty="0"/>
          </a:p>
          <a:p>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15400" cy="1252728"/>
          </a:xfrm>
        </p:spPr>
        <p:txBody>
          <a:bodyPr>
            <a:noAutofit/>
          </a:bodyPr>
          <a:lstStyle/>
          <a:p>
            <a:r>
              <a:rPr lang="en-US" sz="4000" dirty="0"/>
              <a:t>Adaptation: </a:t>
            </a:r>
            <a:r>
              <a:rPr lang="en-US" sz="4000" dirty="0" smtClean="0"/>
              <a:t/>
            </a:r>
            <a:br>
              <a:rPr lang="en-US" sz="4000" dirty="0" smtClean="0"/>
            </a:br>
            <a:r>
              <a:rPr lang="en-US" sz="2400" dirty="0" smtClean="0"/>
              <a:t>Adapt FI to Align with Current Program Focus: End of Year 1</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8939513"/>
              </p:ext>
            </p:extLst>
          </p:nvPr>
        </p:nvGraphicFramePr>
        <p:xfrm>
          <a:off x="0" y="1524001"/>
          <a:ext cx="9144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80003012"/>
              </p:ext>
            </p:extLst>
          </p:nvPr>
        </p:nvGraphicFramePr>
        <p:xfrm>
          <a:off x="228600" y="1676400"/>
          <a:ext cx="8686800" cy="474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29868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839200" cy="1252728"/>
          </a:xfrm>
        </p:spPr>
        <p:txBody>
          <a:bodyPr>
            <a:noAutofit/>
          </a:bodyPr>
          <a:lstStyle/>
          <a:p>
            <a:r>
              <a:rPr lang="en-US" sz="4000" dirty="0" smtClean="0"/>
              <a:t>Adaptation:</a:t>
            </a:r>
            <a:br>
              <a:rPr lang="en-US" sz="4000" dirty="0" smtClean="0"/>
            </a:br>
            <a:r>
              <a:rPr lang="en-US" sz="2400" dirty="0" smtClean="0"/>
              <a:t>Adapt FI to Align with Current Program Focus: Thinking Ahead</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8927054"/>
              </p:ext>
            </p:extLst>
          </p:nvPr>
        </p:nvGraphicFramePr>
        <p:xfrm>
          <a:off x="0" y="1524001"/>
          <a:ext cx="9144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15330813"/>
              </p:ext>
            </p:extLst>
          </p:nvPr>
        </p:nvGraphicFramePr>
        <p:xfrm>
          <a:off x="228600" y="1676400"/>
          <a:ext cx="8686800" cy="4749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30980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Adaptation: </a:t>
            </a:r>
            <a:r>
              <a:rPr lang="en-US" sz="4800" dirty="0" smtClean="0"/>
              <a:t/>
            </a:r>
            <a:br>
              <a:rPr lang="en-US" sz="4800" dirty="0" smtClean="0"/>
            </a:br>
            <a:r>
              <a:rPr lang="en-US" sz="3600" dirty="0" smtClean="0"/>
              <a:t>Revise Targets Annually</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480416"/>
              </p:ext>
            </p:extLst>
          </p:nvPr>
        </p:nvGraphicFramePr>
        <p:xfrm>
          <a:off x="152400" y="1524002"/>
          <a:ext cx="8839200" cy="5216617"/>
        </p:xfrm>
        <a:graphic>
          <a:graphicData uri="http://schemas.openxmlformats.org/drawingml/2006/table">
            <a:tbl>
              <a:tblPr firstRow="1" bandRow="1">
                <a:tableStyleId>{00A15C55-8517-42AA-B614-E9B94910E393}</a:tableStyleId>
              </a:tblPr>
              <a:tblGrid>
                <a:gridCol w="3023941"/>
                <a:gridCol w="930442"/>
                <a:gridCol w="930442"/>
                <a:gridCol w="1007978"/>
                <a:gridCol w="775368"/>
                <a:gridCol w="1085515"/>
                <a:gridCol w="1085514"/>
              </a:tblGrid>
              <a:tr h="470400">
                <a:tc gridSpan="7">
                  <a:txBody>
                    <a:bodyPr/>
                    <a:lstStyle/>
                    <a:p>
                      <a:pPr algn="ctr"/>
                      <a:r>
                        <a:rPr lang="en-US" sz="2000" b="1" dirty="0" smtClean="0">
                          <a:solidFill>
                            <a:schemeClr val="tx1"/>
                          </a:solidFill>
                        </a:rPr>
                        <a:t>Summer</a:t>
                      </a:r>
                      <a:r>
                        <a:rPr lang="en-US" sz="2000" b="1" baseline="0" dirty="0" smtClean="0">
                          <a:solidFill>
                            <a:schemeClr val="tx1"/>
                          </a:solidFill>
                        </a:rPr>
                        <a:t> Transition Camp</a:t>
                      </a:r>
                      <a:endParaRPr lang="en-US" sz="2000" b="1" dirty="0">
                        <a:solidFill>
                          <a:schemeClr val="tx1"/>
                        </a:solidFill>
                      </a:endParaRPr>
                    </a:p>
                  </a:txBody>
                  <a:tcPr anchor="ctr">
                    <a:solidFill>
                      <a:schemeClr val="bg1"/>
                    </a:solidFill>
                  </a:tcPr>
                </a:tc>
                <a:tc hMerge="1">
                  <a:txBody>
                    <a:bodyPr/>
                    <a:lstStyle/>
                    <a:p>
                      <a:pPr algn="ctr"/>
                      <a:endParaRPr lang="en-US" sz="2000" dirty="0">
                        <a:solidFill>
                          <a:schemeClr val="tx1"/>
                        </a:solidFill>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2000" dirty="0">
                        <a:solidFill>
                          <a:schemeClr val="tx1"/>
                        </a:solidFill>
                      </a:endParaRPr>
                    </a:p>
                  </a:txBody>
                  <a:tcPr anchor="ctr">
                    <a:solidFill>
                      <a:schemeClr val="bg1"/>
                    </a:solidFill>
                  </a:tcPr>
                </a:tc>
                <a:tc hMerge="1">
                  <a:txBody>
                    <a:bodyPr/>
                    <a:lstStyle/>
                    <a:p>
                      <a:endParaRPr lang="en-US"/>
                    </a:p>
                  </a:txBody>
                  <a:tcPr/>
                </a:tc>
              </a:tr>
              <a:tr h="470400">
                <a:tc rowSpan="2">
                  <a:txBody>
                    <a:bodyPr/>
                    <a:lstStyle/>
                    <a:p>
                      <a:pPr algn="ctr"/>
                      <a:r>
                        <a:rPr lang="en-US" sz="2000" dirty="0" smtClean="0"/>
                        <a:t>Measure</a:t>
                      </a:r>
                      <a:endParaRPr lang="en-US" sz="2000" dirty="0"/>
                    </a:p>
                  </a:txBody>
                  <a:tcPr anchor="ctr">
                    <a:solidFill>
                      <a:schemeClr val="accent4"/>
                    </a:solidFill>
                  </a:tcPr>
                </a:tc>
                <a:tc gridSpan="4">
                  <a:txBody>
                    <a:bodyPr/>
                    <a:lstStyle/>
                    <a:p>
                      <a:pPr algn="ctr"/>
                      <a:r>
                        <a:rPr lang="en-US" sz="2000" dirty="0" smtClean="0"/>
                        <a:t>Year 1: 2013-2014</a:t>
                      </a:r>
                      <a:endParaRPr lang="en-US" sz="2000" dirty="0"/>
                    </a:p>
                  </a:txBody>
                  <a:tcPr anchor="ctr">
                    <a:solidFill>
                      <a:schemeClr val="accent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2">
                  <a:txBody>
                    <a:bodyPr/>
                    <a:lstStyle/>
                    <a:p>
                      <a:pPr algn="ctr"/>
                      <a:r>
                        <a:rPr lang="en-US" sz="2000" dirty="0" smtClean="0"/>
                        <a:t>Year 2:</a:t>
                      </a:r>
                      <a:r>
                        <a:rPr lang="en-US" sz="2000" baseline="0" dirty="0" smtClean="0"/>
                        <a:t> 2014-2015</a:t>
                      </a:r>
                      <a:endParaRPr lang="en-US" sz="2000" dirty="0"/>
                    </a:p>
                  </a:txBody>
                  <a:tcPr anchor="ctr">
                    <a:solidFill>
                      <a:schemeClr val="accent4"/>
                    </a:solidFill>
                  </a:tcPr>
                </a:tc>
                <a:tc hMerge="1">
                  <a:txBody>
                    <a:bodyPr/>
                    <a:lstStyle/>
                    <a:p>
                      <a:endParaRPr lang="en-US" dirty="0"/>
                    </a:p>
                  </a:txBody>
                  <a:tcPr/>
                </a:tc>
              </a:tr>
              <a:tr h="470400">
                <a:tc vMerge="1">
                  <a:txBody>
                    <a:bodyPr/>
                    <a:lstStyle/>
                    <a:p>
                      <a:endParaRPr lang="en-US" dirty="0"/>
                    </a:p>
                  </a:txBody>
                  <a:tcPr/>
                </a:tc>
                <a:tc>
                  <a:txBody>
                    <a:bodyPr/>
                    <a:lstStyle/>
                    <a:p>
                      <a:pPr algn="ctr"/>
                      <a:r>
                        <a:rPr lang="en-US" sz="2000" b="1" dirty="0" smtClean="0">
                          <a:solidFill>
                            <a:schemeClr val="bg1"/>
                          </a:solidFill>
                        </a:rPr>
                        <a:t>Target</a:t>
                      </a:r>
                      <a:endParaRPr lang="en-US" sz="2000" b="1" dirty="0">
                        <a:solidFill>
                          <a:schemeClr val="bg1"/>
                        </a:solidFill>
                      </a:endParaRPr>
                    </a:p>
                  </a:txBody>
                  <a:tcPr anchor="ctr">
                    <a:solidFill>
                      <a:schemeClr val="accent4"/>
                    </a:solidFill>
                  </a:tcPr>
                </a:tc>
                <a:tc>
                  <a:txBody>
                    <a:bodyPr/>
                    <a:lstStyle/>
                    <a:p>
                      <a:pPr algn="ctr"/>
                      <a:r>
                        <a:rPr lang="en-US" sz="2000" b="1" dirty="0" smtClean="0">
                          <a:solidFill>
                            <a:schemeClr val="bg1"/>
                          </a:solidFill>
                        </a:rPr>
                        <a:t>Actual</a:t>
                      </a:r>
                      <a:endParaRPr lang="en-US" sz="2000" b="1" dirty="0">
                        <a:solidFill>
                          <a:schemeClr val="bg1"/>
                        </a:solidFill>
                      </a:endParaRPr>
                    </a:p>
                  </a:txBody>
                  <a:tcPr anchor="ctr">
                    <a:solidFill>
                      <a:schemeClr val="accent4"/>
                    </a:solidFill>
                  </a:tcPr>
                </a:tc>
                <a:tc>
                  <a:txBody>
                    <a:bodyPr/>
                    <a:lstStyle/>
                    <a:p>
                      <a:pPr algn="ctr"/>
                      <a:r>
                        <a:rPr lang="en-US" sz="2000" b="1" dirty="0" smtClean="0">
                          <a:solidFill>
                            <a:schemeClr val="bg1"/>
                          </a:solidFill>
                        </a:rPr>
                        <a:t>Weight</a:t>
                      </a:r>
                      <a:endParaRPr lang="en-US" sz="2000" b="1" dirty="0">
                        <a:solidFill>
                          <a:schemeClr val="bg1"/>
                        </a:solidFill>
                      </a:endParaRPr>
                    </a:p>
                  </a:txBody>
                  <a:tcPr anchor="ctr">
                    <a:solidFill>
                      <a:schemeClr val="accent4"/>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4"/>
                    </a:solidFill>
                  </a:tcPr>
                </a:tc>
                <a:tc>
                  <a:txBody>
                    <a:bodyPr/>
                    <a:lstStyle/>
                    <a:p>
                      <a:pPr algn="ctr"/>
                      <a:r>
                        <a:rPr lang="en-US" sz="2000" b="1" dirty="0" smtClean="0">
                          <a:solidFill>
                            <a:schemeClr val="bg1"/>
                          </a:solidFill>
                        </a:rPr>
                        <a:t>Target</a:t>
                      </a:r>
                      <a:endParaRPr lang="en-US" sz="2000" b="1" dirty="0">
                        <a:solidFill>
                          <a:schemeClr val="bg1"/>
                        </a:solidFill>
                      </a:endParaRPr>
                    </a:p>
                  </a:txBody>
                  <a:tcPr anchor="ctr">
                    <a:solidFill>
                      <a:schemeClr val="accent4"/>
                    </a:solidFill>
                  </a:tcPr>
                </a:tc>
                <a:tc>
                  <a:txBody>
                    <a:bodyPr/>
                    <a:lstStyle/>
                    <a:p>
                      <a:pPr algn="ctr"/>
                      <a:r>
                        <a:rPr lang="en-US" sz="2000" b="1" dirty="0" smtClean="0">
                          <a:solidFill>
                            <a:schemeClr val="bg1"/>
                          </a:solidFill>
                        </a:rPr>
                        <a:t>Weight</a:t>
                      </a:r>
                      <a:endParaRPr lang="en-US" sz="2000" b="1" dirty="0">
                        <a:solidFill>
                          <a:schemeClr val="bg1"/>
                        </a:solidFill>
                      </a:endParaRPr>
                    </a:p>
                  </a:txBody>
                  <a:tcPr anchor="ctr">
                    <a:solidFill>
                      <a:schemeClr val="accent4"/>
                    </a:solidFill>
                  </a:tcPr>
                </a:tc>
              </a:tr>
              <a:tr h="759877">
                <a:tc>
                  <a:txBody>
                    <a:bodyPr/>
                    <a:lstStyle/>
                    <a:p>
                      <a:r>
                        <a:rPr lang="en-US" b="1" dirty="0" smtClean="0"/>
                        <a:t>Dosage:</a:t>
                      </a:r>
                      <a:r>
                        <a:rPr lang="en-US" b="1" baseline="0" dirty="0" smtClean="0"/>
                        <a:t> </a:t>
                      </a:r>
                      <a:r>
                        <a:rPr lang="en-US" baseline="0" dirty="0" smtClean="0"/>
                        <a:t>% of participating students attending all days</a:t>
                      </a:r>
                      <a:endParaRPr lang="en-US" dirty="0"/>
                    </a:p>
                  </a:txBody>
                  <a:tcPr/>
                </a:tc>
                <a:tc>
                  <a:txBody>
                    <a:bodyPr/>
                    <a:lstStyle/>
                    <a:p>
                      <a:pPr algn="ctr"/>
                      <a:r>
                        <a:rPr lang="en-US" dirty="0" smtClean="0"/>
                        <a:t>60%</a:t>
                      </a:r>
                      <a:endParaRPr lang="en-US" dirty="0"/>
                    </a:p>
                  </a:txBody>
                  <a:tcPr anchor="ctr"/>
                </a:tc>
                <a:tc>
                  <a:txBody>
                    <a:bodyPr/>
                    <a:lstStyle/>
                    <a:p>
                      <a:pPr algn="ctr"/>
                      <a:r>
                        <a:rPr lang="en-US" dirty="0" smtClean="0"/>
                        <a:t>87.1%</a:t>
                      </a:r>
                      <a:endParaRPr lang="en-US" dirty="0"/>
                    </a:p>
                  </a:txBody>
                  <a:tcPr anchor="ctr"/>
                </a:tc>
                <a:tc>
                  <a:txBody>
                    <a:bodyPr/>
                    <a:lstStyle/>
                    <a:p>
                      <a:pPr algn="ctr"/>
                      <a:r>
                        <a:rPr lang="en-US" dirty="0" smtClean="0"/>
                        <a:t>.40</a:t>
                      </a:r>
                      <a:endParaRPr lang="en-US" dirty="0"/>
                    </a:p>
                  </a:txBody>
                  <a:tcPr anchor="ctr"/>
                </a:tc>
                <a:tc>
                  <a:txBody>
                    <a:bodyPr/>
                    <a:lstStyle/>
                    <a:p>
                      <a:pPr algn="ctr"/>
                      <a:r>
                        <a:rPr lang="en-US" dirty="0" smtClean="0"/>
                        <a:t>.58</a:t>
                      </a:r>
                      <a:endParaRPr lang="en-US" dirty="0"/>
                    </a:p>
                  </a:txBody>
                  <a:tcPr anchor="ctr"/>
                </a:tc>
                <a:tc>
                  <a:txBody>
                    <a:bodyPr/>
                    <a:lstStyle/>
                    <a:p>
                      <a:pPr algn="ctr"/>
                      <a:r>
                        <a:rPr lang="en-US" dirty="0" smtClean="0"/>
                        <a:t>70%</a:t>
                      </a:r>
                      <a:endParaRPr lang="en-US" dirty="0"/>
                    </a:p>
                  </a:txBody>
                  <a:tcPr anchor="ctr"/>
                </a:tc>
                <a:tc>
                  <a:txBody>
                    <a:bodyPr/>
                    <a:lstStyle/>
                    <a:p>
                      <a:pPr algn="ctr"/>
                      <a:r>
                        <a:rPr lang="en-US" dirty="0" smtClean="0"/>
                        <a:t>.50</a:t>
                      </a:r>
                      <a:endParaRPr lang="en-US" dirty="0"/>
                    </a:p>
                  </a:txBody>
                  <a:tcPr anchor="ctr"/>
                </a:tc>
              </a:tr>
              <a:tr h="759877">
                <a:tc>
                  <a:txBody>
                    <a:bodyPr/>
                    <a:lstStyle/>
                    <a:p>
                      <a:r>
                        <a:rPr lang="en-US" b="1" dirty="0" smtClean="0"/>
                        <a:t>Reach:</a:t>
                      </a:r>
                      <a:r>
                        <a:rPr lang="en-US" b="1" baseline="0" dirty="0" smtClean="0"/>
                        <a:t> </a:t>
                      </a:r>
                      <a:r>
                        <a:rPr lang="en-US" baseline="0" dirty="0" smtClean="0"/>
                        <a:t>% of targeted students attending</a:t>
                      </a:r>
                      <a:endParaRPr lang="en-US" dirty="0"/>
                    </a:p>
                  </a:txBody>
                  <a:tcPr/>
                </a:tc>
                <a:tc>
                  <a:txBody>
                    <a:bodyPr/>
                    <a:lstStyle/>
                    <a:p>
                      <a:pPr algn="ctr"/>
                      <a:r>
                        <a:rPr lang="en-US" dirty="0" smtClean="0"/>
                        <a:t>30%</a:t>
                      </a:r>
                      <a:endParaRPr lang="en-US" dirty="0"/>
                    </a:p>
                  </a:txBody>
                  <a:tcPr anchor="ctr"/>
                </a:tc>
                <a:tc>
                  <a:txBody>
                    <a:bodyPr/>
                    <a:lstStyle/>
                    <a:p>
                      <a:pPr algn="ctr"/>
                      <a:r>
                        <a:rPr lang="en-US" dirty="0" smtClean="0"/>
                        <a:t>17.9%</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30%</a:t>
                      </a:r>
                      <a:endParaRPr lang="en-US" dirty="0"/>
                    </a:p>
                  </a:txBody>
                  <a:tcPr anchor="ctr"/>
                </a:tc>
                <a:tc>
                  <a:txBody>
                    <a:bodyPr/>
                    <a:lstStyle/>
                    <a:p>
                      <a:pPr algn="ctr"/>
                      <a:r>
                        <a:rPr lang="en-US" dirty="0" smtClean="0"/>
                        <a:t>.20</a:t>
                      </a:r>
                      <a:endParaRPr lang="en-US" dirty="0"/>
                    </a:p>
                  </a:txBody>
                  <a:tcPr anchor="ctr"/>
                </a:tc>
              </a:tr>
              <a:tr h="1085539">
                <a:tc>
                  <a:txBody>
                    <a:bodyPr/>
                    <a:lstStyle/>
                    <a:p>
                      <a:r>
                        <a:rPr lang="en-US" b="1" dirty="0" smtClean="0"/>
                        <a:t>Responsiveness: </a:t>
                      </a:r>
                      <a:r>
                        <a:rPr lang="en-US" dirty="0" smtClean="0"/>
                        <a:t>% of students who rated the STC as “useful” to “very useful”</a:t>
                      </a:r>
                      <a:endParaRPr lang="en-US" dirty="0"/>
                    </a:p>
                  </a:txBody>
                  <a:tcPr/>
                </a:tc>
                <a:tc>
                  <a:txBody>
                    <a:bodyPr/>
                    <a:lstStyle/>
                    <a:p>
                      <a:pPr algn="ctr"/>
                      <a:r>
                        <a:rPr lang="en-US" dirty="0" smtClean="0"/>
                        <a:t>60%</a:t>
                      </a:r>
                      <a:endParaRPr lang="en-US" dirty="0"/>
                    </a:p>
                  </a:txBody>
                  <a:tcPr anchor="ctr"/>
                </a:tc>
                <a:tc>
                  <a:txBody>
                    <a:bodyPr/>
                    <a:lstStyle/>
                    <a:p>
                      <a:pPr algn="ctr"/>
                      <a:r>
                        <a:rPr lang="en-US" dirty="0" smtClean="0"/>
                        <a:t>95.7%</a:t>
                      </a:r>
                      <a:endParaRPr lang="en-US" dirty="0"/>
                    </a:p>
                  </a:txBody>
                  <a:tcPr anchor="ctr"/>
                </a:tc>
                <a:tc>
                  <a:txBody>
                    <a:bodyPr/>
                    <a:lstStyle/>
                    <a:p>
                      <a:pPr algn="ctr"/>
                      <a:r>
                        <a:rPr lang="en-US" dirty="0" smtClean="0"/>
                        <a:t>.40</a:t>
                      </a:r>
                      <a:endParaRPr lang="en-US" dirty="0"/>
                    </a:p>
                  </a:txBody>
                  <a:tcPr anchor="ctr"/>
                </a:tc>
                <a:tc>
                  <a:txBody>
                    <a:bodyPr/>
                    <a:lstStyle/>
                    <a:p>
                      <a:pPr algn="ctr"/>
                      <a:r>
                        <a:rPr lang="en-US" dirty="0" smtClean="0"/>
                        <a:t>.64</a:t>
                      </a:r>
                      <a:endParaRPr lang="en-US" dirty="0"/>
                    </a:p>
                  </a:txBody>
                  <a:tcPr anchor="ctr"/>
                </a:tc>
                <a:tc>
                  <a:txBody>
                    <a:bodyPr/>
                    <a:lstStyle/>
                    <a:p>
                      <a:pPr algn="ctr"/>
                      <a:r>
                        <a:rPr lang="en-US" dirty="0" smtClean="0"/>
                        <a:t>70%</a:t>
                      </a:r>
                      <a:endParaRPr lang="en-US" dirty="0"/>
                    </a:p>
                  </a:txBody>
                  <a:tcPr anchor="ctr"/>
                </a:tc>
                <a:tc>
                  <a:txBody>
                    <a:bodyPr/>
                    <a:lstStyle/>
                    <a:p>
                      <a:pPr algn="ctr"/>
                      <a:r>
                        <a:rPr lang="en-US" dirty="0" smtClean="0"/>
                        <a:t>.20</a:t>
                      </a:r>
                      <a:endParaRPr lang="en-US" dirty="0"/>
                    </a:p>
                  </a:txBody>
                  <a:tcPr anchor="ctr"/>
                </a:tc>
              </a:tr>
              <a:tr h="759877">
                <a:tc>
                  <a:txBody>
                    <a:bodyPr/>
                    <a:lstStyle/>
                    <a:p>
                      <a:r>
                        <a:rPr lang="en-US" b="1" dirty="0" smtClean="0"/>
                        <a:t>Quality: </a:t>
                      </a:r>
                      <a:r>
                        <a:rPr lang="en-US" dirty="0" smtClean="0"/>
                        <a:t>% of best practices implemented</a:t>
                      </a:r>
                      <a:endParaRPr lang="en-US" dirty="0"/>
                    </a:p>
                  </a:txBody>
                  <a:tcPr/>
                </a:tc>
                <a:tc>
                  <a:txBody>
                    <a:bodyPr/>
                    <a:lstStyle/>
                    <a:p>
                      <a:pPr algn="ctr"/>
                      <a:r>
                        <a:rPr lang="en-US" dirty="0" smtClean="0"/>
                        <a:t>N/A</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.10</a:t>
                      </a:r>
                      <a:endParaRPr lang="en-US" dirty="0"/>
                    </a:p>
                  </a:txBody>
                  <a:tcPr anchor="ctr"/>
                </a:tc>
              </a:tr>
              <a:tr h="440247">
                <a:tc gridSpan="4">
                  <a:txBody>
                    <a:bodyPr/>
                    <a:lstStyle/>
                    <a:p>
                      <a:r>
                        <a:rPr lang="en-US" b="1" dirty="0" smtClean="0"/>
                        <a:t>INDIVIDUAL ACTIVITY FIDELITY: </a:t>
                      </a:r>
                      <a:endParaRPr lang="en-US" b="1" dirty="0"/>
                    </a:p>
                  </a:txBody>
                  <a:tcPr>
                    <a:solidFill>
                      <a:schemeClr val="accent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b="1" dirty="0" smtClean="0"/>
                        <a:t>1.34</a:t>
                      </a:r>
                      <a:endParaRPr lang="en-US" b="1" dirty="0"/>
                    </a:p>
                  </a:txBody>
                  <a:tcPr>
                    <a:solidFill>
                      <a:schemeClr val="accent4"/>
                    </a:solidFill>
                  </a:tcPr>
                </a:tc>
                <a:tc gridSpan="2">
                  <a:txBody>
                    <a:bodyPr/>
                    <a:lstStyle/>
                    <a:p>
                      <a:r>
                        <a:rPr lang="en-US" b="1" dirty="0" smtClean="0"/>
                        <a:t>Fidelity in Place</a:t>
                      </a:r>
                      <a:endParaRPr lang="en-US" b="1" dirty="0"/>
                    </a:p>
                  </a:txBody>
                  <a:tcPr>
                    <a:solidFill>
                      <a:schemeClr val="accent4"/>
                    </a:solidFill>
                  </a:tcPr>
                </a:tc>
                <a:tc hMerge="1">
                  <a:txBody>
                    <a:bodyPr/>
                    <a:lstStyle/>
                    <a:p>
                      <a:endParaRPr lang="en-US" dirty="0"/>
                    </a:p>
                  </a:txBody>
                  <a:tcPr/>
                </a:tc>
              </a:tr>
            </a:tbl>
          </a:graphicData>
        </a:graphic>
      </p:graphicFrame>
    </p:spTree>
    <p:extLst>
      <p:ext uri="{BB962C8B-B14F-4D97-AF65-F5344CB8AC3E}">
        <p14:creationId xmlns:p14="http://schemas.microsoft.com/office/powerpoint/2010/main" val="964612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Adaptation: </a:t>
            </a:r>
            <a:br>
              <a:rPr lang="en-US" dirty="0" smtClean="0"/>
            </a:br>
            <a:r>
              <a:rPr lang="en-US" sz="3600" dirty="0" smtClean="0"/>
              <a:t>Tips and Takehomes</a:t>
            </a:r>
            <a:endParaRPr lang="en-US" sz="3600" dirty="0"/>
          </a:p>
        </p:txBody>
      </p:sp>
      <p:sp>
        <p:nvSpPr>
          <p:cNvPr id="3" name="Content Placeholder 2"/>
          <p:cNvSpPr>
            <a:spLocks noGrp="1"/>
          </p:cNvSpPr>
          <p:nvPr>
            <p:ph idx="1"/>
          </p:nvPr>
        </p:nvSpPr>
        <p:spPr/>
        <p:txBody>
          <a:bodyPr>
            <a:normAutofit lnSpcReduction="10000"/>
          </a:bodyPr>
          <a:lstStyle/>
          <a:p>
            <a:r>
              <a:rPr lang="en-US" sz="2800" dirty="0" smtClean="0"/>
              <a:t>Monitor the data for the fidelity index</a:t>
            </a:r>
          </a:p>
          <a:p>
            <a:endParaRPr lang="en-US" sz="2800" dirty="0" smtClean="0"/>
          </a:p>
          <a:p>
            <a:r>
              <a:rPr lang="en-US" sz="2800" dirty="0" smtClean="0"/>
              <a:t>Establish the format for all data collection tools</a:t>
            </a:r>
          </a:p>
          <a:p>
            <a:endParaRPr lang="en-US" sz="2800" dirty="0" smtClean="0"/>
          </a:p>
          <a:p>
            <a:r>
              <a:rPr lang="en-US" sz="2800" dirty="0" smtClean="0"/>
              <a:t>Developing a fidelity index is an iterative process</a:t>
            </a:r>
          </a:p>
          <a:p>
            <a:endParaRPr lang="en-US" sz="2800" dirty="0" smtClean="0"/>
          </a:p>
          <a:p>
            <a:r>
              <a:rPr lang="en-US" sz="2800" dirty="0" smtClean="0"/>
              <a:t>Adapt fidelity index to align with current program goals and performance levels</a:t>
            </a:r>
          </a:p>
          <a:p>
            <a:endParaRPr lang="en-US" sz="2800" dirty="0" smtClean="0"/>
          </a:p>
          <a:p>
            <a:r>
              <a:rPr lang="en-US" sz="2800" dirty="0" smtClean="0"/>
              <a:t>Reconfirm that fidelity index will address longitudinal interests</a:t>
            </a:r>
            <a:endParaRPr lang="en-US" dirty="0"/>
          </a:p>
        </p:txBody>
      </p:sp>
    </p:spTree>
    <p:extLst>
      <p:ext uri="{BB962C8B-B14F-4D97-AF65-F5344CB8AC3E}">
        <p14:creationId xmlns:p14="http://schemas.microsoft.com/office/powerpoint/2010/main" val="2925829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Reporting</a:t>
            </a:r>
            <a:endParaRPr lang="en-US" sz="4000" dirty="0"/>
          </a:p>
        </p:txBody>
      </p:sp>
      <p:sp>
        <p:nvSpPr>
          <p:cNvPr id="3" name="Content Placeholder 2"/>
          <p:cNvSpPr>
            <a:spLocks noGrp="1"/>
          </p:cNvSpPr>
          <p:nvPr>
            <p:ph idx="1"/>
          </p:nvPr>
        </p:nvSpPr>
        <p:spPr/>
        <p:txBody>
          <a:bodyPr/>
          <a:lstStyle/>
          <a:p>
            <a:pPr marL="118872" indent="0">
              <a:buNone/>
            </a:pPr>
            <a:r>
              <a:rPr lang="en-US" dirty="0" smtClean="0"/>
              <a:t>What are some ways of reporting fidelity?</a:t>
            </a:r>
          </a:p>
          <a:p>
            <a:pPr marL="118872" indent="0">
              <a:buNone/>
            </a:pPr>
            <a:endParaRPr lang="en-US" dirty="0"/>
          </a:p>
          <a:p>
            <a:r>
              <a:rPr lang="en-US" dirty="0"/>
              <a:t>Roll-up across key components to get </a:t>
            </a:r>
            <a:r>
              <a:rPr lang="en-US" u="sng" dirty="0"/>
              <a:t>a final </a:t>
            </a:r>
            <a:r>
              <a:rPr lang="en-US" u="sng" dirty="0" smtClean="0"/>
              <a:t>program -wide score</a:t>
            </a:r>
          </a:p>
          <a:p>
            <a:endParaRPr lang="en-US" dirty="0"/>
          </a:p>
          <a:p>
            <a:r>
              <a:rPr lang="en-US" dirty="0" smtClean="0"/>
              <a:t>Report implementation of each key </a:t>
            </a:r>
            <a:r>
              <a:rPr lang="en-US" u="sng" dirty="0" smtClean="0"/>
              <a:t>component separately (# adequately implemented)</a:t>
            </a:r>
            <a:endParaRPr lang="en-US" dirty="0"/>
          </a:p>
          <a:p>
            <a:pPr marL="118872" indent="0">
              <a:buNone/>
            </a:pPr>
            <a:endParaRPr lang="en-US" dirty="0" smtClean="0"/>
          </a:p>
          <a:p>
            <a:pPr marL="118872" indent="0">
              <a:buNone/>
            </a:pPr>
            <a:endParaRPr lang="en-US" dirty="0" smtClean="0"/>
          </a:p>
          <a:p>
            <a:endParaRPr lang="en-US" dirty="0"/>
          </a:p>
        </p:txBody>
      </p:sp>
    </p:spTree>
    <p:extLst>
      <p:ext uri="{BB962C8B-B14F-4D97-AF65-F5344CB8AC3E}">
        <p14:creationId xmlns:p14="http://schemas.microsoft.com/office/powerpoint/2010/main" val="30017385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Reporting:  </a:t>
            </a:r>
            <a:br>
              <a:rPr lang="en-US" sz="4000" dirty="0" smtClean="0"/>
            </a:br>
            <a:r>
              <a:rPr lang="en-US" sz="3200" dirty="0" smtClean="0"/>
              <a:t>Program Wide Fidelity Score</a:t>
            </a:r>
            <a:endParaRPr lang="en-US" sz="3200" dirty="0"/>
          </a:p>
        </p:txBody>
      </p:sp>
      <p:sp>
        <p:nvSpPr>
          <p:cNvPr id="3" name="Content Placeholder 2"/>
          <p:cNvSpPr>
            <a:spLocks noGrp="1"/>
          </p:cNvSpPr>
          <p:nvPr>
            <p:ph idx="1"/>
          </p:nvPr>
        </p:nvSpPr>
        <p:spPr/>
        <p:txBody>
          <a:bodyPr/>
          <a:lstStyle/>
          <a:p>
            <a:pPr marL="118872" indent="0">
              <a:buNone/>
            </a:pPr>
            <a:endParaRPr lang="en-US" dirty="0"/>
          </a:p>
          <a:p>
            <a:pPr marL="118872" indent="0">
              <a:buNone/>
            </a:pPr>
            <a:endParaRPr lang="en-US" dirty="0" smtClean="0"/>
          </a:p>
          <a:p>
            <a:endParaRPr lang="en-US" dirty="0"/>
          </a:p>
        </p:txBody>
      </p:sp>
      <p:pic>
        <p:nvPicPr>
          <p:cNvPr id="4" name="Picture 24"/>
          <p:cNvPicPr>
            <a:picLocks noChangeAspect="1" noChangeArrowheads="1"/>
          </p:cNvPicPr>
          <p:nvPr/>
        </p:nvPicPr>
        <p:blipFill>
          <a:blip r:embed="rId3" cstate="print"/>
          <a:srcRect/>
          <a:stretch>
            <a:fillRect/>
          </a:stretch>
        </p:blipFill>
        <p:spPr bwMode="auto">
          <a:xfrm>
            <a:off x="609600" y="1752600"/>
            <a:ext cx="8229600" cy="4800600"/>
          </a:xfrm>
          <a:prstGeom prst="rect">
            <a:avLst/>
          </a:prstGeom>
          <a:gradFill>
            <a:gsLst>
              <a:gs pos="0">
                <a:schemeClr val="bg2"/>
              </a:gs>
              <a:gs pos="98000">
                <a:srgbClr val="85C2FF">
                  <a:alpha val="0"/>
                </a:srgbClr>
              </a:gs>
              <a:gs pos="70000">
                <a:srgbClr val="C4D6EB"/>
              </a:gs>
              <a:gs pos="100000">
                <a:srgbClr val="FFEBFA"/>
              </a:gs>
            </a:gsLst>
            <a:lin ang="5400000" scaled="1"/>
          </a:gradFill>
          <a:ln w="9525">
            <a:noFill/>
            <a:miter lim="800000"/>
            <a:headEnd/>
            <a:tailEnd/>
          </a:ln>
        </p:spPr>
      </p:pic>
    </p:spTree>
    <p:extLst>
      <p:ext uri="{BB962C8B-B14F-4D97-AF65-F5344CB8AC3E}">
        <p14:creationId xmlns:p14="http://schemas.microsoft.com/office/powerpoint/2010/main" val="10288540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rgbClr val="F0AD00">
                    <a:satMod val="150000"/>
                  </a:srgbClr>
                </a:solidFill>
              </a:rPr>
              <a:t>Reporting: </a:t>
            </a:r>
            <a:r>
              <a:rPr lang="en-US" sz="4000" dirty="0" smtClean="0">
                <a:solidFill>
                  <a:srgbClr val="F0AD00">
                    <a:satMod val="150000"/>
                  </a:srgbClr>
                </a:solidFill>
              </a:rPr>
              <a:t/>
            </a:r>
            <a:br>
              <a:rPr lang="en-US" sz="4000" dirty="0" smtClean="0">
                <a:solidFill>
                  <a:srgbClr val="F0AD00">
                    <a:satMod val="150000"/>
                  </a:srgbClr>
                </a:solidFill>
              </a:rPr>
            </a:br>
            <a:r>
              <a:rPr lang="en-US" sz="3200" dirty="0" smtClean="0"/>
              <a:t>Program Wide Fidelity </a:t>
            </a:r>
            <a:r>
              <a:rPr lang="en-US" sz="3200" dirty="0"/>
              <a:t>Score</a:t>
            </a:r>
          </a:p>
        </p:txBody>
      </p:sp>
      <p:sp>
        <p:nvSpPr>
          <p:cNvPr id="3" name="Content Placeholder 2"/>
          <p:cNvSpPr>
            <a:spLocks noGrp="1"/>
          </p:cNvSpPr>
          <p:nvPr>
            <p:ph idx="1"/>
          </p:nvPr>
        </p:nvSpPr>
        <p:spPr/>
        <p:txBody>
          <a:bodyPr/>
          <a:lstStyle/>
          <a:p>
            <a:pPr marL="118872" indent="0">
              <a:buNone/>
            </a:pPr>
            <a:endParaRPr lang="en-US" dirty="0" smtClean="0"/>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28800"/>
            <a:ext cx="82296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945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50976"/>
          </a:xfrm>
        </p:spPr>
        <p:txBody>
          <a:bodyPr>
            <a:noAutofit/>
          </a:bodyPr>
          <a:lstStyle/>
          <a:p>
            <a:r>
              <a:rPr lang="en-US" sz="4000" dirty="0" smtClean="0"/>
              <a:t>Reporting:</a:t>
            </a:r>
            <a:r>
              <a:rPr lang="en-US" sz="3200" dirty="0" smtClean="0"/>
              <a:t/>
            </a:r>
            <a:br>
              <a:rPr lang="en-US" sz="3200" dirty="0" smtClean="0"/>
            </a:br>
            <a:r>
              <a:rPr lang="en-US" sz="3200" dirty="0" smtClean="0"/>
              <a:t>Program Wide  Fidelity Score</a:t>
            </a:r>
            <a:endParaRPr lang="en-US" sz="3200" dirty="0"/>
          </a:p>
        </p:txBody>
      </p:sp>
      <p:sp>
        <p:nvSpPr>
          <p:cNvPr id="3" name="Content Placeholder 2"/>
          <p:cNvSpPr>
            <a:spLocks noGrp="1"/>
          </p:cNvSpPr>
          <p:nvPr>
            <p:ph idx="1"/>
          </p:nvPr>
        </p:nvSpPr>
        <p:spPr/>
        <p:txBody>
          <a:bodyPr/>
          <a:lstStyle/>
          <a:p>
            <a:pPr marL="118872" indent="0">
              <a:buNone/>
            </a:pPr>
            <a:endParaRPr lang="en-US" dirty="0" smtClean="0"/>
          </a:p>
          <a:p>
            <a:endParaRPr lang="en-US" dirty="0"/>
          </a:p>
        </p:txBody>
      </p:sp>
      <p:pic>
        <p:nvPicPr>
          <p:cNvPr id="5" name="Picture 4"/>
          <p:cNvPicPr>
            <a:picLocks noChangeAspect="1" noChangeArrowheads="1"/>
          </p:cNvPicPr>
          <p:nvPr/>
        </p:nvPicPr>
        <p:blipFill>
          <a:blip r:embed="rId3" cstate="print"/>
          <a:srcRect/>
          <a:stretch>
            <a:fillRect/>
          </a:stretch>
        </p:blipFill>
        <p:spPr bwMode="auto">
          <a:xfrm>
            <a:off x="381000" y="1600200"/>
            <a:ext cx="8229600" cy="4343400"/>
          </a:xfrm>
          <a:prstGeom prst="rect">
            <a:avLst/>
          </a:prstGeom>
          <a:noFill/>
          <a:ln w="9525">
            <a:noFill/>
            <a:miter lim="800000"/>
            <a:headEnd/>
            <a:tailEnd/>
          </a:ln>
          <a:effectLst/>
        </p:spPr>
      </p:pic>
    </p:spTree>
    <p:extLst>
      <p:ext uri="{BB962C8B-B14F-4D97-AF65-F5344CB8AC3E}">
        <p14:creationId xmlns:p14="http://schemas.microsoft.com/office/powerpoint/2010/main" val="3341103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8872" indent="0">
              <a:buNone/>
            </a:pPr>
            <a:endParaRPr lang="en-US" dirty="0"/>
          </a:p>
          <a:p>
            <a:pPr marL="118872" indent="0">
              <a:buNone/>
            </a:pPr>
            <a:endParaRPr lang="en-US" dirty="0" smtClean="0"/>
          </a:p>
          <a:p>
            <a:endParaRPr lang="en-US" dirty="0"/>
          </a:p>
        </p:txBody>
      </p:sp>
      <p:sp>
        <p:nvSpPr>
          <p:cNvPr id="5" name="Content Placeholder 6"/>
          <p:cNvSpPr txBox="1">
            <a:spLocks/>
          </p:cNvSpPr>
          <p:nvPr/>
        </p:nvSpPr>
        <p:spPr>
          <a:xfrm>
            <a:off x="457200" y="2133600"/>
            <a:ext cx="8382000" cy="3733800"/>
          </a:xfrm>
          <a:prstGeom prst="rect">
            <a:avLst/>
          </a:prstGeom>
          <a:noFill/>
        </p:spPr>
        <p:txBody>
          <a:bodyPr vert="horz" wrap="square"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buFont typeface="Arial" pitchFamily="34" charset="0"/>
              <a:buChar char="•"/>
            </a:pPr>
            <a:r>
              <a:rPr lang="en-US" sz="2000" dirty="0" smtClean="0"/>
              <a:t>  A program component  score is the ratio between what was expected  (the target) and what actually occurred</a:t>
            </a:r>
          </a:p>
          <a:p>
            <a:pPr>
              <a:buFont typeface="Wingdings 2"/>
              <a:buNone/>
            </a:pPr>
            <a:endParaRPr lang="en-US" sz="2000" dirty="0" smtClean="0"/>
          </a:p>
          <a:p>
            <a:pPr>
              <a:buFont typeface="Arial" pitchFamily="34" charset="0"/>
              <a:buChar char="•"/>
            </a:pPr>
            <a:r>
              <a:rPr lang="en-US" sz="2000" dirty="0" smtClean="0"/>
              <a:t> A score of 1.0 = perfect fidelity between what was expected and what was observed. </a:t>
            </a:r>
          </a:p>
          <a:p>
            <a:endParaRPr lang="en-US" sz="2000" dirty="0" smtClean="0"/>
          </a:p>
          <a:p>
            <a:pPr>
              <a:buFont typeface="Arial" pitchFamily="34" charset="0"/>
              <a:buChar char="•"/>
            </a:pPr>
            <a:r>
              <a:rPr lang="en-US" sz="2000" dirty="0" smtClean="0"/>
              <a:t> A rubric qualifies the range of fidelity scores</a:t>
            </a:r>
          </a:p>
          <a:p>
            <a:pPr>
              <a:buFont typeface="Arial" pitchFamily="34" charset="0"/>
              <a:buChar char="•"/>
            </a:pPr>
            <a:endParaRPr lang="en-US" sz="2000" dirty="0" smtClean="0"/>
          </a:p>
          <a:p>
            <a:pPr>
              <a:buFont typeface="Arial" pitchFamily="34" charset="0"/>
              <a:buChar char="•"/>
            </a:pPr>
            <a:r>
              <a:rPr lang="en-US" sz="2000" dirty="0" smtClean="0"/>
              <a:t>Weighting the scores and summing  across all activities yields an overall weighted score for the entire project, aka the </a:t>
            </a:r>
            <a:r>
              <a:rPr lang="en-US" sz="2000" b="1" i="1" dirty="0" smtClean="0"/>
              <a:t>Fidelity Index  </a:t>
            </a:r>
          </a:p>
          <a:p>
            <a:pPr marL="118872" indent="0">
              <a:buNone/>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6" name="Title 1"/>
          <p:cNvSpPr>
            <a:spLocks noGrp="1"/>
          </p:cNvSpPr>
          <p:nvPr>
            <p:ph type="title"/>
          </p:nvPr>
        </p:nvSpPr>
        <p:spPr/>
        <p:txBody>
          <a:bodyPr>
            <a:noAutofit/>
          </a:bodyPr>
          <a:lstStyle/>
          <a:p>
            <a:r>
              <a:rPr lang="en-US" sz="4000" dirty="0" smtClean="0"/>
              <a:t>Reporting:  </a:t>
            </a:r>
            <a:r>
              <a:rPr lang="en-US" sz="3200" dirty="0" smtClean="0"/>
              <a:t/>
            </a:r>
            <a:br>
              <a:rPr lang="en-US" sz="3200" dirty="0" smtClean="0"/>
            </a:br>
            <a:r>
              <a:rPr lang="en-US" sz="3200" dirty="0" smtClean="0"/>
              <a:t>Program Wide  Fidelity Score</a:t>
            </a:r>
            <a:endParaRPr lang="en-US" sz="3200" dirty="0"/>
          </a:p>
        </p:txBody>
      </p:sp>
    </p:spTree>
    <p:extLst>
      <p:ext uri="{BB962C8B-B14F-4D97-AF65-F5344CB8AC3E}">
        <p14:creationId xmlns:p14="http://schemas.microsoft.com/office/powerpoint/2010/main" val="2106909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rgbClr val="F0AD00">
                    <a:satMod val="150000"/>
                  </a:srgbClr>
                </a:solidFill>
              </a:rPr>
              <a:t>Reporting:  </a:t>
            </a:r>
            <a:r>
              <a:rPr lang="en-US" sz="3200" dirty="0">
                <a:solidFill>
                  <a:srgbClr val="F0AD00">
                    <a:satMod val="150000"/>
                  </a:srgbClr>
                </a:solidFill>
              </a:rPr>
              <a:t/>
            </a:r>
            <a:br>
              <a:rPr lang="en-US" sz="3200" dirty="0">
                <a:solidFill>
                  <a:srgbClr val="F0AD00">
                    <a:satMod val="150000"/>
                  </a:srgbClr>
                </a:solidFill>
              </a:rPr>
            </a:br>
            <a:r>
              <a:rPr lang="en-US" sz="3200" dirty="0">
                <a:solidFill>
                  <a:srgbClr val="F0AD00">
                    <a:satMod val="150000"/>
                  </a:srgbClr>
                </a:solidFill>
              </a:rPr>
              <a:t>Program Wide  Fidelity Score</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24229517"/>
              </p:ext>
            </p:extLst>
          </p:nvPr>
        </p:nvGraphicFramePr>
        <p:xfrm>
          <a:off x="609600" y="1752600"/>
          <a:ext cx="8077200" cy="4506767"/>
        </p:xfrm>
        <a:graphic>
          <a:graphicData uri="http://schemas.openxmlformats.org/drawingml/2006/table">
            <a:tbl>
              <a:tblPr firstRow="1" firstCol="1" bandRow="1"/>
              <a:tblGrid>
                <a:gridCol w="1593354"/>
                <a:gridCol w="2445246"/>
                <a:gridCol w="4038600"/>
              </a:tblGrid>
              <a:tr h="324313">
                <a:tc gridSpan="3">
                  <a:txBody>
                    <a:bodyPr/>
                    <a:lstStyle/>
                    <a:p>
                      <a:pPr marL="0" marR="0" algn="just">
                        <a:lnSpc>
                          <a:spcPct val="110000"/>
                        </a:lnSpc>
                        <a:spcBef>
                          <a:spcPts val="0"/>
                        </a:spcBef>
                        <a:spcAft>
                          <a:spcPts val="0"/>
                        </a:spcAft>
                        <a:tabLst>
                          <a:tab pos="457200" algn="l"/>
                          <a:tab pos="685800" algn="l"/>
                          <a:tab pos="914400" algn="l"/>
                          <a:tab pos="1143000" algn="l"/>
                        </a:tabLst>
                      </a:pPr>
                      <a:r>
                        <a:rPr lang="en-US" sz="2000" b="1" dirty="0">
                          <a:solidFill>
                            <a:srgbClr val="1F497D"/>
                          </a:solidFill>
                          <a:effectLst/>
                          <a:latin typeface="Calibri"/>
                          <a:ea typeface="Arial"/>
                          <a:cs typeface="Times New Roman"/>
                        </a:rPr>
                        <a:t>Fidelity Scores </a:t>
                      </a:r>
                      <a:r>
                        <a:rPr lang="en-US" sz="2000" b="1" dirty="0" smtClean="0">
                          <a:solidFill>
                            <a:srgbClr val="1F497D"/>
                          </a:solidFill>
                          <a:effectLst/>
                          <a:latin typeface="Calibri"/>
                          <a:ea typeface="Arial"/>
                          <a:cs typeface="Times New Roman"/>
                        </a:rPr>
                        <a:t> - 3 Level </a:t>
                      </a:r>
                      <a:r>
                        <a:rPr lang="en-US" sz="2000" b="1" dirty="0">
                          <a:solidFill>
                            <a:srgbClr val="1F497D"/>
                          </a:solidFill>
                          <a:effectLst/>
                          <a:latin typeface="Calibri"/>
                          <a:ea typeface="Arial"/>
                          <a:cs typeface="Times New Roman"/>
                        </a:rPr>
                        <a:t>of Implementation</a:t>
                      </a:r>
                      <a:endParaRPr lang="en-US" sz="2000" dirty="0">
                        <a:effectLst/>
                        <a:latin typeface="Times New Roman"/>
                        <a:ea typeface="Arial"/>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dbl" algn="ctr">
                      <a:solidFill>
                        <a:srgbClr val="943634"/>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r h="745056">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Arial"/>
                          <a:cs typeface="Times New Roman"/>
                        </a:rPr>
                        <a:t>Fidelity Score</a:t>
                      </a:r>
                      <a:endParaRPr lang="en-US" sz="1600" dirty="0">
                        <a:effectLst/>
                        <a:latin typeface="Times New Roman"/>
                        <a:ea typeface="Arial"/>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9050" cap="flat" cmpd="dbl" algn="ctr">
                      <a:solidFill>
                        <a:srgbClr val="943634"/>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Arial"/>
                          <a:cs typeface="Times New Roman"/>
                        </a:rPr>
                        <a:t>Level of Implementation</a:t>
                      </a:r>
                      <a:endParaRPr lang="en-US" sz="1600" dirty="0">
                        <a:effectLst/>
                        <a:latin typeface="Times New Roman"/>
                        <a:ea typeface="Arial"/>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dbl" algn="ctr">
                      <a:solidFill>
                        <a:srgbClr val="943634"/>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a:effectLst/>
                          <a:latin typeface="Calibri"/>
                          <a:ea typeface="Arial"/>
                          <a:cs typeface="Times New Roman"/>
                        </a:rPr>
                        <a:t>Descriptor</a:t>
                      </a:r>
                      <a:endParaRPr lang="en-US" sz="1600">
                        <a:effectLst/>
                        <a:latin typeface="Times New Roman"/>
                        <a:ea typeface="Arial"/>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dbl" algn="ctr">
                      <a:solidFill>
                        <a:srgbClr val="943634"/>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017543">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a:effectLst/>
                          <a:latin typeface="Calibri"/>
                          <a:ea typeface="Arial"/>
                          <a:cs typeface="Times New Roman"/>
                        </a:rPr>
                        <a:t>.80&lt;</a:t>
                      </a:r>
                      <a:endParaRPr lang="en-US" sz="1600">
                        <a:effectLst/>
                        <a:latin typeface="Times New Roman"/>
                        <a:ea typeface="Arial"/>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dirty="0">
                          <a:effectLst/>
                          <a:latin typeface="Calibri"/>
                          <a:ea typeface="Arial"/>
                          <a:cs typeface="Times New Roman"/>
                        </a:rPr>
                        <a:t>Below expectations</a:t>
                      </a:r>
                      <a:endParaRPr lang="en-US" sz="1600" dirty="0">
                        <a:effectLst/>
                        <a:latin typeface="Times New Roman"/>
                        <a:ea typeface="Arial"/>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0"/>
                        </a:spcBef>
                        <a:spcAft>
                          <a:spcPts val="0"/>
                        </a:spcAft>
                        <a:tabLst>
                          <a:tab pos="457200" algn="l"/>
                          <a:tab pos="685800" algn="l"/>
                          <a:tab pos="914400" algn="l"/>
                          <a:tab pos="1143000" algn="l"/>
                        </a:tabLst>
                      </a:pPr>
                      <a:r>
                        <a:rPr lang="en-US" sz="1600" dirty="0">
                          <a:effectLst/>
                          <a:latin typeface="Calibri"/>
                          <a:ea typeface="Arial"/>
                          <a:cs typeface="Times New Roman"/>
                        </a:rPr>
                        <a:t>Actual implementation fell </a:t>
                      </a:r>
                      <a:r>
                        <a:rPr lang="en-US" sz="1600" u="sng" dirty="0">
                          <a:effectLst/>
                          <a:latin typeface="Calibri"/>
                          <a:ea typeface="Arial"/>
                          <a:cs typeface="Times New Roman"/>
                        </a:rPr>
                        <a:t>well below</a:t>
                      </a:r>
                      <a:r>
                        <a:rPr lang="en-US" sz="1600" dirty="0">
                          <a:effectLst/>
                          <a:latin typeface="Calibri"/>
                          <a:ea typeface="Arial"/>
                          <a:cs typeface="Times New Roman"/>
                        </a:rPr>
                        <a:t> the expected level.   Implementation of this core component </a:t>
                      </a:r>
                      <a:r>
                        <a:rPr lang="en-US" sz="1600" i="1" dirty="0">
                          <a:effectLst/>
                          <a:latin typeface="Calibri"/>
                          <a:ea typeface="Arial"/>
                          <a:cs typeface="Times New Roman"/>
                        </a:rPr>
                        <a:t>needs to be improved upon.</a:t>
                      </a:r>
                      <a:endParaRPr lang="en-US" sz="1600" dirty="0">
                        <a:effectLst/>
                        <a:latin typeface="Times New Roman"/>
                        <a:ea typeface="Arial"/>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325851">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a:effectLst/>
                          <a:latin typeface="Calibri"/>
                          <a:ea typeface="Arial"/>
                          <a:cs typeface="Times New Roman"/>
                        </a:rPr>
                        <a:t>Between .81-1.20</a:t>
                      </a:r>
                      <a:endParaRPr lang="en-US" sz="1600">
                        <a:effectLst/>
                        <a:latin typeface="Times New Roman"/>
                        <a:ea typeface="Arial"/>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dirty="0">
                          <a:effectLst/>
                          <a:latin typeface="Calibri"/>
                          <a:ea typeface="Arial"/>
                          <a:cs typeface="Times New Roman"/>
                        </a:rPr>
                        <a:t>Meets expectations</a:t>
                      </a:r>
                      <a:endParaRPr lang="en-US" sz="1600" dirty="0">
                        <a:effectLst/>
                        <a:latin typeface="Times New Roman"/>
                        <a:ea typeface="Arial"/>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0"/>
                        </a:spcBef>
                        <a:spcAft>
                          <a:spcPts val="0"/>
                        </a:spcAft>
                        <a:tabLst>
                          <a:tab pos="457200" algn="l"/>
                          <a:tab pos="685800" algn="l"/>
                          <a:tab pos="914400" algn="l"/>
                          <a:tab pos="1143000" algn="l"/>
                        </a:tabLst>
                      </a:pPr>
                      <a:r>
                        <a:rPr lang="en-US" sz="1600" dirty="0">
                          <a:effectLst/>
                          <a:latin typeface="Calibri"/>
                          <a:ea typeface="Arial"/>
                          <a:cs typeface="Times New Roman"/>
                        </a:rPr>
                        <a:t>There is </a:t>
                      </a:r>
                      <a:r>
                        <a:rPr lang="en-US" sz="1600" u="sng" dirty="0">
                          <a:effectLst/>
                          <a:latin typeface="Calibri"/>
                          <a:ea typeface="Arial"/>
                          <a:cs typeface="Times New Roman"/>
                        </a:rPr>
                        <a:t>congruence between the actual level and expected level </a:t>
                      </a:r>
                      <a:r>
                        <a:rPr lang="en-US" sz="1600" dirty="0">
                          <a:effectLst/>
                          <a:latin typeface="Calibri"/>
                          <a:ea typeface="Arial"/>
                          <a:cs typeface="Times New Roman"/>
                        </a:rPr>
                        <a:t>of implementation.  The implementation of this core component is </a:t>
                      </a:r>
                      <a:r>
                        <a:rPr lang="en-US" sz="1600" i="1" dirty="0">
                          <a:effectLst/>
                          <a:latin typeface="Calibri"/>
                          <a:ea typeface="Arial"/>
                          <a:cs typeface="Times New Roman"/>
                        </a:rPr>
                        <a:t>satisfactory</a:t>
                      </a:r>
                      <a:r>
                        <a:rPr lang="en-US" sz="1600" dirty="0">
                          <a:effectLst/>
                          <a:latin typeface="Calibri"/>
                          <a:ea typeface="Arial"/>
                          <a:cs typeface="Times New Roman"/>
                        </a:rPr>
                        <a:t>.</a:t>
                      </a:r>
                      <a:endParaRPr lang="en-US" sz="1600" dirty="0">
                        <a:effectLst/>
                        <a:latin typeface="Times New Roman"/>
                        <a:ea typeface="Arial"/>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083037">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a:effectLst/>
                          <a:latin typeface="Calibri"/>
                          <a:ea typeface="Arial"/>
                          <a:cs typeface="Times New Roman"/>
                        </a:rPr>
                        <a:t>1.21 &gt;</a:t>
                      </a:r>
                      <a:endParaRPr lang="en-US" sz="1600">
                        <a:effectLst/>
                        <a:latin typeface="Times New Roman"/>
                        <a:ea typeface="Arial"/>
                        <a:cs typeface="Times New Roman"/>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a:effectLst/>
                          <a:latin typeface="Calibri"/>
                          <a:ea typeface="Arial"/>
                          <a:cs typeface="Times New Roman"/>
                        </a:rPr>
                        <a:t>Exceeds expectations</a:t>
                      </a:r>
                      <a:endParaRPr lang="en-US" sz="1600">
                        <a:effectLst/>
                        <a:latin typeface="Times New Roman"/>
                        <a:ea typeface="Arial"/>
                        <a:cs typeface="Times New Roman"/>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0"/>
                        </a:spcBef>
                        <a:spcAft>
                          <a:spcPts val="0"/>
                        </a:spcAft>
                        <a:tabLst>
                          <a:tab pos="457200" algn="l"/>
                          <a:tab pos="685800" algn="l"/>
                          <a:tab pos="914400" algn="l"/>
                          <a:tab pos="1143000" algn="l"/>
                        </a:tabLst>
                      </a:pPr>
                      <a:r>
                        <a:rPr lang="en-US" sz="1600" dirty="0">
                          <a:effectLst/>
                          <a:latin typeface="Calibri"/>
                          <a:ea typeface="Arial"/>
                          <a:cs typeface="Times New Roman"/>
                        </a:rPr>
                        <a:t>The actual level of implementation </a:t>
                      </a:r>
                      <a:r>
                        <a:rPr lang="en-US" sz="1600" u="sng" dirty="0">
                          <a:effectLst/>
                          <a:latin typeface="Calibri"/>
                          <a:ea typeface="Arial"/>
                          <a:cs typeface="Times New Roman"/>
                        </a:rPr>
                        <a:t>far exceeds</a:t>
                      </a:r>
                      <a:r>
                        <a:rPr lang="en-US" sz="1600" dirty="0">
                          <a:effectLst/>
                          <a:latin typeface="Calibri"/>
                          <a:ea typeface="Arial"/>
                          <a:cs typeface="Times New Roman"/>
                        </a:rPr>
                        <a:t> the expected level of implementation. The implementation of this core component is </a:t>
                      </a:r>
                      <a:r>
                        <a:rPr lang="en-US" sz="1600" i="1" dirty="0">
                          <a:effectLst/>
                          <a:latin typeface="Calibri"/>
                          <a:ea typeface="Arial"/>
                          <a:cs typeface="Times New Roman"/>
                        </a:rPr>
                        <a:t>outstanding</a:t>
                      </a:r>
                      <a:r>
                        <a:rPr lang="en-US" sz="1600" dirty="0">
                          <a:effectLst/>
                          <a:latin typeface="Calibri"/>
                          <a:ea typeface="Arial"/>
                          <a:cs typeface="Times New Roman"/>
                        </a:rPr>
                        <a:t>.</a:t>
                      </a:r>
                      <a:endParaRPr lang="en-US" sz="1600" dirty="0">
                        <a:effectLst/>
                        <a:latin typeface="Times New Roman"/>
                        <a:ea typeface="Arial"/>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1577872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295400"/>
          </a:xfrm>
        </p:spPr>
        <p:txBody>
          <a:bodyPr>
            <a:noAutofit/>
          </a:bodyPr>
          <a:lstStyle/>
          <a:p>
            <a:r>
              <a:rPr lang="en-US" sz="4000" b="1" dirty="0" smtClean="0"/>
              <a:t>Review:</a:t>
            </a:r>
            <a:r>
              <a:rPr lang="en-US" sz="4400" b="1" dirty="0" smtClean="0"/>
              <a:t/>
            </a:r>
            <a:br>
              <a:rPr lang="en-US" sz="4400" b="1" dirty="0" smtClean="0"/>
            </a:br>
            <a:r>
              <a:rPr lang="en-US" sz="3200" b="1" dirty="0" smtClean="0"/>
              <a:t>What is a Fidelity Index? </a:t>
            </a:r>
            <a:br>
              <a:rPr lang="en-US" sz="3200" b="1" dirty="0" smtClean="0"/>
            </a:br>
            <a:endParaRPr lang="en-US" sz="3200" dirty="0"/>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marL="118872" indent="0">
              <a:buNone/>
            </a:pPr>
            <a:r>
              <a:rPr lang="en-US" b="1" dirty="0" smtClean="0"/>
              <a:t>Fidelity Index:</a:t>
            </a:r>
          </a:p>
          <a:p>
            <a:pPr marL="118872" indent="0">
              <a:buNone/>
            </a:pPr>
            <a:endParaRPr lang="en-US" b="1" dirty="0"/>
          </a:p>
          <a:p>
            <a:pPr marL="118872" indent="0">
              <a:buNone/>
            </a:pPr>
            <a:r>
              <a:rPr lang="en-US" b="1" dirty="0" smtClean="0"/>
              <a:t>“A quantitative assessment of the extent to which a multi-component intervention has been implemented </a:t>
            </a:r>
            <a:r>
              <a:rPr lang="en-US" b="1" dirty="0"/>
              <a:t>as </a:t>
            </a:r>
            <a:r>
              <a:rPr lang="en-US" b="1" dirty="0" smtClean="0"/>
              <a:t>intended across the program.”</a:t>
            </a:r>
          </a:p>
          <a:p>
            <a:pPr marL="118872" indent="0">
              <a:buNone/>
            </a:pPr>
            <a:endParaRPr lang="en-US" b="1" dirty="0"/>
          </a:p>
          <a:p>
            <a:r>
              <a:rPr lang="en-US" b="1" dirty="0" smtClean="0"/>
              <a:t>Computing a Fidelity Index requires us to “roll-up” scores:</a:t>
            </a:r>
          </a:p>
          <a:p>
            <a:pPr marL="118872" indent="0">
              <a:buNone/>
            </a:pPr>
            <a:endParaRPr lang="en-US" b="1" dirty="0" smtClean="0"/>
          </a:p>
          <a:p>
            <a:pPr marL="118872" indent="0">
              <a:buNone/>
            </a:pPr>
            <a:r>
              <a:rPr lang="en-US" b="1" dirty="0" smtClean="0"/>
              <a:t>	Program-Level</a:t>
            </a:r>
          </a:p>
          <a:p>
            <a:pPr marL="118872" indent="0">
              <a:buNone/>
            </a:pPr>
            <a:endParaRPr lang="en-US" b="1" dirty="0" smtClean="0"/>
          </a:p>
          <a:p>
            <a:pPr marL="118872" indent="0">
              <a:buNone/>
            </a:pPr>
            <a:r>
              <a:rPr lang="en-US" b="1" dirty="0" smtClean="0"/>
              <a:t>	Component-Level</a:t>
            </a:r>
          </a:p>
          <a:p>
            <a:pPr marL="118872" indent="0">
              <a:buNone/>
            </a:pPr>
            <a:endParaRPr lang="en-US" b="1" dirty="0" smtClean="0"/>
          </a:p>
          <a:p>
            <a:pPr marL="118872" indent="0">
              <a:buNone/>
            </a:pPr>
            <a:r>
              <a:rPr lang="en-US" b="1" dirty="0" smtClean="0"/>
              <a:t>	Individual-Level</a:t>
            </a:r>
          </a:p>
          <a:p>
            <a:pPr marL="118872" indent="0">
              <a:buNone/>
            </a:pPr>
            <a:endParaRPr lang="en-US" b="1" dirty="0" smtClean="0"/>
          </a:p>
          <a:p>
            <a:pPr marL="118872" indent="0">
              <a:buNone/>
            </a:pPr>
            <a:r>
              <a:rPr lang="en-US" b="1" dirty="0" smtClean="0"/>
              <a:t>(see handout)</a:t>
            </a:r>
            <a:endParaRPr lang="en-US" b="1" dirty="0"/>
          </a:p>
          <a:p>
            <a:pPr marL="118872" indent="0">
              <a:buNone/>
            </a:pPr>
            <a:endParaRPr lang="en-US" b="1" dirty="0" smtClean="0"/>
          </a:p>
          <a:p>
            <a:pPr marL="118872" indent="0">
              <a:buNone/>
            </a:pPr>
            <a:endParaRPr lang="en-US" dirty="0" smtClean="0"/>
          </a:p>
          <a:p>
            <a:pPr marL="633222" indent="-514350">
              <a:buFont typeface="+mj-lt"/>
              <a:buAutoNum type="arabicPeriod"/>
            </a:pPr>
            <a:endParaRPr lang="en-US" dirty="0" smtClean="0"/>
          </a:p>
          <a:p>
            <a:pPr>
              <a:buNone/>
            </a:pPr>
            <a:endParaRPr lang="en-US" dirty="0"/>
          </a:p>
          <a:p>
            <a:endParaRPr lang="en-US" dirty="0"/>
          </a:p>
        </p:txBody>
      </p:sp>
      <p:sp>
        <p:nvSpPr>
          <p:cNvPr id="4" name="Right Arrow 3"/>
          <p:cNvSpPr/>
          <p:nvPr/>
        </p:nvSpPr>
        <p:spPr>
          <a:xfrm rot="16200000">
            <a:off x="2138188" y="4643613"/>
            <a:ext cx="29562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6200000">
            <a:off x="2138188" y="4119385"/>
            <a:ext cx="29562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3583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16261583"/>
              </p:ext>
            </p:extLst>
          </p:nvPr>
        </p:nvGraphicFramePr>
        <p:xfrm>
          <a:off x="457200" y="1981200"/>
          <a:ext cx="8231093" cy="4474759"/>
        </p:xfrm>
        <a:graphic>
          <a:graphicData uri="http://schemas.openxmlformats.org/drawingml/2006/table">
            <a:tbl>
              <a:tblPr firstRow="1" firstCol="1" bandRow="1" bandCol="1"/>
              <a:tblGrid>
                <a:gridCol w="3506272"/>
                <a:gridCol w="768645"/>
                <a:gridCol w="829544"/>
                <a:gridCol w="982614"/>
                <a:gridCol w="1134039"/>
                <a:gridCol w="92635"/>
                <a:gridCol w="917344"/>
              </a:tblGrid>
              <a:tr h="462180">
                <a:tc gridSpan="7">
                  <a:txBody>
                    <a:bodyPr/>
                    <a:lstStyle/>
                    <a:p>
                      <a:pPr marL="38100" marR="38100">
                        <a:lnSpc>
                          <a:spcPts val="1600"/>
                        </a:lnSpc>
                        <a:spcBef>
                          <a:spcPts val="0"/>
                        </a:spcBef>
                        <a:spcAft>
                          <a:spcPts val="0"/>
                        </a:spcAft>
                        <a:tabLst>
                          <a:tab pos="457200" algn="l"/>
                          <a:tab pos="685800" algn="l"/>
                          <a:tab pos="914400" algn="l"/>
                          <a:tab pos="1143000" algn="l"/>
                          <a:tab pos="457200" algn="l"/>
                        </a:tabLst>
                      </a:pPr>
                      <a:r>
                        <a:rPr lang="en-US" sz="1100" b="1" dirty="0">
                          <a:solidFill>
                            <a:srgbClr val="C00000"/>
                          </a:solidFill>
                          <a:effectLst/>
                          <a:latin typeface="Calibri"/>
                          <a:ea typeface="Arial"/>
                          <a:cs typeface="Arial"/>
                        </a:rPr>
                        <a:t> </a:t>
                      </a:r>
                      <a:endParaRPr lang="en-US" sz="1100" dirty="0">
                        <a:effectLst/>
                        <a:latin typeface="Times New Roman"/>
                        <a:ea typeface="Arial"/>
                        <a:cs typeface="Times New Roman"/>
                      </a:endParaRPr>
                    </a:p>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Arial"/>
                          <a:cs typeface="Arial"/>
                        </a:rPr>
                        <a:t>Summary Table of Weighted Fidelity Scores Across All Services</a:t>
                      </a:r>
                      <a:endParaRPr lang="en-US" sz="11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282">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Activity Description/Indicators</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Target </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Actual</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Actual/</a:t>
                      </a:r>
                      <a:endParaRPr lang="en-US" sz="1600" dirty="0">
                        <a:effectLst/>
                        <a:latin typeface="Times New Roman"/>
                        <a:ea typeface="Arial"/>
                        <a:cs typeface="Times New Roman"/>
                      </a:endParaRPr>
                    </a:p>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Target Ratio</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Assigned Weight</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smtClean="0">
                          <a:effectLst/>
                          <a:latin typeface="Calibri"/>
                          <a:ea typeface="Times New Roman"/>
                          <a:cs typeface="Times New Roman"/>
                        </a:rPr>
                        <a:t>Weighted Fidelity </a:t>
                      </a:r>
                      <a:r>
                        <a:rPr lang="en-US" sz="1600" b="1" dirty="0">
                          <a:effectLst/>
                          <a:latin typeface="Calibri"/>
                          <a:ea typeface="Times New Roman"/>
                          <a:cs typeface="Times New Roman"/>
                        </a:rPr>
                        <a:t>Score</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r>
              <a:tr h="197223">
                <a:tc gridSpan="7">
                  <a:txBody>
                    <a:bodyPr/>
                    <a:lstStyle/>
                    <a:p>
                      <a:pPr marL="0" marR="0" algn="just">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Pre-Service Activities</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Train mentors </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80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86</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1.07</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.10</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.107</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Train  staff on </a:t>
                      </a:r>
                      <a:r>
                        <a:rPr lang="en-US" sz="1400" b="1" i="1" dirty="0">
                          <a:effectLst/>
                          <a:latin typeface="Calibri"/>
                          <a:ea typeface="Times New Roman"/>
                          <a:cs typeface="Times New Roman"/>
                        </a:rPr>
                        <a:t>Student Detail Reports</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80</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100</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Create instructional plans for workshops</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80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100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.10</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45907">
                <a:tc gridSpan="6">
                  <a:txBody>
                    <a:bodyPr/>
                    <a:lstStyle/>
                    <a:p>
                      <a:pPr marL="0" marR="0" algn="r">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Pre-service </a:t>
                      </a:r>
                      <a:r>
                        <a:rPr lang="en-US" sz="1400" b="1" dirty="0" smtClean="0">
                          <a:effectLst/>
                          <a:latin typeface="Calibri"/>
                          <a:ea typeface="Times New Roman"/>
                          <a:cs typeface="Times New Roman"/>
                        </a:rPr>
                        <a:t>activities</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.362</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06686">
                <a:tc gridSpan="7">
                  <a:txBody>
                    <a:bodyPr/>
                    <a:lstStyle/>
                    <a:p>
                      <a:pPr marL="0" marR="0" algn="just">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Student Centered Activities</a:t>
                      </a:r>
                      <a:endParaRPr lang="en-US" sz="16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Case Management Meetings </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80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61</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.76</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.14</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.106</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70516">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mentoring sessions </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60</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57</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.95</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.14</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.133</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College Access and Success Workshops</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70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64</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.91</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.14</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.127</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73069">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Supplemental Student Workshops</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70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.92</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a:effectLst/>
                          <a:latin typeface="Calibri"/>
                          <a:ea typeface="Times New Roman"/>
                          <a:cs typeface="Times New Roman"/>
                        </a:rPr>
                        <a:t>1.31</a:t>
                      </a:r>
                      <a:endParaRPr lang="en-US" sz="140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.14</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.183</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47918">
                <a:tc>
                  <a:txBody>
                    <a:bodyPr/>
                    <a:lstStyle/>
                    <a:p>
                      <a:pPr marL="0" marR="0" algn="just">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Issue </a:t>
                      </a:r>
                      <a:r>
                        <a:rPr lang="en-US" sz="1400" b="1" i="1" dirty="0">
                          <a:effectLst/>
                          <a:latin typeface="Calibri"/>
                          <a:ea typeface="Times New Roman"/>
                          <a:cs typeface="Times New Roman"/>
                        </a:rPr>
                        <a:t>Student Detail Report</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80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100</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1.25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.14</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dirty="0">
                          <a:effectLst/>
                          <a:latin typeface="Calibri"/>
                          <a:ea typeface="Times New Roman"/>
                          <a:cs typeface="Times New Roman"/>
                        </a:rPr>
                        <a:t>.175</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89877">
                <a:tc gridSpan="6">
                  <a:txBody>
                    <a:bodyPr/>
                    <a:lstStyle/>
                    <a:p>
                      <a:pPr marL="0" marR="0" algn="r">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Student Centered </a:t>
                      </a:r>
                      <a:r>
                        <a:rPr lang="en-US" sz="1400" b="1" dirty="0" smtClean="0">
                          <a:effectLst/>
                          <a:latin typeface="Calibri"/>
                          <a:ea typeface="Times New Roman"/>
                          <a:cs typeface="Times New Roman"/>
                        </a:rPr>
                        <a:t>Services </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.724</a:t>
                      </a:r>
                      <a:endParaRPr lang="en-US" sz="14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62965">
                <a:tc gridSpan="6">
                  <a:txBody>
                    <a:bodyPr/>
                    <a:lstStyle/>
                    <a:p>
                      <a:pPr marL="0" marR="0" algn="r">
                        <a:lnSpc>
                          <a:spcPct val="110000"/>
                        </a:lnSpc>
                        <a:spcBef>
                          <a:spcPts val="0"/>
                        </a:spcBef>
                        <a:spcAft>
                          <a:spcPts val="0"/>
                        </a:spcAft>
                        <a:tabLst>
                          <a:tab pos="457200" algn="l"/>
                          <a:tab pos="685800" algn="l"/>
                          <a:tab pos="914400" algn="l"/>
                          <a:tab pos="1143000" algn="l"/>
                        </a:tabLst>
                      </a:pPr>
                      <a:r>
                        <a:rPr lang="en-US" sz="1400" b="1" dirty="0">
                          <a:effectLst/>
                          <a:latin typeface="Calibri"/>
                          <a:ea typeface="Times New Roman"/>
                          <a:cs typeface="Times New Roman"/>
                        </a:rPr>
                        <a:t>Fidelity Index</a:t>
                      </a:r>
                      <a:endParaRPr lang="en-US" sz="11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600" b="1" dirty="0">
                          <a:effectLst/>
                          <a:latin typeface="Calibri"/>
                          <a:ea typeface="Times New Roman"/>
                          <a:cs typeface="Times New Roman"/>
                        </a:rPr>
                        <a:t>1.09</a:t>
                      </a:r>
                      <a:endParaRPr lang="en-US" sz="1100" dirty="0">
                        <a:effectLst/>
                        <a:latin typeface="Times New Roman"/>
                        <a:ea typeface="Arial"/>
                        <a:cs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9" name="Title 1"/>
          <p:cNvSpPr>
            <a:spLocks noGrp="1"/>
          </p:cNvSpPr>
          <p:nvPr>
            <p:ph type="title"/>
          </p:nvPr>
        </p:nvSpPr>
        <p:spPr/>
        <p:txBody>
          <a:bodyPr>
            <a:noAutofit/>
          </a:bodyPr>
          <a:lstStyle/>
          <a:p>
            <a:r>
              <a:rPr lang="en-US" sz="4000" dirty="0">
                <a:solidFill>
                  <a:srgbClr val="F0AD00">
                    <a:satMod val="150000"/>
                  </a:srgbClr>
                </a:solidFill>
              </a:rPr>
              <a:t>Reporting:  </a:t>
            </a:r>
            <a:r>
              <a:rPr lang="en-US" sz="3200" dirty="0">
                <a:solidFill>
                  <a:srgbClr val="F0AD00">
                    <a:satMod val="150000"/>
                  </a:srgbClr>
                </a:solidFill>
              </a:rPr>
              <a:t/>
            </a:r>
            <a:br>
              <a:rPr lang="en-US" sz="3200" dirty="0">
                <a:solidFill>
                  <a:srgbClr val="F0AD00">
                    <a:satMod val="150000"/>
                  </a:srgbClr>
                </a:solidFill>
              </a:rPr>
            </a:br>
            <a:r>
              <a:rPr lang="en-US" sz="3200" dirty="0">
                <a:solidFill>
                  <a:srgbClr val="F0AD00">
                    <a:satMod val="150000"/>
                  </a:srgbClr>
                </a:solidFill>
              </a:rPr>
              <a:t>Program Wide  Fidelity Score</a:t>
            </a:r>
            <a:r>
              <a:rPr lang="en-US" sz="3200" dirty="0"/>
              <a:t/>
            </a:r>
            <a:br>
              <a:rPr lang="en-US" sz="3200" dirty="0"/>
            </a:br>
            <a:endParaRPr lang="en-US" sz="3200" dirty="0"/>
          </a:p>
        </p:txBody>
      </p:sp>
    </p:spTree>
    <p:extLst>
      <p:ext uri="{BB962C8B-B14F-4D97-AF65-F5344CB8AC3E}">
        <p14:creationId xmlns:p14="http://schemas.microsoft.com/office/powerpoint/2010/main" val="9876914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6471" y="1822952"/>
            <a:ext cx="8151058" cy="4529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p:txBody>
          <a:bodyPr>
            <a:noAutofit/>
          </a:bodyPr>
          <a:lstStyle/>
          <a:p>
            <a:r>
              <a:rPr lang="en-US" sz="4000" dirty="0">
                <a:solidFill>
                  <a:srgbClr val="F0AD00">
                    <a:satMod val="150000"/>
                  </a:srgbClr>
                </a:solidFill>
              </a:rPr>
              <a:t>Reporting:  </a:t>
            </a:r>
            <a:r>
              <a:rPr lang="en-US" sz="3200" dirty="0">
                <a:solidFill>
                  <a:srgbClr val="F0AD00">
                    <a:satMod val="150000"/>
                  </a:srgbClr>
                </a:solidFill>
              </a:rPr>
              <a:t/>
            </a:r>
            <a:br>
              <a:rPr lang="en-US" sz="3200" dirty="0">
                <a:solidFill>
                  <a:srgbClr val="F0AD00">
                    <a:satMod val="150000"/>
                  </a:srgbClr>
                </a:solidFill>
              </a:rPr>
            </a:br>
            <a:r>
              <a:rPr lang="en-US" sz="3200" dirty="0">
                <a:solidFill>
                  <a:srgbClr val="F0AD00">
                    <a:satMod val="150000"/>
                  </a:srgbClr>
                </a:solidFill>
              </a:rPr>
              <a:t>Program Wide  Fidelity Score</a:t>
            </a:r>
            <a:endParaRPr lang="en-US" sz="3200" dirty="0"/>
          </a:p>
        </p:txBody>
      </p:sp>
    </p:spTree>
    <p:extLst>
      <p:ext uri="{BB962C8B-B14F-4D97-AF65-F5344CB8AC3E}">
        <p14:creationId xmlns:p14="http://schemas.microsoft.com/office/powerpoint/2010/main" val="33787328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155448"/>
            <a:ext cx="8763000" cy="1252728"/>
          </a:xfrm>
        </p:spPr>
        <p:txBody>
          <a:bodyPr>
            <a:noAutofit/>
          </a:bodyPr>
          <a:lstStyle/>
          <a:p>
            <a:r>
              <a:rPr lang="en-US" sz="4000" dirty="0" smtClean="0"/>
              <a:t>Reporting:</a:t>
            </a:r>
            <a:r>
              <a:rPr lang="en-US" sz="3200" dirty="0" smtClean="0"/>
              <a:t/>
            </a:r>
            <a:br>
              <a:rPr lang="en-US" sz="3200" dirty="0" smtClean="0"/>
            </a:br>
            <a:r>
              <a:rPr lang="en-US" sz="3200" dirty="0" smtClean="0"/>
              <a:t> # of Key Components Adequately Implemented</a:t>
            </a:r>
            <a:endParaRPr lang="en-US" sz="3200" dirty="0"/>
          </a:p>
        </p:txBody>
      </p:sp>
      <p:sp>
        <p:nvSpPr>
          <p:cNvPr id="2" name="Content Placeholder 1"/>
          <p:cNvSpPr>
            <a:spLocks noGrp="1"/>
          </p:cNvSpPr>
          <p:nvPr>
            <p:ph idx="1"/>
          </p:nvPr>
        </p:nvSpPr>
        <p:spPr/>
        <p:txBody>
          <a:bodyPr/>
          <a:lstStyle/>
          <a:p>
            <a:r>
              <a:rPr lang="en-US" dirty="0" smtClean="0"/>
              <a:t>Just two levels -  adequate and inadequate implementation</a:t>
            </a:r>
          </a:p>
          <a:p>
            <a:pPr marL="118872" indent="0">
              <a:buNone/>
            </a:pPr>
            <a:endParaRPr lang="en-US" dirty="0" smtClean="0"/>
          </a:p>
          <a:p>
            <a:r>
              <a:rPr lang="en-US" dirty="0" smtClean="0"/>
              <a:t>Defined </a:t>
            </a:r>
            <a:r>
              <a:rPr lang="en-US" i="1" u="sng" dirty="0" smtClean="0"/>
              <a:t>a priori </a:t>
            </a:r>
            <a:r>
              <a:rPr lang="en-US" dirty="0" smtClean="0"/>
              <a:t>for each key component</a:t>
            </a:r>
          </a:p>
          <a:p>
            <a:pPr marL="118872" indent="0">
              <a:buNone/>
            </a:pPr>
            <a:endParaRPr lang="en-US" dirty="0" smtClean="0"/>
          </a:p>
          <a:p>
            <a:r>
              <a:rPr lang="en-US" dirty="0"/>
              <a:t>If you report by components, you can always roll-up to the program level in the future (assuming performance levels were set </a:t>
            </a:r>
            <a:r>
              <a:rPr lang="en-US" u="sng" dirty="0"/>
              <a:t>a priori</a:t>
            </a:r>
            <a:r>
              <a:rPr lang="en-US" dirty="0"/>
              <a:t>)</a:t>
            </a:r>
          </a:p>
          <a:p>
            <a:endParaRPr lang="en-US" dirty="0"/>
          </a:p>
        </p:txBody>
      </p:sp>
    </p:spTree>
    <p:extLst>
      <p:ext uri="{BB962C8B-B14F-4D97-AF65-F5344CB8AC3E}">
        <p14:creationId xmlns:p14="http://schemas.microsoft.com/office/powerpoint/2010/main" val="21731744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933281417"/>
              </p:ext>
            </p:extLst>
          </p:nvPr>
        </p:nvGraphicFramePr>
        <p:xfrm>
          <a:off x="381002" y="1524000"/>
          <a:ext cx="8153397" cy="5181600"/>
        </p:xfrm>
        <a:graphic>
          <a:graphicData uri="http://schemas.openxmlformats.org/drawingml/2006/table">
            <a:tbl>
              <a:tblPr firstRow="1"/>
              <a:tblGrid>
                <a:gridCol w="623337"/>
                <a:gridCol w="979534"/>
                <a:gridCol w="979534"/>
                <a:gridCol w="979534"/>
                <a:gridCol w="1695859"/>
                <a:gridCol w="1524000"/>
                <a:gridCol w="685800"/>
                <a:gridCol w="685799"/>
              </a:tblGrid>
              <a:tr h="984656">
                <a:tc gridSpan="8">
                  <a:txBody>
                    <a:bodyPr/>
                    <a:lstStyle/>
                    <a:p>
                      <a:pPr marL="0" marR="0" algn="ctr">
                        <a:lnSpc>
                          <a:spcPct val="110000"/>
                        </a:lnSpc>
                        <a:spcBef>
                          <a:spcPts val="0"/>
                        </a:spcBef>
                        <a:spcAft>
                          <a:spcPts val="0"/>
                        </a:spcAft>
                        <a:tabLst>
                          <a:tab pos="457200" algn="l"/>
                          <a:tab pos="685800" algn="l"/>
                          <a:tab pos="914400" algn="l"/>
                          <a:tab pos="1143000" algn="l"/>
                          <a:tab pos="457200" algn="l"/>
                        </a:tabLst>
                      </a:pPr>
                      <a:r>
                        <a:rPr lang="en-US" sz="1600" dirty="0">
                          <a:effectLst/>
                          <a:latin typeface="Cambria"/>
                          <a:ea typeface="Arial"/>
                        </a:rPr>
                        <a:t>Key Component: College Prep Workshops (CPWs)</a:t>
                      </a:r>
                      <a:endParaRPr lang="en-US" sz="9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400" b="1" dirty="0">
                          <a:effectLst/>
                          <a:latin typeface="Cambria"/>
                          <a:ea typeface="Cambria"/>
                          <a:cs typeface="Arial"/>
                        </a:rPr>
                        <a:t>Implementation of component = sum of implementation scores for 2 indicators (Range 0-4).</a:t>
                      </a:r>
                      <a:endParaRPr lang="en-US" sz="14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400" b="1" dirty="0">
                          <a:effectLst/>
                          <a:latin typeface="Cambria"/>
                          <a:ea typeface="Cambria"/>
                          <a:cs typeface="Arial"/>
                        </a:rPr>
                        <a:t>0 - Inadequate = score of 0-2</a:t>
                      </a:r>
                      <a:endParaRPr lang="en-US" sz="14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400" b="1" dirty="0">
                          <a:effectLst/>
                          <a:latin typeface="Cambria"/>
                          <a:ea typeface="Cambria"/>
                          <a:cs typeface="Arial"/>
                        </a:rPr>
                        <a:t>1 - Adequate = score of 3 -4</a:t>
                      </a:r>
                      <a:endParaRPr lang="en-US" sz="1400" dirty="0">
                        <a:effectLst/>
                        <a:latin typeface="Times New Roman"/>
                        <a:ea typeface="Arial"/>
                      </a:endParaRPr>
                    </a:p>
                  </a:txBody>
                  <a:tcPr marL="54330" marR="5433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275">
                <a:tc rowSpan="2">
                  <a:txBody>
                    <a:bodyPr/>
                    <a:lstStyle/>
                    <a:p>
                      <a:pPr marL="71755" marR="71755" algn="ctr">
                        <a:lnSpc>
                          <a:spcPct val="115000"/>
                        </a:lnSpc>
                        <a:spcBef>
                          <a:spcPts val="0"/>
                        </a:spcBef>
                        <a:spcAft>
                          <a:spcPts val="0"/>
                        </a:spcAft>
                        <a:tabLst>
                          <a:tab pos="457200" algn="l"/>
                          <a:tab pos="685800" algn="l"/>
                          <a:tab pos="914400" algn="l"/>
                          <a:tab pos="1143000" algn="l"/>
                        </a:tabLst>
                      </a:pPr>
                      <a:r>
                        <a:rPr lang="en-US" sz="1000" b="1">
                          <a:effectLst/>
                          <a:latin typeface="Cambria"/>
                          <a:ea typeface="Calibri"/>
                          <a:cs typeface="Arial"/>
                        </a:rPr>
                        <a:t>Indicator</a:t>
                      </a:r>
                      <a:endParaRPr lang="en-US" sz="900">
                        <a:effectLst/>
                        <a:latin typeface="Times New Roman"/>
                        <a:ea typeface="Arial"/>
                      </a:endParaRPr>
                    </a:p>
                  </a:txBody>
                  <a:tcPr marL="54330" marR="5433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rowSpan="2">
                  <a:txBody>
                    <a:bodyPr/>
                    <a:lstStyle/>
                    <a:p>
                      <a:pPr marL="0" marR="0" algn="ctr">
                        <a:lnSpc>
                          <a:spcPct val="110000"/>
                        </a:lnSpc>
                        <a:spcBef>
                          <a:spcPts val="0"/>
                        </a:spcBef>
                        <a:spcAft>
                          <a:spcPts val="0"/>
                        </a:spcAft>
                        <a:tabLst>
                          <a:tab pos="457200" algn="l"/>
                          <a:tab pos="685800" algn="l"/>
                          <a:tab pos="914400" algn="l"/>
                          <a:tab pos="1143000" algn="l"/>
                        </a:tabLst>
                      </a:pPr>
                      <a:endParaRPr lang="en-US" sz="1000" b="1" dirty="0" smtClean="0">
                        <a:effectLst/>
                        <a:latin typeface="Cambria"/>
                        <a:ea typeface="Arial"/>
                      </a:endParaRPr>
                    </a:p>
                    <a:p>
                      <a:pPr marL="0" marR="0" algn="ctr">
                        <a:lnSpc>
                          <a:spcPct val="110000"/>
                        </a:lnSpc>
                        <a:spcBef>
                          <a:spcPts val="0"/>
                        </a:spcBef>
                        <a:spcAft>
                          <a:spcPts val="0"/>
                        </a:spcAft>
                        <a:tabLst>
                          <a:tab pos="457200" algn="l"/>
                          <a:tab pos="685800" algn="l"/>
                          <a:tab pos="914400" algn="l"/>
                          <a:tab pos="1143000" algn="l"/>
                        </a:tabLst>
                      </a:pPr>
                      <a:r>
                        <a:rPr lang="en-US" sz="1000" dirty="0" smtClean="0">
                          <a:effectLst/>
                          <a:latin typeface="Times New Roman"/>
                          <a:ea typeface="Arial"/>
                        </a:rPr>
                        <a:t>Criteria</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rowSpan="2">
                  <a:txBody>
                    <a:bodyPr/>
                    <a:lstStyle/>
                    <a:p>
                      <a:pPr marL="0" marR="0" algn="ctr">
                        <a:lnSpc>
                          <a:spcPct val="110000"/>
                        </a:lnSpc>
                        <a:spcBef>
                          <a:spcPts val="0"/>
                        </a:spcBef>
                        <a:spcAft>
                          <a:spcPts val="0"/>
                        </a:spcAft>
                        <a:tabLst>
                          <a:tab pos="457200" algn="l"/>
                          <a:tab pos="685800" algn="l"/>
                          <a:tab pos="914400" algn="l"/>
                          <a:tab pos="1143000" algn="l"/>
                        </a:tabLst>
                      </a:pPr>
                      <a:r>
                        <a:rPr lang="en-US" sz="1000" b="1" dirty="0">
                          <a:effectLst/>
                          <a:latin typeface="Cambria"/>
                          <a:ea typeface="Arial"/>
                        </a:rPr>
                        <a:t>Operational Definition</a:t>
                      </a:r>
                      <a:endParaRPr lang="en-US" sz="900" dirty="0">
                        <a:effectLst/>
                        <a:latin typeface="Times New Roman"/>
                        <a:ea typeface="Arial"/>
                      </a:endParaRPr>
                    </a:p>
                    <a:p>
                      <a:pPr marL="0" marR="0" algn="ctr">
                        <a:lnSpc>
                          <a:spcPct val="110000"/>
                        </a:lnSpc>
                        <a:spcBef>
                          <a:spcPts val="0"/>
                        </a:spcBef>
                        <a:spcAft>
                          <a:spcPts val="0"/>
                        </a:spcAft>
                        <a:tabLst>
                          <a:tab pos="457200" algn="l"/>
                          <a:tab pos="685800" algn="l"/>
                          <a:tab pos="914400" algn="l"/>
                          <a:tab pos="1143000" algn="l"/>
                        </a:tabLst>
                      </a:pPr>
                      <a:r>
                        <a:rPr lang="en-US" sz="1000" b="1" dirty="0">
                          <a:effectLst/>
                          <a:latin typeface="Cambria"/>
                          <a:ea typeface="Arial"/>
                        </a:rPr>
                        <a:t>for</a:t>
                      </a:r>
                      <a:endParaRPr lang="en-US" sz="900" dirty="0">
                        <a:effectLst/>
                        <a:latin typeface="Times New Roman"/>
                        <a:ea typeface="Arial"/>
                      </a:endParaRPr>
                    </a:p>
                    <a:p>
                      <a:pPr marL="0" marR="0" algn="ctr">
                        <a:lnSpc>
                          <a:spcPct val="110000"/>
                        </a:lnSpc>
                        <a:spcBef>
                          <a:spcPts val="0"/>
                        </a:spcBef>
                        <a:spcAft>
                          <a:spcPts val="0"/>
                        </a:spcAft>
                        <a:tabLst>
                          <a:tab pos="457200" algn="l"/>
                          <a:tab pos="685800" algn="l"/>
                          <a:tab pos="914400" algn="l"/>
                          <a:tab pos="1143000" algn="l"/>
                          <a:tab pos="457200" algn="l"/>
                        </a:tabLst>
                      </a:pPr>
                      <a:r>
                        <a:rPr lang="en-US" sz="1000" b="1" dirty="0">
                          <a:effectLst/>
                          <a:latin typeface="Cambria"/>
                          <a:ea typeface="Arial"/>
                        </a:rPr>
                        <a:t>Indicator</a:t>
                      </a:r>
                      <a:endParaRPr lang="en-US" sz="9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rowSpan="2">
                  <a:txBody>
                    <a:bodyPr/>
                    <a:lstStyle/>
                    <a:p>
                      <a:pPr marL="0" marR="0" algn="ctr">
                        <a:lnSpc>
                          <a:spcPct val="110000"/>
                        </a:lnSpc>
                        <a:spcBef>
                          <a:spcPts val="0"/>
                        </a:spcBef>
                        <a:spcAft>
                          <a:spcPts val="0"/>
                        </a:spcAft>
                        <a:tabLst>
                          <a:tab pos="457200" algn="l"/>
                          <a:tab pos="685800" algn="l"/>
                          <a:tab pos="914400" algn="l"/>
                          <a:tab pos="1143000" algn="l"/>
                        </a:tabLst>
                      </a:pPr>
                      <a:r>
                        <a:rPr lang="en-US" sz="1000" b="1">
                          <a:effectLst/>
                          <a:latin typeface="Cambria"/>
                          <a:ea typeface="Arial"/>
                        </a:rPr>
                        <a:t>Data Source(s) for Measuring Indicator</a:t>
                      </a:r>
                      <a:endParaRPr lang="en-US" sz="9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gridSpan="4">
                  <a:txBody>
                    <a:bodyPr/>
                    <a:lstStyle/>
                    <a:p>
                      <a:pPr marL="0" marR="0" algn="ctr">
                        <a:lnSpc>
                          <a:spcPct val="110000"/>
                        </a:lnSpc>
                        <a:spcBef>
                          <a:spcPts val="0"/>
                        </a:spcBef>
                        <a:spcAft>
                          <a:spcPts val="0"/>
                        </a:spcAft>
                        <a:tabLst>
                          <a:tab pos="457200" algn="l"/>
                          <a:tab pos="685800" algn="l"/>
                          <a:tab pos="914400" algn="l"/>
                          <a:tab pos="1143000" algn="l"/>
                          <a:tab pos="457200" algn="l"/>
                        </a:tabLst>
                      </a:pPr>
                      <a:r>
                        <a:rPr lang="en-US" sz="1000" b="1">
                          <a:effectLst/>
                          <a:latin typeface="Cambria"/>
                          <a:ea typeface="Arial"/>
                        </a:rPr>
                        <a:t>Raw Scoring and Scoring Criteria for Fidelity</a:t>
                      </a:r>
                      <a:endParaRPr lang="en-US" sz="9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2845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0000"/>
                        </a:lnSpc>
                        <a:spcBef>
                          <a:spcPts val="0"/>
                        </a:spcBef>
                        <a:spcAft>
                          <a:spcPts val="0"/>
                        </a:spcAft>
                        <a:tabLst>
                          <a:tab pos="457200" algn="l"/>
                          <a:tab pos="685800" algn="l"/>
                          <a:tab pos="914400" algn="l"/>
                          <a:tab pos="1143000" algn="l"/>
                          <a:tab pos="457200" algn="l"/>
                        </a:tabLst>
                      </a:pPr>
                      <a:r>
                        <a:rPr lang="en-US" sz="1000" b="1" dirty="0">
                          <a:effectLst/>
                          <a:latin typeface="Cambria"/>
                          <a:ea typeface="Arial"/>
                        </a:rPr>
                        <a:t>Implementation Criteria </a:t>
                      </a:r>
                      <a:endParaRPr lang="en-US" sz="9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000" b="1">
                          <a:effectLst/>
                          <a:latin typeface="Cambria"/>
                          <a:ea typeface="Arial"/>
                        </a:rPr>
                        <a:t>Results (B=Broward; H=Highlands)</a:t>
                      </a:r>
                      <a:endParaRPr lang="en-US" sz="9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Lst>
                      </a:pPr>
                      <a:r>
                        <a:rPr lang="en-US" sz="1000" b="1" dirty="0" err="1" smtClean="0">
                          <a:effectLst/>
                          <a:latin typeface="Cambria"/>
                          <a:ea typeface="Arial"/>
                          <a:cs typeface="Arial"/>
                        </a:rPr>
                        <a:t>Impl</a:t>
                      </a:r>
                      <a:r>
                        <a:rPr lang="en-US" sz="1000" b="1" dirty="0" smtClean="0">
                          <a:effectLst/>
                          <a:latin typeface="Cambria"/>
                          <a:ea typeface="Arial"/>
                          <a:cs typeface="Arial"/>
                        </a:rPr>
                        <a:t>. </a:t>
                      </a:r>
                      <a:r>
                        <a:rPr lang="en-US" sz="1000" b="1" dirty="0">
                          <a:effectLst/>
                          <a:latin typeface="Cambria"/>
                          <a:ea typeface="Arial"/>
                          <a:cs typeface="Arial"/>
                        </a:rPr>
                        <a:t>Score</a:t>
                      </a:r>
                      <a:endParaRPr lang="en-US" sz="9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0"/>
                        </a:spcBef>
                        <a:spcAft>
                          <a:spcPts val="0"/>
                        </a:spcAft>
                        <a:tabLst>
                          <a:tab pos="457200" algn="l"/>
                          <a:tab pos="685800" algn="l"/>
                          <a:tab pos="914400" algn="l"/>
                          <a:tab pos="1143000" algn="l"/>
                          <a:tab pos="457200" algn="l"/>
                        </a:tabLst>
                      </a:pPr>
                      <a:r>
                        <a:rPr lang="en-US" sz="1000" b="1">
                          <a:effectLst/>
                          <a:latin typeface="Cambria"/>
                          <a:ea typeface="Arial"/>
                        </a:rPr>
                        <a:t>Fidelity Rating</a:t>
                      </a:r>
                      <a:endParaRPr lang="en-US" sz="9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478912">
                <a:tc>
                  <a:txBody>
                    <a:bodyPr/>
                    <a:lstStyle/>
                    <a:p>
                      <a:pPr marL="0" marR="0" algn="ctr">
                        <a:lnSpc>
                          <a:spcPct val="115000"/>
                        </a:lnSpc>
                        <a:spcBef>
                          <a:spcPts val="1000"/>
                        </a:spcBef>
                        <a:spcAft>
                          <a:spcPts val="0"/>
                        </a:spcAft>
                        <a:tabLst>
                          <a:tab pos="457200" algn="l"/>
                          <a:tab pos="685800" algn="l"/>
                          <a:tab pos="914400" algn="l"/>
                          <a:tab pos="1143000" algn="l"/>
                        </a:tabLst>
                      </a:pPr>
                      <a:r>
                        <a:rPr lang="en-US" sz="700" dirty="0">
                          <a:effectLst/>
                          <a:latin typeface="Cambria"/>
                          <a:ea typeface="Calibri"/>
                          <a:cs typeface="Arial"/>
                        </a:rPr>
                        <a:t>1</a:t>
                      </a:r>
                      <a:endParaRPr lang="en-US" sz="9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b="1" u="sng" dirty="0">
                          <a:effectLst/>
                          <a:latin typeface="Cambria"/>
                          <a:ea typeface="Calibri"/>
                          <a:cs typeface="Arial"/>
                        </a:rPr>
                        <a:t>Adherence</a:t>
                      </a:r>
                      <a:r>
                        <a:rPr lang="en-US" sz="1000" u="sng" dirty="0">
                          <a:effectLst/>
                          <a:latin typeface="Cambria"/>
                          <a:ea typeface="Calibri"/>
                          <a:cs typeface="Arial"/>
                        </a:rPr>
                        <a:t>:</a:t>
                      </a:r>
                      <a:r>
                        <a:rPr lang="en-US" sz="1000" dirty="0">
                          <a:effectLst/>
                          <a:latin typeface="Cambria"/>
                          <a:ea typeface="Calibri"/>
                          <a:cs typeface="Arial"/>
                        </a:rPr>
                        <a:t> Students have an opportunity to participate in CPWSs</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Number of   CPWSs offered each year</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dirty="0">
                          <a:effectLst/>
                          <a:latin typeface="Cambria"/>
                          <a:ea typeface="Calibri"/>
                          <a:cs typeface="Arial"/>
                        </a:rPr>
                        <a:t>Student workshop sign –in sheets; STAR database</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0 (low) = 1-3  CPWSs offered per year</a:t>
                      </a:r>
                      <a:endParaRPr lang="en-US" sz="1000" dirty="0">
                        <a:effectLst/>
                        <a:latin typeface="Times New Roman"/>
                        <a:ea typeface="Arial"/>
                      </a:endParaRPr>
                    </a:p>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1 (moderate) = 4-5  CPWSs offered per year students  </a:t>
                      </a:r>
                      <a:endParaRPr lang="en-US" sz="1000" dirty="0">
                        <a:effectLst/>
                        <a:latin typeface="Times New Roman"/>
                        <a:ea typeface="Arial"/>
                      </a:endParaRPr>
                    </a:p>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2  (high) = 6 CPWSs offered per year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dirty="0">
                          <a:effectLst/>
                          <a:latin typeface="Cambria"/>
                          <a:ea typeface="Calibri"/>
                          <a:cs typeface="Arial"/>
                        </a:rPr>
                        <a:t> </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dirty="0">
                          <a:effectLst/>
                          <a:latin typeface="Cambria"/>
                          <a:ea typeface="Tw Cen MT"/>
                          <a:cs typeface="Arial"/>
                        </a:rPr>
                        <a:t>Broward Co. offered 5 CPWSs to 11</a:t>
                      </a:r>
                      <a:r>
                        <a:rPr lang="en-US" sz="1000" baseline="30000" dirty="0">
                          <a:effectLst/>
                          <a:latin typeface="Cambria"/>
                          <a:ea typeface="Tw Cen MT"/>
                          <a:cs typeface="Arial"/>
                        </a:rPr>
                        <a:t>th</a:t>
                      </a:r>
                      <a:r>
                        <a:rPr lang="en-US" sz="1000" dirty="0">
                          <a:effectLst/>
                          <a:latin typeface="Cambria"/>
                          <a:ea typeface="Tw Cen MT"/>
                          <a:cs typeface="Arial"/>
                        </a:rPr>
                        <a:t> grade students ; H offered 2 CPWSs to 11</a:t>
                      </a:r>
                      <a:r>
                        <a:rPr lang="en-US" sz="1000" baseline="30000" dirty="0">
                          <a:effectLst/>
                          <a:latin typeface="Cambria"/>
                          <a:ea typeface="Tw Cen MT"/>
                          <a:cs typeface="Arial"/>
                        </a:rPr>
                        <a:t>th</a:t>
                      </a:r>
                      <a:r>
                        <a:rPr lang="en-US" sz="1000" dirty="0">
                          <a:effectLst/>
                          <a:latin typeface="Cambria"/>
                          <a:ea typeface="Tw Cen MT"/>
                          <a:cs typeface="Arial"/>
                        </a:rPr>
                        <a:t> grade students ; The required number of CPWSs is 2 for 11</a:t>
                      </a:r>
                      <a:r>
                        <a:rPr lang="en-US" sz="1000" baseline="30000" dirty="0">
                          <a:effectLst/>
                          <a:latin typeface="Cambria"/>
                          <a:ea typeface="Tw Cen MT"/>
                          <a:cs typeface="Arial"/>
                        </a:rPr>
                        <a:t>th</a:t>
                      </a:r>
                      <a:r>
                        <a:rPr lang="en-US" sz="1000" dirty="0">
                          <a:effectLst/>
                          <a:latin typeface="Cambria"/>
                          <a:ea typeface="Tw Cen MT"/>
                          <a:cs typeface="Arial"/>
                        </a:rPr>
                        <a:t> graders.</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228600" marR="0" indent="-240030" algn="ctr">
                        <a:lnSpc>
                          <a:spcPct val="110000"/>
                        </a:lnSpc>
                        <a:spcBef>
                          <a:spcPts val="0"/>
                        </a:spcBef>
                        <a:spcAft>
                          <a:spcPts val="0"/>
                        </a:spcAft>
                        <a:tabLst>
                          <a:tab pos="457200" algn="l"/>
                          <a:tab pos="685800" algn="l"/>
                          <a:tab pos="914400" algn="l"/>
                          <a:tab pos="1143000" algn="l"/>
                        </a:tabLst>
                      </a:pPr>
                      <a:r>
                        <a:rPr lang="en-US" sz="1000">
                          <a:effectLst/>
                          <a:latin typeface="Cambria"/>
                          <a:ea typeface="Arial"/>
                          <a:cs typeface="Arial"/>
                        </a:rPr>
                        <a:t>2-High</a:t>
                      </a:r>
                      <a:endParaRPr lang="en-US" sz="10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rowSpan="2">
                  <a:txBody>
                    <a:bodyPr/>
                    <a:lstStyle/>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i="1" dirty="0">
                          <a:effectLst/>
                          <a:latin typeface="Cambria"/>
                          <a:ea typeface="Cambria"/>
                        </a:rPr>
                        <a:t> </a:t>
                      </a:r>
                      <a:endParaRPr lang="en-US" sz="1000" dirty="0">
                        <a:effectLst/>
                        <a:latin typeface="Times New Roman"/>
                        <a:ea typeface="Arial"/>
                      </a:endParaRPr>
                    </a:p>
                    <a:p>
                      <a:pPr marL="0" marR="0" algn="l">
                        <a:lnSpc>
                          <a:spcPct val="110000"/>
                        </a:lnSpc>
                        <a:spcBef>
                          <a:spcPts val="0"/>
                        </a:spcBef>
                        <a:spcAft>
                          <a:spcPts val="0"/>
                        </a:spcAft>
                        <a:tabLst>
                          <a:tab pos="457200" algn="l"/>
                          <a:tab pos="685800" algn="l"/>
                          <a:tab pos="914400" algn="l"/>
                          <a:tab pos="1143000" algn="l"/>
                          <a:tab pos="457200" algn="l"/>
                        </a:tabLst>
                      </a:pPr>
                      <a:r>
                        <a:rPr lang="en-US" sz="1000" b="1" dirty="0" smtClean="0">
                          <a:effectLst/>
                          <a:latin typeface="Cambria"/>
                          <a:ea typeface="Cambria"/>
                        </a:rPr>
                        <a:t>Adequate</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817302">
                <a:tc>
                  <a:txBody>
                    <a:bodyPr/>
                    <a:lstStyle/>
                    <a:p>
                      <a:pPr marL="0" marR="0" algn="ctr">
                        <a:lnSpc>
                          <a:spcPct val="115000"/>
                        </a:lnSpc>
                        <a:spcBef>
                          <a:spcPts val="1000"/>
                        </a:spcBef>
                        <a:spcAft>
                          <a:spcPts val="0"/>
                        </a:spcAft>
                        <a:tabLst>
                          <a:tab pos="457200" algn="l"/>
                          <a:tab pos="685800" algn="l"/>
                          <a:tab pos="914400" algn="l"/>
                          <a:tab pos="1143000" algn="l"/>
                        </a:tabLst>
                      </a:pPr>
                      <a:r>
                        <a:rPr lang="en-US" sz="700">
                          <a:effectLst/>
                          <a:latin typeface="Cambria"/>
                          <a:ea typeface="Calibri"/>
                          <a:cs typeface="Arial"/>
                        </a:rPr>
                        <a:t>2</a:t>
                      </a:r>
                      <a:endParaRPr lang="en-US" sz="90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b="1" u="dbl" dirty="0">
                          <a:effectLst/>
                          <a:latin typeface="Cambria"/>
                          <a:ea typeface="Calibri"/>
                          <a:cs typeface="Arial"/>
                        </a:rPr>
                        <a:t>Dosage: </a:t>
                      </a:r>
                      <a:r>
                        <a:rPr lang="en-US" sz="1000" dirty="0">
                          <a:effectLst/>
                          <a:latin typeface="Cambria"/>
                          <a:ea typeface="Calibri"/>
                          <a:cs typeface="Arial"/>
                        </a:rPr>
                        <a:t>Students participate in CPWSs</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 of targeted students participating in the required # of   CPWSs offered each year</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dirty="0">
                          <a:effectLst/>
                          <a:latin typeface="Cambria"/>
                          <a:ea typeface="Calibri"/>
                          <a:cs typeface="Arial"/>
                        </a:rPr>
                        <a:t>Student workshop sign –in sheet; </a:t>
                      </a:r>
                      <a:r>
                        <a:rPr lang="en-US" sz="1000" dirty="0">
                          <a:effectLst/>
                          <a:latin typeface="Cambria"/>
                          <a:ea typeface="Calibri"/>
                        </a:rPr>
                        <a:t> </a:t>
                      </a:r>
                      <a:r>
                        <a:rPr lang="en-US" sz="1000" dirty="0">
                          <a:effectLst/>
                          <a:latin typeface="Cambria"/>
                          <a:ea typeface="Calibri"/>
                          <a:cs typeface="Arial"/>
                        </a:rPr>
                        <a:t>STAR database</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0 (low) = 60% or fewer students attended the required number of CMMs</a:t>
                      </a:r>
                      <a:endParaRPr lang="en-US" sz="1000" dirty="0">
                        <a:effectLst/>
                        <a:latin typeface="Times New Roman"/>
                        <a:ea typeface="Arial"/>
                      </a:endParaRPr>
                    </a:p>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1 (moderate) = 61% – 74% of students  attended  the required number of CMMs  </a:t>
                      </a:r>
                      <a:endParaRPr lang="en-US" sz="1000" dirty="0">
                        <a:effectLst/>
                        <a:latin typeface="Times New Roman"/>
                        <a:ea typeface="Arial"/>
                      </a:endParaRPr>
                    </a:p>
                    <a:p>
                      <a:pPr marL="0" marR="0" algn="l">
                        <a:lnSpc>
                          <a:spcPct val="110000"/>
                        </a:lnSpc>
                        <a:spcBef>
                          <a:spcPts val="1000"/>
                        </a:spcBef>
                        <a:spcAft>
                          <a:spcPts val="0"/>
                        </a:spcAft>
                        <a:tabLst>
                          <a:tab pos="457200" algn="l"/>
                          <a:tab pos="685800" algn="l"/>
                          <a:tab pos="914400" algn="l"/>
                          <a:tab pos="1143000" algn="l"/>
                          <a:tab pos="457200" algn="l"/>
                        </a:tabLst>
                      </a:pPr>
                      <a:r>
                        <a:rPr lang="en-US" sz="1000" dirty="0">
                          <a:effectLst/>
                          <a:latin typeface="Cambria"/>
                          <a:ea typeface="Calibri"/>
                          <a:cs typeface="Arial"/>
                        </a:rPr>
                        <a:t>2  (high) = 75% or more of students  attended he required number of CMMs</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l">
                        <a:lnSpc>
                          <a:spcPct val="110000"/>
                        </a:lnSpc>
                        <a:spcBef>
                          <a:spcPts val="1000"/>
                        </a:spcBef>
                        <a:spcAft>
                          <a:spcPts val="0"/>
                        </a:spcAft>
                        <a:tabLst>
                          <a:tab pos="457200" algn="l"/>
                          <a:tab pos="685800" algn="l"/>
                          <a:tab pos="914400" algn="l"/>
                          <a:tab pos="1143000" algn="l"/>
                        </a:tabLst>
                      </a:pPr>
                      <a:r>
                        <a:rPr lang="en-US" sz="1000" dirty="0">
                          <a:effectLst/>
                          <a:latin typeface="Cambria"/>
                          <a:ea typeface="Tw Cen MT"/>
                          <a:cs typeface="Arial"/>
                        </a:rPr>
                        <a:t>Of the 58 11</a:t>
                      </a:r>
                      <a:r>
                        <a:rPr lang="en-US" sz="1000" baseline="30000" dirty="0">
                          <a:effectLst/>
                          <a:latin typeface="Cambria"/>
                          <a:ea typeface="Tw Cen MT"/>
                          <a:cs typeface="Arial"/>
                        </a:rPr>
                        <a:t>th</a:t>
                      </a:r>
                      <a:r>
                        <a:rPr lang="en-US" sz="1000" dirty="0">
                          <a:effectLst/>
                          <a:latin typeface="Cambria"/>
                          <a:ea typeface="Tw Cen MT"/>
                          <a:cs typeface="Arial"/>
                        </a:rPr>
                        <a:t> grade students, 36 (62%) attended at least 2 CPWSs. (B=32/46, 69%; H=4/12, 33%)</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000" dirty="0">
                          <a:effectLst/>
                          <a:latin typeface="Cambria"/>
                          <a:ea typeface="Arial"/>
                          <a:cs typeface="Arial"/>
                        </a:rPr>
                        <a:t>1 - Moderate</a:t>
                      </a:r>
                      <a:endParaRPr lang="en-US" sz="1000" dirty="0">
                        <a:effectLst/>
                        <a:latin typeface="Times New Roman"/>
                        <a:ea typeface="Arial"/>
                      </a:endParaRPr>
                    </a:p>
                  </a:txBody>
                  <a:tcPr marL="54330" marR="5433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vMerge="1">
                  <a:txBody>
                    <a:bodyPr/>
                    <a:lstStyle/>
                    <a:p>
                      <a:endParaRPr lang="en-US"/>
                    </a:p>
                  </a:txBody>
                  <a:tcPr/>
                </a:tc>
              </a:tr>
            </a:tbl>
          </a:graphicData>
        </a:graphic>
      </p:graphicFrame>
      <p:sp>
        <p:nvSpPr>
          <p:cNvPr id="6" name="Title 1"/>
          <p:cNvSpPr>
            <a:spLocks noGrp="1"/>
          </p:cNvSpPr>
          <p:nvPr>
            <p:ph type="title"/>
          </p:nvPr>
        </p:nvSpPr>
        <p:spPr>
          <a:xfrm>
            <a:off x="228600" y="155448"/>
            <a:ext cx="8763000" cy="1252728"/>
          </a:xfrm>
        </p:spPr>
        <p:txBody>
          <a:bodyPr>
            <a:noAutofit/>
          </a:bodyPr>
          <a:lstStyle/>
          <a:p>
            <a:r>
              <a:rPr lang="en-US" sz="4000" dirty="0" smtClean="0"/>
              <a:t>Reporting:</a:t>
            </a:r>
            <a:r>
              <a:rPr lang="en-US" sz="3200" dirty="0" smtClean="0"/>
              <a:t/>
            </a:r>
            <a:br>
              <a:rPr lang="en-US" sz="3200" dirty="0" smtClean="0"/>
            </a:br>
            <a:r>
              <a:rPr lang="en-US" sz="3200" dirty="0" smtClean="0"/>
              <a:t> # of Key Components Adequately Implemented</a:t>
            </a:r>
            <a:endParaRPr lang="en-US" sz="3200" dirty="0"/>
          </a:p>
        </p:txBody>
      </p:sp>
    </p:spTree>
    <p:extLst>
      <p:ext uri="{BB962C8B-B14F-4D97-AF65-F5344CB8AC3E}">
        <p14:creationId xmlns:p14="http://schemas.microsoft.com/office/powerpoint/2010/main" val="32969013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740853"/>
          <a:ext cx="8229600" cy="4693920"/>
        </p:xfrm>
        <a:graphic>
          <a:graphicData uri="http://schemas.openxmlformats.org/drawingml/2006/table">
            <a:tbl>
              <a:tblPr firstRow="1"/>
              <a:tblGrid>
                <a:gridCol w="1612557"/>
                <a:gridCol w="1167713"/>
                <a:gridCol w="5449330"/>
              </a:tblGrid>
              <a:tr h="260975">
                <a:tc gridSpan="3">
                  <a:txBody>
                    <a:bodyPr/>
                    <a:lstStyle/>
                    <a:p>
                      <a:pPr marL="0" marR="0" algn="just">
                        <a:lnSpc>
                          <a:spcPct val="110000"/>
                        </a:lnSpc>
                        <a:spcBef>
                          <a:spcPts val="0"/>
                        </a:spcBef>
                        <a:spcAft>
                          <a:spcPts val="0"/>
                        </a:spcAft>
                        <a:tabLst>
                          <a:tab pos="457200" algn="l"/>
                          <a:tab pos="685800" algn="l"/>
                          <a:tab pos="914400" algn="l"/>
                          <a:tab pos="1143000" algn="l"/>
                        </a:tabLst>
                      </a:pPr>
                      <a:r>
                        <a:rPr lang="en-US" sz="1600" b="1" dirty="0">
                          <a:effectLst/>
                          <a:latin typeface="Cambria"/>
                          <a:ea typeface="Arial"/>
                        </a:rPr>
                        <a:t>Summary of Fidelity Ratings for Each Key Component.</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r>
              <a:tr h="195731">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b="1" u="sng">
                          <a:effectLst/>
                          <a:latin typeface="Calibri"/>
                          <a:ea typeface="Arial"/>
                        </a:rPr>
                        <a:t>Key Component</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b="1" u="sng">
                          <a:effectLst/>
                          <a:latin typeface="Calibri"/>
                          <a:ea typeface="Arial"/>
                        </a:rPr>
                        <a:t>Rating</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b="1" u="sng">
                          <a:effectLst/>
                          <a:latin typeface="Calibri"/>
                          <a:ea typeface="Arial"/>
                        </a:rPr>
                        <a:t>Comment</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587193">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Train Mentors</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All (100%) of the 95 mentors working with FLIGHT students received the mentor training.</a:t>
                      </a:r>
                      <a:endParaRPr lang="en-US" sz="110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a:effectLst/>
                          <a:latin typeface="Calibri"/>
                          <a:ea typeface="Arial"/>
                        </a:rPr>
                        <a:t> </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391462">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SDRTraining</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All 14 staff in Broward and Highlands were trained on the creation of the SDR.</a:t>
                      </a:r>
                      <a:endParaRPr lang="en-US" sz="110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a:effectLst/>
                          <a:latin typeface="Calibri"/>
                          <a:ea typeface="Arial"/>
                        </a:rPr>
                        <a:t> </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391462">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dirty="0">
                          <a:effectLst/>
                          <a:latin typeface="Calibri"/>
                          <a:ea typeface="Arial"/>
                        </a:rPr>
                        <a:t>Workshop Plans</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Plans were submitted for 10 student workshops plus one parent orientation workshop.</a:t>
                      </a:r>
                      <a:endParaRPr lang="en-US" sz="110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a:effectLst/>
                          <a:latin typeface="Calibri"/>
                          <a:ea typeface="Arial"/>
                        </a:rPr>
                        <a:t> </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587193">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Case Management Meetings (CMMs):</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dirty="0">
                          <a:effectLst/>
                          <a:latin typeface="Calibri"/>
                          <a:ea typeface="Arial"/>
                        </a:rPr>
                        <a:t>Ninety-eight percent of all active FLGHT students received the requisite number of case management meetings.</a:t>
                      </a:r>
                      <a:endParaRPr lang="en-US" sz="1100" dirty="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dirty="0">
                          <a:effectLst/>
                          <a:latin typeface="Calibri"/>
                          <a:ea typeface="Arial"/>
                        </a:rPr>
                        <a:t> </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587193">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Mentoring</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Inadequate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dirty="0">
                          <a:effectLst/>
                          <a:latin typeface="Calibri"/>
                          <a:ea typeface="Arial"/>
                        </a:rPr>
                        <a:t>FLIGHT fell just short (14.6) of the target threshold of an average of 15 mentoring sessions per student, per year.  </a:t>
                      </a:r>
                      <a:endParaRPr lang="en-US" sz="1100" dirty="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dirty="0">
                          <a:effectLst/>
                          <a:latin typeface="Calibri"/>
                          <a:ea typeface="Arial"/>
                        </a:rPr>
                        <a:t> </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587193">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College Prep Workshops (CPWs)</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dirty="0">
                          <a:effectLst/>
                          <a:latin typeface="Calibri"/>
                          <a:ea typeface="Arial"/>
                        </a:rPr>
                        <a:t>FLIGHT consistently offered CASWs to students;  62% of the 11</a:t>
                      </a:r>
                      <a:r>
                        <a:rPr lang="en-US" sz="1200" baseline="30000" dirty="0">
                          <a:effectLst/>
                          <a:latin typeface="Calibri"/>
                          <a:ea typeface="Arial"/>
                        </a:rPr>
                        <a:t>th</a:t>
                      </a:r>
                      <a:r>
                        <a:rPr lang="en-US" sz="1200" dirty="0">
                          <a:effectLst/>
                          <a:latin typeface="Calibri"/>
                          <a:ea typeface="Arial"/>
                        </a:rPr>
                        <a:t> grade students attended the requisite two or more sessions.</a:t>
                      </a:r>
                      <a:endParaRPr lang="en-US" sz="1100" dirty="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dirty="0">
                          <a:effectLst/>
                          <a:latin typeface="Calibri"/>
                          <a:ea typeface="Arial"/>
                        </a:rPr>
                        <a:t> </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587193">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Supplemental Student Workshops</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Most (89%) of the FLIGHT students participated in the requisite number of supplemental workshops.</a:t>
                      </a:r>
                      <a:endParaRPr lang="en-US" sz="1100">
                        <a:effectLst/>
                        <a:latin typeface="Times New Roman"/>
                        <a:ea typeface="Arial"/>
                      </a:endParaRPr>
                    </a:p>
                    <a:p>
                      <a:pPr marL="0" marR="0">
                        <a:lnSpc>
                          <a:spcPct val="110000"/>
                        </a:lnSpc>
                        <a:spcBef>
                          <a:spcPts val="0"/>
                        </a:spcBef>
                        <a:spcAft>
                          <a:spcPts val="0"/>
                        </a:spcAft>
                        <a:tabLst>
                          <a:tab pos="457200" algn="l"/>
                          <a:tab pos="685800" algn="l"/>
                          <a:tab pos="914400" algn="l"/>
                          <a:tab pos="1143000" algn="l"/>
                        </a:tabLst>
                      </a:pPr>
                      <a:r>
                        <a:rPr lang="en-US" sz="1200">
                          <a:effectLst/>
                          <a:latin typeface="Calibri"/>
                          <a:ea typeface="Arial"/>
                        </a:rPr>
                        <a:t> </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r h="195731">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Student Detail Report</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gn="ctr">
                        <a:lnSpc>
                          <a:spcPct val="110000"/>
                        </a:lnSpc>
                        <a:spcBef>
                          <a:spcPts val="1000"/>
                        </a:spcBef>
                        <a:spcAft>
                          <a:spcPts val="0"/>
                        </a:spcAft>
                        <a:tabLst>
                          <a:tab pos="457200" algn="l"/>
                          <a:tab pos="685800" algn="l"/>
                          <a:tab pos="914400" algn="l"/>
                          <a:tab pos="1143000" algn="l"/>
                        </a:tabLst>
                      </a:pPr>
                      <a:r>
                        <a:rPr lang="en-US" sz="1200">
                          <a:effectLst/>
                          <a:latin typeface="Calibri"/>
                          <a:ea typeface="Arial"/>
                        </a:rPr>
                        <a:t>Adequate</a:t>
                      </a:r>
                      <a:endParaRPr lang="en-US" sz="110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c>
                  <a:txBody>
                    <a:bodyPr/>
                    <a:lstStyle/>
                    <a:p>
                      <a:pPr marL="0" marR="0">
                        <a:lnSpc>
                          <a:spcPct val="110000"/>
                        </a:lnSpc>
                        <a:spcBef>
                          <a:spcPts val="1000"/>
                        </a:spcBef>
                        <a:spcAft>
                          <a:spcPts val="0"/>
                        </a:spcAft>
                        <a:tabLst>
                          <a:tab pos="457200" algn="l"/>
                          <a:tab pos="685800" algn="l"/>
                          <a:tab pos="914400" algn="l"/>
                          <a:tab pos="1143000" algn="l"/>
                        </a:tabLst>
                      </a:pPr>
                      <a:r>
                        <a:rPr lang="en-US" sz="1200" dirty="0">
                          <a:effectLst/>
                          <a:latin typeface="Calibri"/>
                          <a:ea typeface="Arial"/>
                        </a:rPr>
                        <a:t>All study students in FLIGHT received a SDR.</a:t>
                      </a:r>
                      <a:endParaRPr lang="en-US" sz="1100" dirty="0">
                        <a:effectLst/>
                        <a:latin typeface="Times New Roman"/>
                        <a:ea typeface="Arial"/>
                      </a:endParaRPr>
                    </a:p>
                  </a:txBody>
                  <a:tcPr marL="66726" marR="6672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CC"/>
                    </a:solidFill>
                  </a:tcPr>
                </a:tc>
              </a:tr>
            </a:tbl>
          </a:graphicData>
        </a:graphic>
      </p:graphicFrame>
      <p:sp>
        <p:nvSpPr>
          <p:cNvPr id="10" name="Title 1"/>
          <p:cNvSpPr>
            <a:spLocks noGrp="1"/>
          </p:cNvSpPr>
          <p:nvPr>
            <p:ph type="title"/>
          </p:nvPr>
        </p:nvSpPr>
        <p:spPr>
          <a:xfrm>
            <a:off x="228600" y="155448"/>
            <a:ext cx="8763000" cy="1252728"/>
          </a:xfrm>
        </p:spPr>
        <p:txBody>
          <a:bodyPr>
            <a:noAutofit/>
          </a:bodyPr>
          <a:lstStyle/>
          <a:p>
            <a:r>
              <a:rPr lang="en-US" sz="4000" dirty="0" smtClean="0"/>
              <a:t>Reporting:</a:t>
            </a:r>
            <a:r>
              <a:rPr lang="en-US" sz="3200" dirty="0" smtClean="0"/>
              <a:t/>
            </a:r>
            <a:br>
              <a:rPr lang="en-US" sz="3200" dirty="0" smtClean="0"/>
            </a:br>
            <a:r>
              <a:rPr lang="en-US" sz="3200" dirty="0" smtClean="0"/>
              <a:t> # of Key Components Adequately Implemented</a:t>
            </a:r>
            <a:endParaRPr lang="en-US" sz="3200" dirty="0"/>
          </a:p>
        </p:txBody>
      </p:sp>
    </p:spTree>
    <p:extLst>
      <p:ext uri="{BB962C8B-B14F-4D97-AF65-F5344CB8AC3E}">
        <p14:creationId xmlns:p14="http://schemas.microsoft.com/office/powerpoint/2010/main" val="20823382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a:t>
            </a:r>
            <a:br>
              <a:rPr lang="en-US" dirty="0" smtClean="0"/>
            </a:br>
            <a:r>
              <a:rPr lang="en-US" sz="3600" dirty="0" smtClean="0"/>
              <a:t>Tips and Takehomes</a:t>
            </a:r>
            <a:endParaRPr lang="en-US" sz="3600" dirty="0"/>
          </a:p>
        </p:txBody>
      </p:sp>
      <p:sp>
        <p:nvSpPr>
          <p:cNvPr id="4" name="Content Placeholder 3"/>
          <p:cNvSpPr>
            <a:spLocks noGrp="1"/>
          </p:cNvSpPr>
          <p:nvPr>
            <p:ph idx="1"/>
          </p:nvPr>
        </p:nvSpPr>
        <p:spPr/>
        <p:txBody>
          <a:bodyPr>
            <a:normAutofit fontScale="92500"/>
          </a:bodyPr>
          <a:lstStyle/>
          <a:p>
            <a:r>
              <a:rPr lang="en-US" dirty="0" smtClean="0"/>
              <a:t>Reporting using a program-wide index may be appropriate:</a:t>
            </a:r>
          </a:p>
          <a:p>
            <a:pPr lvl="1"/>
            <a:r>
              <a:rPr lang="en-US" dirty="0"/>
              <a:t>W</a:t>
            </a:r>
            <a:r>
              <a:rPr lang="en-US" dirty="0" smtClean="0"/>
              <a:t>ith a stable, proven program </a:t>
            </a:r>
          </a:p>
          <a:p>
            <a:pPr lvl="1"/>
            <a:r>
              <a:rPr lang="en-US" dirty="0" smtClean="0"/>
              <a:t>Important to monitor implementation </a:t>
            </a:r>
            <a:r>
              <a:rPr lang="en-US" u="sng" dirty="0" smtClean="0"/>
              <a:t>across time</a:t>
            </a:r>
          </a:p>
          <a:p>
            <a:pPr lvl="1"/>
            <a:r>
              <a:rPr lang="en-US" dirty="0" smtClean="0"/>
              <a:t>Want to differentially weight certain components</a:t>
            </a:r>
          </a:p>
          <a:p>
            <a:r>
              <a:rPr lang="en-US" dirty="0" smtClean="0"/>
              <a:t>Reporting by key component may be appropriate when:</a:t>
            </a:r>
          </a:p>
          <a:p>
            <a:pPr lvl="1"/>
            <a:r>
              <a:rPr lang="en-US" dirty="0" smtClean="0"/>
              <a:t>Key components are expected to change across time</a:t>
            </a:r>
          </a:p>
          <a:p>
            <a:pPr lvl="1"/>
            <a:r>
              <a:rPr lang="en-US" dirty="0" smtClean="0"/>
              <a:t>Important to monitor implementation </a:t>
            </a:r>
            <a:r>
              <a:rPr lang="en-US" u="sng" dirty="0" smtClean="0"/>
              <a:t>within time</a:t>
            </a:r>
            <a:r>
              <a:rPr lang="en-US" dirty="0" smtClean="0"/>
              <a:t>.</a:t>
            </a:r>
          </a:p>
          <a:p>
            <a:pPr lvl="1"/>
            <a:endParaRPr lang="en-US" dirty="0"/>
          </a:p>
        </p:txBody>
      </p:sp>
    </p:spTree>
    <p:extLst>
      <p:ext uri="{BB962C8B-B14F-4D97-AF65-F5344CB8AC3E}">
        <p14:creationId xmlns:p14="http://schemas.microsoft.com/office/powerpoint/2010/main" val="42760076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Discussion/Questions – 25 minutes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251086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Contact Information</a:t>
            </a:r>
            <a:br>
              <a:rPr lang="en-US" dirty="0" smtClean="0"/>
            </a:br>
            <a:endParaRPr lang="en-US" dirty="0"/>
          </a:p>
        </p:txBody>
      </p:sp>
      <p:sp>
        <p:nvSpPr>
          <p:cNvPr id="3" name="Content Placeholder 2"/>
          <p:cNvSpPr>
            <a:spLocks noGrp="1"/>
          </p:cNvSpPr>
          <p:nvPr>
            <p:ph idx="1"/>
          </p:nvPr>
        </p:nvSpPr>
        <p:spPr>
          <a:xfrm>
            <a:off x="457200" y="1600200"/>
            <a:ext cx="8229600" cy="4625609"/>
          </a:xfrm>
        </p:spPr>
        <p:txBody>
          <a:bodyPr>
            <a:normAutofit/>
          </a:bodyPr>
          <a:lstStyle/>
          <a:p>
            <a:pPr algn="ctr">
              <a:buNone/>
            </a:pPr>
            <a:endParaRPr lang="en-US" dirty="0" smtClean="0"/>
          </a:p>
          <a:p>
            <a:pPr algn="ctr">
              <a:buNone/>
            </a:pPr>
            <a:endParaRPr lang="en-US" dirty="0" smtClean="0"/>
          </a:p>
          <a:p>
            <a:pPr algn="ctr">
              <a:buNone/>
            </a:pPr>
            <a:r>
              <a:rPr lang="en-US" sz="2400" dirty="0" smtClean="0"/>
              <a:t>Joel Philp : </a:t>
            </a:r>
            <a:r>
              <a:rPr lang="en-US" sz="2400" dirty="0" smtClean="0">
                <a:hlinkClick r:id="rId2"/>
              </a:rPr>
              <a:t>Joel@evaluationgroup.com</a:t>
            </a:r>
            <a:endParaRPr lang="en-US" sz="2400" dirty="0" smtClean="0"/>
          </a:p>
          <a:p>
            <a:pPr algn="ctr">
              <a:buNone/>
            </a:pPr>
            <a:r>
              <a:rPr lang="en-US" sz="2400" dirty="0" smtClean="0"/>
              <a:t>Krista Collins: </a:t>
            </a:r>
            <a:r>
              <a:rPr lang="en-US" sz="2400" dirty="0" smtClean="0">
                <a:hlinkClick r:id="rId3"/>
              </a:rPr>
              <a:t>Krista@evaluationgroup.com</a:t>
            </a:r>
            <a:endParaRPr lang="en-US" sz="2400" dirty="0" smtClean="0"/>
          </a:p>
          <a:p>
            <a:pPr algn="ctr">
              <a:buNone/>
            </a:pPr>
            <a:r>
              <a:rPr lang="en-US" sz="2400" dirty="0" smtClean="0"/>
              <a:t>Karyl Askew: </a:t>
            </a:r>
            <a:r>
              <a:rPr lang="en-US" sz="2400" dirty="0" smtClean="0">
                <a:hlinkClick r:id="rId4"/>
              </a:rPr>
              <a:t>Karyl@evaluationgroup.com</a:t>
            </a:r>
            <a:endParaRPr lang="en-US" sz="2400" dirty="0" smtClean="0"/>
          </a:p>
          <a:p>
            <a:pPr algn="ctr">
              <a:buNone/>
            </a:pPr>
            <a:endParaRPr lang="en-US" sz="2400" dirty="0" smtClean="0"/>
          </a:p>
          <a:p>
            <a:pPr algn="ctr">
              <a:buNone/>
            </a:pPr>
            <a:endParaRPr lang="en-US" sz="2400" dirty="0" smtClean="0"/>
          </a:p>
          <a:p>
            <a:pPr algn="ctr">
              <a:buNone/>
            </a:pPr>
            <a:endParaRPr lang="en-US" dirty="0"/>
          </a:p>
        </p:txBody>
      </p:sp>
      <p:pic>
        <p:nvPicPr>
          <p:cNvPr id="5" name="Picture 4" descr="TEG wMark (2).jpg"/>
          <p:cNvPicPr>
            <a:picLocks noChangeAspect="1"/>
          </p:cNvPicPr>
          <p:nvPr/>
        </p:nvPicPr>
        <p:blipFill>
          <a:blip r:embed="rId5"/>
          <a:stretch>
            <a:fillRect/>
          </a:stretch>
        </p:blipFill>
        <p:spPr>
          <a:xfrm>
            <a:off x="3276600" y="5410200"/>
            <a:ext cx="2694432" cy="4236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67"/>
            <a:ext cx="8229600" cy="1295400"/>
          </a:xfrm>
        </p:spPr>
        <p:txBody>
          <a:bodyPr>
            <a:normAutofit fontScale="90000"/>
          </a:bodyPr>
          <a:lstStyle/>
          <a:p>
            <a:r>
              <a:rPr lang="en-US" sz="4000" dirty="0">
                <a:solidFill>
                  <a:srgbClr val="F0AD00">
                    <a:satMod val="150000"/>
                  </a:srgbClr>
                </a:solidFill>
              </a:rPr>
              <a:t>Review:</a:t>
            </a:r>
            <a:r>
              <a:rPr lang="en-US" sz="3600" b="1" dirty="0" smtClean="0"/>
              <a:t/>
            </a:r>
            <a:br>
              <a:rPr lang="en-US" sz="3600" b="1" dirty="0" smtClean="0"/>
            </a:br>
            <a:r>
              <a:rPr lang="en-US" sz="2700" b="1" dirty="0" smtClean="0"/>
              <a:t>8</a:t>
            </a:r>
            <a:r>
              <a:rPr lang="en-US" sz="3600" b="1" dirty="0" smtClean="0"/>
              <a:t> </a:t>
            </a:r>
            <a:r>
              <a:rPr lang="en-US" sz="2700" dirty="0" smtClean="0"/>
              <a:t>Key </a:t>
            </a:r>
            <a:r>
              <a:rPr lang="en-US" sz="2700" b="1" dirty="0" smtClean="0"/>
              <a:t> Criteria for Assessing the Implementation of any One </a:t>
            </a:r>
            <a:r>
              <a:rPr lang="en-US" sz="2700" dirty="0"/>
              <a:t>P</a:t>
            </a:r>
            <a:r>
              <a:rPr lang="en-US" sz="2700" b="1" dirty="0" smtClean="0"/>
              <a:t>rogram </a:t>
            </a:r>
            <a:r>
              <a:rPr lang="en-US" sz="2700" dirty="0"/>
              <a:t>C</a:t>
            </a:r>
            <a:r>
              <a:rPr lang="en-US" sz="2700" b="1" dirty="0" smtClean="0"/>
              <a:t>omponent (Durlak and DuPre, 2008)</a:t>
            </a:r>
            <a:endParaRPr lang="en-US" sz="2700" dirty="0"/>
          </a:p>
        </p:txBody>
      </p:sp>
      <p:sp>
        <p:nvSpPr>
          <p:cNvPr id="3" name="Content Placeholder 2"/>
          <p:cNvSpPr>
            <a:spLocks noGrp="1"/>
          </p:cNvSpPr>
          <p:nvPr>
            <p:ph idx="1"/>
          </p:nvPr>
        </p:nvSpPr>
        <p:spPr>
          <a:xfrm>
            <a:off x="457200" y="1600200"/>
            <a:ext cx="8458200" cy="4525963"/>
          </a:xfrm>
        </p:spPr>
        <p:txBody>
          <a:bodyPr>
            <a:normAutofit/>
          </a:bodyPr>
          <a:lstStyle/>
          <a:p>
            <a:pPr marL="118872" indent="0">
              <a:buNone/>
            </a:pPr>
            <a:endParaRPr lang="en-US" dirty="0" smtClean="0"/>
          </a:p>
          <a:p>
            <a:pPr marL="633222" indent="-514350">
              <a:buFont typeface="+mj-lt"/>
              <a:buAutoNum type="arabicPeriod"/>
            </a:pPr>
            <a:endParaRPr lang="en-US" dirty="0" smtClean="0"/>
          </a:p>
          <a:p>
            <a:pPr>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6332560"/>
              </p:ext>
            </p:extLst>
          </p:nvPr>
        </p:nvGraphicFramePr>
        <p:xfrm>
          <a:off x="762000" y="2286000"/>
          <a:ext cx="7848600" cy="3581400"/>
        </p:xfrm>
        <a:graphic>
          <a:graphicData uri="http://schemas.openxmlformats.org/drawingml/2006/table">
            <a:tbl>
              <a:tblPr firstRow="1" bandRow="1">
                <a:tableStyleId>{5C22544A-7EE6-4342-B048-85BDC9FD1C3A}</a:tableStyleId>
              </a:tblPr>
              <a:tblGrid>
                <a:gridCol w="3924300"/>
                <a:gridCol w="3924300"/>
              </a:tblGrid>
              <a:tr h="716280">
                <a:tc>
                  <a:txBody>
                    <a:bodyPr/>
                    <a:lstStyle/>
                    <a:p>
                      <a:pPr algn="ctr"/>
                      <a:r>
                        <a:rPr lang="en-US" sz="2800" u="sng" dirty="0" smtClean="0">
                          <a:solidFill>
                            <a:schemeClr val="tx1"/>
                          </a:solidFill>
                        </a:rPr>
                        <a:t>Individual Level</a:t>
                      </a:r>
                      <a:endParaRPr lang="en-US" sz="2800" u="sng" dirty="0">
                        <a:solidFill>
                          <a:schemeClr val="tx1"/>
                        </a:solidFill>
                      </a:endParaRPr>
                    </a:p>
                  </a:txBody>
                  <a:tcPr/>
                </a:tc>
                <a:tc>
                  <a:txBody>
                    <a:bodyPr/>
                    <a:lstStyle/>
                    <a:p>
                      <a:pPr algn="ctr"/>
                      <a:r>
                        <a:rPr lang="en-US" sz="2800" u="sng" dirty="0" smtClean="0">
                          <a:solidFill>
                            <a:schemeClr val="tx1"/>
                          </a:solidFill>
                        </a:rPr>
                        <a:t>Program Level</a:t>
                      </a:r>
                      <a:endParaRPr lang="en-US" sz="2800" u="sng" dirty="0">
                        <a:solidFill>
                          <a:schemeClr val="tx1"/>
                        </a:solidFill>
                      </a:endParaRPr>
                    </a:p>
                  </a:txBody>
                  <a:tcPr/>
                </a:tc>
              </a:tr>
              <a:tr h="716280">
                <a:tc>
                  <a:txBody>
                    <a:bodyPr/>
                    <a:lstStyle/>
                    <a:p>
                      <a:pPr algn="ctr"/>
                      <a:r>
                        <a:rPr lang="en-US" sz="2800" dirty="0" smtClean="0"/>
                        <a:t>Adherence</a:t>
                      </a:r>
                      <a:endParaRPr lang="en-US" sz="2800" dirty="0"/>
                    </a:p>
                  </a:txBody>
                  <a:tcPr/>
                </a:tc>
                <a:tc>
                  <a:txBody>
                    <a:bodyPr/>
                    <a:lstStyle/>
                    <a:p>
                      <a:pPr algn="ctr"/>
                      <a:r>
                        <a:rPr lang="en-US" sz="2800" dirty="0" smtClean="0"/>
                        <a:t>Reach</a:t>
                      </a:r>
                      <a:endParaRPr lang="en-US" sz="2800" dirty="0"/>
                    </a:p>
                  </a:txBody>
                  <a:tcPr/>
                </a:tc>
              </a:tr>
              <a:tr h="716280">
                <a:tc>
                  <a:txBody>
                    <a:bodyPr/>
                    <a:lstStyle/>
                    <a:p>
                      <a:pPr algn="ctr"/>
                      <a:r>
                        <a:rPr lang="en-US" sz="2800" dirty="0" smtClean="0"/>
                        <a:t>Dosage</a:t>
                      </a:r>
                      <a:endParaRPr lang="en-US" sz="2800" dirty="0"/>
                    </a:p>
                  </a:txBody>
                  <a:tcPr/>
                </a:tc>
                <a:tc>
                  <a:txBody>
                    <a:bodyPr/>
                    <a:lstStyle/>
                    <a:p>
                      <a:pPr algn="ctr"/>
                      <a:r>
                        <a:rPr lang="en-US" sz="2800" dirty="0" smtClean="0"/>
                        <a:t>Differentiation</a:t>
                      </a:r>
                      <a:endParaRPr lang="en-US" sz="2800" dirty="0"/>
                    </a:p>
                  </a:txBody>
                  <a:tcPr/>
                </a:tc>
              </a:tr>
              <a:tr h="716280">
                <a:tc>
                  <a:txBody>
                    <a:bodyPr/>
                    <a:lstStyle/>
                    <a:p>
                      <a:pPr algn="ctr"/>
                      <a:r>
                        <a:rPr lang="en-US" sz="2800" dirty="0" smtClean="0"/>
                        <a:t>Quality</a:t>
                      </a:r>
                      <a:endParaRPr lang="en-US" sz="2800" dirty="0"/>
                    </a:p>
                  </a:txBody>
                  <a:tcPr/>
                </a:tc>
                <a:tc>
                  <a:txBody>
                    <a:bodyPr/>
                    <a:lstStyle/>
                    <a:p>
                      <a:pPr algn="ctr"/>
                      <a:r>
                        <a:rPr lang="en-US" sz="2800" dirty="0" smtClean="0"/>
                        <a:t>Contrast</a:t>
                      </a:r>
                      <a:endParaRPr lang="en-US" sz="2800" dirty="0"/>
                    </a:p>
                  </a:txBody>
                  <a:tcPr/>
                </a:tc>
              </a:tr>
              <a:tr h="716280">
                <a:tc>
                  <a:txBody>
                    <a:bodyPr/>
                    <a:lstStyle/>
                    <a:p>
                      <a:pPr algn="ctr"/>
                      <a:r>
                        <a:rPr lang="en-US" sz="2800" dirty="0" smtClean="0"/>
                        <a:t>Responsiveness</a:t>
                      </a:r>
                      <a:endParaRPr lang="en-US" sz="2800" dirty="0"/>
                    </a:p>
                  </a:txBody>
                  <a:tcPr/>
                </a:tc>
                <a:tc>
                  <a:txBody>
                    <a:bodyPr/>
                    <a:lstStyle/>
                    <a:p>
                      <a:pPr algn="ctr"/>
                      <a:r>
                        <a:rPr lang="en-US" sz="2800" dirty="0" smtClean="0"/>
                        <a:t>Adaptation</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400" dirty="0"/>
              <a:t>Review:</a:t>
            </a:r>
            <a:r>
              <a:rPr lang="en-US" sz="4800" dirty="0"/>
              <a:t> </a:t>
            </a:r>
            <a:r>
              <a:rPr lang="en-US" sz="4800" dirty="0" smtClean="0"/>
              <a:t/>
            </a:r>
            <a:br>
              <a:rPr lang="en-US" sz="4800" dirty="0" smtClean="0"/>
            </a:br>
            <a:r>
              <a:rPr lang="en-US" sz="3600" dirty="0" smtClean="0"/>
              <a:t>A Simple Example</a:t>
            </a:r>
            <a:endParaRPr lang="en-US" sz="3600" dirty="0"/>
          </a:p>
        </p:txBody>
      </p:sp>
      <p:sp>
        <p:nvSpPr>
          <p:cNvPr id="3" name="Content Placeholder 2"/>
          <p:cNvSpPr>
            <a:spLocks noGrp="1"/>
          </p:cNvSpPr>
          <p:nvPr>
            <p:ph idx="1"/>
          </p:nvPr>
        </p:nvSpPr>
        <p:spPr/>
        <p:txBody>
          <a:bodyPr/>
          <a:lstStyle/>
          <a:p>
            <a:pPr>
              <a:buNone/>
            </a:pPr>
            <a:r>
              <a:rPr lang="en-US" dirty="0" smtClean="0"/>
              <a:t> </a:t>
            </a:r>
          </a:p>
        </p:txBody>
      </p:sp>
      <p:sp>
        <p:nvSpPr>
          <p:cNvPr id="9" name="Flowchart: Alternate Process 8"/>
          <p:cNvSpPr/>
          <p:nvPr/>
        </p:nvSpPr>
        <p:spPr>
          <a:xfrm>
            <a:off x="990600" y="3886200"/>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Case Management  </a:t>
            </a:r>
            <a:endParaRPr lang="en-US" dirty="0">
              <a:solidFill>
                <a:schemeClr val="tx1"/>
              </a:solidFill>
            </a:endParaRPr>
          </a:p>
        </p:txBody>
      </p:sp>
      <p:sp>
        <p:nvSpPr>
          <p:cNvPr id="12" name="Flowchart: Alternate Process 11"/>
          <p:cNvSpPr/>
          <p:nvPr/>
        </p:nvSpPr>
        <p:spPr>
          <a:xfrm>
            <a:off x="990600" y="2819400"/>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Mentoring</a:t>
            </a:r>
            <a:endParaRPr lang="en-US" dirty="0">
              <a:solidFill>
                <a:schemeClr val="tx1"/>
              </a:solidFill>
            </a:endParaRPr>
          </a:p>
        </p:txBody>
      </p:sp>
      <p:sp>
        <p:nvSpPr>
          <p:cNvPr id="13" name="Flowchart: Alternate Process 12"/>
          <p:cNvSpPr/>
          <p:nvPr/>
        </p:nvSpPr>
        <p:spPr>
          <a:xfrm>
            <a:off x="1006444" y="4953754"/>
            <a:ext cx="2286000" cy="571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College Prep Workshops </a:t>
            </a:r>
            <a:endParaRPr lang="en-US" dirty="0">
              <a:solidFill>
                <a:schemeClr val="tx1"/>
              </a:solidFill>
            </a:endParaRPr>
          </a:p>
        </p:txBody>
      </p:sp>
      <p:sp>
        <p:nvSpPr>
          <p:cNvPr id="14" name="Flowchart: Alternate Process 13"/>
          <p:cNvSpPr/>
          <p:nvPr/>
        </p:nvSpPr>
        <p:spPr>
          <a:xfrm>
            <a:off x="3886200" y="3886200"/>
            <a:ext cx="2286000" cy="5715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Higher grades, motivation</a:t>
            </a:r>
            <a:endParaRPr lang="en-US" dirty="0">
              <a:solidFill>
                <a:schemeClr val="tx1"/>
              </a:solidFill>
            </a:endParaRPr>
          </a:p>
        </p:txBody>
      </p:sp>
      <p:sp>
        <p:nvSpPr>
          <p:cNvPr id="15" name="Flowchart: Alternate Process 14"/>
          <p:cNvSpPr/>
          <p:nvPr/>
        </p:nvSpPr>
        <p:spPr>
          <a:xfrm>
            <a:off x="6629400" y="3886200"/>
            <a:ext cx="2286000" cy="571500"/>
          </a:xfrm>
          <a:prstGeom prst="flowChartAlternateProcess">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smtClean="0">
                <a:solidFill>
                  <a:schemeClr val="tx1"/>
                </a:solidFill>
              </a:rPr>
              <a:t>Enroll in college</a:t>
            </a:r>
            <a:endParaRPr lang="en-US" dirty="0">
              <a:solidFill>
                <a:schemeClr val="tx1"/>
              </a:solidFill>
            </a:endParaRPr>
          </a:p>
        </p:txBody>
      </p:sp>
      <p:sp>
        <p:nvSpPr>
          <p:cNvPr id="7" name="TextBox 6"/>
          <p:cNvSpPr txBox="1"/>
          <p:nvPr/>
        </p:nvSpPr>
        <p:spPr>
          <a:xfrm>
            <a:off x="990600" y="1905000"/>
            <a:ext cx="7315200" cy="523220"/>
          </a:xfrm>
          <a:prstGeom prst="rect">
            <a:avLst/>
          </a:prstGeom>
          <a:noFill/>
        </p:spPr>
        <p:txBody>
          <a:bodyPr wrap="square" rtlCol="0">
            <a:spAutoFit/>
          </a:bodyPr>
          <a:lstStyle/>
          <a:p>
            <a:pPr algn="ctr"/>
            <a:r>
              <a:rPr lang="en-US" sz="2800" dirty="0" smtClean="0"/>
              <a:t>School-based program for 100 at-risk students  </a:t>
            </a:r>
            <a:endParaRPr lang="en-US" sz="2800" dirty="0"/>
          </a:p>
        </p:txBody>
      </p:sp>
      <p:cxnSp>
        <p:nvCxnSpPr>
          <p:cNvPr id="17" name="Straight Arrow Connector 16"/>
          <p:cNvCxnSpPr/>
          <p:nvPr/>
        </p:nvCxnSpPr>
        <p:spPr>
          <a:xfrm>
            <a:off x="3429000" y="3390900"/>
            <a:ext cx="4572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429000" y="417195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429000" y="4648200"/>
            <a:ext cx="381000" cy="591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72200" y="417195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969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400" b="1" dirty="0" smtClean="0"/>
              <a:t>Review:</a:t>
            </a:r>
            <a:br>
              <a:rPr lang="en-US" sz="4400" b="1" dirty="0" smtClean="0"/>
            </a:br>
            <a:r>
              <a:rPr lang="en-US" sz="3600" b="1" dirty="0" smtClean="0"/>
              <a:t>Steps  in  Creating a Fidelity Index</a:t>
            </a:r>
            <a:endParaRPr lang="en-US" sz="3600" dirty="0"/>
          </a:p>
        </p:txBody>
      </p:sp>
      <p:sp>
        <p:nvSpPr>
          <p:cNvPr id="3" name="Content Placeholder 2"/>
          <p:cNvSpPr>
            <a:spLocks noGrp="1"/>
          </p:cNvSpPr>
          <p:nvPr>
            <p:ph idx="1"/>
          </p:nvPr>
        </p:nvSpPr>
        <p:spPr>
          <a:xfrm>
            <a:off x="457200" y="1752600"/>
            <a:ext cx="8229600" cy="4648200"/>
          </a:xfrm>
        </p:spPr>
        <p:txBody>
          <a:bodyPr>
            <a:normAutofit/>
          </a:bodyPr>
          <a:lstStyle/>
          <a:p>
            <a:pPr>
              <a:buNone/>
            </a:pPr>
            <a:endParaRPr lang="en-US" sz="2000" b="1" dirty="0"/>
          </a:p>
          <a:p>
            <a:pPr>
              <a:buNone/>
            </a:pPr>
            <a:r>
              <a:rPr lang="en-US" b="1" dirty="0" smtClean="0"/>
              <a:t>Step #1: Identify Key Components</a:t>
            </a:r>
          </a:p>
          <a:p>
            <a:pPr>
              <a:buNone/>
            </a:pPr>
            <a:r>
              <a:rPr lang="en-US" sz="2000" b="1" dirty="0" smtClean="0"/>
              <a:t>	</a:t>
            </a:r>
          </a:p>
          <a:p>
            <a:r>
              <a:rPr lang="en-US" sz="2800" b="1" dirty="0" smtClean="0"/>
              <a:t>Decide what are the </a:t>
            </a:r>
            <a:r>
              <a:rPr lang="en-US" sz="2800" b="1" u="sng" dirty="0" smtClean="0"/>
              <a:t>Key Components </a:t>
            </a:r>
            <a:r>
              <a:rPr lang="en-US" sz="2800" b="1" dirty="0" smtClean="0"/>
              <a:t>of your Multi-Component Program.</a:t>
            </a:r>
            <a:r>
              <a:rPr lang="en-US" sz="2800" dirty="0" smtClean="0"/>
              <a:t>  </a:t>
            </a:r>
          </a:p>
          <a:p>
            <a:pPr>
              <a:buNone/>
            </a:pPr>
            <a:endParaRPr lang="en-US" sz="2000" dirty="0"/>
          </a:p>
          <a:p>
            <a:pPr lvl="1"/>
            <a:r>
              <a:rPr lang="en-US" sz="2400" dirty="0" smtClean="0"/>
              <a:t>Everything can’t be a key component. </a:t>
            </a:r>
          </a:p>
          <a:p>
            <a:pPr lvl="1"/>
            <a:r>
              <a:rPr lang="en-US" sz="2400" dirty="0" smtClean="0"/>
              <a:t>More key components you identify, the more complex the implementation assessment.</a:t>
            </a:r>
          </a:p>
          <a:p>
            <a:pPr lvl="1"/>
            <a:r>
              <a:rPr lang="en-US" sz="2400" b="1" dirty="0" smtClean="0"/>
              <a:t>Tip</a:t>
            </a:r>
            <a:r>
              <a:rPr lang="en-US" sz="2400" dirty="0" smtClean="0"/>
              <a:t>: Stick to direct services as key components (not preparation or planning services)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752600"/>
            <a:ext cx="8229600" cy="4625609"/>
          </a:xfrm>
        </p:spPr>
        <p:txBody>
          <a:bodyPr>
            <a:normAutofit fontScale="32500" lnSpcReduction="20000"/>
          </a:bodyPr>
          <a:lstStyle/>
          <a:p>
            <a:pPr marL="118872" indent="0">
              <a:buNone/>
            </a:pPr>
            <a:r>
              <a:rPr lang="en-US" sz="8600" b="1" dirty="0" smtClean="0"/>
              <a:t>Step #2: Determine your criteria</a:t>
            </a:r>
          </a:p>
          <a:p>
            <a:pPr marL="118872" indent="0">
              <a:buNone/>
            </a:pPr>
            <a:r>
              <a:rPr lang="en-US" sz="7000" b="1" dirty="0" smtClean="0"/>
              <a:t>   </a:t>
            </a:r>
          </a:p>
          <a:p>
            <a:r>
              <a:rPr lang="en-US" sz="6000" b="1" dirty="0" smtClean="0"/>
              <a:t>Select 1 key component and decide </a:t>
            </a:r>
            <a:r>
              <a:rPr lang="en-US" sz="6000" b="1" dirty="0"/>
              <a:t>the  criteria you will use to assess its </a:t>
            </a:r>
            <a:r>
              <a:rPr lang="en-US" sz="6000" b="1" dirty="0" smtClean="0"/>
              <a:t>implementation  </a:t>
            </a:r>
          </a:p>
          <a:p>
            <a:pPr lvl="1"/>
            <a:r>
              <a:rPr lang="en-US" sz="6200" b="1" dirty="0" smtClean="0"/>
              <a:t>Some criteria are more difficult to measure than others (ex., Quality)</a:t>
            </a:r>
          </a:p>
          <a:p>
            <a:pPr lvl="1"/>
            <a:r>
              <a:rPr lang="en-US" sz="6200" b="1" dirty="0" smtClean="0"/>
              <a:t>You don’t </a:t>
            </a:r>
            <a:r>
              <a:rPr lang="en-US" sz="6200" b="1" dirty="0"/>
              <a:t>need to use all </a:t>
            </a:r>
            <a:r>
              <a:rPr lang="en-US" sz="6200" b="1" dirty="0" smtClean="0"/>
              <a:t>criteria!</a:t>
            </a:r>
          </a:p>
          <a:p>
            <a:pPr lvl="1"/>
            <a:r>
              <a:rPr lang="en-US" sz="6200" b="1" dirty="0" smtClean="0"/>
              <a:t>In the example, we will use the first 4 criteria with MENTORING, all of which can be measured at the </a:t>
            </a:r>
            <a:r>
              <a:rPr lang="en-US" sz="6200" b="1" u="sng" dirty="0" smtClean="0"/>
              <a:t>individual-level</a:t>
            </a:r>
            <a:endParaRPr lang="en-US" sz="6200" b="1" u="sng" dirty="0"/>
          </a:p>
          <a:p>
            <a:pPr lvl="1"/>
            <a:endParaRPr lang="en-US" b="1" dirty="0" smtClean="0"/>
          </a:p>
          <a:p>
            <a:pPr lvl="1"/>
            <a:endParaRPr lang="en-US" b="1" dirty="0" smtClean="0"/>
          </a:p>
          <a:p>
            <a:pPr lvl="1"/>
            <a:endParaRPr lang="en-US" b="1" dirty="0"/>
          </a:p>
          <a:p>
            <a:pPr>
              <a:buNone/>
            </a:pPr>
            <a:endParaRPr lang="en-US" b="1" dirty="0" smtClean="0"/>
          </a:p>
          <a:p>
            <a:pPr>
              <a:buNone/>
            </a:pPr>
            <a:endParaRPr lang="en-US" b="1" dirty="0"/>
          </a:p>
          <a:p>
            <a:pPr>
              <a:buNone/>
            </a:pPr>
            <a:endParaRPr lang="en-US" b="1" dirty="0" smtClean="0"/>
          </a:p>
          <a:p>
            <a:pPr>
              <a:buNone/>
            </a:pPr>
            <a:endParaRPr lang="en-US" b="1" dirty="0"/>
          </a:p>
          <a:p>
            <a:pPr>
              <a:buNone/>
            </a:pPr>
            <a:endParaRPr lang="en-US" b="1" dirty="0" smtClean="0"/>
          </a:p>
          <a:p>
            <a:pPr>
              <a:buNone/>
            </a:pPr>
            <a:endParaRPr lang="en-US" b="1" dirty="0"/>
          </a:p>
          <a:p>
            <a:pPr>
              <a:buNone/>
            </a:pPr>
            <a:r>
              <a:rPr lang="en-US" b="1" dirty="0" smtClean="0"/>
              <a:t>	</a:t>
            </a:r>
          </a:p>
          <a:p>
            <a:pPr algn="ctr">
              <a:buNone/>
            </a:pPr>
            <a:r>
              <a:rPr lang="en-US" b="1" dirty="0" smtClean="0"/>
              <a:t>		</a:t>
            </a:r>
            <a:endParaRPr lang="en-US" b="1" dirty="0"/>
          </a:p>
          <a:p>
            <a:pPr algn="ctr">
              <a:buNone/>
            </a:pPr>
            <a:r>
              <a:rPr lang="en-US" b="1" dirty="0" smtClean="0"/>
              <a:t>                                             </a:t>
            </a:r>
          </a:p>
          <a:p>
            <a:pPr>
              <a:buNone/>
            </a:pPr>
            <a:endParaRPr lang="en-US" dirty="0" smtClean="0"/>
          </a:p>
          <a:p>
            <a:pPr>
              <a:buNone/>
            </a:pP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022850"/>
            <a:ext cx="2335213"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3338246500"/>
              </p:ext>
            </p:extLst>
          </p:nvPr>
        </p:nvGraphicFramePr>
        <p:xfrm>
          <a:off x="5105400" y="4495800"/>
          <a:ext cx="2362200" cy="1849120"/>
        </p:xfrm>
        <a:graphic>
          <a:graphicData uri="http://schemas.openxmlformats.org/drawingml/2006/table">
            <a:tbl>
              <a:tblPr firstRow="1" bandRow="1">
                <a:tableStyleId>{5C22544A-7EE6-4342-B048-85BDC9FD1C3A}</a:tableStyleId>
              </a:tblPr>
              <a:tblGrid>
                <a:gridCol w="2362200"/>
              </a:tblGrid>
              <a:tr h="0">
                <a:tc>
                  <a:txBody>
                    <a:bodyPr/>
                    <a:lstStyle/>
                    <a:p>
                      <a:pPr algn="ctr"/>
                      <a:r>
                        <a:rPr lang="en-US" dirty="0" smtClean="0">
                          <a:solidFill>
                            <a:schemeClr val="tx1"/>
                          </a:solidFill>
                        </a:rPr>
                        <a:t>Criteria</a:t>
                      </a:r>
                      <a:endParaRPr lang="en-US" dirty="0">
                        <a:solidFill>
                          <a:schemeClr val="tx1"/>
                        </a:solidFill>
                      </a:endParaRPr>
                    </a:p>
                  </a:txBody>
                  <a:tcPr/>
                </a:tc>
              </a:tr>
              <a:tr h="370840">
                <a:tc>
                  <a:txBody>
                    <a:bodyPr/>
                    <a:lstStyle/>
                    <a:p>
                      <a:r>
                        <a:rPr lang="en-US" dirty="0" smtClean="0"/>
                        <a:t>Adherence</a:t>
                      </a:r>
                      <a:endParaRPr lang="en-US" dirty="0"/>
                    </a:p>
                  </a:txBody>
                  <a:tcPr/>
                </a:tc>
              </a:tr>
              <a:tr h="370840">
                <a:tc>
                  <a:txBody>
                    <a:bodyPr/>
                    <a:lstStyle/>
                    <a:p>
                      <a:r>
                        <a:rPr lang="en-US" dirty="0" smtClean="0"/>
                        <a:t>Dosage </a:t>
                      </a:r>
                      <a:endParaRPr lang="en-US" dirty="0"/>
                    </a:p>
                  </a:txBody>
                  <a:tcPr/>
                </a:tc>
              </a:tr>
              <a:tr h="370840">
                <a:tc>
                  <a:txBody>
                    <a:bodyPr/>
                    <a:lstStyle/>
                    <a:p>
                      <a:r>
                        <a:rPr lang="en-US" dirty="0" smtClean="0"/>
                        <a:t>Quality </a:t>
                      </a:r>
                      <a:endParaRPr lang="en-US" dirty="0"/>
                    </a:p>
                  </a:txBody>
                  <a:tcPr/>
                </a:tc>
              </a:tr>
              <a:tr h="370840">
                <a:tc>
                  <a:txBody>
                    <a:bodyPr/>
                    <a:lstStyle/>
                    <a:p>
                      <a:r>
                        <a:rPr lang="en-US" dirty="0" smtClean="0"/>
                        <a:t>Responsiveness</a:t>
                      </a:r>
                      <a:endParaRPr lang="en-US" dirty="0"/>
                    </a:p>
                  </a:txBody>
                  <a:tcPr/>
                </a:tc>
              </a:tr>
            </a:tbl>
          </a:graphicData>
        </a:graphic>
      </p:graphicFrame>
      <p:cxnSp>
        <p:nvCxnSpPr>
          <p:cNvPr id="9" name="Straight Arrow Connector 8"/>
          <p:cNvCxnSpPr/>
          <p:nvPr/>
        </p:nvCxnSpPr>
        <p:spPr>
          <a:xfrm flipV="1">
            <a:off x="3352800" y="4876800"/>
            <a:ext cx="1402556"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52800" y="5257800"/>
            <a:ext cx="14025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352800" y="5392848"/>
            <a:ext cx="1402556" cy="245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352800" y="5638800"/>
            <a:ext cx="1402556"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6019800" y="1651379"/>
            <a:ext cx="2934269" cy="609600"/>
          </a:xfrm>
          <a:prstGeom prst="wedgeRoundRectCallout">
            <a:avLst>
              <a:gd name="adj1" fmla="val -66701"/>
              <a:gd name="adj2" fmla="val 42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More from Karyl</a:t>
            </a:r>
            <a:endParaRPr lang="en-US" dirty="0">
              <a:solidFill>
                <a:schemeClr val="tx1"/>
              </a:solidFill>
            </a:endParaRPr>
          </a:p>
        </p:txBody>
      </p:sp>
      <p:sp>
        <p:nvSpPr>
          <p:cNvPr id="13"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2011604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0976"/>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381000" y="1600200"/>
            <a:ext cx="8229600" cy="4625609"/>
          </a:xfrm>
        </p:spPr>
        <p:txBody>
          <a:bodyPr>
            <a:normAutofit/>
          </a:bodyPr>
          <a:lstStyle/>
          <a:p>
            <a:pPr>
              <a:buNone/>
            </a:pPr>
            <a:r>
              <a:rPr lang="en-US" b="1" dirty="0" smtClean="0"/>
              <a:t>Step #3: Operationalize  your criteria</a:t>
            </a:r>
          </a:p>
          <a:p>
            <a:r>
              <a:rPr lang="en-US" sz="2800" b="1" dirty="0" smtClean="0"/>
              <a:t>Define the criteria and plan for data collection </a:t>
            </a:r>
            <a:r>
              <a:rPr lang="en-US" sz="2400" b="1" dirty="0" smtClean="0"/>
              <a:t>		</a:t>
            </a:r>
            <a:endParaRPr lang="en-US" sz="2400" dirty="0" smtClean="0"/>
          </a:p>
          <a:p>
            <a:pPr>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05577370"/>
              </p:ext>
            </p:extLst>
          </p:nvPr>
        </p:nvGraphicFramePr>
        <p:xfrm>
          <a:off x="381000" y="2743200"/>
          <a:ext cx="8610600" cy="3886200"/>
        </p:xfrm>
        <a:graphic>
          <a:graphicData uri="http://schemas.openxmlformats.org/drawingml/2006/table">
            <a:tbl>
              <a:tblPr firstRow="1" bandRow="1">
                <a:tableStyleId>{5C22544A-7EE6-4342-B048-85BDC9FD1C3A}</a:tableStyleId>
              </a:tblPr>
              <a:tblGrid>
                <a:gridCol w="2048105"/>
                <a:gridCol w="6562495"/>
              </a:tblGrid>
              <a:tr h="777240">
                <a:tc>
                  <a:txBody>
                    <a:bodyPr/>
                    <a:lstStyle/>
                    <a:p>
                      <a:pPr algn="ctr"/>
                      <a:r>
                        <a:rPr lang="en-US" dirty="0" smtClean="0">
                          <a:solidFill>
                            <a:schemeClr val="tx1"/>
                          </a:solidFill>
                        </a:rPr>
                        <a:t>Criteria</a:t>
                      </a:r>
                      <a:endParaRPr lang="en-US" dirty="0">
                        <a:solidFill>
                          <a:schemeClr val="tx1"/>
                        </a:solidFill>
                      </a:endParaRPr>
                    </a:p>
                  </a:txBody>
                  <a:tcPr/>
                </a:tc>
                <a:tc>
                  <a:txBody>
                    <a:bodyPr/>
                    <a:lstStyle/>
                    <a:p>
                      <a:pPr algn="ctr"/>
                      <a:r>
                        <a:rPr lang="en-US" dirty="0" smtClean="0">
                          <a:solidFill>
                            <a:schemeClr val="tx1"/>
                          </a:solidFill>
                        </a:rPr>
                        <a:t>MENTORING</a:t>
                      </a:r>
                    </a:p>
                    <a:p>
                      <a:pPr algn="ctr"/>
                      <a:r>
                        <a:rPr lang="en-US" dirty="0" smtClean="0">
                          <a:solidFill>
                            <a:schemeClr val="tx1"/>
                          </a:solidFill>
                        </a:rPr>
                        <a:t>Operationalized </a:t>
                      </a:r>
                      <a:r>
                        <a:rPr lang="en-US" baseline="0" dirty="0" smtClean="0">
                          <a:solidFill>
                            <a:schemeClr val="tx1"/>
                          </a:solidFill>
                        </a:rPr>
                        <a:t>Criteria</a:t>
                      </a:r>
                      <a:endParaRPr lang="en-US" dirty="0">
                        <a:solidFill>
                          <a:schemeClr val="tx1"/>
                        </a:solidFill>
                      </a:endParaRPr>
                    </a:p>
                  </a:txBody>
                  <a:tcPr/>
                </a:tc>
              </a:tr>
              <a:tr h="777240">
                <a:tc>
                  <a:txBody>
                    <a:bodyPr/>
                    <a:lstStyle/>
                    <a:p>
                      <a:r>
                        <a:rPr lang="en-US" b="1" dirty="0" smtClean="0"/>
                        <a:t>Adherence</a:t>
                      </a:r>
                      <a:endParaRPr lang="en-US" b="1" dirty="0"/>
                    </a:p>
                  </a:txBody>
                  <a:tcPr/>
                </a:tc>
                <a:tc>
                  <a:txBody>
                    <a:bodyPr/>
                    <a:lstStyle/>
                    <a:p>
                      <a:r>
                        <a:rPr lang="en-US" dirty="0" smtClean="0"/>
                        <a:t>3 Core ingredients:</a:t>
                      </a:r>
                      <a:r>
                        <a:rPr lang="en-US" baseline="0" dirty="0" smtClean="0"/>
                        <a:t> Mentor must be: an Adult;  received training; and be the same gender as his/her mentee.   </a:t>
                      </a:r>
                      <a:r>
                        <a:rPr lang="en-US" i="1" baseline="0" dirty="0" smtClean="0"/>
                        <a:t>Method: Student survey</a:t>
                      </a:r>
                      <a:endParaRPr lang="en-US" i="1" dirty="0"/>
                    </a:p>
                  </a:txBody>
                  <a:tcPr/>
                </a:tc>
              </a:tr>
              <a:tr h="777240">
                <a:tc>
                  <a:txBody>
                    <a:bodyPr/>
                    <a:lstStyle/>
                    <a:p>
                      <a:r>
                        <a:rPr lang="en-US" b="1" dirty="0" smtClean="0"/>
                        <a:t>Dosage </a:t>
                      </a:r>
                      <a:endParaRPr lang="en-US" b="1" dirty="0"/>
                    </a:p>
                  </a:txBody>
                  <a:tcPr/>
                </a:tc>
                <a:tc>
                  <a:txBody>
                    <a:bodyPr/>
                    <a:lstStyle/>
                    <a:p>
                      <a:r>
                        <a:rPr lang="en-US" dirty="0" smtClean="0"/>
                        <a:t>Weekly 1-1 meetings, minimum of 45 minutes</a:t>
                      </a:r>
                      <a:r>
                        <a:rPr lang="en-US" baseline="0" dirty="0" smtClean="0"/>
                        <a:t> each: </a:t>
                      </a:r>
                      <a:r>
                        <a:rPr lang="en-US" i="1" baseline="0" dirty="0" smtClean="0"/>
                        <a:t>Method: School Sign-in/out sheets</a:t>
                      </a:r>
                      <a:endParaRPr lang="en-US" i="1" dirty="0"/>
                    </a:p>
                  </a:txBody>
                  <a:tcPr/>
                </a:tc>
              </a:tr>
              <a:tr h="777240">
                <a:tc>
                  <a:txBody>
                    <a:bodyPr/>
                    <a:lstStyle/>
                    <a:p>
                      <a:r>
                        <a:rPr lang="en-US" b="1" dirty="0" smtClean="0"/>
                        <a:t>Quality </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Three standards of quality Mentoring:  Mentor</a:t>
                      </a:r>
                      <a:r>
                        <a:rPr lang="en-US" baseline="0" dirty="0" smtClean="0"/>
                        <a:t> </a:t>
                      </a:r>
                      <a:r>
                        <a:rPr lang="en-US" dirty="0" smtClean="0"/>
                        <a:t>is on-time; reviews previous meeting; listens/ask questions:  </a:t>
                      </a:r>
                      <a:r>
                        <a:rPr lang="en-US" i="1" baseline="0" dirty="0" smtClean="0"/>
                        <a:t>Method: student survey</a:t>
                      </a:r>
                      <a:endParaRPr lang="en-US" i="1" dirty="0" smtClean="0"/>
                    </a:p>
                  </a:txBody>
                  <a:tcPr/>
                </a:tc>
              </a:tr>
              <a:tr h="777240">
                <a:tc>
                  <a:txBody>
                    <a:bodyPr/>
                    <a:lstStyle/>
                    <a:p>
                      <a:r>
                        <a:rPr lang="en-US" b="1" dirty="0" smtClean="0"/>
                        <a:t>Responsiveness</a:t>
                      </a:r>
                      <a:endParaRPr lang="en-US" b="1" dirty="0"/>
                    </a:p>
                  </a:txBody>
                  <a:tcPr/>
                </a:tc>
                <a:tc>
                  <a:txBody>
                    <a:bodyPr/>
                    <a:lstStyle/>
                    <a:p>
                      <a:r>
                        <a:rPr lang="en-US" dirty="0" smtClean="0"/>
                        <a:t>Students</a:t>
                      </a:r>
                      <a:r>
                        <a:rPr lang="en-US" baseline="0" dirty="0" smtClean="0"/>
                        <a:t> rate their satisfaction with mentoring on a 1-5 scale. </a:t>
                      </a:r>
                      <a:r>
                        <a:rPr lang="en-US" i="1" baseline="0" dirty="0" smtClean="0"/>
                        <a:t>Method</a:t>
                      </a:r>
                      <a:r>
                        <a:rPr lang="en-US" baseline="0" dirty="0" smtClean="0"/>
                        <a:t>: </a:t>
                      </a:r>
                      <a:r>
                        <a:rPr lang="en-US" i="1" baseline="0" dirty="0" smtClean="0"/>
                        <a:t>student survey</a:t>
                      </a:r>
                    </a:p>
                  </a:txBody>
                  <a:tcPr/>
                </a:tc>
              </a:tr>
            </a:tbl>
          </a:graphicData>
        </a:graphic>
      </p:graphicFrame>
      <p:sp>
        <p:nvSpPr>
          <p:cNvPr id="6" name="Title 1"/>
          <p:cNvSpPr txBox="1">
            <a:spLocks/>
          </p:cNvSpPr>
          <p:nvPr/>
        </p:nvSpPr>
        <p:spPr>
          <a:xfrm>
            <a:off x="457200" y="228600"/>
            <a:ext cx="8229600" cy="1143000"/>
          </a:xfrm>
          <a:prstGeom prst="rect">
            <a:avLst/>
          </a:prstGeom>
        </p:spPr>
        <p:txBody>
          <a:bodyPr vert="horz" lIns="91440" rIns="45720" rtlCol="0" anchor="ctr">
            <a:normAutofit fontScale="900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4400" smtClean="0"/>
              <a:t>Review:</a:t>
            </a:r>
            <a:br>
              <a:rPr lang="en-US" sz="4400" smtClean="0"/>
            </a:br>
            <a:r>
              <a:rPr lang="en-US" sz="3600" smtClean="0"/>
              <a:t>Steps  in  Creating a Fidelity Index</a:t>
            </a:r>
            <a:endParaRPr lang="en-US" sz="3600" dirty="0"/>
          </a:p>
        </p:txBody>
      </p:sp>
    </p:spTree>
    <p:extLst>
      <p:ext uri="{BB962C8B-B14F-4D97-AF65-F5344CB8AC3E}">
        <p14:creationId xmlns:p14="http://schemas.microsoft.com/office/powerpoint/2010/main" val="13553631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8083</TotalTime>
  <Words>4295</Words>
  <Application>Microsoft Office PowerPoint</Application>
  <PresentationFormat>On-screen Show (4:3)</PresentationFormat>
  <Paragraphs>832</Paragraphs>
  <Slides>47</Slides>
  <Notes>42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Module</vt:lpstr>
      <vt:lpstr>Assessing Program Fidelity Across Multiple Contexts:  The Fidelity Index, Part II  Session # 814   Joel  Philp, Krista Collins, and Karyl Askew The Evaluation Group</vt:lpstr>
      <vt:lpstr>For Today </vt:lpstr>
      <vt:lpstr> Background</vt:lpstr>
      <vt:lpstr>Review: What is a Fidelity Index?  </vt:lpstr>
      <vt:lpstr>Review: 8 Key  Criteria for Assessing the Implementation of any One Program Component (Durlak and DuPre, 2008)</vt:lpstr>
      <vt:lpstr>Review:  A Simple Example</vt:lpstr>
      <vt:lpstr>Review: Steps  in  Creating a Fidelity Index</vt:lpstr>
      <vt:lpstr> </vt:lpstr>
      <vt:lpstr> </vt:lpstr>
      <vt:lpstr> </vt:lpstr>
      <vt:lpstr> </vt:lpstr>
      <vt:lpstr> </vt:lpstr>
      <vt:lpstr> </vt:lpstr>
      <vt:lpstr> </vt:lpstr>
      <vt:lpstr> </vt:lpstr>
      <vt:lpstr>Review: Steps  in  Creating a Fidelity Index</vt:lpstr>
      <vt:lpstr> </vt:lpstr>
      <vt:lpstr> </vt:lpstr>
      <vt:lpstr>Review: Steps  in  Creating a Fidelity Index</vt:lpstr>
      <vt:lpstr>Design: INSPIRE – An US DOE i3 Grant</vt:lpstr>
      <vt:lpstr>Design: INSPIRE Logic Model - Components</vt:lpstr>
      <vt:lpstr>Design:  INSPIRE Fidelity Index - Components</vt:lpstr>
      <vt:lpstr>Design:  INSPIRE Fidelity Index – Criteria Identified</vt:lpstr>
      <vt:lpstr>Design:  INSPIRE Fidelity Index – Criteria Defined</vt:lpstr>
      <vt:lpstr>Design:  INSPIRE Fidelity Index – Thresholds</vt:lpstr>
      <vt:lpstr>Design:  Tips and Takehomes</vt:lpstr>
      <vt:lpstr>Monitoring:  IMPACT – An US DOE Race to the Top District (RTT-D) Grant</vt:lpstr>
      <vt:lpstr>Monitoring:  Oversee Data for Fidelity Index</vt:lpstr>
      <vt:lpstr>Adaptation:  Initial Fidelity Index</vt:lpstr>
      <vt:lpstr>Adaptation:  Adapt FI to Align with Current Program Focus: End of Year 1</vt:lpstr>
      <vt:lpstr>Adaptation: Adapt FI to Align with Current Program Focus: Thinking Ahead</vt:lpstr>
      <vt:lpstr>Adaptation:  Revise Targets Annually</vt:lpstr>
      <vt:lpstr>Monitoring and Adaptation:  Tips and Takehomes</vt:lpstr>
      <vt:lpstr>Reporting</vt:lpstr>
      <vt:lpstr>Reporting:   Program Wide Fidelity Score</vt:lpstr>
      <vt:lpstr>Reporting:  Program Wide Fidelity Score</vt:lpstr>
      <vt:lpstr>Reporting: Program Wide  Fidelity Score</vt:lpstr>
      <vt:lpstr>Reporting:   Program Wide  Fidelity Score</vt:lpstr>
      <vt:lpstr>Reporting:   Program Wide  Fidelity Score</vt:lpstr>
      <vt:lpstr>Reporting:   Program Wide  Fidelity Score </vt:lpstr>
      <vt:lpstr>Reporting:   Program Wide  Fidelity Score</vt:lpstr>
      <vt:lpstr>Reporting:  # of Key Components Adequately Implemented</vt:lpstr>
      <vt:lpstr>Reporting:  # of Key Components Adequately Implemented</vt:lpstr>
      <vt:lpstr>Reporting:  # of Key Components Adequately Implemented</vt:lpstr>
      <vt:lpstr>Reporting:  Tips and Takehomes</vt:lpstr>
      <vt:lpstr>Discussion/Questions – 25 minutes </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(SMART) Objectives SMARTer: How to Avoid Common Pitfalls in Their Design and Interpretation</dc:title>
  <dc:creator>Joel Philp</dc:creator>
  <cp:lastModifiedBy>karyl</cp:lastModifiedBy>
  <cp:revision>176</cp:revision>
  <dcterms:created xsi:type="dcterms:W3CDTF">2009-09-17T18:39:52Z</dcterms:created>
  <dcterms:modified xsi:type="dcterms:W3CDTF">2014-10-20T14:46:16Z</dcterms:modified>
</cp:coreProperties>
</file>