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833" r:id="rId3"/>
    <p:sldMasterId id="2147483845" r:id="rId4"/>
  </p:sldMasterIdLst>
  <p:notesMasterIdLst>
    <p:notesMasterId r:id="rId27"/>
  </p:notesMasterIdLst>
  <p:handoutMasterIdLst>
    <p:handoutMasterId r:id="rId28"/>
  </p:handoutMasterIdLst>
  <p:sldIdLst>
    <p:sldId id="281" r:id="rId5"/>
    <p:sldId id="310" r:id="rId6"/>
    <p:sldId id="308" r:id="rId7"/>
    <p:sldId id="284" r:id="rId8"/>
    <p:sldId id="309" r:id="rId9"/>
    <p:sldId id="307" r:id="rId10"/>
    <p:sldId id="271" r:id="rId11"/>
    <p:sldId id="314" r:id="rId12"/>
    <p:sldId id="313" r:id="rId13"/>
    <p:sldId id="312" r:id="rId14"/>
    <p:sldId id="311" r:id="rId15"/>
    <p:sldId id="278" r:id="rId16"/>
    <p:sldId id="270" r:id="rId17"/>
    <p:sldId id="301" r:id="rId18"/>
    <p:sldId id="293" r:id="rId19"/>
    <p:sldId id="294" r:id="rId20"/>
    <p:sldId id="276" r:id="rId21"/>
    <p:sldId id="315" r:id="rId22"/>
    <p:sldId id="322" r:id="rId23"/>
    <p:sldId id="320" r:id="rId24"/>
    <p:sldId id="304" r:id="rId25"/>
    <p:sldId id="323"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3300"/>
    <a:srgbClr val="66FF66"/>
    <a:srgbClr val="000099"/>
    <a:srgbClr val="D9D8E8"/>
    <a:srgbClr val="FF33CC"/>
    <a:srgbClr val="FF3399"/>
    <a:srgbClr val="FF9900"/>
    <a:srgbClr val="B1AFD1"/>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62400" autoAdjust="0"/>
  </p:normalViewPr>
  <p:slideViewPr>
    <p:cSldViewPr showGuides="1">
      <p:cViewPr>
        <p:scale>
          <a:sx n="100" d="100"/>
          <a:sy n="100" d="100"/>
        </p:scale>
        <p:origin x="-186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4" d="100"/>
          <a:sy n="84" d="100"/>
        </p:scale>
        <p:origin x="-38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1" y="1"/>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defRPr sz="1200"/>
            </a:lvl1pPr>
          </a:lstStyle>
          <a:p>
            <a:pPr>
              <a:defRPr/>
            </a:pPr>
            <a:endParaRPr lang="en-US"/>
          </a:p>
        </p:txBody>
      </p:sp>
      <p:sp>
        <p:nvSpPr>
          <p:cNvPr id="96259" name="Rectangle 3"/>
          <p:cNvSpPr>
            <a:spLocks noGrp="1" noChangeArrowheads="1"/>
          </p:cNvSpPr>
          <p:nvPr>
            <p:ph type="dt" sz="quarter" idx="1"/>
          </p:nvPr>
        </p:nvSpPr>
        <p:spPr bwMode="auto">
          <a:xfrm>
            <a:off x="3970938" y="1"/>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r">
              <a:defRPr sz="1200"/>
            </a:lvl1pPr>
          </a:lstStyle>
          <a:p>
            <a:pPr>
              <a:defRPr/>
            </a:pPr>
            <a:endParaRPr lang="en-US"/>
          </a:p>
        </p:txBody>
      </p:sp>
      <p:sp>
        <p:nvSpPr>
          <p:cNvPr id="96260" name="Rectangle 4"/>
          <p:cNvSpPr>
            <a:spLocks noGrp="1" noChangeArrowheads="1"/>
          </p:cNvSpPr>
          <p:nvPr>
            <p:ph type="ftr" sz="quarter" idx="2"/>
          </p:nvPr>
        </p:nvSpPr>
        <p:spPr bwMode="auto">
          <a:xfrm>
            <a:off x="1" y="8829676"/>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defRPr sz="1200"/>
            </a:lvl1pPr>
          </a:lstStyle>
          <a:p>
            <a:pPr>
              <a:defRPr/>
            </a:pPr>
            <a:endParaRPr lang="en-US"/>
          </a:p>
        </p:txBody>
      </p:sp>
      <p:sp>
        <p:nvSpPr>
          <p:cNvPr id="96261" name="Rectangle 5"/>
          <p:cNvSpPr>
            <a:spLocks noGrp="1" noChangeArrowheads="1"/>
          </p:cNvSpPr>
          <p:nvPr>
            <p:ph type="sldNum" sz="quarter" idx="3"/>
          </p:nvPr>
        </p:nvSpPr>
        <p:spPr bwMode="auto">
          <a:xfrm>
            <a:off x="3970938" y="8829676"/>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r">
              <a:defRPr sz="1200"/>
            </a:lvl1pPr>
          </a:lstStyle>
          <a:p>
            <a:pPr>
              <a:defRPr/>
            </a:pPr>
            <a:fld id="{42FE6DC8-D728-4FD1-8664-3B40F48A2196}" type="slidenum">
              <a:rPr lang="en-US"/>
              <a:pPr>
                <a:defRPr/>
              </a:pPr>
              <a:t>‹#›</a:t>
            </a:fld>
            <a:endParaRPr lang="en-US"/>
          </a:p>
        </p:txBody>
      </p:sp>
    </p:spTree>
    <p:extLst>
      <p:ext uri="{BB962C8B-B14F-4D97-AF65-F5344CB8AC3E}">
        <p14:creationId xmlns:p14="http://schemas.microsoft.com/office/powerpoint/2010/main" val="416905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1" y="1"/>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defRPr sz="1200"/>
            </a:lvl1pPr>
          </a:lstStyle>
          <a:p>
            <a:pPr>
              <a:defRPr/>
            </a:pPr>
            <a:endParaRPr lang="en-US"/>
          </a:p>
        </p:txBody>
      </p:sp>
      <p:sp>
        <p:nvSpPr>
          <p:cNvPr id="114691" name="Rectangle 3"/>
          <p:cNvSpPr>
            <a:spLocks noGrp="1" noChangeArrowheads="1"/>
          </p:cNvSpPr>
          <p:nvPr>
            <p:ph type="dt" idx="1"/>
          </p:nvPr>
        </p:nvSpPr>
        <p:spPr bwMode="auto">
          <a:xfrm>
            <a:off x="3970938" y="1"/>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r">
              <a:defRPr sz="1200"/>
            </a:lvl1pPr>
          </a:lstStyle>
          <a:p>
            <a:pPr>
              <a:defRPr/>
            </a:pPr>
            <a:fld id="{B297FC70-8027-4A0B-A72D-9ECE609122A1}" type="datetime1">
              <a:rPr lang="en-US"/>
              <a:pPr>
                <a:defRPr/>
              </a:pPr>
              <a:t>10/27/2011</a:t>
            </a:fld>
            <a:endParaRPr lang="en-US"/>
          </a:p>
        </p:txBody>
      </p:sp>
      <p:sp>
        <p:nvSpPr>
          <p:cNvPr id="11268" name="Rectangle 4"/>
          <p:cNvSpPr>
            <a:spLocks noGrp="1" noRot="1" noChangeAspect="1" noChangeArrowheads="1" noTextEdit="1"/>
          </p:cNvSpPr>
          <p:nvPr>
            <p:ph type="sldImg" idx="2"/>
          </p:nvPr>
        </p:nvSpPr>
        <p:spPr bwMode="auto">
          <a:xfrm>
            <a:off x="301625" y="533400"/>
            <a:ext cx="6407150" cy="48069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4694" name="Rectangle 6"/>
          <p:cNvSpPr>
            <a:spLocks noGrp="1" noChangeArrowheads="1"/>
          </p:cNvSpPr>
          <p:nvPr>
            <p:ph type="ftr" sz="quarter" idx="4"/>
          </p:nvPr>
        </p:nvSpPr>
        <p:spPr bwMode="auto">
          <a:xfrm>
            <a:off x="1" y="8829676"/>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defRPr sz="1200"/>
            </a:lvl1pPr>
          </a:lstStyle>
          <a:p>
            <a:pPr>
              <a:defRPr/>
            </a:pPr>
            <a:endParaRPr lang="en-US"/>
          </a:p>
        </p:txBody>
      </p:sp>
      <p:sp>
        <p:nvSpPr>
          <p:cNvPr id="114695" name="Rectangle 7"/>
          <p:cNvSpPr>
            <a:spLocks noGrp="1" noChangeArrowheads="1"/>
          </p:cNvSpPr>
          <p:nvPr>
            <p:ph type="sldNum" sz="quarter" idx="5"/>
          </p:nvPr>
        </p:nvSpPr>
        <p:spPr bwMode="auto">
          <a:xfrm>
            <a:off x="3970938" y="8829676"/>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r">
              <a:defRPr sz="1200"/>
            </a:lvl1pPr>
          </a:lstStyle>
          <a:p>
            <a:pPr>
              <a:defRPr/>
            </a:pPr>
            <a:fld id="{533807F7-1344-4307-AB39-4BE67862850B}" type="slidenum">
              <a:rPr lang="en-US"/>
              <a:pPr>
                <a:defRPr/>
              </a:pPr>
              <a:t>‹#›</a:t>
            </a:fld>
            <a:endParaRPr lang="en-US"/>
          </a:p>
        </p:txBody>
      </p:sp>
      <p:sp>
        <p:nvSpPr>
          <p:cNvPr id="114696" name="Rectangle 8"/>
          <p:cNvSpPr>
            <a:spLocks noGrp="1" noChangeArrowheads="1"/>
          </p:cNvSpPr>
          <p:nvPr>
            <p:ph type="body" sz="quarter" idx="3"/>
          </p:nvPr>
        </p:nvSpPr>
        <p:spPr bwMode="auto">
          <a:xfrm>
            <a:off x="238551" y="5486400"/>
            <a:ext cx="6533303"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11266308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39" indent="-285707" eaLnBrk="0" hangingPunct="0">
              <a:defRPr>
                <a:solidFill>
                  <a:schemeClr val="tx1"/>
                </a:solidFill>
                <a:latin typeface="Arial" charset="0"/>
              </a:defRPr>
            </a:lvl2pPr>
            <a:lvl3pPr marL="1142829" indent="-228566" eaLnBrk="0" hangingPunct="0">
              <a:defRPr>
                <a:solidFill>
                  <a:schemeClr val="tx1"/>
                </a:solidFill>
                <a:latin typeface="Arial" charset="0"/>
              </a:defRPr>
            </a:lvl3pPr>
            <a:lvl4pPr marL="1599961" indent="-228566" eaLnBrk="0" hangingPunct="0">
              <a:defRPr>
                <a:solidFill>
                  <a:schemeClr val="tx1"/>
                </a:solidFill>
                <a:latin typeface="Arial" charset="0"/>
              </a:defRPr>
            </a:lvl4pPr>
            <a:lvl5pPr marL="2057092" indent="-228566" eaLnBrk="0" hangingPunct="0">
              <a:defRPr>
                <a:solidFill>
                  <a:schemeClr val="tx1"/>
                </a:solidFill>
                <a:latin typeface="Arial" charset="0"/>
              </a:defRPr>
            </a:lvl5pPr>
            <a:lvl6pPr marL="2514223" indent="-228566" eaLnBrk="0" fontAlgn="base" hangingPunct="0">
              <a:spcBef>
                <a:spcPct val="0"/>
              </a:spcBef>
              <a:spcAft>
                <a:spcPct val="0"/>
              </a:spcAft>
              <a:defRPr>
                <a:solidFill>
                  <a:schemeClr val="tx1"/>
                </a:solidFill>
                <a:latin typeface="Arial" charset="0"/>
              </a:defRPr>
            </a:lvl6pPr>
            <a:lvl7pPr marL="2971355" indent="-228566" eaLnBrk="0" fontAlgn="base" hangingPunct="0">
              <a:spcBef>
                <a:spcPct val="0"/>
              </a:spcBef>
              <a:spcAft>
                <a:spcPct val="0"/>
              </a:spcAft>
              <a:defRPr>
                <a:solidFill>
                  <a:schemeClr val="tx1"/>
                </a:solidFill>
                <a:latin typeface="Arial" charset="0"/>
              </a:defRPr>
            </a:lvl7pPr>
            <a:lvl8pPr marL="3428487" indent="-228566" eaLnBrk="0" fontAlgn="base" hangingPunct="0">
              <a:spcBef>
                <a:spcPct val="0"/>
              </a:spcBef>
              <a:spcAft>
                <a:spcPct val="0"/>
              </a:spcAft>
              <a:defRPr>
                <a:solidFill>
                  <a:schemeClr val="tx1"/>
                </a:solidFill>
                <a:latin typeface="Arial" charset="0"/>
              </a:defRPr>
            </a:lvl8pPr>
            <a:lvl9pPr marL="3885618" indent="-228566" eaLnBrk="0" fontAlgn="base" hangingPunct="0">
              <a:spcBef>
                <a:spcPct val="0"/>
              </a:spcBef>
              <a:spcAft>
                <a:spcPct val="0"/>
              </a:spcAft>
              <a:defRPr>
                <a:solidFill>
                  <a:schemeClr val="tx1"/>
                </a:solidFill>
                <a:latin typeface="Arial" charset="0"/>
              </a:defRPr>
            </a:lvl9pPr>
          </a:lstStyle>
          <a:p>
            <a:pPr eaLnBrk="1" hangingPunct="1"/>
            <a:fld id="{30AD4745-5AD7-4F91-AEDA-016BCFBFB16D}" type="datetime1">
              <a:rPr lang="en-US">
                <a:solidFill>
                  <a:prstClr val="black"/>
                </a:solidFill>
              </a:rPr>
              <a:pPr eaLnBrk="1" hangingPunct="1"/>
              <a:t>10/27/2011</a:t>
            </a:fld>
            <a:endParaRPr lang="en-US">
              <a:solidFill>
                <a:prstClr val="black"/>
              </a:solidFill>
            </a:endParaRPr>
          </a:p>
        </p:txBody>
      </p:sp>
      <p:sp>
        <p:nvSpPr>
          <p:cNvPr id="30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39" indent="-285707" eaLnBrk="0" hangingPunct="0">
              <a:defRPr>
                <a:solidFill>
                  <a:schemeClr val="tx1"/>
                </a:solidFill>
                <a:latin typeface="Arial" charset="0"/>
              </a:defRPr>
            </a:lvl2pPr>
            <a:lvl3pPr marL="1142829" indent="-228566" eaLnBrk="0" hangingPunct="0">
              <a:defRPr>
                <a:solidFill>
                  <a:schemeClr val="tx1"/>
                </a:solidFill>
                <a:latin typeface="Arial" charset="0"/>
              </a:defRPr>
            </a:lvl3pPr>
            <a:lvl4pPr marL="1599961" indent="-228566" eaLnBrk="0" hangingPunct="0">
              <a:defRPr>
                <a:solidFill>
                  <a:schemeClr val="tx1"/>
                </a:solidFill>
                <a:latin typeface="Arial" charset="0"/>
              </a:defRPr>
            </a:lvl4pPr>
            <a:lvl5pPr marL="2057092" indent="-228566" eaLnBrk="0" hangingPunct="0">
              <a:defRPr>
                <a:solidFill>
                  <a:schemeClr val="tx1"/>
                </a:solidFill>
                <a:latin typeface="Arial" charset="0"/>
              </a:defRPr>
            </a:lvl5pPr>
            <a:lvl6pPr marL="2514223" indent="-228566" eaLnBrk="0" fontAlgn="base" hangingPunct="0">
              <a:spcBef>
                <a:spcPct val="0"/>
              </a:spcBef>
              <a:spcAft>
                <a:spcPct val="0"/>
              </a:spcAft>
              <a:defRPr>
                <a:solidFill>
                  <a:schemeClr val="tx1"/>
                </a:solidFill>
                <a:latin typeface="Arial" charset="0"/>
              </a:defRPr>
            </a:lvl6pPr>
            <a:lvl7pPr marL="2971355" indent="-228566" eaLnBrk="0" fontAlgn="base" hangingPunct="0">
              <a:spcBef>
                <a:spcPct val="0"/>
              </a:spcBef>
              <a:spcAft>
                <a:spcPct val="0"/>
              </a:spcAft>
              <a:defRPr>
                <a:solidFill>
                  <a:schemeClr val="tx1"/>
                </a:solidFill>
                <a:latin typeface="Arial" charset="0"/>
              </a:defRPr>
            </a:lvl7pPr>
            <a:lvl8pPr marL="3428487" indent="-228566" eaLnBrk="0" fontAlgn="base" hangingPunct="0">
              <a:spcBef>
                <a:spcPct val="0"/>
              </a:spcBef>
              <a:spcAft>
                <a:spcPct val="0"/>
              </a:spcAft>
              <a:defRPr>
                <a:solidFill>
                  <a:schemeClr val="tx1"/>
                </a:solidFill>
                <a:latin typeface="Arial" charset="0"/>
              </a:defRPr>
            </a:lvl8pPr>
            <a:lvl9pPr marL="3885618" indent="-228566" eaLnBrk="0" fontAlgn="base" hangingPunct="0">
              <a:spcBef>
                <a:spcPct val="0"/>
              </a:spcBef>
              <a:spcAft>
                <a:spcPct val="0"/>
              </a:spcAft>
              <a:defRPr>
                <a:solidFill>
                  <a:schemeClr val="tx1"/>
                </a:solidFill>
                <a:latin typeface="Arial" charset="0"/>
              </a:defRPr>
            </a:lvl9pPr>
          </a:lstStyle>
          <a:p>
            <a:pPr eaLnBrk="1" hangingPunct="1"/>
            <a:fld id="{06F447E1-82FF-43FD-94B4-614B39C0FC17}" type="slidenum">
              <a:rPr lang="en-US">
                <a:solidFill>
                  <a:prstClr val="black"/>
                </a:solidFill>
              </a:rPr>
              <a:pPr eaLnBrk="1" hangingPunct="1"/>
              <a:t>1</a:t>
            </a:fld>
            <a:endParaRPr lang="en-US">
              <a:solidFill>
                <a:prstClr val="black"/>
              </a:solidFill>
            </a:endParaRPr>
          </a:p>
        </p:txBody>
      </p:sp>
      <p:sp>
        <p:nvSpPr>
          <p:cNvPr id="30724" name="Rectangle 2"/>
          <p:cNvSpPr>
            <a:spLocks noGrp="1" noRot="1" noChangeAspect="1" noChangeArrowheads="1" noTextEdit="1"/>
          </p:cNvSpPr>
          <p:nvPr>
            <p:ph type="sldImg"/>
          </p:nvPr>
        </p:nvSpPr>
        <p:spPr>
          <a:xfrm>
            <a:off x="301625" y="533400"/>
            <a:ext cx="6408738" cy="4806950"/>
          </a:xfrm>
          <a:ln/>
        </p:spPr>
      </p:sp>
      <p:sp>
        <p:nvSpPr>
          <p:cNvPr id="30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63" eaLnBrk="1" hangingPunct="1">
              <a:defRPr/>
            </a:pPr>
            <a:r>
              <a:rPr lang="en-US" sz="1400" dirty="0"/>
              <a:t>Thank you for coming to the </a:t>
            </a:r>
            <a:r>
              <a:rPr lang="en-US" sz="1400" dirty="0" smtClean="0"/>
              <a:t>panel presentation. </a:t>
            </a:r>
            <a:r>
              <a:rPr lang="en-US" dirty="0">
                <a:solidFill>
                  <a:schemeClr val="tx1"/>
                </a:solidFill>
              </a:rPr>
              <a:t>W</a:t>
            </a:r>
            <a:r>
              <a:rPr lang="en-US" i="0" dirty="0" smtClean="0">
                <a:solidFill>
                  <a:schemeClr val="tx1"/>
                </a:solidFill>
              </a:rPr>
              <a:t>e’re </a:t>
            </a:r>
            <a:r>
              <a:rPr lang="en-US" i="0" dirty="0">
                <a:solidFill>
                  <a:schemeClr val="tx1"/>
                </a:solidFill>
              </a:rPr>
              <a:t>excited to share some of our recent efforts </a:t>
            </a:r>
            <a:r>
              <a:rPr lang="en-US" i="0" dirty="0" smtClean="0">
                <a:solidFill>
                  <a:schemeClr val="tx1"/>
                </a:solidFill>
              </a:rPr>
              <a:t>using </a:t>
            </a:r>
            <a:r>
              <a:rPr lang="en-US" i="0" dirty="0" err="1" smtClean="0">
                <a:solidFill>
                  <a:schemeClr val="tx1"/>
                </a:solidFill>
              </a:rPr>
              <a:t>Omniviz</a:t>
            </a:r>
            <a:r>
              <a:rPr lang="en-US" i="0" dirty="0" smtClean="0">
                <a:solidFill>
                  <a:schemeClr val="tx1"/>
                </a:solidFill>
              </a:rPr>
              <a:t> </a:t>
            </a:r>
            <a:r>
              <a:rPr lang="en-US" i="0" dirty="0">
                <a:solidFill>
                  <a:schemeClr val="tx1"/>
                </a:solidFill>
              </a:rPr>
              <a:t>to analyze our portfolio. </a:t>
            </a:r>
            <a:endParaRPr lang="en-US" i="0" dirty="0" smtClean="0">
              <a:solidFill>
                <a:schemeClr val="tx1"/>
              </a:solidFill>
            </a:endParaRPr>
          </a:p>
          <a:p>
            <a:pPr defTabSz="914263" eaLnBrk="1" hangingPunct="1">
              <a:defRPr/>
            </a:pPr>
            <a:endParaRPr lang="en-US" sz="1400" i="0" dirty="0" smtClean="0">
              <a:solidFill>
                <a:schemeClr val="tx1"/>
              </a:solidFill>
            </a:endParaRPr>
          </a:p>
          <a:p>
            <a:pPr defTabSz="914263" eaLnBrk="1" hangingPunct="1">
              <a:defRPr/>
            </a:pPr>
            <a:r>
              <a:rPr lang="en-US" sz="1400" i="0" dirty="0" smtClean="0">
                <a:solidFill>
                  <a:schemeClr val="tx1"/>
                </a:solidFill>
              </a:rPr>
              <a:t>My name is Elizabeth Ruben and I’m from the </a:t>
            </a:r>
            <a:r>
              <a:rPr lang="en-US" sz="1400" i="0" baseline="0" dirty="0" smtClean="0">
                <a:solidFill>
                  <a:schemeClr val="tx1"/>
                </a:solidFill>
              </a:rPr>
              <a:t>National Institute of Environmental Health Sciences.  </a:t>
            </a:r>
            <a:endParaRPr lang="en-US" sz="1400" dirty="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0" i="0" baseline="0" dirty="0" smtClean="0"/>
              <a:t>Farther up, we see human studies.</a:t>
            </a:r>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10</a:t>
            </a:fld>
            <a:endParaRPr lang="en-US"/>
          </a:p>
        </p:txBody>
      </p:sp>
    </p:spTree>
    <p:extLst>
      <p:ext uri="{BB962C8B-B14F-4D97-AF65-F5344CB8AC3E}">
        <p14:creationId xmlns:p14="http://schemas.microsoft.com/office/powerpoint/2010/main" val="1608923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0" baseline="0" dirty="0" smtClean="0"/>
              <a:t>And in the far upper left, we see population level activities.</a:t>
            </a:r>
            <a:endParaRPr lang="en-US" b="0" i="0" baseline="0" dirty="0" smtClean="0"/>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11</a:t>
            </a:fld>
            <a:endParaRPr lang="en-US"/>
          </a:p>
        </p:txBody>
      </p:sp>
    </p:spTree>
    <p:extLst>
      <p:ext uri="{BB962C8B-B14F-4D97-AF65-F5344CB8AC3E}">
        <p14:creationId xmlns:p14="http://schemas.microsoft.com/office/powerpoint/2010/main" val="1608923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0" i="0" dirty="0" smtClean="0"/>
              <a:t>Another way of thinking about it, we</a:t>
            </a:r>
            <a:r>
              <a:rPr lang="en-US" b="0" i="0" baseline="0" dirty="0" smtClean="0"/>
              <a:t> see four major  categories of science</a:t>
            </a:r>
            <a:r>
              <a:rPr lang="en-US" b="0" i="0" dirty="0" smtClean="0"/>
              <a:t>:</a:t>
            </a:r>
            <a:r>
              <a:rPr lang="en-US" b="0" i="0" baseline="0" dirty="0" smtClean="0"/>
              <a:t>   Basic science down here at the bottom right, human studies in the top left, a transitional category in between basic and human (and yes we chose that term deliberately, we did not want to use translational without looking more closely at what the individual studies are. </a:t>
            </a:r>
            <a:endParaRPr lang="en-US" b="0" i="0" dirty="0" smtClean="0"/>
          </a:p>
          <a:p>
            <a:endParaRPr lang="en-US" b="0" i="0" baseline="0" dirty="0" smtClean="0"/>
          </a:p>
          <a:p>
            <a:r>
              <a:rPr lang="en-US" b="0" i="0" baseline="0" dirty="0" smtClean="0"/>
              <a:t>And  the training and education grants.</a:t>
            </a:r>
          </a:p>
          <a:p>
            <a:endParaRPr lang="en-US" b="0" i="0" baseline="0" dirty="0" smtClean="0"/>
          </a:p>
          <a:p>
            <a:r>
              <a:rPr lang="en-US" b="0" i="0" baseline="0" dirty="0" smtClean="0"/>
              <a:t>The term translational is not well-defined across the Institutes and we deliberately avoided the term.  We were looking </a:t>
            </a:r>
            <a:r>
              <a:rPr lang="en-US" b="0" i="0" baseline="0" smtClean="0"/>
              <a:t>for generic labels.  </a:t>
            </a:r>
            <a:endParaRPr lang="en-US" b="0" i="0" baseline="0" dirty="0" smtClean="0"/>
          </a:p>
          <a:p>
            <a:endParaRPr lang="en-US" b="1" i="1" baseline="0" dirty="0" smtClean="0"/>
          </a:p>
          <a:p>
            <a:endParaRPr lang="en-US" b="1" i="1" baseline="0" dirty="0" smtClean="0"/>
          </a:p>
          <a:p>
            <a:endParaRPr lang="en-US" dirty="0"/>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12</a:t>
            </a:fld>
            <a:endParaRPr lang="en-US"/>
          </a:p>
        </p:txBody>
      </p:sp>
    </p:spTree>
    <p:extLst>
      <p:ext uri="{BB962C8B-B14F-4D97-AF65-F5344CB8AC3E}">
        <p14:creationId xmlns:p14="http://schemas.microsoft.com/office/powerpoint/2010/main" val="427469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had a sense of the overall categories,</a:t>
            </a:r>
            <a:r>
              <a:rPr lang="en-US" baseline="0" dirty="0" smtClean="0"/>
              <a:t> we wanted to see where some groups of grants are displayed. As a test case, we looked at the distribution of grants in one of our programs:  DNA repair. Because they are clustered quite tightly, the larger picture zooms in on the area.  The map on the right shows the entire grant portfolio.  The number of DNA Repair grants and the Program Officer assigned to them is displayed in the upper right.</a:t>
            </a:r>
            <a:endParaRPr lang="en-US" dirty="0"/>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13</a:t>
            </a:fld>
            <a:endParaRPr lang="en-US"/>
          </a:p>
        </p:txBody>
      </p:sp>
    </p:spTree>
    <p:extLst>
      <p:ext uri="{BB962C8B-B14F-4D97-AF65-F5344CB8AC3E}">
        <p14:creationId xmlns:p14="http://schemas.microsoft.com/office/powerpoint/2010/main" val="2083525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3">
              <a:defRPr/>
            </a:pPr>
            <a:r>
              <a:rPr lang="en-US" b="0" i="0" dirty="0" smtClean="0"/>
              <a:t>Now</a:t>
            </a:r>
            <a:r>
              <a:rPr lang="en-US" b="0" i="0" dirty="0"/>
              <a:t>, part of our motivation for starting this analysis in the first place was knowing that we were about to embark on </a:t>
            </a:r>
            <a:r>
              <a:rPr lang="en-US" b="0" i="0" dirty="0" smtClean="0"/>
              <a:t>a reorganization. It has been about ten years since we changed</a:t>
            </a:r>
            <a:r>
              <a:rPr lang="en-US" b="0" i="0" baseline="0" dirty="0" smtClean="0"/>
              <a:t> our organizational structure.  </a:t>
            </a:r>
            <a:r>
              <a:rPr lang="en-US" b="0" i="0" dirty="0" smtClean="0"/>
              <a:t>So </a:t>
            </a:r>
            <a:r>
              <a:rPr lang="en-US" b="0" i="0" dirty="0"/>
              <a:t>we wondered if looking at patterns in our portfolio could help us </a:t>
            </a:r>
            <a:r>
              <a:rPr lang="en-US" b="0" i="0" dirty="0" smtClean="0"/>
              <a:t>figure</a:t>
            </a:r>
            <a:r>
              <a:rPr lang="en-US" b="0" i="0" baseline="0" dirty="0" smtClean="0"/>
              <a:t> out how to group science in branches and whether it makes sense for us.  </a:t>
            </a:r>
            <a:endParaRPr lang="en-US" b="0" i="0" dirty="0"/>
          </a:p>
          <a:p>
            <a:endParaRPr lang="en-US" b="0" i="0" dirty="0"/>
          </a:p>
        </p:txBody>
      </p:sp>
      <p:sp>
        <p:nvSpPr>
          <p:cNvPr id="4" name="Date Placeholder 3"/>
          <p:cNvSpPr>
            <a:spLocks noGrp="1"/>
          </p:cNvSpPr>
          <p:nvPr>
            <p:ph type="dt" idx="10"/>
          </p:nvPr>
        </p:nvSpPr>
        <p:spPr/>
        <p:txBody>
          <a:bodyPr/>
          <a:lstStyle/>
          <a:p>
            <a:pPr>
              <a:defRPr/>
            </a:pPr>
            <a:fld id="{B297FC70-8027-4A0B-A72D-9ECE609122A1}" type="datetime1">
              <a:rPr lang="en-US" smtClean="0">
                <a:solidFill>
                  <a:prstClr val="black"/>
                </a:solidFill>
              </a:rPr>
              <a:pPr>
                <a:defRPr/>
              </a:pPr>
              <a:t>10/27/2011</a:t>
            </a:fld>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541756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To</a:t>
            </a:r>
            <a:r>
              <a:rPr lang="en-US" b="0" i="0" baseline="0" dirty="0" smtClean="0"/>
              <a:t> help us try to understand what we were seeing, we started by looking at two people in the same branch, but who we knew had very different portfolios. </a:t>
            </a:r>
            <a:endParaRPr lang="en-US" b="0" i="0" dirty="0" smtClean="0"/>
          </a:p>
          <a:p>
            <a:endParaRPr lang="en-US" b="0" i="0" dirty="0" smtClean="0"/>
          </a:p>
          <a:p>
            <a:r>
              <a:rPr lang="en-US" b="0" i="0" dirty="0" smtClean="0"/>
              <a:t>We weren’t surprised</a:t>
            </a:r>
            <a:r>
              <a:rPr lang="en-US" b="0" i="0" baseline="0" dirty="0" smtClean="0"/>
              <a:t> by the results – that person 1 clusters up at the top, and person 2 clusters in the Basic area, with some in the “transitional” area. </a:t>
            </a:r>
            <a:endParaRPr lang="en-US" b="0" i="0" dirty="0" smtClean="0"/>
          </a:p>
          <a:p>
            <a:endParaRPr lang="en-US" dirty="0" smtClean="0"/>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15</a:t>
            </a:fld>
            <a:endParaRPr lang="en-US"/>
          </a:p>
        </p:txBody>
      </p:sp>
    </p:spTree>
    <p:extLst>
      <p:ext uri="{BB962C8B-B14F-4D97-AF65-F5344CB8AC3E}">
        <p14:creationId xmlns:p14="http://schemas.microsoft.com/office/powerpoint/2010/main" val="4081605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we examined portfolios of two people who are in different branches:  Program Officers 1 and 3.  </a:t>
            </a:r>
          </a:p>
          <a:p>
            <a:endParaRPr lang="en-US" baseline="0" dirty="0" smtClean="0"/>
          </a:p>
          <a:p>
            <a:r>
              <a:rPr lang="en-US" b="0" i="0" baseline="0" dirty="0" smtClean="0"/>
              <a:t>Again we see most of Program Officer 1 at the top, most of Program Officer 3’s at the bottom and some in the middle.</a:t>
            </a:r>
            <a:endParaRPr lang="en-US" b="0" i="0" dirty="0"/>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16</a:t>
            </a:fld>
            <a:endParaRPr lang="en-US"/>
          </a:p>
        </p:txBody>
      </p:sp>
    </p:spTree>
    <p:extLst>
      <p:ext uri="{BB962C8B-B14F-4D97-AF65-F5344CB8AC3E}">
        <p14:creationId xmlns:p14="http://schemas.microsoft.com/office/powerpoint/2010/main" val="4081605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 </a:t>
            </a:r>
            <a:r>
              <a:rPr lang="en-US" b="0" i="0" dirty="0" smtClean="0"/>
              <a:t>also</a:t>
            </a:r>
            <a:r>
              <a:rPr lang="en-US" b="1" i="1" dirty="0" smtClean="0"/>
              <a:t> </a:t>
            </a:r>
            <a:r>
              <a:rPr lang="en-US" dirty="0" smtClean="0"/>
              <a:t>interested</a:t>
            </a:r>
            <a:r>
              <a:rPr lang="en-US" baseline="0" dirty="0" smtClean="0"/>
              <a:t> in seeing the distribution </a:t>
            </a:r>
            <a:r>
              <a:rPr lang="en-US" u="none" baseline="0" dirty="0" smtClean="0"/>
              <a:t>across branches</a:t>
            </a:r>
            <a:r>
              <a:rPr lang="en-US" baseline="0" dirty="0" smtClean="0"/>
              <a:t>.  This visualization shows that a</a:t>
            </a:r>
            <a:r>
              <a:rPr lang="en-US" dirty="0" smtClean="0"/>
              <a:t>ll three branches are fairly well distributed across the galaxy.  </a:t>
            </a:r>
            <a:endParaRPr lang="en-US" baseline="0" dirty="0" smtClean="0"/>
          </a:p>
          <a:p>
            <a:endParaRPr lang="en-US" baseline="0" dirty="0" smtClean="0"/>
          </a:p>
          <a:p>
            <a:endParaRPr lang="en-US" baseline="0" dirty="0" smtClean="0"/>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17</a:t>
            </a:fld>
            <a:endParaRPr lang="en-US"/>
          </a:p>
        </p:txBody>
      </p:sp>
    </p:spTree>
    <p:extLst>
      <p:ext uri="{BB962C8B-B14F-4D97-AF65-F5344CB8AC3E}">
        <p14:creationId xmlns:p14="http://schemas.microsoft.com/office/powerpoint/2010/main" val="4081605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t>And for our final analysis</a:t>
            </a:r>
            <a:r>
              <a:rPr lang="en-US" b="0" i="0" baseline="0" dirty="0" smtClean="0"/>
              <a:t> – we wondered which program officers were associated with each of our four science categories. </a:t>
            </a:r>
            <a:endParaRPr lang="en-US" b="0" i="0" dirty="0" smtClean="0"/>
          </a:p>
          <a:p>
            <a:endParaRPr lang="en-US" dirty="0" smtClean="0"/>
          </a:p>
          <a:p>
            <a:r>
              <a:rPr lang="en-US" dirty="0" smtClean="0"/>
              <a:t>We thought perhaps if could make sense to base branches based on these categories.  A first step is to look at who the people are in each category.</a:t>
            </a:r>
          </a:p>
          <a:p>
            <a:endParaRPr lang="en-US" dirty="0" smtClean="0"/>
          </a:p>
          <a:p>
            <a:r>
              <a:rPr lang="en-US" dirty="0" smtClean="0"/>
              <a:t>Just as</a:t>
            </a:r>
            <a:r>
              <a:rPr lang="en-US" baseline="0" dirty="0" smtClean="0"/>
              <a:t> a reminder of our portfolio distribution:  Here are the four </a:t>
            </a:r>
            <a:r>
              <a:rPr lang="en-US" dirty="0" smtClean="0"/>
              <a:t>science categories</a:t>
            </a:r>
            <a:r>
              <a:rPr lang="en-US" baseline="0" dirty="0" smtClean="0"/>
              <a:t>. </a:t>
            </a:r>
            <a:endParaRPr lang="en-US" b="1" i="1" baseline="0" dirty="0" smtClean="0"/>
          </a:p>
          <a:p>
            <a:endParaRPr lang="en-US" b="1" i="1" baseline="0" dirty="0" smtClean="0"/>
          </a:p>
          <a:p>
            <a:endParaRPr lang="en-US" dirty="0"/>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18</a:t>
            </a:fld>
            <a:endParaRPr lang="en-US"/>
          </a:p>
        </p:txBody>
      </p:sp>
    </p:spTree>
    <p:extLst>
      <p:ext uri="{BB962C8B-B14F-4D97-AF65-F5344CB8AC3E}">
        <p14:creationId xmlns:p14="http://schemas.microsoft.com/office/powerpoint/2010/main" val="427469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3">
              <a:defRPr/>
            </a:pPr>
            <a:endParaRPr lang="en-US" baseline="0" dirty="0" smtClean="0"/>
          </a:p>
          <a:p>
            <a:r>
              <a:rPr lang="en-US" baseline="0" dirty="0" smtClean="0"/>
              <a:t>What this slide shows is that a few people are highly distributed.  Among the rest of the people, it’s split with Program Officer’s in one category or two.  We also see that most of our Program Officers have more than 20% of their portfolio in Basic Science.  </a:t>
            </a:r>
          </a:p>
          <a:p>
            <a:endParaRPr lang="en-US" baseline="0" dirty="0" smtClean="0"/>
          </a:p>
          <a:p>
            <a:r>
              <a:rPr lang="en-US" baseline="0" dirty="0" smtClean="0"/>
              <a:t>Our immediate take-home message is that organizing by these categories would not be useful  </a:t>
            </a:r>
          </a:p>
          <a:p>
            <a:endParaRPr lang="en-US" baseline="0" dirty="0" smtClean="0"/>
          </a:p>
          <a:p>
            <a:r>
              <a:rPr lang="en-US" baseline="0" dirty="0" smtClean="0"/>
              <a:t>To bring it back to our first question:  is the tool useful:  I would say yes!  Although we may not realign based on the galaxy, it has helped us see new patterns in the portfolio and provided new information for discussions. However, the cost has been pretty high.  </a:t>
            </a:r>
          </a:p>
          <a:p>
            <a:pPr defTabSz="914263">
              <a:defRPr/>
            </a:pPr>
            <a:endParaRPr lang="en-US" dirty="0"/>
          </a:p>
        </p:txBody>
      </p:sp>
      <p:sp>
        <p:nvSpPr>
          <p:cNvPr id="4" name="Date Placeholder 3"/>
          <p:cNvSpPr>
            <a:spLocks noGrp="1"/>
          </p:cNvSpPr>
          <p:nvPr>
            <p:ph type="dt" idx="10"/>
          </p:nvPr>
        </p:nvSpPr>
        <p:spPr/>
        <p:txBody>
          <a:bodyPr/>
          <a:lstStyle/>
          <a:p>
            <a:pPr>
              <a:defRPr/>
            </a:pPr>
            <a:fld id="{B297FC70-8027-4A0B-A72D-9ECE609122A1}" type="datetime1">
              <a:rPr lang="en-US" smtClean="0">
                <a:solidFill>
                  <a:prstClr val="black"/>
                </a:solidFill>
              </a:rPr>
              <a:pPr>
                <a:defRPr/>
              </a:pPr>
              <a:t>10/27/2011</a:t>
            </a:fld>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541756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National Institute of Environmental Health Sciences is part of NIH. We are focused on how the environment influences health and disease.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am in the extramural division, which funds research outside of our organization.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2</a:t>
            </a:fld>
            <a:endParaRPr lang="en-US"/>
          </a:p>
        </p:txBody>
      </p:sp>
    </p:spTree>
    <p:extLst>
      <p:ext uri="{BB962C8B-B14F-4D97-AF65-F5344CB8AC3E}">
        <p14:creationId xmlns:p14="http://schemas.microsoft.com/office/powerpoint/2010/main" val="4167634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3">
              <a:defRPr/>
            </a:pPr>
            <a:endParaRPr lang="en-US" baseline="0" dirty="0" smtClean="0"/>
          </a:p>
          <a:p>
            <a:pPr defTabSz="914263">
              <a:defRPr/>
            </a:pPr>
            <a:r>
              <a:rPr lang="en-US" baseline="0" dirty="0" smtClean="0"/>
              <a:t>We wanted to lay out some of our lessons learned to help you decide if you might want to use OmniViz. So we made a list of pros and cons.</a:t>
            </a:r>
          </a:p>
          <a:p>
            <a:pPr defTabSz="914263">
              <a:defRPr/>
            </a:pPr>
            <a:endParaRPr lang="en-US" baseline="0" dirty="0" smtClean="0"/>
          </a:p>
          <a:p>
            <a:pPr defTabSz="914263">
              <a:defRPr/>
            </a:pPr>
            <a:r>
              <a:rPr lang="en-US" baseline="0" dirty="0" smtClean="0"/>
              <a:t>On the pro side, </a:t>
            </a:r>
          </a:p>
          <a:p>
            <a:pPr marL="0" marR="0" indent="0" algn="l" defTabSz="914263" rtl="0" eaLnBrk="0" fontAlgn="base" latinLnBrk="0" hangingPunct="0">
              <a:lnSpc>
                <a:spcPct val="100000"/>
              </a:lnSpc>
              <a:spcBef>
                <a:spcPct val="30000"/>
              </a:spcBef>
              <a:spcAft>
                <a:spcPct val="0"/>
              </a:spcAft>
              <a:buClrTx/>
              <a:buSzTx/>
              <a:buFontTx/>
              <a:buNone/>
              <a:tabLst/>
              <a:defRPr/>
            </a:pPr>
            <a:r>
              <a:rPr lang="en-US" baseline="0" dirty="0" smtClean="0"/>
              <a:t>Having a big picture view of our portfolio is extremely useful:  </a:t>
            </a:r>
            <a:r>
              <a:rPr lang="en-US" dirty="0" smtClean="0"/>
              <a:t>This</a:t>
            </a:r>
            <a:r>
              <a:rPr lang="en-US" baseline="0" dirty="0" smtClean="0"/>
              <a:t> tool would be even more useful for ICs that are large because one of our issues is the small number of grants in our portfolio (1200).  </a:t>
            </a:r>
          </a:p>
          <a:p>
            <a:pPr marL="0" marR="0" indent="0" algn="l" defTabSz="914263" rtl="0" eaLnBrk="0" fontAlgn="base" latinLnBrk="0" hangingPunct="0">
              <a:lnSpc>
                <a:spcPct val="100000"/>
              </a:lnSpc>
              <a:spcBef>
                <a:spcPct val="30000"/>
              </a:spcBef>
              <a:spcAft>
                <a:spcPct val="0"/>
              </a:spcAft>
              <a:buClrTx/>
              <a:buSzTx/>
              <a:buFontTx/>
              <a:buNone/>
              <a:tabLst/>
              <a:defRPr/>
            </a:pPr>
            <a:r>
              <a:rPr lang="en-US" baseline="0" dirty="0" smtClean="0"/>
              <a:t>In terms of Output:  It’s the first time we have data and can visualize our portfolio on a high level.</a:t>
            </a:r>
          </a:p>
          <a:p>
            <a:pPr marL="0" marR="0" indent="0" algn="l" defTabSz="914263" rtl="0" eaLnBrk="0" fontAlgn="base" latinLnBrk="0" hangingPunct="0">
              <a:lnSpc>
                <a:spcPct val="100000"/>
              </a:lnSpc>
              <a:spcBef>
                <a:spcPct val="30000"/>
              </a:spcBef>
              <a:spcAft>
                <a:spcPct val="0"/>
              </a:spcAft>
              <a:buClrTx/>
              <a:buSzTx/>
              <a:buFontTx/>
              <a:buNone/>
              <a:tabLst/>
              <a:defRPr/>
            </a:pPr>
            <a:r>
              <a:rPr lang="en-US" baseline="0" dirty="0" smtClean="0"/>
              <a:t>Similarly, using </a:t>
            </a:r>
            <a:r>
              <a:rPr lang="en-US" baseline="0" dirty="0" err="1" smtClean="0"/>
              <a:t>Omniviz</a:t>
            </a:r>
            <a:r>
              <a:rPr lang="en-US" baseline="0" dirty="0" smtClean="0"/>
              <a:t> as a way of doing pattern analysis is very helpful and I think we just touched the surface of what we can do with it.</a:t>
            </a:r>
          </a:p>
          <a:p>
            <a:pPr marL="0" marR="0" indent="0" algn="l" defTabSz="914263" rtl="0" eaLnBrk="0" fontAlgn="base" latinLnBrk="0" hangingPunct="0">
              <a:lnSpc>
                <a:spcPct val="100000"/>
              </a:lnSpc>
              <a:spcBef>
                <a:spcPct val="30000"/>
              </a:spcBef>
              <a:spcAft>
                <a:spcPct val="0"/>
              </a:spcAft>
              <a:buClrTx/>
              <a:buSzTx/>
              <a:buFontTx/>
              <a:buNone/>
              <a:tabLst/>
              <a:defRPr/>
            </a:pPr>
            <a:r>
              <a:rPr lang="en-US" baseline="0" dirty="0" smtClean="0"/>
              <a:t>Outliers show up quite well on the galaxy visualization, which may helpful when we begin to think of mission boundaries.</a:t>
            </a:r>
          </a:p>
          <a:p>
            <a:pPr marL="0" marR="0" indent="0" algn="l" defTabSz="914263" rtl="0" eaLnBrk="0" fontAlgn="base" latinLnBrk="0" hangingPunct="0">
              <a:lnSpc>
                <a:spcPct val="100000"/>
              </a:lnSpc>
              <a:spcBef>
                <a:spcPct val="30000"/>
              </a:spcBef>
              <a:spcAft>
                <a:spcPct val="0"/>
              </a:spcAft>
              <a:buClrTx/>
              <a:buSzTx/>
              <a:buFontTx/>
              <a:buNone/>
              <a:tabLst/>
              <a:defRPr/>
            </a:pPr>
            <a:r>
              <a:rPr lang="en-US" baseline="0" dirty="0" smtClean="0"/>
              <a:t>Last, we can’t forget about the cool factor of doing something like this.</a:t>
            </a:r>
          </a:p>
          <a:p>
            <a:pPr marL="0" marR="0" indent="0" algn="l" defTabSz="914263"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263" rtl="0" eaLnBrk="0" fontAlgn="base" latinLnBrk="0" hangingPunct="0">
              <a:lnSpc>
                <a:spcPct val="100000"/>
              </a:lnSpc>
              <a:spcBef>
                <a:spcPct val="30000"/>
              </a:spcBef>
              <a:spcAft>
                <a:spcPct val="0"/>
              </a:spcAft>
              <a:buClrTx/>
              <a:buSzTx/>
              <a:buFontTx/>
              <a:buNone/>
              <a:tabLst/>
              <a:defRPr/>
            </a:pPr>
            <a:r>
              <a:rPr lang="en-US" baseline="0" dirty="0" smtClean="0"/>
              <a:t>On the con side, </a:t>
            </a:r>
          </a:p>
          <a:p>
            <a:pPr marL="0" marR="0" indent="0" algn="l" defTabSz="914263" rtl="0" eaLnBrk="0" fontAlgn="base" latinLnBrk="0" hangingPunct="0">
              <a:lnSpc>
                <a:spcPct val="100000"/>
              </a:lnSpc>
              <a:spcBef>
                <a:spcPct val="30000"/>
              </a:spcBef>
              <a:spcAft>
                <a:spcPct val="0"/>
              </a:spcAft>
              <a:buClrTx/>
              <a:buSzTx/>
              <a:buFontTx/>
              <a:buNone/>
              <a:tabLst/>
              <a:defRPr/>
            </a:pPr>
            <a:r>
              <a:rPr lang="en-US" baseline="0" dirty="0" smtClean="0"/>
              <a:t>The cost of the software is, for education and the federal government, about $1,000 per year. So it’s definitely an investment.</a:t>
            </a:r>
          </a:p>
          <a:p>
            <a:pPr marL="0" marR="0" indent="0" algn="l" defTabSz="914263" rtl="0" eaLnBrk="0" fontAlgn="base" latinLnBrk="0" hangingPunct="0">
              <a:lnSpc>
                <a:spcPct val="100000"/>
              </a:lnSpc>
              <a:spcBef>
                <a:spcPct val="30000"/>
              </a:spcBef>
              <a:spcAft>
                <a:spcPct val="0"/>
              </a:spcAft>
              <a:buClrTx/>
              <a:buSzTx/>
              <a:buFontTx/>
              <a:buNone/>
              <a:tabLst/>
              <a:defRPr/>
            </a:pPr>
            <a:r>
              <a:rPr lang="en-US" baseline="0" dirty="0" smtClean="0"/>
              <a:t>And there is a steep learning curve. Plus we have found that it’s not something you can put down for several months and then pick back up again where you left off.  </a:t>
            </a:r>
          </a:p>
          <a:p>
            <a:pPr marL="0" marR="0" indent="0" algn="l" defTabSz="914263" rtl="0" eaLnBrk="0" fontAlgn="base" latinLnBrk="0" hangingPunct="0">
              <a:lnSpc>
                <a:spcPct val="100000"/>
              </a:lnSpc>
              <a:spcBef>
                <a:spcPct val="30000"/>
              </a:spcBef>
              <a:spcAft>
                <a:spcPct val="0"/>
              </a:spcAft>
              <a:buClrTx/>
              <a:buSzTx/>
              <a:buFontTx/>
              <a:buNone/>
              <a:tabLst/>
              <a:defRPr/>
            </a:pPr>
            <a:r>
              <a:rPr lang="en-US" baseline="0" dirty="0" smtClean="0"/>
              <a:t>While there is an easy way to save the galaxy visualization to a *.jpg image, preparing them for PowerPoint is time-consuming.  </a:t>
            </a:r>
          </a:p>
          <a:p>
            <a:pPr marL="0" marR="0" indent="0" algn="l" defTabSz="914263" rtl="0" eaLnBrk="0" fontAlgn="base" latinLnBrk="0" hangingPunct="0">
              <a:lnSpc>
                <a:spcPct val="100000"/>
              </a:lnSpc>
              <a:spcBef>
                <a:spcPct val="30000"/>
              </a:spcBef>
              <a:spcAft>
                <a:spcPct val="0"/>
              </a:spcAft>
              <a:buClrTx/>
              <a:buSzTx/>
              <a:buFontTx/>
              <a:buNone/>
              <a:tabLst/>
              <a:defRPr/>
            </a:pPr>
            <a:r>
              <a:rPr lang="en-US" baseline="0" dirty="0" smtClean="0"/>
              <a:t>It also takes some time to interpret the findings.  </a:t>
            </a:r>
          </a:p>
          <a:p>
            <a:pPr marL="0" marR="0" indent="0" algn="l" defTabSz="914263"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263" rtl="0" eaLnBrk="0" fontAlgn="base" latinLnBrk="0" hangingPunct="0">
              <a:lnSpc>
                <a:spcPct val="100000"/>
              </a:lnSpc>
              <a:spcBef>
                <a:spcPct val="30000"/>
              </a:spcBef>
              <a:spcAft>
                <a:spcPct val="0"/>
              </a:spcAft>
              <a:buClrTx/>
              <a:buSzTx/>
              <a:buFontTx/>
              <a:buNone/>
              <a:tabLst/>
              <a:defRPr/>
            </a:pPr>
            <a:endParaRPr lang="en-US" baseline="0" dirty="0" smtClean="0"/>
          </a:p>
          <a:p>
            <a:pPr defTabSz="914263">
              <a:defRPr/>
            </a:pPr>
            <a:endParaRPr lang="en-US" dirty="0"/>
          </a:p>
        </p:txBody>
      </p:sp>
      <p:sp>
        <p:nvSpPr>
          <p:cNvPr id="4" name="Date Placeholder 3"/>
          <p:cNvSpPr>
            <a:spLocks noGrp="1"/>
          </p:cNvSpPr>
          <p:nvPr>
            <p:ph type="dt" idx="10"/>
          </p:nvPr>
        </p:nvSpPr>
        <p:spPr/>
        <p:txBody>
          <a:bodyPr/>
          <a:lstStyle/>
          <a:p>
            <a:pPr>
              <a:defRPr/>
            </a:pPr>
            <a:fld id="{B297FC70-8027-4A0B-A72D-9ECE609122A1}" type="datetime1">
              <a:rPr lang="en-US" smtClean="0">
                <a:solidFill>
                  <a:prstClr val="black"/>
                </a:solidFill>
              </a:rPr>
              <a:pPr>
                <a:defRPr/>
              </a:pPr>
              <a:t>10/27/2011</a:t>
            </a:fld>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1541756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3">
              <a:defRPr/>
            </a:pPr>
            <a:r>
              <a:rPr lang="en-US" b="0" i="0" dirty="0" smtClean="0"/>
              <a:t>In summary, using</a:t>
            </a:r>
            <a:r>
              <a:rPr lang="en-US" b="0" i="0" baseline="0" dirty="0" smtClean="0"/>
              <a:t> OmniViz has helped us understand patterns in our portfolio that could inform the management of science in a new way, particularly in helping us with our reorganization. It has helped us visualize our grants and given us a big picture view of our portfolio to enable needed discussions around the topic of reorganization.  </a:t>
            </a:r>
          </a:p>
          <a:p>
            <a:pPr defTabSz="914263">
              <a:defRPr/>
            </a:pPr>
            <a:endParaRPr lang="en-US" b="0" i="0" baseline="0" dirty="0" smtClean="0"/>
          </a:p>
          <a:p>
            <a:pPr defTabSz="914263">
              <a:defRPr/>
            </a:pPr>
            <a:r>
              <a:rPr lang="en-US" b="0" i="0" baseline="0" dirty="0" smtClean="0"/>
              <a:t>Here are some directions we are thinking of examining next, but I’d be very interested in hearing from you on what types of questions it could help you answer.</a:t>
            </a:r>
            <a:endParaRPr lang="en-US" dirty="0"/>
          </a:p>
        </p:txBody>
      </p:sp>
      <p:sp>
        <p:nvSpPr>
          <p:cNvPr id="4" name="Date Placeholder 3"/>
          <p:cNvSpPr>
            <a:spLocks noGrp="1"/>
          </p:cNvSpPr>
          <p:nvPr>
            <p:ph type="dt" idx="10"/>
          </p:nvPr>
        </p:nvSpPr>
        <p:spPr/>
        <p:txBody>
          <a:bodyPr/>
          <a:lstStyle/>
          <a:p>
            <a:pPr>
              <a:defRPr/>
            </a:pPr>
            <a:fld id="{B297FC70-8027-4A0B-A72D-9ECE609122A1}" type="datetime1">
              <a:rPr lang="en-US" smtClean="0">
                <a:solidFill>
                  <a:prstClr val="black"/>
                </a:solidFill>
              </a:rPr>
              <a:pPr>
                <a:defRPr/>
              </a:pPr>
              <a:t>10/27/2011</a:t>
            </a:fld>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541756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22</a:t>
            </a:fld>
            <a:endParaRPr lang="en-US"/>
          </a:p>
        </p:txBody>
      </p:sp>
    </p:spTree>
    <p:extLst>
      <p:ext uri="{BB962C8B-B14F-4D97-AF65-F5344CB8AC3E}">
        <p14:creationId xmlns:p14="http://schemas.microsoft.com/office/powerpoint/2010/main" val="149271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3" eaLnBrk="1" hangingPunct="1">
              <a:defRPr/>
            </a:pPr>
            <a:endParaRPr lang="en-US" sz="1400" dirty="0"/>
          </a:p>
          <a:p>
            <a:pPr defTabSz="914263" eaLnBrk="1" hangingPunct="1">
              <a:defRPr/>
            </a:pPr>
            <a:r>
              <a:rPr lang="en-US" sz="1400" dirty="0" smtClean="0"/>
              <a:t>The</a:t>
            </a:r>
            <a:r>
              <a:rPr lang="en-US" sz="1400" baseline="0" dirty="0" smtClean="0"/>
              <a:t> purpose of our project was to see how visualization techniques in OmniViz would help us better analyze our research portfolios.  </a:t>
            </a:r>
          </a:p>
          <a:p>
            <a:pPr defTabSz="914263" eaLnBrk="1" hangingPunct="1">
              <a:defRPr/>
            </a:pPr>
            <a:endParaRPr lang="en-US" sz="1400" dirty="0" smtClean="0"/>
          </a:p>
          <a:p>
            <a:pPr defTabSz="914263" eaLnBrk="1" hangingPunct="1">
              <a:defRPr/>
            </a:pPr>
            <a:r>
              <a:rPr lang="en-US" sz="1400" dirty="0" smtClean="0"/>
              <a:t>Our </a:t>
            </a:r>
            <a:r>
              <a:rPr lang="en-US" sz="1400" dirty="0"/>
              <a:t>goal was to answer questions like: </a:t>
            </a:r>
            <a:endParaRPr lang="en-US" sz="1400" dirty="0" smtClean="0"/>
          </a:p>
          <a:p>
            <a:pPr marL="342900" indent="-342900" defTabSz="914263" eaLnBrk="1" hangingPunct="1">
              <a:buFont typeface="+mj-lt"/>
              <a:buAutoNum type="arabicPeriod"/>
              <a:defRPr/>
            </a:pPr>
            <a:r>
              <a:rPr lang="en-US" sz="1400" dirty="0" smtClean="0"/>
              <a:t>Understand patterns in our portfolio that could inform the management of science in a new way.</a:t>
            </a:r>
          </a:p>
          <a:p>
            <a:pPr marL="342900" indent="-342900" defTabSz="914263" eaLnBrk="1" hangingPunct="1">
              <a:buFont typeface="+mj-lt"/>
              <a:buAutoNum type="arabicPeriod"/>
              <a:defRPr/>
            </a:pPr>
            <a:r>
              <a:rPr lang="en-US" sz="1400" kern="1200" dirty="0" smtClean="0">
                <a:latin typeface="Arial" charset="0"/>
              </a:rPr>
              <a:t>Visualize the assignment of grants to program officers.</a:t>
            </a:r>
            <a:endParaRPr lang="en-US" sz="1400" dirty="0" smtClean="0"/>
          </a:p>
          <a:p>
            <a:pPr marL="342900" lvl="0" indent="-342900" defTabSz="914263" eaLnBrk="1" hangingPunct="1">
              <a:buFont typeface="+mj-lt"/>
              <a:buAutoNum type="arabicPeriod"/>
              <a:defRPr/>
            </a:pPr>
            <a:r>
              <a:rPr lang="en-US" sz="1400" kern="1200" dirty="0" smtClean="0">
                <a:latin typeface="Arial" charset="0"/>
              </a:rPr>
              <a:t>How</a:t>
            </a:r>
            <a:r>
              <a:rPr lang="en-US" sz="1400" kern="1200" baseline="0" dirty="0" smtClean="0">
                <a:latin typeface="Arial" charset="0"/>
              </a:rPr>
              <a:t> can we use this tool to e</a:t>
            </a:r>
            <a:r>
              <a:rPr lang="en-US" sz="1400" kern="1200" dirty="0" smtClean="0">
                <a:latin typeface="Arial" charset="0"/>
              </a:rPr>
              <a:t>xplore emerging areas of science and also to </a:t>
            </a:r>
          </a:p>
          <a:p>
            <a:pPr marL="342900" lvl="0" indent="-342900" defTabSz="914263" eaLnBrk="1" hangingPunct="1">
              <a:buFont typeface="+mj-lt"/>
              <a:buAutoNum type="arabicPeriod"/>
              <a:defRPr/>
            </a:pPr>
            <a:r>
              <a:rPr lang="en-US" sz="1400" kern="1200" dirty="0" smtClean="0">
                <a:latin typeface="Arial" charset="0"/>
              </a:rPr>
              <a:t>Identify gaps in research</a:t>
            </a:r>
          </a:p>
          <a:p>
            <a:pPr marL="0" marR="0" indent="0" algn="l" defTabSz="914263" rtl="0" eaLnBrk="1" fontAlgn="base" latinLnBrk="0" hangingPunct="1">
              <a:lnSpc>
                <a:spcPct val="100000"/>
              </a:lnSpc>
              <a:spcBef>
                <a:spcPct val="30000"/>
              </a:spcBef>
              <a:spcAft>
                <a:spcPct val="0"/>
              </a:spcAft>
              <a:buClrTx/>
              <a:buSzTx/>
              <a:buFontTx/>
              <a:buNone/>
              <a:tabLst/>
              <a:defRPr/>
            </a:pPr>
            <a:endParaRPr lang="en-US" sz="1400" dirty="0" smtClean="0"/>
          </a:p>
          <a:p>
            <a:pPr marL="0" marR="0" indent="0" algn="l" defTabSz="914263" rtl="0" eaLnBrk="1" fontAlgn="base" latinLnBrk="0" hangingPunct="1">
              <a:lnSpc>
                <a:spcPct val="100000"/>
              </a:lnSpc>
              <a:spcBef>
                <a:spcPct val="30000"/>
              </a:spcBef>
              <a:spcAft>
                <a:spcPct val="0"/>
              </a:spcAft>
              <a:buClrTx/>
              <a:buSzTx/>
              <a:buFontTx/>
              <a:buNone/>
              <a:tabLst/>
              <a:defRPr/>
            </a:pPr>
            <a:r>
              <a:rPr lang="en-US" sz="1400" dirty="0" smtClean="0"/>
              <a:t>In</a:t>
            </a:r>
            <a:r>
              <a:rPr lang="en-US" sz="1400" baseline="0" dirty="0" smtClean="0"/>
              <a:t> this presentation, we will focus on the first two items.  </a:t>
            </a:r>
            <a:endParaRPr lang="en-US" dirty="0"/>
          </a:p>
        </p:txBody>
      </p:sp>
      <p:sp>
        <p:nvSpPr>
          <p:cNvPr id="4" name="Date Placeholder 3"/>
          <p:cNvSpPr>
            <a:spLocks noGrp="1"/>
          </p:cNvSpPr>
          <p:nvPr>
            <p:ph type="dt" idx="10"/>
          </p:nvPr>
        </p:nvSpPr>
        <p:spPr/>
        <p:txBody>
          <a:bodyPr/>
          <a:lstStyle/>
          <a:p>
            <a:pPr>
              <a:defRPr/>
            </a:pPr>
            <a:fld id="{B297FC70-8027-4A0B-A72D-9ECE609122A1}" type="datetime1">
              <a:rPr lang="en-US" smtClean="0">
                <a:solidFill>
                  <a:prstClr val="black"/>
                </a:solidFill>
              </a:rPr>
              <a:pPr>
                <a:defRPr/>
              </a:pPr>
              <a:t>10/27/2011</a:t>
            </a:fld>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31521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OmniViz uses text mining algorithms to cluster/categorize gobs of data and then uses visual methods to help the analyst make sense of the results. </a:t>
            </a:r>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4</a:t>
            </a:fld>
            <a:endParaRPr lang="en-US"/>
          </a:p>
        </p:txBody>
      </p:sp>
    </p:spTree>
    <p:extLst>
      <p:ext uri="{BB962C8B-B14F-4D97-AF65-F5344CB8AC3E}">
        <p14:creationId xmlns:p14="http://schemas.microsoft.com/office/powerpoint/2010/main" val="161311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lists the five broad steps we completed to define and refine our text mining algorithm.  In reality, most of these had many sub-steps and iterations within them.  I can’t emphasize how important these steps are, because the text mining process drives the results that are displayed.  However, in the interest of time, I’m going to focus on the results, the visualization.  If anyone is interested in the text mining process, please feel free to come up to me after the presentation.</a:t>
            </a:r>
          </a:p>
          <a:p>
            <a:endParaRPr lang="en-US" baseline="0" dirty="0" smtClean="0"/>
          </a:p>
          <a:p>
            <a:endParaRPr lang="en-US" dirty="0"/>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5</a:t>
            </a:fld>
            <a:endParaRPr lang="en-US"/>
          </a:p>
        </p:txBody>
      </p:sp>
    </p:spTree>
    <p:extLst>
      <p:ext uri="{BB962C8B-B14F-4D97-AF65-F5344CB8AC3E}">
        <p14:creationId xmlns:p14="http://schemas.microsoft.com/office/powerpoint/2010/main" val="1046713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3">
              <a:defRPr/>
            </a:pPr>
            <a:r>
              <a:rPr lang="en-US" b="0" i="0" dirty="0" smtClean="0"/>
              <a:t>Our </a:t>
            </a:r>
            <a:r>
              <a:rPr lang="en-US" b="0" i="0" dirty="0"/>
              <a:t>first question was: </a:t>
            </a:r>
            <a:r>
              <a:rPr lang="en-US" b="0" i="0" dirty="0" smtClean="0"/>
              <a:t>Can OmniViz help us understand patterns in a portfolio that could inform the management of science in a new way?  </a:t>
            </a:r>
            <a:endParaRPr lang="en-US" dirty="0" smtClean="0"/>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6</a:t>
            </a:fld>
            <a:endParaRPr lang="en-US"/>
          </a:p>
        </p:txBody>
      </p:sp>
    </p:spTree>
    <p:extLst>
      <p:ext uri="{BB962C8B-B14F-4D97-AF65-F5344CB8AC3E}">
        <p14:creationId xmlns:p14="http://schemas.microsoft.com/office/powerpoint/2010/main" val="154175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0" baseline="0" dirty="0" smtClean="0"/>
              <a:t>Let me explain what you’re seeing:</a:t>
            </a:r>
          </a:p>
          <a:p>
            <a:endParaRPr lang="en-US" b="0" i="1" baseline="0" dirty="0" smtClean="0"/>
          </a:p>
          <a:p>
            <a:r>
              <a:rPr lang="en-US" b="0" i="0" baseline="0" dirty="0" smtClean="0"/>
              <a:t>We call it a galaxy view because that’s what </a:t>
            </a:r>
            <a:r>
              <a:rPr lang="en-US" b="0" i="0" baseline="0" dirty="0" err="1" smtClean="0"/>
              <a:t>Omniviz</a:t>
            </a:r>
            <a:r>
              <a:rPr lang="en-US" b="0" i="0" baseline="0" dirty="0" smtClean="0"/>
              <a:t> calls it. Each one of these little blue “stars” is a grant. It helps us understand the relationships of the records to each other.  Each cluster is a similar to a pile of records, in this case grants, that are similar to each other.  </a:t>
            </a:r>
          </a:p>
          <a:p>
            <a:endParaRPr lang="en-US" b="0" i="0" baseline="0" dirty="0" smtClean="0"/>
          </a:p>
          <a:p>
            <a:r>
              <a:rPr lang="en-US" b="0" i="0" baseline="0" dirty="0" smtClean="0"/>
              <a:t>Each grant is a point, or dot, on the visualization.  </a:t>
            </a:r>
          </a:p>
          <a:p>
            <a:endParaRPr lang="en-US" b="0" i="0" baseline="0" dirty="0" smtClean="0"/>
          </a:p>
          <a:p>
            <a:r>
              <a:rPr lang="en-US" b="0" i="0" baseline="0" dirty="0" smtClean="0"/>
              <a:t>The “folder icon” associated with each cluster represents the mathematical center of the numeric representation for the records in that cluster.  The proximity indicates relatedness.  The more similar a point, the closer in proximity they are to each other.  Likewise to clusters around each other – the more related they are to each other, the closer together they are. The less related, the farther away they are from each other.  The location in the Galaxy provides the overall distribution of grants within the total portfolio.  For example, a large number of grants in one area congregates around related subjects/topics.  </a:t>
            </a:r>
          </a:p>
          <a:p>
            <a:endParaRPr lang="en-US" b="0" i="0" baseline="0" dirty="0" smtClean="0"/>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7</a:t>
            </a:fld>
            <a:endParaRPr lang="en-US"/>
          </a:p>
        </p:txBody>
      </p:sp>
    </p:spTree>
    <p:extLst>
      <p:ext uri="{BB962C8B-B14F-4D97-AF65-F5344CB8AC3E}">
        <p14:creationId xmlns:p14="http://schemas.microsoft.com/office/powerpoint/2010/main" val="160892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0" i="0" baseline="0" dirty="0" smtClean="0"/>
              <a:t>For our organization, the grants on the lower right side of the slide represent the most basic, cell-level, mechanism-level of research.  </a:t>
            </a:r>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8</a:t>
            </a:fld>
            <a:endParaRPr lang="en-US"/>
          </a:p>
        </p:txBody>
      </p:sp>
    </p:spTree>
    <p:extLst>
      <p:ext uri="{BB962C8B-B14F-4D97-AF65-F5344CB8AC3E}">
        <p14:creationId xmlns:p14="http://schemas.microsoft.com/office/powerpoint/2010/main" val="1608923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smtClean="0"/>
              <a:t>As we move up and left, the research/organism moves from mechanism to cell to larger congregations of cells to mouse models and mechanisms.</a:t>
            </a:r>
          </a:p>
          <a:p>
            <a:endParaRPr lang="en-US" b="0" i="0" baseline="0" dirty="0" smtClean="0"/>
          </a:p>
          <a:p>
            <a:endParaRPr lang="en-US" baseline="0" dirty="0" smtClean="0"/>
          </a:p>
          <a:p>
            <a:endParaRPr lang="en-US" baseline="0" dirty="0" smtClean="0"/>
          </a:p>
        </p:txBody>
      </p:sp>
      <p:sp>
        <p:nvSpPr>
          <p:cNvPr id="4" name="Date Placeholder 3"/>
          <p:cNvSpPr>
            <a:spLocks noGrp="1"/>
          </p:cNvSpPr>
          <p:nvPr>
            <p:ph type="dt" idx="10"/>
          </p:nvPr>
        </p:nvSpPr>
        <p:spPr/>
        <p:txBody>
          <a:bodyPr/>
          <a:lstStyle/>
          <a:p>
            <a:pPr>
              <a:defRPr/>
            </a:pPr>
            <a:fld id="{B297FC70-8027-4A0B-A72D-9ECE609122A1}" type="datetime1">
              <a:rPr lang="en-US" smtClean="0"/>
              <a:pPr>
                <a:defRPr/>
              </a:pPr>
              <a:t>10/27/2011</a:t>
            </a:fld>
            <a:endParaRPr lang="en-US"/>
          </a:p>
        </p:txBody>
      </p:sp>
      <p:sp>
        <p:nvSpPr>
          <p:cNvPr id="5" name="Slide Number Placeholder 4"/>
          <p:cNvSpPr>
            <a:spLocks noGrp="1"/>
          </p:cNvSpPr>
          <p:nvPr>
            <p:ph type="sldNum" sz="quarter" idx="11"/>
          </p:nvPr>
        </p:nvSpPr>
        <p:spPr/>
        <p:txBody>
          <a:bodyPr/>
          <a:lstStyle/>
          <a:p>
            <a:pPr>
              <a:defRPr/>
            </a:pPr>
            <a:fld id="{533807F7-1344-4307-AB39-4BE67862850B}" type="slidenum">
              <a:rPr lang="en-US" smtClean="0"/>
              <a:pPr>
                <a:defRPr/>
              </a:pPr>
              <a:t>9</a:t>
            </a:fld>
            <a:endParaRPr lang="en-US"/>
          </a:p>
        </p:txBody>
      </p:sp>
    </p:spTree>
    <p:extLst>
      <p:ext uri="{BB962C8B-B14F-4D97-AF65-F5344CB8AC3E}">
        <p14:creationId xmlns:p14="http://schemas.microsoft.com/office/powerpoint/2010/main" val="1608923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main header new 3 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NIEH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9238"/>
            <a:ext cx="2286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Logo: U.S. Department of Health and Human Services &#10;Logo: National Institutes of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013" y="5764213"/>
            <a:ext cx="2974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57175" y="1846263"/>
            <a:ext cx="8629650" cy="1470025"/>
          </a:xfrm>
        </p:spPr>
        <p:txBody>
          <a:bodyPr anchor="b"/>
          <a:lstStyle>
            <a:lvl1pPr algn="ctr">
              <a:defRPr sz="4000">
                <a:latin typeface="Arial Narrow" pitchFamily="34" charset="0"/>
              </a:defRPr>
            </a:lvl1pPr>
          </a:lstStyle>
          <a:p>
            <a:pPr lvl="0"/>
            <a:r>
              <a:rPr lang="en-US" noProof="0" smtClean="0"/>
              <a:t>Click to Add Title</a:t>
            </a:r>
          </a:p>
        </p:txBody>
      </p:sp>
      <p:sp>
        <p:nvSpPr>
          <p:cNvPr id="3075" name="Rectangle 3"/>
          <p:cNvSpPr>
            <a:spLocks noGrp="1" noChangeArrowheads="1"/>
          </p:cNvSpPr>
          <p:nvPr>
            <p:ph type="subTitle" idx="1"/>
          </p:nvPr>
        </p:nvSpPr>
        <p:spPr>
          <a:xfrm>
            <a:off x="1019175" y="3500438"/>
            <a:ext cx="7105650" cy="1752600"/>
          </a:xfrm>
        </p:spPr>
        <p:txBody>
          <a:bodyPr/>
          <a:lstStyle>
            <a:lvl1pPr marL="0" indent="0" algn="ctr">
              <a:buFontTx/>
              <a:buNone/>
              <a:defRPr sz="2200">
                <a:solidFill>
                  <a:schemeClr val="tx2"/>
                </a:solidFill>
              </a:defRPr>
            </a:lvl1pPr>
          </a:lstStyle>
          <a:p>
            <a:pPr lvl="0"/>
            <a:r>
              <a:rPr lang="en-US" noProof="0" smtClean="0"/>
              <a:t>Click to Add Subtitle</a:t>
            </a:r>
          </a:p>
        </p:txBody>
      </p:sp>
    </p:spTree>
    <p:extLst>
      <p:ext uri="{BB962C8B-B14F-4D97-AF65-F5344CB8AC3E}">
        <p14:creationId xmlns:p14="http://schemas.microsoft.com/office/powerpoint/2010/main" val="303761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232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521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71204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7781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5911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049338"/>
            <a:ext cx="39624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049338"/>
            <a:ext cx="39624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667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9743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463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299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0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8610600" y="6139934"/>
            <a:ext cx="466794" cy="369332"/>
          </a:xfrm>
          <a:prstGeom prst="rect">
            <a:avLst/>
          </a:prstGeom>
          <a:noFill/>
        </p:spPr>
        <p:txBody>
          <a:bodyPr wrap="none" rtlCol="0">
            <a:spAutoFit/>
          </a:bodyPr>
          <a:lstStyle/>
          <a:p>
            <a:fld id="{1C584BA3-FC78-4D60-A1D7-F1211569BD1D}" type="slidenum">
              <a:rPr lang="en-US" smtClean="0"/>
              <a:t>‹#›</a:t>
            </a:fld>
            <a:endParaRPr lang="en-US" dirty="0"/>
          </a:p>
        </p:txBody>
      </p:sp>
    </p:spTree>
    <p:extLst>
      <p:ext uri="{BB962C8B-B14F-4D97-AF65-F5344CB8AC3E}">
        <p14:creationId xmlns:p14="http://schemas.microsoft.com/office/powerpoint/2010/main" val="22674097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6378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6772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317500"/>
            <a:ext cx="2105025" cy="561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317500"/>
            <a:ext cx="6162675" cy="561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6966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main header new 3 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NIEH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9238"/>
            <a:ext cx="2286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Logo: U.S. Department of Health and Human Services &#10;Logo: National Institutes of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013" y="5764213"/>
            <a:ext cx="2974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57175" y="1846263"/>
            <a:ext cx="8629650" cy="1470025"/>
          </a:xfrm>
        </p:spPr>
        <p:txBody>
          <a:bodyPr anchor="b"/>
          <a:lstStyle>
            <a:lvl1pPr algn="ctr">
              <a:defRPr sz="4000">
                <a:latin typeface="Arial Narrow" pitchFamily="34" charset="0"/>
              </a:defRPr>
            </a:lvl1pPr>
          </a:lstStyle>
          <a:p>
            <a:pPr lvl="0"/>
            <a:r>
              <a:rPr lang="en-US" noProof="0" smtClean="0"/>
              <a:t>Click to Add Title</a:t>
            </a:r>
          </a:p>
        </p:txBody>
      </p:sp>
      <p:sp>
        <p:nvSpPr>
          <p:cNvPr id="3075" name="Rectangle 3"/>
          <p:cNvSpPr>
            <a:spLocks noGrp="1" noChangeArrowheads="1"/>
          </p:cNvSpPr>
          <p:nvPr>
            <p:ph type="subTitle" idx="1"/>
          </p:nvPr>
        </p:nvSpPr>
        <p:spPr>
          <a:xfrm>
            <a:off x="1019175" y="3500438"/>
            <a:ext cx="7105650" cy="1752600"/>
          </a:xfrm>
        </p:spPr>
        <p:txBody>
          <a:bodyPr/>
          <a:lstStyle>
            <a:lvl1pPr marL="0" indent="0" algn="ctr">
              <a:buFontTx/>
              <a:buNone/>
              <a:defRPr sz="2200">
                <a:solidFill>
                  <a:schemeClr val="tx2"/>
                </a:solidFill>
              </a:defRPr>
            </a:lvl1pPr>
          </a:lstStyle>
          <a:p>
            <a:pPr lvl="0"/>
            <a:r>
              <a:rPr lang="en-US" noProof="0" smtClean="0"/>
              <a:t>Click to Add Subtitle</a:t>
            </a:r>
          </a:p>
        </p:txBody>
      </p:sp>
    </p:spTree>
    <p:extLst>
      <p:ext uri="{BB962C8B-B14F-4D97-AF65-F5344CB8AC3E}">
        <p14:creationId xmlns:p14="http://schemas.microsoft.com/office/powerpoint/2010/main" val="468811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778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91374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47838"/>
            <a:ext cx="38100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47838"/>
            <a:ext cx="38100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5698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1610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638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95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7986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2746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57087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066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7087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main header new 3 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NIEH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9238"/>
            <a:ext cx="2286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Logo: U.S. Department of Health and Human Services &#10;Logo: National Institutes of Heal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013" y="5764213"/>
            <a:ext cx="29749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57175" y="1846263"/>
            <a:ext cx="8629650" cy="1470025"/>
          </a:xfrm>
        </p:spPr>
        <p:txBody>
          <a:bodyPr anchor="b"/>
          <a:lstStyle>
            <a:lvl1pPr algn="ctr">
              <a:defRPr sz="4000">
                <a:latin typeface="Arial Narrow" pitchFamily="34" charset="0"/>
              </a:defRPr>
            </a:lvl1pPr>
          </a:lstStyle>
          <a:p>
            <a:r>
              <a:rPr lang="en-US"/>
              <a:t>Click to Add Title</a:t>
            </a:r>
          </a:p>
        </p:txBody>
      </p:sp>
      <p:sp>
        <p:nvSpPr>
          <p:cNvPr id="3075" name="Rectangle 3"/>
          <p:cNvSpPr>
            <a:spLocks noGrp="1" noChangeArrowheads="1"/>
          </p:cNvSpPr>
          <p:nvPr>
            <p:ph type="subTitle" idx="1"/>
          </p:nvPr>
        </p:nvSpPr>
        <p:spPr>
          <a:xfrm>
            <a:off x="1019175" y="3500438"/>
            <a:ext cx="7105650" cy="1752600"/>
          </a:xfrm>
        </p:spPr>
        <p:txBody>
          <a:bodyPr/>
          <a:lstStyle>
            <a:lvl1pPr marL="0" indent="0" algn="ctr">
              <a:buFontTx/>
              <a:buNone/>
              <a:defRPr sz="2200">
                <a:solidFill>
                  <a:schemeClr val="tx2"/>
                </a:solidFill>
              </a:defRPr>
            </a:lvl1pPr>
          </a:lstStyle>
          <a:p>
            <a:r>
              <a:rPr lang="en-US"/>
              <a:t>Click to Add Subtitle</a:t>
            </a:r>
          </a:p>
        </p:txBody>
      </p:sp>
      <p:sp>
        <p:nvSpPr>
          <p:cNvPr id="2" name="TextBox 1"/>
          <p:cNvSpPr txBox="1"/>
          <p:nvPr userDrawn="1"/>
        </p:nvSpPr>
        <p:spPr>
          <a:xfrm>
            <a:off x="8627728" y="6600110"/>
            <a:ext cx="381000" cy="246221"/>
          </a:xfrm>
          <a:prstGeom prst="rect">
            <a:avLst/>
          </a:prstGeom>
          <a:noFill/>
        </p:spPr>
        <p:txBody>
          <a:bodyPr wrap="square" rtlCol="0">
            <a:spAutoFit/>
          </a:bodyPr>
          <a:lstStyle/>
          <a:p>
            <a:fld id="{52151C9C-512B-45E8-844C-934FA134C576}" type="slidenum">
              <a:rPr lang="en-US" sz="1000" smtClean="0"/>
              <a:t>‹#›</a:t>
            </a:fld>
            <a:endParaRPr lang="en-US" sz="1000" dirty="0"/>
          </a:p>
        </p:txBody>
      </p:sp>
    </p:spTree>
    <p:extLst>
      <p:ext uri="{BB962C8B-B14F-4D97-AF65-F5344CB8AC3E}">
        <p14:creationId xmlns:p14="http://schemas.microsoft.com/office/powerpoint/2010/main" val="59610309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73026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64072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47838"/>
            <a:ext cx="38100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47838"/>
            <a:ext cx="38100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27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5181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212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47838"/>
            <a:ext cx="38100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47838"/>
            <a:ext cx="38100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5939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733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5999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1294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0933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906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872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083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506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98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358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06890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8.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990600"/>
            <a:ext cx="822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747838"/>
            <a:ext cx="7772400" cy="488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9" descr="Logo: U.S. Department of Health and Human Services &#10;Logo: National Institutes of Healt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77063" y="6075363"/>
            <a:ext cx="20907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2"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225425" indent="-225425" algn="l" rtl="0" eaLnBrk="0" fontAlgn="base" hangingPunct="0">
        <a:lnSpc>
          <a:spcPct val="90000"/>
        </a:lnSpc>
        <a:spcBef>
          <a:spcPct val="70000"/>
        </a:spcBef>
        <a:spcAft>
          <a:spcPct val="0"/>
        </a:spcAft>
        <a:buClr>
          <a:schemeClr val="tx2"/>
        </a:buClr>
        <a:buChar char="•"/>
        <a:defRPr>
          <a:solidFill>
            <a:schemeClr val="tx1"/>
          </a:solidFill>
          <a:latin typeface="+mn-lt"/>
          <a:ea typeface="+mn-ea"/>
          <a:cs typeface="+mn-cs"/>
        </a:defRPr>
      </a:lvl1pPr>
      <a:lvl2pPr marL="576263" indent="-236538" algn="l" rtl="0" eaLnBrk="0" fontAlgn="base" hangingPunct="0">
        <a:lnSpc>
          <a:spcPct val="90000"/>
        </a:lnSpc>
        <a:spcBef>
          <a:spcPct val="70000"/>
        </a:spcBef>
        <a:spcAft>
          <a:spcPct val="0"/>
        </a:spcAft>
        <a:buClr>
          <a:schemeClr val="tx2"/>
        </a:buClr>
        <a:buChar char="–"/>
        <a:defRPr sz="1600">
          <a:solidFill>
            <a:schemeClr val="tx1"/>
          </a:solidFill>
          <a:latin typeface="+mn-lt"/>
        </a:defRPr>
      </a:lvl2pPr>
      <a:lvl3pPr marL="857250" indent="-166688" algn="l" rtl="0" eaLnBrk="0" fontAlgn="base" hangingPunct="0">
        <a:lnSpc>
          <a:spcPct val="90000"/>
        </a:lnSpc>
        <a:spcBef>
          <a:spcPct val="70000"/>
        </a:spcBef>
        <a:spcAft>
          <a:spcPct val="0"/>
        </a:spcAft>
        <a:buClr>
          <a:schemeClr val="tx2"/>
        </a:buClr>
        <a:buChar char="•"/>
        <a:defRPr sz="1600">
          <a:solidFill>
            <a:schemeClr val="tx1"/>
          </a:solidFill>
          <a:latin typeface="+mn-lt"/>
        </a:defRPr>
      </a:lvl3pPr>
      <a:lvl4pPr marL="1139825" indent="-168275" algn="l" rtl="0" eaLnBrk="0" fontAlgn="base" hangingPunct="0">
        <a:lnSpc>
          <a:spcPct val="90000"/>
        </a:lnSpc>
        <a:spcBef>
          <a:spcPct val="70000"/>
        </a:spcBef>
        <a:spcAft>
          <a:spcPct val="0"/>
        </a:spcAft>
        <a:buClr>
          <a:schemeClr val="tx2"/>
        </a:buClr>
        <a:buChar char="–"/>
        <a:defRPr sz="1400">
          <a:solidFill>
            <a:schemeClr val="tx1"/>
          </a:solidFill>
          <a:latin typeface="+mn-lt"/>
        </a:defRPr>
      </a:lvl4pPr>
      <a:lvl5pPr marL="1433513" indent="-179388" algn="l" rtl="0" eaLnBrk="0" fontAlgn="base" hangingPunct="0">
        <a:lnSpc>
          <a:spcPct val="90000"/>
        </a:lnSpc>
        <a:spcBef>
          <a:spcPct val="70000"/>
        </a:spcBef>
        <a:spcAft>
          <a:spcPct val="0"/>
        </a:spcAft>
        <a:buClr>
          <a:schemeClr val="tx2"/>
        </a:buClr>
        <a:buChar char="•"/>
        <a:defRPr sz="1400">
          <a:solidFill>
            <a:schemeClr val="tx1"/>
          </a:solidFill>
          <a:latin typeface="+mn-lt"/>
        </a:defRPr>
      </a:lvl5pPr>
      <a:lvl6pPr marL="1890713" indent="-179388" algn="l" rtl="0" fontAlgn="base">
        <a:lnSpc>
          <a:spcPct val="90000"/>
        </a:lnSpc>
        <a:spcBef>
          <a:spcPct val="70000"/>
        </a:spcBef>
        <a:spcAft>
          <a:spcPct val="0"/>
        </a:spcAft>
        <a:buClr>
          <a:schemeClr val="tx2"/>
        </a:buClr>
        <a:buChar char="•"/>
        <a:defRPr sz="1400">
          <a:solidFill>
            <a:schemeClr val="tx1"/>
          </a:solidFill>
          <a:latin typeface="+mn-lt"/>
        </a:defRPr>
      </a:lvl6pPr>
      <a:lvl7pPr marL="2347913" indent="-179388" algn="l" rtl="0" fontAlgn="base">
        <a:lnSpc>
          <a:spcPct val="90000"/>
        </a:lnSpc>
        <a:spcBef>
          <a:spcPct val="70000"/>
        </a:spcBef>
        <a:spcAft>
          <a:spcPct val="0"/>
        </a:spcAft>
        <a:buClr>
          <a:schemeClr val="tx2"/>
        </a:buClr>
        <a:buChar char="•"/>
        <a:defRPr sz="1400">
          <a:solidFill>
            <a:schemeClr val="tx1"/>
          </a:solidFill>
          <a:latin typeface="+mn-lt"/>
        </a:defRPr>
      </a:lvl7pPr>
      <a:lvl8pPr marL="2805113" indent="-179388" algn="l" rtl="0" fontAlgn="base">
        <a:lnSpc>
          <a:spcPct val="90000"/>
        </a:lnSpc>
        <a:spcBef>
          <a:spcPct val="70000"/>
        </a:spcBef>
        <a:spcAft>
          <a:spcPct val="0"/>
        </a:spcAft>
        <a:buClr>
          <a:schemeClr val="tx2"/>
        </a:buClr>
        <a:buChar char="•"/>
        <a:defRPr sz="1400">
          <a:solidFill>
            <a:schemeClr val="tx1"/>
          </a:solidFill>
          <a:latin typeface="+mn-lt"/>
        </a:defRPr>
      </a:lvl8pPr>
      <a:lvl9pPr marL="3262313" indent="-179388" algn="l" rtl="0" fontAlgn="base">
        <a:lnSpc>
          <a:spcPct val="90000"/>
        </a:lnSpc>
        <a:spcBef>
          <a:spcPct val="7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66700" y="317500"/>
            <a:ext cx="822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09600" y="1049338"/>
            <a:ext cx="8077200" cy="488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7" descr="Logo: U.S. Department of Health and Human Services &#10;Logo: National Institutes of Health&#10;Logo: NIEH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45138" y="6075363"/>
            <a:ext cx="35226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225425" indent="-225425" algn="l" rtl="0" eaLnBrk="0" fontAlgn="base" hangingPunct="0">
        <a:lnSpc>
          <a:spcPct val="90000"/>
        </a:lnSpc>
        <a:spcBef>
          <a:spcPct val="70000"/>
        </a:spcBef>
        <a:spcAft>
          <a:spcPct val="0"/>
        </a:spcAft>
        <a:buClr>
          <a:schemeClr val="tx2"/>
        </a:buClr>
        <a:buChar char="•"/>
        <a:defRPr>
          <a:solidFill>
            <a:schemeClr val="tx1"/>
          </a:solidFill>
          <a:latin typeface="+mn-lt"/>
          <a:ea typeface="+mn-ea"/>
          <a:cs typeface="+mn-cs"/>
        </a:defRPr>
      </a:lvl1pPr>
      <a:lvl2pPr marL="576263" indent="-236538" algn="l" rtl="0" eaLnBrk="0" fontAlgn="base" hangingPunct="0">
        <a:lnSpc>
          <a:spcPct val="90000"/>
        </a:lnSpc>
        <a:spcBef>
          <a:spcPct val="70000"/>
        </a:spcBef>
        <a:spcAft>
          <a:spcPct val="0"/>
        </a:spcAft>
        <a:buClr>
          <a:schemeClr val="tx2"/>
        </a:buClr>
        <a:buChar char="–"/>
        <a:defRPr sz="1600">
          <a:solidFill>
            <a:schemeClr val="tx1"/>
          </a:solidFill>
          <a:latin typeface="+mn-lt"/>
        </a:defRPr>
      </a:lvl2pPr>
      <a:lvl3pPr marL="857250" indent="-166688" algn="l" rtl="0" eaLnBrk="0" fontAlgn="base" hangingPunct="0">
        <a:lnSpc>
          <a:spcPct val="90000"/>
        </a:lnSpc>
        <a:spcBef>
          <a:spcPct val="70000"/>
        </a:spcBef>
        <a:spcAft>
          <a:spcPct val="0"/>
        </a:spcAft>
        <a:buClr>
          <a:schemeClr val="tx2"/>
        </a:buClr>
        <a:buChar char="•"/>
        <a:defRPr sz="1600">
          <a:solidFill>
            <a:schemeClr val="tx1"/>
          </a:solidFill>
          <a:latin typeface="+mn-lt"/>
        </a:defRPr>
      </a:lvl3pPr>
      <a:lvl4pPr marL="1139825" indent="-168275" algn="l" rtl="0" eaLnBrk="0" fontAlgn="base" hangingPunct="0">
        <a:lnSpc>
          <a:spcPct val="90000"/>
        </a:lnSpc>
        <a:spcBef>
          <a:spcPct val="70000"/>
        </a:spcBef>
        <a:spcAft>
          <a:spcPct val="0"/>
        </a:spcAft>
        <a:buClr>
          <a:schemeClr val="tx2"/>
        </a:buClr>
        <a:buChar char="–"/>
        <a:defRPr sz="1400">
          <a:solidFill>
            <a:schemeClr val="tx1"/>
          </a:solidFill>
          <a:latin typeface="+mn-lt"/>
        </a:defRPr>
      </a:lvl4pPr>
      <a:lvl5pPr marL="1433513" indent="-179388" algn="l" rtl="0" eaLnBrk="0" fontAlgn="base" hangingPunct="0">
        <a:lnSpc>
          <a:spcPct val="90000"/>
        </a:lnSpc>
        <a:spcBef>
          <a:spcPct val="70000"/>
        </a:spcBef>
        <a:spcAft>
          <a:spcPct val="0"/>
        </a:spcAft>
        <a:buClr>
          <a:schemeClr val="tx2"/>
        </a:buClr>
        <a:buChar char="•"/>
        <a:defRPr sz="1400">
          <a:solidFill>
            <a:schemeClr val="tx1"/>
          </a:solidFill>
          <a:latin typeface="+mn-lt"/>
        </a:defRPr>
      </a:lvl5pPr>
      <a:lvl6pPr marL="1890713" indent="-179388" algn="l" rtl="0" fontAlgn="base">
        <a:lnSpc>
          <a:spcPct val="90000"/>
        </a:lnSpc>
        <a:spcBef>
          <a:spcPct val="70000"/>
        </a:spcBef>
        <a:spcAft>
          <a:spcPct val="0"/>
        </a:spcAft>
        <a:buClr>
          <a:schemeClr val="tx2"/>
        </a:buClr>
        <a:buChar char="•"/>
        <a:defRPr sz="1400">
          <a:solidFill>
            <a:schemeClr val="tx1"/>
          </a:solidFill>
          <a:latin typeface="+mn-lt"/>
        </a:defRPr>
      </a:lvl6pPr>
      <a:lvl7pPr marL="2347913" indent="-179388" algn="l" rtl="0" fontAlgn="base">
        <a:lnSpc>
          <a:spcPct val="90000"/>
        </a:lnSpc>
        <a:spcBef>
          <a:spcPct val="70000"/>
        </a:spcBef>
        <a:spcAft>
          <a:spcPct val="0"/>
        </a:spcAft>
        <a:buClr>
          <a:schemeClr val="tx2"/>
        </a:buClr>
        <a:buChar char="•"/>
        <a:defRPr sz="1400">
          <a:solidFill>
            <a:schemeClr val="tx1"/>
          </a:solidFill>
          <a:latin typeface="+mn-lt"/>
        </a:defRPr>
      </a:lvl7pPr>
      <a:lvl8pPr marL="2805113" indent="-179388" algn="l" rtl="0" fontAlgn="base">
        <a:lnSpc>
          <a:spcPct val="90000"/>
        </a:lnSpc>
        <a:spcBef>
          <a:spcPct val="70000"/>
        </a:spcBef>
        <a:spcAft>
          <a:spcPct val="0"/>
        </a:spcAft>
        <a:buClr>
          <a:schemeClr val="tx2"/>
        </a:buClr>
        <a:buChar char="•"/>
        <a:defRPr sz="1400">
          <a:solidFill>
            <a:schemeClr val="tx1"/>
          </a:solidFill>
          <a:latin typeface="+mn-lt"/>
        </a:defRPr>
      </a:lvl8pPr>
      <a:lvl9pPr marL="3262313" indent="-179388" algn="l" rtl="0" fontAlgn="base">
        <a:lnSpc>
          <a:spcPct val="90000"/>
        </a:lnSpc>
        <a:spcBef>
          <a:spcPct val="7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inside header new 3 re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90600"/>
            <a:ext cx="822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747838"/>
            <a:ext cx="7772400" cy="488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9" descr="Logo: U.S. Department of Health and Human Services &#10;Logo: National Institutes of Healt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77063" y="6075363"/>
            <a:ext cx="20907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NIEHS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20650"/>
            <a:ext cx="16573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20869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225425" indent="-225425" algn="l" rtl="0" eaLnBrk="0" fontAlgn="base" hangingPunct="0">
        <a:lnSpc>
          <a:spcPct val="90000"/>
        </a:lnSpc>
        <a:spcBef>
          <a:spcPct val="70000"/>
        </a:spcBef>
        <a:spcAft>
          <a:spcPct val="0"/>
        </a:spcAft>
        <a:buClr>
          <a:schemeClr val="tx2"/>
        </a:buClr>
        <a:buChar char="•"/>
        <a:defRPr>
          <a:solidFill>
            <a:schemeClr val="tx1"/>
          </a:solidFill>
          <a:latin typeface="+mn-lt"/>
          <a:ea typeface="+mn-ea"/>
          <a:cs typeface="+mn-cs"/>
        </a:defRPr>
      </a:lvl1pPr>
      <a:lvl2pPr marL="576263" indent="-236538" algn="l" rtl="0" eaLnBrk="0" fontAlgn="base" hangingPunct="0">
        <a:lnSpc>
          <a:spcPct val="90000"/>
        </a:lnSpc>
        <a:spcBef>
          <a:spcPct val="70000"/>
        </a:spcBef>
        <a:spcAft>
          <a:spcPct val="0"/>
        </a:spcAft>
        <a:buClr>
          <a:schemeClr val="tx2"/>
        </a:buClr>
        <a:buChar char="–"/>
        <a:defRPr sz="1600">
          <a:solidFill>
            <a:schemeClr val="tx1"/>
          </a:solidFill>
          <a:latin typeface="+mn-lt"/>
        </a:defRPr>
      </a:lvl2pPr>
      <a:lvl3pPr marL="857250" indent="-166688" algn="l" rtl="0" eaLnBrk="0" fontAlgn="base" hangingPunct="0">
        <a:lnSpc>
          <a:spcPct val="90000"/>
        </a:lnSpc>
        <a:spcBef>
          <a:spcPct val="70000"/>
        </a:spcBef>
        <a:spcAft>
          <a:spcPct val="0"/>
        </a:spcAft>
        <a:buClr>
          <a:schemeClr val="tx2"/>
        </a:buClr>
        <a:buChar char="•"/>
        <a:defRPr sz="1600">
          <a:solidFill>
            <a:schemeClr val="tx1"/>
          </a:solidFill>
          <a:latin typeface="+mn-lt"/>
        </a:defRPr>
      </a:lvl3pPr>
      <a:lvl4pPr marL="1139825" indent="-168275" algn="l" rtl="0" eaLnBrk="0" fontAlgn="base" hangingPunct="0">
        <a:lnSpc>
          <a:spcPct val="90000"/>
        </a:lnSpc>
        <a:spcBef>
          <a:spcPct val="70000"/>
        </a:spcBef>
        <a:spcAft>
          <a:spcPct val="0"/>
        </a:spcAft>
        <a:buClr>
          <a:schemeClr val="tx2"/>
        </a:buClr>
        <a:buChar char="–"/>
        <a:defRPr sz="1400">
          <a:solidFill>
            <a:schemeClr val="tx1"/>
          </a:solidFill>
          <a:latin typeface="+mn-lt"/>
        </a:defRPr>
      </a:lvl4pPr>
      <a:lvl5pPr marL="1433513" indent="-179388" algn="l" rtl="0" eaLnBrk="0" fontAlgn="base" hangingPunct="0">
        <a:lnSpc>
          <a:spcPct val="90000"/>
        </a:lnSpc>
        <a:spcBef>
          <a:spcPct val="70000"/>
        </a:spcBef>
        <a:spcAft>
          <a:spcPct val="0"/>
        </a:spcAft>
        <a:buClr>
          <a:schemeClr val="tx2"/>
        </a:buClr>
        <a:buChar char="•"/>
        <a:defRPr sz="1400">
          <a:solidFill>
            <a:schemeClr val="tx1"/>
          </a:solidFill>
          <a:latin typeface="+mn-lt"/>
        </a:defRPr>
      </a:lvl5pPr>
      <a:lvl6pPr marL="1890713" indent="-179388" algn="l" rtl="0" fontAlgn="base">
        <a:lnSpc>
          <a:spcPct val="90000"/>
        </a:lnSpc>
        <a:spcBef>
          <a:spcPct val="70000"/>
        </a:spcBef>
        <a:spcAft>
          <a:spcPct val="0"/>
        </a:spcAft>
        <a:buClr>
          <a:schemeClr val="tx2"/>
        </a:buClr>
        <a:buChar char="•"/>
        <a:defRPr sz="1400">
          <a:solidFill>
            <a:schemeClr val="tx1"/>
          </a:solidFill>
          <a:latin typeface="+mn-lt"/>
        </a:defRPr>
      </a:lvl6pPr>
      <a:lvl7pPr marL="2347913" indent="-179388" algn="l" rtl="0" fontAlgn="base">
        <a:lnSpc>
          <a:spcPct val="90000"/>
        </a:lnSpc>
        <a:spcBef>
          <a:spcPct val="70000"/>
        </a:spcBef>
        <a:spcAft>
          <a:spcPct val="0"/>
        </a:spcAft>
        <a:buClr>
          <a:schemeClr val="tx2"/>
        </a:buClr>
        <a:buChar char="•"/>
        <a:defRPr sz="1400">
          <a:solidFill>
            <a:schemeClr val="tx1"/>
          </a:solidFill>
          <a:latin typeface="+mn-lt"/>
        </a:defRPr>
      </a:lvl7pPr>
      <a:lvl8pPr marL="2805113" indent="-179388" algn="l" rtl="0" fontAlgn="base">
        <a:lnSpc>
          <a:spcPct val="90000"/>
        </a:lnSpc>
        <a:spcBef>
          <a:spcPct val="70000"/>
        </a:spcBef>
        <a:spcAft>
          <a:spcPct val="0"/>
        </a:spcAft>
        <a:buClr>
          <a:schemeClr val="tx2"/>
        </a:buClr>
        <a:buChar char="•"/>
        <a:defRPr sz="1400">
          <a:solidFill>
            <a:schemeClr val="tx1"/>
          </a:solidFill>
          <a:latin typeface="+mn-lt"/>
        </a:defRPr>
      </a:lvl8pPr>
      <a:lvl9pPr marL="3262313" indent="-179388" algn="l" rtl="0" fontAlgn="base">
        <a:lnSpc>
          <a:spcPct val="90000"/>
        </a:lnSpc>
        <a:spcBef>
          <a:spcPct val="7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inside header new 3 re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906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747838"/>
            <a:ext cx="777240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9" descr="Logo: U.S. Department of Health and Human Services &#10;Logo: National Institutes of Healt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77063" y="6075363"/>
            <a:ext cx="209073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NIEHS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20650"/>
            <a:ext cx="16573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95979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hdr="0" dt="0"/>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225425" indent="-225425" algn="l" rtl="0" eaLnBrk="0" fontAlgn="base" hangingPunct="0">
        <a:lnSpc>
          <a:spcPct val="90000"/>
        </a:lnSpc>
        <a:spcBef>
          <a:spcPct val="70000"/>
        </a:spcBef>
        <a:spcAft>
          <a:spcPct val="0"/>
        </a:spcAft>
        <a:buClr>
          <a:schemeClr val="tx2"/>
        </a:buClr>
        <a:buChar char="•"/>
        <a:defRPr>
          <a:solidFill>
            <a:schemeClr val="tx1"/>
          </a:solidFill>
          <a:latin typeface="+mn-lt"/>
          <a:ea typeface="+mn-ea"/>
          <a:cs typeface="+mn-cs"/>
        </a:defRPr>
      </a:lvl1pPr>
      <a:lvl2pPr marL="576263" indent="-236538" algn="l" rtl="0" eaLnBrk="0" fontAlgn="base" hangingPunct="0">
        <a:lnSpc>
          <a:spcPct val="90000"/>
        </a:lnSpc>
        <a:spcBef>
          <a:spcPct val="70000"/>
        </a:spcBef>
        <a:spcAft>
          <a:spcPct val="0"/>
        </a:spcAft>
        <a:buClr>
          <a:schemeClr val="tx2"/>
        </a:buClr>
        <a:buChar char="–"/>
        <a:defRPr sz="1600">
          <a:solidFill>
            <a:schemeClr val="tx1"/>
          </a:solidFill>
          <a:latin typeface="+mn-lt"/>
        </a:defRPr>
      </a:lvl2pPr>
      <a:lvl3pPr marL="857250" indent="-166688" algn="l" rtl="0" eaLnBrk="0" fontAlgn="base" hangingPunct="0">
        <a:lnSpc>
          <a:spcPct val="90000"/>
        </a:lnSpc>
        <a:spcBef>
          <a:spcPct val="70000"/>
        </a:spcBef>
        <a:spcAft>
          <a:spcPct val="0"/>
        </a:spcAft>
        <a:buClr>
          <a:schemeClr val="tx2"/>
        </a:buClr>
        <a:buChar char="•"/>
        <a:defRPr sz="1600">
          <a:solidFill>
            <a:schemeClr val="tx1"/>
          </a:solidFill>
          <a:latin typeface="+mn-lt"/>
        </a:defRPr>
      </a:lvl3pPr>
      <a:lvl4pPr marL="1139825" indent="-168275" algn="l" rtl="0" eaLnBrk="0" fontAlgn="base" hangingPunct="0">
        <a:lnSpc>
          <a:spcPct val="90000"/>
        </a:lnSpc>
        <a:spcBef>
          <a:spcPct val="70000"/>
        </a:spcBef>
        <a:spcAft>
          <a:spcPct val="0"/>
        </a:spcAft>
        <a:buClr>
          <a:schemeClr val="tx2"/>
        </a:buClr>
        <a:buChar char="–"/>
        <a:defRPr sz="1400">
          <a:solidFill>
            <a:schemeClr val="tx1"/>
          </a:solidFill>
          <a:latin typeface="+mn-lt"/>
        </a:defRPr>
      </a:lvl4pPr>
      <a:lvl5pPr marL="1433513" indent="-179388" algn="l" rtl="0" eaLnBrk="0" fontAlgn="base" hangingPunct="0">
        <a:lnSpc>
          <a:spcPct val="90000"/>
        </a:lnSpc>
        <a:spcBef>
          <a:spcPct val="70000"/>
        </a:spcBef>
        <a:spcAft>
          <a:spcPct val="0"/>
        </a:spcAft>
        <a:buClr>
          <a:schemeClr val="tx2"/>
        </a:buClr>
        <a:buChar char="•"/>
        <a:defRPr sz="1400">
          <a:solidFill>
            <a:schemeClr val="tx1"/>
          </a:solidFill>
          <a:latin typeface="+mn-lt"/>
        </a:defRPr>
      </a:lvl5pPr>
      <a:lvl6pPr marL="1890713" indent="-179388" algn="l" rtl="0" fontAlgn="base">
        <a:lnSpc>
          <a:spcPct val="90000"/>
        </a:lnSpc>
        <a:spcBef>
          <a:spcPct val="70000"/>
        </a:spcBef>
        <a:spcAft>
          <a:spcPct val="0"/>
        </a:spcAft>
        <a:buClr>
          <a:schemeClr val="tx2"/>
        </a:buClr>
        <a:buChar char="•"/>
        <a:defRPr sz="1400">
          <a:solidFill>
            <a:schemeClr val="tx1"/>
          </a:solidFill>
          <a:latin typeface="+mn-lt"/>
        </a:defRPr>
      </a:lvl6pPr>
      <a:lvl7pPr marL="2347913" indent="-179388" algn="l" rtl="0" fontAlgn="base">
        <a:lnSpc>
          <a:spcPct val="90000"/>
        </a:lnSpc>
        <a:spcBef>
          <a:spcPct val="70000"/>
        </a:spcBef>
        <a:spcAft>
          <a:spcPct val="0"/>
        </a:spcAft>
        <a:buClr>
          <a:schemeClr val="tx2"/>
        </a:buClr>
        <a:buChar char="•"/>
        <a:defRPr sz="1400">
          <a:solidFill>
            <a:schemeClr val="tx1"/>
          </a:solidFill>
          <a:latin typeface="+mn-lt"/>
        </a:defRPr>
      </a:lvl7pPr>
      <a:lvl8pPr marL="2805113" indent="-179388" algn="l" rtl="0" fontAlgn="base">
        <a:lnSpc>
          <a:spcPct val="90000"/>
        </a:lnSpc>
        <a:spcBef>
          <a:spcPct val="70000"/>
        </a:spcBef>
        <a:spcAft>
          <a:spcPct val="0"/>
        </a:spcAft>
        <a:buClr>
          <a:schemeClr val="tx2"/>
        </a:buClr>
        <a:buChar char="•"/>
        <a:defRPr sz="1400">
          <a:solidFill>
            <a:schemeClr val="tx1"/>
          </a:solidFill>
          <a:latin typeface="+mn-lt"/>
        </a:defRPr>
      </a:lvl8pPr>
      <a:lvl9pPr marL="3262313" indent="-179388" algn="l" rtl="0" fontAlgn="base">
        <a:lnSpc>
          <a:spcPct val="90000"/>
        </a:lnSpc>
        <a:spcBef>
          <a:spcPct val="7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hyperlink" Target="mailto:elizabeth.ruben@nih.gov" TargetMode="External"/><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257175" y="1600201"/>
            <a:ext cx="8629650" cy="2133599"/>
          </a:xfrm>
        </p:spPr>
        <p:txBody>
          <a:bodyPr/>
          <a:lstStyle/>
          <a:p>
            <a:pPr marL="0" indent="0"/>
            <a:r>
              <a:rPr lang="en-US" sz="3600" dirty="0" smtClean="0"/>
              <a:t>The </a:t>
            </a:r>
            <a:r>
              <a:rPr lang="en-US" sz="3600" dirty="0"/>
              <a:t>Use of Text Mining and Data Visualization to Assist in Managing a Scientific Grants Portfolio</a:t>
            </a:r>
          </a:p>
        </p:txBody>
      </p:sp>
      <p:sp>
        <p:nvSpPr>
          <p:cNvPr id="4099" name="Rectangle 5"/>
          <p:cNvSpPr>
            <a:spLocks noGrp="1" noChangeArrowheads="1"/>
          </p:cNvSpPr>
          <p:nvPr>
            <p:ph type="subTitle" idx="1"/>
          </p:nvPr>
        </p:nvSpPr>
        <p:spPr>
          <a:xfrm>
            <a:off x="381000" y="4419600"/>
            <a:ext cx="8382000" cy="1371600"/>
          </a:xfrm>
        </p:spPr>
        <p:txBody>
          <a:bodyPr/>
          <a:lstStyle/>
          <a:p>
            <a:pPr eaLnBrk="1" hangingPunct="1">
              <a:lnSpc>
                <a:spcPct val="100000"/>
              </a:lnSpc>
              <a:spcBef>
                <a:spcPct val="0"/>
              </a:spcBef>
            </a:pPr>
            <a:r>
              <a:rPr lang="en-US" dirty="0" smtClean="0"/>
              <a:t>Elizabeth Ruben, Jerry Phelps, Kristianna Pettibone, and </a:t>
            </a:r>
          </a:p>
          <a:p>
            <a:pPr eaLnBrk="1" hangingPunct="1">
              <a:lnSpc>
                <a:spcPct val="100000"/>
              </a:lnSpc>
              <a:spcBef>
                <a:spcPct val="0"/>
              </a:spcBef>
            </a:pPr>
            <a:r>
              <a:rPr lang="en-US" dirty="0" smtClean="0"/>
              <a:t>Christina H. Drew</a:t>
            </a:r>
          </a:p>
          <a:p>
            <a:pPr eaLnBrk="1" hangingPunct="1">
              <a:lnSpc>
                <a:spcPct val="100000"/>
              </a:lnSpc>
              <a:spcBef>
                <a:spcPct val="0"/>
              </a:spcBef>
            </a:pPr>
            <a:r>
              <a:rPr lang="en-US" sz="1600" dirty="0" smtClean="0"/>
              <a:t>Program Analysis Branch</a:t>
            </a:r>
            <a:br>
              <a:rPr lang="en-US" sz="1600" dirty="0" smtClean="0"/>
            </a:br>
            <a:r>
              <a:rPr lang="en-US" sz="1600" dirty="0" smtClean="0"/>
              <a:t>Division of Extramural Research and Training </a:t>
            </a:r>
          </a:p>
          <a:p>
            <a:pPr eaLnBrk="1" hangingPunct="1">
              <a:lnSpc>
                <a:spcPct val="100000"/>
              </a:lnSpc>
              <a:spcBef>
                <a:spcPct val="0"/>
              </a:spcBef>
            </a:pPr>
            <a:r>
              <a:rPr lang="en-US" sz="1600" dirty="0" smtClean="0"/>
              <a:t>National Institute of Environmental Health Sciences </a:t>
            </a:r>
          </a:p>
          <a:p>
            <a:pPr algn="l" eaLnBrk="1" hangingPunct="1">
              <a:lnSpc>
                <a:spcPct val="100000"/>
              </a:lnSpc>
              <a:spcBef>
                <a:spcPct val="0"/>
              </a:spcBef>
            </a:pPr>
            <a:endParaRPr lang="en-US" dirty="0" smtClean="0"/>
          </a:p>
          <a:p>
            <a:pPr eaLnBrk="1" hangingPunct="1"/>
            <a:endParaRPr lang="en-US" dirty="0" smtClean="0"/>
          </a:p>
        </p:txBody>
      </p:sp>
      <p:sp>
        <p:nvSpPr>
          <p:cNvPr id="4100" name="TextBox 3"/>
          <p:cNvSpPr txBox="1">
            <a:spLocks noChangeArrowheads="1"/>
          </p:cNvSpPr>
          <p:nvPr/>
        </p:nvSpPr>
        <p:spPr bwMode="auto">
          <a:xfrm>
            <a:off x="609600" y="6324600"/>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smtClean="0">
                <a:solidFill>
                  <a:srgbClr val="000000"/>
                </a:solidFill>
              </a:rPr>
              <a:t>November 4, 2011</a:t>
            </a:r>
          </a:p>
        </p:txBody>
      </p:sp>
    </p:spTree>
    <p:extLst>
      <p:ext uri="{BB962C8B-B14F-4D97-AF65-F5344CB8AC3E}">
        <p14:creationId xmlns:p14="http://schemas.microsoft.com/office/powerpoint/2010/main" val="47173186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199"/>
            <a:ext cx="9144000" cy="600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Title 1"/>
          <p:cNvSpPr>
            <a:spLocks noGrp="1"/>
          </p:cNvSpPr>
          <p:nvPr>
            <p:ph type="title"/>
          </p:nvPr>
        </p:nvSpPr>
        <p:spPr>
          <a:xfrm>
            <a:off x="457200" y="0"/>
            <a:ext cx="8229600" cy="730250"/>
          </a:xfrm>
        </p:spPr>
        <p:txBody>
          <a:bodyPr/>
          <a:lstStyle/>
          <a:p>
            <a:pPr algn="ctr"/>
            <a:r>
              <a:rPr lang="en-US" sz="2400" dirty="0" smtClean="0">
                <a:solidFill>
                  <a:schemeClr val="tx1"/>
                </a:solidFill>
              </a:rPr>
              <a:t>Galaxy: DERT </a:t>
            </a:r>
            <a:r>
              <a:rPr lang="en-US" sz="2400" dirty="0">
                <a:solidFill>
                  <a:schemeClr val="tx1"/>
                </a:solidFill>
              </a:rPr>
              <a:t>Active Research </a:t>
            </a:r>
            <a:r>
              <a:rPr lang="en-US" sz="2400" dirty="0" smtClean="0">
                <a:solidFill>
                  <a:schemeClr val="tx1"/>
                </a:solidFill>
              </a:rPr>
              <a:t>Grants</a:t>
            </a:r>
            <a:r>
              <a:rPr lang="en-US" sz="2400" dirty="0">
                <a:solidFill>
                  <a:schemeClr val="tx1"/>
                </a:solidFill>
              </a:rPr>
              <a:t/>
            </a:r>
            <a:br>
              <a:rPr lang="en-US" sz="2400" dirty="0">
                <a:solidFill>
                  <a:schemeClr val="tx1"/>
                </a:solidFill>
              </a:rPr>
            </a:br>
            <a:endParaRPr lang="en-US" sz="2400" dirty="0" smtClean="0">
              <a:solidFill>
                <a:schemeClr val="tx1"/>
              </a:solidFill>
            </a:endParaRPr>
          </a:p>
        </p:txBody>
      </p:sp>
      <p:sp>
        <p:nvSpPr>
          <p:cNvPr id="4" name="TextBox 3"/>
          <p:cNvSpPr txBox="1"/>
          <p:nvPr/>
        </p:nvSpPr>
        <p:spPr>
          <a:xfrm>
            <a:off x="272844" y="6324600"/>
            <a:ext cx="4375355" cy="276999"/>
          </a:xfrm>
          <a:prstGeom prst="rect">
            <a:avLst/>
          </a:prstGeom>
          <a:noFill/>
        </p:spPr>
        <p:txBody>
          <a:bodyPr wrap="square" rtlCol="0">
            <a:spAutoFit/>
          </a:bodyPr>
          <a:lstStyle/>
          <a:p>
            <a:r>
              <a:rPr lang="en-US" sz="1200" dirty="0" smtClean="0"/>
              <a:t>Note: Labels are created by NIEHS; not the OmniViz default.</a:t>
            </a:r>
            <a:endParaRPr lang="en-US" sz="1200" dirty="0"/>
          </a:p>
        </p:txBody>
      </p:sp>
      <p:sp>
        <p:nvSpPr>
          <p:cNvPr id="7" name="TextBox 6"/>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t>10</a:t>
            </a:fld>
            <a:endParaRPr lang="en-US" sz="1000" dirty="0"/>
          </a:p>
        </p:txBody>
      </p:sp>
      <p:sp>
        <p:nvSpPr>
          <p:cNvPr id="3" name="Oval 2"/>
          <p:cNvSpPr/>
          <p:nvPr/>
        </p:nvSpPr>
        <p:spPr>
          <a:xfrm>
            <a:off x="1676400" y="2343150"/>
            <a:ext cx="1905000" cy="762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and Round Single Corner Rectangle 4"/>
          <p:cNvSpPr/>
          <p:nvPr/>
        </p:nvSpPr>
        <p:spPr>
          <a:xfrm>
            <a:off x="5638800" y="1411486"/>
            <a:ext cx="914400" cy="535186"/>
          </a:xfrm>
          <a:prstGeom prst="snip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6" name="TextBox 5"/>
          <p:cNvSpPr txBox="1"/>
          <p:nvPr/>
        </p:nvSpPr>
        <p:spPr>
          <a:xfrm>
            <a:off x="6553200" y="1577340"/>
            <a:ext cx="2590800" cy="400110"/>
          </a:xfrm>
          <a:prstGeom prst="rect">
            <a:avLst/>
          </a:prstGeom>
          <a:noFill/>
        </p:spPr>
        <p:txBody>
          <a:bodyPr wrap="square" rtlCol="0">
            <a:spAutoFit/>
          </a:bodyPr>
          <a:lstStyle/>
          <a:p>
            <a:r>
              <a:rPr lang="en-US" sz="2000" b="1" dirty="0" smtClean="0">
                <a:solidFill>
                  <a:srgbClr val="663300"/>
                </a:solidFill>
              </a:rPr>
              <a:t>= Cluster of grants</a:t>
            </a:r>
            <a:endParaRPr lang="en-US" sz="2000" b="1" dirty="0">
              <a:solidFill>
                <a:srgbClr val="663300"/>
              </a:solidFill>
            </a:endParaRPr>
          </a:p>
        </p:txBody>
      </p:sp>
      <p:sp>
        <p:nvSpPr>
          <p:cNvPr id="8" name="TextBox 7"/>
          <p:cNvSpPr txBox="1"/>
          <p:nvPr/>
        </p:nvSpPr>
        <p:spPr>
          <a:xfrm>
            <a:off x="5638800" y="1042154"/>
            <a:ext cx="2438400" cy="369332"/>
          </a:xfrm>
          <a:prstGeom prst="rect">
            <a:avLst/>
          </a:prstGeom>
          <a:noFill/>
        </p:spPr>
        <p:txBody>
          <a:bodyPr wrap="square" rtlCol="0">
            <a:spAutoFit/>
          </a:bodyPr>
          <a:lstStyle/>
          <a:p>
            <a:r>
              <a:rPr lang="en-US" b="1" dirty="0" smtClean="0">
                <a:solidFill>
                  <a:srgbClr val="663300"/>
                </a:solidFill>
              </a:rPr>
              <a:t>Legend:</a:t>
            </a:r>
            <a:endParaRPr lang="en-US" b="1" dirty="0">
              <a:solidFill>
                <a:srgbClr val="663300"/>
              </a:solidFill>
            </a:endParaRPr>
          </a:p>
        </p:txBody>
      </p:sp>
      <p:sp>
        <p:nvSpPr>
          <p:cNvPr id="9" name="TextBox 8"/>
          <p:cNvSpPr txBox="1"/>
          <p:nvPr/>
        </p:nvSpPr>
        <p:spPr>
          <a:xfrm>
            <a:off x="5638800" y="1993612"/>
            <a:ext cx="2988928" cy="584775"/>
          </a:xfrm>
          <a:prstGeom prst="rect">
            <a:avLst/>
          </a:prstGeom>
          <a:noFill/>
        </p:spPr>
        <p:txBody>
          <a:bodyPr wrap="square" rtlCol="0">
            <a:spAutoFit/>
          </a:bodyPr>
          <a:lstStyle/>
          <a:p>
            <a:r>
              <a:rPr lang="en-US" sz="4800" b="1" baseline="30000" dirty="0" smtClean="0">
                <a:solidFill>
                  <a:srgbClr val="663300"/>
                </a:solidFill>
              </a:rPr>
              <a:t>.</a:t>
            </a:r>
            <a:r>
              <a:rPr lang="en-US" baseline="30000" dirty="0">
                <a:solidFill>
                  <a:srgbClr val="663300"/>
                </a:solidFill>
              </a:rPr>
              <a:t> </a:t>
            </a:r>
            <a:r>
              <a:rPr lang="en-US" baseline="30000" dirty="0" smtClean="0">
                <a:solidFill>
                  <a:srgbClr val="663300"/>
                </a:solidFill>
              </a:rPr>
              <a:t>                  </a:t>
            </a:r>
            <a:r>
              <a:rPr lang="en-US" sz="2800" b="1" baseline="30000" dirty="0" smtClean="0">
                <a:solidFill>
                  <a:srgbClr val="663300"/>
                </a:solidFill>
              </a:rPr>
              <a:t>= </a:t>
            </a:r>
            <a:r>
              <a:rPr lang="en-US" sz="2800" b="1" baseline="30000" dirty="0">
                <a:solidFill>
                  <a:srgbClr val="663300"/>
                </a:solidFill>
              </a:rPr>
              <a:t>O</a:t>
            </a:r>
            <a:r>
              <a:rPr lang="en-US" sz="2800" b="1" baseline="30000" dirty="0" smtClean="0">
                <a:solidFill>
                  <a:srgbClr val="663300"/>
                </a:solidFill>
              </a:rPr>
              <a:t>ne grant</a:t>
            </a:r>
            <a:endParaRPr lang="en-US" sz="2800" b="1" baseline="30000" dirty="0">
              <a:solidFill>
                <a:srgbClr val="663300"/>
              </a:solidFill>
            </a:endParaRPr>
          </a:p>
        </p:txBody>
      </p:sp>
      <p:sp>
        <p:nvSpPr>
          <p:cNvPr id="10" name="Rounded Rectangle 9"/>
          <p:cNvSpPr/>
          <p:nvPr/>
        </p:nvSpPr>
        <p:spPr>
          <a:xfrm>
            <a:off x="272844" y="4114800"/>
            <a:ext cx="45720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1880" y="4114800"/>
            <a:ext cx="868319"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517" y="2578387"/>
            <a:ext cx="1914524" cy="2043976"/>
          </a:xfrm>
          <a:prstGeom prst="rect">
            <a:avLst/>
          </a:prstGeom>
        </p:spPr>
      </p:pic>
    </p:spTree>
    <p:extLst>
      <p:ext uri="{BB962C8B-B14F-4D97-AF65-F5344CB8AC3E}">
        <p14:creationId xmlns:p14="http://schemas.microsoft.com/office/powerpoint/2010/main" val="263460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199"/>
            <a:ext cx="9144000" cy="600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Title 1"/>
          <p:cNvSpPr>
            <a:spLocks noGrp="1"/>
          </p:cNvSpPr>
          <p:nvPr>
            <p:ph type="title"/>
          </p:nvPr>
        </p:nvSpPr>
        <p:spPr>
          <a:xfrm>
            <a:off x="457200" y="0"/>
            <a:ext cx="8229600" cy="730250"/>
          </a:xfrm>
        </p:spPr>
        <p:txBody>
          <a:bodyPr/>
          <a:lstStyle/>
          <a:p>
            <a:pPr algn="ctr"/>
            <a:r>
              <a:rPr lang="en-US" sz="2400" dirty="0" smtClean="0">
                <a:solidFill>
                  <a:schemeClr val="tx1"/>
                </a:solidFill>
              </a:rPr>
              <a:t>Galaxy: DERT </a:t>
            </a:r>
            <a:r>
              <a:rPr lang="en-US" sz="2400" dirty="0">
                <a:solidFill>
                  <a:schemeClr val="tx1"/>
                </a:solidFill>
              </a:rPr>
              <a:t>Active Research </a:t>
            </a:r>
            <a:r>
              <a:rPr lang="en-US" sz="2400" dirty="0" smtClean="0">
                <a:solidFill>
                  <a:schemeClr val="tx1"/>
                </a:solidFill>
              </a:rPr>
              <a:t>Grants</a:t>
            </a:r>
            <a:r>
              <a:rPr lang="en-US" sz="2400" dirty="0">
                <a:solidFill>
                  <a:schemeClr val="tx1"/>
                </a:solidFill>
              </a:rPr>
              <a:t/>
            </a:r>
            <a:br>
              <a:rPr lang="en-US" sz="2400" dirty="0">
                <a:solidFill>
                  <a:schemeClr val="tx1"/>
                </a:solidFill>
              </a:rPr>
            </a:br>
            <a:endParaRPr lang="en-US" sz="2400" dirty="0" smtClean="0">
              <a:solidFill>
                <a:schemeClr val="tx1"/>
              </a:solidFill>
            </a:endParaRPr>
          </a:p>
        </p:txBody>
      </p:sp>
      <p:sp>
        <p:nvSpPr>
          <p:cNvPr id="4" name="TextBox 3"/>
          <p:cNvSpPr txBox="1"/>
          <p:nvPr/>
        </p:nvSpPr>
        <p:spPr>
          <a:xfrm>
            <a:off x="272844" y="6324600"/>
            <a:ext cx="4375355" cy="276999"/>
          </a:xfrm>
          <a:prstGeom prst="rect">
            <a:avLst/>
          </a:prstGeom>
          <a:noFill/>
        </p:spPr>
        <p:txBody>
          <a:bodyPr wrap="square" rtlCol="0">
            <a:spAutoFit/>
          </a:bodyPr>
          <a:lstStyle/>
          <a:p>
            <a:r>
              <a:rPr lang="en-US" sz="1200" dirty="0" smtClean="0"/>
              <a:t>Note: Labels are created by NIEHS; not the OmniViz default.</a:t>
            </a:r>
            <a:endParaRPr lang="en-US" sz="1200" dirty="0"/>
          </a:p>
        </p:txBody>
      </p:sp>
      <p:sp>
        <p:nvSpPr>
          <p:cNvPr id="7" name="TextBox 6"/>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t>11</a:t>
            </a:fld>
            <a:endParaRPr lang="en-US" sz="1000" dirty="0"/>
          </a:p>
        </p:txBody>
      </p:sp>
      <p:sp>
        <p:nvSpPr>
          <p:cNvPr id="3" name="Oval 2"/>
          <p:cNvSpPr/>
          <p:nvPr/>
        </p:nvSpPr>
        <p:spPr>
          <a:xfrm>
            <a:off x="430618" y="793402"/>
            <a:ext cx="2339161" cy="141639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and Round Single Corner Rectangle 4"/>
          <p:cNvSpPr/>
          <p:nvPr/>
        </p:nvSpPr>
        <p:spPr>
          <a:xfrm>
            <a:off x="5638800" y="1411486"/>
            <a:ext cx="914400" cy="535186"/>
          </a:xfrm>
          <a:prstGeom prst="snip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6" name="TextBox 5"/>
          <p:cNvSpPr txBox="1"/>
          <p:nvPr/>
        </p:nvSpPr>
        <p:spPr>
          <a:xfrm>
            <a:off x="6553200" y="1577340"/>
            <a:ext cx="2590800" cy="400110"/>
          </a:xfrm>
          <a:prstGeom prst="rect">
            <a:avLst/>
          </a:prstGeom>
          <a:noFill/>
        </p:spPr>
        <p:txBody>
          <a:bodyPr wrap="square" rtlCol="0">
            <a:spAutoFit/>
          </a:bodyPr>
          <a:lstStyle/>
          <a:p>
            <a:r>
              <a:rPr lang="en-US" sz="2000" b="1" dirty="0" smtClean="0">
                <a:solidFill>
                  <a:srgbClr val="663300"/>
                </a:solidFill>
              </a:rPr>
              <a:t>= Cluster of grants</a:t>
            </a:r>
            <a:endParaRPr lang="en-US" sz="2000" b="1" dirty="0">
              <a:solidFill>
                <a:srgbClr val="663300"/>
              </a:solidFill>
            </a:endParaRPr>
          </a:p>
        </p:txBody>
      </p:sp>
      <p:sp>
        <p:nvSpPr>
          <p:cNvPr id="8" name="TextBox 7"/>
          <p:cNvSpPr txBox="1"/>
          <p:nvPr/>
        </p:nvSpPr>
        <p:spPr>
          <a:xfrm>
            <a:off x="5638800" y="1042154"/>
            <a:ext cx="2438400" cy="369332"/>
          </a:xfrm>
          <a:prstGeom prst="rect">
            <a:avLst/>
          </a:prstGeom>
          <a:noFill/>
        </p:spPr>
        <p:txBody>
          <a:bodyPr wrap="square" rtlCol="0">
            <a:spAutoFit/>
          </a:bodyPr>
          <a:lstStyle/>
          <a:p>
            <a:r>
              <a:rPr lang="en-US" b="1" dirty="0" smtClean="0">
                <a:solidFill>
                  <a:srgbClr val="663300"/>
                </a:solidFill>
              </a:rPr>
              <a:t>Legend:</a:t>
            </a:r>
            <a:endParaRPr lang="en-US" b="1" dirty="0">
              <a:solidFill>
                <a:srgbClr val="663300"/>
              </a:solidFill>
            </a:endParaRPr>
          </a:p>
        </p:txBody>
      </p:sp>
      <p:sp>
        <p:nvSpPr>
          <p:cNvPr id="9" name="TextBox 8"/>
          <p:cNvSpPr txBox="1"/>
          <p:nvPr/>
        </p:nvSpPr>
        <p:spPr>
          <a:xfrm>
            <a:off x="5638800" y="1993612"/>
            <a:ext cx="2988928" cy="584775"/>
          </a:xfrm>
          <a:prstGeom prst="rect">
            <a:avLst/>
          </a:prstGeom>
          <a:noFill/>
        </p:spPr>
        <p:txBody>
          <a:bodyPr wrap="square" rtlCol="0">
            <a:spAutoFit/>
          </a:bodyPr>
          <a:lstStyle/>
          <a:p>
            <a:r>
              <a:rPr lang="en-US" sz="4800" b="1" baseline="30000" dirty="0" smtClean="0">
                <a:solidFill>
                  <a:srgbClr val="663300"/>
                </a:solidFill>
              </a:rPr>
              <a:t>.</a:t>
            </a:r>
            <a:r>
              <a:rPr lang="en-US" baseline="30000" dirty="0">
                <a:solidFill>
                  <a:srgbClr val="663300"/>
                </a:solidFill>
              </a:rPr>
              <a:t> </a:t>
            </a:r>
            <a:r>
              <a:rPr lang="en-US" baseline="30000" dirty="0" smtClean="0">
                <a:solidFill>
                  <a:srgbClr val="663300"/>
                </a:solidFill>
              </a:rPr>
              <a:t>                  </a:t>
            </a:r>
            <a:r>
              <a:rPr lang="en-US" sz="2800" b="1" baseline="30000" dirty="0" smtClean="0">
                <a:solidFill>
                  <a:srgbClr val="663300"/>
                </a:solidFill>
              </a:rPr>
              <a:t>= </a:t>
            </a:r>
            <a:r>
              <a:rPr lang="en-US" sz="2800" b="1" baseline="30000" dirty="0">
                <a:solidFill>
                  <a:srgbClr val="663300"/>
                </a:solidFill>
              </a:rPr>
              <a:t>O</a:t>
            </a:r>
            <a:r>
              <a:rPr lang="en-US" sz="2800" b="1" baseline="30000" dirty="0" smtClean="0">
                <a:solidFill>
                  <a:srgbClr val="663300"/>
                </a:solidFill>
              </a:rPr>
              <a:t>ne grant</a:t>
            </a:r>
            <a:endParaRPr lang="en-US" sz="2800" b="1" baseline="30000" dirty="0">
              <a:solidFill>
                <a:srgbClr val="663300"/>
              </a:solidFill>
            </a:endParaRPr>
          </a:p>
        </p:txBody>
      </p:sp>
      <p:sp>
        <p:nvSpPr>
          <p:cNvPr id="10" name="Rounded Rectangle 9"/>
          <p:cNvSpPr/>
          <p:nvPr/>
        </p:nvSpPr>
        <p:spPr>
          <a:xfrm>
            <a:off x="272844" y="4114800"/>
            <a:ext cx="45720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1880" y="4114800"/>
            <a:ext cx="868319"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2606962"/>
            <a:ext cx="2357744" cy="1981200"/>
          </a:xfrm>
          <a:prstGeom prst="rect">
            <a:avLst/>
          </a:prstGeom>
        </p:spPr>
      </p:pic>
    </p:spTree>
    <p:extLst>
      <p:ext uri="{BB962C8B-B14F-4D97-AF65-F5344CB8AC3E}">
        <p14:creationId xmlns:p14="http://schemas.microsoft.com/office/powerpoint/2010/main" val="263460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199"/>
            <a:ext cx="9144000" cy="600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itle 1"/>
          <p:cNvSpPr>
            <a:spLocks noGrp="1"/>
          </p:cNvSpPr>
          <p:nvPr>
            <p:ph type="title"/>
          </p:nvPr>
        </p:nvSpPr>
        <p:spPr>
          <a:xfrm>
            <a:off x="457200" y="7374"/>
            <a:ext cx="8229600" cy="730250"/>
          </a:xfrm>
        </p:spPr>
        <p:txBody>
          <a:bodyPr/>
          <a:lstStyle/>
          <a:p>
            <a:pPr algn="ctr"/>
            <a:r>
              <a:rPr lang="en-US" dirty="0" smtClean="0">
                <a:solidFill>
                  <a:schemeClr val="tx1"/>
                </a:solidFill>
              </a:rPr>
              <a:t>Initial View of Grant Clusters</a:t>
            </a:r>
            <a:br>
              <a:rPr lang="en-US" dirty="0" smtClean="0">
                <a:solidFill>
                  <a:schemeClr val="tx1"/>
                </a:solidFill>
              </a:rPr>
            </a:br>
            <a:r>
              <a:rPr lang="en-US" dirty="0" smtClean="0">
                <a:solidFill>
                  <a:schemeClr val="tx1"/>
                </a:solidFill>
              </a:rPr>
              <a:t>DERT Active Research Project Grant Portfolio</a:t>
            </a:r>
            <a:br>
              <a:rPr lang="en-US" dirty="0" smtClean="0">
                <a:solidFill>
                  <a:schemeClr val="tx1"/>
                </a:solidFill>
              </a:rPr>
            </a:br>
            <a:endParaRPr lang="en-US" sz="1600" dirty="0" smtClean="0">
              <a:solidFill>
                <a:schemeClr val="tx1"/>
              </a:solidFill>
            </a:endParaRPr>
          </a:p>
        </p:txBody>
      </p:sp>
      <p:sp>
        <p:nvSpPr>
          <p:cNvPr id="21" name="Rectangle 20"/>
          <p:cNvSpPr/>
          <p:nvPr/>
        </p:nvSpPr>
        <p:spPr>
          <a:xfrm>
            <a:off x="4319833" y="4856489"/>
            <a:ext cx="4343400" cy="1981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ular Callout 21"/>
          <p:cNvSpPr/>
          <p:nvPr/>
        </p:nvSpPr>
        <p:spPr>
          <a:xfrm>
            <a:off x="6664325" y="3571875"/>
            <a:ext cx="1905000" cy="628650"/>
          </a:xfrm>
          <a:prstGeom prst="wedgeRoundRectCallout">
            <a:avLst>
              <a:gd name="adj1" fmla="val -12428"/>
              <a:gd name="adj2" fmla="val 152020"/>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2000" dirty="0">
                <a:solidFill>
                  <a:srgbClr val="000000"/>
                </a:solidFill>
                <a:ea typeface="Calibri"/>
                <a:cs typeface="Times New Roman"/>
              </a:rPr>
              <a:t>Basic Science</a:t>
            </a:r>
            <a:endParaRPr lang="en-US" sz="2000" dirty="0">
              <a:ea typeface="Calibri"/>
              <a:cs typeface="Times New Roman"/>
            </a:endParaRPr>
          </a:p>
        </p:txBody>
      </p:sp>
      <p:sp>
        <p:nvSpPr>
          <p:cNvPr id="23" name="Rounded Rectangular Callout 22"/>
          <p:cNvSpPr/>
          <p:nvPr/>
        </p:nvSpPr>
        <p:spPr>
          <a:xfrm>
            <a:off x="3048000" y="914400"/>
            <a:ext cx="1905000" cy="628650"/>
          </a:xfrm>
          <a:prstGeom prst="wedgeRoundRectCallout">
            <a:avLst>
              <a:gd name="adj1" fmla="val -77460"/>
              <a:gd name="adj2" fmla="val 59742"/>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2000" dirty="0" smtClean="0">
                <a:solidFill>
                  <a:srgbClr val="000000"/>
                </a:solidFill>
                <a:ea typeface="Calibri"/>
                <a:cs typeface="Times New Roman"/>
              </a:rPr>
              <a:t>Human Studies</a:t>
            </a:r>
            <a:endParaRPr lang="en-US" sz="2000" dirty="0">
              <a:ea typeface="Calibri"/>
              <a:cs typeface="Times New Roman"/>
            </a:endParaRPr>
          </a:p>
        </p:txBody>
      </p:sp>
      <p:sp>
        <p:nvSpPr>
          <p:cNvPr id="24" name="Rectangle 23"/>
          <p:cNvSpPr/>
          <p:nvPr/>
        </p:nvSpPr>
        <p:spPr>
          <a:xfrm rot="3240000">
            <a:off x="517556" y="778325"/>
            <a:ext cx="2510987" cy="2139283"/>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000">
            <a:off x="1870563" y="2187938"/>
            <a:ext cx="3450038" cy="339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ounded Rectangular Callout 25"/>
          <p:cNvSpPr/>
          <p:nvPr/>
        </p:nvSpPr>
        <p:spPr>
          <a:xfrm>
            <a:off x="4397477" y="1799282"/>
            <a:ext cx="1905000" cy="628650"/>
          </a:xfrm>
          <a:prstGeom prst="wedgeRoundRectCallout">
            <a:avLst>
              <a:gd name="adj1" fmla="val -93460"/>
              <a:gd name="adj2" fmla="val 39410"/>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2000" dirty="0" smtClean="0">
                <a:solidFill>
                  <a:srgbClr val="000000"/>
                </a:solidFill>
                <a:ea typeface="Calibri"/>
                <a:cs typeface="Times New Roman"/>
              </a:rPr>
              <a:t>Transitional</a:t>
            </a:r>
            <a:endParaRPr lang="en-US" sz="2000" dirty="0">
              <a:ea typeface="Calibri"/>
              <a:cs typeface="Times New Roman"/>
            </a:endParaRPr>
          </a:p>
        </p:txBody>
      </p:sp>
      <p:sp>
        <p:nvSpPr>
          <p:cNvPr id="27" name="Isosceles Triangle 26"/>
          <p:cNvSpPr/>
          <p:nvPr/>
        </p:nvSpPr>
        <p:spPr>
          <a:xfrm rot="180000">
            <a:off x="120038" y="2435933"/>
            <a:ext cx="2932141" cy="2829056"/>
          </a:xfrm>
          <a:prstGeom prst="triangle">
            <a:avLst>
              <a:gd name="adj" fmla="val 1204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ounded Rectangular Callout 27"/>
          <p:cNvSpPr/>
          <p:nvPr/>
        </p:nvSpPr>
        <p:spPr>
          <a:xfrm>
            <a:off x="341097" y="5391150"/>
            <a:ext cx="2402103" cy="628650"/>
          </a:xfrm>
          <a:prstGeom prst="wedgeRoundRectCallout">
            <a:avLst>
              <a:gd name="adj1" fmla="val -41"/>
              <a:gd name="adj2" fmla="val -106045"/>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2000" dirty="0" smtClean="0">
                <a:solidFill>
                  <a:srgbClr val="000000"/>
                </a:solidFill>
                <a:ea typeface="Calibri"/>
                <a:cs typeface="Times New Roman"/>
              </a:rPr>
              <a:t>Training/Education</a:t>
            </a:r>
            <a:endParaRPr lang="en-US" sz="2000" dirty="0">
              <a:ea typeface="Calibri"/>
              <a:cs typeface="Times New Roman"/>
            </a:endParaRPr>
          </a:p>
        </p:txBody>
      </p:sp>
      <p:sp>
        <p:nvSpPr>
          <p:cNvPr id="15" name="TextBox 14"/>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t>12</a:t>
            </a:fld>
            <a:endParaRPr lang="en-US" sz="1000" dirty="0"/>
          </a:p>
        </p:txBody>
      </p:sp>
      <p:sp>
        <p:nvSpPr>
          <p:cNvPr id="16" name="TextBox 15"/>
          <p:cNvSpPr txBox="1"/>
          <p:nvPr/>
        </p:nvSpPr>
        <p:spPr>
          <a:xfrm>
            <a:off x="272844" y="6324600"/>
            <a:ext cx="4375355" cy="276999"/>
          </a:xfrm>
          <a:prstGeom prst="rect">
            <a:avLst/>
          </a:prstGeom>
          <a:noFill/>
        </p:spPr>
        <p:txBody>
          <a:bodyPr wrap="square" rtlCol="0">
            <a:spAutoFit/>
          </a:bodyPr>
          <a:lstStyle/>
          <a:p>
            <a:r>
              <a:rPr lang="en-US" sz="1200" dirty="0" smtClean="0"/>
              <a:t>Note: Labels are created by NIEHS; not the OmniViz default.</a:t>
            </a:r>
            <a:endParaRPr lang="en-US" sz="1200" dirty="0"/>
          </a:p>
        </p:txBody>
      </p:sp>
      <p:sp>
        <p:nvSpPr>
          <p:cNvPr id="14" name="Rounded Rectangle 13"/>
          <p:cNvSpPr/>
          <p:nvPr/>
        </p:nvSpPr>
        <p:spPr>
          <a:xfrm>
            <a:off x="272844" y="4114800"/>
            <a:ext cx="66337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31880" y="4114800"/>
            <a:ext cx="868319"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75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3399"/>
            <a:ext cx="9144000" cy="631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itle 1"/>
          <p:cNvSpPr>
            <a:spLocks noGrp="1"/>
          </p:cNvSpPr>
          <p:nvPr>
            <p:ph type="title"/>
          </p:nvPr>
        </p:nvSpPr>
        <p:spPr>
          <a:xfrm>
            <a:off x="449826" y="7374"/>
            <a:ext cx="8229600" cy="730250"/>
          </a:xfrm>
        </p:spPr>
        <p:txBody>
          <a:bodyPr/>
          <a:lstStyle/>
          <a:p>
            <a:pPr algn="ctr"/>
            <a:r>
              <a:rPr lang="en-US" sz="2800" dirty="0" smtClean="0">
                <a:solidFill>
                  <a:schemeClr val="tx1"/>
                </a:solidFill>
              </a:rPr>
              <a:t>DNA Repair Grants</a:t>
            </a:r>
          </a:p>
        </p:txBody>
      </p:sp>
      <p:graphicFrame>
        <p:nvGraphicFramePr>
          <p:cNvPr id="7" name="Table 6"/>
          <p:cNvGraphicFramePr>
            <a:graphicFrameLocks noGrp="1"/>
          </p:cNvGraphicFramePr>
          <p:nvPr>
            <p:extLst>
              <p:ext uri="{D42A27DB-BD31-4B8C-83A1-F6EECF244321}">
                <p14:modId xmlns:p14="http://schemas.microsoft.com/office/powerpoint/2010/main" val="1295802924"/>
              </p:ext>
            </p:extLst>
          </p:nvPr>
        </p:nvGraphicFramePr>
        <p:xfrm>
          <a:off x="5924755" y="969092"/>
          <a:ext cx="2946400" cy="1390650"/>
        </p:xfrm>
        <a:graphic>
          <a:graphicData uri="http://schemas.openxmlformats.org/drawingml/2006/table">
            <a:tbl>
              <a:tblPr>
                <a:tableStyleId>{5C22544A-7EE6-4342-B048-85BDC9FD1C3A}</a:tableStyleId>
              </a:tblPr>
              <a:tblGrid>
                <a:gridCol w="1587500"/>
                <a:gridCol w="1358900"/>
              </a:tblGrid>
              <a:tr h="190500">
                <a:tc>
                  <a:txBody>
                    <a:bodyPr/>
                    <a:lstStyle/>
                    <a:p>
                      <a:pPr marL="0" marR="0" fontAlgn="b">
                        <a:lnSpc>
                          <a:spcPts val="1500"/>
                        </a:lnSpc>
                        <a:spcBef>
                          <a:spcPts val="0"/>
                        </a:spcBef>
                        <a:spcAft>
                          <a:spcPts val="0"/>
                        </a:spcAft>
                      </a:pPr>
                      <a:r>
                        <a:rPr lang="en-US" sz="1100" kern="1200" dirty="0">
                          <a:effectLst/>
                        </a:rPr>
                        <a:t>Program Officer</a:t>
                      </a:r>
                      <a:endParaRPr lang="en-US" sz="1100" dirty="0">
                        <a:effectLst/>
                        <a:latin typeface="Calibri"/>
                        <a:ea typeface="Calibri"/>
                        <a:cs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
                        <a:lnSpc>
                          <a:spcPts val="1500"/>
                        </a:lnSpc>
                        <a:spcBef>
                          <a:spcPts val="0"/>
                        </a:spcBef>
                        <a:spcAft>
                          <a:spcPts val="0"/>
                        </a:spcAft>
                      </a:pPr>
                      <a:r>
                        <a:rPr lang="en-US" sz="1100" kern="1200" dirty="0">
                          <a:effectLst/>
                        </a:rPr>
                        <a:t>Number of </a:t>
                      </a:r>
                      <a:r>
                        <a:rPr lang="en-US" sz="1100" kern="1200" dirty="0" smtClean="0">
                          <a:effectLst/>
                        </a:rPr>
                        <a:t>DNA Repair Grants</a:t>
                      </a:r>
                      <a:endParaRPr lang="en-US" sz="1100" dirty="0">
                        <a:effectLst/>
                        <a:latin typeface="Calibri"/>
                        <a:ea typeface="Calibri"/>
                        <a:cs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marL="0" marR="0" fontAlgn="b">
                        <a:lnSpc>
                          <a:spcPts val="1500"/>
                        </a:lnSpc>
                        <a:spcBef>
                          <a:spcPts val="0"/>
                        </a:spcBef>
                        <a:spcAft>
                          <a:spcPts val="0"/>
                        </a:spcAft>
                      </a:pPr>
                      <a:r>
                        <a:rPr lang="en-US" sz="1100" kern="1200" dirty="0" smtClean="0">
                          <a:effectLst/>
                        </a:rPr>
                        <a:t>Program Officer</a:t>
                      </a:r>
                      <a:r>
                        <a:rPr lang="en-US" sz="1100" kern="1200" baseline="0" dirty="0" smtClean="0">
                          <a:effectLst/>
                        </a:rPr>
                        <a:t> 1</a:t>
                      </a:r>
                      <a:endParaRPr lang="en-US" sz="1100" dirty="0">
                        <a:effectLst/>
                        <a:latin typeface="Calibri"/>
                        <a:ea typeface="Calibri"/>
                        <a:cs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b">
                        <a:lnSpc>
                          <a:spcPts val="1500"/>
                        </a:lnSpc>
                        <a:spcBef>
                          <a:spcPts val="0"/>
                        </a:spcBef>
                        <a:spcAft>
                          <a:spcPts val="0"/>
                        </a:spcAft>
                      </a:pPr>
                      <a:r>
                        <a:rPr lang="en-US" sz="1100" kern="1200">
                          <a:effectLst/>
                        </a:rPr>
                        <a:t>39</a:t>
                      </a:r>
                      <a:endParaRPr lang="en-US" sz="1100">
                        <a:effectLst/>
                        <a:latin typeface="Calibri"/>
                        <a:ea typeface="Calibri"/>
                        <a:cs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marL="0" marR="0" indent="0" algn="l" defTabSz="914400" rtl="0" eaLnBrk="1" fontAlgn="b" latinLnBrk="0" hangingPunct="1">
                        <a:lnSpc>
                          <a:spcPts val="1500"/>
                        </a:lnSpc>
                        <a:spcBef>
                          <a:spcPts val="0"/>
                        </a:spcBef>
                        <a:spcAft>
                          <a:spcPts val="0"/>
                        </a:spcAft>
                        <a:buClrTx/>
                        <a:buSzTx/>
                        <a:buFontTx/>
                        <a:buNone/>
                        <a:tabLst/>
                        <a:defRPr/>
                      </a:pPr>
                      <a:r>
                        <a:rPr lang="en-US" sz="1100" kern="1200" dirty="0" smtClean="0">
                          <a:effectLst/>
                        </a:rPr>
                        <a:t>Program Officer</a:t>
                      </a:r>
                      <a:r>
                        <a:rPr lang="en-US" sz="1100" kern="1200" baseline="0" dirty="0" smtClean="0">
                          <a:effectLst/>
                        </a:rPr>
                        <a:t> 2</a:t>
                      </a:r>
                      <a:endParaRPr lang="en-US" sz="1100" dirty="0" smtClean="0">
                        <a:effectLst/>
                        <a:latin typeface="Calibri"/>
                        <a:ea typeface="Calibri"/>
                        <a:cs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b">
                        <a:lnSpc>
                          <a:spcPts val="1500"/>
                        </a:lnSpc>
                        <a:spcBef>
                          <a:spcPts val="0"/>
                        </a:spcBef>
                        <a:spcAft>
                          <a:spcPts val="0"/>
                        </a:spcAft>
                      </a:pPr>
                      <a:r>
                        <a:rPr lang="en-US" sz="1100" kern="1200">
                          <a:effectLst/>
                        </a:rPr>
                        <a:t>2</a:t>
                      </a:r>
                      <a:endParaRPr lang="en-US" sz="1100">
                        <a:effectLst/>
                        <a:latin typeface="Calibri"/>
                        <a:ea typeface="Calibri"/>
                        <a:cs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marL="0" marR="0" fontAlgn="b">
                        <a:lnSpc>
                          <a:spcPts val="1500"/>
                        </a:lnSpc>
                        <a:spcBef>
                          <a:spcPts val="0"/>
                        </a:spcBef>
                        <a:spcAft>
                          <a:spcPts val="0"/>
                        </a:spcAft>
                      </a:pPr>
                      <a:r>
                        <a:rPr lang="en-US" sz="1100" kern="1200" dirty="0" smtClean="0">
                          <a:effectLst/>
                          <a:latin typeface="+mn-lt"/>
                          <a:ea typeface="+mn-ea"/>
                          <a:cs typeface="+mn-cs"/>
                        </a:rPr>
                        <a:t>Program</a:t>
                      </a:r>
                      <a:r>
                        <a:rPr lang="en-US" sz="1100" kern="1200" baseline="0" dirty="0" smtClean="0">
                          <a:effectLst/>
                          <a:latin typeface="+mn-lt"/>
                          <a:ea typeface="+mn-ea"/>
                          <a:cs typeface="+mn-cs"/>
                        </a:rPr>
                        <a:t> Officer 3</a:t>
                      </a:r>
                      <a:endParaRPr lang="en-US" sz="1100" dirty="0">
                        <a:effectLst/>
                        <a:latin typeface="Calibri"/>
                        <a:ea typeface="Calibri"/>
                        <a:cs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b">
                        <a:lnSpc>
                          <a:spcPts val="1500"/>
                        </a:lnSpc>
                        <a:spcBef>
                          <a:spcPts val="0"/>
                        </a:spcBef>
                        <a:spcAft>
                          <a:spcPts val="0"/>
                        </a:spcAft>
                      </a:pPr>
                      <a:r>
                        <a:rPr lang="en-US" sz="1100" kern="1200">
                          <a:effectLst/>
                        </a:rPr>
                        <a:t>1</a:t>
                      </a:r>
                      <a:endParaRPr lang="en-US" sz="1100">
                        <a:effectLst/>
                        <a:latin typeface="Calibri"/>
                        <a:ea typeface="Calibri"/>
                        <a:cs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marL="0" marR="0" fontAlgn="b">
                        <a:lnSpc>
                          <a:spcPts val="1500"/>
                        </a:lnSpc>
                        <a:spcBef>
                          <a:spcPts val="0"/>
                        </a:spcBef>
                        <a:spcAft>
                          <a:spcPts val="0"/>
                        </a:spcAft>
                      </a:pPr>
                      <a:r>
                        <a:rPr lang="en-US" sz="1100" kern="1200" dirty="0" smtClean="0">
                          <a:effectLst/>
                          <a:latin typeface="+mn-lt"/>
                          <a:ea typeface="+mn-ea"/>
                          <a:cs typeface="+mn-cs"/>
                        </a:rPr>
                        <a:t>Program</a:t>
                      </a:r>
                      <a:r>
                        <a:rPr lang="en-US" sz="1100" kern="1200" baseline="0" dirty="0" smtClean="0">
                          <a:effectLst/>
                          <a:latin typeface="+mn-lt"/>
                          <a:ea typeface="+mn-ea"/>
                          <a:cs typeface="+mn-cs"/>
                        </a:rPr>
                        <a:t> Officer 4</a:t>
                      </a:r>
                      <a:endParaRPr lang="en-US" sz="1100" dirty="0">
                        <a:effectLst/>
                        <a:latin typeface="Calibri"/>
                        <a:ea typeface="Calibri"/>
                        <a:cs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b">
                        <a:lnSpc>
                          <a:spcPts val="1500"/>
                        </a:lnSpc>
                        <a:spcBef>
                          <a:spcPts val="0"/>
                        </a:spcBef>
                        <a:spcAft>
                          <a:spcPts val="0"/>
                        </a:spcAft>
                      </a:pPr>
                      <a:r>
                        <a:rPr lang="en-US" sz="1100" kern="1200" dirty="0">
                          <a:effectLst/>
                        </a:rPr>
                        <a:t>1</a:t>
                      </a:r>
                      <a:endParaRPr lang="en-US" sz="1100" dirty="0">
                        <a:effectLst/>
                        <a:latin typeface="Calibri"/>
                        <a:ea typeface="Calibri"/>
                        <a:cs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marL="0" marR="0" fontAlgn="b">
                        <a:lnSpc>
                          <a:spcPts val="1500"/>
                        </a:lnSpc>
                        <a:spcBef>
                          <a:spcPts val="0"/>
                        </a:spcBef>
                        <a:spcAft>
                          <a:spcPts val="0"/>
                        </a:spcAft>
                      </a:pPr>
                      <a:r>
                        <a:rPr lang="en-US" sz="1100" kern="1200" dirty="0">
                          <a:effectLst/>
                        </a:rPr>
                        <a:t>Grand Total</a:t>
                      </a:r>
                      <a:endParaRPr lang="en-US" sz="1100" dirty="0">
                        <a:effectLst/>
                        <a:latin typeface="Calibri"/>
                        <a:ea typeface="Calibri"/>
                        <a:cs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fontAlgn="b">
                        <a:lnSpc>
                          <a:spcPts val="1500"/>
                        </a:lnSpc>
                        <a:spcBef>
                          <a:spcPts val="0"/>
                        </a:spcBef>
                        <a:spcAft>
                          <a:spcPts val="0"/>
                        </a:spcAft>
                      </a:pPr>
                      <a:r>
                        <a:rPr lang="en-US" sz="1100" kern="1200" dirty="0">
                          <a:effectLst/>
                        </a:rPr>
                        <a:t>43</a:t>
                      </a:r>
                      <a:endParaRPr lang="en-US" sz="1100" dirty="0">
                        <a:effectLst/>
                        <a:latin typeface="Calibri"/>
                        <a:ea typeface="Calibri"/>
                        <a:cs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Oval 3"/>
          <p:cNvSpPr/>
          <p:nvPr/>
        </p:nvSpPr>
        <p:spPr>
          <a:xfrm>
            <a:off x="177781" y="990600"/>
            <a:ext cx="533400" cy="5334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rot="1440000">
            <a:off x="456996" y="3650042"/>
            <a:ext cx="6538545" cy="2731857"/>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8833" y="3072420"/>
            <a:ext cx="2850367" cy="1219200"/>
          </a:xfrm>
          <a:prstGeom prst="rect">
            <a:avLst/>
          </a:prstGeom>
          <a:ln w="25400">
            <a:solidFill>
              <a:srgbClr val="0000FF"/>
            </a:solidFill>
          </a:ln>
        </p:spPr>
      </p:pic>
      <p:sp>
        <p:nvSpPr>
          <p:cNvPr id="18" name="Oval 17"/>
          <p:cNvSpPr/>
          <p:nvPr/>
        </p:nvSpPr>
        <p:spPr>
          <a:xfrm rot="1440000">
            <a:off x="7600173" y="3934885"/>
            <a:ext cx="523438" cy="40775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7414015" y="3790335"/>
            <a:ext cx="196279" cy="24826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t>13</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2667000"/>
          </a:xfrm>
        </p:spPr>
        <p:txBody>
          <a:bodyPr/>
          <a:lstStyle/>
          <a:p>
            <a:r>
              <a:rPr lang="en-US" sz="3200" dirty="0"/>
              <a:t>Question 2:  </a:t>
            </a:r>
            <a:r>
              <a:rPr lang="en-US" sz="3200" dirty="0" smtClean="0"/>
              <a:t>Understand Program Administrator Workload Distribution</a:t>
            </a:r>
            <a:br>
              <a:rPr lang="en-US" sz="3200" dirty="0" smtClean="0"/>
            </a:br>
            <a:r>
              <a:rPr lang="en-US" sz="3200" dirty="0" smtClean="0"/>
              <a:t/>
            </a:r>
            <a:br>
              <a:rPr lang="en-US" sz="3200" dirty="0" smtClean="0"/>
            </a:br>
            <a:endParaRPr lang="en-US" sz="3200" dirty="0"/>
          </a:p>
        </p:txBody>
      </p:sp>
      <p:sp>
        <p:nvSpPr>
          <p:cNvPr id="3" name="Content Placeholder 2"/>
          <p:cNvSpPr>
            <a:spLocks noGrp="1"/>
          </p:cNvSpPr>
          <p:nvPr>
            <p:ph idx="1"/>
          </p:nvPr>
        </p:nvSpPr>
        <p:spPr>
          <a:xfrm>
            <a:off x="914400" y="2514600"/>
            <a:ext cx="7772400" cy="4114800"/>
          </a:xfrm>
        </p:spPr>
        <p:txBody>
          <a:bodyPr/>
          <a:lstStyle/>
          <a:p>
            <a:endParaRPr lang="en-US" sz="2400" dirty="0" smtClean="0"/>
          </a:p>
          <a:p>
            <a:r>
              <a:rPr lang="en-US" sz="2800" dirty="0"/>
              <a:t>Examples of individuals across galaxy </a:t>
            </a:r>
            <a:r>
              <a:rPr lang="en-US" sz="2800" dirty="0" smtClean="0"/>
              <a:t>visualization</a:t>
            </a:r>
          </a:p>
          <a:p>
            <a:r>
              <a:rPr lang="en-US" sz="2800" dirty="0" smtClean="0"/>
              <a:t>Similar/Different</a:t>
            </a:r>
          </a:p>
          <a:p>
            <a:r>
              <a:rPr lang="en-US" sz="2800" dirty="0" smtClean="0"/>
              <a:t>Branch Distribution</a:t>
            </a:r>
            <a:endParaRPr lang="en-US" sz="2800" dirty="0"/>
          </a:p>
        </p:txBody>
      </p:sp>
      <p:sp>
        <p:nvSpPr>
          <p:cNvPr id="4" name="TextBox 3"/>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t>14</a:t>
            </a:fld>
            <a:endParaRPr lang="en-US" sz="1000" dirty="0"/>
          </a:p>
        </p:txBody>
      </p:sp>
    </p:spTree>
    <p:extLst>
      <p:ext uri="{BB962C8B-B14F-4D97-AF65-F5344CB8AC3E}">
        <p14:creationId xmlns:p14="http://schemas.microsoft.com/office/powerpoint/2010/main" val="35115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9601"/>
            <a:ext cx="9144000" cy="623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itle 1"/>
          <p:cNvSpPr>
            <a:spLocks noGrp="1"/>
          </p:cNvSpPr>
          <p:nvPr>
            <p:ph type="title"/>
          </p:nvPr>
        </p:nvSpPr>
        <p:spPr>
          <a:xfrm>
            <a:off x="457200" y="0"/>
            <a:ext cx="8229600" cy="730250"/>
          </a:xfrm>
        </p:spPr>
        <p:txBody>
          <a:bodyPr/>
          <a:lstStyle/>
          <a:p>
            <a:pPr algn="ctr"/>
            <a:r>
              <a:rPr lang="en-US" sz="3200" dirty="0" smtClean="0">
                <a:solidFill>
                  <a:schemeClr val="tx1"/>
                </a:solidFill>
              </a:rPr>
              <a:t>Portfolio Distribution Across Program Officers</a:t>
            </a:r>
          </a:p>
        </p:txBody>
      </p:sp>
      <p:sp>
        <p:nvSpPr>
          <p:cNvPr id="9" name="TextBox 4"/>
          <p:cNvSpPr txBox="1">
            <a:spLocks noChangeArrowheads="1"/>
          </p:cNvSpPr>
          <p:nvPr/>
        </p:nvSpPr>
        <p:spPr bwMode="auto">
          <a:xfrm>
            <a:off x="6324600" y="1143000"/>
            <a:ext cx="2209800"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Legend:</a:t>
            </a:r>
          </a:p>
          <a:p>
            <a:pPr eaLnBrk="1" hangingPunct="1"/>
            <a:r>
              <a:rPr lang="en-US" dirty="0" smtClean="0">
                <a:solidFill>
                  <a:srgbClr val="66FF66"/>
                </a:solidFill>
                <a:effectLst>
                  <a:outerShdw blurRad="38100" dist="38100" dir="2700000" algn="tl">
                    <a:srgbClr val="000000">
                      <a:alpha val="43137"/>
                    </a:srgbClr>
                  </a:outerShdw>
                </a:effectLst>
              </a:rPr>
              <a:t>Program Officer 1</a:t>
            </a:r>
            <a:endParaRPr lang="en-US" dirty="0">
              <a:solidFill>
                <a:srgbClr val="66FF66"/>
              </a:solidFill>
              <a:effectLst>
                <a:outerShdw blurRad="38100" dist="38100" dir="2700000" algn="tl">
                  <a:srgbClr val="000000">
                    <a:alpha val="43137"/>
                  </a:srgbClr>
                </a:outerShdw>
              </a:effectLst>
            </a:endParaRPr>
          </a:p>
          <a:p>
            <a:pPr eaLnBrk="1" hangingPunct="1"/>
            <a:r>
              <a:rPr lang="en-US" dirty="0" smtClean="0">
                <a:solidFill>
                  <a:srgbClr val="FF0000"/>
                </a:solidFill>
                <a:effectLst>
                  <a:outerShdw blurRad="38100" dist="38100" dir="2700000" algn="tl">
                    <a:srgbClr val="000000">
                      <a:alpha val="43137"/>
                    </a:srgbClr>
                  </a:outerShdw>
                </a:effectLst>
              </a:rPr>
              <a:t>Program Officer 2</a:t>
            </a:r>
            <a:endParaRPr lang="en-US"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t>15</a:t>
            </a:fld>
            <a:endParaRPr lang="en-US" sz="1000" dirty="0"/>
          </a:p>
        </p:txBody>
      </p:sp>
      <p:sp>
        <p:nvSpPr>
          <p:cNvPr id="6" name="Rounded Rectangle 5"/>
          <p:cNvSpPr/>
          <p:nvPr/>
        </p:nvSpPr>
        <p:spPr>
          <a:xfrm>
            <a:off x="152400" y="4038600"/>
            <a:ext cx="600862"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11436" y="4038600"/>
            <a:ext cx="1141164"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46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799"/>
            <a:ext cx="9144000" cy="616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itle 1"/>
          <p:cNvSpPr>
            <a:spLocks noGrp="1"/>
          </p:cNvSpPr>
          <p:nvPr>
            <p:ph type="title"/>
          </p:nvPr>
        </p:nvSpPr>
        <p:spPr>
          <a:xfrm>
            <a:off x="457200" y="0"/>
            <a:ext cx="8229600" cy="730250"/>
          </a:xfrm>
        </p:spPr>
        <p:txBody>
          <a:bodyPr/>
          <a:lstStyle/>
          <a:p>
            <a:pPr algn="ctr"/>
            <a:r>
              <a:rPr lang="en-US" sz="3200" dirty="0">
                <a:solidFill>
                  <a:schemeClr val="tx1"/>
                </a:solidFill>
              </a:rPr>
              <a:t>Portfolio Distribution Across Program Officers</a:t>
            </a:r>
            <a:endParaRPr lang="en-US" sz="3200" dirty="0" smtClean="0">
              <a:solidFill>
                <a:schemeClr val="tx1"/>
              </a:solidFill>
            </a:endParaRPr>
          </a:p>
        </p:txBody>
      </p:sp>
      <p:sp>
        <p:nvSpPr>
          <p:cNvPr id="9" name="TextBox 4"/>
          <p:cNvSpPr txBox="1">
            <a:spLocks noChangeArrowheads="1"/>
          </p:cNvSpPr>
          <p:nvPr/>
        </p:nvSpPr>
        <p:spPr bwMode="auto">
          <a:xfrm>
            <a:off x="6324600" y="1143000"/>
            <a:ext cx="2209800" cy="923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Legend:</a:t>
            </a:r>
          </a:p>
          <a:p>
            <a:pPr eaLnBrk="1" hangingPunct="1"/>
            <a:r>
              <a:rPr lang="en-US" dirty="0" smtClean="0">
                <a:solidFill>
                  <a:srgbClr val="66FF66"/>
                </a:solidFill>
                <a:effectLst>
                  <a:outerShdw blurRad="38100" dist="38100" dir="2700000" algn="tl">
                    <a:srgbClr val="000000">
                      <a:alpha val="43137"/>
                    </a:srgbClr>
                  </a:outerShdw>
                </a:effectLst>
              </a:rPr>
              <a:t>Program Officer 1</a:t>
            </a:r>
            <a:endParaRPr lang="en-US" dirty="0">
              <a:solidFill>
                <a:srgbClr val="66FF66"/>
              </a:solidFill>
              <a:effectLst>
                <a:outerShdw blurRad="38100" dist="38100" dir="2700000" algn="tl">
                  <a:srgbClr val="000000">
                    <a:alpha val="43137"/>
                  </a:srgbClr>
                </a:outerShdw>
              </a:effectLst>
            </a:endParaRPr>
          </a:p>
          <a:p>
            <a:pPr eaLnBrk="1" hangingPunct="1"/>
            <a:r>
              <a:rPr lang="en-US" dirty="0" smtClean="0">
                <a:solidFill>
                  <a:srgbClr val="FF0000"/>
                </a:solidFill>
                <a:effectLst>
                  <a:outerShdw blurRad="38100" dist="38100" dir="2700000" algn="tl">
                    <a:srgbClr val="000000">
                      <a:alpha val="43137"/>
                    </a:srgbClr>
                  </a:outerShdw>
                </a:effectLst>
              </a:rPr>
              <a:t>Program Officer 3</a:t>
            </a:r>
            <a:endParaRPr lang="en-US"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t>16</a:t>
            </a:fld>
            <a:endParaRPr lang="en-US" sz="1000" dirty="0"/>
          </a:p>
        </p:txBody>
      </p:sp>
      <p:sp>
        <p:nvSpPr>
          <p:cNvPr id="6" name="Rounded Rectangle 5"/>
          <p:cNvSpPr/>
          <p:nvPr/>
        </p:nvSpPr>
        <p:spPr>
          <a:xfrm>
            <a:off x="381000" y="4038600"/>
            <a:ext cx="56074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0036" y="4038600"/>
            <a:ext cx="1064964"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82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3401"/>
            <a:ext cx="9143999" cy="631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Title 1"/>
          <p:cNvSpPr>
            <a:spLocks noGrp="1"/>
          </p:cNvSpPr>
          <p:nvPr>
            <p:ph type="title"/>
          </p:nvPr>
        </p:nvSpPr>
        <p:spPr>
          <a:xfrm>
            <a:off x="457200" y="0"/>
            <a:ext cx="8229600" cy="730250"/>
          </a:xfrm>
        </p:spPr>
        <p:txBody>
          <a:bodyPr/>
          <a:lstStyle/>
          <a:p>
            <a:pPr algn="ctr"/>
            <a:r>
              <a:rPr lang="en-US" sz="3200" dirty="0" smtClean="0">
                <a:solidFill>
                  <a:schemeClr val="tx1"/>
                </a:solidFill>
              </a:rPr>
              <a:t> Portfolio Distribution Across Branches</a:t>
            </a:r>
          </a:p>
        </p:txBody>
      </p:sp>
      <p:sp>
        <p:nvSpPr>
          <p:cNvPr id="9221" name="TextBox 4"/>
          <p:cNvSpPr txBox="1">
            <a:spLocks noChangeArrowheads="1"/>
          </p:cNvSpPr>
          <p:nvPr/>
        </p:nvSpPr>
        <p:spPr bwMode="auto">
          <a:xfrm>
            <a:off x="6324600" y="1143000"/>
            <a:ext cx="2209800"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Legend:</a:t>
            </a:r>
          </a:p>
          <a:p>
            <a:pPr eaLnBrk="1" hangingPunct="1"/>
            <a:r>
              <a:rPr lang="en-US" dirty="0" smtClean="0">
                <a:solidFill>
                  <a:srgbClr val="0000FF"/>
                </a:solidFill>
              </a:rPr>
              <a:t>Branch A</a:t>
            </a:r>
            <a:endParaRPr lang="en-US" dirty="0">
              <a:solidFill>
                <a:srgbClr val="0000FF"/>
              </a:solidFill>
            </a:endParaRPr>
          </a:p>
          <a:p>
            <a:pPr eaLnBrk="1" hangingPunct="1"/>
            <a:r>
              <a:rPr lang="en-US" dirty="0" smtClean="0">
                <a:solidFill>
                  <a:srgbClr val="FF33CC"/>
                </a:solidFill>
              </a:rPr>
              <a:t>Branch B</a:t>
            </a:r>
          </a:p>
          <a:p>
            <a:pPr eaLnBrk="1" hangingPunct="1"/>
            <a:r>
              <a:rPr lang="en-US" dirty="0" smtClean="0">
                <a:solidFill>
                  <a:srgbClr val="66FF66"/>
                </a:solidFill>
              </a:rPr>
              <a:t>Branch C</a:t>
            </a:r>
            <a:endParaRPr lang="en-US" dirty="0">
              <a:solidFill>
                <a:srgbClr val="66FF66"/>
              </a:solidFill>
            </a:endParaRPr>
          </a:p>
        </p:txBody>
      </p:sp>
      <p:sp>
        <p:nvSpPr>
          <p:cNvPr id="7" name="TextBox 6"/>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t>17</a:t>
            </a:fld>
            <a:endParaRPr lang="en-US" sz="1000" dirty="0"/>
          </a:p>
        </p:txBody>
      </p:sp>
      <p:sp>
        <p:nvSpPr>
          <p:cNvPr id="6" name="Rounded Rectangle 5"/>
          <p:cNvSpPr/>
          <p:nvPr/>
        </p:nvSpPr>
        <p:spPr>
          <a:xfrm>
            <a:off x="274680" y="3959750"/>
            <a:ext cx="459036"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33716" y="3959750"/>
            <a:ext cx="1171284"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199"/>
            <a:ext cx="9144000" cy="600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itle 1"/>
          <p:cNvSpPr>
            <a:spLocks noGrp="1"/>
          </p:cNvSpPr>
          <p:nvPr>
            <p:ph type="title"/>
          </p:nvPr>
        </p:nvSpPr>
        <p:spPr>
          <a:xfrm>
            <a:off x="457200" y="7374"/>
            <a:ext cx="8229600" cy="730250"/>
          </a:xfrm>
        </p:spPr>
        <p:txBody>
          <a:bodyPr/>
          <a:lstStyle/>
          <a:p>
            <a:pPr algn="ctr"/>
            <a:r>
              <a:rPr lang="en-US" dirty="0" smtClean="0">
                <a:solidFill>
                  <a:schemeClr val="tx1"/>
                </a:solidFill>
              </a:rPr>
              <a:t>Galaxy: DERT Active Research Grants</a:t>
            </a:r>
            <a:br>
              <a:rPr lang="en-US" dirty="0" smtClean="0">
                <a:solidFill>
                  <a:schemeClr val="tx1"/>
                </a:solidFill>
              </a:rPr>
            </a:br>
            <a:endParaRPr lang="en-US" sz="1600" dirty="0" smtClean="0">
              <a:solidFill>
                <a:schemeClr val="tx1"/>
              </a:solidFill>
            </a:endParaRPr>
          </a:p>
        </p:txBody>
      </p:sp>
      <p:sp>
        <p:nvSpPr>
          <p:cNvPr id="21" name="Rectangle 20"/>
          <p:cNvSpPr/>
          <p:nvPr/>
        </p:nvSpPr>
        <p:spPr>
          <a:xfrm>
            <a:off x="4319833" y="4856489"/>
            <a:ext cx="4343400" cy="1981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ounded Rectangular Callout 21"/>
          <p:cNvSpPr/>
          <p:nvPr/>
        </p:nvSpPr>
        <p:spPr>
          <a:xfrm>
            <a:off x="6664325" y="3571875"/>
            <a:ext cx="1905000" cy="628650"/>
          </a:xfrm>
          <a:prstGeom prst="wedgeRoundRectCallout">
            <a:avLst>
              <a:gd name="adj1" fmla="val -12428"/>
              <a:gd name="adj2" fmla="val 152020"/>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2000" dirty="0">
                <a:solidFill>
                  <a:srgbClr val="000000"/>
                </a:solidFill>
                <a:ea typeface="Calibri"/>
                <a:cs typeface="Times New Roman"/>
              </a:rPr>
              <a:t>Basic Science</a:t>
            </a:r>
            <a:endParaRPr lang="en-US" sz="2000" dirty="0">
              <a:ea typeface="Calibri"/>
              <a:cs typeface="Times New Roman"/>
            </a:endParaRPr>
          </a:p>
        </p:txBody>
      </p:sp>
      <p:sp>
        <p:nvSpPr>
          <p:cNvPr id="23" name="Rounded Rectangular Callout 22"/>
          <p:cNvSpPr/>
          <p:nvPr/>
        </p:nvSpPr>
        <p:spPr>
          <a:xfrm>
            <a:off x="3048000" y="914400"/>
            <a:ext cx="1905000" cy="628650"/>
          </a:xfrm>
          <a:prstGeom prst="wedgeRoundRectCallout">
            <a:avLst>
              <a:gd name="adj1" fmla="val -77460"/>
              <a:gd name="adj2" fmla="val 59742"/>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2000" dirty="0" smtClean="0">
                <a:solidFill>
                  <a:srgbClr val="000000"/>
                </a:solidFill>
                <a:ea typeface="Calibri"/>
                <a:cs typeface="Times New Roman"/>
              </a:rPr>
              <a:t>Human Studies</a:t>
            </a:r>
            <a:endParaRPr lang="en-US" sz="2000" dirty="0">
              <a:ea typeface="Calibri"/>
              <a:cs typeface="Times New Roman"/>
            </a:endParaRPr>
          </a:p>
        </p:txBody>
      </p:sp>
      <p:sp>
        <p:nvSpPr>
          <p:cNvPr id="24" name="Rectangle 23"/>
          <p:cNvSpPr/>
          <p:nvPr/>
        </p:nvSpPr>
        <p:spPr>
          <a:xfrm rot="3240000">
            <a:off x="517556" y="778325"/>
            <a:ext cx="2510987" cy="2139283"/>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000">
            <a:off x="1870563" y="2187938"/>
            <a:ext cx="3450038" cy="339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ounded Rectangular Callout 25"/>
          <p:cNvSpPr/>
          <p:nvPr/>
        </p:nvSpPr>
        <p:spPr>
          <a:xfrm>
            <a:off x="4397477" y="1799282"/>
            <a:ext cx="1905000" cy="628650"/>
          </a:xfrm>
          <a:prstGeom prst="wedgeRoundRectCallout">
            <a:avLst>
              <a:gd name="adj1" fmla="val -93460"/>
              <a:gd name="adj2" fmla="val 39410"/>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2000" dirty="0" smtClean="0">
                <a:solidFill>
                  <a:srgbClr val="000000"/>
                </a:solidFill>
                <a:ea typeface="Calibri"/>
                <a:cs typeface="Times New Roman"/>
              </a:rPr>
              <a:t>Transitional</a:t>
            </a:r>
            <a:endParaRPr lang="en-US" sz="2000" dirty="0">
              <a:ea typeface="Calibri"/>
              <a:cs typeface="Times New Roman"/>
            </a:endParaRPr>
          </a:p>
        </p:txBody>
      </p:sp>
      <p:sp>
        <p:nvSpPr>
          <p:cNvPr id="27" name="Isosceles Triangle 26"/>
          <p:cNvSpPr/>
          <p:nvPr/>
        </p:nvSpPr>
        <p:spPr>
          <a:xfrm rot="180000">
            <a:off x="120038" y="2435933"/>
            <a:ext cx="2932141" cy="2829056"/>
          </a:xfrm>
          <a:prstGeom prst="triangle">
            <a:avLst>
              <a:gd name="adj" fmla="val 1204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ounded Rectangular Callout 27"/>
          <p:cNvSpPr/>
          <p:nvPr/>
        </p:nvSpPr>
        <p:spPr>
          <a:xfrm>
            <a:off x="341097" y="5391150"/>
            <a:ext cx="2402103" cy="628650"/>
          </a:xfrm>
          <a:prstGeom prst="wedgeRoundRectCallout">
            <a:avLst>
              <a:gd name="adj1" fmla="val -41"/>
              <a:gd name="adj2" fmla="val -106045"/>
              <a:gd name="adj3" fmla="val 1666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2000" dirty="0" smtClean="0">
                <a:solidFill>
                  <a:srgbClr val="000000"/>
                </a:solidFill>
                <a:ea typeface="Calibri"/>
                <a:cs typeface="Times New Roman"/>
              </a:rPr>
              <a:t>Training/Education</a:t>
            </a:r>
            <a:endParaRPr lang="en-US" sz="2000" dirty="0">
              <a:ea typeface="Calibri"/>
              <a:cs typeface="Times New Roman"/>
            </a:endParaRPr>
          </a:p>
        </p:txBody>
      </p:sp>
      <p:sp>
        <p:nvSpPr>
          <p:cNvPr id="15" name="TextBox 14"/>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t>18</a:t>
            </a:fld>
            <a:endParaRPr lang="en-US" sz="1000" dirty="0"/>
          </a:p>
        </p:txBody>
      </p:sp>
      <p:sp>
        <p:nvSpPr>
          <p:cNvPr id="16" name="TextBox 15"/>
          <p:cNvSpPr txBox="1"/>
          <p:nvPr/>
        </p:nvSpPr>
        <p:spPr>
          <a:xfrm>
            <a:off x="272844" y="6324600"/>
            <a:ext cx="4375355" cy="276999"/>
          </a:xfrm>
          <a:prstGeom prst="rect">
            <a:avLst/>
          </a:prstGeom>
          <a:noFill/>
        </p:spPr>
        <p:txBody>
          <a:bodyPr wrap="square" rtlCol="0">
            <a:spAutoFit/>
          </a:bodyPr>
          <a:lstStyle/>
          <a:p>
            <a:r>
              <a:rPr lang="en-US" sz="1200" dirty="0" smtClean="0"/>
              <a:t>Note: Labels are created by NIEHS; not the OmniViz default.</a:t>
            </a:r>
            <a:endParaRPr lang="en-US" sz="1200" dirty="0"/>
          </a:p>
        </p:txBody>
      </p:sp>
      <p:sp>
        <p:nvSpPr>
          <p:cNvPr id="14" name="Rounded Rectangle 13"/>
          <p:cNvSpPr/>
          <p:nvPr/>
        </p:nvSpPr>
        <p:spPr>
          <a:xfrm>
            <a:off x="272844" y="4114800"/>
            <a:ext cx="66337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731880" y="4114800"/>
            <a:ext cx="868319"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9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514600"/>
            <a:ext cx="7772400" cy="4114800"/>
          </a:xfrm>
        </p:spPr>
        <p:txBody>
          <a:bodyPr/>
          <a:lstStyle/>
          <a:p>
            <a:endParaRPr lang="en-US" sz="2400" dirty="0" smtClean="0"/>
          </a:p>
          <a:p>
            <a:endParaRPr lang="en-US" dirty="0"/>
          </a:p>
        </p:txBody>
      </p:sp>
      <p:sp>
        <p:nvSpPr>
          <p:cNvPr id="4" name="TextBox 3"/>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solidFill>
                  <a:srgbClr val="000000"/>
                </a:solidFill>
              </a:rPr>
              <a:pPr/>
              <a:t>19</a:t>
            </a:fld>
            <a:endParaRPr lang="en-US" sz="1000" dirty="0">
              <a:solidFill>
                <a:srgbClr val="000000"/>
              </a:solidFill>
            </a:endParaRPr>
          </a:p>
        </p:txBody>
      </p:sp>
      <p:sp>
        <p:nvSpPr>
          <p:cNvPr id="5" name="Title 4"/>
          <p:cNvSpPr>
            <a:spLocks noGrp="1"/>
          </p:cNvSpPr>
          <p:nvPr>
            <p:ph type="title"/>
          </p:nvPr>
        </p:nvSpPr>
        <p:spPr/>
        <p:txBody>
          <a:bodyPr/>
          <a:lstStyle/>
          <a:p>
            <a:r>
              <a:rPr lang="en-US" sz="2400" dirty="0"/>
              <a:t>Program Officers by Category of Science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62664951"/>
              </p:ext>
            </p:extLst>
          </p:nvPr>
        </p:nvGraphicFramePr>
        <p:xfrm>
          <a:off x="533400" y="1524000"/>
          <a:ext cx="7772400" cy="4818468"/>
        </p:xfrm>
        <a:graphic>
          <a:graphicData uri="http://schemas.openxmlformats.org/drawingml/2006/table">
            <a:tbl>
              <a:tblPr firstRow="1" firstCol="1" bandRow="1"/>
              <a:tblGrid>
                <a:gridCol w="1267085"/>
                <a:gridCol w="1225203"/>
                <a:gridCol w="1212815"/>
                <a:gridCol w="1013432"/>
                <a:gridCol w="1702425"/>
                <a:gridCol w="1351440"/>
              </a:tblGrid>
              <a:tr h="509666">
                <a:tc>
                  <a:txBody>
                    <a:bodyPr/>
                    <a:lstStyle/>
                    <a:p>
                      <a:pPr marL="0" marR="0" algn="ctr">
                        <a:spcBef>
                          <a:spcPts val="0"/>
                        </a:spcBef>
                        <a:spcAft>
                          <a:spcPts val="0"/>
                        </a:spcAft>
                      </a:pPr>
                      <a:r>
                        <a:rPr lang="en-US" sz="1700" b="1" kern="1200">
                          <a:solidFill>
                            <a:srgbClr val="000000"/>
                          </a:solidFill>
                          <a:effectLst/>
                          <a:latin typeface="Calibri"/>
                          <a:ea typeface="Calibri"/>
                          <a:cs typeface="Times New Roman"/>
                        </a:rPr>
                        <a:t>Program Officer</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kern="1200">
                          <a:solidFill>
                            <a:srgbClr val="0070C0"/>
                          </a:solidFill>
                          <a:effectLst/>
                          <a:latin typeface="Calibri"/>
                          <a:ea typeface="Calibri"/>
                          <a:cs typeface="Times New Roman"/>
                        </a:rPr>
                        <a:t>Human Studies</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kern="1200">
                          <a:solidFill>
                            <a:srgbClr val="00B050"/>
                          </a:solidFill>
                          <a:effectLst/>
                          <a:latin typeface="Calibri"/>
                          <a:ea typeface="Calibri"/>
                          <a:cs typeface="Times New Roman"/>
                        </a:rPr>
                        <a:t>Transitional</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kern="1200">
                          <a:solidFill>
                            <a:srgbClr val="FF0000"/>
                          </a:solidFill>
                          <a:effectLst/>
                          <a:latin typeface="Calibri"/>
                          <a:ea typeface="Calibri"/>
                          <a:cs typeface="Times New Roman"/>
                        </a:rPr>
                        <a:t>Basic Science</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kern="1200">
                          <a:solidFill>
                            <a:srgbClr val="000000"/>
                          </a:solidFill>
                          <a:effectLst/>
                          <a:latin typeface="Calibri"/>
                          <a:ea typeface="Calibri"/>
                          <a:cs typeface="Times New Roman"/>
                        </a:rPr>
                        <a:t>Training and Education</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700" b="1" kern="1200">
                          <a:solidFill>
                            <a:srgbClr val="000000"/>
                          </a:solidFill>
                          <a:effectLst/>
                          <a:latin typeface="Calibri"/>
                          <a:ea typeface="Calibri"/>
                          <a:cs typeface="Times New Roman"/>
                        </a:rPr>
                        <a:t>Number of Categories</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KG</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1</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LO</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1</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LC</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1</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LR</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1</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FT</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1</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DC</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1</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CT</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1</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CD</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2</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DB</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2</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DS</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2</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JH</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000">
                        <a:solidFill>
                          <a:srgbClr val="000000"/>
                        </a:solidFill>
                        <a:effectLst/>
                        <a:latin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2</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LM</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2</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SN</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2</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CL</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a:solidFill>
                          <a:srgbClr val="000000"/>
                        </a:solidFill>
                        <a:effectLst/>
                        <a:latin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2</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KM</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2</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MH</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2</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AK</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 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endParaRPr lang="en-US" sz="1000">
                        <a:solidFill>
                          <a:srgbClr val="000000"/>
                        </a:solidFill>
                        <a:effectLst/>
                        <a:latin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3</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38906">
                <a:tc>
                  <a:txBody>
                    <a:bodyPr/>
                    <a:lstStyle/>
                    <a:p>
                      <a:pPr marL="0" marR="0" algn="ctr">
                        <a:spcBef>
                          <a:spcPts val="0"/>
                        </a:spcBef>
                        <a:spcAft>
                          <a:spcPts val="0"/>
                        </a:spcAft>
                      </a:pPr>
                      <a:r>
                        <a:rPr lang="en-US" sz="1500" b="1" kern="1200">
                          <a:solidFill>
                            <a:srgbClr val="000000"/>
                          </a:solidFill>
                          <a:effectLst/>
                          <a:latin typeface="Calibri"/>
                          <a:ea typeface="Calibri"/>
                          <a:cs typeface="Times New Roman"/>
                        </a:rPr>
                        <a:t>CS</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a:solidFill>
                            <a:srgbClr val="000000"/>
                          </a:solidFill>
                          <a:effectLst/>
                          <a:latin typeface="Calibri"/>
                          <a:ea typeface="Calibri"/>
                          <a:cs typeface="Times New Roman"/>
                        </a:rPr>
                        <a:t>X</a:t>
                      </a:r>
                      <a:endParaRPr lang="en-US" sz="100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kern="1200" dirty="0">
                          <a:solidFill>
                            <a:srgbClr val="000000"/>
                          </a:solidFill>
                          <a:effectLst/>
                          <a:latin typeface="Calibri"/>
                          <a:ea typeface="Calibri"/>
                          <a:cs typeface="Times New Roman"/>
                        </a:rPr>
                        <a:t>4</a:t>
                      </a:r>
                      <a:endParaRPr lang="en-US" sz="1000" dirty="0">
                        <a:solidFill>
                          <a:srgbClr val="000000"/>
                        </a:solidFill>
                        <a:effectLst/>
                        <a:latin typeface="Calibri"/>
                        <a:ea typeface="Calibri"/>
                        <a:cs typeface="Times New Roman"/>
                      </a:endParaRPr>
                    </a:p>
                  </a:txBody>
                  <a:tcPr marL="63708" marR="63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8870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NIEHS Mission</a:t>
            </a:r>
            <a:endParaRPr lang="en-US" sz="3200" dirty="0"/>
          </a:p>
        </p:txBody>
      </p:sp>
      <p:sp>
        <p:nvSpPr>
          <p:cNvPr id="3" name="Content Placeholder 2"/>
          <p:cNvSpPr>
            <a:spLocks noGrp="1"/>
          </p:cNvSpPr>
          <p:nvPr>
            <p:ph idx="1"/>
          </p:nvPr>
        </p:nvSpPr>
        <p:spPr>
          <a:xfrm>
            <a:off x="914400" y="2133600"/>
            <a:ext cx="7772400" cy="2971800"/>
          </a:xfrm>
        </p:spPr>
        <p:txBody>
          <a:bodyPr/>
          <a:lstStyle/>
          <a:p>
            <a:pPr marL="0" indent="0">
              <a:buNone/>
            </a:pPr>
            <a:r>
              <a:rPr lang="en-US" sz="3200" dirty="0" smtClean="0"/>
              <a:t>Reduce </a:t>
            </a:r>
            <a:r>
              <a:rPr lang="en-US" sz="3200" dirty="0"/>
              <a:t>the burden of human illness and disability by understanding </a:t>
            </a:r>
            <a:r>
              <a:rPr lang="en-US" sz="3200" i="1" dirty="0">
                <a:solidFill>
                  <a:srgbClr val="00B050"/>
                </a:solidFill>
              </a:rPr>
              <a:t>how the environment influences the development and </a:t>
            </a:r>
            <a:r>
              <a:rPr lang="en-US" sz="3200" i="1" dirty="0" smtClean="0">
                <a:solidFill>
                  <a:srgbClr val="00B050"/>
                </a:solidFill>
              </a:rPr>
              <a:t>progression </a:t>
            </a:r>
            <a:r>
              <a:rPr lang="en-US" sz="3200" i="1" dirty="0">
                <a:solidFill>
                  <a:srgbClr val="00B050"/>
                </a:solidFill>
              </a:rPr>
              <a:t>of human </a:t>
            </a:r>
            <a:r>
              <a:rPr lang="en-US" sz="3200" i="1" dirty="0" smtClean="0">
                <a:solidFill>
                  <a:srgbClr val="00B050"/>
                </a:solidFill>
              </a:rPr>
              <a:t>disease.</a:t>
            </a:r>
            <a:endParaRPr lang="en-US" sz="3200" i="1" dirty="0">
              <a:solidFill>
                <a:srgbClr val="00B050"/>
              </a:solidFill>
            </a:endParaRPr>
          </a:p>
        </p:txBody>
      </p:sp>
      <p:pic>
        <p:nvPicPr>
          <p:cNvPr id="4" name="Picture 2"/>
          <p:cNvPicPr>
            <a:picLocks noChangeAspect="1" noChangeArrowheads="1"/>
          </p:cNvPicPr>
          <p:nvPr/>
        </p:nvPicPr>
        <p:blipFill>
          <a:blip r:embed="rId3" cstate="print"/>
          <a:srcRect/>
          <a:stretch>
            <a:fillRect/>
          </a:stretch>
        </p:blipFill>
        <p:spPr bwMode="auto">
          <a:xfrm>
            <a:off x="0" y="5181600"/>
            <a:ext cx="9143999" cy="1676400"/>
          </a:xfrm>
          <a:prstGeom prst="rect">
            <a:avLst/>
          </a:prstGeom>
          <a:noFill/>
          <a:ln w="9525">
            <a:noFill/>
            <a:miter lim="800000"/>
            <a:headEnd/>
            <a:tailEnd/>
          </a:ln>
        </p:spPr>
      </p:pic>
    </p:spTree>
    <p:extLst>
      <p:ext uri="{BB962C8B-B14F-4D97-AF65-F5344CB8AC3E}">
        <p14:creationId xmlns:p14="http://schemas.microsoft.com/office/powerpoint/2010/main" val="277596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514600"/>
            <a:ext cx="7772400" cy="4114800"/>
          </a:xfrm>
        </p:spPr>
        <p:txBody>
          <a:bodyPr/>
          <a:lstStyle/>
          <a:p>
            <a:endParaRPr lang="en-US" sz="2400" dirty="0" smtClean="0"/>
          </a:p>
          <a:p>
            <a:endParaRPr lang="en-US" dirty="0"/>
          </a:p>
        </p:txBody>
      </p:sp>
      <p:sp>
        <p:nvSpPr>
          <p:cNvPr id="4" name="TextBox 3"/>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solidFill>
                  <a:srgbClr val="000000"/>
                </a:solidFill>
              </a:rPr>
              <a:pPr/>
              <a:t>20</a:t>
            </a:fld>
            <a:endParaRPr lang="en-US" sz="1000" dirty="0">
              <a:solidFill>
                <a:srgbClr val="000000"/>
              </a:solidFill>
            </a:endParaRPr>
          </a:p>
        </p:txBody>
      </p:sp>
      <p:sp>
        <p:nvSpPr>
          <p:cNvPr id="5" name="Title 4"/>
          <p:cNvSpPr>
            <a:spLocks noGrp="1"/>
          </p:cNvSpPr>
          <p:nvPr>
            <p:ph type="title"/>
          </p:nvPr>
        </p:nvSpPr>
        <p:spPr/>
        <p:txBody>
          <a:bodyPr/>
          <a:lstStyle/>
          <a:p>
            <a:r>
              <a:rPr lang="en-US" sz="2400" dirty="0"/>
              <a:t>Pros and Cons of Using This Tool</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939032559"/>
              </p:ext>
            </p:extLst>
          </p:nvPr>
        </p:nvGraphicFramePr>
        <p:xfrm>
          <a:off x="609600" y="1747838"/>
          <a:ext cx="8077200" cy="4501680"/>
        </p:xfrm>
        <a:graphic>
          <a:graphicData uri="http://schemas.openxmlformats.org/drawingml/2006/table">
            <a:tbl>
              <a:tblPr firstRow="1" bandRow="1">
                <a:tableStyleId>{ED083AE6-46FA-4A59-8FB0-9F97EB10719F}</a:tableStyleId>
              </a:tblPr>
              <a:tblGrid>
                <a:gridCol w="4038600"/>
                <a:gridCol w="4038600"/>
              </a:tblGrid>
              <a:tr h="364640">
                <a:tc>
                  <a:txBody>
                    <a:bodyPr/>
                    <a:lstStyle/>
                    <a:p>
                      <a:r>
                        <a:rPr lang="en-US" dirty="0" smtClean="0"/>
                        <a:t>Pro</a:t>
                      </a:r>
                      <a:endParaRPr lang="en-US" dirty="0"/>
                    </a:p>
                  </a:txBody>
                  <a:tcPr/>
                </a:tc>
                <a:tc>
                  <a:txBody>
                    <a:bodyPr/>
                    <a:lstStyle/>
                    <a:p>
                      <a:r>
                        <a:rPr lang="en-US" dirty="0" smtClean="0"/>
                        <a:t>Con</a:t>
                      </a:r>
                      <a:endParaRPr lang="en-US" dirty="0"/>
                    </a:p>
                  </a:txBody>
                  <a:tcPr/>
                </a:tc>
              </a:tr>
              <a:tr h="4135920">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Big picture view of our portfolio</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285750" indent="-285750">
                        <a:lnSpc>
                          <a:spcPct val="100000"/>
                        </a:lnSpc>
                        <a:buFont typeface="Arial" pitchFamily="34" charset="0"/>
                        <a:buChar char="•"/>
                      </a:pPr>
                      <a:r>
                        <a:rPr lang="en-US" dirty="0" smtClean="0"/>
                        <a:t>Output</a:t>
                      </a:r>
                    </a:p>
                    <a:p>
                      <a:pPr marL="285750" indent="-285750">
                        <a:lnSpc>
                          <a:spcPct val="100000"/>
                        </a:lnSpc>
                        <a:buFont typeface="Arial" pitchFamily="34" charset="0"/>
                        <a:buChar char="•"/>
                      </a:pPr>
                      <a:endParaRPr lang="en-US" dirty="0" smtClean="0"/>
                    </a:p>
                    <a:p>
                      <a:pPr marL="285750" indent="-285750">
                        <a:lnSpc>
                          <a:spcPct val="100000"/>
                        </a:lnSpc>
                        <a:buFont typeface="Arial" pitchFamily="34" charset="0"/>
                        <a:buChar char="•"/>
                      </a:pPr>
                      <a:r>
                        <a:rPr lang="en-US" dirty="0" smtClean="0"/>
                        <a:t>Novel way of doing pattern</a:t>
                      </a:r>
                      <a:r>
                        <a:rPr lang="en-US" baseline="0" dirty="0" smtClean="0"/>
                        <a:t> </a:t>
                      </a:r>
                      <a:r>
                        <a:rPr lang="en-US" dirty="0" smtClean="0"/>
                        <a:t>analysis</a:t>
                      </a:r>
                    </a:p>
                    <a:p>
                      <a:pPr marL="285750" indent="-285750">
                        <a:lnSpc>
                          <a:spcPct val="100000"/>
                        </a:lnSpc>
                        <a:buFont typeface="Arial" pitchFamily="34" charset="0"/>
                        <a:buChar char="•"/>
                      </a:pPr>
                      <a:endParaRPr lang="en-US" dirty="0" smtClean="0"/>
                    </a:p>
                    <a:p>
                      <a:pPr marL="285750" indent="-285750">
                        <a:lnSpc>
                          <a:spcPct val="100000"/>
                        </a:lnSpc>
                        <a:buFont typeface="Arial" pitchFamily="34" charset="0"/>
                        <a:buChar char="•"/>
                      </a:pPr>
                      <a:r>
                        <a:rPr lang="en-US" dirty="0" smtClean="0"/>
                        <a:t>Ability</a:t>
                      </a:r>
                      <a:r>
                        <a:rPr lang="en-US" baseline="0" dirty="0" smtClean="0"/>
                        <a:t> to identify outliers</a:t>
                      </a:r>
                    </a:p>
                    <a:p>
                      <a:pPr marL="285750" indent="-285750">
                        <a:lnSpc>
                          <a:spcPct val="100000"/>
                        </a:lnSpc>
                        <a:buFont typeface="Arial" pitchFamily="34" charset="0"/>
                        <a:buChar char="•"/>
                      </a:pPr>
                      <a:endParaRPr lang="en-US" dirty="0" smtClean="0"/>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Cool factor is very high</a:t>
                      </a:r>
                    </a:p>
                    <a:p>
                      <a:pPr marL="285750" indent="-285750">
                        <a:buFont typeface="Arial" pitchFamily="34" charset="0"/>
                        <a:buChar char="•"/>
                      </a:pPr>
                      <a:endParaRPr lang="en-US" dirty="0"/>
                    </a:p>
                  </a:txBody>
                  <a:tcPr/>
                </a:tc>
                <a:tc>
                  <a:txBody>
                    <a:bodyPr/>
                    <a:lstStyle/>
                    <a:p>
                      <a:pPr marL="285750" indent="-285750">
                        <a:buFont typeface="Arial" pitchFamily="34" charset="0"/>
                        <a:buChar char="•"/>
                      </a:pPr>
                      <a:r>
                        <a:rPr lang="en-US" dirty="0" smtClean="0"/>
                        <a:t>Cost of software ($1,000 annually</a:t>
                      </a:r>
                      <a:r>
                        <a:rPr lang="en-US" baseline="0" dirty="0" smtClean="0"/>
                        <a:t> for education and federal government)</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Steep learning curve</a:t>
                      </a:r>
                    </a:p>
                    <a:p>
                      <a:pPr marL="285750" indent="-285750">
                        <a:buFont typeface="Arial" pitchFamily="34" charset="0"/>
                        <a:buChar char="•"/>
                      </a:pPr>
                      <a:endParaRPr lang="en-US" dirty="0"/>
                    </a:p>
                    <a:p>
                      <a:pPr marL="285750" indent="-285750">
                        <a:buFont typeface="Arial" pitchFamily="34" charset="0"/>
                        <a:buChar char="•"/>
                      </a:pPr>
                      <a:r>
                        <a:rPr lang="en-US" dirty="0" smtClean="0"/>
                        <a:t>Transferring output to PowerPoint is challenging</a:t>
                      </a:r>
                    </a:p>
                    <a:p>
                      <a:pPr marL="285750" indent="-285750">
                        <a:buFont typeface="Arial" pitchFamily="34" charset="0"/>
                        <a:buChar char="•"/>
                      </a:pPr>
                      <a:endParaRPr lang="en-US" dirty="0"/>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Difficult to interpret</a:t>
                      </a:r>
                    </a:p>
                    <a:p>
                      <a:pPr marL="285750" indent="-285750">
                        <a:buFont typeface="Arial" pitchFamily="34" charset="0"/>
                        <a:buChar char="•"/>
                      </a:pPr>
                      <a:endParaRPr lang="en-US" dirty="0"/>
                    </a:p>
                  </a:txBody>
                  <a:tcPr/>
                </a:tc>
              </a:tr>
            </a:tbl>
          </a:graphicData>
        </a:graphic>
      </p:graphicFrame>
    </p:spTree>
    <p:extLst>
      <p:ext uri="{BB962C8B-B14F-4D97-AF65-F5344CB8AC3E}">
        <p14:creationId xmlns:p14="http://schemas.microsoft.com/office/powerpoint/2010/main" val="332094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2667000"/>
          </a:xfrm>
        </p:spPr>
        <p:txBody>
          <a:bodyPr/>
          <a:lstStyle/>
          <a:p>
            <a:r>
              <a:rPr lang="en-US" sz="3200" dirty="0"/>
              <a:t>What questions could this method of analysis answer for you?</a:t>
            </a:r>
          </a:p>
        </p:txBody>
      </p:sp>
      <p:sp>
        <p:nvSpPr>
          <p:cNvPr id="3" name="Content Placeholder 2"/>
          <p:cNvSpPr>
            <a:spLocks noGrp="1"/>
          </p:cNvSpPr>
          <p:nvPr>
            <p:ph idx="1"/>
          </p:nvPr>
        </p:nvSpPr>
        <p:spPr>
          <a:xfrm>
            <a:off x="914400" y="2514600"/>
            <a:ext cx="7772400" cy="4114800"/>
          </a:xfrm>
        </p:spPr>
        <p:txBody>
          <a:bodyPr/>
          <a:lstStyle/>
          <a:p>
            <a:endParaRPr lang="en-US" sz="2400" dirty="0" smtClean="0"/>
          </a:p>
          <a:p>
            <a:r>
              <a:rPr lang="en-US" dirty="0" smtClean="0"/>
              <a:t>Strategic planning</a:t>
            </a:r>
          </a:p>
          <a:p>
            <a:r>
              <a:rPr lang="en-US" dirty="0" smtClean="0"/>
              <a:t>Emerging areas of science</a:t>
            </a:r>
          </a:p>
          <a:p>
            <a:r>
              <a:rPr lang="en-US" dirty="0" smtClean="0"/>
              <a:t>Gaps in research</a:t>
            </a:r>
          </a:p>
          <a:p>
            <a:r>
              <a:rPr lang="en-US" dirty="0" smtClean="0"/>
              <a:t>Institute/Center niches/across all Institutes/Centers</a:t>
            </a:r>
            <a:endParaRPr lang="en-US" dirty="0"/>
          </a:p>
        </p:txBody>
      </p:sp>
      <p:sp>
        <p:nvSpPr>
          <p:cNvPr id="4" name="TextBox 3"/>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solidFill>
                  <a:srgbClr val="000000"/>
                </a:solidFill>
              </a:rPr>
              <a:pPr/>
              <a:t>21</a:t>
            </a:fld>
            <a:endParaRPr lang="en-US" sz="1000" dirty="0">
              <a:solidFill>
                <a:srgbClr val="000000"/>
              </a:solidFill>
            </a:endParaRPr>
          </a:p>
        </p:txBody>
      </p:sp>
    </p:spTree>
    <p:extLst>
      <p:ext uri="{BB962C8B-B14F-4D97-AF65-F5344CB8AC3E}">
        <p14:creationId xmlns:p14="http://schemas.microsoft.com/office/powerpoint/2010/main" val="119881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a:t>
            </a:r>
            <a:endParaRPr lang="en-US" dirty="0"/>
          </a:p>
        </p:txBody>
      </p:sp>
      <p:sp>
        <p:nvSpPr>
          <p:cNvPr id="3" name="Content Placeholder 2"/>
          <p:cNvSpPr>
            <a:spLocks noGrp="1"/>
          </p:cNvSpPr>
          <p:nvPr>
            <p:ph idx="1"/>
          </p:nvPr>
        </p:nvSpPr>
        <p:spPr/>
        <p:txBody>
          <a:bodyPr/>
          <a:lstStyle/>
          <a:p>
            <a:r>
              <a:rPr lang="en-US" dirty="0" smtClean="0"/>
              <a:t>Elizabeth Ruben: 	</a:t>
            </a:r>
            <a:r>
              <a:rPr lang="en-US" dirty="0" smtClean="0">
                <a:hlinkClick r:id="rId3"/>
              </a:rPr>
              <a:t>elizabeth.ruben@nih.gov</a:t>
            </a:r>
            <a:endParaRPr lang="en-US" dirty="0" smtClean="0"/>
          </a:p>
          <a:p>
            <a:pPr eaLnBrk="1" hangingPunct="1">
              <a:lnSpc>
                <a:spcPct val="100000"/>
              </a:lnSpc>
              <a:spcBef>
                <a:spcPct val="0"/>
              </a:spcBef>
            </a:pPr>
            <a:endParaRPr lang="en-US" dirty="0" smtClean="0"/>
          </a:p>
          <a:p>
            <a:endParaRPr lang="en-US" dirty="0"/>
          </a:p>
        </p:txBody>
      </p:sp>
    </p:spTree>
    <p:extLst>
      <p:ext uri="{BB962C8B-B14F-4D97-AF65-F5344CB8AC3E}">
        <p14:creationId xmlns:p14="http://schemas.microsoft.com/office/powerpoint/2010/main" val="3620637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Purpose</a:t>
            </a:r>
            <a:endParaRPr lang="en-US" sz="3200" dirty="0"/>
          </a:p>
        </p:txBody>
      </p:sp>
      <p:sp>
        <p:nvSpPr>
          <p:cNvPr id="3" name="Content Placeholder 2"/>
          <p:cNvSpPr>
            <a:spLocks noGrp="1"/>
          </p:cNvSpPr>
          <p:nvPr>
            <p:ph idx="1"/>
          </p:nvPr>
        </p:nvSpPr>
        <p:spPr/>
        <p:txBody>
          <a:bodyPr/>
          <a:lstStyle/>
          <a:p>
            <a:pPr marL="0" lvl="0" indent="0" eaLnBrk="1" hangingPunct="1">
              <a:lnSpc>
                <a:spcPct val="100000"/>
              </a:lnSpc>
              <a:spcBef>
                <a:spcPct val="30000"/>
              </a:spcBef>
              <a:buClrTx/>
              <a:buNone/>
              <a:defRPr/>
            </a:pPr>
            <a:r>
              <a:rPr lang="en-US" sz="2400" kern="1200" dirty="0" smtClean="0">
                <a:latin typeface="Arial" charset="0"/>
              </a:rPr>
              <a:t>To </a:t>
            </a:r>
            <a:r>
              <a:rPr lang="en-US" sz="2400" kern="1200" dirty="0">
                <a:latin typeface="Arial" charset="0"/>
              </a:rPr>
              <a:t>investigate </a:t>
            </a:r>
            <a:r>
              <a:rPr lang="en-US" sz="2400" kern="1200" dirty="0" smtClean="0">
                <a:latin typeface="Arial" charset="0"/>
              </a:rPr>
              <a:t>the </a:t>
            </a:r>
            <a:r>
              <a:rPr lang="en-US" sz="2400" kern="1200" dirty="0">
                <a:latin typeface="Arial" charset="0"/>
              </a:rPr>
              <a:t>use of the text mining/data visualization tool </a:t>
            </a:r>
            <a:r>
              <a:rPr lang="en-US" sz="2400" kern="1200" dirty="0" smtClean="0">
                <a:latin typeface="Arial" charset="0"/>
              </a:rPr>
              <a:t>OmniViz™ </a:t>
            </a:r>
            <a:r>
              <a:rPr lang="en-US" sz="2400" kern="1200" dirty="0">
                <a:latin typeface="Arial" charset="0"/>
              </a:rPr>
              <a:t>as a way </a:t>
            </a:r>
            <a:r>
              <a:rPr lang="en-US" sz="2400" kern="1200" dirty="0" smtClean="0">
                <a:latin typeface="Arial" charset="0"/>
              </a:rPr>
              <a:t>to:</a:t>
            </a:r>
          </a:p>
          <a:p>
            <a:pPr marL="517525" indent="-228600" eaLnBrk="1" hangingPunct="1">
              <a:lnSpc>
                <a:spcPct val="100000"/>
              </a:lnSpc>
              <a:spcBef>
                <a:spcPct val="30000"/>
              </a:spcBef>
              <a:buClrTx/>
              <a:defRPr/>
            </a:pPr>
            <a:r>
              <a:rPr lang="en-US" sz="2400" dirty="0" smtClean="0"/>
              <a:t>Help </a:t>
            </a:r>
            <a:r>
              <a:rPr lang="en-US" sz="2400" dirty="0"/>
              <a:t>us understand patterns in </a:t>
            </a:r>
            <a:r>
              <a:rPr lang="en-US" sz="2400" dirty="0" smtClean="0"/>
              <a:t>our </a:t>
            </a:r>
            <a:r>
              <a:rPr lang="en-US" sz="2400" dirty="0"/>
              <a:t>portfolio that could inform the management of science in a new </a:t>
            </a:r>
            <a:r>
              <a:rPr lang="en-US" sz="2400" dirty="0" smtClean="0"/>
              <a:t>way.</a:t>
            </a:r>
          </a:p>
          <a:p>
            <a:pPr marL="517525" indent="-228600" eaLnBrk="1" hangingPunct="1">
              <a:lnSpc>
                <a:spcPct val="100000"/>
              </a:lnSpc>
              <a:spcBef>
                <a:spcPct val="30000"/>
              </a:spcBef>
              <a:buClrTx/>
              <a:defRPr/>
            </a:pPr>
            <a:r>
              <a:rPr lang="en-US" sz="2400" kern="1200" dirty="0" smtClean="0">
                <a:latin typeface="Arial" charset="0"/>
              </a:rPr>
              <a:t>Visualize the assignment of grants to program officers.</a:t>
            </a:r>
          </a:p>
          <a:p>
            <a:pPr marL="517525" indent="-228600" eaLnBrk="1" hangingPunct="1">
              <a:lnSpc>
                <a:spcPct val="100000"/>
              </a:lnSpc>
              <a:spcBef>
                <a:spcPct val="30000"/>
              </a:spcBef>
              <a:buClrTx/>
              <a:defRPr/>
            </a:pPr>
            <a:r>
              <a:rPr lang="en-US" sz="2400" kern="1200" dirty="0" smtClean="0">
                <a:latin typeface="Arial" charset="0"/>
              </a:rPr>
              <a:t>Explore emerging areas of science.</a:t>
            </a:r>
          </a:p>
          <a:p>
            <a:pPr marL="517525" indent="-228600" eaLnBrk="1" hangingPunct="1">
              <a:lnSpc>
                <a:spcPct val="100000"/>
              </a:lnSpc>
              <a:spcBef>
                <a:spcPct val="30000"/>
              </a:spcBef>
              <a:buClrTx/>
              <a:defRPr/>
            </a:pPr>
            <a:r>
              <a:rPr lang="en-US" sz="2400" kern="1200" dirty="0" smtClean="0">
                <a:latin typeface="Arial" charset="0"/>
              </a:rPr>
              <a:t>Identify gaps in research.</a:t>
            </a:r>
            <a:endParaRPr lang="en-US" sz="2400" kern="1200" dirty="0">
              <a:latin typeface="Arial" charset="0"/>
            </a:endParaRPr>
          </a:p>
          <a:p>
            <a:pPr marL="0" indent="0" eaLnBrk="1" hangingPunct="1">
              <a:lnSpc>
                <a:spcPct val="100000"/>
              </a:lnSpc>
              <a:spcBef>
                <a:spcPct val="30000"/>
              </a:spcBef>
              <a:buClrTx/>
              <a:buNone/>
              <a:defRPr/>
            </a:pPr>
            <a:endParaRPr lang="en-US" sz="2400" dirty="0"/>
          </a:p>
          <a:p>
            <a:endParaRPr lang="en-US" dirty="0"/>
          </a:p>
        </p:txBody>
      </p:sp>
      <p:sp>
        <p:nvSpPr>
          <p:cNvPr id="4" name="TextBox 3"/>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solidFill>
                  <a:srgbClr val="000000"/>
                </a:solidFill>
              </a:rPr>
              <a:pPr/>
              <a:t>3</a:t>
            </a:fld>
            <a:endParaRPr lang="en-US" sz="1000" dirty="0">
              <a:solidFill>
                <a:srgbClr val="000000"/>
              </a:solidFill>
            </a:endParaRPr>
          </a:p>
        </p:txBody>
      </p:sp>
    </p:spTree>
    <p:extLst>
      <p:ext uri="{BB962C8B-B14F-4D97-AF65-F5344CB8AC3E}">
        <p14:creationId xmlns:p14="http://schemas.microsoft.com/office/powerpoint/2010/main" val="403631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is OmniViz?</a:t>
            </a:r>
            <a:endParaRPr lang="en-US" sz="3200" dirty="0"/>
          </a:p>
        </p:txBody>
      </p:sp>
      <p:sp>
        <p:nvSpPr>
          <p:cNvPr id="3" name="Content Placeholder 2"/>
          <p:cNvSpPr>
            <a:spLocks noGrp="1"/>
          </p:cNvSpPr>
          <p:nvPr>
            <p:ph idx="1"/>
          </p:nvPr>
        </p:nvSpPr>
        <p:spPr/>
        <p:txBody>
          <a:bodyPr/>
          <a:lstStyle/>
          <a:p>
            <a:pPr marL="0" indent="0">
              <a:buNone/>
            </a:pPr>
            <a:endParaRPr lang="en-US" dirty="0" smtClean="0">
              <a:effectLst/>
            </a:endParaRPr>
          </a:p>
          <a:p>
            <a:pPr marL="0" indent="0">
              <a:buNone/>
            </a:pPr>
            <a:r>
              <a:rPr lang="en-US" sz="2400" dirty="0"/>
              <a:t>Software designed to find and display trends in large amounts of data</a:t>
            </a:r>
            <a:r>
              <a:rPr lang="en-US" sz="2400" dirty="0" smtClean="0"/>
              <a:t>.</a:t>
            </a:r>
          </a:p>
          <a:p>
            <a:pPr marL="0" indent="0">
              <a:buNone/>
            </a:pPr>
            <a:r>
              <a:rPr lang="en-US" sz="2400" dirty="0" smtClean="0"/>
              <a:t>Specifically designed for bio-medical</a:t>
            </a:r>
            <a:r>
              <a:rPr lang="en-US" sz="2400" dirty="0"/>
              <a:t>, healthcare, pharmaceutical </a:t>
            </a:r>
            <a:r>
              <a:rPr lang="en-US" sz="2400" dirty="0" smtClean="0"/>
              <a:t>industries.</a:t>
            </a:r>
            <a:endParaRPr lang="en-US" sz="2400" dirty="0"/>
          </a:p>
          <a:p>
            <a:pPr marL="0" indent="0">
              <a:buNone/>
            </a:pPr>
            <a:endParaRPr lang="en-US" sz="2400" dirty="0"/>
          </a:p>
          <a:p>
            <a:pPr marL="0" indent="0">
              <a:buNone/>
            </a:pPr>
            <a:r>
              <a:rPr lang="en-US" sz="2400" dirty="0" smtClean="0">
                <a:effectLst/>
              </a:rPr>
              <a:t/>
            </a:r>
            <a:br>
              <a:rPr lang="en-US" sz="2400" dirty="0" smtClean="0">
                <a:effectLst/>
              </a:rPr>
            </a:br>
            <a:endParaRPr lang="en-US" dirty="0"/>
          </a:p>
          <a:p>
            <a:pPr marL="0" indent="0">
              <a:buNone/>
            </a:pPr>
            <a:endParaRPr lang="en-US" dirty="0" smtClean="0"/>
          </a:p>
          <a:p>
            <a:pPr marL="0" indent="0">
              <a:buNone/>
            </a:pPr>
            <a:endParaRPr lang="en-US" dirty="0"/>
          </a:p>
          <a:p>
            <a:pPr marL="0" indent="0">
              <a:buNone/>
            </a:pPr>
            <a:endParaRPr lang="en-US" dirty="0"/>
          </a:p>
        </p:txBody>
      </p:sp>
      <p:sp>
        <p:nvSpPr>
          <p:cNvPr id="4" name="TextBox 3"/>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t>4</a:t>
            </a:fld>
            <a:endParaRPr lang="en-US" sz="1000" dirty="0"/>
          </a:p>
        </p:txBody>
      </p:sp>
    </p:spTree>
    <p:extLst>
      <p:ext uri="{BB962C8B-B14F-4D97-AF65-F5344CB8AC3E}">
        <p14:creationId xmlns:p14="http://schemas.microsoft.com/office/powerpoint/2010/main" val="250238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Process:</a:t>
            </a:r>
          </a:p>
        </p:txBody>
      </p:sp>
      <p:sp>
        <p:nvSpPr>
          <p:cNvPr id="3" name="Content Placeholder 2"/>
          <p:cNvSpPr>
            <a:spLocks noGrp="1"/>
          </p:cNvSpPr>
          <p:nvPr>
            <p:ph idx="1"/>
          </p:nvPr>
        </p:nvSpPr>
        <p:spPr/>
        <p:txBody>
          <a:bodyPr/>
          <a:lstStyle/>
          <a:p>
            <a:pPr marL="342900" indent="-342900">
              <a:buFont typeface="+mj-lt"/>
              <a:buAutoNum type="arabicPeriod"/>
            </a:pPr>
            <a:r>
              <a:rPr lang="en-US" sz="2400" dirty="0"/>
              <a:t>Obtain our active grant portfolio </a:t>
            </a:r>
            <a:r>
              <a:rPr lang="en-US" sz="2400" dirty="0" smtClean="0"/>
              <a:t>data.</a:t>
            </a:r>
          </a:p>
          <a:p>
            <a:pPr marL="342900" indent="-342900">
              <a:buFont typeface="+mj-lt"/>
              <a:buAutoNum type="arabicPeriod"/>
            </a:pPr>
            <a:r>
              <a:rPr lang="en-US" sz="2400" dirty="0" smtClean="0"/>
              <a:t>Limit our data set by grant type and program to focus on our Research Grant Program portfolio.</a:t>
            </a:r>
          </a:p>
          <a:p>
            <a:pPr marL="342900" indent="-342900">
              <a:buFont typeface="+mj-lt"/>
              <a:buAutoNum type="arabicPeriod"/>
            </a:pPr>
            <a:r>
              <a:rPr lang="en-US" sz="2400" dirty="0" smtClean="0"/>
              <a:t>Import data into OmniViz.</a:t>
            </a:r>
          </a:p>
          <a:p>
            <a:pPr marL="342900" indent="-342900">
              <a:buFont typeface="+mj-lt"/>
              <a:buAutoNum type="arabicPeriod"/>
            </a:pPr>
            <a:r>
              <a:rPr lang="en-US" sz="2400" dirty="0" smtClean="0"/>
              <a:t>Select text mining algorithm.</a:t>
            </a:r>
          </a:p>
          <a:p>
            <a:pPr marL="342900" indent="-342900">
              <a:buFont typeface="+mj-lt"/>
              <a:buAutoNum type="arabicPeriod"/>
            </a:pPr>
            <a:r>
              <a:rPr lang="en-US" sz="2400" dirty="0" smtClean="0"/>
              <a:t>Identify words to eliminate in the text mining algorithm. (stop words)</a:t>
            </a:r>
          </a:p>
          <a:p>
            <a:pPr marL="342900" indent="-342900">
              <a:buFont typeface="+mj-lt"/>
              <a:buAutoNum type="arabicPeriod"/>
            </a:pPr>
            <a:endParaRPr lang="en-US" sz="2400" dirty="0"/>
          </a:p>
          <a:p>
            <a:pPr marL="342900" indent="-342900">
              <a:buFont typeface="+mj-lt"/>
              <a:buAutoNum type="arabicPeriod"/>
            </a:pPr>
            <a:endParaRPr lang="en-US" sz="2400" dirty="0"/>
          </a:p>
        </p:txBody>
      </p:sp>
    </p:spTree>
    <p:extLst>
      <p:ext uri="{BB962C8B-B14F-4D97-AF65-F5344CB8AC3E}">
        <p14:creationId xmlns:p14="http://schemas.microsoft.com/office/powerpoint/2010/main" val="37949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772400" cy="2667000"/>
          </a:xfrm>
        </p:spPr>
        <p:txBody>
          <a:bodyPr/>
          <a:lstStyle/>
          <a:p>
            <a:r>
              <a:rPr lang="en-US" sz="3200" dirty="0" smtClean="0"/>
              <a:t>Question 1: </a:t>
            </a:r>
            <a:r>
              <a:rPr lang="en-US" sz="3200" b="0" dirty="0"/>
              <a:t>Can OmniViz help us understand patterns in a portfolio that could inform the management of science in a new way? </a:t>
            </a:r>
            <a:endParaRPr lang="en-US" sz="3200" dirty="0"/>
          </a:p>
        </p:txBody>
      </p:sp>
      <p:sp>
        <p:nvSpPr>
          <p:cNvPr id="3" name="Content Placeholder 2"/>
          <p:cNvSpPr>
            <a:spLocks noGrp="1"/>
          </p:cNvSpPr>
          <p:nvPr>
            <p:ph idx="1"/>
          </p:nvPr>
        </p:nvSpPr>
        <p:spPr>
          <a:xfrm>
            <a:off x="914400" y="2514600"/>
            <a:ext cx="7772400" cy="4114800"/>
          </a:xfrm>
        </p:spPr>
        <p:txBody>
          <a:bodyPr/>
          <a:lstStyle/>
          <a:p>
            <a:endParaRPr lang="en-US" sz="2400" dirty="0" smtClean="0"/>
          </a:p>
          <a:p>
            <a:endParaRPr lang="en-US" dirty="0"/>
          </a:p>
        </p:txBody>
      </p:sp>
      <p:sp>
        <p:nvSpPr>
          <p:cNvPr id="4" name="TextBox 3"/>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t>6</a:t>
            </a:fld>
            <a:endParaRPr lang="en-US" sz="1000" dirty="0"/>
          </a:p>
        </p:txBody>
      </p:sp>
    </p:spTree>
    <p:extLst>
      <p:ext uri="{BB962C8B-B14F-4D97-AF65-F5344CB8AC3E}">
        <p14:creationId xmlns:p14="http://schemas.microsoft.com/office/powerpoint/2010/main" val="181620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199"/>
            <a:ext cx="9144000" cy="600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Title 1"/>
          <p:cNvSpPr>
            <a:spLocks noGrp="1"/>
          </p:cNvSpPr>
          <p:nvPr>
            <p:ph type="title"/>
          </p:nvPr>
        </p:nvSpPr>
        <p:spPr>
          <a:xfrm>
            <a:off x="457200" y="0"/>
            <a:ext cx="8229600" cy="730250"/>
          </a:xfrm>
        </p:spPr>
        <p:txBody>
          <a:bodyPr/>
          <a:lstStyle/>
          <a:p>
            <a:pPr algn="ctr"/>
            <a:r>
              <a:rPr lang="en-US" sz="2400" dirty="0" smtClean="0">
                <a:solidFill>
                  <a:schemeClr val="tx1"/>
                </a:solidFill>
              </a:rPr>
              <a:t>Galaxy: DERT </a:t>
            </a:r>
            <a:r>
              <a:rPr lang="en-US" sz="2400" dirty="0">
                <a:solidFill>
                  <a:schemeClr val="tx1"/>
                </a:solidFill>
              </a:rPr>
              <a:t>Active Research </a:t>
            </a:r>
            <a:r>
              <a:rPr lang="en-US" sz="2400" dirty="0" smtClean="0">
                <a:solidFill>
                  <a:schemeClr val="tx1"/>
                </a:solidFill>
              </a:rPr>
              <a:t>Grants</a:t>
            </a:r>
            <a:r>
              <a:rPr lang="en-US" sz="2400" dirty="0">
                <a:solidFill>
                  <a:schemeClr val="tx1"/>
                </a:solidFill>
              </a:rPr>
              <a:t/>
            </a:r>
            <a:br>
              <a:rPr lang="en-US" sz="2400" dirty="0">
                <a:solidFill>
                  <a:schemeClr val="tx1"/>
                </a:solidFill>
              </a:rPr>
            </a:br>
            <a:endParaRPr lang="en-US" sz="2400" dirty="0" smtClean="0">
              <a:solidFill>
                <a:schemeClr val="tx1"/>
              </a:solidFill>
            </a:endParaRPr>
          </a:p>
        </p:txBody>
      </p:sp>
      <p:sp>
        <p:nvSpPr>
          <p:cNvPr id="4" name="TextBox 3"/>
          <p:cNvSpPr txBox="1"/>
          <p:nvPr/>
        </p:nvSpPr>
        <p:spPr>
          <a:xfrm>
            <a:off x="272844" y="6324600"/>
            <a:ext cx="4375355" cy="276999"/>
          </a:xfrm>
          <a:prstGeom prst="rect">
            <a:avLst/>
          </a:prstGeom>
          <a:noFill/>
        </p:spPr>
        <p:txBody>
          <a:bodyPr wrap="square" rtlCol="0">
            <a:spAutoFit/>
          </a:bodyPr>
          <a:lstStyle/>
          <a:p>
            <a:r>
              <a:rPr lang="en-US" sz="1200" dirty="0" smtClean="0"/>
              <a:t>Note: Labels are created by NIEHS; not the OmniViz default.</a:t>
            </a:r>
            <a:endParaRPr lang="en-US" sz="1200" dirty="0"/>
          </a:p>
        </p:txBody>
      </p:sp>
      <p:sp>
        <p:nvSpPr>
          <p:cNvPr id="7" name="TextBox 6"/>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t>7</a:t>
            </a:fld>
            <a:endParaRPr lang="en-US" sz="1000" dirty="0"/>
          </a:p>
        </p:txBody>
      </p:sp>
      <p:sp>
        <p:nvSpPr>
          <p:cNvPr id="3" name="Oval 2"/>
          <p:cNvSpPr/>
          <p:nvPr/>
        </p:nvSpPr>
        <p:spPr>
          <a:xfrm>
            <a:off x="3124200" y="2743200"/>
            <a:ext cx="1066800" cy="762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and Round Single Corner Rectangle 4"/>
          <p:cNvSpPr/>
          <p:nvPr/>
        </p:nvSpPr>
        <p:spPr>
          <a:xfrm>
            <a:off x="5638800" y="1411486"/>
            <a:ext cx="914400" cy="535186"/>
          </a:xfrm>
          <a:prstGeom prst="snip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6" name="TextBox 5"/>
          <p:cNvSpPr txBox="1"/>
          <p:nvPr/>
        </p:nvSpPr>
        <p:spPr>
          <a:xfrm>
            <a:off x="6553200" y="1577340"/>
            <a:ext cx="2590800" cy="400110"/>
          </a:xfrm>
          <a:prstGeom prst="rect">
            <a:avLst/>
          </a:prstGeom>
          <a:noFill/>
        </p:spPr>
        <p:txBody>
          <a:bodyPr wrap="square" rtlCol="0">
            <a:spAutoFit/>
          </a:bodyPr>
          <a:lstStyle/>
          <a:p>
            <a:r>
              <a:rPr lang="en-US" sz="2000" b="1" dirty="0" smtClean="0">
                <a:solidFill>
                  <a:srgbClr val="663300"/>
                </a:solidFill>
              </a:rPr>
              <a:t>= Cluster of grants</a:t>
            </a:r>
            <a:endParaRPr lang="en-US" sz="2000" b="1" dirty="0">
              <a:solidFill>
                <a:srgbClr val="663300"/>
              </a:solidFill>
            </a:endParaRPr>
          </a:p>
        </p:txBody>
      </p:sp>
      <p:sp>
        <p:nvSpPr>
          <p:cNvPr id="8" name="TextBox 7"/>
          <p:cNvSpPr txBox="1"/>
          <p:nvPr/>
        </p:nvSpPr>
        <p:spPr>
          <a:xfrm>
            <a:off x="5638800" y="1042154"/>
            <a:ext cx="2438400" cy="369332"/>
          </a:xfrm>
          <a:prstGeom prst="rect">
            <a:avLst/>
          </a:prstGeom>
          <a:noFill/>
        </p:spPr>
        <p:txBody>
          <a:bodyPr wrap="square" rtlCol="0">
            <a:spAutoFit/>
          </a:bodyPr>
          <a:lstStyle/>
          <a:p>
            <a:r>
              <a:rPr lang="en-US" b="1" dirty="0" smtClean="0">
                <a:solidFill>
                  <a:srgbClr val="663300"/>
                </a:solidFill>
              </a:rPr>
              <a:t>Legend:</a:t>
            </a:r>
            <a:endParaRPr lang="en-US" b="1" dirty="0">
              <a:solidFill>
                <a:srgbClr val="663300"/>
              </a:solidFill>
            </a:endParaRPr>
          </a:p>
        </p:txBody>
      </p:sp>
      <p:sp>
        <p:nvSpPr>
          <p:cNvPr id="9" name="TextBox 8"/>
          <p:cNvSpPr txBox="1"/>
          <p:nvPr/>
        </p:nvSpPr>
        <p:spPr>
          <a:xfrm>
            <a:off x="5638800" y="1993612"/>
            <a:ext cx="2988928" cy="584775"/>
          </a:xfrm>
          <a:prstGeom prst="rect">
            <a:avLst/>
          </a:prstGeom>
          <a:noFill/>
        </p:spPr>
        <p:txBody>
          <a:bodyPr wrap="square" rtlCol="0">
            <a:spAutoFit/>
          </a:bodyPr>
          <a:lstStyle/>
          <a:p>
            <a:r>
              <a:rPr lang="en-US" sz="4800" b="1" baseline="30000" dirty="0" smtClean="0">
                <a:solidFill>
                  <a:srgbClr val="663300"/>
                </a:solidFill>
              </a:rPr>
              <a:t>.</a:t>
            </a:r>
            <a:r>
              <a:rPr lang="en-US" baseline="30000" dirty="0">
                <a:solidFill>
                  <a:srgbClr val="663300"/>
                </a:solidFill>
              </a:rPr>
              <a:t> </a:t>
            </a:r>
            <a:r>
              <a:rPr lang="en-US" baseline="30000" dirty="0" smtClean="0">
                <a:solidFill>
                  <a:srgbClr val="663300"/>
                </a:solidFill>
              </a:rPr>
              <a:t>                  </a:t>
            </a:r>
            <a:r>
              <a:rPr lang="en-US" sz="2800" b="1" baseline="30000" dirty="0" smtClean="0">
                <a:solidFill>
                  <a:srgbClr val="663300"/>
                </a:solidFill>
              </a:rPr>
              <a:t>= </a:t>
            </a:r>
            <a:r>
              <a:rPr lang="en-US" sz="2800" b="1" baseline="30000" dirty="0">
                <a:solidFill>
                  <a:srgbClr val="663300"/>
                </a:solidFill>
              </a:rPr>
              <a:t>O</a:t>
            </a:r>
            <a:r>
              <a:rPr lang="en-US" sz="2800" b="1" baseline="30000" dirty="0" smtClean="0">
                <a:solidFill>
                  <a:srgbClr val="663300"/>
                </a:solidFill>
              </a:rPr>
              <a:t>ne grant</a:t>
            </a:r>
            <a:endParaRPr lang="en-US" sz="2800" b="1" baseline="30000" dirty="0">
              <a:solidFill>
                <a:srgbClr val="663300"/>
              </a:solidFill>
            </a:endParaRPr>
          </a:p>
        </p:txBody>
      </p:sp>
      <p:sp>
        <p:nvSpPr>
          <p:cNvPr id="10" name="Rounded Rectangle 9"/>
          <p:cNvSpPr/>
          <p:nvPr/>
        </p:nvSpPr>
        <p:spPr>
          <a:xfrm>
            <a:off x="272844" y="4114800"/>
            <a:ext cx="45720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1880" y="4114800"/>
            <a:ext cx="868319"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199"/>
            <a:ext cx="9144000" cy="600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Title 1"/>
          <p:cNvSpPr>
            <a:spLocks noGrp="1"/>
          </p:cNvSpPr>
          <p:nvPr>
            <p:ph type="title"/>
          </p:nvPr>
        </p:nvSpPr>
        <p:spPr>
          <a:xfrm>
            <a:off x="457200" y="0"/>
            <a:ext cx="8229600" cy="730250"/>
          </a:xfrm>
        </p:spPr>
        <p:txBody>
          <a:bodyPr/>
          <a:lstStyle/>
          <a:p>
            <a:pPr algn="ctr"/>
            <a:r>
              <a:rPr lang="en-US" sz="2400" dirty="0" smtClean="0">
                <a:solidFill>
                  <a:schemeClr val="tx1"/>
                </a:solidFill>
              </a:rPr>
              <a:t>Galaxy: DERT </a:t>
            </a:r>
            <a:r>
              <a:rPr lang="en-US" sz="2400" dirty="0">
                <a:solidFill>
                  <a:schemeClr val="tx1"/>
                </a:solidFill>
              </a:rPr>
              <a:t>Active Research </a:t>
            </a:r>
            <a:r>
              <a:rPr lang="en-US" sz="2400" dirty="0" smtClean="0">
                <a:solidFill>
                  <a:schemeClr val="tx1"/>
                </a:solidFill>
              </a:rPr>
              <a:t>Grants</a:t>
            </a:r>
            <a:r>
              <a:rPr lang="en-US" sz="2400" dirty="0">
                <a:solidFill>
                  <a:schemeClr val="tx1"/>
                </a:solidFill>
              </a:rPr>
              <a:t/>
            </a:r>
            <a:br>
              <a:rPr lang="en-US" sz="2400" dirty="0">
                <a:solidFill>
                  <a:schemeClr val="tx1"/>
                </a:solidFill>
              </a:rPr>
            </a:br>
            <a:endParaRPr lang="en-US" sz="2400" dirty="0" smtClean="0">
              <a:solidFill>
                <a:schemeClr val="tx1"/>
              </a:solidFill>
            </a:endParaRPr>
          </a:p>
        </p:txBody>
      </p:sp>
      <p:sp>
        <p:nvSpPr>
          <p:cNvPr id="4" name="TextBox 3"/>
          <p:cNvSpPr txBox="1"/>
          <p:nvPr/>
        </p:nvSpPr>
        <p:spPr>
          <a:xfrm>
            <a:off x="272844" y="6324600"/>
            <a:ext cx="4375355" cy="276999"/>
          </a:xfrm>
          <a:prstGeom prst="rect">
            <a:avLst/>
          </a:prstGeom>
          <a:noFill/>
        </p:spPr>
        <p:txBody>
          <a:bodyPr wrap="square" rtlCol="0">
            <a:spAutoFit/>
          </a:bodyPr>
          <a:lstStyle/>
          <a:p>
            <a:r>
              <a:rPr lang="en-US" sz="1200" dirty="0" smtClean="0"/>
              <a:t>Note: Labels are created by NIEHS; not the OmniViz default.</a:t>
            </a:r>
            <a:endParaRPr lang="en-US" sz="1200" dirty="0"/>
          </a:p>
        </p:txBody>
      </p:sp>
      <p:sp>
        <p:nvSpPr>
          <p:cNvPr id="7" name="TextBox 6"/>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t>8</a:t>
            </a:fld>
            <a:endParaRPr lang="en-US" sz="1000" dirty="0"/>
          </a:p>
        </p:txBody>
      </p:sp>
      <p:sp>
        <p:nvSpPr>
          <p:cNvPr id="3" name="Oval 2"/>
          <p:cNvSpPr/>
          <p:nvPr/>
        </p:nvSpPr>
        <p:spPr>
          <a:xfrm>
            <a:off x="4724400" y="5181600"/>
            <a:ext cx="3581400" cy="166473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and Round Single Corner Rectangle 4"/>
          <p:cNvSpPr/>
          <p:nvPr/>
        </p:nvSpPr>
        <p:spPr>
          <a:xfrm>
            <a:off x="5638800" y="1411486"/>
            <a:ext cx="914400" cy="535186"/>
          </a:xfrm>
          <a:prstGeom prst="snip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6" name="TextBox 5"/>
          <p:cNvSpPr txBox="1"/>
          <p:nvPr/>
        </p:nvSpPr>
        <p:spPr>
          <a:xfrm>
            <a:off x="6553200" y="1577340"/>
            <a:ext cx="2590800" cy="400110"/>
          </a:xfrm>
          <a:prstGeom prst="rect">
            <a:avLst/>
          </a:prstGeom>
          <a:noFill/>
        </p:spPr>
        <p:txBody>
          <a:bodyPr wrap="square" rtlCol="0">
            <a:spAutoFit/>
          </a:bodyPr>
          <a:lstStyle/>
          <a:p>
            <a:r>
              <a:rPr lang="en-US" sz="2000" b="1" dirty="0" smtClean="0">
                <a:solidFill>
                  <a:srgbClr val="663300"/>
                </a:solidFill>
              </a:rPr>
              <a:t>= Cluster of grants</a:t>
            </a:r>
            <a:endParaRPr lang="en-US" sz="2000" b="1" dirty="0">
              <a:solidFill>
                <a:srgbClr val="663300"/>
              </a:solidFill>
            </a:endParaRPr>
          </a:p>
        </p:txBody>
      </p:sp>
      <p:sp>
        <p:nvSpPr>
          <p:cNvPr id="8" name="TextBox 7"/>
          <p:cNvSpPr txBox="1"/>
          <p:nvPr/>
        </p:nvSpPr>
        <p:spPr>
          <a:xfrm>
            <a:off x="5638800" y="1042154"/>
            <a:ext cx="2438400" cy="369332"/>
          </a:xfrm>
          <a:prstGeom prst="rect">
            <a:avLst/>
          </a:prstGeom>
          <a:noFill/>
        </p:spPr>
        <p:txBody>
          <a:bodyPr wrap="square" rtlCol="0">
            <a:spAutoFit/>
          </a:bodyPr>
          <a:lstStyle/>
          <a:p>
            <a:r>
              <a:rPr lang="en-US" b="1" dirty="0" smtClean="0">
                <a:solidFill>
                  <a:srgbClr val="663300"/>
                </a:solidFill>
              </a:rPr>
              <a:t>Legend:</a:t>
            </a:r>
            <a:endParaRPr lang="en-US" b="1" dirty="0">
              <a:solidFill>
                <a:srgbClr val="663300"/>
              </a:solidFill>
            </a:endParaRPr>
          </a:p>
        </p:txBody>
      </p:sp>
      <p:sp>
        <p:nvSpPr>
          <p:cNvPr id="9" name="TextBox 8"/>
          <p:cNvSpPr txBox="1"/>
          <p:nvPr/>
        </p:nvSpPr>
        <p:spPr>
          <a:xfrm>
            <a:off x="5638800" y="1993612"/>
            <a:ext cx="2988928" cy="584775"/>
          </a:xfrm>
          <a:prstGeom prst="rect">
            <a:avLst/>
          </a:prstGeom>
          <a:noFill/>
        </p:spPr>
        <p:txBody>
          <a:bodyPr wrap="square" rtlCol="0">
            <a:spAutoFit/>
          </a:bodyPr>
          <a:lstStyle/>
          <a:p>
            <a:r>
              <a:rPr lang="en-US" sz="4800" b="1" baseline="30000" dirty="0" smtClean="0">
                <a:solidFill>
                  <a:srgbClr val="663300"/>
                </a:solidFill>
              </a:rPr>
              <a:t>.</a:t>
            </a:r>
            <a:r>
              <a:rPr lang="en-US" baseline="30000" dirty="0">
                <a:solidFill>
                  <a:srgbClr val="663300"/>
                </a:solidFill>
              </a:rPr>
              <a:t> </a:t>
            </a:r>
            <a:r>
              <a:rPr lang="en-US" baseline="30000" dirty="0" smtClean="0">
                <a:solidFill>
                  <a:srgbClr val="663300"/>
                </a:solidFill>
              </a:rPr>
              <a:t>                  </a:t>
            </a:r>
            <a:r>
              <a:rPr lang="en-US" sz="2800" b="1" baseline="30000" dirty="0" smtClean="0">
                <a:solidFill>
                  <a:srgbClr val="663300"/>
                </a:solidFill>
              </a:rPr>
              <a:t>= </a:t>
            </a:r>
            <a:r>
              <a:rPr lang="en-US" sz="2800" b="1" baseline="30000" dirty="0">
                <a:solidFill>
                  <a:srgbClr val="663300"/>
                </a:solidFill>
              </a:rPr>
              <a:t>O</a:t>
            </a:r>
            <a:r>
              <a:rPr lang="en-US" sz="2800" b="1" baseline="30000" dirty="0" smtClean="0">
                <a:solidFill>
                  <a:srgbClr val="663300"/>
                </a:solidFill>
              </a:rPr>
              <a:t>ne grant</a:t>
            </a:r>
            <a:endParaRPr lang="en-US" sz="2800" b="1" baseline="30000" dirty="0">
              <a:solidFill>
                <a:srgbClr val="663300"/>
              </a:solidFill>
            </a:endParaRPr>
          </a:p>
        </p:txBody>
      </p:sp>
      <p:sp>
        <p:nvSpPr>
          <p:cNvPr id="10" name="Rounded Rectangle 9"/>
          <p:cNvSpPr/>
          <p:nvPr/>
        </p:nvSpPr>
        <p:spPr>
          <a:xfrm>
            <a:off x="272844" y="4114800"/>
            <a:ext cx="45720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1880" y="4114800"/>
            <a:ext cx="868319"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RubenE\AppData\Local\Temp\7zOBE75.tmp\dna1p.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9972" y="2597320"/>
            <a:ext cx="1558256" cy="1517480"/>
          </a:xfrm>
          <a:prstGeom prst="rect">
            <a:avLst/>
          </a:prstGeom>
          <a:noFill/>
          <a:ln>
            <a:noFill/>
          </a:ln>
        </p:spPr>
      </p:pic>
    </p:spTree>
    <p:extLst>
      <p:ext uri="{BB962C8B-B14F-4D97-AF65-F5344CB8AC3E}">
        <p14:creationId xmlns:p14="http://schemas.microsoft.com/office/powerpoint/2010/main" val="263460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199"/>
            <a:ext cx="9144000" cy="600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Title 1"/>
          <p:cNvSpPr>
            <a:spLocks noGrp="1"/>
          </p:cNvSpPr>
          <p:nvPr>
            <p:ph type="title"/>
          </p:nvPr>
        </p:nvSpPr>
        <p:spPr>
          <a:xfrm>
            <a:off x="457200" y="0"/>
            <a:ext cx="8229600" cy="730250"/>
          </a:xfrm>
        </p:spPr>
        <p:txBody>
          <a:bodyPr/>
          <a:lstStyle/>
          <a:p>
            <a:pPr algn="ctr"/>
            <a:r>
              <a:rPr lang="en-US" sz="2400" dirty="0" smtClean="0">
                <a:solidFill>
                  <a:schemeClr val="tx1"/>
                </a:solidFill>
              </a:rPr>
              <a:t>Galaxy: DERT </a:t>
            </a:r>
            <a:r>
              <a:rPr lang="en-US" sz="2400" dirty="0">
                <a:solidFill>
                  <a:schemeClr val="tx1"/>
                </a:solidFill>
              </a:rPr>
              <a:t>Active Research </a:t>
            </a:r>
            <a:r>
              <a:rPr lang="en-US" sz="2400" dirty="0" smtClean="0">
                <a:solidFill>
                  <a:schemeClr val="tx1"/>
                </a:solidFill>
              </a:rPr>
              <a:t>Grants</a:t>
            </a:r>
            <a:r>
              <a:rPr lang="en-US" sz="2400" dirty="0">
                <a:solidFill>
                  <a:schemeClr val="tx1"/>
                </a:solidFill>
              </a:rPr>
              <a:t/>
            </a:r>
            <a:br>
              <a:rPr lang="en-US" sz="2400" dirty="0">
                <a:solidFill>
                  <a:schemeClr val="tx1"/>
                </a:solidFill>
              </a:rPr>
            </a:br>
            <a:endParaRPr lang="en-US" sz="2400" dirty="0" smtClean="0">
              <a:solidFill>
                <a:schemeClr val="tx1"/>
              </a:solidFill>
            </a:endParaRPr>
          </a:p>
        </p:txBody>
      </p:sp>
      <p:sp>
        <p:nvSpPr>
          <p:cNvPr id="4" name="TextBox 3"/>
          <p:cNvSpPr txBox="1"/>
          <p:nvPr/>
        </p:nvSpPr>
        <p:spPr>
          <a:xfrm>
            <a:off x="272844" y="6324600"/>
            <a:ext cx="4375355" cy="276999"/>
          </a:xfrm>
          <a:prstGeom prst="rect">
            <a:avLst/>
          </a:prstGeom>
          <a:noFill/>
        </p:spPr>
        <p:txBody>
          <a:bodyPr wrap="square" rtlCol="0">
            <a:spAutoFit/>
          </a:bodyPr>
          <a:lstStyle/>
          <a:p>
            <a:r>
              <a:rPr lang="en-US" sz="1200" dirty="0" smtClean="0"/>
              <a:t>Note: Labels are created by NIEHS; not the OmniViz default.</a:t>
            </a:r>
            <a:endParaRPr lang="en-US" sz="1200" dirty="0"/>
          </a:p>
        </p:txBody>
      </p:sp>
      <p:sp>
        <p:nvSpPr>
          <p:cNvPr id="7" name="TextBox 6"/>
          <p:cNvSpPr txBox="1"/>
          <p:nvPr/>
        </p:nvSpPr>
        <p:spPr>
          <a:xfrm>
            <a:off x="8627728" y="6600110"/>
            <a:ext cx="381000" cy="246221"/>
          </a:xfrm>
          <a:prstGeom prst="rect">
            <a:avLst/>
          </a:prstGeom>
          <a:noFill/>
        </p:spPr>
        <p:txBody>
          <a:bodyPr wrap="square" rtlCol="0">
            <a:spAutoFit/>
          </a:bodyPr>
          <a:lstStyle/>
          <a:p>
            <a:fld id="{52151C9C-512B-45E8-844C-934FA134C576}" type="slidenum">
              <a:rPr lang="en-US" sz="1000" smtClean="0"/>
              <a:t>9</a:t>
            </a:fld>
            <a:endParaRPr lang="en-US" sz="1000" dirty="0"/>
          </a:p>
        </p:txBody>
      </p:sp>
      <p:sp>
        <p:nvSpPr>
          <p:cNvPr id="3" name="Oval 2"/>
          <p:cNvSpPr/>
          <p:nvPr/>
        </p:nvSpPr>
        <p:spPr>
          <a:xfrm>
            <a:off x="4648198" y="4648200"/>
            <a:ext cx="2895601" cy="762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and Round Single Corner Rectangle 4"/>
          <p:cNvSpPr/>
          <p:nvPr/>
        </p:nvSpPr>
        <p:spPr>
          <a:xfrm>
            <a:off x="5638800" y="1411486"/>
            <a:ext cx="914400" cy="535186"/>
          </a:xfrm>
          <a:prstGeom prst="snip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3300"/>
              </a:solidFill>
            </a:endParaRPr>
          </a:p>
        </p:txBody>
      </p:sp>
      <p:sp>
        <p:nvSpPr>
          <p:cNvPr id="6" name="TextBox 5"/>
          <p:cNvSpPr txBox="1"/>
          <p:nvPr/>
        </p:nvSpPr>
        <p:spPr>
          <a:xfrm>
            <a:off x="6553200" y="1577340"/>
            <a:ext cx="2590800" cy="400110"/>
          </a:xfrm>
          <a:prstGeom prst="rect">
            <a:avLst/>
          </a:prstGeom>
          <a:noFill/>
        </p:spPr>
        <p:txBody>
          <a:bodyPr wrap="square" rtlCol="0">
            <a:spAutoFit/>
          </a:bodyPr>
          <a:lstStyle/>
          <a:p>
            <a:r>
              <a:rPr lang="en-US" sz="2000" b="1" dirty="0" smtClean="0">
                <a:solidFill>
                  <a:srgbClr val="663300"/>
                </a:solidFill>
              </a:rPr>
              <a:t>= Cluster of grants</a:t>
            </a:r>
            <a:endParaRPr lang="en-US" sz="2000" b="1" dirty="0">
              <a:solidFill>
                <a:srgbClr val="663300"/>
              </a:solidFill>
            </a:endParaRPr>
          </a:p>
        </p:txBody>
      </p:sp>
      <p:sp>
        <p:nvSpPr>
          <p:cNvPr id="8" name="TextBox 7"/>
          <p:cNvSpPr txBox="1"/>
          <p:nvPr/>
        </p:nvSpPr>
        <p:spPr>
          <a:xfrm>
            <a:off x="5638800" y="1042154"/>
            <a:ext cx="2438400" cy="369332"/>
          </a:xfrm>
          <a:prstGeom prst="rect">
            <a:avLst/>
          </a:prstGeom>
          <a:noFill/>
        </p:spPr>
        <p:txBody>
          <a:bodyPr wrap="square" rtlCol="0">
            <a:spAutoFit/>
          </a:bodyPr>
          <a:lstStyle/>
          <a:p>
            <a:r>
              <a:rPr lang="en-US" b="1" dirty="0" smtClean="0">
                <a:solidFill>
                  <a:srgbClr val="663300"/>
                </a:solidFill>
              </a:rPr>
              <a:t>Legend:</a:t>
            </a:r>
            <a:endParaRPr lang="en-US" b="1" dirty="0">
              <a:solidFill>
                <a:srgbClr val="663300"/>
              </a:solidFill>
            </a:endParaRPr>
          </a:p>
        </p:txBody>
      </p:sp>
      <p:sp>
        <p:nvSpPr>
          <p:cNvPr id="9" name="TextBox 8"/>
          <p:cNvSpPr txBox="1"/>
          <p:nvPr/>
        </p:nvSpPr>
        <p:spPr>
          <a:xfrm>
            <a:off x="5638800" y="1993612"/>
            <a:ext cx="2988928" cy="584775"/>
          </a:xfrm>
          <a:prstGeom prst="rect">
            <a:avLst/>
          </a:prstGeom>
          <a:noFill/>
        </p:spPr>
        <p:txBody>
          <a:bodyPr wrap="square" rtlCol="0">
            <a:spAutoFit/>
          </a:bodyPr>
          <a:lstStyle/>
          <a:p>
            <a:r>
              <a:rPr lang="en-US" sz="4800" b="1" baseline="30000" dirty="0" smtClean="0">
                <a:solidFill>
                  <a:srgbClr val="663300"/>
                </a:solidFill>
              </a:rPr>
              <a:t>.</a:t>
            </a:r>
            <a:r>
              <a:rPr lang="en-US" baseline="30000" dirty="0">
                <a:solidFill>
                  <a:srgbClr val="663300"/>
                </a:solidFill>
              </a:rPr>
              <a:t> </a:t>
            </a:r>
            <a:r>
              <a:rPr lang="en-US" baseline="30000" dirty="0" smtClean="0">
                <a:solidFill>
                  <a:srgbClr val="663300"/>
                </a:solidFill>
              </a:rPr>
              <a:t>                  </a:t>
            </a:r>
            <a:r>
              <a:rPr lang="en-US" sz="2800" b="1" baseline="30000" dirty="0" smtClean="0">
                <a:solidFill>
                  <a:srgbClr val="663300"/>
                </a:solidFill>
              </a:rPr>
              <a:t>= </a:t>
            </a:r>
            <a:r>
              <a:rPr lang="en-US" sz="2800" b="1" baseline="30000" dirty="0">
                <a:solidFill>
                  <a:srgbClr val="663300"/>
                </a:solidFill>
              </a:rPr>
              <a:t>O</a:t>
            </a:r>
            <a:r>
              <a:rPr lang="en-US" sz="2800" b="1" baseline="30000" dirty="0" smtClean="0">
                <a:solidFill>
                  <a:srgbClr val="663300"/>
                </a:solidFill>
              </a:rPr>
              <a:t>ne grant</a:t>
            </a:r>
            <a:endParaRPr lang="en-US" sz="2800" b="1" baseline="30000" dirty="0">
              <a:solidFill>
                <a:srgbClr val="663300"/>
              </a:solidFill>
            </a:endParaRPr>
          </a:p>
        </p:txBody>
      </p:sp>
      <p:sp>
        <p:nvSpPr>
          <p:cNvPr id="10" name="Rounded Rectangle 9"/>
          <p:cNvSpPr/>
          <p:nvPr/>
        </p:nvSpPr>
        <p:spPr>
          <a:xfrm>
            <a:off x="272844" y="4114800"/>
            <a:ext cx="457200"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1880" y="4114800"/>
            <a:ext cx="868319"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p:nvPr/>
        </p:nvPicPr>
        <p:blipFill>
          <a:blip r:embed="rId4"/>
          <a:stretch>
            <a:fillRect/>
          </a:stretch>
        </p:blipFill>
        <p:spPr>
          <a:xfrm>
            <a:off x="6858000" y="2667000"/>
            <a:ext cx="2167856" cy="1485900"/>
          </a:xfrm>
          <a:prstGeom prst="rect">
            <a:avLst/>
          </a:prstGeom>
        </p:spPr>
      </p:pic>
    </p:spTree>
    <p:extLst>
      <p:ext uri="{BB962C8B-B14F-4D97-AF65-F5344CB8AC3E}">
        <p14:creationId xmlns:p14="http://schemas.microsoft.com/office/powerpoint/2010/main" val="263460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White with logo banner">
  <a:themeElements>
    <a:clrScheme name="">
      <a:dk1>
        <a:srgbClr val="000000"/>
      </a:dk1>
      <a:lt1>
        <a:srgbClr val="FFFFFF"/>
      </a:lt1>
      <a:dk2>
        <a:srgbClr val="134679"/>
      </a:dk2>
      <a:lt2>
        <a:srgbClr val="5F5F5F"/>
      </a:lt2>
      <a:accent1>
        <a:srgbClr val="B9A127"/>
      </a:accent1>
      <a:accent2>
        <a:srgbClr val="77250B"/>
      </a:accent2>
      <a:accent3>
        <a:srgbClr val="FFFFFF"/>
      </a:accent3>
      <a:accent4>
        <a:srgbClr val="000000"/>
      </a:accent4>
      <a:accent5>
        <a:srgbClr val="D9CDAC"/>
      </a:accent5>
      <a:accent6>
        <a:srgbClr val="6B2009"/>
      </a:accent6>
      <a:hlink>
        <a:srgbClr val="658A9B"/>
      </a:hlink>
      <a:folHlink>
        <a:srgbClr val="1F5567"/>
      </a:folHlink>
    </a:clrScheme>
    <a:fontScheme name="White with logo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with logo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with logo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with logo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with logo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with logo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with logo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with logo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with logo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with logo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with logo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with logo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with logo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with logo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with logo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IEHS White without interior banner">
  <a:themeElements>
    <a:clrScheme name="">
      <a:dk1>
        <a:srgbClr val="000000"/>
      </a:dk1>
      <a:lt1>
        <a:srgbClr val="FFFFFF"/>
      </a:lt1>
      <a:dk2>
        <a:srgbClr val="134679"/>
      </a:dk2>
      <a:lt2>
        <a:srgbClr val="5F5F5F"/>
      </a:lt2>
      <a:accent1>
        <a:srgbClr val="B9A127"/>
      </a:accent1>
      <a:accent2>
        <a:srgbClr val="77250B"/>
      </a:accent2>
      <a:accent3>
        <a:srgbClr val="FFFFFF"/>
      </a:accent3>
      <a:accent4>
        <a:srgbClr val="000000"/>
      </a:accent4>
      <a:accent5>
        <a:srgbClr val="D9CDAC"/>
      </a:accent5>
      <a:accent6>
        <a:srgbClr val="6B2009"/>
      </a:accent6>
      <a:hlink>
        <a:srgbClr val="658A9B"/>
      </a:hlink>
      <a:folHlink>
        <a:srgbClr val="1F5567"/>
      </a:folHlink>
    </a:clrScheme>
    <a:fontScheme name="NIEHS White without interior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HS White without interior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EHS White without interior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EHS White without interior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EHS White without interior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EHS White without interior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EHS White without interior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EHS White without interior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EHS White without interior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EHS White without interior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EHS White without interior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EHS White without interior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EHS White without interior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EHS White without interior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NIEHS White without interior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hite with logo banner">
  <a:themeElements>
    <a:clrScheme name="">
      <a:dk1>
        <a:srgbClr val="000000"/>
      </a:dk1>
      <a:lt1>
        <a:srgbClr val="FFFFFF"/>
      </a:lt1>
      <a:dk2>
        <a:srgbClr val="134679"/>
      </a:dk2>
      <a:lt2>
        <a:srgbClr val="5F5F5F"/>
      </a:lt2>
      <a:accent1>
        <a:srgbClr val="B9A127"/>
      </a:accent1>
      <a:accent2>
        <a:srgbClr val="77250B"/>
      </a:accent2>
      <a:accent3>
        <a:srgbClr val="FFFFFF"/>
      </a:accent3>
      <a:accent4>
        <a:srgbClr val="000000"/>
      </a:accent4>
      <a:accent5>
        <a:srgbClr val="D9CDAC"/>
      </a:accent5>
      <a:accent6>
        <a:srgbClr val="6B2009"/>
      </a:accent6>
      <a:hlink>
        <a:srgbClr val="658A9B"/>
      </a:hlink>
      <a:folHlink>
        <a:srgbClr val="1F5567"/>
      </a:folHlink>
    </a:clrScheme>
    <a:fontScheme name="White with logo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with logo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with logo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with logo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with logo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with logo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with logo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with logo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with logo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with logo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with logo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with logo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with logo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with logo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with logo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White with logo banner">
  <a:themeElements>
    <a:clrScheme name="">
      <a:dk1>
        <a:srgbClr val="000000"/>
      </a:dk1>
      <a:lt1>
        <a:srgbClr val="FFFFFF"/>
      </a:lt1>
      <a:dk2>
        <a:srgbClr val="134679"/>
      </a:dk2>
      <a:lt2>
        <a:srgbClr val="5F5F5F"/>
      </a:lt2>
      <a:accent1>
        <a:srgbClr val="B9A127"/>
      </a:accent1>
      <a:accent2>
        <a:srgbClr val="77250B"/>
      </a:accent2>
      <a:accent3>
        <a:srgbClr val="FFFFFF"/>
      </a:accent3>
      <a:accent4>
        <a:srgbClr val="000000"/>
      </a:accent4>
      <a:accent5>
        <a:srgbClr val="D9CDAC"/>
      </a:accent5>
      <a:accent6>
        <a:srgbClr val="6B2009"/>
      </a:accent6>
      <a:hlink>
        <a:srgbClr val="658A9B"/>
      </a:hlink>
      <a:folHlink>
        <a:srgbClr val="1F5567"/>
      </a:folHlink>
    </a:clrScheme>
    <a:fontScheme name="White with logo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with logo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with logo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with logo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with logo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with logo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with logo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with logo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with logo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with logo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with logo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with logo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with logo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with logo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with logo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White with logo banner</Template>
  <TotalTime>7279</TotalTime>
  <Words>2245</Words>
  <Application>Microsoft Office PowerPoint</Application>
  <PresentationFormat>On-screen Show (4:3)</PresentationFormat>
  <Paragraphs>378</Paragraphs>
  <Slides>22</Slides>
  <Notes>22</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White with logo banner</vt:lpstr>
      <vt:lpstr>NIEHS White without interior banner</vt:lpstr>
      <vt:lpstr>1_White with logo banner</vt:lpstr>
      <vt:lpstr>2_White with logo banner</vt:lpstr>
      <vt:lpstr>The Use of Text Mining and Data Visualization to Assist in Managing a Scientific Grants Portfolio</vt:lpstr>
      <vt:lpstr>NIEHS Mission</vt:lpstr>
      <vt:lpstr>Purpose</vt:lpstr>
      <vt:lpstr>What is OmniViz?</vt:lpstr>
      <vt:lpstr>The Process:</vt:lpstr>
      <vt:lpstr>Question 1: Can OmniViz help us understand patterns in a portfolio that could inform the management of science in a new way? </vt:lpstr>
      <vt:lpstr>Galaxy: DERT Active Research Grants </vt:lpstr>
      <vt:lpstr>Galaxy: DERT Active Research Grants </vt:lpstr>
      <vt:lpstr>Galaxy: DERT Active Research Grants </vt:lpstr>
      <vt:lpstr>Galaxy: DERT Active Research Grants </vt:lpstr>
      <vt:lpstr>Galaxy: DERT Active Research Grants </vt:lpstr>
      <vt:lpstr>Initial View of Grant Clusters DERT Active Research Project Grant Portfolio </vt:lpstr>
      <vt:lpstr>DNA Repair Grants</vt:lpstr>
      <vt:lpstr>Question 2:  Understand Program Administrator Workload Distribution  </vt:lpstr>
      <vt:lpstr>Portfolio Distribution Across Program Officers</vt:lpstr>
      <vt:lpstr>Portfolio Distribution Across Program Officers</vt:lpstr>
      <vt:lpstr> Portfolio Distribution Across Branches</vt:lpstr>
      <vt:lpstr>Galaxy: DERT Active Research Grants </vt:lpstr>
      <vt:lpstr>Program Officers by Category of Science</vt:lpstr>
      <vt:lpstr>Pros and Cons of Using This Tool</vt:lpstr>
      <vt:lpstr>What questions could this method of analysis answer for you?</vt:lpstr>
      <vt:lpstr>Contact Information </vt:lpstr>
    </vt:vector>
  </TitlesOfParts>
  <Company>SRA International,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Jason Suter</dc:creator>
  <cp:lastModifiedBy>Elizabeth Ruben</cp:lastModifiedBy>
  <cp:revision>256</cp:revision>
  <cp:lastPrinted>2011-10-25T12:29:25Z</cp:lastPrinted>
  <dcterms:created xsi:type="dcterms:W3CDTF">2009-08-20T15:50:22Z</dcterms:created>
  <dcterms:modified xsi:type="dcterms:W3CDTF">2011-10-27T10:55:18Z</dcterms:modified>
</cp:coreProperties>
</file>