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3"/>
  </p:notesMasterIdLst>
  <p:sldIdLst>
    <p:sldId id="256" r:id="rId6"/>
    <p:sldId id="289" r:id="rId7"/>
    <p:sldId id="290" r:id="rId8"/>
    <p:sldId id="291" r:id="rId9"/>
    <p:sldId id="292" r:id="rId10"/>
    <p:sldId id="293" r:id="rId11"/>
    <p:sldId id="288"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ith Lombas" initials="LL" lastIdx="11" clrIdx="0"/>
  <p:cmAuthor id="1" name="Peter Lovegrove" initials="PL" lastIdx="1" clrIdx="1"/>
  <p:cmAuthor id="2" name="Nicole Vicinanza" initials="NV"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41C31"/>
    <a:srgbClr val="800000"/>
    <a:srgbClr val="647EE8"/>
    <a:srgbClr val="296D5C"/>
    <a:srgbClr val="EBAC74"/>
    <a:srgbClr val="960019"/>
    <a:srgbClr val="5D555E"/>
    <a:srgbClr val="006177"/>
    <a:srgbClr val="6800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96" autoAdjust="0"/>
    <p:restoredTop sz="89615" autoAdjust="0"/>
  </p:normalViewPr>
  <p:slideViewPr>
    <p:cSldViewPr>
      <p:cViewPr>
        <p:scale>
          <a:sx n="143" d="100"/>
          <a:sy n="143" d="100"/>
        </p:scale>
        <p:origin x="-1160" y="896"/>
      </p:cViewPr>
      <p:guideLst>
        <p:guide orient="horz" pos="2160"/>
        <p:guide pos="24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commentAuthors" Target="commentAuthor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en-US" dirty="0"/>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Arial" charset="0"/>
              </a:defRPr>
            </a:lvl1pPr>
          </a:lstStyle>
          <a:p>
            <a:pPr>
              <a:defRPr/>
            </a:pPr>
            <a:endParaRPr lang="en-US" dirty="0"/>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en-US"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C4FA50E9-6491-47AE-B3B2-72FC23AB74BE}" type="slidenum">
              <a:rPr lang="en-US" altLang="en-US"/>
              <a:pPr>
                <a:defRPr/>
              </a:pPr>
              <a:t>‹#›</a:t>
            </a:fld>
            <a:endParaRPr lang="en-US" altLang="en-US" dirty="0"/>
          </a:p>
        </p:txBody>
      </p:sp>
    </p:spTree>
    <p:extLst>
      <p:ext uri="{BB962C8B-B14F-4D97-AF65-F5344CB8AC3E}">
        <p14:creationId xmlns:p14="http://schemas.microsoft.com/office/powerpoint/2010/main" val="21512139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96952F86-5ABF-4052-893E-AB8D35F56D12}" type="slidenum">
              <a:rPr lang="en-US" altLang="en-US" sz="1200" smtClean="0"/>
              <a:pPr eaLnBrk="1" hangingPunct="1">
                <a:defRPr/>
              </a:pPr>
              <a:t>1</a:t>
            </a:fld>
            <a:endParaRPr lang="en-US" altLang="en-US" sz="1200" dirty="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dirty="0" smtClean="0"/>
              <a:t>10</a:t>
            </a:r>
            <a:r>
              <a:rPr lang="en-US" baseline="0" dirty="0" smtClean="0"/>
              <a:t> year whole school initiative </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of these questions can be asked at any stage of the life</a:t>
            </a:r>
            <a:r>
              <a:rPr lang="en-US" baseline="0" dirty="0" smtClean="0"/>
              <a:t> cycle. While it is ideal that you figure out the questions you want answered early, this is not always feasible. So, often times, ask questions develop at later stages and collecting more data is not feasible, the questions shift to being more retrospective in nature</a:t>
            </a:r>
            <a:endParaRPr lang="en-US" dirty="0"/>
          </a:p>
        </p:txBody>
      </p:sp>
      <p:sp>
        <p:nvSpPr>
          <p:cNvPr id="4" name="Slide Number Placeholder 3"/>
          <p:cNvSpPr>
            <a:spLocks noGrp="1"/>
          </p:cNvSpPr>
          <p:nvPr>
            <p:ph type="sldNum" sz="quarter" idx="10"/>
          </p:nvPr>
        </p:nvSpPr>
        <p:spPr/>
        <p:txBody>
          <a:bodyPr/>
          <a:lstStyle/>
          <a:p>
            <a:pPr>
              <a:defRPr/>
            </a:pPr>
            <a:fld id="{C4FA50E9-6491-47AE-B3B2-72FC23AB74BE}" type="slidenum">
              <a:rPr lang="en-US" altLang="en-US" smtClean="0"/>
              <a:pPr>
                <a:defRPr/>
              </a:pPr>
              <a:t>2</a:t>
            </a:fld>
            <a:endParaRPr lang="en-US" altLang="en-US" dirty="0"/>
          </a:p>
        </p:txBody>
      </p:sp>
    </p:spTree>
    <p:extLst>
      <p:ext uri="{BB962C8B-B14F-4D97-AF65-F5344CB8AC3E}">
        <p14:creationId xmlns:p14="http://schemas.microsoft.com/office/powerpoint/2010/main" val="4188783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0"/>
                <a:cs typeface="Arial" charset="0"/>
              </a:rPr>
              <a:t>A form of regression that takes into account the unique contribution of variables within and across hierarchical levels to predict a single outcome. This model allows for statistically accounting for the effects of multiple factors on a single outcome.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C4FA50E9-6491-47AE-B3B2-72FC23AB74BE}" type="slidenum">
              <a:rPr lang="en-US" altLang="en-US" smtClean="0"/>
              <a:pPr>
                <a:defRPr/>
              </a:pPr>
              <a:t>4</a:t>
            </a:fld>
            <a:endParaRPr lang="en-US" altLang="en-US" dirty="0"/>
          </a:p>
        </p:txBody>
      </p:sp>
    </p:spTree>
    <p:extLst>
      <p:ext uri="{BB962C8B-B14F-4D97-AF65-F5344CB8AC3E}">
        <p14:creationId xmlns:p14="http://schemas.microsoft.com/office/powerpoint/2010/main" val="3627378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Arial" charset="0"/>
              </a:rPr>
              <a:t>A model used to examine the relationship between independent variables and a dichotomous categorical dependent or dependent variable with limited categories. This model allows for statistically accounting for the effects of multiple factors on a single outcome.</a:t>
            </a:r>
          </a:p>
        </p:txBody>
      </p:sp>
      <p:sp>
        <p:nvSpPr>
          <p:cNvPr id="4" name="Slide Number Placeholder 3"/>
          <p:cNvSpPr>
            <a:spLocks noGrp="1"/>
          </p:cNvSpPr>
          <p:nvPr>
            <p:ph type="sldNum" sz="quarter" idx="10"/>
          </p:nvPr>
        </p:nvSpPr>
        <p:spPr/>
        <p:txBody>
          <a:bodyPr/>
          <a:lstStyle/>
          <a:p>
            <a:pPr>
              <a:defRPr/>
            </a:pPr>
            <a:fld id="{C4FA50E9-6491-47AE-B3B2-72FC23AB74BE}" type="slidenum">
              <a:rPr lang="en-US" altLang="en-US" smtClean="0"/>
              <a:pPr>
                <a:defRPr/>
              </a:pPr>
              <a:t>5</a:t>
            </a:fld>
            <a:endParaRPr lang="en-US" altLang="en-US" dirty="0"/>
          </a:p>
        </p:txBody>
      </p:sp>
    </p:spTree>
    <p:extLst>
      <p:ext uri="{BB962C8B-B14F-4D97-AF65-F5344CB8AC3E}">
        <p14:creationId xmlns:p14="http://schemas.microsoft.com/office/powerpoint/2010/main" val="3246253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Interrupted series,</a:t>
            </a:r>
            <a:r>
              <a:rPr lang="en-US" baseline="0" dirty="0" smtClean="0"/>
              <a:t> we can go back and get data from a school district to get data and run these type of the </a:t>
            </a:r>
            <a:r>
              <a:rPr lang="en-US" baseline="0" dirty="0" err="1" smtClean="0"/>
              <a:t>anlayses</a:t>
            </a:r>
            <a:endParaRPr lang="en-US" baseline="0" dirty="0" smtClean="0"/>
          </a:p>
          <a:p>
            <a:endParaRPr lang="en-US" baseline="0" dirty="0" smtClean="0"/>
          </a:p>
          <a:p>
            <a:r>
              <a:rPr lang="en-US" baseline="0" dirty="0" smtClean="0"/>
              <a:t>Leave it open ended because people may not have working knowledge of quasi experimental designs</a:t>
            </a:r>
          </a:p>
          <a:p>
            <a:endParaRPr lang="en-US" baseline="0" dirty="0" smtClean="0"/>
          </a:p>
          <a:p>
            <a:r>
              <a:rPr lang="en-US" baseline="0" dirty="0" smtClean="0"/>
              <a:t>STICK with an after school </a:t>
            </a:r>
            <a:r>
              <a:rPr lang="en-US" baseline="0" smtClean="0"/>
              <a:t>program example</a:t>
            </a:r>
            <a:endParaRPr lang="en-US" baseline="0" dirty="0" smtClean="0"/>
          </a:p>
        </p:txBody>
      </p:sp>
      <p:sp>
        <p:nvSpPr>
          <p:cNvPr id="4" name="Slide Number Placeholder 3"/>
          <p:cNvSpPr>
            <a:spLocks noGrp="1"/>
          </p:cNvSpPr>
          <p:nvPr>
            <p:ph type="sldNum" sz="quarter" idx="10"/>
          </p:nvPr>
        </p:nvSpPr>
        <p:spPr/>
        <p:txBody>
          <a:bodyPr/>
          <a:lstStyle/>
          <a:p>
            <a:pPr>
              <a:defRPr/>
            </a:pPr>
            <a:fld id="{C4FA50E9-6491-47AE-B3B2-72FC23AB74BE}" type="slidenum">
              <a:rPr lang="en-US" altLang="en-US" smtClean="0"/>
              <a:pPr>
                <a:defRPr/>
              </a:pPr>
              <a:t>6</a:t>
            </a:fld>
            <a:endParaRPr lang="en-US" altLang="en-US" dirty="0"/>
          </a:p>
        </p:txBody>
      </p:sp>
    </p:spTree>
    <p:extLst>
      <p:ext uri="{BB962C8B-B14F-4D97-AF65-F5344CB8AC3E}">
        <p14:creationId xmlns:p14="http://schemas.microsoft.com/office/powerpoint/2010/main" val="35119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4FA50E9-6491-47AE-B3B2-72FC23AB74BE}" type="slidenum">
              <a:rPr lang="en-US" altLang="en-US" smtClean="0"/>
              <a:pPr>
                <a:defRPr/>
              </a:pPr>
              <a:t>7</a:t>
            </a:fld>
            <a:endParaRPr lang="en-US" altLang="en-US" dirty="0"/>
          </a:p>
        </p:txBody>
      </p:sp>
    </p:spTree>
    <p:extLst>
      <p:ext uri="{BB962C8B-B14F-4D97-AF65-F5344CB8AC3E}">
        <p14:creationId xmlns:p14="http://schemas.microsoft.com/office/powerpoint/2010/main" val="89609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5122" name="Rectangle 2"/>
          <p:cNvSpPr>
            <a:spLocks noGrp="1" noChangeArrowheads="1"/>
          </p:cNvSpPr>
          <p:nvPr>
            <p:ph type="ctrTitle"/>
          </p:nvPr>
        </p:nvSpPr>
        <p:spPr>
          <a:xfrm>
            <a:off x="1066800" y="1447800"/>
            <a:ext cx="7086600" cy="2362200"/>
          </a:xfrm>
        </p:spPr>
        <p:txBody>
          <a:bodyPr anchor="t"/>
          <a:lstStyle>
            <a:lvl1pPr algn="l">
              <a:lnSpc>
                <a:spcPct val="150000"/>
              </a:lnSpc>
              <a:defRPr cap="all" baseline="0">
                <a:solidFill>
                  <a:schemeClr val="bg1"/>
                </a:solidFill>
              </a:defRPr>
            </a:lvl1pPr>
          </a:lstStyle>
          <a:p>
            <a:pPr lvl="0"/>
            <a:r>
              <a:rPr lang="en-US" noProof="0" smtClean="0"/>
              <a:t>Click to edit Master title style</a:t>
            </a:r>
            <a:endParaRPr lang="en-US" noProof="0" dirty="0" smtClean="0"/>
          </a:p>
        </p:txBody>
      </p:sp>
      <p:sp>
        <p:nvSpPr>
          <p:cNvPr id="6" name="Text Placeholder 5"/>
          <p:cNvSpPr>
            <a:spLocks noGrp="1"/>
          </p:cNvSpPr>
          <p:nvPr>
            <p:ph type="body" sz="quarter" idx="10"/>
          </p:nvPr>
        </p:nvSpPr>
        <p:spPr>
          <a:xfrm>
            <a:off x="1066800" y="3810000"/>
            <a:ext cx="7086600" cy="914400"/>
          </a:xfrm>
        </p:spPr>
        <p:txBody>
          <a:bodyPr/>
          <a:lstStyle>
            <a:lvl1pPr marL="0" indent="0" algn="l">
              <a:buNone/>
              <a:defRPr sz="28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2768869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391400" cy="10969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04800" y="1600200"/>
            <a:ext cx="7391400" cy="4525963"/>
          </a:xfrm>
        </p:spPr>
        <p:txBody>
          <a:bodyPr/>
          <a:lstStyle>
            <a:lvl1pPr>
              <a:buClr>
                <a:srgbClr val="C00000"/>
              </a:buClr>
              <a:defRPr/>
            </a:lvl1pPr>
            <a:lvl2pPr>
              <a:buClr>
                <a:schemeClr val="bg1">
                  <a:lumMod val="50000"/>
                </a:schemeClr>
              </a:buClr>
              <a:defRPr/>
            </a:lvl2pPr>
            <a:lvl3pPr>
              <a:buClr>
                <a:srgbClr val="006177"/>
              </a:buClr>
              <a:defRPr/>
            </a:lvl3pPr>
            <a:lvl4pPr>
              <a:buClr>
                <a:srgbClr val="FF9900"/>
              </a:buClr>
              <a:defRPr/>
            </a:lvl4pPr>
            <a:lvl5pPr>
              <a:buClr>
                <a:srgbClr val="99CC00"/>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EFEAF310-E9A2-4924-8AE9-B41D553C255B}" type="slidenum">
              <a:rPr lang="en-US" altLang="en-US"/>
              <a:pPr>
                <a:defRPr/>
              </a:pPr>
              <a:t>‹#›</a:t>
            </a:fld>
            <a:endParaRPr lang="en-US" altLang="en-US" dirty="0"/>
          </a:p>
        </p:txBody>
      </p:sp>
    </p:spTree>
    <p:extLst>
      <p:ext uri="{BB962C8B-B14F-4D97-AF65-F5344CB8AC3E}">
        <p14:creationId xmlns:p14="http://schemas.microsoft.com/office/powerpoint/2010/main" val="2070530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4800" y="4406900"/>
            <a:ext cx="7315200" cy="1362075"/>
          </a:xfrm>
        </p:spPr>
        <p:txBody>
          <a:bodyPr anchor="t"/>
          <a:lstStyle>
            <a:lvl1pPr algn="l">
              <a:defRPr sz="2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04800" y="2906713"/>
            <a:ext cx="7315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9D1DAFE9-6518-4EB0-9F4B-29A609005862}" type="slidenum">
              <a:rPr lang="en-US" altLang="en-US"/>
              <a:pPr>
                <a:defRPr/>
              </a:pPr>
              <a:t>‹#›</a:t>
            </a:fld>
            <a:endParaRPr lang="en-US" altLang="en-US" dirty="0"/>
          </a:p>
        </p:txBody>
      </p:sp>
    </p:spTree>
    <p:extLst>
      <p:ext uri="{BB962C8B-B14F-4D97-AF65-F5344CB8AC3E}">
        <p14:creationId xmlns:p14="http://schemas.microsoft.com/office/powerpoint/2010/main" val="1584887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391400" cy="1096962"/>
          </a:xfrm>
        </p:spPr>
        <p:txBody>
          <a:bodyPr/>
          <a:lstStyle/>
          <a:p>
            <a:r>
              <a:rPr lang="en-US" smtClean="0"/>
              <a:t>Click to edit Master title style</a:t>
            </a:r>
            <a:endParaRPr lang="en-US" dirty="0"/>
          </a:p>
        </p:txBody>
      </p:sp>
      <p:sp>
        <p:nvSpPr>
          <p:cNvPr id="3"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fld id="{953974D4-83D3-4C54-B035-27953AE169E1}" type="slidenum">
              <a:rPr lang="en-US" altLang="en-US"/>
              <a:pPr>
                <a:defRPr/>
              </a:pPr>
              <a:t>‹#›</a:t>
            </a:fld>
            <a:endParaRPr lang="en-US" altLang="en-US" dirty="0"/>
          </a:p>
        </p:txBody>
      </p:sp>
    </p:spTree>
    <p:extLst>
      <p:ext uri="{BB962C8B-B14F-4D97-AF65-F5344CB8AC3E}">
        <p14:creationId xmlns:p14="http://schemas.microsoft.com/office/powerpoint/2010/main" val="612192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fld id="{151CED18-1D3D-416E-9B06-C9F293F5BEF1}" type="slidenum">
              <a:rPr lang="en-US" altLang="en-US"/>
              <a:pPr>
                <a:defRPr/>
              </a:pPr>
              <a:t>‹#›</a:t>
            </a:fld>
            <a:endParaRPr lang="en-US" altLang="en-US" dirty="0"/>
          </a:p>
        </p:txBody>
      </p:sp>
    </p:spTree>
    <p:extLst>
      <p:ext uri="{BB962C8B-B14F-4D97-AF65-F5344CB8AC3E}">
        <p14:creationId xmlns:p14="http://schemas.microsoft.com/office/powerpoint/2010/main" val="473947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259080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124200" y="304800"/>
            <a:ext cx="4572000" cy="5853113"/>
          </a:xfrm>
        </p:spPr>
        <p:txBody>
          <a:bodyPr/>
          <a:lstStyle>
            <a:lvl1pPr>
              <a:buClr>
                <a:srgbClr val="C00000"/>
              </a:buClr>
              <a:defRPr sz="3200"/>
            </a:lvl1pPr>
            <a:lvl2pPr>
              <a:buClr>
                <a:schemeClr val="bg1">
                  <a:lumMod val="50000"/>
                </a:schemeClr>
              </a:buClr>
              <a:defRPr sz="2800"/>
            </a:lvl2pPr>
            <a:lvl3pPr>
              <a:buClr>
                <a:srgbClr val="006177"/>
              </a:buClr>
              <a:defRPr sz="2400"/>
            </a:lvl3pPr>
            <a:lvl4pPr>
              <a:buClr>
                <a:srgbClr val="FF9900"/>
              </a:buClr>
              <a:defRPr sz="2000"/>
            </a:lvl4pPr>
            <a:lvl5pPr>
              <a:buClr>
                <a:srgbClr val="669900"/>
              </a:buCl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04800" y="1447800"/>
            <a:ext cx="25908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CB9A3DD6-2F6A-4F54-9169-EA6F2EA17596}" type="slidenum">
              <a:rPr lang="en-US" altLang="en-US"/>
              <a:pPr>
                <a:defRPr/>
              </a:pPr>
              <a:t>‹#›</a:t>
            </a:fld>
            <a:endParaRPr lang="en-US" altLang="en-US" dirty="0"/>
          </a:p>
        </p:txBody>
      </p:sp>
    </p:spTree>
    <p:extLst>
      <p:ext uri="{BB962C8B-B14F-4D97-AF65-F5344CB8AC3E}">
        <p14:creationId xmlns:p14="http://schemas.microsoft.com/office/powerpoint/2010/main" val="36668639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74638"/>
            <a:ext cx="739140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title</a:t>
            </a:r>
          </a:p>
        </p:txBody>
      </p:sp>
      <p:sp>
        <p:nvSpPr>
          <p:cNvPr id="1027" name="Rectangle 3"/>
          <p:cNvSpPr>
            <a:spLocks noGrp="1" noChangeArrowheads="1"/>
          </p:cNvSpPr>
          <p:nvPr>
            <p:ph type="body" idx="1"/>
          </p:nvPr>
        </p:nvSpPr>
        <p:spPr bwMode="auto">
          <a:xfrm>
            <a:off x="304800" y="1600200"/>
            <a:ext cx="7391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29" name="Rectangle 5"/>
          <p:cNvSpPr>
            <a:spLocks noGrp="1" noChangeArrowheads="1"/>
          </p:cNvSpPr>
          <p:nvPr>
            <p:ph type="ftr" sz="quarter" idx="3"/>
          </p:nvPr>
        </p:nvSpPr>
        <p:spPr bwMode="auto">
          <a:xfrm>
            <a:off x="304800" y="6553200"/>
            <a:ext cx="533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latin typeface="Arial" charset="0"/>
                <a:ea typeface="+mn-ea"/>
                <a:cs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6172200" y="6553200"/>
            <a:ext cx="152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a:latin typeface="Arial" pitchFamily="34" charset="0"/>
              </a:defRPr>
            </a:lvl1pPr>
          </a:lstStyle>
          <a:p>
            <a:pPr>
              <a:defRPr/>
            </a:pPr>
            <a:fld id="{46BA3A7E-E30B-4BB5-A363-D0C88BE8FB71}" type="slidenum">
              <a:rPr lang="en-US" altLang="en-US"/>
              <a:pPr>
                <a:defRPr/>
              </a:pPr>
              <a:t>‹#›</a:t>
            </a:fld>
            <a:endParaRPr lang="en-US" altLang="en-US" dirty="0"/>
          </a:p>
        </p:txBody>
      </p:sp>
      <p:pic>
        <p:nvPicPr>
          <p:cNvPr id="2" name="Picture 2" descr="JBS 2014 ppt interior template.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54950" y="0"/>
            <a:ext cx="1295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0" r:id="rId1"/>
    <p:sldLayoutId id="2147483745" r:id="rId2"/>
    <p:sldLayoutId id="2147483746" r:id="rId3"/>
    <p:sldLayoutId id="2147483747" r:id="rId4"/>
    <p:sldLayoutId id="2147483748" r:id="rId5"/>
    <p:sldLayoutId id="2147483749" r:id="rId6"/>
  </p:sldLayoutIdLst>
  <p:txStyles>
    <p:titleStyle>
      <a:lvl1pPr algn="l" rtl="0" eaLnBrk="1" fontAlgn="base" hangingPunct="1">
        <a:spcBef>
          <a:spcPct val="0"/>
        </a:spcBef>
        <a:spcAft>
          <a:spcPct val="0"/>
        </a:spcAft>
        <a:defRPr sz="3600">
          <a:solidFill>
            <a:srgbClr val="006177"/>
          </a:solidFill>
          <a:latin typeface="+mj-lt"/>
          <a:ea typeface="ＭＳ Ｐゴシック" charset="0"/>
          <a:cs typeface="+mj-cs"/>
        </a:defRPr>
      </a:lvl1pPr>
      <a:lvl2pPr algn="l" rtl="0" eaLnBrk="1" fontAlgn="base" hangingPunct="1">
        <a:spcBef>
          <a:spcPct val="0"/>
        </a:spcBef>
        <a:spcAft>
          <a:spcPct val="0"/>
        </a:spcAft>
        <a:defRPr sz="3600">
          <a:solidFill>
            <a:srgbClr val="006177"/>
          </a:solidFill>
          <a:latin typeface="Arial" charset="0"/>
          <a:ea typeface="ＭＳ Ｐゴシック" charset="0"/>
          <a:cs typeface="Arial" charset="0"/>
        </a:defRPr>
      </a:lvl2pPr>
      <a:lvl3pPr algn="l" rtl="0" eaLnBrk="1" fontAlgn="base" hangingPunct="1">
        <a:spcBef>
          <a:spcPct val="0"/>
        </a:spcBef>
        <a:spcAft>
          <a:spcPct val="0"/>
        </a:spcAft>
        <a:defRPr sz="3600">
          <a:solidFill>
            <a:srgbClr val="006177"/>
          </a:solidFill>
          <a:latin typeface="Arial" charset="0"/>
          <a:ea typeface="ＭＳ Ｐゴシック" charset="0"/>
          <a:cs typeface="Arial" charset="0"/>
        </a:defRPr>
      </a:lvl3pPr>
      <a:lvl4pPr algn="l" rtl="0" eaLnBrk="1" fontAlgn="base" hangingPunct="1">
        <a:spcBef>
          <a:spcPct val="0"/>
        </a:spcBef>
        <a:spcAft>
          <a:spcPct val="0"/>
        </a:spcAft>
        <a:defRPr sz="3600">
          <a:solidFill>
            <a:srgbClr val="006177"/>
          </a:solidFill>
          <a:latin typeface="Arial" charset="0"/>
          <a:ea typeface="ＭＳ Ｐゴシック" charset="0"/>
          <a:cs typeface="Arial" charset="0"/>
        </a:defRPr>
      </a:lvl4pPr>
      <a:lvl5pPr algn="l" rtl="0" eaLnBrk="1" fontAlgn="base" hangingPunct="1">
        <a:spcBef>
          <a:spcPct val="0"/>
        </a:spcBef>
        <a:spcAft>
          <a:spcPct val="0"/>
        </a:spcAft>
        <a:defRPr sz="3600">
          <a:solidFill>
            <a:srgbClr val="006177"/>
          </a:solidFill>
          <a:latin typeface="Arial" charset="0"/>
          <a:ea typeface="ＭＳ Ｐゴシック" charset="0"/>
          <a:cs typeface="Arial" charset="0"/>
        </a:defRPr>
      </a:lvl5pPr>
      <a:lvl6pPr marL="457200" algn="l" rtl="0" eaLnBrk="1" fontAlgn="base" hangingPunct="1">
        <a:spcBef>
          <a:spcPct val="0"/>
        </a:spcBef>
        <a:spcAft>
          <a:spcPct val="0"/>
        </a:spcAft>
        <a:defRPr sz="3600">
          <a:solidFill>
            <a:schemeClr val="tx2"/>
          </a:solidFill>
          <a:latin typeface="Arial" charset="0"/>
          <a:cs typeface="Arial" charset="0"/>
        </a:defRPr>
      </a:lvl6pPr>
      <a:lvl7pPr marL="914400" algn="l" rtl="0" eaLnBrk="1" fontAlgn="base" hangingPunct="1">
        <a:spcBef>
          <a:spcPct val="0"/>
        </a:spcBef>
        <a:spcAft>
          <a:spcPct val="0"/>
        </a:spcAft>
        <a:defRPr sz="3600">
          <a:solidFill>
            <a:schemeClr val="tx2"/>
          </a:solidFill>
          <a:latin typeface="Arial" charset="0"/>
          <a:cs typeface="Arial" charset="0"/>
        </a:defRPr>
      </a:lvl7pPr>
      <a:lvl8pPr marL="1371600" algn="l" rtl="0" eaLnBrk="1" fontAlgn="base" hangingPunct="1">
        <a:spcBef>
          <a:spcPct val="0"/>
        </a:spcBef>
        <a:spcAft>
          <a:spcPct val="0"/>
        </a:spcAft>
        <a:defRPr sz="3600">
          <a:solidFill>
            <a:schemeClr val="tx2"/>
          </a:solidFill>
          <a:latin typeface="Arial" charset="0"/>
          <a:cs typeface="Arial" charset="0"/>
        </a:defRPr>
      </a:lvl8pPr>
      <a:lvl9pPr marL="1828800" algn="l" rtl="0" eaLnBrk="1" fontAlgn="base" hangingPunct="1">
        <a:spcBef>
          <a:spcPct val="0"/>
        </a:spcBef>
        <a:spcAft>
          <a:spcPct val="0"/>
        </a:spcAft>
        <a:defRPr sz="36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lr>
          <a:srgbClr val="800000"/>
        </a:buClr>
        <a:buChar char="•"/>
        <a:defRPr sz="28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lr>
          <a:srgbClr val="663300"/>
        </a:buClr>
        <a:buFont typeface="Arial" charset="0"/>
        <a:buChar char="–"/>
        <a:defRPr sz="2800">
          <a:solidFill>
            <a:schemeClr val="tx1"/>
          </a:solidFill>
          <a:latin typeface="+mn-lt"/>
          <a:ea typeface="Arial" charset="0"/>
          <a:cs typeface="+mn-cs"/>
        </a:defRPr>
      </a:lvl2pPr>
      <a:lvl3pPr marL="1143000" indent="-228600" algn="l" rtl="0" eaLnBrk="1" fontAlgn="base" hangingPunct="1">
        <a:spcBef>
          <a:spcPct val="20000"/>
        </a:spcBef>
        <a:spcAft>
          <a:spcPct val="0"/>
        </a:spcAft>
        <a:buClr>
          <a:srgbClr val="800000"/>
        </a:buClr>
        <a:buSzPct val="75000"/>
        <a:buFont typeface="Wingdings" pitchFamily="2" charset="2"/>
        <a:buChar char="§"/>
        <a:defRPr sz="2800">
          <a:solidFill>
            <a:schemeClr val="tx1"/>
          </a:solidFill>
          <a:latin typeface="+mn-lt"/>
          <a:ea typeface="Arial" charset="0"/>
          <a:cs typeface="+mn-cs"/>
        </a:defRPr>
      </a:lvl3pPr>
      <a:lvl4pPr marL="1600200" indent="-228600" algn="l" rtl="0" eaLnBrk="1" fontAlgn="base" hangingPunct="1">
        <a:spcBef>
          <a:spcPct val="20000"/>
        </a:spcBef>
        <a:spcAft>
          <a:spcPct val="0"/>
        </a:spcAft>
        <a:buClr>
          <a:srgbClr val="800000"/>
        </a:buClr>
        <a:buChar char="•"/>
        <a:defRPr sz="2800">
          <a:solidFill>
            <a:schemeClr val="tx1"/>
          </a:solidFill>
          <a:latin typeface="+mn-lt"/>
          <a:ea typeface="Arial" charset="0"/>
          <a:cs typeface="+mn-cs"/>
        </a:defRPr>
      </a:lvl4pPr>
      <a:lvl5pPr marL="2057400" indent="-228600" algn="l" rtl="0" eaLnBrk="1" fontAlgn="base" hangingPunct="1">
        <a:spcBef>
          <a:spcPct val="20000"/>
        </a:spcBef>
        <a:spcAft>
          <a:spcPct val="0"/>
        </a:spcAft>
        <a:buClr>
          <a:srgbClr val="800000"/>
        </a:buClr>
        <a:buChar char="•"/>
        <a:defRPr sz="2800">
          <a:solidFill>
            <a:schemeClr val="tx1"/>
          </a:solidFill>
          <a:latin typeface="+mn-lt"/>
          <a:ea typeface="Arial" charset="0"/>
          <a:cs typeface="+mn-cs"/>
        </a:defRPr>
      </a:lvl5pPr>
      <a:lvl6pPr marL="2514600" indent="-228600" algn="l" rtl="0" eaLnBrk="1" fontAlgn="base" hangingPunct="1">
        <a:spcBef>
          <a:spcPct val="20000"/>
        </a:spcBef>
        <a:spcAft>
          <a:spcPct val="0"/>
        </a:spcAft>
        <a:buClr>
          <a:srgbClr val="800000"/>
        </a:buClr>
        <a:buChar char="•"/>
        <a:defRPr sz="2800">
          <a:solidFill>
            <a:schemeClr val="tx1"/>
          </a:solidFill>
          <a:latin typeface="+mn-lt"/>
          <a:cs typeface="+mn-cs"/>
        </a:defRPr>
      </a:lvl6pPr>
      <a:lvl7pPr marL="2971800" indent="-228600" algn="l" rtl="0" eaLnBrk="1" fontAlgn="base" hangingPunct="1">
        <a:spcBef>
          <a:spcPct val="20000"/>
        </a:spcBef>
        <a:spcAft>
          <a:spcPct val="0"/>
        </a:spcAft>
        <a:buClr>
          <a:srgbClr val="800000"/>
        </a:buClr>
        <a:buChar char="•"/>
        <a:defRPr sz="2800">
          <a:solidFill>
            <a:schemeClr val="tx1"/>
          </a:solidFill>
          <a:latin typeface="+mn-lt"/>
          <a:cs typeface="+mn-cs"/>
        </a:defRPr>
      </a:lvl7pPr>
      <a:lvl8pPr marL="3429000" indent="-228600" algn="l" rtl="0" eaLnBrk="1" fontAlgn="base" hangingPunct="1">
        <a:spcBef>
          <a:spcPct val="20000"/>
        </a:spcBef>
        <a:spcAft>
          <a:spcPct val="0"/>
        </a:spcAft>
        <a:buClr>
          <a:srgbClr val="800000"/>
        </a:buClr>
        <a:buChar char="•"/>
        <a:defRPr sz="2800">
          <a:solidFill>
            <a:schemeClr val="tx1"/>
          </a:solidFill>
          <a:latin typeface="+mn-lt"/>
          <a:cs typeface="+mn-cs"/>
        </a:defRPr>
      </a:lvl8pPr>
      <a:lvl9pPr marL="3886200" indent="-228600" algn="l" rtl="0" eaLnBrk="1" fontAlgn="base" hangingPunct="1">
        <a:spcBef>
          <a:spcPct val="20000"/>
        </a:spcBef>
        <a:spcAft>
          <a:spcPct val="0"/>
        </a:spcAft>
        <a:buClr>
          <a:srgbClr val="800000"/>
        </a:buClr>
        <a:buChar char="•"/>
        <a:defRPr sz="28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066800"/>
            <a:ext cx="7086600" cy="2362200"/>
          </a:xfrm>
        </p:spPr>
        <p:txBody>
          <a:bodyPr/>
          <a:lstStyle/>
          <a:p>
            <a:pPr>
              <a:lnSpc>
                <a:spcPct val="100000"/>
              </a:lnSpc>
              <a:defRPr/>
            </a:pPr>
            <a:r>
              <a:rPr lang="en-US" b="1" dirty="0" smtClean="0"/>
              <a:t>DEMONSTRATING TOOLS FOR SUPPORTING PROGRAMS ALONG DIFFERENT STAGES OF THE EVALUATION LIFE CYCLE</a:t>
            </a:r>
            <a:br>
              <a:rPr lang="en-US" b="1" dirty="0" smtClean="0"/>
            </a:br>
            <a:r>
              <a:rPr lang="en-US" sz="2800" cap="none" dirty="0" smtClean="0"/>
              <a:t/>
            </a:r>
            <a:br>
              <a:rPr lang="en-US" sz="2800" cap="none" dirty="0" smtClean="0"/>
            </a:br>
            <a:r>
              <a:rPr lang="en-US" sz="2800" cap="none" dirty="0" smtClean="0"/>
              <a:t>JBS International</a:t>
            </a:r>
            <a:br>
              <a:rPr lang="en-US" sz="2800" cap="none" dirty="0" smtClean="0"/>
            </a:br>
            <a:endParaRPr lang="en-US" sz="2800" cap="none"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Appropriate Analyses</a:t>
            </a:r>
            <a:endParaRPr lang="en-US" dirty="0"/>
          </a:p>
        </p:txBody>
      </p:sp>
      <p:sp>
        <p:nvSpPr>
          <p:cNvPr id="3" name="Content Placeholder 2"/>
          <p:cNvSpPr>
            <a:spLocks noGrp="1"/>
          </p:cNvSpPr>
          <p:nvPr>
            <p:ph idx="1"/>
          </p:nvPr>
        </p:nvSpPr>
        <p:spPr/>
        <p:txBody>
          <a:bodyPr/>
          <a:lstStyle/>
          <a:p>
            <a:r>
              <a:rPr lang="en-US" dirty="0" smtClean="0"/>
              <a:t>Research questions emerge at various stages of program’s life cycle</a:t>
            </a:r>
          </a:p>
          <a:p>
            <a:pPr lvl="1"/>
            <a:endParaRPr lang="en-US" dirty="0" smtClean="0"/>
          </a:p>
          <a:p>
            <a:pPr lvl="1"/>
            <a:r>
              <a:rPr lang="en-US" dirty="0" smtClean="0"/>
              <a:t>What question are you trying to answer? </a:t>
            </a:r>
            <a:r>
              <a:rPr lang="en-US" b="1" dirty="0" smtClean="0"/>
              <a:t>(Question)</a:t>
            </a:r>
            <a:endParaRPr lang="en-US" dirty="0" smtClean="0"/>
          </a:p>
          <a:p>
            <a:pPr lvl="1"/>
            <a:r>
              <a:rPr lang="en-US" dirty="0" smtClean="0"/>
              <a:t>What type of data do you have available or need to collect to answer the question at hand? </a:t>
            </a:r>
            <a:r>
              <a:rPr lang="en-US" b="1" dirty="0" smtClean="0"/>
              <a:t>(Data)</a:t>
            </a:r>
          </a:p>
          <a:p>
            <a:pPr lvl="1"/>
            <a:r>
              <a:rPr lang="en-US" dirty="0" smtClean="0"/>
              <a:t>What statistical analyses are feasible given the question and data available? </a:t>
            </a:r>
            <a:r>
              <a:rPr lang="en-US" b="1" dirty="0" smtClean="0"/>
              <a:t>(Analysis)</a:t>
            </a:r>
          </a:p>
          <a:p>
            <a:pPr lvl="1"/>
            <a:endParaRPr lang="en-US" dirty="0"/>
          </a:p>
          <a:p>
            <a:pPr lvl="1"/>
            <a:endParaRPr lang="en-US" dirty="0" smtClean="0"/>
          </a:p>
        </p:txBody>
      </p:sp>
    </p:spTree>
    <p:extLst>
      <p:ext uri="{BB962C8B-B14F-4D97-AF65-F5344CB8AC3E}">
        <p14:creationId xmlns:p14="http://schemas.microsoft.com/office/powerpoint/2010/main" val="4177366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a:t>
            </a:r>
            <a:endParaRPr lang="en-US" dirty="0"/>
          </a:p>
        </p:txBody>
      </p:sp>
      <p:sp>
        <p:nvSpPr>
          <p:cNvPr id="3" name="Content Placeholder 2"/>
          <p:cNvSpPr>
            <a:spLocks noGrp="1"/>
          </p:cNvSpPr>
          <p:nvPr>
            <p:ph idx="1"/>
          </p:nvPr>
        </p:nvSpPr>
        <p:spPr/>
        <p:txBody>
          <a:bodyPr/>
          <a:lstStyle/>
          <a:p>
            <a:r>
              <a:rPr lang="en-US" dirty="0" smtClean="0"/>
              <a:t>Question</a:t>
            </a:r>
          </a:p>
          <a:p>
            <a:pPr lvl="1"/>
            <a:r>
              <a:rPr lang="en-US" dirty="0" smtClean="0"/>
              <a:t>What was the most common way </a:t>
            </a:r>
            <a:r>
              <a:rPr lang="en-US" dirty="0" smtClean="0"/>
              <a:t>teachers learned about leadership development courses?</a:t>
            </a:r>
            <a:endParaRPr lang="en-US" dirty="0" smtClean="0"/>
          </a:p>
          <a:p>
            <a:r>
              <a:rPr lang="en-US" dirty="0" smtClean="0"/>
              <a:t>Data</a:t>
            </a:r>
          </a:p>
          <a:p>
            <a:pPr lvl="1"/>
            <a:r>
              <a:rPr lang="en-US" dirty="0" smtClean="0"/>
              <a:t>Continuous or categorical (e.g. </a:t>
            </a:r>
            <a:r>
              <a:rPr lang="en-US" dirty="0"/>
              <a:t>f</a:t>
            </a:r>
            <a:r>
              <a:rPr lang="en-US" dirty="0" smtClean="0"/>
              <a:t>lyer, </a:t>
            </a:r>
            <a:r>
              <a:rPr lang="en-US" dirty="0" smtClean="0"/>
              <a:t>principal, superintendent, other teachers)</a:t>
            </a:r>
            <a:endParaRPr lang="en-US" dirty="0" smtClean="0"/>
          </a:p>
          <a:p>
            <a:r>
              <a:rPr lang="en-US" dirty="0" smtClean="0"/>
              <a:t>Analyses</a:t>
            </a:r>
          </a:p>
          <a:p>
            <a:pPr lvl="1"/>
            <a:r>
              <a:rPr lang="en-US" dirty="0" smtClean="0"/>
              <a:t>Descriptive statistics (e.g. </a:t>
            </a:r>
            <a:r>
              <a:rPr lang="en-US" dirty="0"/>
              <a:t>m</a:t>
            </a:r>
            <a:r>
              <a:rPr lang="en-US" dirty="0" smtClean="0"/>
              <a:t>odal category)</a:t>
            </a:r>
          </a:p>
          <a:p>
            <a:pPr lvl="1"/>
            <a:endParaRPr lang="en-US" dirty="0" smtClean="0"/>
          </a:p>
          <a:p>
            <a:pPr lvl="1"/>
            <a:endParaRPr lang="en-US" dirty="0" smtClean="0"/>
          </a:p>
        </p:txBody>
      </p:sp>
    </p:spTree>
    <p:extLst>
      <p:ext uri="{BB962C8B-B14F-4D97-AF65-F5344CB8AC3E}">
        <p14:creationId xmlns:p14="http://schemas.microsoft.com/office/powerpoint/2010/main" val="42151964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a:t>
            </a:r>
            <a:endParaRPr lang="en-US" dirty="0"/>
          </a:p>
        </p:txBody>
      </p:sp>
      <p:sp>
        <p:nvSpPr>
          <p:cNvPr id="3" name="Content Placeholder 2"/>
          <p:cNvSpPr>
            <a:spLocks noGrp="1"/>
          </p:cNvSpPr>
          <p:nvPr>
            <p:ph idx="1"/>
          </p:nvPr>
        </p:nvSpPr>
        <p:spPr/>
        <p:txBody>
          <a:bodyPr/>
          <a:lstStyle/>
          <a:p>
            <a:r>
              <a:rPr lang="en-US" sz="2400" dirty="0" smtClean="0"/>
              <a:t>Question</a:t>
            </a:r>
          </a:p>
          <a:p>
            <a:pPr lvl="1"/>
            <a:r>
              <a:rPr lang="en-US" sz="2400" dirty="0" smtClean="0"/>
              <a:t>How </a:t>
            </a:r>
            <a:r>
              <a:rPr lang="en-US" sz="2400" dirty="0" smtClean="0"/>
              <a:t>much did student test scores increase, </a:t>
            </a:r>
            <a:r>
              <a:rPr lang="en-US" sz="2400" dirty="0" smtClean="0"/>
              <a:t>taking into </a:t>
            </a:r>
            <a:r>
              <a:rPr lang="en-US" sz="2400" dirty="0" smtClean="0"/>
              <a:t>account school program participation, teacher dosage, </a:t>
            </a:r>
            <a:r>
              <a:rPr lang="en-US" sz="2400" dirty="0" smtClean="0"/>
              <a:t>and different individual characteristics?</a:t>
            </a:r>
          </a:p>
          <a:p>
            <a:r>
              <a:rPr lang="en-US" sz="2400" dirty="0" smtClean="0"/>
              <a:t>Data</a:t>
            </a:r>
          </a:p>
          <a:p>
            <a:pPr lvl="1"/>
            <a:r>
              <a:rPr lang="en-US" sz="2400" dirty="0"/>
              <a:t>I</a:t>
            </a:r>
            <a:r>
              <a:rPr lang="en-US" sz="2400" dirty="0" smtClean="0"/>
              <a:t>ndependent </a:t>
            </a:r>
            <a:r>
              <a:rPr lang="en-US" sz="2400" dirty="0" smtClean="0"/>
              <a:t>variables that are nested (e.g. students within classrooms within schools) + categorical or continuous dependent variables</a:t>
            </a:r>
          </a:p>
          <a:p>
            <a:r>
              <a:rPr lang="en-US" sz="2400" dirty="0" smtClean="0"/>
              <a:t>Analysis</a:t>
            </a:r>
          </a:p>
          <a:p>
            <a:pPr lvl="1"/>
            <a:r>
              <a:rPr lang="en-US" sz="2400" dirty="0" smtClean="0"/>
              <a:t>Hierarchical Linear Modeling (HLM)</a:t>
            </a:r>
          </a:p>
          <a:p>
            <a:pPr lvl="1"/>
            <a:endParaRPr lang="en-US" dirty="0" smtClean="0"/>
          </a:p>
          <a:p>
            <a:endParaRPr lang="en-US" dirty="0"/>
          </a:p>
        </p:txBody>
      </p:sp>
    </p:spTree>
    <p:extLst>
      <p:ext uri="{BB962C8B-B14F-4D97-AF65-F5344CB8AC3E}">
        <p14:creationId xmlns:p14="http://schemas.microsoft.com/office/powerpoint/2010/main" val="27637742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a:t>
            </a:r>
            <a:endParaRPr lang="en-US" dirty="0"/>
          </a:p>
        </p:txBody>
      </p:sp>
      <p:sp>
        <p:nvSpPr>
          <p:cNvPr id="3" name="Content Placeholder 2"/>
          <p:cNvSpPr>
            <a:spLocks noGrp="1"/>
          </p:cNvSpPr>
          <p:nvPr>
            <p:ph idx="1"/>
          </p:nvPr>
        </p:nvSpPr>
        <p:spPr/>
        <p:txBody>
          <a:bodyPr/>
          <a:lstStyle/>
          <a:p>
            <a:r>
              <a:rPr lang="en-US" dirty="0" smtClean="0"/>
              <a:t>Data</a:t>
            </a:r>
          </a:p>
          <a:p>
            <a:pPr lvl="1"/>
            <a:r>
              <a:rPr lang="en-US" dirty="0" smtClean="0"/>
              <a:t>A categorical outcome variable of interest (e.g. did </a:t>
            </a:r>
            <a:r>
              <a:rPr lang="en-US" dirty="0" smtClean="0"/>
              <a:t>student enroll in college immediately followin</a:t>
            </a:r>
            <a:r>
              <a:rPr lang="en-US" dirty="0" smtClean="0"/>
              <a:t>g graduation</a:t>
            </a:r>
            <a:r>
              <a:rPr lang="en-US" dirty="0" smtClean="0"/>
              <a:t>: </a:t>
            </a:r>
            <a:r>
              <a:rPr lang="en-US" dirty="0" smtClean="0"/>
              <a:t>1=yes, 0=no), at least one predictor variable</a:t>
            </a:r>
          </a:p>
          <a:p>
            <a:r>
              <a:rPr lang="en-US" dirty="0" smtClean="0"/>
              <a:t>Question</a:t>
            </a:r>
          </a:p>
          <a:p>
            <a:pPr lvl="1"/>
            <a:r>
              <a:rPr lang="en-US" dirty="0" smtClean="0"/>
              <a:t>What factors are related to </a:t>
            </a:r>
            <a:r>
              <a:rPr lang="en-US" dirty="0" smtClean="0"/>
              <a:t>a student enrolling in college immediately following HS graduation?</a:t>
            </a:r>
            <a:endParaRPr lang="en-US" dirty="0" smtClean="0"/>
          </a:p>
          <a:p>
            <a:r>
              <a:rPr lang="en-US" dirty="0" smtClean="0"/>
              <a:t>Analysis</a:t>
            </a:r>
          </a:p>
          <a:p>
            <a:pPr lvl="1"/>
            <a:r>
              <a:rPr lang="en-US" dirty="0" smtClean="0"/>
              <a:t>Logistic regression</a:t>
            </a:r>
          </a:p>
          <a:p>
            <a:endParaRPr lang="en-US" dirty="0"/>
          </a:p>
        </p:txBody>
      </p:sp>
    </p:spTree>
    <p:extLst>
      <p:ext uri="{BB962C8B-B14F-4D97-AF65-F5344CB8AC3E}">
        <p14:creationId xmlns:p14="http://schemas.microsoft.com/office/powerpoint/2010/main" val="159690454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a:t>
            </a:r>
            <a:endParaRPr lang="en-US" dirty="0"/>
          </a:p>
        </p:txBody>
      </p:sp>
      <p:sp>
        <p:nvSpPr>
          <p:cNvPr id="3" name="Content Placeholder 2"/>
          <p:cNvSpPr>
            <a:spLocks noGrp="1"/>
          </p:cNvSpPr>
          <p:nvPr>
            <p:ph idx="1"/>
          </p:nvPr>
        </p:nvSpPr>
        <p:spPr/>
        <p:txBody>
          <a:bodyPr/>
          <a:lstStyle/>
          <a:p>
            <a:r>
              <a:rPr lang="en-US" dirty="0" smtClean="0"/>
              <a:t>Question + Analysis: Design a (quasi)experimental study that uses a particular method to tell us if your program works</a:t>
            </a:r>
            <a:endParaRPr lang="en-US" dirty="0"/>
          </a:p>
        </p:txBody>
      </p:sp>
    </p:spTree>
    <p:extLst>
      <p:ext uri="{BB962C8B-B14F-4D97-AF65-F5344CB8AC3E}">
        <p14:creationId xmlns:p14="http://schemas.microsoft.com/office/powerpoint/2010/main" val="12762146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4" name="Content Placeholder 3"/>
          <p:cNvSpPr>
            <a:spLocks noGrp="1"/>
          </p:cNvSpPr>
          <p:nvPr>
            <p:ph idx="1"/>
          </p:nvPr>
        </p:nvSpPr>
        <p:spPr/>
        <p:txBody>
          <a:bodyPr/>
          <a:lstStyle/>
          <a:p>
            <a:r>
              <a:rPr lang="en-US" dirty="0" smtClean="0"/>
              <a:t>Questions?</a:t>
            </a:r>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864" y="533400"/>
            <a:ext cx="4476750" cy="447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04800" y="5486400"/>
            <a:ext cx="7459920" cy="646331"/>
          </a:xfrm>
          <a:prstGeom prst="rect">
            <a:avLst/>
          </a:prstGeom>
          <a:noFill/>
        </p:spPr>
        <p:txBody>
          <a:bodyPr wrap="none" rtlCol="0">
            <a:spAutoFit/>
          </a:bodyPr>
          <a:lstStyle/>
          <a:p>
            <a:r>
              <a:rPr lang="en-US" dirty="0" smtClean="0"/>
              <a:t>Additional resources </a:t>
            </a:r>
            <a:r>
              <a:rPr lang="en-US" dirty="0" smtClean="0"/>
              <a:t>for moving between </a:t>
            </a:r>
            <a:r>
              <a:rPr lang="en-US" dirty="0" smtClean="0"/>
              <a:t>Questions, Data, and Analytic </a:t>
            </a:r>
          </a:p>
          <a:p>
            <a:r>
              <a:rPr lang="en-US" dirty="0" smtClean="0"/>
              <a:t>Methods can be emailed to you upon request</a:t>
            </a:r>
            <a:endParaRPr lang="en-US" dirty="0"/>
          </a:p>
        </p:txBody>
      </p:sp>
    </p:spTree>
    <p:extLst>
      <p:ext uri="{BB962C8B-B14F-4D97-AF65-F5344CB8AC3E}">
        <p14:creationId xmlns:p14="http://schemas.microsoft.com/office/powerpoint/2010/main" val="334326752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JBS_CA_Ppt_TEMPLATE_14JUL0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00d6d1d6-3536-4ef1-ac7b-d08dcef2d668">UKQ6KJDEJ76M-19-3846</_dlc_DocId>
    <_dlc_DocIdUrl xmlns="00d6d1d6-3536-4ef1-ac7b-d08dcef2d668">
      <Url>http://insider.jbsinternational.com/_layouts/DocIdRedir.aspx?ID=UKQ6KJDEJ76M-19-3846</Url>
      <Description>UKQ6KJDEJ76M-19-3846</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84F6482ED0BA4E419405A003CEEA193D" ma:contentTypeVersion="1" ma:contentTypeDescription="Create a new document." ma:contentTypeScope="" ma:versionID="d6ba7bb39a9eee39c6c37a557591fe49">
  <xsd:schema xmlns:xsd="http://www.w3.org/2001/XMLSchema" xmlns:xs="http://www.w3.org/2001/XMLSchema" xmlns:p="http://schemas.microsoft.com/office/2006/metadata/properties" xmlns:ns2="00d6d1d6-3536-4ef1-ac7b-d08dcef2d668" targetNamespace="http://schemas.microsoft.com/office/2006/metadata/properties" ma:root="true" ma:fieldsID="d91592444009d8c6c25b792ca6113f0a" ns2:_="">
    <xsd:import namespace="00d6d1d6-3536-4ef1-ac7b-d08dcef2d66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d6d1d6-3536-4ef1-ac7b-d08dcef2d66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D747CA-AA72-46AA-AA22-96B931FA7549}">
  <ds:schemaRefs>
    <ds:schemaRef ds:uri="http://www.w3.org/XML/1998/namespace"/>
    <ds:schemaRef ds:uri="http://schemas.openxmlformats.org/package/2006/metadata/core-properties"/>
    <ds:schemaRef ds:uri="http://purl.org/dc/terms/"/>
    <ds:schemaRef ds:uri="http://schemas.microsoft.com/office/2006/metadata/properties"/>
    <ds:schemaRef ds:uri="http://purl.org/dc/dcmitype/"/>
    <ds:schemaRef ds:uri="http://schemas.microsoft.com/office/2006/documentManagement/types"/>
    <ds:schemaRef ds:uri="http://schemas.microsoft.com/office/infopath/2007/PartnerControls"/>
    <ds:schemaRef ds:uri="http://purl.org/dc/elements/1.1/"/>
    <ds:schemaRef ds:uri="00d6d1d6-3536-4ef1-ac7b-d08dcef2d668"/>
  </ds:schemaRefs>
</ds:datastoreItem>
</file>

<file path=customXml/itemProps2.xml><?xml version="1.0" encoding="utf-8"?>
<ds:datastoreItem xmlns:ds="http://schemas.openxmlformats.org/officeDocument/2006/customXml" ds:itemID="{2AF0DA05-DC3E-4D0F-99D2-9F46B1A6818E}">
  <ds:schemaRefs>
    <ds:schemaRef ds:uri="http://schemas.microsoft.com/sharepoint/v3/contenttype/forms"/>
  </ds:schemaRefs>
</ds:datastoreItem>
</file>

<file path=customXml/itemProps3.xml><?xml version="1.0" encoding="utf-8"?>
<ds:datastoreItem xmlns:ds="http://schemas.openxmlformats.org/officeDocument/2006/customXml" ds:itemID="{FD2F3C2F-B4CF-4CE3-827D-4A1CCDD5D11B}">
  <ds:schemaRefs>
    <ds:schemaRef ds:uri="http://schemas.microsoft.com/sharepoint/events"/>
  </ds:schemaRefs>
</ds:datastoreItem>
</file>

<file path=customXml/itemProps4.xml><?xml version="1.0" encoding="utf-8"?>
<ds:datastoreItem xmlns:ds="http://schemas.openxmlformats.org/officeDocument/2006/customXml" ds:itemID="{695E8C3F-EAB0-4CBF-91CA-A0A95709D8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d6d1d6-3536-4ef1-ac7b-d08dcef2d6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15638</TotalTime>
  <Words>473</Words>
  <Application>Microsoft Macintosh PowerPoint</Application>
  <PresentationFormat>On-screen Show (4:3)</PresentationFormat>
  <Paragraphs>49</Paragraphs>
  <Slides>7</Slides>
  <Notes>6</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JBS_CA_Ppt_TEMPLATE_14JUL01</vt:lpstr>
      <vt:lpstr>DEMONSTRATING TOOLS FOR SUPPORTING PROGRAMS ALONG DIFFERENT STAGES OF THE EVALUATION LIFE CYCLE  JBS International </vt:lpstr>
      <vt:lpstr>Selecting Appropriate Analyses</vt:lpstr>
      <vt:lpstr>Example 1</vt:lpstr>
      <vt:lpstr>Example 2</vt:lpstr>
      <vt:lpstr>Example 3</vt:lpstr>
      <vt:lpstr>Example 4</vt:lpstr>
      <vt:lpstr>Thank you!</vt:lpstr>
    </vt:vector>
  </TitlesOfParts>
  <Company>JBS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Small Budgets, Big Impact:  Making Use of Existing Tools to Escape the Evaluation Funding Paradox</dc:title>
  <dc:creator>Peter Lovegrove</dc:creator>
  <cp:lastModifiedBy>Stacey Houston</cp:lastModifiedBy>
  <cp:revision>205</cp:revision>
  <dcterms:created xsi:type="dcterms:W3CDTF">2015-10-22T15:25:25Z</dcterms:created>
  <dcterms:modified xsi:type="dcterms:W3CDTF">2016-10-27T16:27:31Z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0x01010084F6482ED0BA4E419405A003CEEA193D</vt:lpwstr>
  </property>
  <property fmtid="{D5CDD505-2E9C-101B-9397-08002B2CF9AE}" pid="3" name="_dlc_DocIdItemGuid">
    <vt:lpwstr>06c40793-a411-4da1-8c48-caaf27a74b0e</vt:lpwstr>
  </property>
</Properties>
</file>