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2" r:id="rId3"/>
    <p:sldId id="259" r:id="rId4"/>
    <p:sldId id="277" r:id="rId5"/>
    <p:sldId id="310" r:id="rId6"/>
    <p:sldId id="334" r:id="rId7"/>
    <p:sldId id="335" r:id="rId8"/>
    <p:sldId id="279" r:id="rId9"/>
    <p:sldId id="327" r:id="rId10"/>
    <p:sldId id="319" r:id="rId11"/>
    <p:sldId id="326" r:id="rId12"/>
    <p:sldId id="320" r:id="rId13"/>
    <p:sldId id="309" r:id="rId14"/>
    <p:sldId id="325" r:id="rId15"/>
    <p:sldId id="328" r:id="rId16"/>
    <p:sldId id="314" r:id="rId17"/>
    <p:sldId id="313" r:id="rId18"/>
    <p:sldId id="281" r:id="rId19"/>
    <p:sldId id="329" r:id="rId20"/>
    <p:sldId id="330" r:id="rId21"/>
    <p:sldId id="332" r:id="rId22"/>
    <p:sldId id="331" r:id="rId23"/>
    <p:sldId id="267" r:id="rId24"/>
    <p:sldId id="333" r:id="rId25"/>
    <p:sldId id="286" r:id="rId2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5288"/>
    <a:srgbClr val="57295F"/>
    <a:srgbClr val="14726C"/>
    <a:srgbClr val="465F6E"/>
    <a:srgbClr val="516F81"/>
    <a:srgbClr val="41748D"/>
    <a:srgbClr val="4D4D4D"/>
    <a:srgbClr val="7A99AC"/>
    <a:srgbClr val="6F9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0" autoAdjust="0"/>
    <p:restoredTop sz="92965" autoAdjust="0"/>
  </p:normalViewPr>
  <p:slideViewPr>
    <p:cSldViewPr snapToGrid="0">
      <p:cViewPr varScale="1">
        <p:scale>
          <a:sx n="95" d="100"/>
          <a:sy n="95" d="100"/>
        </p:scale>
        <p:origin x="9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2712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676D929-84B5-124F-8B32-79CB151BF124}" type="datetimeFigureOut">
              <a:rPr lang="en-US" smtClean="0"/>
              <a:t>10/26/18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546E1B1-CDBB-E945-A143-553295F140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5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12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14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58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430" y="4434650"/>
            <a:ext cx="5618480" cy="3665458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5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430" y="4434650"/>
            <a:ext cx="5618480" cy="3665458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20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430" y="4434650"/>
            <a:ext cx="5618480" cy="3665458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4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549" y="4525359"/>
            <a:ext cx="5618480" cy="3665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46E1B1-CDBB-E945-A143-553295F140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853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39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21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58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56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7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7430" y="4434650"/>
            <a:ext cx="5618480" cy="3665458"/>
          </a:xfrm>
        </p:spPr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53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80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85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008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8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31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83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8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3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98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46E1B1-CDBB-E945-A143-553295F140A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520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15" y="676398"/>
            <a:ext cx="7036047" cy="533400"/>
          </a:xfrm>
        </p:spPr>
        <p:txBody>
          <a:bodyPr wrap="none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8544" y="1257872"/>
            <a:ext cx="7054789" cy="74925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80561" y="45364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570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5285042"/>
            <a:ext cx="8243329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09432" y="1554988"/>
            <a:ext cx="824196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185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5285042"/>
            <a:ext cx="8243329" cy="868870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09432" y="1554988"/>
            <a:ext cx="8241961" cy="360222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10520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82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Only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12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20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ayou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61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04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35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0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317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9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07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1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and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58" y="4645152"/>
            <a:ext cx="8251649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7858" y="612778"/>
            <a:ext cx="8251649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858" y="5257610"/>
            <a:ext cx="8251649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152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without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58" y="4645152"/>
            <a:ext cx="8251649" cy="56673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7858" y="612778"/>
            <a:ext cx="8251649" cy="377634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7858" y="5257610"/>
            <a:ext cx="8251649" cy="905446"/>
          </a:xfrm>
        </p:spPr>
        <p:txBody>
          <a:bodyPr/>
          <a:lstStyle>
            <a:lvl1pPr marL="0" indent="0">
              <a:buNone/>
              <a:defRPr sz="1400">
                <a:solidFill>
                  <a:srgbClr val="41748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22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17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682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3" r:id="rId4"/>
    <p:sldLayoutId id="2147483664" r:id="rId5"/>
    <p:sldLayoutId id="2147483654" r:id="rId6"/>
    <p:sldLayoutId id="2147483665" r:id="rId7"/>
    <p:sldLayoutId id="2147483657" r:id="rId8"/>
    <p:sldLayoutId id="2147483668" r:id="rId9"/>
    <p:sldLayoutId id="2147483658" r:id="rId10"/>
    <p:sldLayoutId id="2147483669" r:id="rId11"/>
    <p:sldLayoutId id="2147483661" r:id="rId12"/>
    <p:sldLayoutId id="2147483666" r:id="rId13"/>
    <p:sldLayoutId id="2147483655" r:id="rId14"/>
    <p:sldLayoutId id="2147483667" r:id="rId15"/>
    <p:sldLayoutId id="2147483660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005288"/>
        </a:buClr>
        <a:buSzPct val="120000"/>
        <a:buFontTx/>
        <a:buNone/>
        <a:defRPr sz="2200" kern="1200" spc="-20" baseline="0">
          <a:solidFill>
            <a:schemeClr val="accent6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rgbClr val="49948E"/>
        </a:buClr>
        <a:buSzPct val="100000"/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tabLst>
          <a:tab pos="457200" algn="l"/>
        </a:tabLst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3pPr>
      <a:lvl4pPr marL="13716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4pPr>
      <a:lvl5pPr marL="1828800" indent="-228600" algn="l" defTabSz="914400" rtl="0" eaLnBrk="1" latinLnBrk="0" hangingPunct="1">
        <a:spcBef>
          <a:spcPct val="20000"/>
        </a:spcBef>
        <a:buClr>
          <a:srgbClr val="49948E"/>
        </a:buClr>
        <a:buFont typeface="Arial Black" panose="020B0A04020102020204" pitchFamily="34" charset="0"/>
        <a:buChar char="›"/>
        <a:defRPr sz="2000" kern="1200" spc="-20" baseline="0">
          <a:solidFill>
            <a:srgbClr val="516F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022069" cy="533400"/>
          </a:xfrm>
        </p:spPr>
        <p:txBody>
          <a:bodyPr/>
          <a:lstStyle/>
          <a:p>
            <a:r>
              <a:rPr lang="en-US" dirty="0"/>
              <a:t>Critiquing Truth to Power: 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5659" y="451146"/>
            <a:ext cx="12192000" cy="749253"/>
          </a:xfrm>
        </p:spPr>
        <p:txBody>
          <a:bodyPr/>
          <a:lstStyle/>
          <a:p>
            <a:r>
              <a:rPr lang="en-US" sz="2100" b="1" dirty="0"/>
              <a:t>Maintenance of Translational Evaluations with a Toolkit of Theories</a:t>
            </a:r>
            <a:endParaRPr lang="en-US" sz="21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endParaRPr lang="en-US" sz="1000" dirty="0">
              <a:solidFill>
                <a:schemeClr val="accent6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accent6"/>
                </a:solidFill>
              </a:rPr>
              <a:t>Rechelle Paranal, MSW, MA </a:t>
            </a:r>
            <a:r>
              <a:rPr lang="mr-IN" dirty="0">
                <a:solidFill>
                  <a:schemeClr val="accent6"/>
                </a:solidFill>
              </a:rPr>
              <a:t>–</a:t>
            </a:r>
            <a:r>
              <a:rPr lang="en-US" dirty="0">
                <a:solidFill>
                  <a:schemeClr val="accent6"/>
                </a:solidFill>
              </a:rPr>
              <a:t> SCTR EQI Manager</a:t>
            </a:r>
          </a:p>
          <a:p>
            <a:r>
              <a:rPr lang="en-US" dirty="0">
                <a:solidFill>
                  <a:schemeClr val="accent6"/>
                </a:solidFill>
              </a:rPr>
              <a:t>Jillian Harvey, PhD – SCTR EQI Director</a:t>
            </a:r>
          </a:p>
        </p:txBody>
      </p:sp>
    </p:spTree>
    <p:extLst>
      <p:ext uri="{BB962C8B-B14F-4D97-AF65-F5344CB8AC3E}">
        <p14:creationId xmlns:p14="http://schemas.microsoft.com/office/powerpoint/2010/main" val="1581696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52655" y="87465"/>
            <a:ext cx="9298084" cy="826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Overarching Evaluation Goals</a:t>
            </a:r>
          </a:p>
        </p:txBody>
      </p:sp>
      <p:sp useBgFill="1">
        <p:nvSpPr>
          <p:cNvPr id="9" name="Title 2"/>
          <p:cNvSpPr txBox="1">
            <a:spLocks/>
          </p:cNvSpPr>
          <p:nvPr/>
        </p:nvSpPr>
        <p:spPr>
          <a:xfrm>
            <a:off x="167950" y="1278294"/>
            <a:ext cx="11933853" cy="2286000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AutoNum type="romanUcPeriod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Process Mechanisms &amp; Needs Assessment within Collaborative, Participatory Studies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Calibri"/>
                <a:cs typeface="Calibri"/>
              </a:rPr>
              <a:t>Responsiveness of CTSA “resources” to assist a study team’s developmental process as they adjust to meet study implementation needs</a:t>
            </a:r>
          </a:p>
          <a:p>
            <a:pPr lvl="3"/>
            <a:endParaRPr lang="en-US" sz="28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lvl="3"/>
            <a:endParaRPr lang="en-US" sz="28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042" y="3648268"/>
            <a:ext cx="7361853" cy="2442885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3732245" y="3223728"/>
            <a:ext cx="5458408" cy="34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13B60"/>
                </a:solidFill>
                <a:latin typeface="Myriad Pro"/>
                <a:ea typeface="ＭＳ Ｐゴシック"/>
                <a:cs typeface="Myriad Pro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yriad Pro" panose="020B0503030403020204" pitchFamily="34" charset="0"/>
              </a:rPr>
              <a:t>Research Translation Continuum</a:t>
            </a:r>
            <a:endParaRPr lang="en-US" altLang="en-US" b="0" dirty="0">
              <a:solidFill>
                <a:schemeClr val="tx1"/>
              </a:solidFill>
              <a:latin typeface="+mj-lt"/>
              <a:ea typeface="ＭＳ Ｐゴシック" panose="020B0600070205080204" pitchFamily="34" charset="-128"/>
              <a:cs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8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452655" y="87465"/>
            <a:ext cx="9298084" cy="8269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Overarching Evaluation Goals</a:t>
            </a:r>
          </a:p>
        </p:txBody>
      </p:sp>
      <p:sp useBgFill="1">
        <p:nvSpPr>
          <p:cNvPr id="9" name="Title 2"/>
          <p:cNvSpPr txBox="1">
            <a:spLocks/>
          </p:cNvSpPr>
          <p:nvPr/>
        </p:nvSpPr>
        <p:spPr>
          <a:xfrm>
            <a:off x="132163" y="765110"/>
            <a:ext cx="11874307" cy="2537927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Font typeface="+mj-lt"/>
              <a:buAutoNum type="romanUcPeriod" startAt="2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Assessment of CTSA Program Contributions to Conducting Collaborative Studies</a:t>
            </a:r>
          </a:p>
          <a:p>
            <a:pPr marL="1828800" lvl="3" indent="-4572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FF0000"/>
                </a:solidFill>
                <a:latin typeface="Calibri"/>
                <a:cs typeface="Calibri"/>
              </a:rPr>
              <a:t>Tracking program consultations &amp; use of existing networks to help inform study teams in general of available CTSA administrative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604" y="3135116"/>
            <a:ext cx="7268547" cy="30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5" y="87465"/>
            <a:ext cx="9298084" cy="8269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Developmental Evaluation Theory </a:t>
            </a:r>
          </a:p>
        </p:txBody>
      </p:sp>
      <p:sp useBgFill="1">
        <p:nvSpPr>
          <p:cNvPr id="5" name="Title 2"/>
          <p:cNvSpPr txBox="1">
            <a:spLocks/>
          </p:cNvSpPr>
          <p:nvPr/>
        </p:nvSpPr>
        <p:spPr>
          <a:xfrm>
            <a:off x="213645" y="914401"/>
            <a:ext cx="11776105" cy="5041126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romanUcPeriod"/>
            </a:pPr>
            <a:endParaRPr lang="en-US" sz="44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1143000" indent="-1143000">
              <a:buAutoNum type="romanUcPeriod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Allows for the evolution of evaluation methods &amp; metrics within emergent environments</a:t>
            </a:r>
          </a:p>
          <a:p>
            <a:pPr marL="1143000" indent="-1143000">
              <a:buAutoNum type="romanUcPeriod"/>
            </a:pPr>
            <a:endParaRPr lang="en-US" sz="43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1143000" indent="-1143000">
              <a:buAutoNum type="romanUcPeriod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Allows for rapid cycle assessments for program adaptation to system and community needs</a:t>
            </a:r>
          </a:p>
        </p:txBody>
      </p:sp>
    </p:spTree>
    <p:extLst>
      <p:ext uri="{BB962C8B-B14F-4D97-AF65-F5344CB8AC3E}">
        <p14:creationId xmlns:p14="http://schemas.microsoft.com/office/powerpoint/2010/main" val="3606818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2340" y="172440"/>
            <a:ext cx="9460872" cy="630709"/>
          </a:xfrm>
        </p:spPr>
        <p:txBody>
          <a:bodyPr>
            <a:noAutofit/>
          </a:bodyPr>
          <a:lstStyle/>
          <a:p>
            <a:r>
              <a:rPr lang="en-US" sz="4000" b="1" dirty="0"/>
              <a:t>Developmental Evaluation Principles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61315" y="1197721"/>
            <a:ext cx="4916031" cy="51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buBlip>
                <a:blip r:embed="rId3"/>
              </a:buBlip>
              <a:defRPr sz="22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1pPr>
            <a:lvl2pPr marL="742950" indent="-285750">
              <a:lnSpc>
                <a:spcPct val="150000"/>
              </a:lnSpc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2pPr>
            <a:lvl3pPr marL="1143000" indent="-228600">
              <a:lnSpc>
                <a:spcPct val="150000"/>
              </a:lnSpc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3pPr>
            <a:lvl4pPr marL="1600200" indent="-228600">
              <a:lnSpc>
                <a:spcPct val="150000"/>
              </a:lnSpc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4pPr>
            <a:lvl5pPr marL="2057400" indent="-228600">
              <a:lnSpc>
                <a:spcPct val="150000"/>
              </a:lnSpc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5pPr>
            <a:lvl6pPr marL="25146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6pPr>
            <a:lvl7pPr marL="29718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7pPr>
            <a:lvl8pPr marL="34290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8pPr>
            <a:lvl9pPr marL="3886200" indent="-228600" defTabSz="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−"/>
              <a:defRPr sz="2000">
                <a:solidFill>
                  <a:srgbClr val="113B60"/>
                </a:solidFill>
                <a:latin typeface="Myriad Pro Cond" pitchFamily="34" charset="0"/>
                <a:ea typeface="ＭＳ Ｐゴシック" pitchFamily="34" charset="-128"/>
                <a:cs typeface="Myriad Pro Cond" pitchFamily="34" charset="0"/>
              </a:defRPr>
            </a:lvl9pPr>
          </a:lstStyle>
          <a:p>
            <a:pPr marL="342900" indent="-342900"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AutoNum type="arabicParenR"/>
              <a:defRPr/>
            </a:pPr>
            <a:r>
              <a:rPr lang="en-US" altLang="en-US" sz="1800" b="1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Developmental purpose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Identify the nature and patterns of development and the implications and consequences of those patterns.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en-US" altLang="en-US" sz="800" dirty="0">
              <a:solidFill>
                <a:srgbClr val="15497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en-US" altLang="en-US" sz="1800" b="1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Evaluation rigor 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Question assumptions, use appropriate methods, and stay empirically grounded.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en-US" altLang="en-US" sz="800" dirty="0">
              <a:solidFill>
                <a:srgbClr val="15497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US" altLang="en-US" sz="1800" b="1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Utilization focus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Focus on intended use by intended users.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  <a:defRPr/>
            </a:pPr>
            <a:endParaRPr lang="en-US" altLang="en-US" sz="800" dirty="0">
              <a:solidFill>
                <a:srgbClr val="15497F"/>
              </a:solidFill>
              <a:latin typeface="Arial Narrow" pitchFamily="34" charset="0"/>
              <a:ea typeface="Calibri" pitchFamily="34" charset="0"/>
              <a:cs typeface="Times New Roman" pitchFamily="18" charset="0"/>
            </a:endParaRP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en-US" altLang="en-US" sz="1800" b="1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Innovation niche 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FontTx/>
              <a:buNone/>
              <a:defRPr/>
            </a:pPr>
            <a:r>
              <a:rPr lang="en-US" altLang="en-US" sz="1800" dirty="0">
                <a:solidFill>
                  <a:srgbClr val="15497F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Elucidate how the change processes/results being evaluated involve innovation and adaptation.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735779" y="1247516"/>
            <a:ext cx="5106154" cy="502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5. </a:t>
            </a:r>
            <a:r>
              <a:rPr lang="en-US" altLang="en-US" sz="1800" b="1" dirty="0">
                <a:solidFill>
                  <a:srgbClr val="15497F"/>
                </a:solidFill>
                <a:latin typeface="Arial Narrow" panose="020B0606020202030204" pitchFamily="34" charset="0"/>
              </a:rPr>
              <a:t>Complexity perspective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Understand and interpret through the lens of complexity, using complexity premises/dynamics.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6. </a:t>
            </a:r>
            <a:r>
              <a:rPr lang="en-US" altLang="en-US" sz="1800" b="1" dirty="0">
                <a:solidFill>
                  <a:srgbClr val="15497F"/>
                </a:solidFill>
                <a:latin typeface="Arial Narrow" panose="020B0606020202030204" pitchFamily="34" charset="0"/>
              </a:rPr>
              <a:t>Systems thinking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Be attentive to the key aspects of the social system and context within which innovation is being developed.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7. </a:t>
            </a:r>
            <a:r>
              <a:rPr lang="en-US" altLang="en-US" sz="1800" b="1" dirty="0">
                <a:solidFill>
                  <a:srgbClr val="15497F"/>
                </a:solidFill>
                <a:latin typeface="Arial Narrow" panose="020B0606020202030204" pitchFamily="34" charset="0"/>
              </a:rPr>
              <a:t>Co-creation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The innovation and evaluation develop together -- such that the developmental evaluation becomes part of the change process.</a:t>
            </a:r>
          </a:p>
          <a:p>
            <a:pPr defTabSz="45720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8. </a:t>
            </a:r>
            <a:r>
              <a:rPr lang="en-US" altLang="en-US" sz="1800" b="1" dirty="0">
                <a:solidFill>
                  <a:srgbClr val="15497F"/>
                </a:solidFill>
                <a:latin typeface="Arial Narrow" panose="020B0606020202030204" pitchFamily="34" charset="0"/>
              </a:rPr>
              <a:t>Timely feedback </a:t>
            </a:r>
          </a:p>
          <a:p>
            <a:pPr defTabSz="457200" eaLnBrk="0" fontAlgn="base" hangingPunct="0">
              <a:spcBef>
                <a:spcPct val="0"/>
              </a:spcBef>
            </a:pPr>
            <a:r>
              <a:rPr lang="en-US" altLang="en-US" sz="1800" dirty="0">
                <a:solidFill>
                  <a:srgbClr val="15497F"/>
                </a:solidFill>
                <a:latin typeface="Arial Narrow" panose="020B0606020202030204" pitchFamily="34" charset="0"/>
              </a:rPr>
              <a:t>Timely feedback to inform ongoing adaptation</a:t>
            </a:r>
          </a:p>
        </p:txBody>
      </p:sp>
    </p:spTree>
    <p:extLst>
      <p:ext uri="{BB962C8B-B14F-4D97-AF65-F5344CB8AC3E}">
        <p14:creationId xmlns:p14="http://schemas.microsoft.com/office/powerpoint/2010/main" val="274091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4" y="87465"/>
            <a:ext cx="10313247" cy="8269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EQI Developmental Evaluation Approach </a:t>
            </a:r>
          </a:p>
        </p:txBody>
      </p:sp>
      <p:sp useBgFill="1">
        <p:nvSpPr>
          <p:cNvPr id="5" name="Title 2"/>
          <p:cNvSpPr txBox="1">
            <a:spLocks/>
          </p:cNvSpPr>
          <p:nvPr/>
        </p:nvSpPr>
        <p:spPr>
          <a:xfrm>
            <a:off x="0" y="832880"/>
            <a:ext cx="12157265" cy="564256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buAutoNum type="romanUcPeriod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Team Science</a:t>
            </a:r>
          </a:p>
          <a:p>
            <a:pPr marL="1716088" indent="-401638">
              <a:buFont typeface="Wingdings" panose="05000000000000000000" pitchFamily="2" charset="2"/>
              <a:buChar char="Ø"/>
              <a:tabLst>
                <a:tab pos="1884363" algn="l"/>
              </a:tabLst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Study teams</a:t>
            </a:r>
          </a:p>
          <a:p>
            <a:endParaRPr lang="en-US" sz="52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1143000" indent="-1143000">
              <a:buFont typeface="+mj-lt"/>
              <a:buAutoNum type="romanUcPeriod" startAt="2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Relational Coordination</a:t>
            </a:r>
          </a:p>
          <a:p>
            <a:pPr marL="1604963" indent="-233363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Admin teams</a:t>
            </a:r>
          </a:p>
          <a:p>
            <a:endParaRPr lang="en-US" sz="39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1143000" indent="-1143000">
              <a:buFont typeface="+mj-lt"/>
              <a:buAutoNum type="romanUcPeriod" startAt="3"/>
            </a:pPr>
            <a:r>
              <a:rPr lang="en-US" sz="4300" b="1" dirty="0">
                <a:solidFill>
                  <a:srgbClr val="660066"/>
                </a:solidFill>
                <a:latin typeface="Calibri"/>
                <a:cs typeface="Calibri"/>
              </a:rPr>
              <a:t>TeamSTEPPS </a:t>
            </a:r>
          </a:p>
          <a:p>
            <a:pPr marL="1660525" indent="-401638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Clinical teams</a:t>
            </a:r>
          </a:p>
          <a:p>
            <a:pPr marL="1660525" indent="-401638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Study teams</a:t>
            </a:r>
          </a:p>
          <a:p>
            <a:pPr marL="1660525" indent="-401638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Admin teams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404" y="3554161"/>
            <a:ext cx="2911151" cy="2522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791" y="2583047"/>
            <a:ext cx="4432040" cy="23150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16" y="832880"/>
            <a:ext cx="7497815" cy="1741333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74014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5" y="87465"/>
            <a:ext cx="9298084" cy="8269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Utilization Focused Evaluation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69" y="1520890"/>
            <a:ext cx="10702212" cy="44040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273735" y="848313"/>
            <a:ext cx="365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" lvl="0" algn="ctr">
              <a:buClr>
                <a:srgbClr val="005288"/>
              </a:buClr>
              <a:buSzPct val="120000"/>
              <a:defRPr/>
            </a:pPr>
            <a:r>
              <a:rPr lang="en-US" b="1" spc="-20" dirty="0">
                <a:solidFill>
                  <a:srgbClr val="002060"/>
                </a:solidFill>
                <a:latin typeface="Calibri"/>
                <a:cs typeface="Calibri"/>
              </a:rPr>
              <a:t>Intended Use by the Intended User</a:t>
            </a:r>
            <a:endParaRPr lang="en-US" sz="1600" spc="-2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343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550" y="203411"/>
            <a:ext cx="7257386" cy="90710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5288"/>
                </a:solidFill>
              </a:rPr>
              <a:t>Monitor Access/NetID process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90672" y="836352"/>
            <a:ext cx="9077048" cy="5007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288"/>
              </a:buClr>
              <a:buSzPct val="120000"/>
              <a:buFontTx/>
              <a:buNone/>
              <a:defRPr sz="2200" kern="1200" spc="-2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SzPct val="100000"/>
              <a:buFont typeface="Arial Black" panose="020B0A04020102020204" pitchFamily="34" charset="0"/>
              <a:buChar char="›"/>
              <a:tabLst>
                <a:tab pos="457200" algn="l"/>
              </a:tabLst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tabLst>
                <a:tab pos="457200" algn="l"/>
              </a:tabLst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02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288"/>
              </a:buClr>
              <a:buSzPct val="120000"/>
              <a:buFontTx/>
              <a:buNone/>
              <a:tabLst/>
              <a:defRPr/>
            </a:pPr>
            <a:r>
              <a:rPr kumimoji="0" lang="en-US" sz="2400" b="1" i="0" u="none" strike="noStrike" kern="1200" cap="none" spc="-2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Collaborative Project Between Institutional Stakeholders:</a:t>
            </a:r>
            <a:endParaRPr kumimoji="0" lang="en-US" sz="2000" b="0" i="0" u="none" strike="noStrike" kern="1200" cap="none" spc="-2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2" descr="C:\Users\sampsonr\AppData\Local\Microsoft\Windows\Temporary Internet Files\Content.IE5\XRHSRL9H\MC90029268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49" y="1980854"/>
            <a:ext cx="1300085" cy="1359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mpsonr\AppData\Local\Microsoft\Windows\Temporary Internet Files\Content.IE5\XRHSRL9H\MC90029284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293" y="2127325"/>
            <a:ext cx="1221806" cy="11857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sampsonr\AppData\Local\Microsoft\Windows\Temporary Internet Files\Content.IE5\2BQTBWKI\MC90024088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87" y="5045447"/>
            <a:ext cx="1094808" cy="1457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9243" y="3758361"/>
            <a:ext cx="1039794" cy="114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0621" y="2245053"/>
            <a:ext cx="253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CTSA Programs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(SCTR CE, SCTR RKS,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SCTR Workforce Development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2086" y="2460496"/>
            <a:ext cx="3008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Associate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Provost for Compliance and Quality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0364" y="5345016"/>
            <a:ext cx="491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Office of the Vice President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for Research: CEnR Taskforce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94053" y="3697670"/>
            <a:ext cx="272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Institutional Review Board (IRB)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92086" y="3758361"/>
            <a:ext cx="4130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Biomedical Informatics Center (BMIC)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52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Information Solutions/ Office of the Chief Information Officer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52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4" name="Picture 4" descr="C:\Users\sampsonr\AppData\Local\Microsoft\Windows\Temporary Internet Files\Content.IE5\01OGS94N\MC900151291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74" y="3509644"/>
            <a:ext cx="1611011" cy="1391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8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3141" y="105383"/>
            <a:ext cx="7218347" cy="877383"/>
          </a:xfrm>
        </p:spPr>
        <p:txBody>
          <a:bodyPr>
            <a:noAutofit/>
          </a:bodyPr>
          <a:lstStyle/>
          <a:p>
            <a:r>
              <a:rPr lang="en-US" sz="4000" dirty="0"/>
              <a:t>Monitor Access/NetID process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28" y="1291811"/>
            <a:ext cx="5918672" cy="479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2634048"/>
            <a:ext cx="4053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Developed a systematic process to provide informatics access to external study monitors for Quality Assurance (QA).</a:t>
            </a:r>
          </a:p>
        </p:txBody>
      </p:sp>
    </p:spTree>
    <p:extLst>
      <p:ext uri="{BB962C8B-B14F-4D97-AF65-F5344CB8AC3E}">
        <p14:creationId xmlns:p14="http://schemas.microsoft.com/office/powerpoint/2010/main" val="80727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95" y="126407"/>
            <a:ext cx="11193401" cy="810678"/>
          </a:xfrm>
        </p:spPr>
        <p:txBody>
          <a:bodyPr>
            <a:noAutofit/>
          </a:bodyPr>
          <a:lstStyle/>
          <a:p>
            <a:r>
              <a:rPr lang="en-US" sz="4000" dirty="0"/>
              <a:t>Leveraging Existing Interdepartmental Networks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99795" y="937085"/>
            <a:ext cx="11334939" cy="51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en-US" sz="2400" i="1" dirty="0"/>
              <a:t>Monitor Access</a:t>
            </a:r>
            <a:r>
              <a:rPr lang="en-US" sz="2400" dirty="0"/>
              <a:t> enhanced research capacity to engage the community.</a:t>
            </a:r>
          </a:p>
          <a:p>
            <a:r>
              <a:rPr lang="en-US" dirty="0"/>
              <a:t> 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57" y="1320685"/>
            <a:ext cx="10235636" cy="4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14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76" y="135585"/>
            <a:ext cx="11457062" cy="1143000"/>
          </a:xfrm>
        </p:spPr>
        <p:txBody>
          <a:bodyPr>
            <a:noAutofit/>
          </a:bodyPr>
          <a:lstStyle/>
          <a:p>
            <a:r>
              <a:rPr lang="en-US" sz="4000" dirty="0"/>
              <a:t>Research Master Identification (RMID):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0776" y="980438"/>
            <a:ext cx="9077048" cy="50077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5288"/>
              </a:buClr>
              <a:buSzPct val="120000"/>
              <a:buFontTx/>
              <a:buNone/>
              <a:defRPr sz="2200" kern="1200" spc="-2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SzPct val="100000"/>
              <a:buFont typeface="Arial Black" panose="020B0A04020102020204" pitchFamily="34" charset="0"/>
              <a:buChar char="›"/>
              <a:tabLst>
                <a:tab pos="457200" algn="l"/>
              </a:tabLst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tabLst>
                <a:tab pos="457200" algn="l"/>
              </a:tabLst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spcBef>
                <a:spcPct val="20000"/>
              </a:spcBef>
              <a:buClr>
                <a:srgbClr val="49948E"/>
              </a:buClr>
              <a:buFont typeface="Arial Black" panose="020B0A04020102020204" pitchFamily="34" charset="0"/>
              <a:buChar char="›"/>
              <a:defRPr sz="2000" kern="1200" spc="-20" baseline="0">
                <a:solidFill>
                  <a:srgbClr val="516F8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0020" algn="ctr">
              <a:spcBef>
                <a:spcPts val="0"/>
              </a:spcBef>
            </a:pPr>
            <a:r>
              <a:rPr lang="en-US" sz="2400" b="1" dirty="0">
                <a:solidFill>
                  <a:srgbClr val="002060"/>
                </a:solidFill>
                <a:latin typeface="Calibri"/>
                <a:cs typeface="Calibri"/>
              </a:rPr>
              <a:t>Collaborative Project Between Institutional Stakeholders:</a:t>
            </a:r>
            <a:endParaRPr lang="en-US" sz="20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4" name="Picture 2" descr="C:\Users\sampsonr\AppData\Local\Microsoft\Windows\Temporary Internet Files\Content.IE5\XRHSRL9H\MC90029268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549" y="1980854"/>
            <a:ext cx="1300085" cy="135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sampsonr\AppData\Local\Microsoft\Windows\Temporary Internet Files\Content.IE5\XRHSRL9H\MC900292840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662" y="2566432"/>
            <a:ext cx="1221806" cy="11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sampsonr\AppData\Local\Microsoft\Windows\Temporary Internet Files\Content.IE5\2BQTBWKI\MC900240881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187" y="5045447"/>
            <a:ext cx="1094808" cy="145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Program Files\Microsoft Office\MEDIA\CAGCAT10\j0292982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668" y="4329861"/>
            <a:ext cx="103979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0621" y="2245053"/>
            <a:ext cx="2539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CTSA Programs</a:t>
            </a:r>
          </a:p>
          <a:p>
            <a:r>
              <a:rPr lang="en-US" sz="1400" dirty="0">
                <a:solidFill>
                  <a:srgbClr val="FF6600"/>
                </a:solidFill>
                <a:latin typeface="Calibri"/>
                <a:cs typeface="Calibri"/>
              </a:rPr>
              <a:t>(includes SCTR RKS, SCTR EQI, SUCCESS Center)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059" y="3335477"/>
            <a:ext cx="300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Office of Clinical Research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365" y="5345016"/>
            <a:ext cx="242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Office of Research &amp; Sponsored Programs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4053" y="3697670"/>
            <a:ext cx="2492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Epic Research Team</a:t>
            </a:r>
          </a:p>
          <a:p>
            <a:r>
              <a:rPr lang="en-US" sz="2000" dirty="0">
                <a:latin typeface="Calibri"/>
                <a:cs typeface="Calibri"/>
              </a:rPr>
              <a:t>SPARC Request</a:t>
            </a:r>
          </a:p>
          <a:p>
            <a:r>
              <a:rPr lang="en-US" sz="2000" dirty="0">
                <a:latin typeface="Calibri"/>
                <a:cs typeface="Calibri"/>
              </a:rPr>
              <a:t>eIRB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0721" y="4420679"/>
            <a:ext cx="4130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/>
                <a:cs typeface="Calibri"/>
              </a:rPr>
              <a:t>Biomedical Informatics Center (BMIC)</a:t>
            </a:r>
          </a:p>
          <a:p>
            <a:r>
              <a:rPr lang="en-US" sz="2000" dirty="0">
                <a:latin typeface="Calibri"/>
                <a:cs typeface="Calibri"/>
              </a:rPr>
              <a:t>Information Solutions/ Office of the Chief Information Officer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14" name="Picture 4" descr="C:\Users\sampsonr\AppData\Local\Microsoft\Windows\Temporary Internet Files\Content.IE5\01OGS94N\MC900151291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674" y="3509644"/>
            <a:ext cx="1611011" cy="139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26160" y="864370"/>
            <a:ext cx="2776189" cy="247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187552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Partners </a:t>
            </a:r>
            <a:r>
              <a:rPr lang="en-US"/>
              <a:t>&amp; Affiliates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3452" r="4677" b="2511"/>
          <a:stretch/>
        </p:blipFill>
        <p:spPr bwMode="auto">
          <a:xfrm>
            <a:off x="1839115" y="932650"/>
            <a:ext cx="8513770" cy="5130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632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94" y="179462"/>
            <a:ext cx="11441609" cy="849621"/>
          </a:xfrm>
        </p:spPr>
        <p:txBody>
          <a:bodyPr>
            <a:noAutofit/>
          </a:bodyPr>
          <a:lstStyle/>
          <a:p>
            <a:r>
              <a:rPr lang="en-US" sz="4000" dirty="0"/>
              <a:t>RMID: MUSC Office Of Clinical Research (OCR)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8942" y="1632248"/>
            <a:ext cx="3965248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Arial" charset="0"/>
              <a:buChar char="•"/>
            </a:pPr>
            <a:endParaRPr lang="en-US" altLang="en-US" sz="2800" b="1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/>
              <a:t>RMID enables more tracking capabilities using study level data in order to inform program decisions within the research production cycle.</a:t>
            </a:r>
          </a:p>
          <a:p>
            <a:r>
              <a:rPr lang="en-US" dirty="0"/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839" y="1132010"/>
            <a:ext cx="6402217" cy="502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554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2655" y="87465"/>
            <a:ext cx="9298084" cy="82693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00528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Based Accountability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3270460" y="848313"/>
            <a:ext cx="566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0020" lvl="0" algn="ctr">
              <a:buClr>
                <a:srgbClr val="005288"/>
              </a:buClr>
              <a:buSzPct val="120000"/>
              <a:defRPr/>
            </a:pPr>
            <a:r>
              <a:rPr lang="en-US" b="1" spc="-20" dirty="0">
                <a:solidFill>
                  <a:srgbClr val="002060"/>
                </a:solidFill>
                <a:latin typeface="Calibri"/>
                <a:cs typeface="Calibri"/>
              </a:rPr>
              <a:t>What did we do? How well did we do it? Who benefited?</a:t>
            </a:r>
            <a:endParaRPr lang="en-US" sz="1600" spc="-2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1502229"/>
            <a:ext cx="8798768" cy="4728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9127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63" y="79378"/>
            <a:ext cx="11887200" cy="678714"/>
          </a:xfrm>
        </p:spPr>
        <p:txBody>
          <a:bodyPr>
            <a:noAutofit/>
          </a:bodyPr>
          <a:lstStyle/>
          <a:p>
            <a:r>
              <a:rPr lang="en-US" sz="3900" b="1" dirty="0"/>
              <a:t>Example: IRB Impacts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842962"/>
            <a:ext cx="92392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124003" y="484094"/>
            <a:ext cx="9924996" cy="5198249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660066"/>
                </a:solidFill>
                <a:latin typeface="Calibri"/>
                <a:cs typeface="Calibri"/>
              </a:rPr>
              <a:t>Future:</a:t>
            </a:r>
          </a:p>
          <a:p>
            <a:pPr algn="ctr"/>
            <a:r>
              <a:rPr lang="en-US" sz="7200" b="1" dirty="0">
                <a:solidFill>
                  <a:srgbClr val="660066"/>
                </a:solidFill>
                <a:latin typeface="Calibri"/>
                <a:cs typeface="Calibri"/>
              </a:rPr>
              <a:t>Can “benchmarks” across the research production cycle and along the spectrum be mapped back to the T1-T4 continuum?</a:t>
            </a:r>
          </a:p>
        </p:txBody>
      </p:sp>
    </p:spTree>
    <p:extLst>
      <p:ext uri="{BB962C8B-B14F-4D97-AF65-F5344CB8AC3E}">
        <p14:creationId xmlns:p14="http://schemas.microsoft.com/office/powerpoint/2010/main" val="164344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0" y="148394"/>
            <a:ext cx="12030100" cy="673946"/>
          </a:xfrm>
        </p:spPr>
        <p:txBody>
          <a:bodyPr>
            <a:noAutofit/>
          </a:bodyPr>
          <a:lstStyle/>
          <a:p>
            <a:r>
              <a:rPr lang="en-US" sz="4000" dirty="0"/>
              <a:t>SCTR Evaluation &amp; Quality Improvement Core (EQI)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1052" y="755780"/>
            <a:ext cx="5450627" cy="5915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1A70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A70"/>
                </a:solidFill>
                <a:effectLst/>
                <a:latin typeface="Arial" panose="020B0604020202020204" pitchFamily="34" charset="0"/>
              </a:rPr>
              <a:t>Theories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Team Science Social Network Analysis(SNA)/ 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5288"/>
                </a:solidFill>
                <a:effectLst/>
                <a:latin typeface="Arial" panose="020B0604020202020204" pitchFamily="34" charset="0"/>
              </a:rPr>
              <a:t>Relational Coordination Theory (RC)</a:t>
            </a:r>
          </a:p>
          <a:p>
            <a:pPr marL="9144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TeamSTEPPS</a:t>
            </a:r>
          </a:p>
          <a:p>
            <a:pPr marL="57150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NIEHS Translational Research Framework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000" dirty="0">
              <a:solidFill>
                <a:srgbClr val="001A70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0" i="0" u="none" strike="noStrike" cap="none" normalizeH="0" dirty="0">
              <a:ln>
                <a:noFill/>
              </a:ln>
              <a:solidFill>
                <a:srgbClr val="001A70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1A70"/>
                </a:solidFill>
                <a:effectLst/>
                <a:latin typeface="Arial" panose="020B0604020202020204" pitchFamily="34" charset="0"/>
              </a:rPr>
              <a:t>Monitoring Methods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Retrospective Case Studies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Translational Research Impact Scale (TRIS)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679" y="1315607"/>
            <a:ext cx="6218432" cy="479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17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038544" y="1595048"/>
            <a:ext cx="9924996" cy="433573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 dirty="0">
                <a:solidFill>
                  <a:srgbClr val="660066"/>
                </a:solidFill>
                <a:latin typeface="Calibri"/>
                <a:cs typeface="Calibri"/>
              </a:rPr>
              <a:t>Thank You</a:t>
            </a:r>
          </a:p>
          <a:p>
            <a:pPr algn="ctr"/>
            <a:endParaRPr lang="en-US" sz="72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algn="ctr"/>
            <a:r>
              <a:rPr lang="en-US" sz="2800" b="1" dirty="0">
                <a:solidFill>
                  <a:srgbClr val="660066"/>
                </a:solidFill>
                <a:latin typeface="Calibri"/>
                <a:cs typeface="Calibri"/>
              </a:rPr>
              <a:t>Rechelle Paranal, MSW, MA </a:t>
            </a:r>
          </a:p>
          <a:p>
            <a:pPr algn="ctr"/>
            <a:r>
              <a:rPr lang="en-US" sz="2800" b="1" dirty="0">
                <a:solidFill>
                  <a:srgbClr val="660066"/>
                </a:solidFill>
                <a:latin typeface="Calibri"/>
                <a:cs typeface="Calibri"/>
              </a:rPr>
              <a:t> SCTR EQI Evaluation Manager</a:t>
            </a:r>
          </a:p>
          <a:p>
            <a:pPr algn="ctr"/>
            <a:r>
              <a:rPr lang="en-US" sz="2800" b="1" dirty="0">
                <a:solidFill>
                  <a:srgbClr val="660066"/>
                </a:solidFill>
                <a:latin typeface="Calibri"/>
                <a:cs typeface="Calibri"/>
              </a:rPr>
              <a:t>Paranal@musc.edu</a:t>
            </a:r>
          </a:p>
        </p:txBody>
      </p:sp>
    </p:spTree>
    <p:extLst>
      <p:ext uri="{BB962C8B-B14F-4D97-AF65-F5344CB8AC3E}">
        <p14:creationId xmlns:p14="http://schemas.microsoft.com/office/powerpoint/2010/main" val="2980326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23" y="0"/>
            <a:ext cx="10972800" cy="897670"/>
          </a:xfrm>
        </p:spPr>
        <p:txBody>
          <a:bodyPr>
            <a:normAutofit/>
          </a:bodyPr>
          <a:lstStyle/>
          <a:p>
            <a:r>
              <a:rPr lang="en-US" sz="4000" dirty="0"/>
              <a:t>Partner Activities &amp; Outcomes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73181" y="1327950"/>
            <a:ext cx="7235888" cy="480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0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 txBox="1">
            <a:spLocks/>
          </p:cNvSpPr>
          <p:nvPr/>
        </p:nvSpPr>
        <p:spPr bwMode="auto">
          <a:xfrm>
            <a:off x="0" y="155814"/>
            <a:ext cx="12050954" cy="5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113B60"/>
                </a:solidFill>
                <a:latin typeface="Myriad Pro"/>
                <a:ea typeface="ＭＳ Ｐゴシック"/>
                <a:cs typeface="Myriad Pro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13B60"/>
                </a:solidFill>
                <a:latin typeface="Myriad Pro" charset="0"/>
                <a:ea typeface="ＭＳ Ｐゴシック"/>
                <a:cs typeface="Myriad Pro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A5637"/>
                </a:solidFill>
                <a:latin typeface="Arial" charset="0"/>
                <a:ea typeface="ＭＳ Ｐゴシック" pitchFamily="-110" charset="-128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yriad Pro" panose="020B0503030403020204" pitchFamily="34" charset="0"/>
              </a:rPr>
              <a:t>CTSA Research Translation Mapping &amp; Measurement Interest Group</a:t>
            </a:r>
            <a:r>
              <a:rPr lang="en-US" altLang="en-US" sz="2000" dirty="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Myriad Pro" panose="020B0503030403020204" pitchFamily="34" charset="0"/>
              </a:rPr>
              <a:t>, 2012-2014</a:t>
            </a:r>
            <a:endParaRPr lang="en-US" altLang="en-US" sz="2000" b="0" dirty="0">
              <a:solidFill>
                <a:schemeClr val="tx1"/>
              </a:solidFill>
              <a:latin typeface="+mj-lt"/>
              <a:ea typeface="ＭＳ Ｐゴシック" panose="020B0600070205080204" pitchFamily="34" charset="-128"/>
              <a:cs typeface="Myriad Pro" panose="020B05030304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75" y="837488"/>
            <a:ext cx="6936379" cy="534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6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63" y="79378"/>
            <a:ext cx="11887200" cy="678714"/>
          </a:xfrm>
        </p:spPr>
        <p:txBody>
          <a:bodyPr>
            <a:noAutofit/>
          </a:bodyPr>
          <a:lstStyle/>
          <a:p>
            <a:r>
              <a:rPr lang="en-US" sz="3600" b="1" dirty="0"/>
              <a:t>Evaluation Considerations in CTR Participatory Rsch:</a:t>
            </a:r>
          </a:p>
        </p:txBody>
      </p:sp>
      <p:sp useBgFill="1">
        <p:nvSpPr>
          <p:cNvPr id="8" name="Title 2"/>
          <p:cNvSpPr txBox="1">
            <a:spLocks/>
          </p:cNvSpPr>
          <p:nvPr/>
        </p:nvSpPr>
        <p:spPr>
          <a:xfrm>
            <a:off x="625151" y="1259633"/>
            <a:ext cx="11262049" cy="2612571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1143000">
              <a:spcBef>
                <a:spcPts val="0"/>
              </a:spcBef>
              <a:buAutoNum type="romanUcPeriod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Assessment of CTSA Program Contributions to Study-level Mechanisms </a:t>
            </a:r>
          </a:p>
          <a:p>
            <a:pPr marL="2117725" indent="-5778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Impacts to Protocol-Specific Processes within Collaborative, Participatory Studies</a:t>
            </a:r>
          </a:p>
          <a:p>
            <a:pPr marL="1539875">
              <a:spcBef>
                <a:spcPts val="0"/>
              </a:spcBef>
            </a:pPr>
            <a:endParaRPr lang="en-US" sz="3600" b="1" dirty="0">
              <a:solidFill>
                <a:srgbClr val="660066"/>
              </a:solidFill>
              <a:latin typeface="Calibri"/>
              <a:cs typeface="Calibri"/>
            </a:endParaRPr>
          </a:p>
          <a:p>
            <a:pPr marL="1604963">
              <a:spcBef>
                <a:spcPts val="0"/>
              </a:spcBef>
              <a:tabLst>
                <a:tab pos="1828800" algn="l"/>
              </a:tabLst>
            </a:pPr>
            <a:endParaRPr lang="en-US" sz="36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78" y="3265713"/>
            <a:ext cx="7056969" cy="2791471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36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63" y="37337"/>
            <a:ext cx="11887200" cy="678714"/>
          </a:xfrm>
        </p:spPr>
        <p:txBody>
          <a:bodyPr>
            <a:noAutofit/>
          </a:bodyPr>
          <a:lstStyle/>
          <a:p>
            <a:r>
              <a:rPr lang="en-US" sz="3600" b="1" dirty="0"/>
              <a:t>Evaluation Considerations in CTR Participatory Rsch:</a:t>
            </a:r>
          </a:p>
        </p:txBody>
      </p:sp>
      <p:sp useBgFill="1">
        <p:nvSpPr>
          <p:cNvPr id="8" name="Title 2"/>
          <p:cNvSpPr txBox="1">
            <a:spLocks/>
          </p:cNvSpPr>
          <p:nvPr/>
        </p:nvSpPr>
        <p:spPr>
          <a:xfrm>
            <a:off x="264326" y="877077"/>
            <a:ext cx="11755037" cy="2341984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8838" indent="-573088">
              <a:spcBef>
                <a:spcPts val="0"/>
              </a:spcBef>
              <a:spcAft>
                <a:spcPts val="1200"/>
              </a:spcAft>
              <a:buFont typeface="+mj-lt"/>
              <a:buAutoNum type="romanUcPeriod" startAt="2"/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Assessment of CTSA Infrastructure Contributions to Conducting Efficient and Effective Collaborative Studies</a:t>
            </a:r>
          </a:p>
          <a:p>
            <a:pPr marL="1828800" lvl="1" indent="-512763">
              <a:buFont typeface="Wingdings" panose="05000000000000000000" pitchFamily="2" charset="2"/>
              <a:buChar char="Ø"/>
              <a:tabLst>
                <a:tab pos="1258888" algn="l"/>
                <a:tab pos="1773238" algn="l"/>
              </a:tabLst>
            </a:pPr>
            <a:r>
              <a:rPr lang="en-US" sz="3600" b="1" dirty="0">
                <a:solidFill>
                  <a:srgbClr val="660066"/>
                </a:solidFill>
                <a:latin typeface="Calibri"/>
                <a:cs typeface="Calibri"/>
              </a:rPr>
              <a:t>CQI to Assist Collaborative, Participatory Studies</a:t>
            </a:r>
          </a:p>
          <a:p>
            <a:pPr marL="1773238" indent="-168275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28800" algn="l"/>
              </a:tabLst>
            </a:pPr>
            <a:endParaRPr lang="en-US" sz="36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896" y="3023119"/>
            <a:ext cx="6025169" cy="295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6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628" y="198363"/>
            <a:ext cx="9701048" cy="678714"/>
          </a:xfrm>
        </p:spPr>
        <p:txBody>
          <a:bodyPr>
            <a:noAutofit/>
          </a:bodyPr>
          <a:lstStyle/>
          <a:p>
            <a:r>
              <a:rPr lang="en-US" sz="3600" b="1" dirty="0"/>
              <a:t>Challenges to Critiquing the Available Data</a:t>
            </a:r>
          </a:p>
        </p:txBody>
      </p:sp>
      <p:sp useBgFill="1">
        <p:nvSpPr>
          <p:cNvPr id="8" name="Title 2"/>
          <p:cNvSpPr txBox="1">
            <a:spLocks/>
          </p:cNvSpPr>
          <p:nvPr/>
        </p:nvSpPr>
        <p:spPr>
          <a:xfrm>
            <a:off x="264326" y="1008993"/>
            <a:ext cx="11755037" cy="5065985"/>
          </a:xfrm>
          <a:prstGeom prst="rect">
            <a:avLst/>
          </a:prstGeom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0" indent="-857250">
              <a:spcBef>
                <a:spcPts val="0"/>
              </a:spcBef>
              <a:spcAft>
                <a:spcPts val="4800"/>
              </a:spcAft>
              <a:buFont typeface="+mj-lt"/>
              <a:buAutoNum type="arabicParenR"/>
            </a:pPr>
            <a:r>
              <a:rPr lang="en-US" sz="4400" b="1" dirty="0">
                <a:solidFill>
                  <a:srgbClr val="660066"/>
                </a:solidFill>
                <a:latin typeface="Calibri"/>
                <a:cs typeface="Calibri"/>
              </a:rPr>
              <a:t>Program-level management of data</a:t>
            </a:r>
          </a:p>
          <a:p>
            <a:pPr marL="858838" indent="-573088">
              <a:spcBef>
                <a:spcPts val="0"/>
              </a:spcBef>
              <a:spcAft>
                <a:spcPts val="4800"/>
              </a:spcAft>
              <a:buFont typeface="+mj-lt"/>
              <a:buAutoNum type="arabicParenR"/>
            </a:pPr>
            <a:r>
              <a:rPr lang="en-US" sz="4400" b="1" dirty="0">
                <a:solidFill>
                  <a:srgbClr val="660066"/>
                </a:solidFill>
                <a:latin typeface="Calibri"/>
                <a:cs typeface="Calibri"/>
              </a:rPr>
              <a:t> Data collection heavily dependent on self report</a:t>
            </a:r>
          </a:p>
          <a:p>
            <a:pPr marL="858838" indent="-573088"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4400" b="1" dirty="0">
                <a:solidFill>
                  <a:srgbClr val="660066"/>
                </a:solidFill>
                <a:latin typeface="Calibri"/>
                <a:cs typeface="Calibri"/>
              </a:rPr>
              <a:t> Evaluator involvement and/or access to process related discussions are often serendipitous.</a:t>
            </a:r>
          </a:p>
          <a:p>
            <a:pPr marL="1773238" indent="-168275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1828800" algn="l"/>
              </a:tabLst>
            </a:pPr>
            <a:endParaRPr lang="en-US" sz="3600" b="1" dirty="0">
              <a:solidFill>
                <a:srgbClr val="66006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952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549" y="3439908"/>
            <a:ext cx="7240594" cy="2756314"/>
          </a:xfrm>
          <a:prstGeom prst="rect">
            <a:avLst/>
          </a:prstGeom>
          <a:solidFill>
            <a:prstClr val="white"/>
          </a:solidFill>
          <a:ln>
            <a:noFill/>
          </a:ln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0" y="148394"/>
            <a:ext cx="12030100" cy="673946"/>
          </a:xfrm>
        </p:spPr>
        <p:txBody>
          <a:bodyPr>
            <a:noAutofit/>
          </a:bodyPr>
          <a:lstStyle/>
          <a:p>
            <a:r>
              <a:rPr lang="en-US" sz="4000" dirty="0"/>
              <a:t>SCTR Evaluation &amp; Quality Improvement Core (EQI)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899" y="830860"/>
            <a:ext cx="6472166" cy="521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1A70"/>
                </a:solidFill>
                <a:effectLst/>
                <a:latin typeface="Arial" panose="020B0604020202020204" pitchFamily="34" charset="0"/>
              </a:rPr>
              <a:t>Theories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1A70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1A70"/>
              </a:solidFill>
              <a:effectLst/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dirty="0">
                <a:solidFill>
                  <a:srgbClr val="005288"/>
                </a:solidFill>
                <a:latin typeface="Arial" panose="020B0604020202020204" pitchFamily="34" charset="0"/>
              </a:rPr>
              <a:t>Developmental Evaluation (DE)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Team Science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Relational coordination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TeamSTEPPS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5288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lang="en-US" altLang="en-US" sz="200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5288"/>
                </a:solidFill>
                <a:effectLst/>
                <a:latin typeface="Arial" panose="020B0604020202020204" pitchFamily="34" charset="0"/>
              </a:rPr>
              <a:t>Utilization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rgbClr val="005288"/>
                </a:solidFill>
                <a:effectLst/>
                <a:latin typeface="Arial" panose="020B0604020202020204" pitchFamily="34" charset="0"/>
              </a:rPr>
              <a:t> Focused Evaluation </a:t>
            </a:r>
            <a:r>
              <a:rPr kumimoji="0" lang="en-US" altLang="en-US" sz="2000" b="0" i="0" u="none" strike="noStrike" cap="none" normalizeH="0" dirty="0">
                <a:ln>
                  <a:noFill/>
                </a:ln>
                <a:solidFill>
                  <a:srgbClr val="005288"/>
                </a:solidFill>
                <a:effectLst/>
                <a:latin typeface="Arial" panose="020B0604020202020204" pitchFamily="34" charset="0"/>
              </a:rPr>
              <a:t>(UFE)</a:t>
            </a:r>
          </a:p>
          <a:p>
            <a:pPr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Monitor Access &amp; NetID</a:t>
            </a:r>
          </a:p>
          <a:p>
            <a:pPr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Research Master ID</a:t>
            </a:r>
          </a:p>
          <a:p>
            <a:pPr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TR-CAB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5288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200" baseline="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200" baseline="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1200" baseline="0" dirty="0">
              <a:solidFill>
                <a:srgbClr val="005288"/>
              </a:solidFill>
              <a:latin typeface="Arial" panose="020B0604020202020204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90457" y="2999349"/>
            <a:ext cx="66154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Indicators Matched to UFE Theory of Action Hierarchy</a:t>
            </a:r>
            <a:endParaRPr lang="en-US" sz="1600" dirty="0">
              <a:solidFill>
                <a:srgbClr val="33333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929" y="924344"/>
            <a:ext cx="6393097" cy="18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4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0" y="148394"/>
            <a:ext cx="12030100" cy="673946"/>
          </a:xfrm>
        </p:spPr>
        <p:txBody>
          <a:bodyPr>
            <a:noAutofit/>
          </a:bodyPr>
          <a:lstStyle/>
          <a:p>
            <a:r>
              <a:rPr lang="en-US" sz="4000" dirty="0"/>
              <a:t>SCTR Evaluation &amp; Quality Improvement Core (EQI)</a:t>
            </a:r>
            <a:endParaRPr lang="en-US" sz="4000" dirty="0">
              <a:solidFill>
                <a:srgbClr val="14726C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1052" y="849874"/>
            <a:ext cx="8048547" cy="136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2395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0" i="0" u="none" strike="noStrike" cap="none" normalizeH="0" dirty="0">
                <a:ln>
                  <a:noFill/>
                </a:ln>
                <a:solidFill>
                  <a:srgbClr val="001A70"/>
                </a:solidFill>
                <a:effectLst/>
                <a:latin typeface="Arial" panose="020B0604020202020204" pitchFamily="34" charset="0"/>
              </a:rPr>
              <a:t>Monitoring Methods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000" dirty="0">
                <a:latin typeface="Arial" panose="020B0604020202020204" pitchFamily="34" charset="0"/>
              </a:rPr>
              <a:t>Results Based Accountability (RBA)</a:t>
            </a:r>
          </a:p>
          <a:p>
            <a:pPr marL="1257300" lvl="2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Regulatory Knowledge &amp; Support (RKS) Consultations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5288"/>
                </a:solidFill>
                <a:latin typeface="Arial" panose="020B0604020202020204" pitchFamily="34" charset="0"/>
              </a:rPr>
              <a:t>	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78" y="2238889"/>
            <a:ext cx="9190653" cy="3992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28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Health_digital">
      <a:dk1>
        <a:srgbClr val="005288"/>
      </a:dk1>
      <a:lt1>
        <a:sysClr val="window" lastClr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MUSC_Health_web_safe_fon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80C367A-D1F9-9440-8308-D212552CBA16}" vid="{C94816AA-17C9-1D44-9F38-49C65D76AD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MUSC SCTR PPT Widescreen</Template>
  <TotalTime>4277</TotalTime>
  <Words>782</Words>
  <Application>Microsoft Macintosh PowerPoint</Application>
  <PresentationFormat>Widescreen</PresentationFormat>
  <Paragraphs>171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 Black</vt:lpstr>
      <vt:lpstr>Arial Narrow</vt:lpstr>
      <vt:lpstr>Calibri</vt:lpstr>
      <vt:lpstr>Myriad Pro</vt:lpstr>
      <vt:lpstr>Times New Roman</vt:lpstr>
      <vt:lpstr>Wingdings</vt:lpstr>
      <vt:lpstr>Office Theme</vt:lpstr>
      <vt:lpstr>Critiquing Truth to Power: </vt:lpstr>
      <vt:lpstr>PowerPoint Presentation</vt:lpstr>
      <vt:lpstr>Partner Activities &amp; Outcomes</vt:lpstr>
      <vt:lpstr>PowerPoint Presentation</vt:lpstr>
      <vt:lpstr>Evaluation Considerations in CTR Participatory Rsch:</vt:lpstr>
      <vt:lpstr>Evaluation Considerations in CTR Participatory Rsch:</vt:lpstr>
      <vt:lpstr>Challenges to Critiquing the Available Data</vt:lpstr>
      <vt:lpstr>SCTR Evaluation &amp; Quality Improvement Core (EQI)</vt:lpstr>
      <vt:lpstr>SCTR Evaluation &amp; Quality Improvement Core (EQI)</vt:lpstr>
      <vt:lpstr>PowerPoint Presentation</vt:lpstr>
      <vt:lpstr>PowerPoint Presentation</vt:lpstr>
      <vt:lpstr>Developmental Evaluation Theory </vt:lpstr>
      <vt:lpstr>Developmental Evaluation Principles</vt:lpstr>
      <vt:lpstr>EQI Developmental Evaluation Approach </vt:lpstr>
      <vt:lpstr>Utilization Focused Evaluation</vt:lpstr>
      <vt:lpstr>Monitor Access/NetID process</vt:lpstr>
      <vt:lpstr>Monitor Access/NetID process</vt:lpstr>
      <vt:lpstr>Leveraging Existing Interdepartmental Networks</vt:lpstr>
      <vt:lpstr>Research Master Identification (RMID):</vt:lpstr>
      <vt:lpstr>RMID: MUSC Office Of Clinical Research (OCR)</vt:lpstr>
      <vt:lpstr>Results Based Accountability</vt:lpstr>
      <vt:lpstr>Example: IRB Impacts</vt:lpstr>
      <vt:lpstr>PowerPoint Presentation</vt:lpstr>
      <vt:lpstr>SCTR Evaluation &amp; Quality Improvement Core (EQI)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 Clinical &amp; Translational Research Institute</dc:title>
  <dc:creator>Microsoft Office User</dc:creator>
  <cp:lastModifiedBy>John Stevenson</cp:lastModifiedBy>
  <cp:revision>176</cp:revision>
  <cp:lastPrinted>2017-11-06T21:26:07Z</cp:lastPrinted>
  <dcterms:created xsi:type="dcterms:W3CDTF">2017-10-11T13:00:21Z</dcterms:created>
  <dcterms:modified xsi:type="dcterms:W3CDTF">2018-10-26T19:17:35Z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88286654</vt:i4>
  </property>
  <property fmtid="{D5CDD505-2E9C-101B-9397-08002B2CF9AE}" pid="3" name="_NewReviewCycle">
    <vt:lpwstr/>
  </property>
  <property fmtid="{D5CDD505-2E9C-101B-9397-08002B2CF9AE}" pid="4" name="_EmailSubject">
    <vt:lpwstr>AEA 2018: Giving voice to stakeholders in CTR</vt:lpwstr>
  </property>
  <property fmtid="{D5CDD505-2E9C-101B-9397-08002B2CF9AE}" pid="5" name="_AuthorEmail">
    <vt:lpwstr>paranal@musc.edu</vt:lpwstr>
  </property>
  <property fmtid="{D5CDD505-2E9C-101B-9397-08002B2CF9AE}" pid="6" name="_AuthorEmailDisplayName">
    <vt:lpwstr>Paranal, Rechelle</vt:lpwstr>
  </property>
  <property fmtid="{D5CDD505-2E9C-101B-9397-08002B2CF9AE}" pid="7" name="_PreviousAdHocReviewCycleID">
    <vt:i4>-24367265</vt:i4>
  </property>
</Properties>
</file>