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6" r:id="rId2"/>
    <p:sldId id="287" r:id="rId3"/>
    <p:sldId id="291" r:id="rId4"/>
    <p:sldId id="299" r:id="rId5"/>
    <p:sldId id="295" r:id="rId6"/>
    <p:sldId id="303" r:id="rId7"/>
    <p:sldId id="305" r:id="rId8"/>
    <p:sldId id="296" r:id="rId9"/>
    <p:sldId id="293" r:id="rId10"/>
    <p:sldId id="302" r:id="rId11"/>
    <p:sldId id="300" r:id="rId12"/>
    <p:sldId id="301" r:id="rId13"/>
    <p:sldId id="298" r:id="rId14"/>
    <p:sldId id="304" r:id="rId15"/>
    <p:sldId id="307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Lymn" initials="KL" lastIdx="3" clrIdx="0">
    <p:extLst>
      <p:ext uri="{19B8F6BF-5375-455C-9EA6-DF929625EA0E}">
        <p15:presenceInfo xmlns:p15="http://schemas.microsoft.com/office/powerpoint/2012/main" userId="S-1-5-21-467940327-1964653684-925700815-223753" providerId="AD"/>
      </p:ext>
    </p:extLst>
  </p:cmAuthor>
  <p:cmAuthor id="2" name="Christen P. Pentek" initials="CPP" lastIdx="4" clrIdx="1">
    <p:extLst>
      <p:ext uri="{19B8F6BF-5375-455C-9EA6-DF929625EA0E}">
        <p15:presenceInfo xmlns:p15="http://schemas.microsoft.com/office/powerpoint/2012/main" userId="S-1-5-21-467940327-1964653684-925700815-223308" providerId="AD"/>
      </p:ext>
    </p:extLst>
  </p:cmAuthor>
  <p:cmAuthor id="3" name="Rebecca K. Stewart" initials="RKS" lastIdx="3" clrIdx="2">
    <p:extLst>
      <p:ext uri="{19B8F6BF-5375-455C-9EA6-DF929625EA0E}">
        <p15:presenceInfo xmlns:p15="http://schemas.microsoft.com/office/powerpoint/2012/main" userId="Rebecca K. Stewa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21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87293" autoAdjust="0"/>
  </p:normalViewPr>
  <p:slideViewPr>
    <p:cSldViewPr snapToGrid="0">
      <p:cViewPr varScale="1">
        <p:scale>
          <a:sx n="63" d="100"/>
          <a:sy n="63" d="100"/>
        </p:scale>
        <p:origin x="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477D20-CD63-494A-8875-264F7FC58717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2A22CF-BD5F-4B55-A137-EAC4F373708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73" y="143873"/>
            <a:ext cx="3861285" cy="4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7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533533-E334-476A-84E9-614688CCECF5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249FC5-5D90-4283-A897-E4FF3EDE8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47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18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Christen then Becky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73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9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47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Becky</a:t>
            </a:r>
          </a:p>
          <a:p>
            <a:r>
              <a:rPr lang="en-US" dirty="0"/>
              <a:t>Popcorn 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53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coming!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4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8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Becky</a:t>
            </a:r>
          </a:p>
          <a:p>
            <a:endParaRPr lang="en-US" dirty="0"/>
          </a:p>
          <a:p>
            <a:r>
              <a:rPr lang="en-US" dirty="0"/>
              <a:t>About the Improve Group – who clients are, generalists, commitment to engaging people who are most affected by the programs and challenges in this world. This includes young people!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14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18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Becky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Fortunate to have a network, funded by a local foundation, of sites and youth trained in and doing YPAR. Want to share this one because there are networks in many communities so considering a partnership may be a good opportunity for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lot of overlap in skills needed for evaluation, seeing the value and potential impact of applied research.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Youth participatory action research (YPAR) involves young people constructing knowledge by identifying, researching, and addressing social problems through youth–adult partnerships (</a:t>
            </a:r>
            <a:r>
              <a:rPr lang="en-US" dirty="0" err="1"/>
              <a:t>Cammarota</a:t>
            </a:r>
            <a:r>
              <a:rPr lang="en-US" dirty="0"/>
              <a:t> &amp; Fine, 2010; </a:t>
            </a:r>
            <a:r>
              <a:rPr lang="en-US" dirty="0" err="1"/>
              <a:t>Checkoway</a:t>
            </a:r>
            <a:r>
              <a:rPr lang="en-US" dirty="0"/>
              <a:t> &amp; </a:t>
            </a:r>
            <a:r>
              <a:rPr lang="en-US" dirty="0" err="1"/>
              <a:t>RichardsSchuster</a:t>
            </a:r>
            <a:r>
              <a:rPr lang="en-US" dirty="0"/>
              <a:t>, 2003; Jacquez, Vaughn, &amp; Wagner, 2013; </a:t>
            </a:r>
            <a:r>
              <a:rPr lang="en-US" dirty="0" err="1"/>
              <a:t>Shamrova</a:t>
            </a:r>
            <a:r>
              <a:rPr lang="en-US" dirty="0"/>
              <a:t> &amp; Cummings, 2017).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Anyon</a:t>
            </a:r>
            <a:r>
              <a:rPr lang="en-US" dirty="0"/>
              <a:t>, Yolanda &amp; Bender, Kimberly &amp; Kennedy, Heather &amp; </a:t>
            </a:r>
            <a:r>
              <a:rPr lang="en-US" dirty="0" err="1"/>
              <a:t>DeChants</a:t>
            </a:r>
            <a:r>
              <a:rPr lang="en-US" dirty="0"/>
              <a:t>, Jonah. (2018). A Systematic Review of Youth Participatory Action Research (YPAR) in the United States: Methodologies, Youth Outcomes, and Future Directions. Health Education &amp; Behavior. 109019811876935. 10.1177/1090198118769357.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72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Becky</a:t>
            </a:r>
          </a:p>
          <a:p>
            <a:endParaRPr lang="en-US" dirty="0"/>
          </a:p>
          <a:p>
            <a:r>
              <a:rPr lang="en-US" dirty="0"/>
              <a:t>Want to describe the “how” of this</a:t>
            </a:r>
          </a:p>
          <a:p>
            <a:r>
              <a:rPr lang="en-US" dirty="0"/>
              <a:t>Youth had an easier time focusing on how and what of data collection, Have had more success with engaging youth in participatory ways when focusing on an existing program.</a:t>
            </a:r>
          </a:p>
          <a:p>
            <a:r>
              <a:rPr lang="en-US" dirty="0"/>
              <a:t>Facilitated conversation about what they heard and what it means in this context gave most of the analysis meat.</a:t>
            </a:r>
          </a:p>
          <a:p>
            <a:r>
              <a:rPr lang="en-US" dirty="0"/>
              <a:t>Training, or more orientation, to what these phases are, what we are trying to do so they can see their role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3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, an independent, youth-led, action research team focused on using </a:t>
            </a:r>
            <a:r>
              <a:rPr lang="en-US" u="sng" dirty="0"/>
              <a:t>research justice</a:t>
            </a:r>
            <a:r>
              <a:rPr lang="en-US" dirty="0"/>
              <a:t> (The Data Center &amp; Public Science Project) to address disparities in North Minneapolis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9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Becky then Christen</a:t>
            </a:r>
          </a:p>
          <a:p>
            <a:endParaRPr lang="en-US" dirty="0"/>
          </a:p>
          <a:p>
            <a:r>
              <a:rPr lang="en-US" dirty="0"/>
              <a:t>Convened – they advised on topics to include, language for tools and engagement strategies. They also helped with outreach.</a:t>
            </a:r>
          </a:p>
          <a:p>
            <a:endParaRPr lang="en-US" dirty="0"/>
          </a:p>
          <a:p>
            <a:r>
              <a:rPr lang="en-US" dirty="0"/>
              <a:t>Existing advisory board formed to advise client on their work in this area – advise on outreach (in what is primarily outreach project for longitudinal data collection – keep us cool, advise on outreach/social media. We are reporting results to them. https://mn.gov/dhs/people-we-serve/children-and-families/services/adolescent-services/programs-services/youth-leadership-councils.jsp </a:t>
            </a:r>
          </a:p>
          <a:p>
            <a:endParaRPr lang="en-US" dirty="0"/>
          </a:p>
          <a:p>
            <a:r>
              <a:rPr lang="en-US" dirty="0"/>
              <a:t>Christen: Youth on Boards Project….? Hosted interviews with adult board members and workshop with youth board members to validate and highlight recommendations that felt would work for them. </a:t>
            </a:r>
          </a:p>
          <a:p>
            <a:r>
              <a:rPr lang="en-US" dirty="0" err="1"/>
              <a:t>heARTS</a:t>
            </a:r>
            <a:r>
              <a:rPr lang="en-US" dirty="0"/>
              <a:t> project: youth had board comprised of youth with equal decisional making process to adult board. Organization decided that any action items needed to be approved by both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43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Christen then Becky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‘not have it all together’ - this is reference to the fact that brains not finished </a:t>
            </a:r>
            <a:r>
              <a:rPr lang="en-US" dirty="0" err="1"/>
              <a:t>devleoping</a:t>
            </a:r>
            <a:r>
              <a:rPr lang="en-US" dirty="0"/>
              <a:t> until age 26, so stereotype of </a:t>
            </a:r>
            <a:r>
              <a:rPr lang="en-US" dirty="0" err="1"/>
              <a:t>risktaking</a:t>
            </a:r>
            <a:r>
              <a:rPr lang="en-US" dirty="0"/>
              <a:t> (i.e. innovation) is one that can be strategically honed! Orgs seeking innovation often need people who are willing to push the boundaries and be able to sometimes set aside anticipated consequences to see &amp; plan &amp; do in ways that have not yet been.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49FC5-5D90-4283-A897-E4FF3EDE86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7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93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280" y="6459785"/>
            <a:ext cx="1312025" cy="365125"/>
          </a:xfrm>
        </p:spPr>
        <p:txBody>
          <a:bodyPr/>
          <a:lstStyle>
            <a:lvl1pPr>
              <a:defRPr sz="9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00" y="6403489"/>
            <a:ext cx="1946988" cy="4545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80815" y="6459784"/>
            <a:ext cx="1312025" cy="365125"/>
          </a:xfrm>
        </p:spPr>
        <p:txBody>
          <a:bodyPr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40188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2" y="6323416"/>
            <a:ext cx="2397208" cy="2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2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2890157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1230" y="6459784"/>
            <a:ext cx="1312025" cy="365125"/>
          </a:xfrm>
        </p:spPr>
        <p:txBody>
          <a:bodyPr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40188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728" y="6389725"/>
            <a:ext cx="1969112" cy="4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5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0" y="4967185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noFill/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8170545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49814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63" y="6412509"/>
            <a:ext cx="1969112" cy="459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6858000"/>
          </a:xfrm>
          <a:noFill/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49814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63" y="6412509"/>
            <a:ext cx="1969112" cy="45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66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6858000"/>
          </a:xfrm>
          <a:noFill/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49814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5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395776"/>
            <a:ext cx="12188825" cy="462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52604"/>
            <a:ext cx="12191985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48" y="6398324"/>
            <a:ext cx="1969112" cy="459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CE482DC-2269-4F26-9D2A-7E44B1A4CD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398284"/>
            <a:ext cx="12192000" cy="4597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5"/>
            <a:ext cx="12191985" cy="82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79" y="6416572"/>
            <a:ext cx="1890944" cy="441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398324"/>
            <a:ext cx="12192000" cy="459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9198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38" y="6398324"/>
            <a:ext cx="1969112" cy="459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72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06324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80815" y="6459784"/>
            <a:ext cx="1312025" cy="365125"/>
          </a:xfrm>
        </p:spPr>
        <p:txBody>
          <a:bodyPr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" y="6062701"/>
            <a:ext cx="3386150" cy="7904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80815" y="6459784"/>
            <a:ext cx="1312025" cy="365125"/>
          </a:xfrm>
        </p:spPr>
        <p:txBody>
          <a:bodyPr/>
          <a:lstStyle>
            <a:lvl1pPr algn="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1" y="5775445"/>
            <a:ext cx="3386150" cy="79047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40188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74250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815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8140" cy="677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00" y="6400800"/>
            <a:ext cx="1953143" cy="4559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2" r:id="rId9"/>
    <p:sldLayoutId id="2147483663" r:id="rId10"/>
    <p:sldLayoutId id="2147483664" r:id="rId11"/>
    <p:sldLayoutId id="2147483657" r:id="rId12"/>
    <p:sldLayoutId id="2147483661" r:id="rId13"/>
    <p:sldLayoutId id="2147483665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accent5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bg2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Engaging Youth: Not an Afterthought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American Evaluation Association 2018</a:t>
            </a:r>
          </a:p>
        </p:txBody>
      </p:sp>
    </p:spTree>
    <p:extLst>
      <p:ext uri="{BB962C8B-B14F-4D97-AF65-F5344CB8AC3E}">
        <p14:creationId xmlns:p14="http://schemas.microsoft.com/office/powerpoint/2010/main" val="607210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371" y="2010103"/>
            <a:ext cx="3200400" cy="2286000"/>
          </a:xfrm>
        </p:spPr>
        <p:txBody>
          <a:bodyPr>
            <a:normAutofit/>
          </a:bodyPr>
          <a:lstStyle/>
          <a:p>
            <a:r>
              <a:rPr lang="en-US" dirty="0"/>
              <a:t>Challenges in Youth Participatory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160" y="152400"/>
            <a:ext cx="7863839" cy="687324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2400" dirty="0"/>
              <a:t>Data collection strategies outside of school spaces</a:t>
            </a:r>
          </a:p>
          <a:p>
            <a:pPr marL="0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2400" dirty="0"/>
              <a:t>Working against decision-making process norms</a:t>
            </a:r>
          </a:p>
          <a:p>
            <a:pPr marL="0" lvl="2" indent="0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buSzPct val="100000"/>
              <a:buNone/>
            </a:pPr>
            <a:r>
              <a:rPr lang="en-US" sz="2400" dirty="0"/>
              <a:t>Disagreement about youth-collaborative decisions </a:t>
            </a:r>
          </a:p>
          <a:p>
            <a:pPr marL="0" lvl="2" indent="0">
              <a:lnSpc>
                <a:spcPct val="120000"/>
              </a:lnSpc>
              <a:spcBef>
                <a:spcPts val="1200"/>
              </a:spcBef>
              <a:spcAft>
                <a:spcPts val="1800"/>
              </a:spcAft>
              <a:buSzPct val="100000"/>
              <a:buNone/>
            </a:pPr>
            <a:r>
              <a:rPr lang="en-US" sz="2400" dirty="0"/>
              <a:t>Fear of youth engaging in defining the problem</a:t>
            </a:r>
          </a:p>
          <a:p>
            <a:pPr marL="0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2400" dirty="0"/>
              <a:t>Youth compensation</a:t>
            </a:r>
          </a:p>
          <a:p>
            <a:pPr marL="0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2400" dirty="0"/>
              <a:t>Expected ‘professional’ culture of evaluation</a:t>
            </a:r>
          </a:p>
          <a:p>
            <a:pPr marL="0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2400" dirty="0"/>
              <a:t>Evaluation purpose may not align with YPAR frame</a:t>
            </a:r>
          </a:p>
          <a:p>
            <a:pPr marL="0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2400" dirty="0"/>
              <a:t>Differences between cultures</a:t>
            </a:r>
          </a:p>
        </p:txBody>
      </p:sp>
    </p:spTree>
    <p:extLst>
      <p:ext uri="{BB962C8B-B14F-4D97-AF65-F5344CB8AC3E}">
        <p14:creationId xmlns:p14="http://schemas.microsoft.com/office/powerpoint/2010/main" val="2863158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81538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What other examples or ways of doing this work would you like to share?</a:t>
            </a:r>
          </a:p>
          <a:p>
            <a:pPr marL="0" indent="0">
              <a:buNone/>
            </a:pPr>
            <a:r>
              <a:rPr lang="en-US" sz="2800" dirty="0"/>
              <a:t>What makes you skeptical about engaging youth in an evaluation?</a:t>
            </a:r>
          </a:p>
          <a:p>
            <a:pPr marL="0" indent="0">
              <a:buNone/>
            </a:pPr>
            <a:r>
              <a:rPr lang="en-US" sz="2800" dirty="0"/>
              <a:t>What are benefits of engaging youth in evaluation?</a:t>
            </a:r>
          </a:p>
        </p:txBody>
      </p:sp>
    </p:spTree>
    <p:extLst>
      <p:ext uri="{BB962C8B-B14F-4D97-AF65-F5344CB8AC3E}">
        <p14:creationId xmlns:p14="http://schemas.microsoft.com/office/powerpoint/2010/main" val="2759904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Discuss in pairs: </a:t>
            </a:r>
          </a:p>
          <a:p>
            <a:r>
              <a:rPr lang="en-US" sz="2800" dirty="0"/>
              <a:t>What will you takeaway from this presentation?</a:t>
            </a:r>
          </a:p>
        </p:txBody>
      </p:sp>
    </p:spTree>
    <p:extLst>
      <p:ext uri="{BB962C8B-B14F-4D97-AF65-F5344CB8AC3E}">
        <p14:creationId xmlns:p14="http://schemas.microsoft.com/office/powerpoint/2010/main" val="187017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came up in your discussions?</a:t>
            </a:r>
          </a:p>
        </p:txBody>
      </p:sp>
    </p:spTree>
    <p:extLst>
      <p:ext uri="{BB962C8B-B14F-4D97-AF65-F5344CB8AC3E}">
        <p14:creationId xmlns:p14="http://schemas.microsoft.com/office/powerpoint/2010/main" val="3338782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780" y="5063490"/>
            <a:ext cx="10113645" cy="822960"/>
          </a:xfrm>
        </p:spPr>
        <p:txBody>
          <a:bodyPr/>
          <a:lstStyle/>
          <a:p>
            <a:r>
              <a:rPr lang="en-US" dirty="0"/>
              <a:t>Panelists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1620" y="4184904"/>
            <a:ext cx="3496207" cy="11033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Christen Pentek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Improve Group</a:t>
            </a:r>
          </a:p>
          <a:p>
            <a:r>
              <a:rPr lang="en-US" dirty="0">
                <a:solidFill>
                  <a:schemeClr val="tx1"/>
                </a:solidFill>
              </a:rPr>
              <a:t>christenp@theimprovegroup.com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9C987-2944-4E5F-BA99-29691408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804" y="460556"/>
            <a:ext cx="2405031" cy="3602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E8534-7D65-4F69-8481-7DA025F3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088" y="460556"/>
            <a:ext cx="2405031" cy="360353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2524072-B423-4E0D-9AD0-81A7E8BCA409}"/>
              </a:ext>
            </a:extLst>
          </p:cNvPr>
          <p:cNvSpPr txBox="1">
            <a:spLocks/>
          </p:cNvSpPr>
          <p:nvPr/>
        </p:nvSpPr>
        <p:spPr>
          <a:xfrm>
            <a:off x="4890829" y="4184904"/>
            <a:ext cx="3925511" cy="729996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Becky Stewart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Improve Group</a:t>
            </a:r>
          </a:p>
          <a:p>
            <a:r>
              <a:rPr lang="en-US" dirty="0">
                <a:solidFill>
                  <a:schemeClr val="tx1"/>
                </a:solidFill>
              </a:rPr>
              <a:t>beckys@theimprovegroup.com</a:t>
            </a:r>
          </a:p>
        </p:txBody>
      </p:sp>
      <p:pic>
        <p:nvPicPr>
          <p:cNvPr id="1026" name="Picture 2" descr="Image result for generic profile picture">
            <a:extLst>
              <a:ext uri="{FF2B5EF4-FFF2-40B4-BE49-F238E27FC236}">
                <a16:creationId xmlns:a16="http://schemas.microsoft.com/office/drawing/2014/main" id="{05B2E1C8-4341-450A-A679-D2C2513AC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r="16424"/>
          <a:stretch/>
        </p:blipFill>
        <p:spPr bwMode="auto">
          <a:xfrm>
            <a:off x="7614372" y="460556"/>
            <a:ext cx="252711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3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u="sng" dirty="0"/>
              <a:t>Agenda</a:t>
            </a:r>
          </a:p>
          <a:p>
            <a:r>
              <a:rPr lang="en-US" sz="2800" dirty="0"/>
              <a:t>Introductions</a:t>
            </a:r>
          </a:p>
          <a:p>
            <a:r>
              <a:rPr lang="en-US" sz="2800" dirty="0"/>
              <a:t>Examples of ways to engage youth in evaluation</a:t>
            </a:r>
          </a:p>
          <a:p>
            <a:r>
              <a:rPr lang="en-US" sz="2800" dirty="0"/>
              <a:t>Reflections: Successes/challenges</a:t>
            </a:r>
          </a:p>
          <a:p>
            <a:r>
              <a:rPr lang="en-US" sz="2800" dirty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17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Panelists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9504" y="4162044"/>
            <a:ext cx="2609243" cy="33832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Christen Pentek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Improve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69C987-2944-4E5F-BA99-296914083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804" y="460556"/>
            <a:ext cx="2405031" cy="36027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7E8534-7D65-4F69-8481-7DA025F31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088" y="460556"/>
            <a:ext cx="2405031" cy="360353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2524072-B423-4E0D-9AD0-81A7E8BCA409}"/>
              </a:ext>
            </a:extLst>
          </p:cNvPr>
          <p:cNvSpPr txBox="1">
            <a:spLocks/>
          </p:cNvSpPr>
          <p:nvPr/>
        </p:nvSpPr>
        <p:spPr>
          <a:xfrm>
            <a:off x="4890829" y="4184904"/>
            <a:ext cx="2609243" cy="338328"/>
          </a:xfrm>
          <a:prstGeom prst="rect">
            <a:avLst/>
          </a:prstGeom>
        </p:spPr>
        <p:txBody>
          <a:bodyPr vert="horz" lIns="91440" tIns="0" rIns="9144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Becky Stewart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Improve Group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D2F45E3-C282-49F0-865F-87AA3693F666}"/>
              </a:ext>
            </a:extLst>
          </p:cNvPr>
          <p:cNvSpPr txBox="1">
            <a:spLocks/>
          </p:cNvSpPr>
          <p:nvPr/>
        </p:nvSpPr>
        <p:spPr>
          <a:xfrm>
            <a:off x="7533676" y="4209442"/>
            <a:ext cx="2609243" cy="338328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You!</a:t>
            </a:r>
          </a:p>
        </p:txBody>
      </p:sp>
      <p:pic>
        <p:nvPicPr>
          <p:cNvPr id="1026" name="Picture 2" descr="Image result for generic profile picture">
            <a:extLst>
              <a:ext uri="{FF2B5EF4-FFF2-40B4-BE49-F238E27FC236}">
                <a16:creationId xmlns:a16="http://schemas.microsoft.com/office/drawing/2014/main" id="{05B2E1C8-4341-450A-A679-D2C2513AC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3" r="16424"/>
          <a:stretch/>
        </p:blipFill>
        <p:spPr bwMode="auto">
          <a:xfrm>
            <a:off x="7614372" y="460556"/>
            <a:ext cx="2527113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16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Fist to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How much experience do you have doing evaluation?</a:t>
            </a:r>
          </a:p>
          <a:p>
            <a:endParaRPr lang="en-US" sz="2800" dirty="0"/>
          </a:p>
          <a:p>
            <a:r>
              <a:rPr lang="en-US" sz="2800" dirty="0"/>
              <a:t>…Conducting evaluation projects with youth?</a:t>
            </a:r>
          </a:p>
          <a:p>
            <a:endParaRPr lang="en-US" sz="2800" dirty="0"/>
          </a:p>
          <a:p>
            <a:r>
              <a:rPr lang="en-US" sz="2800" dirty="0"/>
              <a:t>…Working with youth on evaluation/research in schools?</a:t>
            </a:r>
          </a:p>
          <a:p>
            <a:endParaRPr lang="en-US" sz="2800" dirty="0"/>
          </a:p>
          <a:p>
            <a:r>
              <a:rPr lang="en-US" sz="2800" dirty="0"/>
              <a:t>…Working with youth on evaluation/research outside schools?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3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Youth participatory action research (YPAR) involves young people constructing knowledge by identifying, researching, and addressing social problems through youth–adult partnerships.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Using an existing YPAR network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235B6-F988-4F2C-812D-0B7D98E81AF2}"/>
              </a:ext>
            </a:extLst>
          </p:cNvPr>
          <p:cNvSpPr txBox="1"/>
          <p:nvPr/>
        </p:nvSpPr>
        <p:spPr>
          <a:xfrm>
            <a:off x="6096001" y="5058888"/>
            <a:ext cx="5482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Anyon</a:t>
            </a:r>
            <a:r>
              <a:rPr lang="en-US" dirty="0"/>
              <a:t>, Yolanda &amp; Bender, Kimberly &amp; Kennedy, Heather &amp; </a:t>
            </a:r>
            <a:r>
              <a:rPr lang="en-US" dirty="0" err="1"/>
              <a:t>DeChants</a:t>
            </a:r>
            <a:r>
              <a:rPr lang="en-US" dirty="0"/>
              <a:t>, Jonah. (2018). A Systematic Review of Youth Participatory Action Research (YPAR) in the United States: Methodologies, Youth Outcomes, and Future Directions. Health Education &amp; Behavior. </a:t>
            </a:r>
          </a:p>
        </p:txBody>
      </p:sp>
    </p:spTree>
    <p:extLst>
      <p:ext uri="{BB962C8B-B14F-4D97-AF65-F5344CB8AC3E}">
        <p14:creationId xmlns:p14="http://schemas.microsoft.com/office/powerpoint/2010/main" val="3263225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934200" cy="5726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Project Description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Foundation environment assessment to inform fund planning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Youth interviews one of many data 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Time frame of approximately 6 months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Local geographic focus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400" b="1" dirty="0"/>
              <a:t>Youth Engagement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Involved in planning, data collection (peer interviews), and interpretation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Training in evaluation context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Funder interaction limited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Using an existing YPAR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52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2480" y="594359"/>
            <a:ext cx="6873240" cy="57950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Project Description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Multi-year initiative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Many data sources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Goal = social workers in elementary and middle schools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>
              <a:buNone/>
            </a:pPr>
            <a:r>
              <a:rPr lang="en-US" sz="2600" b="1" dirty="0"/>
              <a:t>Youth Engagement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One semester pilot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Goal = to hear from young people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/>
              <a:t>the extent of need for services, and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400" dirty="0"/>
              <a:t>how young people </a:t>
            </a:r>
            <a:r>
              <a:rPr lang="en-US" sz="2400" dirty="0">
                <a:solidFill>
                  <a:srgbClr val="FF0000"/>
                </a:solidFill>
              </a:rPr>
              <a:t>receive</a:t>
            </a:r>
            <a:r>
              <a:rPr lang="en-US" sz="2400" dirty="0"/>
              <a:t>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Model off of the </a:t>
            </a:r>
            <a:r>
              <a:rPr lang="en-US" sz="2400" dirty="0" err="1"/>
              <a:t>Youthprise</a:t>
            </a:r>
            <a:r>
              <a:rPr lang="en-US" sz="2400" dirty="0"/>
              <a:t> Northside Research Team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Social Worker in Schools Program</a:t>
            </a:r>
          </a:p>
        </p:txBody>
      </p:sp>
    </p:spTree>
    <p:extLst>
      <p:ext uri="{BB962C8B-B14F-4D97-AF65-F5344CB8AC3E}">
        <p14:creationId xmlns:p14="http://schemas.microsoft.com/office/powerpoint/2010/main" val="3551284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Example(s) #3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Convened an advisory group of past program participants</a:t>
            </a:r>
          </a:p>
          <a:p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Consulted with an </a:t>
            </a:r>
            <a:r>
              <a:rPr lang="en-US" sz="2400" dirty="0"/>
              <a:t>existing advisory group</a:t>
            </a:r>
          </a:p>
          <a:p>
            <a:endParaRPr lang="en-US" sz="2400" dirty="0"/>
          </a:p>
          <a:p>
            <a:r>
              <a:rPr lang="en-US" sz="2400" dirty="0"/>
              <a:t>Youth serve on organizational boards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Voting opportunity = decisional power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Youth gain leadership experience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Keeps team focusing on clear language about purpose, scope, and organizational agenda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800" dirty="0"/>
              <a:t>Youth as Positional Leaders </a:t>
            </a:r>
          </a:p>
          <a:p>
            <a:r>
              <a:rPr lang="en-US" sz="2800" dirty="0"/>
              <a:t>Advisory or Board role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45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49" y="1939159"/>
            <a:ext cx="3200400" cy="278905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Successes in Youth Participatory Evaluation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0" y="266700"/>
            <a:ext cx="7277100" cy="6419850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100" dirty="0"/>
              <a:t>Opportunities for power sharing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100" dirty="0"/>
              <a:t>Community Based Organizations as strategic partners to bridge geography</a:t>
            </a:r>
          </a:p>
          <a:p>
            <a:pPr marL="0" indent="-45720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3100" dirty="0"/>
              <a:t>Young people may not ‘have it all together;’ that’s where the innovation is!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100" dirty="0"/>
              <a:t>Group gains clarity -“Readers’ Digest” version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100" dirty="0"/>
              <a:t>Youth provide skillsets that deepen evaluation</a:t>
            </a:r>
          </a:p>
          <a:p>
            <a:pPr marL="0" indent="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3100" dirty="0"/>
              <a:t>Multiple perspectives inform a fuller picture of what we should evaluate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en-US" sz="3100" dirty="0"/>
              <a:t>Show clients or partners what can be possible</a:t>
            </a:r>
          </a:p>
          <a:p>
            <a:pPr marL="0" indent="-457200">
              <a:lnSpc>
                <a:spcPct val="120000"/>
              </a:lnSpc>
              <a:spcAft>
                <a:spcPts val="1800"/>
              </a:spcAft>
              <a:buNone/>
            </a:pPr>
            <a:r>
              <a:rPr lang="en-US" sz="3100" dirty="0"/>
              <a:t>Training/orientation help introduce youth to the field, build new skills</a:t>
            </a:r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201168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157223"/>
      </p:ext>
    </p:extLst>
  </p:cSld>
  <p:clrMapOvr>
    <a:masterClrMapping/>
  </p:clrMapOvr>
</p:sld>
</file>

<file path=ppt/theme/theme1.xml><?xml version="1.0" encoding="utf-8"?>
<a:theme xmlns:a="http://schemas.openxmlformats.org/drawingml/2006/main" name="IG Brand">
  <a:themeElements>
    <a:clrScheme name="IG Custom">
      <a:dk1>
        <a:sysClr val="windowText" lastClr="000000"/>
      </a:dk1>
      <a:lt1>
        <a:sysClr val="window" lastClr="FFFFFF"/>
      </a:lt1>
      <a:dk2>
        <a:srgbClr val="344068"/>
      </a:dk2>
      <a:lt2>
        <a:srgbClr val="959480"/>
      </a:lt2>
      <a:accent1>
        <a:srgbClr val="707EBD"/>
      </a:accent1>
      <a:accent2>
        <a:srgbClr val="00B6BE"/>
      </a:accent2>
      <a:accent3>
        <a:srgbClr val="7FB539"/>
      </a:accent3>
      <a:accent4>
        <a:srgbClr val="F9A61A"/>
      </a:accent4>
      <a:accent5>
        <a:srgbClr val="F47A55"/>
      </a:accent5>
      <a:accent6>
        <a:srgbClr val="F04E63"/>
      </a:accent6>
      <a:hlink>
        <a:srgbClr val="00B6BE"/>
      </a:hlink>
      <a:folHlink>
        <a:srgbClr val="707EB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F5DE971-8975-46FA-A230-3FEE042555DF}" vid="{55648DC9-CF58-42E8-B814-AD09057F4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</Template>
  <TotalTime>885</TotalTime>
  <Words>1107</Words>
  <Application>Microsoft Office PowerPoint</Application>
  <PresentationFormat>Widescreen</PresentationFormat>
  <Paragraphs>151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IG Brand</vt:lpstr>
      <vt:lpstr>Engaging Youth: Not an Afterthought</vt:lpstr>
      <vt:lpstr>Welcome!</vt:lpstr>
      <vt:lpstr>Panelists</vt:lpstr>
      <vt:lpstr>Fist to 5</vt:lpstr>
      <vt:lpstr>Example #1</vt:lpstr>
      <vt:lpstr>Example #1</vt:lpstr>
      <vt:lpstr>Example #2</vt:lpstr>
      <vt:lpstr>Example(s) #3</vt:lpstr>
      <vt:lpstr>Successes in Youth Participatory Evaluation </vt:lpstr>
      <vt:lpstr>Challenges in Youth Participatory Evaluation</vt:lpstr>
      <vt:lpstr>Questions?</vt:lpstr>
      <vt:lpstr>Discussion</vt:lpstr>
      <vt:lpstr>Closing </vt:lpstr>
      <vt:lpstr>Closing </vt:lpstr>
      <vt:lpstr>Panelists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Youth: Not an Afterthought</dc:title>
  <dc:creator>Katherine Lymn</dc:creator>
  <cp:lastModifiedBy>Rebecca K. Stewart</cp:lastModifiedBy>
  <cp:revision>36</cp:revision>
  <cp:lastPrinted>2018-10-26T16:42:06Z</cp:lastPrinted>
  <dcterms:created xsi:type="dcterms:W3CDTF">2018-09-14T16:42:45Z</dcterms:created>
  <dcterms:modified xsi:type="dcterms:W3CDTF">2018-11-02T15:47:26Z</dcterms:modified>
</cp:coreProperties>
</file>