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5" r:id="rId2"/>
    <p:sldMasterId id="2147483751" r:id="rId3"/>
    <p:sldMasterId id="2147483766" r:id="rId4"/>
    <p:sldMasterId id="2147483796" r:id="rId5"/>
    <p:sldMasterId id="2147483811" r:id="rId6"/>
  </p:sldMasterIdLst>
  <p:notesMasterIdLst>
    <p:notesMasterId r:id="rId36"/>
  </p:notesMasterIdLst>
  <p:handoutMasterIdLst>
    <p:handoutMasterId r:id="rId37"/>
  </p:handoutMasterIdLst>
  <p:sldIdLst>
    <p:sldId id="305" r:id="rId7"/>
    <p:sldId id="471" r:id="rId8"/>
    <p:sldId id="510" r:id="rId9"/>
    <p:sldId id="532" r:id="rId10"/>
    <p:sldId id="533" r:id="rId11"/>
    <p:sldId id="551" r:id="rId12"/>
    <p:sldId id="554" r:id="rId13"/>
    <p:sldId id="550" r:id="rId14"/>
    <p:sldId id="534" r:id="rId15"/>
    <p:sldId id="516" r:id="rId16"/>
    <p:sldId id="526" r:id="rId17"/>
    <p:sldId id="520" r:id="rId18"/>
    <p:sldId id="521" r:id="rId19"/>
    <p:sldId id="517" r:id="rId20"/>
    <p:sldId id="525" r:id="rId21"/>
    <p:sldId id="527" r:id="rId22"/>
    <p:sldId id="524" r:id="rId23"/>
    <p:sldId id="523" r:id="rId24"/>
    <p:sldId id="528" r:id="rId25"/>
    <p:sldId id="549" r:id="rId26"/>
    <p:sldId id="536" r:id="rId27"/>
    <p:sldId id="553" r:id="rId28"/>
    <p:sldId id="546" r:id="rId29"/>
    <p:sldId id="540" r:id="rId30"/>
    <p:sldId id="562" r:id="rId31"/>
    <p:sldId id="563" r:id="rId32"/>
    <p:sldId id="565" r:id="rId33"/>
    <p:sldId id="564" r:id="rId34"/>
    <p:sldId id="530" r:id="rId35"/>
  </p:sldIdLst>
  <p:sldSz cx="9144000" cy="6858000" type="screen4x3"/>
  <p:notesSz cx="6881813" cy="9296400"/>
  <p:custDataLst>
    <p:tags r:id="rId38"/>
  </p:custDataLst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3200" kern="1200">
        <a:solidFill>
          <a:srgbClr val="224568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3200" kern="1200">
        <a:solidFill>
          <a:srgbClr val="224568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3200" kern="1200">
        <a:solidFill>
          <a:srgbClr val="224568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3200" kern="1200">
        <a:solidFill>
          <a:srgbClr val="224568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3200" kern="1200">
        <a:solidFill>
          <a:srgbClr val="224568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rgbClr val="224568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rgbClr val="224568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rgbClr val="224568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rgbClr val="224568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000099"/>
    <a:srgbClr val="4E2AB8"/>
    <a:srgbClr val="523F69"/>
    <a:srgbClr val="224568"/>
    <a:srgbClr val="006600"/>
    <a:srgbClr val="6600CC"/>
    <a:srgbClr val="003300"/>
    <a:srgbClr val="66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14" autoAdjust="0"/>
    <p:restoredTop sz="94812" autoAdjust="0"/>
  </p:normalViewPr>
  <p:slideViewPr>
    <p:cSldViewPr>
      <p:cViewPr>
        <p:scale>
          <a:sx n="70" d="100"/>
          <a:sy n="70" d="100"/>
        </p:scale>
        <p:origin x="-558" y="-7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1614" y="-102"/>
      </p:cViewPr>
      <p:guideLst>
        <p:guide orient="horz" pos="2928"/>
        <p:guide pos="216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942145" y="305217"/>
            <a:ext cx="2981911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8" tIns="46220" rIns="92438" bIns="462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dirty="0" smtClean="0"/>
              <a:t>American Evaluation Association</a:t>
            </a:r>
          </a:p>
          <a:p>
            <a:pPr>
              <a:defRPr/>
            </a:pPr>
            <a:r>
              <a:rPr lang="en-US" dirty="0" smtClean="0"/>
              <a:t>November 2011</a:t>
            </a:r>
          </a:p>
        </p:txBody>
      </p:sp>
      <p:sp>
        <p:nvSpPr>
          <p:cNvPr id="3850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39421" y="0"/>
            <a:ext cx="1640832" cy="465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8" tIns="46220" rIns="92438" bIns="462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 smtClean="0"/>
          </a:p>
          <a:p>
            <a:pPr>
              <a:defRPr/>
            </a:pPr>
            <a:fld id="{9EEC6F7A-8E50-48B6-BE9F-465FC33AB46F}" type="datetimeFigureOut">
              <a:rPr lang="en-US" smtClean="0"/>
              <a:pPr>
                <a:defRPr/>
              </a:pPr>
              <a:t>10/28/2011</a:t>
            </a:fld>
            <a:endParaRPr lang="en-US" dirty="0"/>
          </a:p>
        </p:txBody>
      </p:sp>
      <p:sp>
        <p:nvSpPr>
          <p:cNvPr id="3850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8342" y="8829037"/>
            <a:ext cx="2981911" cy="465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8" tIns="46220" rIns="92438" bIns="462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rgbClr val="224568"/>
                </a:solidFill>
                <a:latin typeface="Arial" charset="0"/>
              </a:defRPr>
            </a:lvl1pPr>
          </a:lstStyle>
          <a:p>
            <a:pPr>
              <a:defRPr/>
            </a:pPr>
            <a:fld id="{5E29F761-B9A7-4138-A148-9337CDD6F7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"/>
          </p:nvPr>
        </p:nvSpPr>
        <p:spPr>
          <a:xfrm>
            <a:off x="0" y="8830627"/>
            <a:ext cx="2981911" cy="4641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en-US" dirty="0"/>
              <a:t>Early Childhood Outcomes Center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1911" cy="465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8" tIns="46220" rIns="92438" bIns="462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8342" y="0"/>
            <a:ext cx="2981911" cy="465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8" tIns="46220" rIns="92438" bIns="462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92CDB4CB-2F11-4A3C-B3DA-57FEFAFB6CBA}" type="datetimeFigureOut">
              <a:rPr lang="en-US"/>
              <a:pPr>
                <a:defRPr/>
              </a:pPr>
              <a:t>10/28/2011</a:t>
            </a:fld>
            <a:endParaRPr lang="en-US" dirty="0"/>
          </a:p>
        </p:txBody>
      </p:sp>
      <p:sp>
        <p:nvSpPr>
          <p:cNvPr id="43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9188" y="698500"/>
            <a:ext cx="4645025" cy="34845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6933" y="4414519"/>
            <a:ext cx="5507948" cy="4184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8" tIns="46220" rIns="92438" bIns="462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037"/>
            <a:ext cx="2981911" cy="465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8" tIns="46220" rIns="92438" bIns="462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8342" y="8829037"/>
            <a:ext cx="2981911" cy="465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8" tIns="46220" rIns="92438" bIns="462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39DE5D2B-5546-44E8-BFB2-32E668F911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C7FE95-5300-4E9F-AFFB-E6DE1B4277BF}" type="slidenum">
              <a:rPr lang="en-US" smtClean="0"/>
              <a:pPr/>
              <a:t>1</a:t>
            </a:fld>
            <a:endParaRPr lang="en-US" dirty="0" smtClean="0"/>
          </a:p>
        </p:txBody>
      </p:sp>
      <p:sp>
        <p:nvSpPr>
          <p:cNvPr id="44035" name="Rectangle 7"/>
          <p:cNvSpPr txBox="1">
            <a:spLocks noGrp="1" noChangeArrowheads="1"/>
          </p:cNvSpPr>
          <p:nvPr/>
        </p:nvSpPr>
        <p:spPr bwMode="auto">
          <a:xfrm>
            <a:off x="3898342" y="8829037"/>
            <a:ext cx="2981911" cy="465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438" tIns="46220" rIns="92438" bIns="46220" anchor="b"/>
          <a:lstStyle/>
          <a:p>
            <a:pPr algn="r" eaLnBrk="1" hangingPunct="1"/>
            <a:fld id="{943ADB1E-9EC5-45DA-99A2-12CF88D2F87A}" type="slidenum">
              <a:rPr lang="en-US" sz="1200">
                <a:solidFill>
                  <a:schemeClr val="tx1"/>
                </a:solidFill>
                <a:latin typeface="Times New Roman" pitchFamily="18" charset="0"/>
              </a:rPr>
              <a:pPr algn="r" eaLnBrk="1" hangingPunct="1"/>
              <a:t>1</a:t>
            </a:fld>
            <a:endParaRPr lang="en-US" sz="12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40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DE5D2B-5546-44E8-BFB2-32E668F9113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60A6BF-F3FF-4CF3-9E78-63378A5CE5E6}" type="slidenum">
              <a:rPr lang="en-US"/>
              <a:pPr/>
              <a:t>14</a:t>
            </a:fld>
            <a:endParaRPr lang="en-US"/>
          </a:p>
        </p:txBody>
      </p:sp>
      <p:sp>
        <p:nvSpPr>
          <p:cNvPr id="860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difference</a:t>
            </a:r>
            <a:r>
              <a:rPr lang="en-US" baseline="0" dirty="0" smtClean="0"/>
              <a:t> between a data system and an outcomes measurement system.</a:t>
            </a:r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DE5D2B-5546-44E8-BFB2-32E668F9113C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DE5D2B-5546-44E8-BFB2-32E668F9113C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DE5D2B-5546-44E8-BFB2-32E668F9113C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DE5D2B-5546-44E8-BFB2-32E668F9113C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DE5D2B-5546-44E8-BFB2-32E668F9113C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DE5D2B-5546-44E8-BFB2-32E668F9113C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181" y="4415791"/>
            <a:ext cx="5507044" cy="4183380"/>
          </a:xfrm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DE5D2B-5546-44E8-BFB2-32E668F9113C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DE5D2B-5546-44E8-BFB2-32E668F9113C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DE5D2B-5546-44E8-BFB2-32E668F9113C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DE5D2B-5546-44E8-BFB2-32E668F9113C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DE5D2B-5546-44E8-BFB2-32E668F9113C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DE5D2B-5546-44E8-BFB2-32E668F9113C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DE5D2B-5546-44E8-BFB2-32E668F9113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DE5D2B-5546-44E8-BFB2-32E668F9113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DE5D2B-5546-44E8-BFB2-32E668F9113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DE5D2B-5546-44E8-BFB2-32E668F9113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DE5D2B-5546-44E8-BFB2-32E668F9113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DE5D2B-5546-44E8-BFB2-32E668F9113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DE5D2B-5546-44E8-BFB2-32E668F9113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sz="3600" b="1">
                <a:solidFill>
                  <a:srgbClr val="224568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>
                <a:solidFill>
                  <a:srgbClr val="224568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3886200"/>
            <a:ext cx="6400800" cy="1752600"/>
          </a:xfrm>
        </p:spPr>
        <p:txBody>
          <a:bodyPr/>
          <a:lstStyle>
            <a:lvl1pPr marL="0" indent="0" algn="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Early Childhood Outcomes Center</a:t>
            </a:r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B50CE-30BA-4152-9877-D9B3548CD2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-First ch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="1">
                <a:solidFill>
                  <a:srgbClr val="224568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191000"/>
          </a:xfrm>
        </p:spPr>
        <p:txBody>
          <a:bodyPr/>
          <a:lstStyle>
            <a:lvl1pPr>
              <a:buClr>
                <a:srgbClr val="224568"/>
              </a:buClr>
              <a:defRPr>
                <a:solidFill>
                  <a:srgbClr val="224568"/>
                </a:solidFill>
              </a:defRPr>
            </a:lvl1pPr>
            <a:lvl2pPr>
              <a:buClr>
                <a:srgbClr val="000099"/>
              </a:buClr>
              <a:defRPr>
                <a:solidFill>
                  <a:srgbClr val="224568"/>
                </a:solidFill>
              </a:defRPr>
            </a:lvl2pPr>
            <a:lvl3pPr>
              <a:defRPr>
                <a:solidFill>
                  <a:srgbClr val="224568"/>
                </a:solidFill>
              </a:defRPr>
            </a:lvl3pPr>
            <a:lvl4pPr>
              <a:defRPr>
                <a:solidFill>
                  <a:srgbClr val="224568"/>
                </a:solidFill>
              </a:defRPr>
            </a:lvl4pPr>
            <a:lvl5pPr>
              <a:defRPr>
                <a:solidFill>
                  <a:srgbClr val="224568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CC2FD-56E2-44FF-A27A-5EA43B900F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155575" y="6354763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Early Childhood Outcomes Center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split orient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Early Childhood Outcomes Center</a:t>
            </a:r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B3FCF-6D4B-4F4F-BAEB-9624E78AF6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split orient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0"/>
            <a:ext cx="40386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40386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Early Childhood Outcomes Center</a:t>
            </a:r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86984C-1894-46A7-9675-681A8CE94A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split orient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55448"/>
            <a:ext cx="807415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57400"/>
            <a:ext cx="4040188" cy="4191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57400"/>
            <a:ext cx="4041775" cy="41879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Early Childhood Outcomes Center</a:t>
            </a:r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C9D31-ADFA-4DEE-B728-77A48DE8D1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split orient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Early Childhood Outcomes Center</a:t>
            </a:r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650DC-BB22-434B-ABD5-12534D9595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split orient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Early Childhood Outcomes Center</a:t>
            </a:r>
          </a:p>
        </p:txBody>
      </p:sp>
      <p:sp>
        <p:nvSpPr>
          <p:cNvPr id="3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40533-0EE1-41EB-A65A-47ABBD32B4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split orient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57400"/>
            <a:ext cx="5111750" cy="4191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57400"/>
            <a:ext cx="3008313" cy="4191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2863C-C3A0-44D8-A32C-7B8D02CD93A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155575" y="6354763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Early Childhood Outcomes Center</a:t>
            </a:r>
          </a:p>
        </p:txBody>
      </p:sp>
    </p:spTree>
  </p:cSld>
  <p:clrMapOvr>
    <a:masterClrMapping/>
  </p:clrMapOvr>
  <p:transition spd="med">
    <p:split orient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Early Childhood Outcomes Center</a:t>
            </a:r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AFB670-83FA-4EC8-AD97-0AC0B81C4C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split orient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3886200"/>
            <a:ext cx="6400800" cy="1752600"/>
          </a:xfrm>
        </p:spPr>
        <p:txBody>
          <a:bodyPr/>
          <a:lstStyle>
            <a:lvl1pPr marL="0" indent="0" algn="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Early Childhood Outcomes Center</a:t>
            </a:r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242B6B-D82C-452A-9A99-AA7B700B3F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24568"/>
                </a:solidFill>
              </a:defRPr>
            </a:lvl1pPr>
            <a:lvl2pPr>
              <a:defRPr>
                <a:solidFill>
                  <a:srgbClr val="224568"/>
                </a:solidFill>
              </a:defRPr>
            </a:lvl2pPr>
            <a:lvl3pPr>
              <a:defRPr>
                <a:solidFill>
                  <a:srgbClr val="224568"/>
                </a:solidFill>
              </a:defRPr>
            </a:lvl3pPr>
            <a:lvl4pPr>
              <a:defRPr>
                <a:solidFill>
                  <a:srgbClr val="224568"/>
                </a:solidFill>
              </a:defRPr>
            </a:lvl4pPr>
            <a:lvl5pPr>
              <a:defRPr>
                <a:solidFill>
                  <a:srgbClr val="224568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224568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Early Childhood Outcomes Center</a:t>
            </a:r>
          </a:p>
        </p:txBody>
      </p:sp>
      <p:sp>
        <p:nvSpPr>
          <p:cNvPr id="6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24568"/>
                </a:solidFill>
              </a:defRPr>
            </a:lvl1pPr>
          </a:lstStyle>
          <a:p>
            <a:pPr>
              <a:defRPr/>
            </a:pPr>
            <a:fld id="{1BC0DA7E-46CF-49FF-9E3B-6C99ED157E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split orient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-Second ch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="1">
                <a:solidFill>
                  <a:srgbClr val="224568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187952"/>
          </a:xfrm>
        </p:spPr>
        <p:txBody>
          <a:bodyPr/>
          <a:lstStyle>
            <a:lvl1pPr>
              <a:buClr>
                <a:srgbClr val="224568"/>
              </a:buClr>
              <a:defRPr>
                <a:solidFill>
                  <a:srgbClr val="224568"/>
                </a:solidFill>
              </a:defRPr>
            </a:lvl1pPr>
            <a:lvl2pPr>
              <a:buClr>
                <a:srgbClr val="000099"/>
              </a:buClr>
              <a:defRPr>
                <a:solidFill>
                  <a:srgbClr val="224568"/>
                </a:solidFill>
              </a:defRPr>
            </a:lvl2pPr>
            <a:lvl3pPr>
              <a:defRPr>
                <a:solidFill>
                  <a:srgbClr val="224568"/>
                </a:solidFill>
              </a:defRPr>
            </a:lvl3pPr>
            <a:lvl4pPr>
              <a:defRPr>
                <a:solidFill>
                  <a:srgbClr val="224568"/>
                </a:solidFill>
              </a:defRPr>
            </a:lvl4pPr>
            <a:lvl5pPr>
              <a:defRPr>
                <a:solidFill>
                  <a:srgbClr val="224568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224568"/>
                </a:solidFill>
              </a:defRPr>
            </a:lvl1pPr>
          </a:lstStyle>
          <a:p>
            <a:pPr>
              <a:defRPr/>
            </a:pPr>
            <a:fld id="{550E8ADC-2C14-428C-9BCA-B5A925BCCA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24568"/>
                </a:solidFill>
              </a:defRPr>
            </a:lvl1pPr>
          </a:lstStyle>
          <a:p>
            <a:pPr>
              <a:defRPr/>
            </a:pPr>
            <a:r>
              <a:rPr lang="en-US" dirty="0"/>
              <a:t>Early Childhood Outcomes Center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split orient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Early Childhood Outcomes Center</a:t>
            </a:r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1E567-73E2-41FB-9A6C-603C2605AFE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 spd="med">
    <p:split orient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0"/>
            <a:ext cx="4038600" cy="41879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4038600" cy="41879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Early Childhood Outcomes Center</a:t>
            </a:r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8AF79-E7AF-4D06-B43F-9F7E83C1CA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split orient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55448"/>
            <a:ext cx="807415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57400"/>
            <a:ext cx="4040188" cy="41879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57400"/>
            <a:ext cx="4041775" cy="41879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Early Childhood Outcomes Center</a:t>
            </a:r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6F035-818E-4D16-A3BB-37EBB1BB37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split orient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Early Childhood Outcomes Center</a:t>
            </a:r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D8E5B-D871-4307-A3A7-BB881E19C5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split orient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Early Childhood Outcomes Center</a:t>
            </a:r>
          </a:p>
        </p:txBody>
      </p:sp>
      <p:sp>
        <p:nvSpPr>
          <p:cNvPr id="3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D9307-165B-4902-A617-CD3C52E3DD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split orient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57400"/>
            <a:ext cx="5111750" cy="41879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57400"/>
            <a:ext cx="3008313" cy="418795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16D23-AB05-4790-8B16-4F4249EBECF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155575" y="6354763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Early Childhood Outcomes Center</a:t>
            </a:r>
          </a:p>
        </p:txBody>
      </p:sp>
    </p:spTree>
  </p:cSld>
  <p:clrMapOvr>
    <a:masterClrMapping/>
  </p:clrMapOvr>
  <p:transition spd="med">
    <p:split orient="vert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Early Childhood Outcomes Center</a:t>
            </a:r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92548F-C5A2-4E86-A79E-C299E4B7AA1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split orient="vert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3886200"/>
            <a:ext cx="6400800" cy="1752600"/>
          </a:xfrm>
        </p:spPr>
        <p:txBody>
          <a:bodyPr/>
          <a:lstStyle>
            <a:lvl1pPr marL="0" indent="0" algn="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Early Childhood Outcomes Center</a:t>
            </a:r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E0A499-BF77-414B-AAFA-CF1A6367854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split orient="vert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-third ch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="1">
                <a:solidFill>
                  <a:srgbClr val="224568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187952"/>
          </a:xfrm>
        </p:spPr>
        <p:txBody>
          <a:bodyPr/>
          <a:lstStyle>
            <a:lvl1pPr>
              <a:buClr>
                <a:srgbClr val="224568"/>
              </a:buClr>
              <a:defRPr>
                <a:solidFill>
                  <a:srgbClr val="224568"/>
                </a:solidFill>
              </a:defRPr>
            </a:lvl1pPr>
            <a:lvl2pPr>
              <a:buClr>
                <a:srgbClr val="000099"/>
              </a:buClr>
              <a:defRPr>
                <a:solidFill>
                  <a:srgbClr val="224568"/>
                </a:solidFill>
              </a:defRPr>
            </a:lvl2pPr>
            <a:lvl3pPr>
              <a:defRPr>
                <a:solidFill>
                  <a:srgbClr val="224568"/>
                </a:solidFill>
              </a:defRPr>
            </a:lvl3pPr>
            <a:lvl4pPr>
              <a:defRPr>
                <a:solidFill>
                  <a:srgbClr val="224568"/>
                </a:solidFill>
              </a:defRPr>
            </a:lvl4pPr>
            <a:lvl5pPr>
              <a:defRPr>
                <a:solidFill>
                  <a:srgbClr val="224568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224568"/>
                </a:solidFill>
              </a:defRPr>
            </a:lvl1pPr>
          </a:lstStyle>
          <a:p>
            <a:pPr>
              <a:defRPr/>
            </a:pPr>
            <a:fld id="{E10D2728-FD41-405A-B59C-03D634F507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155575" y="6354763"/>
            <a:ext cx="2895600" cy="365125"/>
          </a:xfrm>
        </p:spPr>
        <p:txBody>
          <a:bodyPr/>
          <a:lstStyle>
            <a:lvl1pPr>
              <a:defRPr>
                <a:solidFill>
                  <a:srgbClr val="224568"/>
                </a:solidFill>
              </a:defRPr>
            </a:lvl1pPr>
          </a:lstStyle>
          <a:p>
            <a:pPr>
              <a:defRPr/>
            </a:pPr>
            <a:r>
              <a:rPr lang="en-US" dirty="0"/>
              <a:t>Early Childhood Outcomes Center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Early Childhood Outcomes Center</a:t>
            </a:r>
          </a:p>
        </p:txBody>
      </p:sp>
      <p:sp>
        <p:nvSpPr>
          <p:cNvPr id="6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A5F4D-1312-4E28-A43A-F5E217EDAB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split orient="vert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Early Childhood Outcomes Center</a:t>
            </a:r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68D73F-6F36-4601-B851-88CB59BB304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split orient="vert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0"/>
            <a:ext cx="4038600" cy="41879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4038600" cy="41879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Early Childhood Outcomes Center</a:t>
            </a:r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578730-7297-4B10-AAD2-9CB552BA52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split orient="vert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55448"/>
            <a:ext cx="807415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57400"/>
            <a:ext cx="4040188" cy="41879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57400"/>
            <a:ext cx="4041775" cy="41879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Early Childhood Outcomes Center</a:t>
            </a:r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8F133-A152-41E5-A939-741F1915E34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split orient="vert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Early Childhood Outcomes Center</a:t>
            </a:r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DCEE6A-0B7E-40D8-AE3B-FF869AF571C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split orient="vert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Early Childhood Outcomes Center</a:t>
            </a:r>
          </a:p>
        </p:txBody>
      </p:sp>
      <p:sp>
        <p:nvSpPr>
          <p:cNvPr id="3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53446D-CB8A-43BE-83E3-BCA5E343E84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split orient="vert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57400"/>
            <a:ext cx="5111750" cy="41879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57400"/>
            <a:ext cx="3008313" cy="418795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8ED39-FE75-41CE-AEB8-BFE0A0D3BE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155575" y="6354763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Early Childhood Outcomes Center</a:t>
            </a:r>
          </a:p>
        </p:txBody>
      </p:sp>
    </p:spTree>
  </p:cSld>
  <p:clrMapOvr>
    <a:masterClrMapping/>
  </p:clrMapOvr>
  <p:transition spd="med">
    <p:split orient="vert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Early Childhood Outcomes Center</a:t>
            </a:r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BD598-A7E3-4B63-BDFC-ADD926B11F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split orient="vert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3886200"/>
            <a:ext cx="6400800" cy="1752600"/>
          </a:xfrm>
        </p:spPr>
        <p:txBody>
          <a:bodyPr/>
          <a:lstStyle>
            <a:lvl1pPr marL="0" indent="0" algn="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Early Childhood Outcomes Center</a:t>
            </a:r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D305A-A9FC-4492-96FC-A56697324AA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split orient="vert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-Fourth ch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="1">
                <a:solidFill>
                  <a:srgbClr val="224568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187952"/>
          </a:xfrm>
        </p:spPr>
        <p:txBody>
          <a:bodyPr/>
          <a:lstStyle>
            <a:lvl1pPr>
              <a:buClr>
                <a:srgbClr val="224568"/>
              </a:buClr>
              <a:defRPr>
                <a:solidFill>
                  <a:srgbClr val="224568"/>
                </a:solidFill>
              </a:defRPr>
            </a:lvl1pPr>
            <a:lvl2pPr>
              <a:buClr>
                <a:srgbClr val="000099"/>
              </a:buClr>
              <a:defRPr>
                <a:solidFill>
                  <a:srgbClr val="224568"/>
                </a:solidFill>
              </a:defRPr>
            </a:lvl2pPr>
            <a:lvl3pPr>
              <a:defRPr>
                <a:solidFill>
                  <a:srgbClr val="224568"/>
                </a:solidFill>
              </a:defRPr>
            </a:lvl3pPr>
            <a:lvl4pPr>
              <a:defRPr>
                <a:solidFill>
                  <a:srgbClr val="224568"/>
                </a:solidFill>
              </a:defRPr>
            </a:lvl4pPr>
            <a:lvl5pPr>
              <a:defRPr>
                <a:solidFill>
                  <a:srgbClr val="224568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224568"/>
                </a:solidFill>
              </a:defRPr>
            </a:lvl1pPr>
          </a:lstStyle>
          <a:p>
            <a:pPr>
              <a:defRPr/>
            </a:pPr>
            <a:fld id="{88C225C6-F9DD-4058-ADF7-F69B94B30E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155575" y="6354763"/>
            <a:ext cx="2895600" cy="365125"/>
          </a:xfrm>
        </p:spPr>
        <p:txBody>
          <a:bodyPr/>
          <a:lstStyle>
            <a:lvl1pPr>
              <a:defRPr>
                <a:solidFill>
                  <a:srgbClr val="224568"/>
                </a:solidFill>
              </a:defRPr>
            </a:lvl1pPr>
          </a:lstStyle>
          <a:p>
            <a:pPr>
              <a:defRPr/>
            </a:pPr>
            <a:r>
              <a:rPr lang="en-US" dirty="0"/>
              <a:t>Early Childhood Outcomes Center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split orient="vert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Early Childhood Outcomes Center</a:t>
            </a:r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99758-164C-4805-95BA-A5BD5402CF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2211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00099"/>
                </a:solidFill>
              </a:defRPr>
            </a:lvl1pPr>
            <a:lvl2pPr>
              <a:defRPr sz="2400">
                <a:solidFill>
                  <a:srgbClr val="000099"/>
                </a:solidFill>
              </a:defRPr>
            </a:lvl2pPr>
            <a:lvl3pPr>
              <a:defRPr sz="2000">
                <a:solidFill>
                  <a:srgbClr val="000099"/>
                </a:solidFill>
              </a:defRPr>
            </a:lvl3pPr>
            <a:lvl4pPr>
              <a:defRPr sz="1800">
                <a:solidFill>
                  <a:srgbClr val="000099"/>
                </a:solidFill>
              </a:defRPr>
            </a:lvl4pPr>
            <a:lvl5pPr>
              <a:defRPr sz="1800">
                <a:solidFill>
                  <a:srgbClr val="00009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2211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00099"/>
                </a:solidFill>
              </a:defRPr>
            </a:lvl1pPr>
            <a:lvl2pPr>
              <a:defRPr sz="2400">
                <a:solidFill>
                  <a:srgbClr val="000099"/>
                </a:solidFill>
              </a:defRPr>
            </a:lvl2pPr>
            <a:lvl3pPr>
              <a:defRPr sz="2000">
                <a:solidFill>
                  <a:srgbClr val="000099"/>
                </a:solidFill>
              </a:defRPr>
            </a:lvl3pPr>
            <a:lvl4pPr>
              <a:defRPr sz="1800">
                <a:solidFill>
                  <a:srgbClr val="000099"/>
                </a:solidFill>
              </a:defRPr>
            </a:lvl4pPr>
            <a:lvl5pPr>
              <a:defRPr sz="1800">
                <a:solidFill>
                  <a:srgbClr val="00009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Early Childhood Outcomes Center</a:t>
            </a:r>
          </a:p>
        </p:txBody>
      </p:sp>
      <p:sp>
        <p:nvSpPr>
          <p:cNvPr id="7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FD4B1-7F2D-4536-B3CA-FB3C9CB9AED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split orient="vert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0"/>
            <a:ext cx="4038600" cy="41879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4038600" cy="41879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Early Childhood Outcomes Center</a:t>
            </a:r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AED17E-C2C8-4D63-8897-873BB79036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split orient="vert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55448"/>
            <a:ext cx="807415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57400"/>
            <a:ext cx="4040188" cy="41879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57400"/>
            <a:ext cx="4041775" cy="41879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Early Childhood Outcomes Center</a:t>
            </a:r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56DCF-DFF0-437B-81D2-C88053313D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split orient="vert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Early Childhood Outcomes Center</a:t>
            </a:r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8943E-4E48-4DBC-BD87-B3DAEC16092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split orient="vert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Early Childhood Outcomes Center</a:t>
            </a:r>
          </a:p>
        </p:txBody>
      </p:sp>
      <p:sp>
        <p:nvSpPr>
          <p:cNvPr id="3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98B4B4-C031-4D6D-86D8-07E088C515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split orient="vert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57400"/>
            <a:ext cx="5111750" cy="41879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57400"/>
            <a:ext cx="3008313" cy="418795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C1A6D3-408A-4C12-BF2A-7C1E436666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155575" y="6354763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Early Childhood Outcomes Center</a:t>
            </a:r>
          </a:p>
        </p:txBody>
      </p:sp>
    </p:spTree>
  </p:cSld>
  <p:clrMapOvr>
    <a:masterClrMapping/>
  </p:clrMapOvr>
  <p:transition spd="med">
    <p:split orient="vert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Early Childhood Outcomes Center</a:t>
            </a:r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02B69-1265-42D7-B061-87A8A2B50C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split orient="vert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3886200"/>
            <a:ext cx="6400800" cy="1752600"/>
          </a:xfrm>
        </p:spPr>
        <p:txBody>
          <a:bodyPr/>
          <a:lstStyle>
            <a:lvl1pPr marL="0" indent="0" algn="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Early Childhood Outcomes Center</a:t>
            </a:r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095C1-1272-4D69-9762-69B2A626CE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split orient="vert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-Fifth ch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="1">
                <a:solidFill>
                  <a:srgbClr val="224568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187952"/>
          </a:xfrm>
        </p:spPr>
        <p:txBody>
          <a:bodyPr/>
          <a:lstStyle>
            <a:lvl1pPr>
              <a:buClr>
                <a:srgbClr val="224568"/>
              </a:buClr>
              <a:defRPr>
                <a:solidFill>
                  <a:srgbClr val="224568"/>
                </a:solidFill>
              </a:defRPr>
            </a:lvl1pPr>
            <a:lvl2pPr>
              <a:buClr>
                <a:srgbClr val="000099"/>
              </a:buClr>
              <a:defRPr>
                <a:solidFill>
                  <a:srgbClr val="224568"/>
                </a:solidFill>
              </a:defRPr>
            </a:lvl2pPr>
            <a:lvl3pPr>
              <a:defRPr>
                <a:solidFill>
                  <a:srgbClr val="224568"/>
                </a:solidFill>
              </a:defRPr>
            </a:lvl3pPr>
            <a:lvl4pPr>
              <a:defRPr>
                <a:solidFill>
                  <a:srgbClr val="224568"/>
                </a:solidFill>
              </a:defRPr>
            </a:lvl4pPr>
            <a:lvl5pPr>
              <a:defRPr>
                <a:solidFill>
                  <a:srgbClr val="224568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224568"/>
                </a:solidFill>
              </a:defRPr>
            </a:lvl1pPr>
          </a:lstStyle>
          <a:p>
            <a:pPr>
              <a:defRPr/>
            </a:pPr>
            <a:fld id="{25003ACF-98AC-4D7E-8B7E-9D4400FA906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155575" y="6354763"/>
            <a:ext cx="2895600" cy="365125"/>
          </a:xfrm>
        </p:spPr>
        <p:txBody>
          <a:bodyPr/>
          <a:lstStyle>
            <a:lvl1pPr>
              <a:defRPr>
                <a:solidFill>
                  <a:srgbClr val="224568"/>
                </a:solidFill>
              </a:defRPr>
            </a:lvl1pPr>
          </a:lstStyle>
          <a:p>
            <a:pPr>
              <a:defRPr/>
            </a:pPr>
            <a:r>
              <a:rPr lang="en-US" dirty="0"/>
              <a:t>Early Childhood Outcomes Center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split orient="vert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Early Childhood Outcomes Center</a:t>
            </a:r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0D33A-EFD0-4A9E-8BB8-EC479A074E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split orient="vert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0"/>
            <a:ext cx="4038600" cy="41879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4038600" cy="41879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Early Childhood Outcomes Center</a:t>
            </a:r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FB5A1-647E-42EB-BF4C-56B965BD98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05000"/>
            <a:ext cx="4040188" cy="4221163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0099"/>
                </a:solidFill>
              </a:defRPr>
            </a:lvl1pPr>
            <a:lvl2pPr>
              <a:defRPr sz="2000">
                <a:solidFill>
                  <a:srgbClr val="000099"/>
                </a:solidFill>
              </a:defRPr>
            </a:lvl2pPr>
            <a:lvl3pPr>
              <a:defRPr sz="1800">
                <a:solidFill>
                  <a:srgbClr val="000099"/>
                </a:solidFill>
              </a:defRPr>
            </a:lvl3pPr>
            <a:lvl4pPr>
              <a:defRPr sz="1600">
                <a:solidFill>
                  <a:srgbClr val="000099"/>
                </a:solidFill>
              </a:defRPr>
            </a:lvl4pPr>
            <a:lvl5pPr>
              <a:defRPr sz="1600">
                <a:solidFill>
                  <a:srgbClr val="000099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05000"/>
            <a:ext cx="4041775" cy="4221163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0099"/>
                </a:solidFill>
              </a:defRPr>
            </a:lvl1pPr>
            <a:lvl2pPr>
              <a:defRPr sz="2000">
                <a:solidFill>
                  <a:srgbClr val="000099"/>
                </a:solidFill>
              </a:defRPr>
            </a:lvl2pPr>
            <a:lvl3pPr>
              <a:defRPr sz="1800">
                <a:solidFill>
                  <a:srgbClr val="000099"/>
                </a:solidFill>
              </a:defRPr>
            </a:lvl3pPr>
            <a:lvl4pPr>
              <a:defRPr sz="1600">
                <a:solidFill>
                  <a:srgbClr val="000099"/>
                </a:solidFill>
              </a:defRPr>
            </a:lvl4pPr>
            <a:lvl5pPr>
              <a:defRPr sz="1600">
                <a:solidFill>
                  <a:srgbClr val="000099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Early Childhood Outcomes Center</a:t>
            </a:r>
          </a:p>
        </p:txBody>
      </p:sp>
      <p:sp>
        <p:nvSpPr>
          <p:cNvPr id="8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C0E6C-0C3A-4D4B-AE15-E907E7177B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split orient="vert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55448"/>
            <a:ext cx="807415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57400"/>
            <a:ext cx="4040188" cy="41879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57400"/>
            <a:ext cx="4041775" cy="41879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Early Childhood Outcomes Center</a:t>
            </a:r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94590-7EE2-4827-8232-792D85396D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split orient="vert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Early Childhood Outcomes Center</a:t>
            </a:r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FD26F-4D3A-44FB-B96B-9925CE7F65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split orient="vert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Early Childhood Outcomes Center</a:t>
            </a:r>
          </a:p>
        </p:txBody>
      </p:sp>
      <p:sp>
        <p:nvSpPr>
          <p:cNvPr id="3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77A759-AE43-4C10-9F33-8FBFFBE790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split orient="vert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57400"/>
            <a:ext cx="5111750" cy="41879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57400"/>
            <a:ext cx="3008313" cy="418795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23134-82E5-42A2-A8EC-4000692E3F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155575" y="6354763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Early Childhood Outcomes Center</a:t>
            </a:r>
          </a:p>
        </p:txBody>
      </p:sp>
    </p:spTree>
  </p:cSld>
  <p:clrMapOvr>
    <a:masterClrMapping/>
  </p:clrMapOvr>
  <p:transition spd="med">
    <p:split orient="vert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Early Childhood Outcomes Center</a:t>
            </a:r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27A2D0-4843-4054-AD29-53CE924869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Early Childhood Outcomes Center</a:t>
            </a:r>
          </a:p>
        </p:txBody>
      </p:sp>
      <p:sp>
        <p:nvSpPr>
          <p:cNvPr id="5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804EA-97B9-4445-A745-C9021F31E2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Early Childhood Outcomes Center</a:t>
            </a:r>
          </a:p>
        </p:txBody>
      </p:sp>
      <p:sp>
        <p:nvSpPr>
          <p:cNvPr id="4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EB855-E35F-43C4-9A62-A4AD6989FE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981200"/>
            <a:ext cx="5111750" cy="4144963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0099"/>
                </a:solidFill>
              </a:defRPr>
            </a:lvl1pPr>
            <a:lvl2pPr>
              <a:defRPr sz="2800">
                <a:solidFill>
                  <a:srgbClr val="000099"/>
                </a:solidFill>
              </a:defRPr>
            </a:lvl2pPr>
            <a:lvl3pPr>
              <a:defRPr sz="2400">
                <a:solidFill>
                  <a:srgbClr val="000099"/>
                </a:solidFill>
              </a:defRPr>
            </a:lvl3pPr>
            <a:lvl4pPr>
              <a:defRPr sz="2000">
                <a:solidFill>
                  <a:srgbClr val="000099"/>
                </a:solidFill>
              </a:defRPr>
            </a:lvl4pPr>
            <a:lvl5pPr>
              <a:defRPr sz="2000">
                <a:solidFill>
                  <a:srgbClr val="000099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81200"/>
            <a:ext cx="3008313" cy="41449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000099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Early Childhood Outcomes Center</a:t>
            </a:r>
          </a:p>
        </p:txBody>
      </p:sp>
      <p:sp>
        <p:nvSpPr>
          <p:cNvPr id="7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9AC739-82EC-4CDD-8251-CC7232B38B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Early Childhood Outcomes Center</a:t>
            </a:r>
          </a:p>
        </p:txBody>
      </p:sp>
      <p:sp>
        <p:nvSpPr>
          <p:cNvPr id="7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4FBED-C92B-49BF-B631-BCF7E14445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png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23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32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41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0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Rectangle 19"/>
          <p:cNvSpPr>
            <a:spLocks noChangeArrowheads="1"/>
          </p:cNvSpPr>
          <p:nvPr userDrawn="1"/>
        </p:nvSpPr>
        <p:spPr bwMode="auto">
          <a:xfrm>
            <a:off x="381000" y="304800"/>
            <a:ext cx="8534400" cy="1219200"/>
          </a:xfrm>
          <a:prstGeom prst="rect">
            <a:avLst/>
          </a:prstGeom>
          <a:solidFill>
            <a:srgbClr val="4E2AB8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743200"/>
            <a:ext cx="80772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6568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0">
            <a:solidFill>
              <a:srgbClr val="523F6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eaLnBrk="1" hangingPunct="1">
              <a:defRPr/>
            </a:pP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66569" name="Text Box 9"/>
          <p:cNvSpPr txBox="1">
            <a:spLocks noChangeArrowheads="1"/>
          </p:cNvSpPr>
          <p:nvPr userDrawn="1"/>
        </p:nvSpPr>
        <p:spPr bwMode="auto">
          <a:xfrm>
            <a:off x="914400" y="1219200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  <a:defRPr/>
            </a:pP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 userDrawn="1"/>
        </p:nvSpPr>
        <p:spPr bwMode="auto">
          <a:xfrm>
            <a:off x="457200" y="1143000"/>
            <a:ext cx="1600200" cy="1524000"/>
          </a:xfrm>
          <a:prstGeom prst="ellipse">
            <a:avLst/>
          </a:prstGeom>
          <a:noFill/>
          <a:ln w="9525" cap="flat" cmpd="sng" algn="ctr">
            <a:solidFill>
              <a:srgbClr val="339933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 eaLnBrk="1" hangingPunct="1">
              <a:defRPr/>
            </a:pP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6151" name="Picture 12" descr="pink shirt girl"/>
          <p:cNvPicPr>
            <a:picLocks noChangeAspect="1" noChangeArrowheads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924800" y="304800"/>
            <a:ext cx="8763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14" descr="blond_happy_baby"/>
          <p:cNvPicPr>
            <a:picLocks noChangeAspect="1" noChangeArrowheads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705600" y="304800"/>
            <a:ext cx="895350" cy="88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16" descr="girl_with_ball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486400" y="381000"/>
            <a:ext cx="819150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15" descr="girl_in_wheelchair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096000" y="685800"/>
            <a:ext cx="8382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5" name="Picture 13" descr="tie_dye_boy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315200" y="609600"/>
            <a:ext cx="895350" cy="88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6" name="Picture 17" descr="eco_round_logo_w_purple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57200" y="228600"/>
            <a:ext cx="1752600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Date Placeholder 16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59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99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dirty="0"/>
              <a:t>Early Childhood Outcomes Center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0099"/>
                </a:solidFill>
                <a:latin typeface="Arial" charset="0"/>
              </a:defRPr>
            </a:lvl1pPr>
          </a:lstStyle>
          <a:p>
            <a:pPr>
              <a:defRPr/>
            </a:pPr>
            <a:fld id="{BBFD97A8-F9B9-4091-8794-14703CA5E3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94" r:id="rId1"/>
    <p:sldLayoutId id="2147484795" r:id="rId2"/>
    <p:sldLayoutId id="2147484753" r:id="rId3"/>
    <p:sldLayoutId id="2147484754" r:id="rId4"/>
    <p:sldLayoutId id="2147484755" r:id="rId5"/>
    <p:sldLayoutId id="2147484756" r:id="rId6"/>
    <p:sldLayoutId id="2147484757" r:id="rId7"/>
    <p:sldLayoutId id="2147484758" r:id="rId8"/>
    <p:sldLayoutId id="2147484759" r:id="rId9"/>
  </p:sldLayoutIdLst>
  <p:transition spd="med">
    <p:split orient="vert"/>
  </p:transition>
  <p:hf hd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152400"/>
            <a:ext cx="8077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1336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91496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0">
            <a:solidFill>
              <a:srgbClr val="523F6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eaLnBrk="1" hangingPunct="1">
              <a:defRPr/>
            </a:pP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91497" name="Text Box 9"/>
          <p:cNvSpPr txBox="1">
            <a:spLocks noChangeArrowheads="1"/>
          </p:cNvSpPr>
          <p:nvPr userDrawn="1"/>
        </p:nvSpPr>
        <p:spPr bwMode="auto">
          <a:xfrm>
            <a:off x="914400" y="1219200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  <a:defRPr/>
            </a:pP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059" name="Rectangle 11"/>
          <p:cNvSpPr>
            <a:spLocks noChangeArrowheads="1"/>
          </p:cNvSpPr>
          <p:nvPr userDrawn="1"/>
        </p:nvSpPr>
        <p:spPr bwMode="auto">
          <a:xfrm>
            <a:off x="457200" y="1600200"/>
            <a:ext cx="8229600" cy="228600"/>
          </a:xfrm>
          <a:prstGeom prst="rect">
            <a:avLst/>
          </a:prstGeom>
          <a:solidFill>
            <a:srgbClr val="4E2AB8"/>
          </a:solidFill>
          <a:ln w="9525">
            <a:solidFill>
              <a:srgbClr val="6666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pic>
        <p:nvPicPr>
          <p:cNvPr id="7175" name="Picture 14" descr="girl_with_ball"/>
          <p:cNvPicPr>
            <a:picLocks noChangeAspect="1" noChangeArrowheads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543800" y="1371600"/>
            <a:ext cx="685800" cy="67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1524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224568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dirty="0"/>
              <a:t>Early Childhood Outcomes Center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24568"/>
                </a:solidFill>
                <a:latin typeface="Arial" charset="0"/>
              </a:defRPr>
            </a:lvl1pPr>
          </a:lstStyle>
          <a:p>
            <a:pPr>
              <a:defRPr/>
            </a:pPr>
            <a:fld id="{3A68403D-29B6-4F0C-86B8-FD68709C64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60" r:id="rId1"/>
    <p:sldLayoutId id="2147484796" r:id="rId2"/>
    <p:sldLayoutId id="2147484761" r:id="rId3"/>
    <p:sldLayoutId id="2147484762" r:id="rId4"/>
    <p:sldLayoutId id="2147484763" r:id="rId5"/>
    <p:sldLayoutId id="2147484764" r:id="rId6"/>
    <p:sldLayoutId id="2147484765" r:id="rId7"/>
    <p:sldLayoutId id="2147484797" r:id="rId8"/>
    <p:sldLayoutId id="2147484766" r:id="rId9"/>
  </p:sldLayoutIdLst>
  <p:transition spd="med">
    <p:split orient="vert"/>
  </p:transition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224568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224568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224568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224568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224568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152400"/>
            <a:ext cx="8077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1336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91496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0">
            <a:solidFill>
              <a:srgbClr val="523F6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eaLnBrk="1" hangingPunct="1">
              <a:defRPr/>
            </a:pP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91497" name="Text Box 9"/>
          <p:cNvSpPr txBox="1">
            <a:spLocks noChangeArrowheads="1"/>
          </p:cNvSpPr>
          <p:nvPr userDrawn="1"/>
        </p:nvSpPr>
        <p:spPr bwMode="auto">
          <a:xfrm>
            <a:off x="914400" y="1219200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  <a:defRPr/>
            </a:pP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059" name="Rectangle 11"/>
          <p:cNvSpPr>
            <a:spLocks noChangeArrowheads="1"/>
          </p:cNvSpPr>
          <p:nvPr userDrawn="1"/>
        </p:nvSpPr>
        <p:spPr bwMode="auto">
          <a:xfrm>
            <a:off x="457200" y="1600200"/>
            <a:ext cx="8229600" cy="228600"/>
          </a:xfrm>
          <a:prstGeom prst="rect">
            <a:avLst/>
          </a:prstGeom>
          <a:solidFill>
            <a:srgbClr val="4E2AB8"/>
          </a:solidFill>
          <a:ln w="9525">
            <a:solidFill>
              <a:srgbClr val="6666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1524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224568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dirty="0"/>
              <a:t>Early Childhood Outcomes Center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24568"/>
                </a:solidFill>
                <a:latin typeface="Arial" charset="0"/>
              </a:defRPr>
            </a:lvl1pPr>
          </a:lstStyle>
          <a:p>
            <a:pPr>
              <a:defRPr/>
            </a:pPr>
            <a:fld id="{602B6E61-516A-456C-A568-9E54C31CBC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8201" name="Picture 15" descr="girl_in_wheelchair"/>
          <p:cNvPicPr>
            <a:picLocks noChangeAspect="1" noChangeArrowheads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543800" y="1295400"/>
            <a:ext cx="82232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767" r:id="rId1"/>
    <p:sldLayoutId id="2147484798" r:id="rId2"/>
    <p:sldLayoutId id="2147484799" r:id="rId3"/>
    <p:sldLayoutId id="2147484768" r:id="rId4"/>
    <p:sldLayoutId id="2147484769" r:id="rId5"/>
    <p:sldLayoutId id="2147484770" r:id="rId6"/>
    <p:sldLayoutId id="2147484771" r:id="rId7"/>
    <p:sldLayoutId id="2147484800" r:id="rId8"/>
    <p:sldLayoutId id="2147484772" r:id="rId9"/>
  </p:sldLayoutIdLst>
  <p:transition spd="med">
    <p:split orient="vert"/>
  </p:transition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224568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224568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224568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224568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224568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152400"/>
            <a:ext cx="8077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130425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91496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0">
            <a:solidFill>
              <a:srgbClr val="523F6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eaLnBrk="1" hangingPunct="1">
              <a:defRPr/>
            </a:pP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91497" name="Text Box 9"/>
          <p:cNvSpPr txBox="1">
            <a:spLocks noChangeArrowheads="1"/>
          </p:cNvSpPr>
          <p:nvPr userDrawn="1"/>
        </p:nvSpPr>
        <p:spPr bwMode="auto">
          <a:xfrm>
            <a:off x="914400" y="1219200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  <a:defRPr/>
            </a:pP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059" name="Rectangle 11"/>
          <p:cNvSpPr>
            <a:spLocks noChangeArrowheads="1"/>
          </p:cNvSpPr>
          <p:nvPr userDrawn="1"/>
        </p:nvSpPr>
        <p:spPr bwMode="auto">
          <a:xfrm>
            <a:off x="457200" y="1600200"/>
            <a:ext cx="8229600" cy="182563"/>
          </a:xfrm>
          <a:prstGeom prst="rect">
            <a:avLst/>
          </a:prstGeom>
          <a:solidFill>
            <a:srgbClr val="4E2AB8"/>
          </a:solidFill>
          <a:ln w="9525">
            <a:solidFill>
              <a:srgbClr val="6666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1524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224568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dirty="0"/>
              <a:t>Early Childhood Outcomes Center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24568"/>
                </a:solidFill>
                <a:latin typeface="Arial" charset="0"/>
              </a:defRPr>
            </a:lvl1pPr>
          </a:lstStyle>
          <a:p>
            <a:pPr>
              <a:defRPr/>
            </a:pPr>
            <a:fld id="{71D17292-4921-4331-BEFF-062AA5B921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9225" name="Picture 14" descr="blond_happy_baby"/>
          <p:cNvPicPr>
            <a:picLocks noChangeAspect="1" noChangeArrowheads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543800" y="1295400"/>
            <a:ext cx="82232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773" r:id="rId1"/>
    <p:sldLayoutId id="2147484801" r:id="rId2"/>
    <p:sldLayoutId id="2147484774" r:id="rId3"/>
    <p:sldLayoutId id="2147484775" r:id="rId4"/>
    <p:sldLayoutId id="2147484776" r:id="rId5"/>
    <p:sldLayoutId id="2147484777" r:id="rId6"/>
    <p:sldLayoutId id="2147484778" r:id="rId7"/>
    <p:sldLayoutId id="2147484802" r:id="rId8"/>
    <p:sldLayoutId id="2147484779" r:id="rId9"/>
  </p:sldLayoutIdLst>
  <p:transition spd="med">
    <p:split orient="vert"/>
  </p:transition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224568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224568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224568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224568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224568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152400"/>
            <a:ext cx="8077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130425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91496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0">
            <a:solidFill>
              <a:srgbClr val="523F6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eaLnBrk="1" hangingPunct="1">
              <a:defRPr/>
            </a:pP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91497" name="Text Box 9"/>
          <p:cNvSpPr txBox="1">
            <a:spLocks noChangeArrowheads="1"/>
          </p:cNvSpPr>
          <p:nvPr userDrawn="1"/>
        </p:nvSpPr>
        <p:spPr bwMode="auto">
          <a:xfrm>
            <a:off x="914400" y="1219200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  <a:defRPr/>
            </a:pP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059" name="Rectangle 11"/>
          <p:cNvSpPr>
            <a:spLocks noChangeArrowheads="1"/>
          </p:cNvSpPr>
          <p:nvPr userDrawn="1"/>
        </p:nvSpPr>
        <p:spPr bwMode="auto">
          <a:xfrm>
            <a:off x="457200" y="1600200"/>
            <a:ext cx="8229600" cy="136525"/>
          </a:xfrm>
          <a:prstGeom prst="rect">
            <a:avLst/>
          </a:prstGeom>
          <a:solidFill>
            <a:srgbClr val="4E2AB8"/>
          </a:solidFill>
          <a:ln w="9525">
            <a:solidFill>
              <a:srgbClr val="6666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1524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224568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dirty="0"/>
              <a:t>Early Childhood Outcomes Center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24568"/>
                </a:solidFill>
                <a:latin typeface="Arial" charset="0"/>
              </a:defRPr>
            </a:lvl1pPr>
          </a:lstStyle>
          <a:p>
            <a:pPr>
              <a:defRPr/>
            </a:pPr>
            <a:fld id="{C2F28B2C-CA60-4CEA-B4B3-9435A63CEA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249" name="Picture 13" descr="tie_dye_boy"/>
          <p:cNvPicPr>
            <a:picLocks noChangeAspect="1" noChangeArrowheads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543800" y="1247775"/>
            <a:ext cx="82232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780" r:id="rId1"/>
    <p:sldLayoutId id="2147484803" r:id="rId2"/>
    <p:sldLayoutId id="2147484781" r:id="rId3"/>
    <p:sldLayoutId id="2147484782" r:id="rId4"/>
    <p:sldLayoutId id="2147484783" r:id="rId5"/>
    <p:sldLayoutId id="2147484784" r:id="rId6"/>
    <p:sldLayoutId id="2147484785" r:id="rId7"/>
    <p:sldLayoutId id="2147484804" r:id="rId8"/>
    <p:sldLayoutId id="2147484786" r:id="rId9"/>
  </p:sldLayoutIdLst>
  <p:transition spd="med">
    <p:split orient="vert"/>
  </p:transition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224568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224568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224568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224568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224568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152400"/>
            <a:ext cx="8077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130425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91496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0">
            <a:solidFill>
              <a:srgbClr val="523F6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eaLnBrk="1" hangingPunct="1">
              <a:defRPr/>
            </a:pP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91497" name="Text Box 9"/>
          <p:cNvSpPr txBox="1">
            <a:spLocks noChangeArrowheads="1"/>
          </p:cNvSpPr>
          <p:nvPr userDrawn="1"/>
        </p:nvSpPr>
        <p:spPr bwMode="auto">
          <a:xfrm>
            <a:off x="914400" y="1219200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  <a:defRPr/>
            </a:pP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059" name="Rectangle 11"/>
          <p:cNvSpPr>
            <a:spLocks noChangeArrowheads="1"/>
          </p:cNvSpPr>
          <p:nvPr userDrawn="1"/>
        </p:nvSpPr>
        <p:spPr bwMode="auto">
          <a:xfrm>
            <a:off x="457200" y="1600200"/>
            <a:ext cx="8229600" cy="228600"/>
          </a:xfrm>
          <a:prstGeom prst="rect">
            <a:avLst/>
          </a:prstGeom>
          <a:solidFill>
            <a:srgbClr val="4E2AB8"/>
          </a:solidFill>
          <a:ln w="9525">
            <a:solidFill>
              <a:srgbClr val="6666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1524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224568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dirty="0"/>
              <a:t>Early Childhood Outcomes Center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24568"/>
                </a:solidFill>
                <a:latin typeface="Arial" charset="0"/>
              </a:defRPr>
            </a:lvl1pPr>
          </a:lstStyle>
          <a:p>
            <a:pPr>
              <a:defRPr/>
            </a:pPr>
            <a:fld id="{DF804CC7-5619-4030-B192-25DE9E205B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1273" name="Picture 12" descr="pink shirt girl"/>
          <p:cNvPicPr>
            <a:picLocks noChangeAspect="1" noChangeArrowheads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543800" y="13716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787" r:id="rId1"/>
    <p:sldLayoutId id="2147484805" r:id="rId2"/>
    <p:sldLayoutId id="2147484788" r:id="rId3"/>
    <p:sldLayoutId id="2147484789" r:id="rId4"/>
    <p:sldLayoutId id="2147484790" r:id="rId5"/>
    <p:sldLayoutId id="2147484791" r:id="rId6"/>
    <p:sldLayoutId id="2147484792" r:id="rId7"/>
    <p:sldLayoutId id="2147484806" r:id="rId8"/>
    <p:sldLayoutId id="2147484793" r:id="rId9"/>
  </p:sldLayoutIdLst>
  <p:transition spd="med">
    <p:split orient="vert"/>
  </p:transition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224568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224568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224568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224568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224568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43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-eco-center.org/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8"/>
          <p:cNvPicPr>
            <a:picLocks noGrp="1"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5943600"/>
            <a:ext cx="8001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ext Box 5"/>
          <p:cNvSpPr txBox="1">
            <a:spLocks noChangeArrowheads="1"/>
          </p:cNvSpPr>
          <p:nvPr/>
        </p:nvSpPr>
        <p:spPr bwMode="auto">
          <a:xfrm>
            <a:off x="685800" y="4800600"/>
            <a:ext cx="7696200" cy="1015663"/>
          </a:xfrm>
          <a:prstGeom prst="rect">
            <a:avLst/>
          </a:prstGeom>
          <a:noFill/>
          <a:ln w="9525" algn="ctr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/>
              <a:t>Presented at </a:t>
            </a:r>
          </a:p>
          <a:p>
            <a:r>
              <a:rPr lang="en-US" sz="2000" b="1" dirty="0" smtClean="0"/>
              <a:t>Annual Conference of  the American Evaluation Association</a:t>
            </a:r>
          </a:p>
          <a:p>
            <a:r>
              <a:rPr lang="en-US" sz="2000" dirty="0" smtClean="0"/>
              <a:t>Anaheim, CA, November 2011</a:t>
            </a:r>
            <a:endParaRPr lang="en-US" sz="2000" dirty="0"/>
          </a:p>
        </p:txBody>
      </p:sp>
      <p:sp>
        <p:nvSpPr>
          <p:cNvPr id="25604" name="Title 8"/>
          <p:cNvSpPr>
            <a:spLocks noGrp="1"/>
          </p:cNvSpPr>
          <p:nvPr>
            <p:ph type="ctrTitle"/>
          </p:nvPr>
        </p:nvSpPr>
        <p:spPr>
          <a:xfrm>
            <a:off x="685800" y="1905001"/>
            <a:ext cx="7772400" cy="1695450"/>
          </a:xfrm>
        </p:spPr>
        <p:txBody>
          <a:bodyPr/>
          <a:lstStyle/>
          <a:p>
            <a:r>
              <a:rPr lang="en-US" dirty="0" smtClean="0"/>
              <a:t>Lessons Learned about How to Support Outcomes Measurement 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25605" name="Subtitle 11"/>
          <p:cNvSpPr>
            <a:spLocks noGrp="1"/>
          </p:cNvSpPr>
          <p:nvPr>
            <p:ph type="subTitle" idx="1"/>
          </p:nvPr>
        </p:nvSpPr>
        <p:spPr bwMode="auto">
          <a:xfrm>
            <a:off x="533400" y="3505200"/>
            <a:ext cx="7924800" cy="1752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Donna Spiker, Early Childhood Outcomes (ECO) Center at SRI International 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C225C6-F9DD-4058-ADF7-F69B94B30E8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Early Childhood Outcomes Center</a:t>
            </a:r>
            <a:endParaRPr lang="en-US" dirty="0"/>
          </a:p>
        </p:txBody>
      </p:sp>
      <p:sp>
        <p:nvSpPr>
          <p:cNvPr id="9" name="Title 5"/>
          <p:cNvSpPr>
            <a:spLocks noGrp="1"/>
          </p:cNvSpPr>
          <p:nvPr>
            <p:ph type="title"/>
          </p:nvPr>
        </p:nvSpPr>
        <p:spPr>
          <a:xfrm>
            <a:off x="533400" y="152400"/>
            <a:ext cx="8077200" cy="1143000"/>
          </a:xfrm>
        </p:spPr>
        <p:txBody>
          <a:bodyPr/>
          <a:lstStyle/>
          <a:p>
            <a:r>
              <a:rPr lang="en-US" sz="3200" dirty="0" smtClean="0"/>
              <a:t>One Example: A Framework for Child Outcomes Measurement System</a:t>
            </a:r>
          </a:p>
        </p:txBody>
      </p:sp>
      <p:pic>
        <p:nvPicPr>
          <p:cNvPr id="137217" name="Picture 1"/>
          <p:cNvPicPr>
            <a:picLocks noChangeAspect="1" noChangeArrowheads="1"/>
          </p:cNvPicPr>
          <p:nvPr/>
        </p:nvPicPr>
        <p:blipFill>
          <a:blip r:embed="rId3" cstate="print"/>
          <a:srcRect l="29165" t="20703" r="28326" b="6641"/>
          <a:stretch>
            <a:fillRect/>
          </a:stretch>
        </p:blipFill>
        <p:spPr bwMode="auto">
          <a:xfrm>
            <a:off x="3048000" y="1524000"/>
            <a:ext cx="38862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77200" cy="914400"/>
          </a:xfrm>
        </p:spPr>
        <p:txBody>
          <a:bodyPr/>
          <a:lstStyle/>
          <a:p>
            <a:pPr algn="l"/>
            <a:r>
              <a:rPr lang="en-US" dirty="0" smtClean="0"/>
              <a:t>Purpose of the Framework 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Provide a common language for ECO and other TA providers to use in discussing COMSs with states.</a:t>
            </a:r>
          </a:p>
          <a:p>
            <a:r>
              <a:rPr lang="en-US" sz="2800" dirty="0" smtClean="0"/>
              <a:t>Provide a organizing structure of categorizing resources and state examples related to implementation of a COMS.</a:t>
            </a:r>
          </a:p>
          <a:p>
            <a:r>
              <a:rPr lang="en-US" sz="2800" dirty="0" smtClean="0"/>
              <a:t>Serve as the organizing structure for states to use as a self assessment of status of their </a:t>
            </a:r>
            <a:r>
              <a:rPr lang="en-US" sz="2800" dirty="0" err="1" smtClean="0"/>
              <a:t>COMS</a:t>
            </a:r>
            <a:r>
              <a:rPr lang="en-US" sz="2800" dirty="0" smtClean="0"/>
              <a:t> and for planning improvements</a:t>
            </a:r>
          </a:p>
        </p:txBody>
      </p:sp>
      <p:sp>
        <p:nvSpPr>
          <p:cNvPr id="30724" name="Slide Number Placeholder 48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989B3FD-FA07-4F96-BD6E-3B043B0BD341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30725" name="Footer Placeholder 56"/>
          <p:cNvSpPr>
            <a:spLocks noGrp="1"/>
          </p:cNvSpPr>
          <p:nvPr>
            <p:ph type="ftr" sz="quarter" idx="4294967295"/>
          </p:nvPr>
        </p:nvSpPr>
        <p:spPr bwMode="auto">
          <a:xfrm>
            <a:off x="152400" y="6356350"/>
            <a:ext cx="2895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Early Childhood Outcomes Center</a:t>
            </a:r>
          </a:p>
          <a:p>
            <a:endParaRPr lang="en-US" dirty="0" smtClean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Framework and Self-Assessment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Framework</a:t>
            </a:r>
          </a:p>
          <a:p>
            <a:pPr lvl="1"/>
            <a:r>
              <a:rPr lang="en-US" dirty="0" smtClean="0"/>
              <a:t>Set of </a:t>
            </a:r>
            <a:r>
              <a:rPr lang="en-US" b="1" dirty="0" smtClean="0"/>
              <a:t>components</a:t>
            </a:r>
            <a:r>
              <a:rPr lang="en-US" dirty="0" smtClean="0"/>
              <a:t> and </a:t>
            </a:r>
            <a:r>
              <a:rPr lang="en-US" b="1" dirty="0" smtClean="0"/>
              <a:t>quality indicators</a:t>
            </a:r>
          </a:p>
          <a:p>
            <a:pPr lvl="1"/>
            <a:r>
              <a:rPr lang="en-US" dirty="0" smtClean="0"/>
              <a:t>Provides the structure for the self-assessment</a:t>
            </a:r>
          </a:p>
          <a:p>
            <a:r>
              <a:rPr lang="en-US" dirty="0" smtClean="0"/>
              <a:t>Self- assessment </a:t>
            </a:r>
          </a:p>
          <a:p>
            <a:pPr lvl="1"/>
            <a:r>
              <a:rPr lang="en-US" dirty="0" smtClean="0"/>
              <a:t>Scale that provides criteria for levels of implementation within each quality indicator</a:t>
            </a:r>
          </a:p>
          <a:p>
            <a:pPr lvl="1"/>
            <a:r>
              <a:rPr lang="en-US" dirty="0" smtClean="0"/>
              <a:t>Value assigned based on level of implementation within each indicator  </a:t>
            </a:r>
          </a:p>
        </p:txBody>
      </p:sp>
      <p:sp>
        <p:nvSpPr>
          <p:cNvPr id="31748" name="Slide Number Placeholder 48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54561BD-5438-46C9-BDE8-9F4D4FEF2A00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31749" name="Footer Placeholder 56"/>
          <p:cNvSpPr>
            <a:spLocks noGrp="1"/>
          </p:cNvSpPr>
          <p:nvPr>
            <p:ph type="ftr" sz="quarter" idx="4294967295"/>
          </p:nvPr>
        </p:nvSpPr>
        <p:spPr bwMode="auto">
          <a:xfrm>
            <a:off x="152400" y="6356350"/>
            <a:ext cx="2895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Early Childhood Outcomes Center</a:t>
            </a:r>
          </a:p>
          <a:p>
            <a:endParaRPr lang="en-US" dirty="0" smtClean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 for Framework Development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3581400" y="2286000"/>
            <a:ext cx="5105400" cy="3840163"/>
          </a:xfrm>
        </p:spPr>
        <p:txBody>
          <a:bodyPr/>
          <a:lstStyle/>
          <a:p>
            <a:r>
              <a:rPr lang="en-US" sz="2800" dirty="0" smtClean="0"/>
              <a:t>Built off what we had learned from ECO work with states and previous ECO conceptual framework</a:t>
            </a:r>
          </a:p>
          <a:p>
            <a:r>
              <a:rPr lang="en-US" sz="2800" dirty="0" smtClean="0"/>
              <a:t>Literature review</a:t>
            </a:r>
          </a:p>
          <a:p>
            <a:r>
              <a:rPr lang="en-US" sz="2800" dirty="0" smtClean="0"/>
              <a:t>Repeated discussion and review internally and with 7 Partner States</a:t>
            </a:r>
          </a:p>
        </p:txBody>
      </p:sp>
      <p:sp>
        <p:nvSpPr>
          <p:cNvPr id="32772" name="Slide Number Placeholder 48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E1EABB0-087C-4E14-8179-64CE40AD7C5E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32773" name="Footer Placeholder 56"/>
          <p:cNvSpPr>
            <a:spLocks noGrp="1"/>
          </p:cNvSpPr>
          <p:nvPr>
            <p:ph type="ftr" sz="quarter" idx="4294967295"/>
          </p:nvPr>
        </p:nvSpPr>
        <p:spPr bwMode="auto">
          <a:xfrm>
            <a:off x="152400" y="6356350"/>
            <a:ext cx="2895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Early Childhood Outcomes Center</a:t>
            </a:r>
          </a:p>
          <a:p>
            <a:endParaRPr lang="en-US" dirty="0" smtClean="0"/>
          </a:p>
        </p:txBody>
      </p:sp>
      <p:pic>
        <p:nvPicPr>
          <p:cNvPr id="3074" name="Picture 2" descr="C:\Documents and Settings\khebbeler\My Documents\My Pictures\Microsoft Clip Organizer\j04308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743200"/>
            <a:ext cx="2702299" cy="1982390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Early Childhood Outcomes Center</a:t>
            </a:r>
            <a:endParaRPr lang="en-US" dirty="0">
              <a:latin typeface="Arial" charset="0"/>
            </a:endParaRP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019800" y="6324600"/>
            <a:ext cx="2895600" cy="365125"/>
          </a:xfrm>
          <a:prstGeom prst="rect">
            <a:avLst/>
          </a:prstGeom>
        </p:spPr>
        <p:txBody>
          <a:bodyPr/>
          <a:lstStyle/>
          <a:p>
            <a:pPr algn="r"/>
            <a:fld id="{052B0F5E-AF1E-40F0-8BC1-8E38942F6536}" type="slidenum">
              <a:rPr lang="en-US" sz="1600"/>
              <a:pPr algn="r"/>
              <a:t>14</a:t>
            </a:fld>
            <a:endParaRPr lang="en-US" sz="1600" dirty="0"/>
          </a:p>
        </p:txBody>
      </p:sp>
      <p:sp>
        <p:nvSpPr>
          <p:cNvPr id="8591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000" dirty="0" smtClean="0">
                <a:ln w="11430"/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COMS</a:t>
            </a:r>
            <a:r>
              <a:rPr lang="en-US" sz="400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itchFamily="34" charset="0"/>
              </a:rPr>
              <a:t> </a:t>
            </a:r>
            <a:r>
              <a:rPr lang="en-US" sz="4000" dirty="0" smtClean="0">
                <a:ln w="11430"/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Framework Components</a:t>
            </a:r>
            <a:endParaRPr lang="en-US" sz="4000" dirty="0">
              <a:ln w="11430"/>
              <a:solidFill>
                <a:schemeClr val="accent2">
                  <a:lumMod val="75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859139" name="Text Box 3"/>
          <p:cNvSpPr txBox="1">
            <a:spLocks noChangeArrowheads="1"/>
          </p:cNvSpPr>
          <p:nvPr/>
        </p:nvSpPr>
        <p:spPr bwMode="auto">
          <a:xfrm>
            <a:off x="304800" y="2438400"/>
            <a:ext cx="1828800" cy="1920240"/>
          </a:xfrm>
          <a:prstGeom prst="roundRect">
            <a:avLst/>
          </a:prstGeom>
          <a:solidFill>
            <a:schemeClr val="accent1">
              <a:lumMod val="90000"/>
            </a:schemeClr>
          </a:solidFill>
          <a:ln>
            <a:noFill/>
            <a:headEnd/>
            <a:tailEnd/>
          </a:ln>
          <a:effectLst>
            <a:reflection blurRad="6350" stA="52000" endA="300" endPos="35000" dir="5400000" sy="-100000" algn="bl" rotWithShape="0"/>
            <a:softEdge rad="635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 anchorCtr="0">
            <a:noAutofit/>
          </a:bodyPr>
          <a:lstStyle/>
          <a:p>
            <a:pPr eaLnBrk="1" hangingPunct="1">
              <a:spcBef>
                <a:spcPct val="50000"/>
              </a:spcBef>
            </a:pPr>
            <a:endParaRPr lang="en-US" sz="2000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 eaLnBrk="1" hangingPunct="1">
              <a:spcAft>
                <a:spcPct val="50000"/>
              </a:spcAft>
            </a:pPr>
            <a:r>
              <a:rPr lang="en-US" sz="2000" b="1" dirty="0">
                <a:solidFill>
                  <a:srgbClr val="6600CC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charset="0"/>
              </a:rPr>
              <a:t>Data Collection and </a:t>
            </a:r>
            <a:r>
              <a:rPr lang="en-US" sz="2000" b="1" dirty="0" smtClean="0">
                <a:solidFill>
                  <a:srgbClr val="6600CC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charset="0"/>
              </a:rPr>
              <a:t>Trans-mission</a:t>
            </a:r>
            <a:endParaRPr lang="en-US" sz="2000" b="1" dirty="0">
              <a:solidFill>
                <a:srgbClr val="6600CC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Arial" charset="0"/>
            </a:endParaRPr>
          </a:p>
          <a:p>
            <a:pPr eaLnBrk="1" hangingPunct="1">
              <a:spcAft>
                <a:spcPct val="50000"/>
              </a:spcAft>
            </a:pPr>
            <a:endParaRPr lang="en-US" sz="800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859140" name="Text Box 4"/>
          <p:cNvSpPr txBox="1">
            <a:spLocks noChangeArrowheads="1"/>
          </p:cNvSpPr>
          <p:nvPr/>
        </p:nvSpPr>
        <p:spPr bwMode="auto">
          <a:xfrm>
            <a:off x="2590800" y="2362200"/>
            <a:ext cx="1828800" cy="1981200"/>
          </a:xfrm>
          <a:prstGeom prst="roundRect">
            <a:avLst/>
          </a:prstGeom>
          <a:solidFill>
            <a:schemeClr val="accent1">
              <a:lumMod val="9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bg1"/>
            </a:outerShdw>
            <a:reflection blurRad="6350" stA="52000" endA="300" endPos="35000" dir="5400000" sy="-100000" algn="bl" rotWithShape="0"/>
            <a:softEdge rad="63500"/>
          </a:effectLst>
        </p:spPr>
        <p:txBody>
          <a:bodyPr wrap="square" anchor="ctr">
            <a:noAutofit/>
          </a:bodyPr>
          <a:lstStyle/>
          <a:p>
            <a:pPr eaLnBrk="1" hangingPunct="1">
              <a:spcBef>
                <a:spcPct val="50000"/>
              </a:spcBef>
            </a:pPr>
            <a:endParaRPr lang="en-US" sz="1800" dirty="0">
              <a:latin typeface="Arial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6600CC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charset="0"/>
              </a:rPr>
              <a:t>Analysis</a:t>
            </a:r>
          </a:p>
          <a:p>
            <a:pPr eaLnBrk="1" hangingPunct="1">
              <a:spcBef>
                <a:spcPct val="50000"/>
              </a:spcBef>
            </a:pPr>
            <a:endParaRPr lang="en-US" sz="2400" b="1" dirty="0">
              <a:solidFill>
                <a:srgbClr val="6600CC"/>
              </a:solidFill>
              <a:latin typeface="Arial" charset="0"/>
            </a:endParaRPr>
          </a:p>
        </p:txBody>
      </p:sp>
      <p:sp>
        <p:nvSpPr>
          <p:cNvPr id="859141" name="Text Box 5"/>
          <p:cNvSpPr txBox="1">
            <a:spLocks noChangeArrowheads="1"/>
          </p:cNvSpPr>
          <p:nvPr/>
        </p:nvSpPr>
        <p:spPr bwMode="auto">
          <a:xfrm>
            <a:off x="4800600" y="2438400"/>
            <a:ext cx="1828800" cy="1920240"/>
          </a:xfrm>
          <a:prstGeom prst="roundRect">
            <a:avLst/>
          </a:prstGeom>
          <a:solidFill>
            <a:schemeClr val="accent1">
              <a:lumMod val="90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  <a:softEdge rad="63500"/>
          </a:effectLst>
        </p:spPr>
        <p:txBody>
          <a:bodyPr anchor="ctr">
            <a:noAutofit/>
          </a:bodyPr>
          <a:lstStyle/>
          <a:p>
            <a:pPr eaLnBrk="1" hangingPunct="1">
              <a:spcBef>
                <a:spcPct val="50000"/>
              </a:spcBef>
            </a:pPr>
            <a:endParaRPr lang="en-US" sz="2400" dirty="0">
              <a:solidFill>
                <a:schemeClr val="accent6"/>
              </a:solidFill>
              <a:latin typeface="Arial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6600CC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charset="0"/>
              </a:rPr>
              <a:t>Reporting</a:t>
            </a:r>
          </a:p>
          <a:p>
            <a:pPr eaLnBrk="1" hangingPunct="1">
              <a:spcBef>
                <a:spcPct val="50000"/>
              </a:spcBef>
            </a:pPr>
            <a:endParaRPr lang="en-US" sz="2400" dirty="0">
              <a:solidFill>
                <a:schemeClr val="accent6"/>
              </a:solidFill>
              <a:latin typeface="Arial" charset="0"/>
            </a:endParaRPr>
          </a:p>
        </p:txBody>
      </p:sp>
      <p:sp>
        <p:nvSpPr>
          <p:cNvPr id="859142" name="Text Box 6"/>
          <p:cNvSpPr txBox="1">
            <a:spLocks noChangeArrowheads="1"/>
          </p:cNvSpPr>
          <p:nvPr/>
        </p:nvSpPr>
        <p:spPr bwMode="auto">
          <a:xfrm>
            <a:off x="7010400" y="2438400"/>
            <a:ext cx="1828800" cy="1920240"/>
          </a:xfrm>
          <a:prstGeom prst="roundRect">
            <a:avLst/>
          </a:prstGeom>
          <a:solidFill>
            <a:schemeClr val="accent1">
              <a:lumMod val="90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  <a:softEdge rad="63500"/>
          </a:effectLst>
        </p:spPr>
        <p:txBody>
          <a:bodyPr wrap="square" anchor="ctr">
            <a:no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 b="1" dirty="0" smtClean="0">
                <a:solidFill>
                  <a:srgbClr val="6600CC"/>
                </a:solidFill>
              </a:rPr>
              <a:t>Using Data</a:t>
            </a:r>
            <a:endParaRPr lang="en-US" sz="2000" b="1" dirty="0">
              <a:solidFill>
                <a:srgbClr val="6600CC"/>
              </a:solidFill>
            </a:endParaRPr>
          </a:p>
        </p:txBody>
      </p:sp>
      <p:sp>
        <p:nvSpPr>
          <p:cNvPr id="859143" name="Text Box 7"/>
          <p:cNvSpPr txBox="1">
            <a:spLocks noChangeArrowheads="1"/>
          </p:cNvSpPr>
          <p:nvPr/>
        </p:nvSpPr>
        <p:spPr bwMode="auto">
          <a:xfrm>
            <a:off x="609600" y="1219200"/>
            <a:ext cx="7696200" cy="685800"/>
          </a:xfrm>
          <a:prstGeom prst="roundRect">
            <a:avLst/>
          </a:prstGeom>
          <a:solidFill>
            <a:schemeClr val="accent1">
              <a:lumMod val="90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  <a:softEdge rad="63500"/>
          </a:effectLst>
        </p:spPr>
        <p:txBody>
          <a:bodyPr wrap="square" anchor="ctr">
            <a:no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 b="1" dirty="0" smtClean="0">
                <a:solidFill>
                  <a:srgbClr val="6600CC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charset="0"/>
              </a:rPr>
              <a:t>Purpose</a:t>
            </a:r>
            <a:endParaRPr lang="en-US" sz="2400" b="1" dirty="0">
              <a:solidFill>
                <a:srgbClr val="6600CC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Arial" charset="0"/>
            </a:endParaRPr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914400" y="5562600"/>
            <a:ext cx="6248400" cy="724019"/>
          </a:xfrm>
          <a:prstGeom prst="roundRect">
            <a:avLst/>
          </a:prstGeom>
          <a:solidFill>
            <a:schemeClr val="accent1">
              <a:lumMod val="90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  <a:softEdge rad="63500"/>
          </a:effectLst>
        </p:spPr>
        <p:txBody>
          <a:bodyPr wrap="square" anchor="ctr">
            <a:no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 b="1" dirty="0" smtClean="0">
                <a:solidFill>
                  <a:srgbClr val="6600CC"/>
                </a:solidFill>
                <a:latin typeface="Arial" charset="0"/>
              </a:rPr>
              <a:t>Evaluation</a:t>
            </a:r>
            <a:endParaRPr lang="en-US" sz="1000" b="1" dirty="0">
              <a:solidFill>
                <a:srgbClr val="6600CC"/>
              </a:solidFill>
              <a:latin typeface="Arial" charset="0"/>
            </a:endParaRPr>
          </a:p>
        </p:txBody>
      </p:sp>
      <p:sp>
        <p:nvSpPr>
          <p:cNvPr id="22" name="Right Arrow 21"/>
          <p:cNvSpPr/>
          <p:nvPr/>
        </p:nvSpPr>
        <p:spPr bwMode="auto">
          <a:xfrm>
            <a:off x="4251960" y="2895600"/>
            <a:ext cx="548640" cy="7620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Right Arrow 25"/>
          <p:cNvSpPr/>
          <p:nvPr/>
        </p:nvSpPr>
        <p:spPr bwMode="auto">
          <a:xfrm>
            <a:off x="1981200" y="2895600"/>
            <a:ext cx="609600" cy="7620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Right Arrow 26"/>
          <p:cNvSpPr/>
          <p:nvPr/>
        </p:nvSpPr>
        <p:spPr bwMode="auto">
          <a:xfrm>
            <a:off x="6477000" y="2895600"/>
            <a:ext cx="533400" cy="7620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Right Arrow 29"/>
          <p:cNvSpPr/>
          <p:nvPr/>
        </p:nvSpPr>
        <p:spPr bwMode="auto">
          <a:xfrm rot="5400000">
            <a:off x="5394960" y="1905000"/>
            <a:ext cx="548640" cy="548640"/>
          </a:xfrm>
          <a:prstGeom prst="rightArrow">
            <a:avLst/>
          </a:prstGeom>
          <a:solidFill>
            <a:srgbClr val="FFE9A3"/>
          </a:solidFill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Right Arrow 35"/>
          <p:cNvSpPr/>
          <p:nvPr/>
        </p:nvSpPr>
        <p:spPr bwMode="auto">
          <a:xfrm rot="5400000">
            <a:off x="3185160" y="1905000"/>
            <a:ext cx="548640" cy="548640"/>
          </a:xfrm>
          <a:prstGeom prst="rightArrow">
            <a:avLst/>
          </a:prstGeom>
          <a:solidFill>
            <a:srgbClr val="FFE9A3"/>
          </a:solidFill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Right Arrow 36"/>
          <p:cNvSpPr/>
          <p:nvPr/>
        </p:nvSpPr>
        <p:spPr bwMode="auto">
          <a:xfrm rot="5400000">
            <a:off x="975360" y="1905000"/>
            <a:ext cx="548640" cy="548640"/>
          </a:xfrm>
          <a:prstGeom prst="rightArrow">
            <a:avLst/>
          </a:prstGeom>
          <a:solidFill>
            <a:srgbClr val="FFE9A3"/>
          </a:solidFill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Right Arrow 37"/>
          <p:cNvSpPr/>
          <p:nvPr/>
        </p:nvSpPr>
        <p:spPr bwMode="auto">
          <a:xfrm rot="5400000">
            <a:off x="7528559" y="1905000"/>
            <a:ext cx="548640" cy="548640"/>
          </a:xfrm>
          <a:prstGeom prst="rightArrow">
            <a:avLst/>
          </a:prstGeom>
          <a:solidFill>
            <a:srgbClr val="FFE9A3"/>
          </a:solidFill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" name="Curved Left Arrow 38"/>
          <p:cNvSpPr/>
          <p:nvPr/>
        </p:nvSpPr>
        <p:spPr bwMode="auto">
          <a:xfrm rot="9796617">
            <a:off x="350755" y="4381446"/>
            <a:ext cx="525899" cy="1778890"/>
          </a:xfrm>
          <a:prstGeom prst="curvedLeftArrow">
            <a:avLst>
              <a:gd name="adj1" fmla="val 25000"/>
              <a:gd name="adj2" fmla="val 50000"/>
              <a:gd name="adj3" fmla="val 30236"/>
            </a:avLst>
          </a:prstGeom>
          <a:solidFill>
            <a:srgbClr val="FFE9A3"/>
          </a:solidFill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2" name="Curved Right Arrow 41"/>
          <p:cNvSpPr/>
          <p:nvPr/>
        </p:nvSpPr>
        <p:spPr bwMode="auto">
          <a:xfrm rot="11489208">
            <a:off x="8227076" y="4385607"/>
            <a:ext cx="541841" cy="1823720"/>
          </a:xfrm>
          <a:prstGeom prst="curvedRightArrow">
            <a:avLst>
              <a:gd name="adj1" fmla="val 25000"/>
              <a:gd name="adj2" fmla="val 50000"/>
              <a:gd name="adj3" fmla="val 20601"/>
            </a:avLst>
          </a:prstGeom>
          <a:solidFill>
            <a:srgbClr val="FFE9A3"/>
          </a:solidFill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685800" y="4724400"/>
            <a:ext cx="7543800" cy="800219"/>
          </a:xfrm>
          <a:prstGeom prst="roundRect">
            <a:avLst/>
          </a:prstGeom>
          <a:solidFill>
            <a:schemeClr val="accent1">
              <a:lumMod val="90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  <a:softEdge rad="63500"/>
          </a:effectLst>
        </p:spPr>
        <p:txBody>
          <a:bodyPr wrap="square" anchor="ctr">
            <a:no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 b="1" dirty="0" smtClean="0">
                <a:solidFill>
                  <a:srgbClr val="6600CC"/>
                </a:solidFill>
                <a:latin typeface="Arial" charset="0"/>
              </a:rPr>
              <a:t>Cross-system Coordination</a:t>
            </a:r>
            <a:endParaRPr lang="en-US" sz="1000" b="1" dirty="0">
              <a:solidFill>
                <a:srgbClr val="6600CC"/>
              </a:solidFill>
              <a:latin typeface="Arial" charset="0"/>
            </a:endParaRPr>
          </a:p>
        </p:txBody>
      </p:sp>
      <p:sp>
        <p:nvSpPr>
          <p:cNvPr id="24" name="Right Arrow 23"/>
          <p:cNvSpPr/>
          <p:nvPr/>
        </p:nvSpPr>
        <p:spPr bwMode="auto">
          <a:xfrm rot="16200000">
            <a:off x="808659" y="4191000"/>
            <a:ext cx="548640" cy="548640"/>
          </a:xfrm>
          <a:prstGeom prst="rightArrow">
            <a:avLst/>
          </a:prstGeom>
          <a:solidFill>
            <a:srgbClr val="FFE9A3"/>
          </a:solidFill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Right Arrow 24"/>
          <p:cNvSpPr/>
          <p:nvPr/>
        </p:nvSpPr>
        <p:spPr bwMode="auto">
          <a:xfrm rot="16200000">
            <a:off x="5348301" y="4205300"/>
            <a:ext cx="548640" cy="548640"/>
          </a:xfrm>
          <a:prstGeom prst="rightArrow">
            <a:avLst/>
          </a:prstGeom>
          <a:solidFill>
            <a:srgbClr val="FFE9A3"/>
          </a:solidFill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Right Arrow 27"/>
          <p:cNvSpPr/>
          <p:nvPr/>
        </p:nvSpPr>
        <p:spPr bwMode="auto">
          <a:xfrm rot="16200000">
            <a:off x="3124200" y="4205301"/>
            <a:ext cx="548640" cy="548640"/>
          </a:xfrm>
          <a:prstGeom prst="rightArrow">
            <a:avLst/>
          </a:prstGeom>
          <a:solidFill>
            <a:srgbClr val="FFE9A3"/>
          </a:solidFill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Right Arrow 28"/>
          <p:cNvSpPr/>
          <p:nvPr/>
        </p:nvSpPr>
        <p:spPr bwMode="auto">
          <a:xfrm rot="16200000">
            <a:off x="7528559" y="4205302"/>
            <a:ext cx="548640" cy="548640"/>
          </a:xfrm>
          <a:prstGeom prst="rightArrow">
            <a:avLst/>
          </a:prstGeom>
          <a:solidFill>
            <a:srgbClr val="FFE9A3"/>
          </a:solidFill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 Framework Components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1371600"/>
            <a:ext cx="8229600" cy="54864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PURPOSE:  State has articulated purpose(s) of COMS.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DATA COLLECTION AND TRANSMISSION: The state has effective procedures for collecting, storing, and transmitting data to the state.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ANALYSIS:  The state agency and local programs generate outcomes questions and analyze data for accountability and program improvement.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5D9307-165B-4902-A617-CD3C52E3DD56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Early Childhood Outcomes Center</a:t>
            </a:r>
            <a:endParaRPr lang="en-US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153400" cy="5711952"/>
          </a:xfrm>
        </p:spPr>
        <p:txBody>
          <a:bodyPr/>
          <a:lstStyle/>
          <a:p>
            <a:pPr marL="514350" indent="-514350">
              <a:buFont typeface="+mj-lt"/>
              <a:buAutoNum type="arabicPeriod" startAt="4"/>
            </a:pPr>
            <a:r>
              <a:rPr lang="en-US" sz="2800" dirty="0" smtClean="0"/>
              <a:t>REPORTING: State has developed and implemented a plan for interpreting data, reporting, and communicating information about child outcomes. 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sz="2800" dirty="0" smtClean="0"/>
              <a:t>USING DATA: The state agency and local programs use child outcomes data for accountability and program improvement .  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sz="2800" dirty="0" smtClean="0"/>
              <a:t>EVALUATION: Evaluation of the COMS is in place to assure relevance and timeliness of procedures.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sz="2800" dirty="0" smtClean="0"/>
              <a:t>CROSS-SYSTEM COORDINATION: State coordinates child outcomes measurement and data use across EC systems.</a:t>
            </a:r>
          </a:p>
          <a:p>
            <a:pPr>
              <a:buNone/>
            </a:pPr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0E8ADC-2C14-428C-9BCA-B5A925BCCA30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Early Childhood Outcomes Center</a:t>
            </a:r>
            <a:endParaRPr lang="en-US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 of the Self Assessment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3886200"/>
            <a:ext cx="8001000" cy="2144713"/>
          </a:xfrm>
        </p:spPr>
        <p:txBody>
          <a:bodyPr/>
          <a:lstStyle/>
          <a:p>
            <a:r>
              <a:rPr lang="en-US" sz="2800" dirty="0" smtClean="0"/>
              <a:t>Assist states in setting priorities for improving their COMS</a:t>
            </a:r>
          </a:p>
          <a:p>
            <a:r>
              <a:rPr lang="en-US" sz="2800" dirty="0" smtClean="0"/>
              <a:t>Provide information to assist states in advocating for resources for systems development</a:t>
            </a:r>
          </a:p>
        </p:txBody>
      </p:sp>
      <p:sp>
        <p:nvSpPr>
          <p:cNvPr id="40964" name="Slide Number Placeholder 5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2E2B528-5329-4FCF-8CBD-5A29E2DDF3F6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40965" name="Footer Placeholder 7"/>
          <p:cNvSpPr>
            <a:spLocks noGrp="1"/>
          </p:cNvSpPr>
          <p:nvPr>
            <p:ph type="ftr" sz="quarter" idx="4294967295"/>
          </p:nvPr>
        </p:nvSpPr>
        <p:spPr bwMode="auto">
          <a:xfrm>
            <a:off x="152400" y="6356350"/>
            <a:ext cx="2895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pic>
        <p:nvPicPr>
          <p:cNvPr id="4098" name="Picture 2" descr="C:\Documents and Settings\khebbeler\Local Settings\Temporary Internet Files\Content.IE5\R9MHITA0\MPj0426633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295400"/>
            <a:ext cx="2381250" cy="2381250"/>
          </a:xfrm>
          <a:prstGeom prst="rect">
            <a:avLst/>
          </a:prstGeom>
          <a:noFill/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895600" y="1981200"/>
            <a:ext cx="594360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24568"/>
              </a:buClr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22456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Provide guidance to states on what constitutes a high quality child outcomes measurement system.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1295400" y="2819400"/>
            <a:ext cx="6877050" cy="31813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Scale for the Quality Indicators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1371600" y="2408237"/>
            <a:ext cx="7543800" cy="3840163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 marL="865188" indent="-865188">
              <a:buNone/>
            </a:pPr>
            <a:r>
              <a:rPr lang="en-US" sz="2800" dirty="0" smtClean="0"/>
              <a:t>1 = No or minimal implementation of the quality indicator  </a:t>
            </a:r>
          </a:p>
          <a:p>
            <a:pPr>
              <a:buNone/>
            </a:pPr>
            <a:r>
              <a:rPr lang="en-US" sz="2800" dirty="0" smtClean="0"/>
              <a:t>3 = Some implementation</a:t>
            </a:r>
          </a:p>
          <a:p>
            <a:pPr>
              <a:buNone/>
            </a:pPr>
            <a:r>
              <a:rPr lang="en-US" sz="2800" dirty="0" smtClean="0"/>
              <a:t>5 = Substantial implementation</a:t>
            </a:r>
          </a:p>
          <a:p>
            <a:pPr>
              <a:buNone/>
            </a:pPr>
            <a:r>
              <a:rPr lang="en-US" sz="2800" dirty="0" smtClean="0"/>
              <a:t>7 = Full implementation</a:t>
            </a:r>
          </a:p>
          <a:p>
            <a:endParaRPr lang="en-US" dirty="0" smtClean="0"/>
          </a:p>
        </p:txBody>
      </p:sp>
      <p:sp>
        <p:nvSpPr>
          <p:cNvPr id="41988" name="Slide Number Placeholder 5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4876FBB-77B8-48EE-B289-95D88CF17D77}" type="slidenum">
              <a:rPr lang="en-US" smtClean="0"/>
              <a:pPr/>
              <a:t>18</a:t>
            </a:fld>
            <a:endParaRPr lang="en-US" dirty="0" smtClean="0"/>
          </a:p>
        </p:txBody>
      </p:sp>
      <p:sp>
        <p:nvSpPr>
          <p:cNvPr id="41989" name="Footer Placeholder 7"/>
          <p:cNvSpPr>
            <a:spLocks noGrp="1"/>
          </p:cNvSpPr>
          <p:nvPr>
            <p:ph type="ftr" sz="quarter" idx="4294967295"/>
          </p:nvPr>
        </p:nvSpPr>
        <p:spPr bwMode="auto">
          <a:xfrm>
            <a:off x="5943600" y="6172200"/>
            <a:ext cx="2895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Early Childhood Outcomes Center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8C225C6-F9DD-4058-ADF7-F69B94B30E8F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ChangeAspect="1"/>
          </p:cNvGraphicFramePr>
          <p:nvPr>
            <p:ph idx="4294967295"/>
          </p:nvPr>
        </p:nvGraphicFramePr>
        <p:xfrm>
          <a:off x="0" y="266655"/>
          <a:ext cx="9144000" cy="7069717"/>
        </p:xfrm>
        <a:graphic>
          <a:graphicData uri="http://schemas.openxmlformats.org/presentationml/2006/ole">
            <p:oleObj spid="_x0000_s116740" name="Acrobat Document" r:id="rId4" imgW="7542857" imgH="5830114" progId="AcroExch.Document.7">
              <p:embed/>
            </p:oleObj>
          </a:graphicData>
        </a:graphic>
      </p:graphicFrame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will be covered….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610600" cy="4648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Describe ECO Center’s role in assisting states with the implementation of high-quality outcome systems for EI and </a:t>
            </a:r>
            <a:r>
              <a:rPr lang="en-US" dirty="0" err="1" smtClean="0"/>
              <a:t>ECSE</a:t>
            </a:r>
            <a:r>
              <a:rPr lang="en-US" dirty="0" smtClean="0"/>
              <a:t>:</a:t>
            </a:r>
          </a:p>
          <a:p>
            <a:pPr lvl="1">
              <a:defRPr/>
            </a:pPr>
            <a:r>
              <a:rPr lang="en-US" dirty="0" smtClean="0"/>
              <a:t>What activities and strategies are being used by the ECO Center to support states?</a:t>
            </a:r>
          </a:p>
          <a:p>
            <a:pPr lvl="1">
              <a:defRPr/>
            </a:pPr>
            <a:r>
              <a:rPr lang="en-US" dirty="0" smtClean="0"/>
              <a:t>What has been learned about the factors that support or hinder states’ implementation of high-quality outcome measurement systems? </a:t>
            </a:r>
          </a:p>
        </p:txBody>
      </p:sp>
      <p:sp>
        <p:nvSpPr>
          <p:cNvPr id="26628" name="Slide Number Placeholder 48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2395BA4-9D79-49E4-966B-82B52DA3DAD7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26629" name="Footer Placeholder 56"/>
          <p:cNvSpPr>
            <a:spLocks noGrp="1"/>
          </p:cNvSpPr>
          <p:nvPr>
            <p:ph type="ftr" sz="quarter" idx="11"/>
          </p:nvPr>
        </p:nvSpPr>
        <p:spPr bwMode="auto">
          <a:xfrm>
            <a:off x="152400" y="6356350"/>
            <a:ext cx="2895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Early Childhood Outcomes Center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Communities of Practice (</a:t>
            </a:r>
            <a:r>
              <a:rPr lang="en-US" dirty="0" err="1" smtClean="0"/>
              <a:t>CoP</a:t>
            </a:r>
            <a:r>
              <a:rPr lang="en-US" dirty="0" smtClean="0"/>
              <a:t>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905000"/>
            <a:ext cx="6858000" cy="4648200"/>
          </a:xfrm>
        </p:spPr>
        <p:txBody>
          <a:bodyPr/>
          <a:lstStyle/>
          <a:p>
            <a:r>
              <a:rPr lang="en-US" dirty="0" smtClean="0"/>
              <a:t>Via conference calls/Webinars, at national meetings, state members:</a:t>
            </a:r>
          </a:p>
          <a:p>
            <a:pPr lvl="1"/>
            <a:r>
              <a:rPr lang="en-US" dirty="0" smtClean="0"/>
              <a:t>Share expertise and experiences that provides TA support to states</a:t>
            </a:r>
          </a:p>
          <a:p>
            <a:pPr lvl="1"/>
            <a:r>
              <a:rPr lang="en-US" dirty="0" smtClean="0"/>
              <a:t>Showcase and share state resources, products, and/or data</a:t>
            </a:r>
          </a:p>
          <a:p>
            <a:pPr lvl="1"/>
            <a:r>
              <a:rPr lang="en-US" dirty="0" smtClean="0"/>
              <a:t>Provide peer-to-peer support</a:t>
            </a:r>
          </a:p>
          <a:p>
            <a:pPr lvl="1"/>
            <a:r>
              <a:rPr lang="en-US" dirty="0" smtClean="0"/>
              <a:t>Provide input to ECO staff about issues, challenges, and successes</a:t>
            </a:r>
            <a:endParaRPr lang="en-US" dirty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097032C-8B4B-4EB8-AFE7-BAF5730C0B5C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27651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Early Childhood Outcomes Center</a:t>
            </a:r>
          </a:p>
        </p:txBody>
      </p:sp>
      <p:pic>
        <p:nvPicPr>
          <p:cNvPr id="6" name="Picture 5" descr="\\Policy4\org 653\Projects\653\StockPhotos\Categorized Library_NOT FOR USE YET\All Photos\Preschool\j039995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3810000"/>
            <a:ext cx="1994598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5"/>
          <p:cNvSpPr>
            <a:spLocks noGrp="1"/>
          </p:cNvSpPr>
          <p:nvPr>
            <p:ph type="title"/>
          </p:nvPr>
        </p:nvSpPr>
        <p:spPr>
          <a:xfrm>
            <a:off x="2362200" y="152400"/>
            <a:ext cx="6248400" cy="1143000"/>
          </a:xfrm>
        </p:spPr>
        <p:txBody>
          <a:bodyPr/>
          <a:lstStyle/>
          <a:p>
            <a:r>
              <a:rPr lang="en-US" dirty="0" smtClean="0"/>
              <a:t>National Conferences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905000"/>
            <a:ext cx="7924800" cy="4648200"/>
          </a:xfrm>
        </p:spPr>
        <p:txBody>
          <a:bodyPr/>
          <a:lstStyle/>
          <a:p>
            <a:r>
              <a:rPr lang="en-US" dirty="0" smtClean="0"/>
              <a:t>Held annually since 2007</a:t>
            </a:r>
          </a:p>
          <a:p>
            <a:r>
              <a:rPr lang="en-US" dirty="0" smtClean="0"/>
              <a:t>Participants include: </a:t>
            </a:r>
          </a:p>
          <a:p>
            <a:pPr lvl="1"/>
            <a:r>
              <a:rPr lang="en-US" dirty="0" smtClean="0"/>
              <a:t>Part C (EI) and Section 619 (</a:t>
            </a:r>
            <a:r>
              <a:rPr lang="en-US" dirty="0" err="1" smtClean="0"/>
              <a:t>ECSE</a:t>
            </a:r>
            <a:r>
              <a:rPr lang="en-US" dirty="0" smtClean="0"/>
              <a:t>) staff who work on collecting, reporting, analyzing, and using child and family outcomes data </a:t>
            </a:r>
          </a:p>
          <a:p>
            <a:pPr lvl="1"/>
            <a:r>
              <a:rPr lang="en-US" dirty="0" smtClean="0"/>
              <a:t>TA providers, </a:t>
            </a:r>
          </a:p>
          <a:p>
            <a:pPr lvl="1"/>
            <a:r>
              <a:rPr lang="en-US" dirty="0" smtClean="0"/>
              <a:t>federal agency staff</a:t>
            </a:r>
          </a:p>
          <a:p>
            <a:pPr lvl="1"/>
            <a:r>
              <a:rPr lang="en-US" dirty="0" smtClean="0"/>
              <a:t>university staff/others involved with outcome efforts and planning improvements in states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097032C-8B4B-4EB8-AFE7-BAF5730C0B5C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27651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Early Childhood Outcomes Center</a:t>
            </a:r>
          </a:p>
        </p:txBody>
      </p:sp>
      <p:pic>
        <p:nvPicPr>
          <p:cNvPr id="6" name="Picture 2" descr="\\Policy4\Org 653\Projects\653\StockPhotos\Categorized Library\All Photos\Babies\CB052497-12957084_corbis.jpg"/>
          <p:cNvPicPr>
            <a:picLocks noChangeAspect="1" noChangeArrowheads="1"/>
          </p:cNvPicPr>
          <p:nvPr/>
        </p:nvPicPr>
        <p:blipFill>
          <a:blip r:embed="rId3" cstate="print"/>
          <a:srcRect t="12320" b="12320"/>
          <a:stretch>
            <a:fillRect/>
          </a:stretch>
        </p:blipFill>
        <p:spPr bwMode="auto">
          <a:xfrm>
            <a:off x="694302" y="228600"/>
            <a:ext cx="11438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National Conferences: Purposes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1905000"/>
            <a:ext cx="8534400" cy="4343400"/>
          </a:xfrm>
        </p:spPr>
        <p:txBody>
          <a:bodyPr/>
          <a:lstStyle/>
          <a:p>
            <a:r>
              <a:rPr lang="en-US" dirty="0" smtClean="0"/>
              <a:t>Allow states to share strategies for measuring and improving child and family outcomes and learn from each other. </a:t>
            </a:r>
          </a:p>
          <a:p>
            <a:r>
              <a:rPr lang="en-US" dirty="0" smtClean="0"/>
              <a:t>Provides national forum for ECO and </a:t>
            </a:r>
            <a:r>
              <a:rPr lang="en-US" dirty="0" err="1" smtClean="0"/>
              <a:t>OSEP</a:t>
            </a:r>
            <a:r>
              <a:rPr lang="en-US" dirty="0" smtClean="0"/>
              <a:t> to share the latest guidance with states </a:t>
            </a:r>
          </a:p>
          <a:p>
            <a:r>
              <a:rPr lang="en-US" dirty="0" smtClean="0"/>
              <a:t>Provides states a forum to discuss common challenges and effective practices, strategies, and resources.</a:t>
            </a:r>
            <a:endParaRPr lang="en-US" dirty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097032C-8B4B-4EB8-AFE7-BAF5730C0B5C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27651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Early Childhood Outcomes Center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>
            <a:normAutofit/>
          </a:bodyPr>
          <a:lstStyle/>
          <a:p>
            <a:r>
              <a:rPr lang="en-US" dirty="0" smtClean="0">
                <a:effectLst/>
              </a:rPr>
              <a:t>Other </a:t>
            </a:r>
            <a:r>
              <a:rPr lang="en-US" dirty="0" smtClean="0"/>
              <a:t>Dissemination and TA Events</a:t>
            </a:r>
            <a:endParaRPr lang="en-US" dirty="0" smtClean="0">
              <a:effectLst/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idx="1"/>
          </p:nvPr>
        </p:nvSpPr>
        <p:spPr>
          <a:xfrm>
            <a:off x="2667000" y="2057400"/>
            <a:ext cx="6248400" cy="434340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Onsite state trainings</a:t>
            </a:r>
          </a:p>
          <a:p>
            <a:r>
              <a:rPr lang="en-US" sz="2800" dirty="0" smtClean="0"/>
              <a:t>National or state </a:t>
            </a:r>
            <a:r>
              <a:rPr lang="en-US" sz="2800" dirty="0" err="1" smtClean="0"/>
              <a:t>webinairs</a:t>
            </a:r>
            <a:endParaRPr lang="en-US" sz="2800" dirty="0" smtClean="0"/>
          </a:p>
          <a:p>
            <a:r>
              <a:rPr lang="en-US" sz="2800" dirty="0" smtClean="0"/>
              <a:t>Individual state TA calls</a:t>
            </a:r>
          </a:p>
          <a:p>
            <a:r>
              <a:rPr lang="en-US" sz="2800" dirty="0" smtClean="0"/>
              <a:t>Presentations at variety of meetings</a:t>
            </a:r>
          </a:p>
          <a:p>
            <a:r>
              <a:rPr lang="en-US" sz="2800" dirty="0" smtClean="0"/>
              <a:t>Conference calls and meetings with stakeholder work groups</a:t>
            </a:r>
          </a:p>
          <a:p>
            <a:r>
              <a:rPr lang="en-US" sz="2800" dirty="0" smtClean="0"/>
              <a:t>Think tank meetings and calls on key issues</a:t>
            </a:r>
          </a:p>
          <a:p>
            <a:r>
              <a:rPr lang="en-US" sz="2800" dirty="0" smtClean="0"/>
              <a:t>Analyze and present state and national data</a:t>
            </a: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0"/>
          </p:nvPr>
        </p:nvSpPr>
        <p:spPr>
          <a:prstGeom prst="rect">
            <a:avLst/>
          </a:prstGeom>
          <a:ln/>
        </p:spPr>
        <p:txBody>
          <a:bodyPr/>
          <a:lstStyle/>
          <a:p>
            <a:pPr>
              <a:defRPr/>
            </a:pPr>
            <a:fld id="{A0D967E8-2BA7-45A5-80E6-2765076B05AC}" type="slidenum">
              <a:rPr lang="en-US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5" name="Picture 4" descr="\\Policy4\org 653\Projects\653\StockPhotos\Everyday Living_disc\4205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352800"/>
            <a:ext cx="2286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5"/>
          <p:cNvSpPr>
            <a:spLocks noGrp="1"/>
          </p:cNvSpPr>
          <p:nvPr>
            <p:ph type="title"/>
          </p:nvPr>
        </p:nvSpPr>
        <p:spPr>
          <a:xfrm>
            <a:off x="2286000" y="152400"/>
            <a:ext cx="6629400" cy="1447800"/>
          </a:xfrm>
        </p:spPr>
        <p:txBody>
          <a:bodyPr/>
          <a:lstStyle/>
          <a:p>
            <a:pPr algn="l"/>
            <a:r>
              <a:rPr lang="en-US" dirty="0" smtClean="0"/>
              <a:t>Lessons Learned about State Development of COMS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828800"/>
            <a:ext cx="8458200" cy="4419600"/>
          </a:xfrm>
        </p:spPr>
        <p:txBody>
          <a:bodyPr/>
          <a:lstStyle/>
          <a:p>
            <a:r>
              <a:rPr lang="en-US" dirty="0" smtClean="0"/>
              <a:t>State leadership and commitment to importance of quality outcomes data</a:t>
            </a:r>
          </a:p>
          <a:p>
            <a:pPr lvl="1"/>
            <a:r>
              <a:rPr lang="en-US" dirty="0" smtClean="0"/>
              <a:t>Some see it as a tool, others see it as a requirement only</a:t>
            </a:r>
          </a:p>
          <a:p>
            <a:r>
              <a:rPr lang="en-US" dirty="0" smtClean="0"/>
              <a:t>Collaborative processes for convening stakeholder groups for consensus-building and development of procedures and resources – builds recognition of value of the data and its uses</a:t>
            </a:r>
          </a:p>
          <a:p>
            <a:endParaRPr lang="en-US" dirty="0" smtClean="0"/>
          </a:p>
          <a:p>
            <a:endParaRPr lang="en-US" b="1" dirty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097032C-8B4B-4EB8-AFE7-BAF5730C0B5C}" type="slidenum">
              <a:rPr lang="en-US" smtClean="0"/>
              <a:pPr/>
              <a:t>24</a:t>
            </a:fld>
            <a:endParaRPr lang="en-US" dirty="0" smtClean="0"/>
          </a:p>
        </p:txBody>
      </p:sp>
      <p:sp>
        <p:nvSpPr>
          <p:cNvPr id="27651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Early Childhood Outcomes Center</a:t>
            </a:r>
          </a:p>
        </p:txBody>
      </p:sp>
      <p:pic>
        <p:nvPicPr>
          <p:cNvPr id="7" name="Picture 6" descr="CB103915-1420960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81000" y="228600"/>
            <a:ext cx="1524000" cy="1219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5"/>
          <p:cNvSpPr>
            <a:spLocks noGrp="1"/>
          </p:cNvSpPr>
          <p:nvPr>
            <p:ph type="title"/>
          </p:nvPr>
        </p:nvSpPr>
        <p:spPr>
          <a:xfrm>
            <a:off x="2286000" y="152400"/>
            <a:ext cx="6629400" cy="1447800"/>
          </a:xfrm>
        </p:spPr>
        <p:txBody>
          <a:bodyPr/>
          <a:lstStyle/>
          <a:p>
            <a:pPr algn="l"/>
            <a:r>
              <a:rPr lang="en-US" dirty="0" smtClean="0"/>
              <a:t>Lessons Learned (cont)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343400"/>
          </a:xfrm>
        </p:spPr>
        <p:txBody>
          <a:bodyPr/>
          <a:lstStyle/>
          <a:p>
            <a:r>
              <a:rPr lang="en-US" dirty="0" smtClean="0"/>
              <a:t>State capacity and resources</a:t>
            </a:r>
          </a:p>
          <a:p>
            <a:pPr lvl="1"/>
            <a:r>
              <a:rPr lang="en-US" dirty="0" smtClean="0"/>
              <a:t>Some are data savvy, some are not</a:t>
            </a:r>
          </a:p>
          <a:p>
            <a:pPr lvl="1"/>
            <a:r>
              <a:rPr lang="en-US" dirty="0" smtClean="0"/>
              <a:t>Some have state-level analysis staff and resources, some do not, but most need to build capacity for analysis and use of data</a:t>
            </a:r>
          </a:p>
          <a:p>
            <a:pPr lvl="1"/>
            <a:r>
              <a:rPr lang="en-US" dirty="0" smtClean="0"/>
              <a:t>States also need to build capacity for local programs so they can analyze, interpret, and use data</a:t>
            </a:r>
          </a:p>
          <a:p>
            <a:pPr lvl="1"/>
            <a:r>
              <a:rPr lang="en-US" dirty="0" smtClean="0"/>
              <a:t>State personnel turnover can create problems</a:t>
            </a:r>
          </a:p>
          <a:p>
            <a:endParaRPr lang="en-US" dirty="0" smtClean="0"/>
          </a:p>
          <a:p>
            <a:endParaRPr lang="en-US" b="1" dirty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097032C-8B4B-4EB8-AFE7-BAF5730C0B5C}" type="slidenum">
              <a:rPr lang="en-US" smtClean="0"/>
              <a:pPr/>
              <a:t>25</a:t>
            </a:fld>
            <a:endParaRPr lang="en-US" dirty="0" smtClean="0"/>
          </a:p>
        </p:txBody>
      </p:sp>
      <p:sp>
        <p:nvSpPr>
          <p:cNvPr id="27651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Early Childhood Outcomes Center</a:t>
            </a:r>
          </a:p>
        </p:txBody>
      </p:sp>
      <p:pic>
        <p:nvPicPr>
          <p:cNvPr id="7" name="Picture 6" descr="CB103915-1420960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81000" y="228600"/>
            <a:ext cx="1524000" cy="1219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5"/>
          <p:cNvSpPr>
            <a:spLocks noGrp="1"/>
          </p:cNvSpPr>
          <p:nvPr>
            <p:ph type="title"/>
          </p:nvPr>
        </p:nvSpPr>
        <p:spPr>
          <a:xfrm>
            <a:off x="2286000" y="152400"/>
            <a:ext cx="6629400" cy="1447800"/>
          </a:xfrm>
        </p:spPr>
        <p:txBody>
          <a:bodyPr/>
          <a:lstStyle/>
          <a:p>
            <a:pPr algn="l"/>
            <a:r>
              <a:rPr lang="en-US" dirty="0" smtClean="0"/>
              <a:t>Lessons Learned (cont)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133600"/>
            <a:ext cx="8001000" cy="4114800"/>
          </a:xfrm>
        </p:spPr>
        <p:txBody>
          <a:bodyPr/>
          <a:lstStyle/>
          <a:p>
            <a:r>
              <a:rPr lang="en-US" dirty="0" smtClean="0"/>
              <a:t>State and local needs for materials</a:t>
            </a:r>
          </a:p>
          <a:p>
            <a:pPr lvl="1"/>
            <a:r>
              <a:rPr lang="en-US" dirty="0" smtClean="0"/>
              <a:t>Having a national TA center helped to provide states with resources</a:t>
            </a:r>
          </a:p>
          <a:p>
            <a:pPr lvl="1"/>
            <a:r>
              <a:rPr lang="en-US" dirty="0" smtClean="0"/>
              <a:t>Having a national TA center helped to provide web site, conferences and other forums for states to share resources they developed</a:t>
            </a:r>
          </a:p>
          <a:p>
            <a:pPr>
              <a:buNone/>
            </a:pPr>
            <a:endParaRPr lang="en-US" b="1" dirty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097032C-8B4B-4EB8-AFE7-BAF5730C0B5C}" type="slidenum">
              <a:rPr lang="en-US" smtClean="0"/>
              <a:pPr/>
              <a:t>26</a:t>
            </a:fld>
            <a:endParaRPr lang="en-US" dirty="0" smtClean="0"/>
          </a:p>
        </p:txBody>
      </p:sp>
      <p:sp>
        <p:nvSpPr>
          <p:cNvPr id="27651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Early Childhood Outcomes Center</a:t>
            </a:r>
          </a:p>
        </p:txBody>
      </p:sp>
      <p:pic>
        <p:nvPicPr>
          <p:cNvPr id="7" name="Picture 6" descr="CB103915-1420960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81000" y="228600"/>
            <a:ext cx="1524000" cy="1219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5"/>
          <p:cNvSpPr>
            <a:spLocks noGrp="1"/>
          </p:cNvSpPr>
          <p:nvPr>
            <p:ph type="title"/>
          </p:nvPr>
        </p:nvSpPr>
        <p:spPr>
          <a:xfrm>
            <a:off x="2286000" y="152400"/>
            <a:ext cx="6629400" cy="1447800"/>
          </a:xfrm>
        </p:spPr>
        <p:txBody>
          <a:bodyPr/>
          <a:lstStyle/>
          <a:p>
            <a:pPr algn="l"/>
            <a:r>
              <a:rPr lang="en-US" dirty="0" smtClean="0"/>
              <a:t>Lessons Learned (cont)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828800"/>
            <a:ext cx="8686800" cy="4419600"/>
          </a:xfrm>
        </p:spPr>
        <p:txBody>
          <a:bodyPr/>
          <a:lstStyle/>
          <a:p>
            <a:r>
              <a:rPr lang="en-US" dirty="0" smtClean="0"/>
              <a:t>No additional funds for data collection</a:t>
            </a:r>
          </a:p>
          <a:p>
            <a:pPr lvl="1"/>
            <a:r>
              <a:rPr lang="en-US" dirty="0" smtClean="0"/>
              <a:t>Develop ways to incorporate data collection into ongoing processes (e.g., build into </a:t>
            </a:r>
            <a:r>
              <a:rPr lang="en-US" dirty="0" err="1" smtClean="0"/>
              <a:t>IFSP</a:t>
            </a:r>
            <a:r>
              <a:rPr lang="en-US" dirty="0" smtClean="0"/>
              <a:t>/</a:t>
            </a:r>
            <a:r>
              <a:rPr lang="en-US" dirty="0" err="1" smtClean="0"/>
              <a:t>IEP</a:t>
            </a:r>
            <a:r>
              <a:rPr lang="en-US" dirty="0" smtClean="0"/>
              <a:t> process that already includes assessment)</a:t>
            </a:r>
          </a:p>
          <a:p>
            <a:r>
              <a:rPr lang="en-US" dirty="0" smtClean="0"/>
              <a:t>Challenges are greater for large states with lots of children (e.g., </a:t>
            </a:r>
            <a:r>
              <a:rPr lang="en-US" dirty="0" smtClean="0"/>
              <a:t>early intervention </a:t>
            </a:r>
            <a:r>
              <a:rPr lang="en-US" dirty="0" smtClean="0"/>
              <a:t>numbers ranges from about 800 to nearly 31,000)</a:t>
            </a:r>
          </a:p>
          <a:p>
            <a:endParaRPr lang="en-US" dirty="0" smtClean="0"/>
          </a:p>
          <a:p>
            <a:endParaRPr lang="en-US" b="1" dirty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097032C-8B4B-4EB8-AFE7-BAF5730C0B5C}" type="slidenum">
              <a:rPr lang="en-US" smtClean="0"/>
              <a:pPr/>
              <a:t>27</a:t>
            </a:fld>
            <a:endParaRPr lang="en-US" dirty="0" smtClean="0"/>
          </a:p>
        </p:txBody>
      </p:sp>
      <p:pic>
        <p:nvPicPr>
          <p:cNvPr id="7" name="Picture 6" descr="CB103915-1420960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81000" y="228600"/>
            <a:ext cx="1524000" cy="1219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5"/>
          <p:cNvSpPr>
            <a:spLocks noGrp="1"/>
          </p:cNvSpPr>
          <p:nvPr>
            <p:ph type="title"/>
          </p:nvPr>
        </p:nvSpPr>
        <p:spPr>
          <a:xfrm>
            <a:off x="2286000" y="152400"/>
            <a:ext cx="6629400" cy="1447800"/>
          </a:xfrm>
        </p:spPr>
        <p:txBody>
          <a:bodyPr/>
          <a:lstStyle/>
          <a:p>
            <a:pPr algn="l"/>
            <a:r>
              <a:rPr lang="en-US" dirty="0" smtClean="0"/>
              <a:t>Lessons Learned (cont)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828800"/>
            <a:ext cx="8686800" cy="4419600"/>
          </a:xfrm>
        </p:spPr>
        <p:txBody>
          <a:bodyPr/>
          <a:lstStyle/>
          <a:p>
            <a:r>
              <a:rPr lang="en-US" dirty="0" smtClean="0"/>
              <a:t>Many </a:t>
            </a:r>
            <a:r>
              <a:rPr lang="en-US" dirty="0" smtClean="0"/>
              <a:t>stakeholders with differing needs and perspectives about an outcomes system</a:t>
            </a:r>
          </a:p>
          <a:p>
            <a:pPr lvl="1"/>
            <a:r>
              <a:rPr lang="en-US" dirty="0" smtClean="0"/>
              <a:t>Develop multiple formats to educate stakeholders (</a:t>
            </a:r>
            <a:r>
              <a:rPr lang="en-US" dirty="0" err="1" smtClean="0"/>
              <a:t>e.g</a:t>
            </a:r>
            <a:r>
              <a:rPr lang="en-US" dirty="0" smtClean="0"/>
              <a:t>, parent brochures, training for providers) </a:t>
            </a:r>
            <a:endParaRPr lang="en-US" dirty="0" smtClean="0"/>
          </a:p>
          <a:p>
            <a:r>
              <a:rPr lang="en-US" dirty="0" smtClean="0"/>
              <a:t>When local program data were posted publically, local staff became motivated to improve data quality</a:t>
            </a:r>
            <a:endParaRPr lang="en-US" dirty="0" smtClean="0"/>
          </a:p>
          <a:p>
            <a:endParaRPr lang="en-US" dirty="0" smtClean="0"/>
          </a:p>
          <a:p>
            <a:endParaRPr lang="en-US" b="1" dirty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097032C-8B4B-4EB8-AFE7-BAF5730C0B5C}" type="slidenum">
              <a:rPr lang="en-US" smtClean="0"/>
              <a:pPr/>
              <a:t>28</a:t>
            </a:fld>
            <a:endParaRPr lang="en-US" dirty="0" smtClean="0"/>
          </a:p>
        </p:txBody>
      </p:sp>
      <p:pic>
        <p:nvPicPr>
          <p:cNvPr id="7" name="Picture 6" descr="CB103915-1420960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81000" y="228600"/>
            <a:ext cx="1524000" cy="1219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more information &amp; questions….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905000"/>
            <a:ext cx="7239000" cy="2971800"/>
          </a:xfrm>
        </p:spPr>
        <p:txBody>
          <a:bodyPr/>
          <a:lstStyle/>
          <a:p>
            <a:endParaRPr lang="en-US" dirty="0" smtClean="0"/>
          </a:p>
          <a:p>
            <a:pPr>
              <a:buNone/>
            </a:pPr>
            <a:endParaRPr lang="en-US" sz="4000" dirty="0" smtClean="0">
              <a:hlinkClick r:id="rId3"/>
            </a:endParaRPr>
          </a:p>
          <a:p>
            <a:pPr>
              <a:buNone/>
            </a:pPr>
            <a:r>
              <a:rPr lang="en-US" sz="4000" dirty="0" smtClean="0">
                <a:hlinkClick r:id="rId3"/>
              </a:rPr>
              <a:t>www.the-eco-center.org</a:t>
            </a:r>
            <a:endParaRPr lang="en-US" sz="4000" dirty="0" smtClean="0"/>
          </a:p>
          <a:p>
            <a:pPr algn="ctr">
              <a:buNone/>
            </a:pPr>
            <a:endParaRPr lang="en-US" sz="4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98B4B4-C031-4D6D-86D8-07E088C515EA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Early Childhood Outcomes Center</a:t>
            </a:r>
            <a:endParaRPr lang="en-US" dirty="0"/>
          </a:p>
        </p:txBody>
      </p:sp>
      <p:pic>
        <p:nvPicPr>
          <p:cNvPr id="6" name="Picture 10" descr="MPj0315598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2590800"/>
            <a:ext cx="2667000" cy="20575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 supports include….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495800"/>
          </a:xfrm>
        </p:spPr>
        <p:txBody>
          <a:bodyPr/>
          <a:lstStyle/>
          <a:p>
            <a:r>
              <a:rPr lang="en-US" dirty="0" smtClean="0"/>
              <a:t>Develop and manage a national web site</a:t>
            </a:r>
          </a:p>
          <a:p>
            <a:r>
              <a:rPr lang="en-US" dirty="0" smtClean="0"/>
              <a:t>Use web site to collect and disseminate state-developed resources</a:t>
            </a:r>
          </a:p>
          <a:p>
            <a:r>
              <a:rPr lang="en-US" dirty="0" smtClean="0"/>
              <a:t>Develop and disseminate guidance papers, documents, other resources</a:t>
            </a:r>
          </a:p>
          <a:p>
            <a:r>
              <a:rPr lang="en-US" dirty="0" smtClean="0"/>
              <a:t>Coordinate state Communities of Practice</a:t>
            </a:r>
          </a:p>
          <a:p>
            <a:r>
              <a:rPr lang="en-US" dirty="0" smtClean="0"/>
              <a:t>Plan and hold national conferences</a:t>
            </a:r>
          </a:p>
          <a:p>
            <a:r>
              <a:rPr lang="en-US" dirty="0" smtClean="0"/>
              <a:t>Hold variety of dissemination events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097032C-8B4B-4EB8-AFE7-BAF5730C0B5C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27651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Early Childhood Outcomes Center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 Center Web site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200400" y="2057400"/>
            <a:ext cx="5486400" cy="4191000"/>
          </a:xfrm>
        </p:spPr>
        <p:txBody>
          <a:bodyPr/>
          <a:lstStyle/>
          <a:p>
            <a:r>
              <a:rPr lang="en-US" dirty="0" smtClean="0"/>
              <a:t>Provides up-to-date information and resources for state and local administrators, technical assistance providers, teachers, other direct service providers, and families</a:t>
            </a:r>
            <a:endParaRPr lang="en-US" dirty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097032C-8B4B-4EB8-AFE7-BAF5730C0B5C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27651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Early Childhood Outcomes Center</a:t>
            </a:r>
          </a:p>
        </p:txBody>
      </p:sp>
      <p:pic>
        <p:nvPicPr>
          <p:cNvPr id="6" name="Picture 4" descr="149_49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362200"/>
            <a:ext cx="2667000" cy="355651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097032C-8B4B-4EB8-AFE7-BAF5730C0B5C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27651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Early Childhood Outcomes Center</a:t>
            </a:r>
          </a:p>
        </p:txBody>
      </p:sp>
      <p:pic>
        <p:nvPicPr>
          <p:cNvPr id="147457" name="Picture 1"/>
          <p:cNvPicPr>
            <a:picLocks noChangeAspect="1" noChangeArrowheads="1"/>
          </p:cNvPicPr>
          <p:nvPr/>
        </p:nvPicPr>
        <p:blipFill>
          <a:blip r:embed="rId3" cstate="print"/>
          <a:srcRect l="312" t="7595" r="2188" b="4297"/>
          <a:stretch>
            <a:fillRect/>
          </a:stretch>
        </p:blipFill>
        <p:spPr bwMode="auto">
          <a:xfrm>
            <a:off x="293389" y="228600"/>
            <a:ext cx="8545811" cy="617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5"/>
          <p:cNvSpPr>
            <a:spLocks noGrp="1"/>
          </p:cNvSpPr>
          <p:nvPr>
            <p:ph type="title"/>
          </p:nvPr>
        </p:nvSpPr>
        <p:spPr>
          <a:xfrm>
            <a:off x="533400" y="152400"/>
            <a:ext cx="8077200" cy="1143000"/>
          </a:xfrm>
        </p:spPr>
        <p:txBody>
          <a:bodyPr/>
          <a:lstStyle/>
          <a:p>
            <a:r>
              <a:rPr lang="en-US" dirty="0" smtClean="0"/>
              <a:t>ECO web site has links to state web sites…….</a:t>
            </a: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097032C-8B4B-4EB8-AFE7-BAF5730C0B5C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27651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Early Childhood Outcomes Center</a:t>
            </a:r>
          </a:p>
        </p:txBody>
      </p:sp>
      <p:sp>
        <p:nvSpPr>
          <p:cNvPr id="8" name="Title 5"/>
          <p:cNvSpPr txBox="1">
            <a:spLocks/>
          </p:cNvSpPr>
          <p:nvPr/>
        </p:nvSpPr>
        <p:spPr bwMode="auto">
          <a:xfrm>
            <a:off x="4114800" y="2209800"/>
            <a:ext cx="4724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600" b="1" i="0" u="none" strike="noStrike" kern="0" cap="none" spc="0" normalizeH="0" baseline="0" noProof="0" dirty="0" smtClean="0">
              <a:ln>
                <a:noFill/>
              </a:ln>
              <a:solidFill>
                <a:srgbClr val="224568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8" descr="\\Policy4\org 653\Projects\653\StockPhotos\Categorized Library_NOT FOR USE YET\All Photos\Preschool\iStock_000013114621Medium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2362200"/>
            <a:ext cx="4648200" cy="3505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State-Developed Resources: Examples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981200"/>
            <a:ext cx="8686800" cy="4876800"/>
          </a:xfrm>
        </p:spPr>
        <p:txBody>
          <a:bodyPr/>
          <a:lstStyle/>
          <a:p>
            <a:r>
              <a:rPr lang="en-US" dirty="0" smtClean="0"/>
              <a:t>Includes states’ written documents, PowerPoint presentations, videos, online modules, etc.:</a:t>
            </a:r>
          </a:p>
          <a:p>
            <a:pPr lvl="1"/>
            <a:r>
              <a:rPr lang="en-US" dirty="0" smtClean="0"/>
              <a:t>Policy guidance (e.g., papers, manuals, videos)</a:t>
            </a:r>
          </a:p>
          <a:p>
            <a:pPr lvl="1"/>
            <a:r>
              <a:rPr lang="en-US" dirty="0" smtClean="0"/>
              <a:t>Quality assurance &amp; training materials</a:t>
            </a:r>
          </a:p>
          <a:p>
            <a:pPr lvl="1"/>
            <a:r>
              <a:rPr lang="en-US" dirty="0" smtClean="0"/>
              <a:t>Informing families about outcomes (e.g. brochures, letters, fact sheets, </a:t>
            </a:r>
            <a:r>
              <a:rPr lang="en-US" dirty="0" err="1" smtClean="0"/>
              <a:t>FAQs</a:t>
            </a:r>
            <a:r>
              <a:rPr lang="en-US" dirty="0" smtClean="0"/>
              <a:t>) </a:t>
            </a:r>
          </a:p>
          <a:p>
            <a:pPr lvl="1"/>
            <a:r>
              <a:rPr lang="en-US" dirty="0" smtClean="0"/>
              <a:t>Family outcomes (e.g., tools, analysis approaches, presentations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097032C-8B4B-4EB8-AFE7-BAF5730C0B5C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27651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Early Childhood Outcomes Center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097032C-8B4B-4EB8-AFE7-BAF5730C0B5C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27651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Early Childhood Outcomes Center</a:t>
            </a:r>
          </a:p>
        </p:txBody>
      </p:sp>
      <p:pic>
        <p:nvPicPr>
          <p:cNvPr id="145409" name="Picture 1"/>
          <p:cNvPicPr>
            <a:picLocks noChangeAspect="1" noChangeArrowheads="1"/>
          </p:cNvPicPr>
          <p:nvPr/>
        </p:nvPicPr>
        <p:blipFill>
          <a:blip r:embed="rId3" cstate="print"/>
          <a:srcRect l="5000" t="7812" r="11563" b="4297"/>
          <a:stretch>
            <a:fillRect/>
          </a:stretch>
        </p:blipFill>
        <p:spPr bwMode="auto">
          <a:xfrm>
            <a:off x="457200" y="43665"/>
            <a:ext cx="8382000" cy="6742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Guidance Papers and Documents: Examples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752600"/>
            <a:ext cx="8382000" cy="4495800"/>
          </a:xfrm>
        </p:spPr>
        <p:txBody>
          <a:bodyPr/>
          <a:lstStyle/>
          <a:p>
            <a:r>
              <a:rPr lang="en-US" dirty="0" smtClean="0"/>
              <a:t>Considerations in developing a child outcomes measurement system</a:t>
            </a:r>
          </a:p>
          <a:p>
            <a:r>
              <a:rPr lang="en-US" dirty="0" smtClean="0"/>
              <a:t>Summary of child outcomes and the analyses</a:t>
            </a:r>
          </a:p>
          <a:p>
            <a:r>
              <a:rPr lang="en-US" dirty="0" smtClean="0"/>
              <a:t>Setting targets for child outcomes</a:t>
            </a:r>
          </a:p>
          <a:p>
            <a:r>
              <a:rPr lang="en-US" dirty="0" smtClean="0"/>
              <a:t>Guidance for measuring family outcomes</a:t>
            </a:r>
          </a:p>
          <a:p>
            <a:r>
              <a:rPr lang="en-US" dirty="0" smtClean="0"/>
              <a:t>Tools about using data</a:t>
            </a:r>
          </a:p>
          <a:p>
            <a:endParaRPr lang="en-US" dirty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097032C-8B4B-4EB8-AFE7-BAF5730C0B5C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27651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Early Childhood Outcomes Center</a:t>
            </a:r>
          </a:p>
        </p:txBody>
      </p:sp>
      <p:pic>
        <p:nvPicPr>
          <p:cNvPr id="6" name="Picture 5" descr="iStock_000013601296Medium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791200" y="5181600"/>
            <a:ext cx="2288022" cy="1524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Building State Level Systems to Measure Child Outcomes&amp;#x0D;&amp;#x0A;&amp;quot;&quot;/&gt;&lt;property id=&quot;20307&quot; value=&quot;305&quot;/&gt;&lt;/object&gt;&lt;object type=&quot;3&quot; unique_id=&quot;10005&quot;&gt;&lt;property id=&quot;20148&quot; value=&quot;5&quot;/&gt;&lt;property id=&quot;20300&quot; value=&quot;Slide 2 - &amp;quot;Mission of the ECO Center&amp;quot;&quot;/&gt;&lt;property id=&quot;20307&quot; value=&quot;471&quot;/&gt;&lt;/object&gt;&lt;object type=&quot;3&quot; unique_id=&quot;10006&quot;&gt;&lt;property id=&quot;20148&quot; value=&quot;5&quot;/&gt;&lt;property id=&quot;20300&quot; value=&quot;Slide 3 - &amp;quot;What we are about…..&amp;quot;&quot;/&gt;&lt;property id=&quot;20307&quot; value=&quot;512&quot;/&gt;&lt;/object&gt;&lt;object type=&quot;3&quot; unique_id=&quot;10007&quot;&gt;&lt;property id=&quot;20148&quot; value=&quot;5&quot;/&gt;&lt;property id=&quot;20300&quot; value=&quot;Slide 4 - &amp;quot;Background&amp;quot;&quot;/&gt;&lt;property id=&quot;20307&quot; value=&quot;510&quot;/&gt;&lt;/object&gt;&lt;object type=&quot;3&quot; unique_id=&quot;10008&quot;&gt;&lt;property id=&quot;20148&quot; value=&quot;5&quot;/&gt;&lt;property id=&quot;20300&quot; value=&quot;Slide 5 - &amp;quot;OSEP Child Outcomes &amp;quot;&quot;/&gt;&lt;property id=&quot;20307&quot; value=&quot;511&quot;/&gt;&lt;/object&gt;&lt;object type=&quot;3&quot; unique_id=&quot;10009&quot;&gt;&lt;property id=&quot;20148&quot; value=&quot;5&quot;/&gt;&lt;property id=&quot;20300&quot; value=&quot;Slide 6&quot;/&gt;&lt;property id=&quot;20307&quot; value=&quot;498&quot;/&gt;&lt;/object&gt;&lt;object type=&quot;3&quot; unique_id=&quot;10010&quot;&gt;&lt;property id=&quot;20148&quot; value=&quot;5&quot;/&gt;&lt;property id=&quot;20300&quot; value=&quot;Slide 7 - &amp;quot;System for Producing Good Child and Family Outcomes&amp;quot;&quot;/&gt;&lt;property id=&quot;20307&quot; value=&quot;513&quot;/&gt;&lt;/object&gt;&lt;object type=&quot;3&quot; unique_id=&quot;10011&quot;&gt;&lt;property id=&quot;20148&quot; value=&quot;5&quot;/&gt;&lt;property id=&quot;20300&quot; value=&quot;Slide 8 - &amp;quot;Early Childhood Information Infrastructure:  &amp;#x0D;&amp;#x0A;Data Needed for Program Improvement&amp;quot;&quot;/&gt;&lt;property id=&quot;20307&quot; value=&quot;531&quot;/&gt;&lt;/object&gt;&lt;object type=&quot;3&quot; unique_id=&quot;10012&quot;&gt;&lt;property id=&quot;20148&quot; value=&quot;5&quot;/&gt;&lt;property id=&quot;20300&quot; value=&quot;Slide 9 - &amp;quot;Where is your state (or program) now?&amp;quot;&quot;/&gt;&lt;property id=&quot;20307&quot; value=&quot;519&quot;/&gt;&lt;/object&gt;&lt;object type=&quot;3&quot; unique_id=&quot;10013&quot;&gt;&lt;property id=&quot;20148&quot; value=&quot;5&quot;/&gt;&lt;property id=&quot;20300&quot; value=&quot;Slide 10 - &amp;quot;Assessment&amp;quot;&quot;/&gt;&lt;property id=&quot;20307&quot; value=&quot;499&quot;/&gt;&lt;/object&gt;&lt;object type=&quot;3&quot; unique_id=&quot;10014&quot;&gt;&lt;property id=&quot;20148&quot; value=&quot;5&quot;/&gt;&lt;property id=&quot;20300&quot; value=&quot;Slide 11 - &amp;quot;&amp;#x0D;&amp;#x0A;&amp;quot;&quot;/&gt;&lt;property id=&quot;20307&quot; value=&quot;500&quot;/&gt;&lt;/object&gt;&lt;object type=&quot;3&quot; unique_id=&quot;10015&quot;&gt;&lt;property id=&quot;20148&quot; value=&quot;5&quot;/&gt;&lt;property id=&quot;20300&quot; value=&quot;Slide 12 - &amp;quot;Some possible uses of assessment &amp;quot;&quot;/&gt;&lt;property id=&quot;20307&quot; value=&quot;501&quot;/&gt;&lt;/object&gt;&lt;object type=&quot;3&quot; unique_id=&quot;10016&quot;&gt;&lt;property id=&quot;20148&quot; value=&quot;5&quot;/&gt;&lt;property id=&quot;20300&quot; value=&quot;Slide 13&quot;/&gt;&lt;property id=&quot;20307&quot; value=&quot;516&quot;/&gt;&lt;/object&gt;&lt;object type=&quot;3&quot; unique_id=&quot;10017&quot;&gt;&lt;property id=&quot;20148&quot; value=&quot;5&quot;/&gt;&lt;property id=&quot;20300&quot; value=&quot;Slide 14 - &amp;quot;Purpose of the Framework &amp;quot;&quot;/&gt;&lt;property id=&quot;20307&quot; value=&quot;526&quot;/&gt;&lt;/object&gt;&lt;object type=&quot;3&quot; unique_id=&quot;10018&quot;&gt;&lt;property id=&quot;20148&quot; value=&quot;5&quot;/&gt;&lt;property id=&quot;20300&quot; value=&quot;Slide 15 - &amp;quot;Framework and Self-Assessment&amp;quot;&quot;/&gt;&lt;property id=&quot;20307&quot; value=&quot;520&quot;/&gt;&lt;/object&gt;&lt;object type=&quot;3&quot; unique_id=&quot;10019&quot;&gt;&lt;property id=&quot;20148&quot; value=&quot;5&quot;/&gt;&lt;property id=&quot;20300&quot; value=&quot;Slide 16 - &amp;quot;Process for Framework Development&amp;quot;&quot;/&gt;&lt;property id=&quot;20307&quot; value=&quot;521&quot;/&gt;&lt;/object&gt;&lt;object type=&quot;3&quot; unique_id=&quot;10020&quot;&gt;&lt;property id=&quot;20148&quot; value=&quot;5&quot;/&gt;&lt;property id=&quot;20300&quot; value=&quot;Slide 17 - &amp;quot;Framework Partner States&amp;quot;&quot;/&gt;&lt;property id=&quot;20307&quot; value=&quot;522&quot;/&gt;&lt;/object&gt;&lt;object type=&quot;3&quot; unique_id=&quot;10021&quot;&gt;&lt;property id=&quot;20148&quot; value=&quot;5&quot;/&gt;&lt;property id=&quot;20300&quot; value=&quot;Slide 18 - &amp;quot;COMS Framework Components&amp;quot;&quot;/&gt;&lt;property id=&quot;20307&quot; value=&quot;517&quot;/&gt;&lt;/object&gt;&lt;object type=&quot;3&quot; unique_id=&quot;10022&quot;&gt;&lt;property id=&quot;20148&quot; value=&quot;5&quot;/&gt;&lt;property id=&quot;20300&quot; value=&quot;Slide 19 - &amp;quot;7 Framework Components&amp;quot;&quot;/&gt;&lt;property id=&quot;20307&quot; value=&quot;525&quot;/&gt;&lt;/object&gt;&lt;object type=&quot;3&quot; unique_id=&quot;10023&quot;&gt;&lt;property id=&quot;20148&quot; value=&quot;5&quot;/&gt;&lt;property id=&quot;20300&quot; value=&quot;Slide 20&quot;/&gt;&lt;property id=&quot;20307&quot; value=&quot;527&quot;/&gt;&lt;/object&gt;&lt;object type=&quot;3&quot; unique_id=&quot;10024&quot;&gt;&lt;property id=&quot;20148&quot; value=&quot;5&quot;/&gt;&lt;property id=&quot;20300&quot; value=&quot;Slide 21 - &amp;quot;Quality Indicators: Data Collection &amp;quot;&quot;/&gt;&lt;property id=&quot;20307&quot; value=&quot;514&quot;/&gt;&lt;/object&gt;&lt;object type=&quot;3&quot; unique_id=&quot;10025&quot;&gt;&lt;property id=&quot;20148&quot; value=&quot;5&quot;/&gt;&lt;property id=&quot;20300&quot; value=&quot;Slide 22 - &amp;quot;Purpose of the Self Assessment&amp;quot;&quot;/&gt;&lt;property id=&quot;20307&quot; value=&quot;524&quot;/&gt;&lt;/object&gt;&lt;object type=&quot;3&quot; unique_id=&quot;10026&quot;&gt;&lt;property id=&quot;20148&quot; value=&quot;5&quot;/&gt;&lt;property id=&quot;20300&quot; value=&quot;Slide 23 - &amp;quot;The Scale for the Quality Indicators&amp;quot;&quot;/&gt;&lt;property id=&quot;20307&quot; value=&quot;523&quot;/&gt;&lt;/object&gt;&lt;object type=&quot;3&quot; unique_id=&quot;10027&quot;&gt;&lt;property id=&quot;20148&quot; value=&quot;5&quot;/&gt;&lt;property id=&quot;20300&quot; value=&quot;Slide 24&quot;/&gt;&lt;property id=&quot;20307&quot; value=&quot;529&quot;/&gt;&lt;/object&gt;&lt;object type=&quot;3&quot; unique_id=&quot;10028&quot;&gt;&lt;property id=&quot;20148&quot; value=&quot;5&quot;/&gt;&lt;property id=&quot;20300&quot; value=&quot;Slide 25&quot;/&gt;&lt;property id=&quot;20307&quot; value=&quot;528&quot;/&gt;&lt;/object&gt;&lt;object type=&quot;3&quot; unique_id=&quot;10029&quot;&gt;&lt;property id=&quot;20148&quot; value=&quot;5&quot;/&gt;&lt;property id=&quot;20300&quot; value=&quot;Slide 26 - &amp;quot;For more information&amp;quot;&quot;/&gt;&lt;property id=&quot;20307&quot; value=&quot;530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3_Default Design">
  <a:themeElements>
    <a:clrScheme name="3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6_Default Design-First child">
  <a:themeElements>
    <a:clrScheme name="6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6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7_Default Design-Second child">
  <a:themeElements>
    <a:clrScheme name="6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6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8_Default Design-Third child">
  <a:themeElements>
    <a:clrScheme name="6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6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9_Default Design-Fourth child">
  <a:themeElements>
    <a:clrScheme name="6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6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0_Default Design-Fifth child">
  <a:themeElements>
    <a:clrScheme name="6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6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7287</TotalTime>
  <Words>1235</Words>
  <Application>Microsoft Office PowerPoint</Application>
  <PresentationFormat>On-screen Show (4:3)</PresentationFormat>
  <Paragraphs>202</Paragraphs>
  <Slides>29</Slides>
  <Notes>29</Notes>
  <HiddenSlides>0</HiddenSlides>
  <MMClips>0</MMClips>
  <ScaleCrop>false</ScaleCrop>
  <HeadingPairs>
    <vt:vector size="6" baseType="variant"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3_Default Design</vt:lpstr>
      <vt:lpstr>6_Default Design-First child</vt:lpstr>
      <vt:lpstr>7_Default Design-Second child</vt:lpstr>
      <vt:lpstr>8_Default Design-Third child</vt:lpstr>
      <vt:lpstr>9_Default Design-Fourth child</vt:lpstr>
      <vt:lpstr>10_Default Design-Fifth child</vt:lpstr>
      <vt:lpstr>Acrobat Document</vt:lpstr>
      <vt:lpstr>Lessons Learned about How to Support Outcomes Measurement  </vt:lpstr>
      <vt:lpstr>What will be covered….</vt:lpstr>
      <vt:lpstr>TA supports include….</vt:lpstr>
      <vt:lpstr>ECO Center Web site</vt:lpstr>
      <vt:lpstr>Slide 5</vt:lpstr>
      <vt:lpstr>ECO web site has links to state web sites…….</vt:lpstr>
      <vt:lpstr>State-Developed Resources: Examples</vt:lpstr>
      <vt:lpstr>Slide 8</vt:lpstr>
      <vt:lpstr>Guidance Papers and Documents: Examples</vt:lpstr>
      <vt:lpstr>One Example: A Framework for Child Outcomes Measurement System</vt:lpstr>
      <vt:lpstr>Purpose of the Framework </vt:lpstr>
      <vt:lpstr>Framework and Self-Assessment</vt:lpstr>
      <vt:lpstr>Process for Framework Development</vt:lpstr>
      <vt:lpstr>COMS Framework Components</vt:lpstr>
      <vt:lpstr>7 Framework Components</vt:lpstr>
      <vt:lpstr>Slide 16</vt:lpstr>
      <vt:lpstr>Purpose of the Self Assessment</vt:lpstr>
      <vt:lpstr>The Scale for the Quality Indicators</vt:lpstr>
      <vt:lpstr>Slide 19</vt:lpstr>
      <vt:lpstr>Communities of Practice (CoP)</vt:lpstr>
      <vt:lpstr>National Conferences</vt:lpstr>
      <vt:lpstr>National Conferences: Purposes</vt:lpstr>
      <vt:lpstr>Other Dissemination and TA Events</vt:lpstr>
      <vt:lpstr>Lessons Learned about State Development of COMS</vt:lpstr>
      <vt:lpstr>Lessons Learned (cont)</vt:lpstr>
      <vt:lpstr>Lessons Learned (cont)</vt:lpstr>
      <vt:lpstr>Lessons Learned (cont)</vt:lpstr>
      <vt:lpstr>Lessons Learned (cont)</vt:lpstr>
      <vt:lpstr>For more information &amp; questions….</vt:lpstr>
    </vt:vector>
  </TitlesOfParts>
  <Company>unc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 Longitudinal -  OSEP Leadership Mtng </dc:title>
  <dc:creator>ECO</dc:creator>
  <cp:lastModifiedBy>Donna Spiker</cp:lastModifiedBy>
  <cp:revision>464</cp:revision>
  <dcterms:created xsi:type="dcterms:W3CDTF">2008-03-27T18:39:34Z</dcterms:created>
  <dcterms:modified xsi:type="dcterms:W3CDTF">2011-10-28T22:50:50Z</dcterms:modified>
</cp:coreProperties>
</file>