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16"/>
  </p:notesMasterIdLst>
  <p:handoutMasterIdLst>
    <p:handoutMasterId r:id="rId17"/>
  </p:handoutMasterIdLst>
  <p:sldIdLst>
    <p:sldId id="262" r:id="rId6"/>
    <p:sldId id="360" r:id="rId7"/>
    <p:sldId id="374" r:id="rId8"/>
    <p:sldId id="388" r:id="rId9"/>
    <p:sldId id="361" r:id="rId10"/>
    <p:sldId id="398" r:id="rId11"/>
    <p:sldId id="403" r:id="rId12"/>
    <p:sldId id="365" r:id="rId13"/>
    <p:sldId id="366" r:id="rId14"/>
    <p:sldId id="367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94269" autoAdjust="0"/>
  </p:normalViewPr>
  <p:slideViewPr>
    <p:cSldViewPr snapToGrid="0">
      <p:cViewPr varScale="1">
        <p:scale>
          <a:sx n="104" d="100"/>
          <a:sy n="10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2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2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4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6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9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64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45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6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2688" y="1408177"/>
            <a:ext cx="7086600" cy="2423159"/>
          </a:xfrm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Designing Careers in Evaluation and Preparing Evaluation Students and New Evaluators for the Profession</a:t>
            </a:r>
            <a:endParaRPr lang="en-US" altLang="en-US" sz="4000" b="1" i="1" dirty="0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6864" y="4041648"/>
            <a:ext cx="7606284" cy="214884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American Evaluation Association Conference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Atlanta, GA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October 26, 4:30 to 6:30, </a:t>
            </a: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A705</a:t>
            </a:r>
            <a:endParaRPr lang="en-US" alt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David J. Bernstein, Ph.D., Westat: Rockville, </a:t>
            </a: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MD.</a:t>
            </a:r>
            <a:endParaRPr lang="en-US" alt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President, Washington </a:t>
            </a: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Evaluators</a:t>
            </a:r>
            <a:endParaRPr lang="en-US" alt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Networking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9" y="1484376"/>
            <a:ext cx="8414068" cy="4797552"/>
          </a:xfrm>
        </p:spPr>
        <p:txBody>
          <a:bodyPr/>
          <a:lstStyle/>
          <a:p>
            <a:pPr marL="914400" indent="-914400">
              <a:buFont typeface="+mj-lt"/>
              <a:buAutoNum type="arabicPeriod" startAt="6"/>
            </a:pPr>
            <a:r>
              <a:rPr lang="en-US" sz="4800" dirty="0"/>
              <a:t>What types of professional and networking activities would you recommend to further careers in evaluation</a:t>
            </a:r>
            <a:r>
              <a:rPr lang="en-US" sz="4800" dirty="0"/>
              <a:t>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10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Introduction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76" y="1399665"/>
            <a:ext cx="8229600" cy="4854831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30000"/>
              </a:spcAft>
              <a:buClr>
                <a:schemeClr val="accent3"/>
              </a:buClr>
            </a:pPr>
            <a:r>
              <a:rPr lang="en-US" sz="2800" dirty="0" smtClean="0"/>
              <a:t>No </a:t>
            </a:r>
            <a:r>
              <a:rPr lang="en-US" sz="2800" dirty="0"/>
              <a:t>single path for </a:t>
            </a:r>
            <a:r>
              <a:rPr lang="en-US" sz="2800" dirty="0" smtClean="0"/>
              <a:t>becoming an evaluation professional. </a:t>
            </a:r>
            <a:endParaRPr lang="en-US" sz="2800" dirty="0" smtClean="0"/>
          </a:p>
          <a:p>
            <a:pPr>
              <a:spcBef>
                <a:spcPct val="35000"/>
              </a:spcBef>
              <a:spcAft>
                <a:spcPct val="30000"/>
              </a:spcAft>
              <a:buClr>
                <a:schemeClr val="accent3"/>
              </a:buClr>
            </a:pPr>
            <a:r>
              <a:rPr lang="en-US" sz="2800" dirty="0" smtClean="0"/>
              <a:t>Evaluation is trans-disciplinary and trans-sector </a:t>
            </a:r>
            <a:r>
              <a:rPr lang="en-US" sz="2800" dirty="0"/>
              <a:t>(public, non-profit, private</a:t>
            </a:r>
            <a:r>
              <a:rPr lang="en-US" sz="2800" dirty="0" smtClean="0"/>
              <a:t>), leading to multiple professional paths</a:t>
            </a:r>
            <a:r>
              <a:rPr lang="en-US" sz="2800" dirty="0" smtClean="0"/>
              <a:t>. </a:t>
            </a:r>
          </a:p>
          <a:p>
            <a:pPr>
              <a:spcBef>
                <a:spcPct val="35000"/>
              </a:spcBef>
              <a:spcAft>
                <a:spcPct val="30000"/>
              </a:spcAft>
              <a:buClr>
                <a:schemeClr val="accent3"/>
              </a:buClr>
            </a:pPr>
            <a:r>
              <a:rPr lang="en-US" sz="2800" dirty="0" smtClean="0"/>
              <a:t>This </a:t>
            </a:r>
            <a:r>
              <a:rPr lang="en-US" sz="2800" dirty="0"/>
              <a:t>panel will explore </a:t>
            </a:r>
            <a:r>
              <a:rPr lang="en-US" sz="2800" dirty="0" smtClean="0"/>
              <a:t>diverse approaches to </a:t>
            </a:r>
            <a:r>
              <a:rPr lang="en-US" sz="2800" dirty="0"/>
              <a:t>train </a:t>
            </a:r>
            <a:r>
              <a:rPr lang="en-US" sz="2800" dirty="0" smtClean="0"/>
              <a:t>graduate/undergraduate </a:t>
            </a:r>
            <a:r>
              <a:rPr lang="en-US" sz="2800" dirty="0"/>
              <a:t>students in </a:t>
            </a:r>
            <a:r>
              <a:rPr lang="en-US" sz="2800" dirty="0" smtClean="0"/>
              <a:t>evaluation. </a:t>
            </a:r>
          </a:p>
          <a:p>
            <a:pPr>
              <a:spcBef>
                <a:spcPct val="35000"/>
              </a:spcBef>
              <a:spcAft>
                <a:spcPct val="30000"/>
              </a:spcAft>
              <a:buClr>
                <a:schemeClr val="accent3"/>
              </a:buClr>
            </a:pPr>
            <a:r>
              <a:rPr lang="en-US" sz="2800" dirty="0" smtClean="0"/>
              <a:t>Focusing on successful t</a:t>
            </a:r>
            <a:r>
              <a:rPr lang="en-US" sz="2800" dirty="0" smtClean="0"/>
              <a:t>ransition strategies.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131" y="161544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Panel Introductions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1402080"/>
            <a:ext cx="7991855" cy="4934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Kathryn 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Newcomer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, Director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of the Trachtenberg School of Public Policy and Public Administration at the George Washington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University. AEA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President-elect.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Rodney Hopson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, Professor of Education Policy and Evaluation; Senior Research Fellow, Center of Education Policy and Evaluation, George Mason University Professor of Education, George Mason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University. AEA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Past-president.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Jennifer Greene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, Professor of Quantitative and Evaluative Research Methodologies, Educational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Psychology. AEA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Past-president.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Stewart I. Donaldson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, Director, Claremont Evaluation Center; Dean &amp; Professor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Claremont Graduate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University.  AEA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Past-president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3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4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03" y="152400"/>
            <a:ext cx="8108950" cy="10668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Panel Introductions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43" y="1520952"/>
            <a:ext cx="8113713" cy="467868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Molly Engle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, Professor and OSU Extension Service Evaluation Specialist, Oregon State University. AEA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Past-president.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Jean </a:t>
            </a: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King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, Professor of Organizational Leadership, Policy, and Development and Director, Minnesota Evaluation Studies Institute (MESI), University of Minnesota and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Member. 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Former AEA Board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Member.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</a:pPr>
            <a:endParaRPr lang="en-US" sz="2400" dirty="0" smtClean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Joseph </a:t>
            </a: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Wholey</a:t>
            </a:r>
            <a:r>
              <a:rPr lang="en-US" sz="2400" dirty="0" smtClean="0"/>
              <a:t>, </a:t>
            </a: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Discussant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Visiting Scholar, University of Delaware; Professor 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Emeritus, University of Southern California;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Past 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President, Evaluation Research Society;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Co-founder</a:t>
            </a:r>
            <a:r>
              <a:rPr lang="en-US" sz="24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, American Evaluation Association (AEA).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4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9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Panel Format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5833"/>
            <a:ext cx="82296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8056" y="1508759"/>
            <a:ext cx="8046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Panelists will be asked a series of questions related to today’s topic.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Panelists will take turns briefly answering one question at a time.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The discussant may also address the question, or may hold his </a:t>
            </a:r>
            <a:r>
              <a:rPr lang="en-US" sz="3000" dirty="0" smtClean="0">
                <a:solidFill>
                  <a:schemeClr val="bg1"/>
                </a:solidFill>
              </a:rPr>
              <a:t>comments.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Audience questions will be taken at the end of each question session, after the panelists’ comments.</a:t>
            </a:r>
          </a:p>
        </p:txBody>
      </p:sp>
    </p:spTree>
    <p:extLst>
      <p:ext uri="{BB962C8B-B14F-4D97-AF65-F5344CB8AC3E}">
        <p14:creationId xmlns:p14="http://schemas.microsoft.com/office/powerpoint/2010/main" val="19577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243" y="225552"/>
            <a:ext cx="8108950" cy="10668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Academic Focus, Degrees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651" y="1475232"/>
            <a:ext cx="8276717" cy="4669536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which disciplines/schools at your university would we expect to find courses in evaluation or related to evaluation? 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Do </a:t>
            </a:r>
            <a:r>
              <a:rPr lang="en-US" sz="4000" dirty="0"/>
              <a:t>you offer a degree or major field in evaluation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6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1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Hands-on 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1502664"/>
            <a:ext cx="7946136" cy="4194048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4800" dirty="0" smtClean="0"/>
              <a:t>Do </a:t>
            </a:r>
            <a:r>
              <a:rPr lang="en-US" sz="4800" dirty="0"/>
              <a:t>you offer opportunities to design and conduct evaluations?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7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Career </a:t>
            </a:r>
            <a:r>
              <a:rPr lang="en-US" sz="4800" b="1" dirty="0" smtClean="0">
                <a:solidFill>
                  <a:schemeClr val="tx1"/>
                </a:solidFill>
              </a:rPr>
              <a:t>Paths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sz="4800" dirty="0" smtClean="0"/>
              <a:t>Where </a:t>
            </a:r>
            <a:r>
              <a:rPr lang="en-US" sz="4800" dirty="0"/>
              <a:t>have your former students worked in the evaluation field?</a:t>
            </a:r>
          </a:p>
          <a:p>
            <a:pPr marL="685800" indent="-685800"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8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3" y="329184"/>
            <a:ext cx="7818121" cy="932688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Turning Pro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55" y="1466088"/>
            <a:ext cx="8113713" cy="4779264"/>
          </a:xfrm>
        </p:spPr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sz="4800" dirty="0"/>
              <a:t>What </a:t>
            </a:r>
            <a:r>
              <a:rPr lang="en-US" sz="4800" dirty="0"/>
              <a:t>advice do you have for new evaluators regarding making the shift from school to work in the evaluation field? 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9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3667</TotalTime>
  <Words>447</Words>
  <Application>Microsoft Office PowerPoint</Application>
  <PresentationFormat>On-screen Show (4:3)</PresentationFormat>
  <Paragraphs>57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Westat_basic</vt:lpstr>
      <vt:lpstr>Blank Presentation</vt:lpstr>
      <vt:lpstr>Blank Presentation</vt:lpstr>
      <vt:lpstr>Blank Presentation</vt:lpstr>
      <vt:lpstr>1_Blank Presentation</vt:lpstr>
      <vt:lpstr>Designing Careers in Evaluation and Preparing Evaluation Students and New Evaluators for the Profession</vt:lpstr>
      <vt:lpstr>Introduction</vt:lpstr>
      <vt:lpstr>Panel Introductions</vt:lpstr>
      <vt:lpstr>Panel Introductions</vt:lpstr>
      <vt:lpstr>Panel Format</vt:lpstr>
      <vt:lpstr>Academic Focus, Degrees</vt:lpstr>
      <vt:lpstr>Hands-on Work Experience</vt:lpstr>
      <vt:lpstr>Career Paths</vt:lpstr>
      <vt:lpstr>Turning Pro</vt:lpstr>
      <vt:lpstr>Networking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J Bernstein</cp:lastModifiedBy>
  <cp:revision>291</cp:revision>
  <cp:lastPrinted>2015-04-23T19:50:15Z</cp:lastPrinted>
  <dcterms:created xsi:type="dcterms:W3CDTF">2013-10-02T15:58:04Z</dcterms:created>
  <dcterms:modified xsi:type="dcterms:W3CDTF">2016-10-18T15:21:45Z</dcterms:modified>
</cp:coreProperties>
</file>