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9" r:id="rId1"/>
  </p:sldMasterIdLst>
  <p:notesMasterIdLst>
    <p:notesMasterId r:id="rId15"/>
  </p:notesMasterIdLst>
  <p:sldIdLst>
    <p:sldId id="256" r:id="rId2"/>
    <p:sldId id="286" r:id="rId3"/>
    <p:sldId id="260" r:id="rId4"/>
    <p:sldId id="287" r:id="rId5"/>
    <p:sldId id="271" r:id="rId6"/>
    <p:sldId id="279" r:id="rId7"/>
    <p:sldId id="285" r:id="rId8"/>
    <p:sldId id="283" r:id="rId9"/>
    <p:sldId id="276" r:id="rId10"/>
    <p:sldId id="261" r:id="rId11"/>
    <p:sldId id="267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D1D1D"/>
    <a:srgbClr val="343434"/>
    <a:srgbClr val="0F0F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65A7C0-B887-3549-9850-C2CAC55840B7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65F60C3-0E29-5247-AB5A-6F93DC3763B2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r>
            <a:rPr lang="en-US" sz="3000" b="1" dirty="0" smtClean="0"/>
            <a:t>Connected Community</a:t>
          </a:r>
        </a:p>
        <a:p>
          <a:endParaRPr lang="en-US" sz="3000" b="1" dirty="0"/>
        </a:p>
      </dgm:t>
    </dgm:pt>
    <dgm:pt modelId="{201AB223-012A-5140-8CFF-2954A28BAFA8}" type="parTrans" cxnId="{5EC29FAC-FC86-7443-977C-679B80BDC573}">
      <dgm:prSet/>
      <dgm:spPr/>
      <dgm:t>
        <a:bodyPr/>
        <a:lstStyle/>
        <a:p>
          <a:endParaRPr lang="en-US"/>
        </a:p>
      </dgm:t>
    </dgm:pt>
    <dgm:pt modelId="{D7E94CBD-6D4B-6A45-ABB5-4B05B19A4289}" type="sibTrans" cxnId="{5EC29FAC-FC86-7443-977C-679B80BDC573}">
      <dgm:prSet/>
      <dgm:spPr/>
      <dgm:t>
        <a:bodyPr/>
        <a:lstStyle/>
        <a:p>
          <a:endParaRPr lang="en-US"/>
        </a:p>
      </dgm:t>
    </dgm:pt>
    <dgm:pt modelId="{546767A3-9AE5-8047-A3E1-4E0AC68E09E3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r>
            <a:rPr lang="en-US" sz="3000" b="1" dirty="0" smtClean="0"/>
            <a:t>Connected Schools</a:t>
          </a:r>
          <a:endParaRPr lang="en-US" sz="3000" b="1" dirty="0"/>
        </a:p>
      </dgm:t>
    </dgm:pt>
    <dgm:pt modelId="{BD5BEEC8-3790-FB4A-A2C7-39E2D15DCA8A}" type="parTrans" cxnId="{C12EE129-5896-D94E-B4AF-D1C734C6FB3A}">
      <dgm:prSet/>
      <dgm:spPr/>
      <dgm:t>
        <a:bodyPr/>
        <a:lstStyle/>
        <a:p>
          <a:endParaRPr lang="en-US"/>
        </a:p>
      </dgm:t>
    </dgm:pt>
    <dgm:pt modelId="{EDA5CC86-05B7-BB41-A852-3D8FE37C5938}" type="sibTrans" cxnId="{C12EE129-5896-D94E-B4AF-D1C734C6FB3A}">
      <dgm:prSet/>
      <dgm:spPr/>
      <dgm:t>
        <a:bodyPr/>
        <a:lstStyle/>
        <a:p>
          <a:endParaRPr lang="en-US"/>
        </a:p>
      </dgm:t>
    </dgm:pt>
    <dgm:pt modelId="{68996C41-2DA8-874D-84E3-80BAFCA50093}">
      <dgm:prSet custT="1"/>
      <dgm:spPr>
        <a:ln>
          <a:solidFill>
            <a:srgbClr val="000000"/>
          </a:solidFill>
        </a:ln>
      </dgm:spPr>
      <dgm:t>
        <a:bodyPr/>
        <a:lstStyle/>
        <a:p>
          <a:r>
            <a:rPr lang="en-US" sz="3000" b="1" dirty="0" smtClean="0"/>
            <a:t>Connected Learning</a:t>
          </a:r>
          <a:endParaRPr lang="en-US" sz="3000" b="1" dirty="0"/>
        </a:p>
      </dgm:t>
    </dgm:pt>
    <dgm:pt modelId="{C66ACB69-78A1-7D4A-9064-B16F784DA046}" type="parTrans" cxnId="{739193E4-E523-9D48-AEDF-A635773EA4D9}">
      <dgm:prSet/>
      <dgm:spPr/>
      <dgm:t>
        <a:bodyPr/>
        <a:lstStyle/>
        <a:p>
          <a:endParaRPr lang="en-US"/>
        </a:p>
      </dgm:t>
    </dgm:pt>
    <dgm:pt modelId="{20185D73-FBBA-FC4B-BBDB-5AA54DBE250D}" type="sibTrans" cxnId="{739193E4-E523-9D48-AEDF-A635773EA4D9}">
      <dgm:prSet/>
      <dgm:spPr/>
      <dgm:t>
        <a:bodyPr/>
        <a:lstStyle/>
        <a:p>
          <a:endParaRPr lang="en-US"/>
        </a:p>
      </dgm:t>
    </dgm:pt>
    <dgm:pt modelId="{9738D73F-6A1F-6643-A252-7FA154D7BCC5}" type="pres">
      <dgm:prSet presAssocID="{B065A7C0-B887-3549-9850-C2CAC55840B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E62B43-8051-B240-8EE0-B0F061A8BBD8}" type="pres">
      <dgm:prSet presAssocID="{68996C41-2DA8-874D-84E3-80BAFCA50093}" presName="circ1" presStyleLbl="vennNode1" presStyleIdx="0" presStyleCnt="3" custScaleX="133659" custScaleY="98347" custLinFactNeighborX="2151" custLinFactNeighborY="-1192"/>
      <dgm:spPr/>
      <dgm:t>
        <a:bodyPr/>
        <a:lstStyle/>
        <a:p>
          <a:endParaRPr lang="en-US"/>
        </a:p>
      </dgm:t>
    </dgm:pt>
    <dgm:pt modelId="{2FAF831D-9644-F34F-AB2E-13BFEC7D8BF9}" type="pres">
      <dgm:prSet presAssocID="{68996C41-2DA8-874D-84E3-80BAFCA5009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D8AFA9-9453-A241-9954-F5CB4303F6E4}" type="pres">
      <dgm:prSet presAssocID="{065F60C3-0E29-5247-AB5A-6F93DC3763B2}" presName="circ2" presStyleLbl="vennNode1" presStyleIdx="1" presStyleCnt="3" custScaleX="141617" custScaleY="102659" custLinFactNeighborX="28748" custLinFactNeighborY="3465"/>
      <dgm:spPr/>
      <dgm:t>
        <a:bodyPr/>
        <a:lstStyle/>
        <a:p>
          <a:endParaRPr lang="en-US"/>
        </a:p>
      </dgm:t>
    </dgm:pt>
    <dgm:pt modelId="{CE5E10A8-0D29-6B42-BE41-EA2EBD07F4D8}" type="pres">
      <dgm:prSet presAssocID="{065F60C3-0E29-5247-AB5A-6F93DC3763B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920B2-7BDD-AF4F-A3C9-73F2DD2AC462}" type="pres">
      <dgm:prSet presAssocID="{546767A3-9AE5-8047-A3E1-4E0AC68E09E3}" presName="circ3" presStyleLbl="vennNode1" presStyleIdx="2" presStyleCnt="3" custScaleX="139357" custScaleY="107271" custLinFactNeighborX="-17714" custLinFactNeighborY="8214"/>
      <dgm:spPr/>
      <dgm:t>
        <a:bodyPr/>
        <a:lstStyle/>
        <a:p>
          <a:endParaRPr lang="en-US"/>
        </a:p>
      </dgm:t>
    </dgm:pt>
    <dgm:pt modelId="{D25C38D2-0130-8143-A0F8-B7813CB3AFC4}" type="pres">
      <dgm:prSet presAssocID="{546767A3-9AE5-8047-A3E1-4E0AC68E09E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964F80-A91F-754D-A7B1-463D73CAE8A1}" type="presOf" srcId="{68996C41-2DA8-874D-84E3-80BAFCA50093}" destId="{2FAF831D-9644-F34F-AB2E-13BFEC7D8BF9}" srcOrd="1" destOrd="0" presId="urn:microsoft.com/office/officeart/2005/8/layout/venn1"/>
    <dgm:cxn modelId="{E17D3676-F2E8-A049-8026-1802AACB1E83}" type="presOf" srcId="{546767A3-9AE5-8047-A3E1-4E0AC68E09E3}" destId="{816920B2-7BDD-AF4F-A3C9-73F2DD2AC462}" srcOrd="0" destOrd="0" presId="urn:microsoft.com/office/officeart/2005/8/layout/venn1"/>
    <dgm:cxn modelId="{537D5B8C-A164-CF4B-8978-D4F9E0079A7A}" type="presOf" srcId="{B065A7C0-B887-3549-9850-C2CAC55840B7}" destId="{9738D73F-6A1F-6643-A252-7FA154D7BCC5}" srcOrd="0" destOrd="0" presId="urn:microsoft.com/office/officeart/2005/8/layout/venn1"/>
    <dgm:cxn modelId="{46980F57-D744-7C49-9595-2AC164087FEB}" type="presOf" srcId="{065F60C3-0E29-5247-AB5A-6F93DC3763B2}" destId="{CE5E10A8-0D29-6B42-BE41-EA2EBD07F4D8}" srcOrd="1" destOrd="0" presId="urn:microsoft.com/office/officeart/2005/8/layout/venn1"/>
    <dgm:cxn modelId="{5EC29FAC-FC86-7443-977C-679B80BDC573}" srcId="{B065A7C0-B887-3549-9850-C2CAC55840B7}" destId="{065F60C3-0E29-5247-AB5A-6F93DC3763B2}" srcOrd="1" destOrd="0" parTransId="{201AB223-012A-5140-8CFF-2954A28BAFA8}" sibTransId="{D7E94CBD-6D4B-6A45-ABB5-4B05B19A4289}"/>
    <dgm:cxn modelId="{FA7CBABD-8D7A-2847-A2FB-07A6AAD7C6EE}" type="presOf" srcId="{065F60C3-0E29-5247-AB5A-6F93DC3763B2}" destId="{9FD8AFA9-9453-A241-9954-F5CB4303F6E4}" srcOrd="0" destOrd="0" presId="urn:microsoft.com/office/officeart/2005/8/layout/venn1"/>
    <dgm:cxn modelId="{C12EE129-5896-D94E-B4AF-D1C734C6FB3A}" srcId="{B065A7C0-B887-3549-9850-C2CAC55840B7}" destId="{546767A3-9AE5-8047-A3E1-4E0AC68E09E3}" srcOrd="2" destOrd="0" parTransId="{BD5BEEC8-3790-FB4A-A2C7-39E2D15DCA8A}" sibTransId="{EDA5CC86-05B7-BB41-A852-3D8FE37C5938}"/>
    <dgm:cxn modelId="{739193E4-E523-9D48-AEDF-A635773EA4D9}" srcId="{B065A7C0-B887-3549-9850-C2CAC55840B7}" destId="{68996C41-2DA8-874D-84E3-80BAFCA50093}" srcOrd="0" destOrd="0" parTransId="{C66ACB69-78A1-7D4A-9064-B16F784DA046}" sibTransId="{20185D73-FBBA-FC4B-BBDB-5AA54DBE250D}"/>
    <dgm:cxn modelId="{F0FCFA42-38A1-8446-A7E4-0DBFE5B4474D}" type="presOf" srcId="{546767A3-9AE5-8047-A3E1-4E0AC68E09E3}" destId="{D25C38D2-0130-8143-A0F8-B7813CB3AFC4}" srcOrd="1" destOrd="0" presId="urn:microsoft.com/office/officeart/2005/8/layout/venn1"/>
    <dgm:cxn modelId="{E17527E5-C328-4147-BE08-A9F9EC05476E}" type="presOf" srcId="{68996C41-2DA8-874D-84E3-80BAFCA50093}" destId="{12E62B43-8051-B240-8EE0-B0F061A8BBD8}" srcOrd="0" destOrd="0" presId="urn:microsoft.com/office/officeart/2005/8/layout/venn1"/>
    <dgm:cxn modelId="{51EFB398-71F6-7A4A-9F23-8C2400509D22}" type="presParOf" srcId="{9738D73F-6A1F-6643-A252-7FA154D7BCC5}" destId="{12E62B43-8051-B240-8EE0-B0F061A8BBD8}" srcOrd="0" destOrd="0" presId="urn:microsoft.com/office/officeart/2005/8/layout/venn1"/>
    <dgm:cxn modelId="{908DBD34-EBE5-1149-A3BA-AC5C14C89C04}" type="presParOf" srcId="{9738D73F-6A1F-6643-A252-7FA154D7BCC5}" destId="{2FAF831D-9644-F34F-AB2E-13BFEC7D8BF9}" srcOrd="1" destOrd="0" presId="urn:microsoft.com/office/officeart/2005/8/layout/venn1"/>
    <dgm:cxn modelId="{82EF6B29-289B-EA42-823C-22408481D778}" type="presParOf" srcId="{9738D73F-6A1F-6643-A252-7FA154D7BCC5}" destId="{9FD8AFA9-9453-A241-9954-F5CB4303F6E4}" srcOrd="2" destOrd="0" presId="urn:microsoft.com/office/officeart/2005/8/layout/venn1"/>
    <dgm:cxn modelId="{90120672-B210-E144-9F9F-6ADC6F5FC1CC}" type="presParOf" srcId="{9738D73F-6A1F-6643-A252-7FA154D7BCC5}" destId="{CE5E10A8-0D29-6B42-BE41-EA2EBD07F4D8}" srcOrd="3" destOrd="0" presId="urn:microsoft.com/office/officeart/2005/8/layout/venn1"/>
    <dgm:cxn modelId="{7F8FD365-C543-2F41-96CE-E22641D7BCD9}" type="presParOf" srcId="{9738D73F-6A1F-6643-A252-7FA154D7BCC5}" destId="{816920B2-7BDD-AF4F-A3C9-73F2DD2AC462}" srcOrd="4" destOrd="0" presId="urn:microsoft.com/office/officeart/2005/8/layout/venn1"/>
    <dgm:cxn modelId="{8BC24B75-41C2-F34F-8796-2F91F055EA1B}" type="presParOf" srcId="{9738D73F-6A1F-6643-A252-7FA154D7BCC5}" destId="{D25C38D2-0130-8143-A0F8-B7813CB3AFC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E62B43-8051-B240-8EE0-B0F061A8BBD8}">
      <dsp:nvSpPr>
        <dsp:cNvPr id="0" name=""/>
        <dsp:cNvSpPr/>
      </dsp:nvSpPr>
      <dsp:spPr>
        <a:xfrm>
          <a:off x="1887360" y="0"/>
          <a:ext cx="5499800" cy="404678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Connected Learning</a:t>
          </a:r>
          <a:endParaRPr lang="en-US" sz="3000" b="1" kern="1200" dirty="0"/>
        </a:p>
      </dsp:txBody>
      <dsp:txXfrm>
        <a:off x="2620667" y="708186"/>
        <a:ext cx="4033187" cy="1821052"/>
      </dsp:txXfrm>
    </dsp:sp>
    <dsp:sp modelId="{9FD8AFA9-9453-A241-9954-F5CB4303F6E4}">
      <dsp:nvSpPr>
        <dsp:cNvPr id="0" name=""/>
        <dsp:cNvSpPr/>
      </dsp:nvSpPr>
      <dsp:spPr>
        <a:xfrm>
          <a:off x="3316743" y="2633787"/>
          <a:ext cx="5827256" cy="4224212"/>
        </a:xfrm>
        <a:prstGeom prst="ellipse">
          <a:avLst/>
        </a:prstGeom>
        <a:solidFill>
          <a:schemeClr val="accent4">
            <a:alpha val="50000"/>
            <a:hueOff val="3742490"/>
            <a:satOff val="-20694"/>
            <a:lumOff val="-1765"/>
            <a:alphaOff val="0"/>
          </a:schemeClr>
        </a:solidFill>
        <a:ln w="1905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Connected Community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b="1" kern="1200" dirty="0"/>
        </a:p>
      </dsp:txBody>
      <dsp:txXfrm>
        <a:off x="5098912" y="3725042"/>
        <a:ext cx="3496353" cy="2323316"/>
      </dsp:txXfrm>
    </dsp:sp>
    <dsp:sp modelId="{816920B2-7BDD-AF4F-A3C9-73F2DD2AC462}">
      <dsp:nvSpPr>
        <dsp:cNvPr id="0" name=""/>
        <dsp:cNvSpPr/>
      </dsp:nvSpPr>
      <dsp:spPr>
        <a:xfrm>
          <a:off x="0" y="2444012"/>
          <a:ext cx="5734261" cy="4413987"/>
        </a:xfrm>
        <a:prstGeom prst="ellipse">
          <a:avLst/>
        </a:prstGeom>
        <a:solidFill>
          <a:schemeClr val="accent4">
            <a:alpha val="50000"/>
            <a:hueOff val="7484980"/>
            <a:satOff val="-41387"/>
            <a:lumOff val="-3529"/>
            <a:alphaOff val="0"/>
          </a:schemeClr>
        </a:solidFill>
        <a:ln w="1905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Connected Schools</a:t>
          </a:r>
          <a:endParaRPr lang="en-US" sz="3000" b="1" kern="1200" dirty="0"/>
        </a:p>
      </dsp:txBody>
      <dsp:txXfrm>
        <a:off x="539976" y="3584292"/>
        <a:ext cx="3440557" cy="2427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689AE-D3EB-7647-AF39-D24278D43F67}" type="datetimeFigureOut">
              <a:rPr lang="en-US" smtClean="0"/>
              <a:pPr/>
              <a:t>11/2/11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1FA46-E578-F34D-969F-F8ABDE3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26A90BF-DB74-6544-B376-FA288C120898}" type="datetimeFigureOut">
              <a:rPr lang="en-US" smtClean="0"/>
              <a:pPr/>
              <a:t>11/2/11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D42BC2-8164-014D-84DE-5C41BEAF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90BF-DB74-6544-B376-FA288C120898}" type="datetimeFigureOut">
              <a:rPr lang="en-US" smtClean="0"/>
              <a:pPr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2BC2-8164-014D-84DE-5C41BEAF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26A90BF-DB74-6544-B376-FA288C120898}" type="datetimeFigureOut">
              <a:rPr lang="en-US" smtClean="0"/>
              <a:pPr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D42BC2-8164-014D-84DE-5C41BEAF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90BF-DB74-6544-B376-FA288C120898}" type="datetimeFigureOut">
              <a:rPr lang="en-US" smtClean="0"/>
              <a:pPr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D42BC2-8164-014D-84DE-5C41BEAF5B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90BF-DB74-6544-B376-FA288C120898}" type="datetimeFigureOut">
              <a:rPr lang="en-US" smtClean="0"/>
              <a:pPr/>
              <a:t>11/2/11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D42BC2-8164-014D-84DE-5C41BEAF5B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6A90BF-DB74-6544-B376-FA288C120898}" type="datetimeFigureOut">
              <a:rPr lang="en-US" smtClean="0"/>
              <a:pPr/>
              <a:t>11/2/11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D42BC2-8164-014D-84DE-5C41BEAF5B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6A90BF-DB74-6544-B376-FA288C120898}" type="datetimeFigureOut">
              <a:rPr lang="en-US" smtClean="0"/>
              <a:pPr/>
              <a:t>11/2/11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D42BC2-8164-014D-84DE-5C41BEAF5B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90BF-DB74-6544-B376-FA288C120898}" type="datetimeFigureOut">
              <a:rPr lang="en-US" smtClean="0"/>
              <a:pPr/>
              <a:t>11/2/11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D42BC2-8164-014D-84DE-5C41BEAF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90BF-DB74-6544-B376-FA288C120898}" type="datetimeFigureOut">
              <a:rPr lang="en-US" smtClean="0"/>
              <a:pPr/>
              <a:t>11/2/11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D42BC2-8164-014D-84DE-5C41BEAF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90BF-DB74-6544-B376-FA288C120898}" type="datetimeFigureOut">
              <a:rPr lang="en-US" smtClean="0"/>
              <a:pPr/>
              <a:t>11/2/11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D42BC2-8164-014D-84DE-5C41BEAF5B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6A90BF-DB74-6544-B376-FA288C120898}" type="datetimeFigureOut">
              <a:rPr lang="en-US" smtClean="0"/>
              <a:pPr/>
              <a:t>11/2/11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D42BC2-8164-014D-84DE-5C41BEAF5B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11/2/11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5554" y="2430439"/>
            <a:ext cx="4448446" cy="442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801" y="174510"/>
            <a:ext cx="7772400" cy="25038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Lessons </a:t>
            </a:r>
            <a:r>
              <a:rPr lang="en-US" dirty="0"/>
              <a:t>l</a:t>
            </a:r>
            <a:r>
              <a:rPr lang="en-US" dirty="0" smtClean="0"/>
              <a:t>earned from evaluating a complex, multi-partner, multi-year, multi-site K-12 education intervention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801" y="3364165"/>
            <a:ext cx="4876153" cy="248517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EDC’s</a:t>
            </a:r>
            <a:r>
              <a:rPr lang="en-US" b="1" dirty="0" smtClean="0"/>
              <a:t> Center </a:t>
            </a:r>
            <a:r>
              <a:rPr lang="en-US" b="1" dirty="0" smtClean="0"/>
              <a:t>for Children &amp; Technology</a:t>
            </a:r>
          </a:p>
          <a:p>
            <a:endParaRPr lang="en-US" dirty="0" smtClean="0"/>
          </a:p>
          <a:p>
            <a:r>
              <a:rPr lang="en-US" dirty="0" smtClean="0"/>
              <a:t>Elizabeth Pierson</a:t>
            </a:r>
          </a:p>
          <a:p>
            <a:r>
              <a:rPr lang="en-US" dirty="0" smtClean="0"/>
              <a:t>Dr. Harouna </a:t>
            </a:r>
            <a:r>
              <a:rPr lang="en-US" dirty="0" err="1" smtClean="0"/>
              <a:t>Ba</a:t>
            </a:r>
            <a:endParaRPr lang="en-US" dirty="0" smtClean="0"/>
          </a:p>
          <a:p>
            <a:r>
              <a:rPr lang="en-US" dirty="0" smtClean="0"/>
              <a:t>Terri Meade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21" y="228600"/>
            <a:ext cx="8715006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collection and partnership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90608"/>
          </a:xfrm>
        </p:spPr>
        <p:txBody>
          <a:bodyPr>
            <a:normAutofit/>
          </a:bodyPr>
          <a:lstStyle/>
          <a:p>
            <a:r>
              <a:rPr lang="en-US" dirty="0" smtClean="0"/>
              <a:t>Logic model development and implementation study</a:t>
            </a:r>
          </a:p>
          <a:p>
            <a:r>
              <a:rPr lang="en-US" dirty="0" smtClean="0"/>
              <a:t>Participation analysis</a:t>
            </a:r>
          </a:p>
          <a:p>
            <a:r>
              <a:rPr lang="en-US" dirty="0" smtClean="0"/>
              <a:t>School level outcome analysis</a:t>
            </a:r>
          </a:p>
          <a:p>
            <a:r>
              <a:rPr lang="en-US" dirty="0" smtClean="0"/>
              <a:t>Self-report surveys</a:t>
            </a:r>
          </a:p>
          <a:p>
            <a:r>
              <a:rPr lang="en-US" dirty="0" smtClean="0"/>
              <a:t>School level case studies</a:t>
            </a:r>
          </a:p>
          <a:p>
            <a:pPr lvl="1"/>
            <a:r>
              <a:rPr lang="en-US" dirty="0" smtClean="0"/>
              <a:t>Classroom observations</a:t>
            </a:r>
          </a:p>
          <a:p>
            <a:pPr lvl="1"/>
            <a:r>
              <a:rPr lang="en-US" dirty="0" smtClean="0"/>
              <a:t>Individual interviews</a:t>
            </a:r>
          </a:p>
          <a:p>
            <a:pPr lvl="1"/>
            <a:r>
              <a:rPr lang="en-US" dirty="0" smtClean="0"/>
              <a:t>Focus </a:t>
            </a:r>
            <a:r>
              <a:rPr lang="en-US" dirty="0" smtClean="0"/>
              <a:t>groups</a:t>
            </a:r>
          </a:p>
          <a:p>
            <a:r>
              <a:rPr lang="en-US" dirty="0" smtClean="0"/>
              <a:t>Research capacity building at local universities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Increased technology hardware and software access for administrators, teachers and students</a:t>
            </a:r>
          </a:p>
          <a:p>
            <a:r>
              <a:rPr lang="en-US" dirty="0" smtClean="0"/>
              <a:t>Increased technology expertise among teachers</a:t>
            </a:r>
          </a:p>
          <a:p>
            <a:r>
              <a:rPr lang="en-US" dirty="0" smtClean="0"/>
              <a:t>Increase in student-centered instructional and assessment practices</a:t>
            </a:r>
          </a:p>
          <a:p>
            <a:r>
              <a:rPr lang="en-US" dirty="0" smtClean="0"/>
              <a:t>Increased technology use among students</a:t>
            </a:r>
          </a:p>
          <a:p>
            <a:r>
              <a:rPr lang="en-US" dirty="0" smtClean="0"/>
              <a:t>Increased classroom participation levels</a:t>
            </a:r>
          </a:p>
          <a:p>
            <a:r>
              <a:rPr lang="en-US" dirty="0" smtClean="0"/>
              <a:t>Increased student engagement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000" dirty="0" smtClean="0"/>
              <a:t>An external evaluator is rarely </a:t>
            </a:r>
          </a:p>
          <a:p>
            <a:pPr algn="ctr">
              <a:buNone/>
            </a:pPr>
            <a:r>
              <a:rPr lang="en-US" sz="4000" dirty="0" smtClean="0"/>
              <a:t>completely external!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668427"/>
          </a:xfrm>
        </p:spPr>
        <p:txBody>
          <a:bodyPr>
            <a:normAutofit fontScale="85000" lnSpcReduction="20000"/>
          </a:bodyPr>
          <a:lstStyle/>
          <a:p>
            <a:pPr algn="ctr" defTabSz="820487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4400" dirty="0" smtClean="0">
              <a:solidFill>
                <a:schemeClr val="tx2"/>
              </a:solidFill>
              <a:latin typeface="+mj-lt"/>
              <a:ea typeface="+mj-ea"/>
              <a:cs typeface="+mj-cs"/>
              <a:sym typeface="Cochin" pitchFamily="96" charset="0"/>
            </a:endParaRPr>
          </a:p>
          <a:p>
            <a:pPr algn="ctr" defTabSz="820487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5714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Cochin" pitchFamily="96" charset="0"/>
              </a:rPr>
              <a:t>Elizabeth </a:t>
            </a:r>
            <a:r>
              <a:rPr lang="en-US" sz="5714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Cochin" pitchFamily="96" charset="0"/>
              </a:rPr>
              <a:t>Pierson</a:t>
            </a:r>
          </a:p>
          <a:p>
            <a:pPr algn="ctr" defTabSz="820487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5294" dirty="0" smtClean="0">
              <a:solidFill>
                <a:schemeClr val="tx2"/>
              </a:solidFill>
              <a:latin typeface="+mj-lt"/>
              <a:ea typeface="+mj-ea"/>
              <a:cs typeface="+mj-cs"/>
              <a:sym typeface="Cochin" pitchFamily="96" charset="0"/>
            </a:endParaRPr>
          </a:p>
          <a:p>
            <a:pPr algn="ctr" defTabSz="820487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Cochin" pitchFamily="96" charset="0"/>
              </a:rPr>
              <a:t>EDC’s</a:t>
            </a: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Cochin" pitchFamily="96" charset="0"/>
              </a:rPr>
              <a:t> </a:t>
            </a:r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Cochin" pitchFamily="96" charset="0"/>
              </a:rPr>
              <a:t>Center for Children &amp; Technology</a:t>
            </a:r>
            <a:endParaRPr lang="en-US" sz="4400" dirty="0" smtClean="0">
              <a:solidFill>
                <a:schemeClr val="tx2"/>
              </a:solidFill>
              <a:latin typeface="+mj-lt"/>
              <a:ea typeface="+mj-ea"/>
              <a:cs typeface="+mj-cs"/>
              <a:sym typeface="Cochin" pitchFamily="96" charset="0"/>
            </a:endParaRPr>
          </a:p>
          <a:p>
            <a:pPr algn="ctr" defTabSz="820487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4400" dirty="0" smtClean="0">
              <a:solidFill>
                <a:schemeClr val="tx2"/>
              </a:solidFill>
              <a:sym typeface="Cochin" pitchFamily="96" charset="0"/>
            </a:endParaRPr>
          </a:p>
          <a:p>
            <a:pPr algn="ctr" defTabSz="820487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571" dirty="0" err="1" smtClean="0">
                <a:solidFill>
                  <a:schemeClr val="tx2"/>
                </a:solidFill>
                <a:sym typeface="Cochin" pitchFamily="96" charset="0"/>
              </a:rPr>
              <a:t>epierson</a:t>
            </a:r>
            <a:r>
              <a:rPr lang="en-US" sz="4571" dirty="0" err="1" smtClean="0">
                <a:solidFill>
                  <a:schemeClr val="tx2"/>
                </a:solidFill>
                <a:sym typeface="Cochin" pitchFamily="96" charset="0"/>
              </a:rPr>
              <a:t>@edc.org</a:t>
            </a:r>
            <a:endParaRPr lang="en-US" sz="4571" dirty="0" smtClean="0">
              <a:solidFill>
                <a:schemeClr val="tx2"/>
              </a:solidFill>
              <a:sym typeface="Cochin" pitchFamily="96" charset="0"/>
            </a:endParaRPr>
          </a:p>
          <a:p>
            <a:pPr algn="ctr" defTabSz="820487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4400" dirty="0" smtClean="0">
              <a:solidFill>
                <a:schemeClr val="tx2"/>
              </a:solidFill>
              <a:latin typeface="+mj-lt"/>
              <a:ea typeface="+mj-ea"/>
              <a:cs typeface="+mj-cs"/>
              <a:sym typeface="Cochin" pitchFamily="96" charset="0"/>
            </a:endParaRPr>
          </a:p>
          <a:p>
            <a:pPr algn="ctr" defTabSz="820487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176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Cochin" pitchFamily="96" charset="0"/>
              </a:rPr>
              <a:t>Telephone</a:t>
            </a:r>
            <a:r>
              <a:rPr lang="en-US" sz="3176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Cochin" pitchFamily="96" charset="0"/>
              </a:rPr>
              <a:t>: </a:t>
            </a:r>
            <a:r>
              <a:rPr lang="en-US" sz="3176" dirty="0" smtClean="0">
                <a:solidFill>
                  <a:schemeClr val="tx2"/>
                </a:solidFill>
                <a:latin typeface="+mj-lt"/>
                <a:ea typeface="+mj-ea"/>
                <a:cs typeface="+mj-cs"/>
                <a:sym typeface="Cochin" pitchFamily="96" charset="0"/>
              </a:rPr>
              <a:t>212.807.4200</a:t>
            </a:r>
          </a:p>
          <a:p>
            <a:pPr algn="ctr" defTabSz="820487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dirty="0" smtClean="0">
                <a:solidFill>
                  <a:schemeClr val="tx2"/>
                </a:solidFill>
                <a:sym typeface="Cochin" pitchFamily="96" charset="0"/>
              </a:rPr>
              <a:t>Website: </a:t>
            </a:r>
            <a:r>
              <a:rPr lang="en-US" sz="3200" dirty="0" err="1" smtClean="0">
                <a:solidFill>
                  <a:schemeClr val="tx2"/>
                </a:solidFill>
                <a:sym typeface="Cochin" pitchFamily="96" charset="0"/>
              </a:rPr>
              <a:t>cct.edc.org</a:t>
            </a:r>
            <a:endParaRPr lang="en-US" sz="3200" dirty="0" smtClean="0">
              <a:solidFill>
                <a:schemeClr val="tx2"/>
              </a:solidFill>
              <a:sym typeface="Cochin" pitchFamily="96" charset="0"/>
            </a:endParaRPr>
          </a:p>
          <a:p>
            <a:pPr algn="ctr" defTabSz="820487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941" dirty="0" smtClean="0">
              <a:solidFill>
                <a:schemeClr val="tx2"/>
              </a:solidFill>
              <a:latin typeface="+mj-lt"/>
              <a:ea typeface="+mj-ea"/>
              <a:cs typeface="+mj-cs"/>
              <a:sym typeface="Cochin" pitchFamily="96" charset="0"/>
            </a:endParaRPr>
          </a:p>
          <a:p>
            <a:pPr algn="ctr" defTabSz="820487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4400" dirty="0" smtClean="0">
              <a:solidFill>
                <a:schemeClr val="tx2"/>
              </a:solidFill>
              <a:latin typeface="+mj-lt"/>
              <a:ea typeface="+mj-ea"/>
              <a:cs typeface="+mj-cs"/>
              <a:sym typeface="Cochin" pitchFamily="9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Cisco 21S Initiative</a:t>
            </a:r>
          </a:p>
          <a:p>
            <a:r>
              <a:rPr lang="en-US" dirty="0" smtClean="0"/>
              <a:t>Evaluation challenges</a:t>
            </a:r>
          </a:p>
          <a:p>
            <a:r>
              <a:rPr lang="en-US" dirty="0" smtClean="0"/>
              <a:t>Partnership management and research</a:t>
            </a:r>
          </a:p>
          <a:p>
            <a:r>
              <a:rPr lang="en-US" dirty="0" smtClean="0"/>
              <a:t>Program impacts</a:t>
            </a:r>
          </a:p>
          <a:p>
            <a:r>
              <a:rPr lang="en-US" dirty="0" smtClean="0"/>
              <a:t>Lessons learned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 21S Initiative</a:t>
            </a:r>
            <a:endParaRPr lang="en-US" dirty="0"/>
          </a:p>
        </p:txBody>
      </p:sp>
      <p:pic>
        <p:nvPicPr>
          <p:cNvPr id="9" name="Picture 8" descr="392544140_7f59d11982"/>
          <p:cNvPicPr>
            <a:picLocks noChangeAspect="1" noChangeArrowheads="1"/>
          </p:cNvPicPr>
          <p:nvPr/>
        </p:nvPicPr>
        <p:blipFill>
          <a:blip r:embed="rId2">
            <a:alphaModFix amt="18000"/>
          </a:blip>
          <a:srcRect l="15026" t="7495"/>
          <a:stretch>
            <a:fillRect/>
          </a:stretch>
        </p:blipFill>
        <p:spPr bwMode="auto">
          <a:xfrm flipH="1">
            <a:off x="0" y="1661726"/>
            <a:ext cx="9144000" cy="4998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3847"/>
            <a:ext cx="8153400" cy="3580142"/>
          </a:xfrm>
        </p:spPr>
        <p:txBody>
          <a:bodyPr>
            <a:normAutofit/>
          </a:bodyPr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21S Initiative program description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Partnerships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Unscrambling a partnership soup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9609" y="1744565"/>
            <a:ext cx="8866705" cy="4926763"/>
          </a:xfrm>
          <a:prstGeom prst="ellipse">
            <a:avLst/>
          </a:prstGeom>
          <a:solidFill>
            <a:schemeClr val="accent5">
              <a:lumMod val="60000"/>
              <a:lumOff val="40000"/>
              <a:alpha val="66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>
            <a:normAutofit/>
          </a:bodyPr>
          <a:lstStyle/>
          <a:p>
            <a:r>
              <a:rPr lang="en-US" sz="3200" b="1" dirty="0" smtClean="0"/>
              <a:t>21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Century Schools Initiative</a:t>
            </a:r>
            <a:endParaRPr lang="en-US" sz="3200" b="1" dirty="0"/>
          </a:p>
        </p:txBody>
      </p:sp>
      <p:sp>
        <p:nvSpPr>
          <p:cNvPr id="5" name="Oval 4"/>
          <p:cNvSpPr/>
          <p:nvPr/>
        </p:nvSpPr>
        <p:spPr>
          <a:xfrm>
            <a:off x="612648" y="3025958"/>
            <a:ext cx="1543034" cy="857701"/>
          </a:xfrm>
          <a:prstGeom prst="ellipse">
            <a:avLst/>
          </a:prstGeom>
          <a:solidFill>
            <a:schemeClr val="bg2">
              <a:lumMod val="50000"/>
              <a:alpha val="7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0" rIns="0" anchor="ctr" anchorCtr="1">
            <a:normAutofit lnSpcReduction="10000"/>
          </a:bodyPr>
          <a:lstStyle/>
          <a:p>
            <a:r>
              <a:rPr lang="en-US" dirty="0" smtClean="0"/>
              <a:t>Wireless Generation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468647" y="3384267"/>
            <a:ext cx="1577667" cy="1217164"/>
          </a:xfrm>
          <a:prstGeom prst="ellipse">
            <a:avLst/>
          </a:prstGeom>
          <a:solidFill>
            <a:schemeClr val="accent2">
              <a:lumMod val="40000"/>
              <a:lumOff val="60000"/>
              <a:alpha val="66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>
            <a:normAutofit lnSpcReduction="10000"/>
          </a:bodyPr>
          <a:lstStyle/>
          <a:p>
            <a:r>
              <a:rPr lang="en-US" dirty="0" smtClean="0"/>
              <a:t>DOT Intern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30068" y="1745408"/>
            <a:ext cx="1427581" cy="85853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>
            <a:normAutofit fontScale="77500" lnSpcReduction="20000"/>
          </a:bodyPr>
          <a:lstStyle/>
          <a:p>
            <a:r>
              <a:rPr lang="en-US" dirty="0" smtClean="0"/>
              <a:t>High School Redesign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599853" y="2294102"/>
            <a:ext cx="1737588" cy="1002964"/>
          </a:xfrm>
          <a:prstGeom prst="ellipse">
            <a:avLst/>
          </a:prstGeom>
          <a:solidFill>
            <a:schemeClr val="accent1">
              <a:alpha val="73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>
            <a:normAutofit fontScale="70000" lnSpcReduction="20000"/>
          </a:bodyPr>
          <a:lstStyle/>
          <a:p>
            <a:r>
              <a:rPr lang="en-US" dirty="0" smtClean="0"/>
              <a:t>Philip </a:t>
            </a:r>
            <a:r>
              <a:rPr lang="en-US" dirty="0" err="1" smtClean="0"/>
              <a:t>Schlechty</a:t>
            </a:r>
            <a:r>
              <a:rPr lang="en-US" dirty="0" smtClean="0"/>
              <a:t>—Professional Development</a:t>
            </a:r>
          </a:p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12648" y="4322868"/>
            <a:ext cx="1165297" cy="716618"/>
          </a:xfrm>
          <a:prstGeom prst="ellipse">
            <a:avLst/>
          </a:prstGeom>
          <a:blipFill dpi="0" rotWithShape="0">
            <a:blip r:embed="rId2">
              <a:alphaModFix amt="59000"/>
            </a:blip>
            <a:srcRect/>
            <a:stretch>
              <a:fillRect/>
            </a:stretch>
          </a:blip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/>
          <a:lstStyle/>
          <a:p>
            <a:r>
              <a:rPr lang="en-US" dirty="0" smtClean="0"/>
              <a:t>IBM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383097" y="2294102"/>
            <a:ext cx="1782918" cy="1448474"/>
          </a:xfrm>
          <a:prstGeom prst="ellipse">
            <a:avLst/>
          </a:prstGeom>
          <a:solidFill>
            <a:srgbClr val="FFFF00">
              <a:alpha val="6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en-US" sz="1400" dirty="0" smtClean="0"/>
              <a:t>Harvard Wide World—Professional Development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4930068" y="4754226"/>
            <a:ext cx="1508782" cy="945962"/>
          </a:xfrm>
          <a:prstGeom prst="ellipse">
            <a:avLst/>
          </a:prstGeom>
          <a:solidFill>
            <a:schemeClr val="accent3">
              <a:lumMod val="75000"/>
              <a:alpha val="73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/>
          <a:lstStyle/>
          <a:p>
            <a:r>
              <a:rPr lang="en-US" dirty="0" smtClean="0"/>
              <a:t>One Economy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088613" y="4477936"/>
            <a:ext cx="1168381" cy="749271"/>
          </a:xfrm>
          <a:prstGeom prst="ellipse">
            <a:avLst/>
          </a:prstGeom>
          <a:solidFill>
            <a:srgbClr val="953735">
              <a:alpha val="7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0" rIns="0" anchor="ctr" anchorCtr="1">
            <a:normAutofit/>
          </a:bodyPr>
          <a:lstStyle/>
          <a:p>
            <a:r>
              <a:rPr lang="en-US" sz="1600" dirty="0" err="1" smtClean="0"/>
              <a:t>Metiri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2012118" y="2092539"/>
            <a:ext cx="1370979" cy="858786"/>
          </a:xfrm>
          <a:prstGeom prst="ellipse">
            <a:avLst/>
          </a:prstGeom>
          <a:solidFill>
            <a:schemeClr val="accent6">
              <a:lumMod val="75000"/>
              <a:alpha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0" rIns="0" anchor="ctr" anchorCtr="1">
            <a:normAutofit/>
          </a:bodyPr>
          <a:lstStyle/>
          <a:p>
            <a:r>
              <a:rPr lang="en-US" sz="1400" dirty="0" smtClean="0"/>
              <a:t>Promethean Boards</a:t>
            </a:r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6974762" y="4681177"/>
            <a:ext cx="1782918" cy="1019011"/>
          </a:xfrm>
          <a:prstGeom prst="ellipse">
            <a:avLst/>
          </a:prstGeom>
          <a:solidFill>
            <a:srgbClr val="FFFF00">
              <a:alpha val="6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en-US" sz="1600" dirty="0" smtClean="0"/>
              <a:t>Local Universities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>
          <a:xfrm>
            <a:off x="2672804" y="5219823"/>
            <a:ext cx="1982552" cy="1213493"/>
          </a:xfrm>
          <a:prstGeom prst="ellipse">
            <a:avLst/>
          </a:prstGeom>
          <a:solidFill>
            <a:srgbClr val="FF0000">
              <a:alpha val="66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/>
          <a:lstStyle/>
          <a:p>
            <a:r>
              <a:rPr lang="en-US" dirty="0" smtClean="0"/>
              <a:t>Cisco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275708" y="3025958"/>
            <a:ext cx="1165297" cy="716618"/>
          </a:xfrm>
          <a:prstGeom prst="ellipse">
            <a:avLst/>
          </a:prstGeom>
          <a:solidFill>
            <a:srgbClr val="558BB8">
              <a:alpha val="66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/>
          <a:lstStyle/>
          <a:p>
            <a:r>
              <a:rPr lang="en-US" dirty="0" smtClean="0"/>
              <a:t>EDC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15" y="228600"/>
            <a:ext cx="8772629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Unpacking the black box of implementation</a:t>
            </a:r>
            <a:endParaRPr lang="en-US" sz="3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59" y="2011469"/>
            <a:ext cx="8898785" cy="36059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10420" y="3634183"/>
            <a:ext cx="1824071" cy="1783316"/>
          </a:xfrm>
          <a:prstGeom prst="rect">
            <a:avLst/>
          </a:prstGeom>
          <a:solidFill>
            <a:srgbClr val="1D1D1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 and outcomes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4496" y="2035443"/>
            <a:ext cx="2405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Teacher training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69536" y="4345649"/>
            <a:ext cx="2837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Increased technology use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69537" y="2894241"/>
            <a:ext cx="308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Attending leadership training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7720" y="3753039"/>
            <a:ext cx="305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Distributing teacher laptops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92926" y="2035443"/>
            <a:ext cx="3092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Updating security equipment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67002" y="3568373"/>
            <a:ext cx="2405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Installing software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4496" y="5264416"/>
            <a:ext cx="353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Purchasing Interactive Whiteboards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21936" y="5079750"/>
            <a:ext cx="3344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Increased technology expertise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39568" y="5966845"/>
            <a:ext cx="283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Improved school websites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5668" y="3199041"/>
            <a:ext cx="323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Increased student engagement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87852" y="4530315"/>
            <a:ext cx="3187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Increased technology integration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06556" y="3753039"/>
            <a:ext cx="283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Reliable wireless internet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48280" y="2589441"/>
            <a:ext cx="283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Technology fairs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74336" y="5601482"/>
            <a:ext cx="3344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Increased parent involvement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6151961" y="2202378"/>
            <a:ext cx="2992039" cy="46558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4163" indent="-176213">
              <a:spcAft>
                <a:spcPts val="600"/>
              </a:spcAft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Technology fairs</a:t>
            </a: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Improved school </a:t>
            </a:r>
            <a:r>
              <a:rPr lang="en-US" dirty="0" smtClean="0">
                <a:solidFill>
                  <a:srgbClr val="000000"/>
                </a:solidFill>
              </a:rPr>
              <a:t>websites</a:t>
            </a: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Increased parent </a:t>
            </a:r>
            <a:r>
              <a:rPr lang="en-US" dirty="0" smtClean="0">
                <a:solidFill>
                  <a:srgbClr val="000000"/>
                </a:solidFill>
              </a:rPr>
              <a:t>involvement</a:t>
            </a: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Increased </a:t>
            </a:r>
            <a:r>
              <a:rPr lang="en-US" dirty="0" smtClean="0">
                <a:solidFill>
                  <a:srgbClr val="000000"/>
                </a:solidFill>
              </a:rPr>
              <a:t>partnerships with the business </a:t>
            </a:r>
            <a:r>
              <a:rPr lang="en-US" dirty="0" smtClean="0">
                <a:solidFill>
                  <a:srgbClr val="000000"/>
                </a:solidFill>
              </a:rPr>
              <a:t>community</a:t>
            </a: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Increased </a:t>
            </a:r>
            <a:r>
              <a:rPr lang="en-US" dirty="0" smtClean="0">
                <a:solidFill>
                  <a:srgbClr val="000000"/>
                </a:solidFill>
              </a:rPr>
              <a:t>access to student and school </a:t>
            </a:r>
            <a:r>
              <a:rPr lang="en-US" dirty="0" smtClean="0">
                <a:solidFill>
                  <a:srgbClr val="000000"/>
                </a:solidFill>
              </a:rPr>
              <a:t>information</a:t>
            </a: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Increased </a:t>
            </a:r>
            <a:r>
              <a:rPr lang="en-US" dirty="0" smtClean="0">
                <a:solidFill>
                  <a:srgbClr val="000000"/>
                </a:solidFill>
              </a:rPr>
              <a:t>home-school communication</a:t>
            </a: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28731" y="2202378"/>
            <a:ext cx="2992039" cy="46558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30188" indent="-176213">
              <a:spcAft>
                <a:spcPts val="600"/>
              </a:spcAft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230188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Teacher training</a:t>
            </a:r>
          </a:p>
          <a:p>
            <a:pPr marL="230188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Attending leadership </a:t>
            </a:r>
            <a:r>
              <a:rPr lang="en-US" dirty="0" smtClean="0">
                <a:solidFill>
                  <a:srgbClr val="000000"/>
                </a:solidFill>
              </a:rPr>
              <a:t>training</a:t>
            </a:r>
          </a:p>
          <a:p>
            <a:pPr marL="230188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Increased technology </a:t>
            </a:r>
            <a:r>
              <a:rPr lang="en-US" dirty="0" smtClean="0">
                <a:solidFill>
                  <a:srgbClr val="000000"/>
                </a:solidFill>
              </a:rPr>
              <a:t>use</a:t>
            </a:r>
          </a:p>
          <a:p>
            <a:pPr marL="230188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Increased student </a:t>
            </a:r>
            <a:r>
              <a:rPr lang="en-US" dirty="0" smtClean="0">
                <a:solidFill>
                  <a:srgbClr val="000000"/>
                </a:solidFill>
              </a:rPr>
              <a:t>engagement</a:t>
            </a:r>
          </a:p>
          <a:p>
            <a:pPr marL="230188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Increased technology expertise</a:t>
            </a:r>
          </a:p>
          <a:p>
            <a:pPr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" y="2202378"/>
            <a:ext cx="3107675" cy="46558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4163" indent="-176213">
              <a:spcAft>
                <a:spcPts val="600"/>
              </a:spcAft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Updating </a:t>
            </a:r>
            <a:r>
              <a:rPr lang="en-US" dirty="0" smtClean="0">
                <a:solidFill>
                  <a:srgbClr val="000000"/>
                </a:solidFill>
              </a:rPr>
              <a:t>security </a:t>
            </a:r>
            <a:r>
              <a:rPr lang="en-US" dirty="0" smtClean="0">
                <a:solidFill>
                  <a:srgbClr val="000000"/>
                </a:solidFill>
              </a:rPr>
              <a:t>equipment</a:t>
            </a: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Purchasing Interactive </a:t>
            </a:r>
            <a:r>
              <a:rPr lang="en-US" dirty="0" smtClean="0">
                <a:solidFill>
                  <a:srgbClr val="000000"/>
                </a:solidFill>
              </a:rPr>
              <a:t>Whiteboards</a:t>
            </a: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Distributing teacher </a:t>
            </a:r>
            <a:r>
              <a:rPr lang="en-US" dirty="0" smtClean="0">
                <a:solidFill>
                  <a:srgbClr val="000000"/>
                </a:solidFill>
              </a:rPr>
              <a:t>laptops</a:t>
            </a: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Installing </a:t>
            </a:r>
            <a:r>
              <a:rPr lang="en-US" dirty="0" smtClean="0">
                <a:solidFill>
                  <a:srgbClr val="000000"/>
                </a:solidFill>
              </a:rPr>
              <a:t>software</a:t>
            </a: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Increased technology </a:t>
            </a:r>
            <a:r>
              <a:rPr lang="en-US" dirty="0" smtClean="0">
                <a:solidFill>
                  <a:srgbClr val="000000"/>
                </a:solidFill>
              </a:rPr>
              <a:t>integration</a:t>
            </a: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Reliable wireless </a:t>
            </a:r>
            <a:r>
              <a:rPr lang="en-US" dirty="0" smtClean="0">
                <a:solidFill>
                  <a:srgbClr val="000000"/>
                </a:solidFill>
              </a:rPr>
              <a:t>internet</a:t>
            </a:r>
          </a:p>
          <a:p>
            <a:pPr marL="284163" indent="-176213"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Adequate technical support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Framework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1594177"/>
            <a:ext cx="3107676" cy="6079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Connected Schools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07675" y="1594177"/>
            <a:ext cx="3013095" cy="6079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Connected Learning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120770" y="1594177"/>
            <a:ext cx="3023230" cy="6079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Connected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09" y="228600"/>
            <a:ext cx="8900791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Connected Community: </a:t>
            </a:r>
            <a:r>
              <a:rPr lang="en-US" dirty="0" smtClean="0"/>
              <a:t>Meta Logic Model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 t="7994"/>
          <a:stretch>
            <a:fillRect/>
          </a:stretch>
        </p:blipFill>
        <p:spPr>
          <a:xfrm>
            <a:off x="0" y="1783316"/>
            <a:ext cx="9144000" cy="5074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896742" y="2114013"/>
            <a:ext cx="1584003" cy="1036355"/>
          </a:xfrm>
          <a:prstGeom prst="ellipse">
            <a:avLst/>
          </a:prstGeom>
          <a:solidFill>
            <a:schemeClr val="bg2">
              <a:lumMod val="50000"/>
              <a:alpha val="7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0" rIns="0" anchor="ctr" anchorCtr="1">
            <a:normAutofit/>
          </a:bodyPr>
          <a:lstStyle/>
          <a:p>
            <a:r>
              <a:rPr lang="en-US" dirty="0" smtClean="0"/>
              <a:t>Wireless Generation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441005" y="2260711"/>
            <a:ext cx="1619555" cy="1470692"/>
          </a:xfrm>
          <a:prstGeom prst="ellipse">
            <a:avLst/>
          </a:prstGeom>
          <a:solidFill>
            <a:schemeClr val="accent2">
              <a:lumMod val="40000"/>
              <a:lumOff val="60000"/>
              <a:alpha val="66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>
            <a:normAutofit fontScale="85000" lnSpcReduction="20000"/>
          </a:bodyPr>
          <a:lstStyle/>
          <a:p>
            <a:r>
              <a:rPr lang="en-US" dirty="0" smtClean="0"/>
              <a:t>Digital Opportunity Trust (DOT)—Intern Program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55356" y="193900"/>
            <a:ext cx="1465485" cy="103736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>
            <a:normAutofit fontScale="92500" lnSpcReduction="20000"/>
          </a:bodyPr>
          <a:lstStyle/>
          <a:p>
            <a:r>
              <a:rPr lang="en-US" dirty="0" smtClean="0"/>
              <a:t>High School Redesign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441005" y="625327"/>
            <a:ext cx="1783722" cy="1211875"/>
          </a:xfrm>
          <a:prstGeom prst="ellipse">
            <a:avLst/>
          </a:prstGeom>
          <a:solidFill>
            <a:schemeClr val="accent1">
              <a:alpha val="73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>
            <a:normAutofit fontScale="85000" lnSpcReduction="20000"/>
          </a:bodyPr>
          <a:lstStyle/>
          <a:p>
            <a:r>
              <a:rPr lang="en-US" dirty="0" smtClean="0"/>
              <a:t>Philip </a:t>
            </a:r>
            <a:r>
              <a:rPr lang="en-US" dirty="0" err="1" smtClean="0"/>
              <a:t>Schlechty</a:t>
            </a:r>
            <a:r>
              <a:rPr lang="en-US" dirty="0" smtClean="0"/>
              <a:t>—Professional Development</a:t>
            </a:r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8121" y="3563583"/>
            <a:ext cx="1196237" cy="865885"/>
          </a:xfrm>
          <a:prstGeom prst="ellipse">
            <a:avLst/>
          </a:prstGeom>
          <a:blipFill dpi="0" rotWithShape="0">
            <a:blip r:embed="rId7">
              <a:alphaModFix amt="59000"/>
            </a:blip>
            <a:srcRect/>
            <a:stretch>
              <a:fillRect/>
            </a:stretch>
          </a:blip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/>
          <a:lstStyle/>
          <a:p>
            <a:r>
              <a:rPr lang="en-US" dirty="0" smtClean="0"/>
              <a:t>IBM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452477" y="0"/>
            <a:ext cx="1830256" cy="1231265"/>
          </a:xfrm>
          <a:prstGeom prst="ellipse">
            <a:avLst/>
          </a:prstGeom>
          <a:solidFill>
            <a:srgbClr val="FFFF00">
              <a:alpha val="6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en-US" sz="1400" dirty="0" smtClean="0"/>
              <a:t>Harvard Wide World—Professional Development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4572000" y="4840219"/>
            <a:ext cx="1548841" cy="1143000"/>
          </a:xfrm>
          <a:prstGeom prst="ellipse">
            <a:avLst/>
          </a:prstGeom>
          <a:solidFill>
            <a:schemeClr val="accent3">
              <a:lumMod val="75000"/>
              <a:alpha val="73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/>
          <a:lstStyle/>
          <a:p>
            <a:r>
              <a:rPr lang="en-US" dirty="0" smtClean="0"/>
              <a:t>One Economy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480745" y="3563583"/>
            <a:ext cx="1199403" cy="905340"/>
          </a:xfrm>
          <a:prstGeom prst="ellipse">
            <a:avLst/>
          </a:prstGeom>
          <a:solidFill>
            <a:srgbClr val="953735">
              <a:alpha val="7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0" rIns="0" anchor="ctr" anchorCtr="1">
            <a:normAutofit/>
          </a:bodyPr>
          <a:lstStyle/>
          <a:p>
            <a:r>
              <a:rPr lang="en-US" sz="1600" dirty="0" err="1" smtClean="0"/>
              <a:t>Metiri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>
          <a:xfrm>
            <a:off x="2452477" y="2391333"/>
            <a:ext cx="1407380" cy="1037666"/>
          </a:xfrm>
          <a:prstGeom prst="ellipse">
            <a:avLst/>
          </a:prstGeom>
          <a:solidFill>
            <a:schemeClr val="accent6">
              <a:lumMod val="75000"/>
              <a:alpha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0" rIns="0" anchor="ctr" anchorCtr="1">
            <a:normAutofit/>
          </a:bodyPr>
          <a:lstStyle/>
          <a:p>
            <a:r>
              <a:rPr lang="en-US" sz="1400" dirty="0" smtClean="0"/>
              <a:t>Promethean Boards</a:t>
            </a:r>
            <a:endParaRPr lang="en-US" sz="1400" dirty="0"/>
          </a:p>
        </p:txBody>
      </p:sp>
      <p:sp>
        <p:nvSpPr>
          <p:cNvPr id="19" name="Oval 18"/>
          <p:cNvSpPr/>
          <p:nvPr/>
        </p:nvSpPr>
        <p:spPr>
          <a:xfrm>
            <a:off x="6441005" y="5187830"/>
            <a:ext cx="1830256" cy="1231265"/>
          </a:xfrm>
          <a:prstGeom prst="ellipse">
            <a:avLst/>
          </a:prstGeom>
          <a:solidFill>
            <a:srgbClr val="FFFF00">
              <a:alpha val="6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en-US" sz="1600" dirty="0" smtClean="0"/>
              <a:t>Local Universities</a:t>
            </a:r>
            <a:endParaRPr lang="en-US" sz="1600" dirty="0"/>
          </a:p>
        </p:txBody>
      </p:sp>
      <p:sp>
        <p:nvSpPr>
          <p:cNvPr id="16" name="Oval 15"/>
          <p:cNvSpPr/>
          <p:nvPr/>
        </p:nvSpPr>
        <p:spPr>
          <a:xfrm>
            <a:off x="4572000" y="3373962"/>
            <a:ext cx="1196237" cy="865885"/>
          </a:xfrm>
          <a:prstGeom prst="ellipse">
            <a:avLst/>
          </a:prstGeom>
          <a:solidFill>
            <a:srgbClr val="FF0000">
              <a:alpha val="66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/>
          <a:lstStyle/>
          <a:p>
            <a:r>
              <a:rPr lang="en-US" dirty="0" smtClean="0"/>
              <a:t>Cisco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779283" y="2996057"/>
            <a:ext cx="1196237" cy="865885"/>
          </a:xfrm>
          <a:prstGeom prst="ellipse">
            <a:avLst/>
          </a:prstGeom>
          <a:solidFill>
            <a:srgbClr val="558BB8">
              <a:alpha val="66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anchor="ctr" anchorCtr="1"/>
          <a:lstStyle/>
          <a:p>
            <a:r>
              <a:rPr lang="en-US" dirty="0" smtClean="0"/>
              <a:t>EDC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8140</TotalTime>
  <Words>369</Words>
  <Application>Microsoft Macintosh PowerPoint</Application>
  <PresentationFormat>On-screen Show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Lessons learned from evaluating a complex, multi-partner, multi-year, multi-site K-12 education intervention</vt:lpstr>
      <vt:lpstr>Presentation Outline</vt:lpstr>
      <vt:lpstr>Cisco 21S Initiative</vt:lpstr>
      <vt:lpstr>Unscrambling a partnership soup</vt:lpstr>
      <vt:lpstr>Unpacking the black box of implementation</vt:lpstr>
      <vt:lpstr>Inputs and outcomes</vt:lpstr>
      <vt:lpstr>Implementation Framework</vt:lpstr>
      <vt:lpstr>Connected Community: Meta Logic Model</vt:lpstr>
      <vt:lpstr>Slide 9</vt:lpstr>
      <vt:lpstr>Data collection and partnership management</vt:lpstr>
      <vt:lpstr>Program Impact</vt:lpstr>
      <vt:lpstr>Lessons Learned</vt:lpstr>
      <vt:lpstr>Contact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from evaluating a complex, multi-partner, multi-year, multi-site K-12 education intervention</dc:title>
  <dc:creator>Elizabeth</dc:creator>
  <cp:lastModifiedBy>Elizabeth</cp:lastModifiedBy>
  <cp:revision>56</cp:revision>
  <dcterms:created xsi:type="dcterms:W3CDTF">2011-11-03T01:41:37Z</dcterms:created>
  <dcterms:modified xsi:type="dcterms:W3CDTF">2011-11-05T18:11:57Z</dcterms:modified>
</cp:coreProperties>
</file>