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6"/>
  </p:notesMasterIdLst>
  <p:sldIdLst>
    <p:sldId id="261" r:id="rId2"/>
    <p:sldId id="309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270" r:id="rId12"/>
    <p:sldId id="292" r:id="rId13"/>
    <p:sldId id="293" r:id="rId14"/>
    <p:sldId id="294" r:id="rId15"/>
    <p:sldId id="303" r:id="rId16"/>
    <p:sldId id="307" r:id="rId17"/>
    <p:sldId id="306" r:id="rId18"/>
    <p:sldId id="298" r:id="rId19"/>
    <p:sldId id="304" r:id="rId20"/>
    <p:sldId id="296" r:id="rId21"/>
    <p:sldId id="291" r:id="rId22"/>
    <p:sldId id="272" r:id="rId23"/>
    <p:sldId id="319" r:id="rId24"/>
    <p:sldId id="32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B5CAA25-EF21-48E8-B4AC-21219C84A4B8}">
          <p14:sldIdLst>
            <p14:sldId id="261"/>
          </p14:sldIdLst>
        </p14:section>
        <p14:section name="Bosun" id="{0979C69D-2DAA-486E-8735-DEA17704F559}">
          <p14:sldIdLst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Julie" id="{CC541516-4C1A-416A-B731-19714A448F71}">
          <p14:sldIdLst>
            <p14:sldId id="270"/>
            <p14:sldId id="292"/>
            <p14:sldId id="293"/>
            <p14:sldId id="294"/>
            <p14:sldId id="303"/>
            <p14:sldId id="307"/>
            <p14:sldId id="306"/>
            <p14:sldId id="298"/>
            <p14:sldId id="304"/>
            <p14:sldId id="296"/>
          </p14:sldIdLst>
        </p14:section>
        <p14:section name="Panel discussion" id="{3B32D860-BDC7-4E73-8F2A-5385FF6D9081}">
          <p14:sldIdLst>
            <p14:sldId id="291"/>
            <p14:sldId id="272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sun" initials="B" lastIdx="2" clrIdx="0"/>
  <p:cmAuthor id="1" name="Ratiba Taouti Cherif" initials="RTC" lastIdx="20" clrIdx="1">
    <p:extLst/>
  </p:cmAuthor>
  <p:cmAuthor id="2" name="Bosun Jang" initials="BJ" lastIdx="50" clrIdx="2"/>
  <p:cmAuthor id="3" name="Erin Tettensor" initials="ET" lastIdx="12" clrIdx="3"/>
  <p:cmAuthor id="4" name="Anna Azaryeva Valente" initials="AAV" lastIdx="11" clrIdx="4">
    <p:extLst>
      <p:ext uri="{19B8F6BF-5375-455C-9EA6-DF929625EA0E}">
        <p15:presenceInfo xmlns:p15="http://schemas.microsoft.com/office/powerpoint/2012/main" userId="S-1-5-21-889838981-920820592-1903951286-1349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54" autoAdjust="0"/>
    <p:restoredTop sz="94434" autoAdjust="0"/>
  </p:normalViewPr>
  <p:slideViewPr>
    <p:cSldViewPr>
      <p:cViewPr varScale="1">
        <p:scale>
          <a:sx n="71" d="100"/>
          <a:sy n="71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younes\Desktop\JYounes%20SFCG\PBEA\Pakistan\Social%20Cohesion%20Survey%20Tool\Data%20Analysis\Master%20Data%20Sheet%20for%20KPI%203.1d%2020%20August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[Master Data Sheet for KPI 3.1d 20 August 2014.xlsx]Survey Results Province!PivotTable3</c:name>
    <c:fmtId val="-1"/>
  </c:pivotSource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rPr lang="fr-FR" sz="1400" dirty="0" err="1" smtClean="0">
                <a:solidFill>
                  <a:srgbClr val="000000"/>
                </a:solidFill>
              </a:rPr>
              <a:t>Youth</a:t>
            </a:r>
            <a:r>
              <a:rPr lang="fr-FR" sz="1400" dirty="0" smtClean="0">
                <a:solidFill>
                  <a:srgbClr val="000000"/>
                </a:solidFill>
              </a:rPr>
              <a:t> Social </a:t>
            </a:r>
            <a:r>
              <a:rPr lang="fr-FR" sz="1400" dirty="0" err="1" smtClean="0">
                <a:solidFill>
                  <a:srgbClr val="000000"/>
                </a:solidFill>
              </a:rPr>
              <a:t>Cohesion</a:t>
            </a:r>
            <a:r>
              <a:rPr lang="fr-FR" sz="1400" dirty="0" smtClean="0">
                <a:solidFill>
                  <a:srgbClr val="000000"/>
                </a:solidFill>
              </a:rPr>
              <a:t> Scores by Province for All </a:t>
            </a:r>
            <a:r>
              <a:rPr lang="fr-FR" sz="1400" dirty="0" err="1" smtClean="0">
                <a:solidFill>
                  <a:srgbClr val="000000"/>
                </a:solidFill>
              </a:rPr>
              <a:t>Domains</a:t>
            </a:r>
            <a:endParaRPr lang="fr-FR" sz="1400" dirty="0">
              <a:solidFill>
                <a:srgbClr val="000000"/>
              </a:solidFill>
            </a:endParaRP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9176685846961398"/>
          <c:y val="0.232538415565022"/>
          <c:w val="0.435373027001762"/>
          <c:h val="0.599338299521718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'Survey Results Province'!$B$3:$B$4</c:f>
              <c:strCache>
                <c:ptCount val="1"/>
                <c:pt idx="0">
                  <c:v>Negative YSC Score</c:v>
                </c:pt>
              </c:strCache>
            </c:strRef>
          </c:tx>
          <c:invertIfNegative val="0"/>
          <c:cat>
            <c:strRef>
              <c:f>'Survey Results Province'!$A$5:$A$8</c:f>
              <c:strCache>
                <c:ptCount val="3"/>
                <c:pt idx="0">
                  <c:v>Balochistan</c:v>
                </c:pt>
                <c:pt idx="1">
                  <c:v>Khyber Pakhtunkhwa/FATA</c:v>
                </c:pt>
                <c:pt idx="2">
                  <c:v>Sindh</c:v>
                </c:pt>
              </c:strCache>
            </c:strRef>
          </c:cat>
          <c:val>
            <c:numRef>
              <c:f>'Survey Results Province'!$B$5:$B$8</c:f>
              <c:numCache>
                <c:formatCode>General</c:formatCode>
                <c:ptCount val="3"/>
                <c:pt idx="0">
                  <c:v>55</c:v>
                </c:pt>
                <c:pt idx="1">
                  <c:v>431</c:v>
                </c:pt>
                <c:pt idx="2">
                  <c:v>139</c:v>
                </c:pt>
              </c:numCache>
            </c:numRef>
          </c:val>
        </c:ser>
        <c:ser>
          <c:idx val="1"/>
          <c:order val="1"/>
          <c:tx>
            <c:strRef>
              <c:f>'Survey Results Province'!$C$3:$C$4</c:f>
              <c:strCache>
                <c:ptCount val="1"/>
                <c:pt idx="0">
                  <c:v>Positive YSC Score</c:v>
                </c:pt>
              </c:strCache>
            </c:strRef>
          </c:tx>
          <c:invertIfNegative val="0"/>
          <c:cat>
            <c:strRef>
              <c:f>'Survey Results Province'!$A$5:$A$8</c:f>
              <c:strCache>
                <c:ptCount val="3"/>
                <c:pt idx="0">
                  <c:v>Balochistan</c:v>
                </c:pt>
                <c:pt idx="1">
                  <c:v>Khyber Pakhtunkhwa/FATA</c:v>
                </c:pt>
                <c:pt idx="2">
                  <c:v>Sindh</c:v>
                </c:pt>
              </c:strCache>
            </c:strRef>
          </c:cat>
          <c:val>
            <c:numRef>
              <c:f>'Survey Results Province'!$C$5:$C$8</c:f>
              <c:numCache>
                <c:formatCode>General</c:formatCode>
                <c:ptCount val="3"/>
                <c:pt idx="0">
                  <c:v>57</c:v>
                </c:pt>
                <c:pt idx="1">
                  <c:v>119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766024"/>
        <c:axId val="147365792"/>
      </c:barChart>
      <c:catAx>
        <c:axId val="145766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7365792"/>
        <c:crosses val="autoZero"/>
        <c:auto val="1"/>
        <c:lblAlgn val="ctr"/>
        <c:lblOffset val="100"/>
        <c:noMultiLvlLbl val="0"/>
      </c:catAx>
      <c:valAx>
        <c:axId val="1473657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5766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46990836671701"/>
          <c:y val="0.27738110236220498"/>
          <c:w val="0.20881577302837101"/>
          <c:h val="0.42237690288713903"/>
        </c:manualLayout>
      </c:layout>
      <c:overlay val="0"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1BD5F-4E11-C34D-9C78-1E2132FB4BDD}" type="doc">
      <dgm:prSet loTypeId="urn:microsoft.com/office/officeart/2005/8/layout/process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5C1F40-BDB4-BB4B-9573-BDB8DB7F5348}">
      <dgm:prSet phldrT="[Text]" custT="1"/>
      <dgm:spPr/>
      <dgm:t>
        <a:bodyPr/>
        <a:lstStyle/>
        <a:p>
          <a:r>
            <a:rPr lang="en-US" sz="1300" dirty="0" smtClean="0"/>
            <a:t>Global Outcome 3</a:t>
          </a:r>
          <a:endParaRPr lang="en-US" sz="1300" dirty="0"/>
        </a:p>
      </dgm:t>
    </dgm:pt>
    <dgm:pt modelId="{1B990DEF-5C54-644F-BCD1-BC2FD5C03C1A}" type="parTrans" cxnId="{CF46B833-B2DF-9143-8A91-EB7827B874E5}">
      <dgm:prSet/>
      <dgm:spPr/>
      <dgm:t>
        <a:bodyPr/>
        <a:lstStyle/>
        <a:p>
          <a:endParaRPr lang="en-US"/>
        </a:p>
      </dgm:t>
    </dgm:pt>
    <dgm:pt modelId="{473FC4BA-6623-9541-838D-B5D29B539940}" type="sibTrans" cxnId="{CF46B833-B2DF-9143-8A91-EB7827B874E5}">
      <dgm:prSet/>
      <dgm:spPr/>
      <dgm:t>
        <a:bodyPr/>
        <a:lstStyle/>
        <a:p>
          <a:endParaRPr lang="en-US"/>
        </a:p>
      </dgm:t>
    </dgm:pt>
    <dgm:pt modelId="{717256D0-DF98-534C-9797-78A8CFBA1E84}">
      <dgm:prSet phldrT="[Text]"/>
      <dgm:spPr/>
      <dgm:t>
        <a:bodyPr/>
        <a:lstStyle/>
        <a:p>
          <a:r>
            <a:rPr lang="en-AU" dirty="0" smtClean="0"/>
            <a:t>Individual Capacity Development: Increased capacity of children, parents, teachers and community members to prevent, reduce and cope with conflict and promote peace.</a:t>
          </a:r>
          <a:r>
            <a:rPr lang="en-US" dirty="0" smtClean="0"/>
            <a:t> </a:t>
          </a:r>
          <a:endParaRPr lang="en-US" dirty="0"/>
        </a:p>
      </dgm:t>
    </dgm:pt>
    <dgm:pt modelId="{B31589D7-19CC-4446-8550-6849BF5CB980}" type="parTrans" cxnId="{B2D96E46-E727-D642-B0AD-22835BE4910B}">
      <dgm:prSet/>
      <dgm:spPr/>
      <dgm:t>
        <a:bodyPr/>
        <a:lstStyle/>
        <a:p>
          <a:endParaRPr lang="en-US"/>
        </a:p>
      </dgm:t>
    </dgm:pt>
    <dgm:pt modelId="{78DFEB08-5829-1646-B6AC-32888DC4182C}" type="sibTrans" cxnId="{B2D96E46-E727-D642-B0AD-22835BE4910B}">
      <dgm:prSet/>
      <dgm:spPr/>
      <dgm:t>
        <a:bodyPr/>
        <a:lstStyle/>
        <a:p>
          <a:endParaRPr lang="en-US"/>
        </a:p>
      </dgm:t>
    </dgm:pt>
    <dgm:pt modelId="{8CAA32D8-584A-0247-856B-558376DE8CAC}">
      <dgm:prSet phldrT="[Text]" custT="1"/>
      <dgm:spPr/>
      <dgm:t>
        <a:bodyPr/>
        <a:lstStyle/>
        <a:p>
          <a:r>
            <a:rPr lang="en-US" sz="1300" dirty="0" smtClean="0"/>
            <a:t>Global KPI 3.1</a:t>
          </a:r>
          <a:endParaRPr lang="en-US" sz="1300" dirty="0"/>
        </a:p>
      </dgm:t>
    </dgm:pt>
    <dgm:pt modelId="{E28BD3EB-B151-B04D-8A4D-5FBBC06EC530}" type="parTrans" cxnId="{3CD5CA48-0FB3-614B-AA28-BE31827CEBCF}">
      <dgm:prSet/>
      <dgm:spPr/>
      <dgm:t>
        <a:bodyPr/>
        <a:lstStyle/>
        <a:p>
          <a:endParaRPr lang="en-US"/>
        </a:p>
      </dgm:t>
    </dgm:pt>
    <dgm:pt modelId="{E944510A-0472-914F-A2B4-1711F54116F7}" type="sibTrans" cxnId="{3CD5CA48-0FB3-614B-AA28-BE31827CEBCF}">
      <dgm:prSet/>
      <dgm:spPr/>
      <dgm:t>
        <a:bodyPr/>
        <a:lstStyle/>
        <a:p>
          <a:endParaRPr lang="en-US"/>
        </a:p>
      </dgm:t>
    </dgm:pt>
    <dgm:pt modelId="{A882CFB1-A642-2D4D-A4A4-906359772983}">
      <dgm:prSet phldrT="[Text]" custT="1"/>
      <dgm:spPr/>
      <dgm:t>
        <a:bodyPr/>
        <a:lstStyle/>
        <a:p>
          <a:r>
            <a:rPr lang="en-US" sz="1300" dirty="0" smtClean="0"/>
            <a:t>Pakistan KPI 3.1 </a:t>
          </a:r>
          <a:endParaRPr lang="en-US" sz="1300" dirty="0"/>
        </a:p>
      </dgm:t>
    </dgm:pt>
    <dgm:pt modelId="{C49C53C2-6980-0441-B29B-1A8A10D34610}" type="parTrans" cxnId="{93D21CAC-68D5-7B4D-A1FC-634A2E2B260A}">
      <dgm:prSet/>
      <dgm:spPr/>
      <dgm:t>
        <a:bodyPr/>
        <a:lstStyle/>
        <a:p>
          <a:endParaRPr lang="en-US"/>
        </a:p>
      </dgm:t>
    </dgm:pt>
    <dgm:pt modelId="{69D276E9-D802-2242-9DDE-D0FEE8044232}" type="sibTrans" cxnId="{93D21CAC-68D5-7B4D-A1FC-634A2E2B260A}">
      <dgm:prSet/>
      <dgm:spPr/>
      <dgm:t>
        <a:bodyPr/>
        <a:lstStyle/>
        <a:p>
          <a:endParaRPr lang="en-US"/>
        </a:p>
      </dgm:t>
    </dgm:pt>
    <dgm:pt modelId="{4AAE3D3C-AD51-494B-8BE9-B7857E4ADC98}">
      <dgm:prSet phldrT="[Text]"/>
      <dgm:spPr/>
      <dgm:t>
        <a:bodyPr/>
        <a:lstStyle/>
        <a:p>
          <a:r>
            <a:rPr lang="en-US" dirty="0" smtClean="0"/>
            <a:t>% of targeted children (B/G), teachers and adult community members (M/F) reporting a positive change in their own ability to prevent, reduce and cope with conflict and promote peace [Social Cohesion].</a:t>
          </a:r>
          <a:endParaRPr lang="en-US" dirty="0"/>
        </a:p>
      </dgm:t>
    </dgm:pt>
    <dgm:pt modelId="{1AA200BA-1A21-514B-9753-D4F310B96EB7}" type="parTrans" cxnId="{E522543C-F967-8E42-9CD9-DD83CB5D025F}">
      <dgm:prSet/>
      <dgm:spPr/>
      <dgm:t>
        <a:bodyPr/>
        <a:lstStyle/>
        <a:p>
          <a:endParaRPr lang="en-US"/>
        </a:p>
      </dgm:t>
    </dgm:pt>
    <dgm:pt modelId="{4AEDB196-A478-1D4F-9FD4-973575BC2CEC}" type="sibTrans" cxnId="{E522543C-F967-8E42-9CD9-DD83CB5D025F}">
      <dgm:prSet/>
      <dgm:spPr/>
      <dgm:t>
        <a:bodyPr/>
        <a:lstStyle/>
        <a:p>
          <a:endParaRPr lang="en-US"/>
        </a:p>
      </dgm:t>
    </dgm:pt>
    <dgm:pt modelId="{8051A0BB-B5F2-A843-BB22-C0447E4F6D62}">
      <dgm:prSet phldrT="[Text]"/>
      <dgm:spPr/>
      <dgm:t>
        <a:bodyPr/>
        <a:lstStyle/>
        <a:p>
          <a:r>
            <a:rPr lang="en-AU" dirty="0" smtClean="0"/>
            <a:t>% of targeted children (B/G), teachers and adult community members (M/F) reporting a positive change in their own ability to prevent, reduce and cope with conflict and promote peace. </a:t>
          </a:r>
          <a:endParaRPr lang="en-US" dirty="0"/>
        </a:p>
      </dgm:t>
    </dgm:pt>
    <dgm:pt modelId="{5C4BF153-1694-0549-B366-218FE945F806}" type="parTrans" cxnId="{0F503F4A-7C86-4E4B-8B17-7F9614878A9B}">
      <dgm:prSet/>
      <dgm:spPr/>
      <dgm:t>
        <a:bodyPr/>
        <a:lstStyle/>
        <a:p>
          <a:endParaRPr lang="en-US"/>
        </a:p>
      </dgm:t>
    </dgm:pt>
    <dgm:pt modelId="{9A9F355C-DEFA-C84A-B78B-5A52948BADDE}" type="sibTrans" cxnId="{0F503F4A-7C86-4E4B-8B17-7F9614878A9B}">
      <dgm:prSet/>
      <dgm:spPr/>
      <dgm:t>
        <a:bodyPr/>
        <a:lstStyle/>
        <a:p>
          <a:endParaRPr lang="en-US"/>
        </a:p>
      </dgm:t>
    </dgm:pt>
    <dgm:pt modelId="{505E7B25-C833-B24C-B168-F7C1F01FF69E}" type="pres">
      <dgm:prSet presAssocID="{A6E1BD5F-4E11-C34D-9C78-1E2132FB4B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D6DD4D-51C0-5140-B2A8-40B7BCB68F9C}" type="pres">
      <dgm:prSet presAssocID="{7A5C1F40-BDB4-BB4B-9573-BDB8DB7F5348}" presName="composite" presStyleCnt="0"/>
      <dgm:spPr/>
      <dgm:t>
        <a:bodyPr/>
        <a:lstStyle/>
        <a:p>
          <a:endParaRPr lang="en-US"/>
        </a:p>
      </dgm:t>
    </dgm:pt>
    <dgm:pt modelId="{DB62CA97-E782-F245-8AE4-327F69A7FF37}" type="pres">
      <dgm:prSet presAssocID="{7A5C1F40-BDB4-BB4B-9573-BDB8DB7F534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67896-8214-D745-94B0-16741D7BE7DE}" type="pres">
      <dgm:prSet presAssocID="{7A5C1F40-BDB4-BB4B-9573-BDB8DB7F5348}" presName="parSh" presStyleLbl="node1" presStyleIdx="0" presStyleCnt="3"/>
      <dgm:spPr/>
      <dgm:t>
        <a:bodyPr/>
        <a:lstStyle/>
        <a:p>
          <a:endParaRPr lang="en-US"/>
        </a:p>
      </dgm:t>
    </dgm:pt>
    <dgm:pt modelId="{ABA74874-E5DD-CC4C-A412-3B7EBEA840A6}" type="pres">
      <dgm:prSet presAssocID="{7A5C1F40-BDB4-BB4B-9573-BDB8DB7F5348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1917E-8FAD-954D-8C25-F089D4537CBF}" type="pres">
      <dgm:prSet presAssocID="{473FC4BA-6623-9541-838D-B5D29B53994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29A91CF-3678-8343-AA24-116A48D0E5B1}" type="pres">
      <dgm:prSet presAssocID="{473FC4BA-6623-9541-838D-B5D29B539940}" presName="connTx" presStyleLbl="sibTrans2D1" presStyleIdx="0" presStyleCnt="2"/>
      <dgm:spPr/>
      <dgm:t>
        <a:bodyPr/>
        <a:lstStyle/>
        <a:p>
          <a:endParaRPr lang="en-US"/>
        </a:p>
      </dgm:t>
    </dgm:pt>
    <dgm:pt modelId="{8FD06BBD-86EE-494A-9899-5A330C164057}" type="pres">
      <dgm:prSet presAssocID="{8CAA32D8-584A-0247-856B-558376DE8CAC}" presName="composite" presStyleCnt="0"/>
      <dgm:spPr/>
      <dgm:t>
        <a:bodyPr/>
        <a:lstStyle/>
        <a:p>
          <a:endParaRPr lang="en-US"/>
        </a:p>
      </dgm:t>
    </dgm:pt>
    <dgm:pt modelId="{1676274D-6034-3740-9CA5-372EA1507E37}" type="pres">
      <dgm:prSet presAssocID="{8CAA32D8-584A-0247-856B-558376DE8CA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43E52-05C4-CB42-866E-32AA35E14BFA}" type="pres">
      <dgm:prSet presAssocID="{8CAA32D8-584A-0247-856B-558376DE8CAC}" presName="parSh" presStyleLbl="node1" presStyleIdx="1" presStyleCnt="3"/>
      <dgm:spPr/>
      <dgm:t>
        <a:bodyPr/>
        <a:lstStyle/>
        <a:p>
          <a:endParaRPr lang="en-US"/>
        </a:p>
      </dgm:t>
    </dgm:pt>
    <dgm:pt modelId="{C74D7CDA-3DB2-A448-B0E4-531C00E7F2DB}" type="pres">
      <dgm:prSet presAssocID="{8CAA32D8-584A-0247-856B-558376DE8CAC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6AF6D-3275-544F-9C47-B05A62871314}" type="pres">
      <dgm:prSet presAssocID="{E944510A-0472-914F-A2B4-1711F54116F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7F648CE-4A98-804E-BDEB-B4A242FB0494}" type="pres">
      <dgm:prSet presAssocID="{E944510A-0472-914F-A2B4-1711F54116F7}" presName="connTx" presStyleLbl="sibTrans2D1" presStyleIdx="1" presStyleCnt="2"/>
      <dgm:spPr/>
      <dgm:t>
        <a:bodyPr/>
        <a:lstStyle/>
        <a:p>
          <a:endParaRPr lang="en-US"/>
        </a:p>
      </dgm:t>
    </dgm:pt>
    <dgm:pt modelId="{EF9A4AF4-D51D-A24B-80D6-099E2972D23B}" type="pres">
      <dgm:prSet presAssocID="{A882CFB1-A642-2D4D-A4A4-906359772983}" presName="composite" presStyleCnt="0"/>
      <dgm:spPr/>
      <dgm:t>
        <a:bodyPr/>
        <a:lstStyle/>
        <a:p>
          <a:endParaRPr lang="en-US"/>
        </a:p>
      </dgm:t>
    </dgm:pt>
    <dgm:pt modelId="{309DA060-3BA7-5A49-B1E4-34F95E3FDC37}" type="pres">
      <dgm:prSet presAssocID="{A882CFB1-A642-2D4D-A4A4-90635977298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821E0-96AB-1240-B24F-EE2D9CB61E51}" type="pres">
      <dgm:prSet presAssocID="{A882CFB1-A642-2D4D-A4A4-906359772983}" presName="parSh" presStyleLbl="node1" presStyleIdx="2" presStyleCnt="3"/>
      <dgm:spPr/>
      <dgm:t>
        <a:bodyPr/>
        <a:lstStyle/>
        <a:p>
          <a:endParaRPr lang="en-US"/>
        </a:p>
      </dgm:t>
    </dgm:pt>
    <dgm:pt modelId="{89376703-8D66-2045-A6A8-AAD3BCD75FF7}" type="pres">
      <dgm:prSet presAssocID="{A882CFB1-A642-2D4D-A4A4-906359772983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D9D0C-193B-0446-9EEC-1401B1F3BE91}" type="presOf" srcId="{8CAA32D8-584A-0247-856B-558376DE8CAC}" destId="{83043E52-05C4-CB42-866E-32AA35E14BFA}" srcOrd="1" destOrd="0" presId="urn:microsoft.com/office/officeart/2005/8/layout/process3"/>
    <dgm:cxn modelId="{E522543C-F967-8E42-9CD9-DD83CB5D025F}" srcId="{A882CFB1-A642-2D4D-A4A4-906359772983}" destId="{4AAE3D3C-AD51-494B-8BE9-B7857E4ADC98}" srcOrd="0" destOrd="0" parTransId="{1AA200BA-1A21-514B-9753-D4F310B96EB7}" sibTransId="{4AEDB196-A478-1D4F-9FD4-973575BC2CEC}"/>
    <dgm:cxn modelId="{8622DF0A-A85B-234B-B700-0BD713DF1529}" type="presOf" srcId="{E944510A-0472-914F-A2B4-1711F54116F7}" destId="{0DC6AF6D-3275-544F-9C47-B05A62871314}" srcOrd="0" destOrd="0" presId="urn:microsoft.com/office/officeart/2005/8/layout/process3"/>
    <dgm:cxn modelId="{3CB357CC-A3E6-F04A-939D-6CA26F4066FA}" type="presOf" srcId="{A882CFB1-A642-2D4D-A4A4-906359772983}" destId="{29E821E0-96AB-1240-B24F-EE2D9CB61E51}" srcOrd="1" destOrd="0" presId="urn:microsoft.com/office/officeart/2005/8/layout/process3"/>
    <dgm:cxn modelId="{8C41B51D-B921-4B4D-A9BB-8DDAC829587C}" type="presOf" srcId="{717256D0-DF98-534C-9797-78A8CFBA1E84}" destId="{ABA74874-E5DD-CC4C-A412-3B7EBEA840A6}" srcOrd="0" destOrd="0" presId="urn:microsoft.com/office/officeart/2005/8/layout/process3"/>
    <dgm:cxn modelId="{F8945AD2-CC65-9E47-A664-ECF9D4319444}" type="presOf" srcId="{E944510A-0472-914F-A2B4-1711F54116F7}" destId="{77F648CE-4A98-804E-BDEB-B4A242FB0494}" srcOrd="1" destOrd="0" presId="urn:microsoft.com/office/officeart/2005/8/layout/process3"/>
    <dgm:cxn modelId="{0F503F4A-7C86-4E4B-8B17-7F9614878A9B}" srcId="{8CAA32D8-584A-0247-856B-558376DE8CAC}" destId="{8051A0BB-B5F2-A843-BB22-C0447E4F6D62}" srcOrd="0" destOrd="0" parTransId="{5C4BF153-1694-0549-B366-218FE945F806}" sibTransId="{9A9F355C-DEFA-C84A-B78B-5A52948BADDE}"/>
    <dgm:cxn modelId="{39C4D0C2-FC9D-6740-B5ED-28AD733825DD}" type="presOf" srcId="{A6E1BD5F-4E11-C34D-9C78-1E2132FB4BDD}" destId="{505E7B25-C833-B24C-B168-F7C1F01FF69E}" srcOrd="0" destOrd="0" presId="urn:microsoft.com/office/officeart/2005/8/layout/process3"/>
    <dgm:cxn modelId="{89855B24-534F-2D48-89B0-CE85BA90BFD9}" type="presOf" srcId="{473FC4BA-6623-9541-838D-B5D29B539940}" destId="{75D1917E-8FAD-954D-8C25-F089D4537CBF}" srcOrd="0" destOrd="0" presId="urn:microsoft.com/office/officeart/2005/8/layout/process3"/>
    <dgm:cxn modelId="{B2D96E46-E727-D642-B0AD-22835BE4910B}" srcId="{7A5C1F40-BDB4-BB4B-9573-BDB8DB7F5348}" destId="{717256D0-DF98-534C-9797-78A8CFBA1E84}" srcOrd="0" destOrd="0" parTransId="{B31589D7-19CC-4446-8550-6849BF5CB980}" sibTransId="{78DFEB08-5829-1646-B6AC-32888DC4182C}"/>
    <dgm:cxn modelId="{324B6AD2-FF18-C348-AE26-7DE903FA005A}" type="presOf" srcId="{7A5C1F40-BDB4-BB4B-9573-BDB8DB7F5348}" destId="{DB62CA97-E782-F245-8AE4-327F69A7FF37}" srcOrd="0" destOrd="0" presId="urn:microsoft.com/office/officeart/2005/8/layout/process3"/>
    <dgm:cxn modelId="{CF46B833-B2DF-9143-8A91-EB7827B874E5}" srcId="{A6E1BD5F-4E11-C34D-9C78-1E2132FB4BDD}" destId="{7A5C1F40-BDB4-BB4B-9573-BDB8DB7F5348}" srcOrd="0" destOrd="0" parTransId="{1B990DEF-5C54-644F-BCD1-BC2FD5C03C1A}" sibTransId="{473FC4BA-6623-9541-838D-B5D29B539940}"/>
    <dgm:cxn modelId="{F954E54E-2B0F-CA4B-8993-FCF986C09F7D}" type="presOf" srcId="{4AAE3D3C-AD51-494B-8BE9-B7857E4ADC98}" destId="{89376703-8D66-2045-A6A8-AAD3BCD75FF7}" srcOrd="0" destOrd="0" presId="urn:microsoft.com/office/officeart/2005/8/layout/process3"/>
    <dgm:cxn modelId="{81F8E002-46C0-FA4F-8FBA-899F4227E2C2}" type="presOf" srcId="{473FC4BA-6623-9541-838D-B5D29B539940}" destId="{329A91CF-3678-8343-AA24-116A48D0E5B1}" srcOrd="1" destOrd="0" presId="urn:microsoft.com/office/officeart/2005/8/layout/process3"/>
    <dgm:cxn modelId="{96D101E2-F142-D546-8D4F-C5B5DC15B1B6}" type="presOf" srcId="{A882CFB1-A642-2D4D-A4A4-906359772983}" destId="{309DA060-3BA7-5A49-B1E4-34F95E3FDC37}" srcOrd="0" destOrd="0" presId="urn:microsoft.com/office/officeart/2005/8/layout/process3"/>
    <dgm:cxn modelId="{C5B26F83-FC5F-3F47-8611-A8FC469B3624}" type="presOf" srcId="{8051A0BB-B5F2-A843-BB22-C0447E4F6D62}" destId="{C74D7CDA-3DB2-A448-B0E4-531C00E7F2DB}" srcOrd="0" destOrd="0" presId="urn:microsoft.com/office/officeart/2005/8/layout/process3"/>
    <dgm:cxn modelId="{93D21CAC-68D5-7B4D-A1FC-634A2E2B260A}" srcId="{A6E1BD5F-4E11-C34D-9C78-1E2132FB4BDD}" destId="{A882CFB1-A642-2D4D-A4A4-906359772983}" srcOrd="2" destOrd="0" parTransId="{C49C53C2-6980-0441-B29B-1A8A10D34610}" sibTransId="{69D276E9-D802-2242-9DDE-D0FEE8044232}"/>
    <dgm:cxn modelId="{663C4038-2A50-6E4C-91B5-DB6244A22359}" type="presOf" srcId="{7A5C1F40-BDB4-BB4B-9573-BDB8DB7F5348}" destId="{49E67896-8214-D745-94B0-16741D7BE7DE}" srcOrd="1" destOrd="0" presId="urn:microsoft.com/office/officeart/2005/8/layout/process3"/>
    <dgm:cxn modelId="{3CD5CA48-0FB3-614B-AA28-BE31827CEBCF}" srcId="{A6E1BD5F-4E11-C34D-9C78-1E2132FB4BDD}" destId="{8CAA32D8-584A-0247-856B-558376DE8CAC}" srcOrd="1" destOrd="0" parTransId="{E28BD3EB-B151-B04D-8A4D-5FBBC06EC530}" sibTransId="{E944510A-0472-914F-A2B4-1711F54116F7}"/>
    <dgm:cxn modelId="{0A7FA925-ECF6-704D-986C-61153FBB29EB}" type="presOf" srcId="{8CAA32D8-584A-0247-856B-558376DE8CAC}" destId="{1676274D-6034-3740-9CA5-372EA1507E37}" srcOrd="0" destOrd="0" presId="urn:microsoft.com/office/officeart/2005/8/layout/process3"/>
    <dgm:cxn modelId="{7ACE0FD3-2BB5-B24F-A409-F75FF2DC85E4}" type="presParOf" srcId="{505E7B25-C833-B24C-B168-F7C1F01FF69E}" destId="{08D6DD4D-51C0-5140-B2A8-40B7BCB68F9C}" srcOrd="0" destOrd="0" presId="urn:microsoft.com/office/officeart/2005/8/layout/process3"/>
    <dgm:cxn modelId="{019242D3-8BA4-E248-BB87-578B737D9A53}" type="presParOf" srcId="{08D6DD4D-51C0-5140-B2A8-40B7BCB68F9C}" destId="{DB62CA97-E782-F245-8AE4-327F69A7FF37}" srcOrd="0" destOrd="0" presId="urn:microsoft.com/office/officeart/2005/8/layout/process3"/>
    <dgm:cxn modelId="{5CF333F1-C479-CC42-A7C1-59D6C668E2C1}" type="presParOf" srcId="{08D6DD4D-51C0-5140-B2A8-40B7BCB68F9C}" destId="{49E67896-8214-D745-94B0-16741D7BE7DE}" srcOrd="1" destOrd="0" presId="urn:microsoft.com/office/officeart/2005/8/layout/process3"/>
    <dgm:cxn modelId="{8BA54A9B-0265-9740-B9A2-81A03FCB2EDB}" type="presParOf" srcId="{08D6DD4D-51C0-5140-B2A8-40B7BCB68F9C}" destId="{ABA74874-E5DD-CC4C-A412-3B7EBEA840A6}" srcOrd="2" destOrd="0" presId="urn:microsoft.com/office/officeart/2005/8/layout/process3"/>
    <dgm:cxn modelId="{46B7A822-CB6B-364E-A356-D908590FD6E8}" type="presParOf" srcId="{505E7B25-C833-B24C-B168-F7C1F01FF69E}" destId="{75D1917E-8FAD-954D-8C25-F089D4537CBF}" srcOrd="1" destOrd="0" presId="urn:microsoft.com/office/officeart/2005/8/layout/process3"/>
    <dgm:cxn modelId="{56E6E8FA-D38B-AA46-B54D-E2A4D2F97C63}" type="presParOf" srcId="{75D1917E-8FAD-954D-8C25-F089D4537CBF}" destId="{329A91CF-3678-8343-AA24-116A48D0E5B1}" srcOrd="0" destOrd="0" presId="urn:microsoft.com/office/officeart/2005/8/layout/process3"/>
    <dgm:cxn modelId="{7744610D-5380-EB44-8361-83C2E733711F}" type="presParOf" srcId="{505E7B25-C833-B24C-B168-F7C1F01FF69E}" destId="{8FD06BBD-86EE-494A-9899-5A330C164057}" srcOrd="2" destOrd="0" presId="urn:microsoft.com/office/officeart/2005/8/layout/process3"/>
    <dgm:cxn modelId="{3AC7EF96-3AFF-874E-84D7-1729D1CCD356}" type="presParOf" srcId="{8FD06BBD-86EE-494A-9899-5A330C164057}" destId="{1676274D-6034-3740-9CA5-372EA1507E37}" srcOrd="0" destOrd="0" presId="urn:microsoft.com/office/officeart/2005/8/layout/process3"/>
    <dgm:cxn modelId="{AD74ADC3-6183-0542-AB54-834E009F447C}" type="presParOf" srcId="{8FD06BBD-86EE-494A-9899-5A330C164057}" destId="{83043E52-05C4-CB42-866E-32AA35E14BFA}" srcOrd="1" destOrd="0" presId="urn:microsoft.com/office/officeart/2005/8/layout/process3"/>
    <dgm:cxn modelId="{5FA012AF-2F0D-7644-AF67-C9E9FA2EB7C2}" type="presParOf" srcId="{8FD06BBD-86EE-494A-9899-5A330C164057}" destId="{C74D7CDA-3DB2-A448-B0E4-531C00E7F2DB}" srcOrd="2" destOrd="0" presId="urn:microsoft.com/office/officeart/2005/8/layout/process3"/>
    <dgm:cxn modelId="{0A2F36D5-7A64-2440-90B8-A9A12E235D87}" type="presParOf" srcId="{505E7B25-C833-B24C-B168-F7C1F01FF69E}" destId="{0DC6AF6D-3275-544F-9C47-B05A62871314}" srcOrd="3" destOrd="0" presId="urn:microsoft.com/office/officeart/2005/8/layout/process3"/>
    <dgm:cxn modelId="{78A4B4B3-B749-2447-9542-5CD8048F5C56}" type="presParOf" srcId="{0DC6AF6D-3275-544F-9C47-B05A62871314}" destId="{77F648CE-4A98-804E-BDEB-B4A242FB0494}" srcOrd="0" destOrd="0" presId="urn:microsoft.com/office/officeart/2005/8/layout/process3"/>
    <dgm:cxn modelId="{FBDFAA44-31E2-7F4E-93D1-4DA6AE758106}" type="presParOf" srcId="{505E7B25-C833-B24C-B168-F7C1F01FF69E}" destId="{EF9A4AF4-D51D-A24B-80D6-099E2972D23B}" srcOrd="4" destOrd="0" presId="urn:microsoft.com/office/officeart/2005/8/layout/process3"/>
    <dgm:cxn modelId="{F80DEF32-BF1D-E740-B048-CD36254110DB}" type="presParOf" srcId="{EF9A4AF4-D51D-A24B-80D6-099E2972D23B}" destId="{309DA060-3BA7-5A49-B1E4-34F95E3FDC37}" srcOrd="0" destOrd="0" presId="urn:microsoft.com/office/officeart/2005/8/layout/process3"/>
    <dgm:cxn modelId="{A33B8668-B1B6-1D46-9BDB-B409C5A80750}" type="presParOf" srcId="{EF9A4AF4-D51D-A24B-80D6-099E2972D23B}" destId="{29E821E0-96AB-1240-B24F-EE2D9CB61E51}" srcOrd="1" destOrd="0" presId="urn:microsoft.com/office/officeart/2005/8/layout/process3"/>
    <dgm:cxn modelId="{9B0CF00F-E63D-FD4E-9A9A-C27BD429B37A}" type="presParOf" srcId="{EF9A4AF4-D51D-A24B-80D6-099E2972D23B}" destId="{89376703-8D66-2045-A6A8-AAD3BCD75FF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FC515-C643-D24B-BFDB-4A3DB98CEFC5}" type="doc">
      <dgm:prSet loTypeId="urn:microsoft.com/office/officeart/2008/layout/PictureLineup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B8D36F-3AB6-0E4E-99F9-CD0168E0B18F}">
      <dgm:prSet/>
      <dgm:spPr/>
      <dgm:t>
        <a:bodyPr/>
        <a:lstStyle/>
        <a:p>
          <a:pPr rtl="0"/>
          <a:r>
            <a:rPr lang="en-US" dirty="0" smtClean="0">
              <a:latin typeface="Zapf Dingbats"/>
              <a:ea typeface="Zapf Dingbats"/>
              <a:cs typeface="Zapf Dingbats"/>
              <a:sym typeface="Zapf Dingbats"/>
            </a:rPr>
            <a:t>✓</a:t>
          </a:r>
          <a:r>
            <a:rPr lang="en-US" dirty="0" smtClean="0"/>
            <a:t>Break down the concept into measureable pieces most relevant to program context </a:t>
          </a:r>
          <a:endParaRPr lang="en-US" dirty="0"/>
        </a:p>
      </dgm:t>
    </dgm:pt>
    <dgm:pt modelId="{934C5A4C-65D4-5043-A815-9997D8E26C0B}" type="parTrans" cxnId="{B08F48BA-4C7C-5149-85A9-AD7FBEFD53B7}">
      <dgm:prSet/>
      <dgm:spPr/>
      <dgm:t>
        <a:bodyPr/>
        <a:lstStyle/>
        <a:p>
          <a:endParaRPr lang="en-US"/>
        </a:p>
      </dgm:t>
    </dgm:pt>
    <dgm:pt modelId="{A3EA1C29-BAE7-C14B-B1FD-A062F9DDDAAA}" type="sibTrans" cxnId="{B08F48BA-4C7C-5149-85A9-AD7FBEFD53B7}">
      <dgm:prSet/>
      <dgm:spPr/>
      <dgm:t>
        <a:bodyPr/>
        <a:lstStyle/>
        <a:p>
          <a:endParaRPr lang="en-US"/>
        </a:p>
      </dgm:t>
    </dgm:pt>
    <dgm:pt modelId="{ADBA17D4-0904-0544-9182-8B3062EAE1A9}">
      <dgm:prSet/>
      <dgm:spPr/>
      <dgm:t>
        <a:bodyPr/>
        <a:lstStyle/>
        <a:p>
          <a:pPr rtl="0"/>
          <a:r>
            <a:rPr lang="en-US" dirty="0" smtClean="0">
              <a:latin typeface="Zapf Dingbats"/>
              <a:ea typeface="Zapf Dingbats"/>
              <a:cs typeface="Zapf Dingbats"/>
              <a:sym typeface="Zapf Dingbats"/>
            </a:rPr>
            <a:t>✓</a:t>
          </a:r>
          <a:r>
            <a:rPr lang="en-US" dirty="0" smtClean="0"/>
            <a:t>Existing literature or surveys as a starting point</a:t>
          </a:r>
          <a:endParaRPr lang="en-US" dirty="0"/>
        </a:p>
      </dgm:t>
    </dgm:pt>
    <dgm:pt modelId="{3AEDF175-EB1B-BF40-B1C6-5FDFDFC4206D}" type="parTrans" cxnId="{37E18950-8BA4-D947-9A00-1B20EF06D5D5}">
      <dgm:prSet/>
      <dgm:spPr/>
      <dgm:t>
        <a:bodyPr/>
        <a:lstStyle/>
        <a:p>
          <a:endParaRPr lang="en-US"/>
        </a:p>
      </dgm:t>
    </dgm:pt>
    <dgm:pt modelId="{878B0633-B40D-6F49-9269-D29DC6838A90}" type="sibTrans" cxnId="{37E18950-8BA4-D947-9A00-1B20EF06D5D5}">
      <dgm:prSet/>
      <dgm:spPr/>
      <dgm:t>
        <a:bodyPr/>
        <a:lstStyle/>
        <a:p>
          <a:endParaRPr lang="en-US"/>
        </a:p>
      </dgm:t>
    </dgm:pt>
    <dgm:pt modelId="{011C59AC-7C24-124B-B740-2426AD6B8466}">
      <dgm:prSet/>
      <dgm:spPr/>
      <dgm:t>
        <a:bodyPr/>
        <a:lstStyle/>
        <a:p>
          <a:pPr rtl="0"/>
          <a:r>
            <a:rPr lang="en-US" dirty="0" smtClean="0">
              <a:latin typeface="Zapf Dingbats"/>
              <a:ea typeface="Zapf Dingbats"/>
              <a:cs typeface="Zapf Dingbats"/>
              <a:sym typeface="Zapf Dingbats"/>
            </a:rPr>
            <a:t>✓</a:t>
          </a:r>
          <a:r>
            <a:rPr lang="en-US" dirty="0" smtClean="0"/>
            <a:t>“Double” piloting</a:t>
          </a:r>
          <a:endParaRPr lang="en-US" dirty="0"/>
        </a:p>
      </dgm:t>
    </dgm:pt>
    <dgm:pt modelId="{9FA5B8A0-8786-9B4D-8431-FABD30A44D72}" type="parTrans" cxnId="{DE836C13-A917-5446-AD36-202B19BBC462}">
      <dgm:prSet/>
      <dgm:spPr/>
      <dgm:t>
        <a:bodyPr/>
        <a:lstStyle/>
        <a:p>
          <a:endParaRPr lang="en-US"/>
        </a:p>
      </dgm:t>
    </dgm:pt>
    <dgm:pt modelId="{F0C8097B-3486-CF4B-8A4A-DB1174FEB9DD}" type="sibTrans" cxnId="{DE836C13-A917-5446-AD36-202B19BBC462}">
      <dgm:prSet/>
      <dgm:spPr/>
      <dgm:t>
        <a:bodyPr/>
        <a:lstStyle/>
        <a:p>
          <a:endParaRPr lang="en-US"/>
        </a:p>
      </dgm:t>
    </dgm:pt>
    <dgm:pt modelId="{B7E072EE-B17B-3E4B-823C-C1D8002EB46B}">
      <dgm:prSet/>
      <dgm:spPr/>
      <dgm:t>
        <a:bodyPr/>
        <a:lstStyle/>
        <a:p>
          <a:pPr rtl="0"/>
          <a:r>
            <a:rPr lang="en-US" dirty="0" smtClean="0">
              <a:latin typeface="Zapf Dingbats"/>
              <a:ea typeface="Zapf Dingbats"/>
              <a:cs typeface="Zapf Dingbats"/>
              <a:sym typeface="Zapf Dingbats"/>
            </a:rPr>
            <a:t>✓</a:t>
          </a:r>
          <a:r>
            <a:rPr lang="en-US" dirty="0" smtClean="0"/>
            <a:t>Reaffirmed utility of using of mixed methods for a single indicator </a:t>
          </a:r>
          <a:endParaRPr lang="en-US" dirty="0"/>
        </a:p>
      </dgm:t>
    </dgm:pt>
    <dgm:pt modelId="{06F75026-3D15-B24E-A992-30CB700C1613}" type="parTrans" cxnId="{32351CD3-9D50-C449-8136-F467B18B38B6}">
      <dgm:prSet/>
      <dgm:spPr/>
      <dgm:t>
        <a:bodyPr/>
        <a:lstStyle/>
        <a:p>
          <a:endParaRPr lang="en-US"/>
        </a:p>
      </dgm:t>
    </dgm:pt>
    <dgm:pt modelId="{92F143CE-F852-414C-BCC2-B6196BFED3B9}" type="sibTrans" cxnId="{32351CD3-9D50-C449-8136-F467B18B38B6}">
      <dgm:prSet/>
      <dgm:spPr/>
      <dgm:t>
        <a:bodyPr/>
        <a:lstStyle/>
        <a:p>
          <a:endParaRPr lang="en-US"/>
        </a:p>
      </dgm:t>
    </dgm:pt>
    <dgm:pt modelId="{5C170164-9F9D-F241-9EE3-995C25CF5EC3}" type="pres">
      <dgm:prSet presAssocID="{6D2FC515-C643-D24B-BFDB-4A3DB98CEFC5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8FDDE-AF2B-6E42-9680-38DC16150A7C}" type="pres">
      <dgm:prSet presAssocID="{CEB8D36F-3AB6-0E4E-99F9-CD0168E0B18F}" presName="composite" presStyleCnt="0"/>
      <dgm:spPr/>
    </dgm:pt>
    <dgm:pt modelId="{C5989A35-D966-F544-A7C6-01FDD019E3AE}" type="pres">
      <dgm:prSet presAssocID="{CEB8D36F-3AB6-0E4E-99F9-CD0168E0B18F}" presName="Image" presStyleLbl="alig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F132CE50-DDB3-8E46-B77D-9EE8A1D93BC4}" type="pres">
      <dgm:prSet presAssocID="{CEB8D36F-3AB6-0E4E-99F9-CD0168E0B18F}" presName="Accent" presStyleLbl="parChTrans1D1" presStyleIdx="0" presStyleCnt="4"/>
      <dgm:spPr/>
    </dgm:pt>
    <dgm:pt modelId="{2FB2FFFF-BE01-B44B-AC16-F1C2455460A8}" type="pres">
      <dgm:prSet presAssocID="{CEB8D36F-3AB6-0E4E-99F9-CD0168E0B18F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835ED-77ED-0341-AB14-4CFD065C8D73}" type="pres">
      <dgm:prSet presAssocID="{A3EA1C29-BAE7-C14B-B1FD-A062F9DDDAAA}" presName="sibTrans" presStyleCnt="0"/>
      <dgm:spPr/>
    </dgm:pt>
    <dgm:pt modelId="{74FE6140-9C7B-9841-B71D-5E2B5354172E}" type="pres">
      <dgm:prSet presAssocID="{ADBA17D4-0904-0544-9182-8B3062EAE1A9}" presName="composite" presStyleCnt="0"/>
      <dgm:spPr/>
    </dgm:pt>
    <dgm:pt modelId="{E1436638-9EFC-3F4B-954A-B844F9EFCC0B}" type="pres">
      <dgm:prSet presAssocID="{ADBA17D4-0904-0544-9182-8B3062EAE1A9}" presName="Image" presStyleLbl="alig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1BED605B-A4DF-9140-B154-4A527EA363F8}" type="pres">
      <dgm:prSet presAssocID="{ADBA17D4-0904-0544-9182-8B3062EAE1A9}" presName="Accent" presStyleLbl="parChTrans1D1" presStyleIdx="1" presStyleCnt="4"/>
      <dgm:spPr/>
    </dgm:pt>
    <dgm:pt modelId="{19E9416D-683F-9C4E-929B-0EF2FB58AF7A}" type="pres">
      <dgm:prSet presAssocID="{ADBA17D4-0904-0544-9182-8B3062EAE1A9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0E28E-5039-6640-B3CB-7AFC97F7C677}" type="pres">
      <dgm:prSet presAssocID="{878B0633-B40D-6F49-9269-D29DC6838A90}" presName="sibTrans" presStyleCnt="0"/>
      <dgm:spPr/>
    </dgm:pt>
    <dgm:pt modelId="{AD17CAEF-79B6-2E4B-8314-839112214E3C}" type="pres">
      <dgm:prSet presAssocID="{011C59AC-7C24-124B-B740-2426AD6B8466}" presName="composite" presStyleCnt="0"/>
      <dgm:spPr/>
    </dgm:pt>
    <dgm:pt modelId="{3EBE83E6-6531-3842-B481-34DD3A635134}" type="pres">
      <dgm:prSet presAssocID="{011C59AC-7C24-124B-B740-2426AD6B8466}" presName="Image" presStyleLbl="alig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en-US"/>
        </a:p>
      </dgm:t>
    </dgm:pt>
    <dgm:pt modelId="{E4D9BD56-B18F-7548-AAEF-B4E583C00C55}" type="pres">
      <dgm:prSet presAssocID="{011C59AC-7C24-124B-B740-2426AD6B8466}" presName="Accent" presStyleLbl="parChTrans1D1" presStyleIdx="2" presStyleCnt="4"/>
      <dgm:spPr/>
    </dgm:pt>
    <dgm:pt modelId="{9914DC90-F4F1-1A43-A6B3-D130494951FF}" type="pres">
      <dgm:prSet presAssocID="{011C59AC-7C24-124B-B740-2426AD6B8466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01580-D778-AE41-8B9E-8FF2D62BB599}" type="pres">
      <dgm:prSet presAssocID="{F0C8097B-3486-CF4B-8A4A-DB1174FEB9DD}" presName="sibTrans" presStyleCnt="0"/>
      <dgm:spPr/>
    </dgm:pt>
    <dgm:pt modelId="{5069A1C6-6F85-BB4B-8F7D-6532A5A36D4D}" type="pres">
      <dgm:prSet presAssocID="{B7E072EE-B17B-3E4B-823C-C1D8002EB46B}" presName="composite" presStyleCnt="0"/>
      <dgm:spPr/>
    </dgm:pt>
    <dgm:pt modelId="{178B03FF-48DD-764F-9B93-F59C86861B18}" type="pres">
      <dgm:prSet presAssocID="{B7E072EE-B17B-3E4B-823C-C1D8002EB46B}" presName="Image" presStyleLbl="alig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5103086C-8EA4-6F47-94E0-CDF451518E1B}" type="pres">
      <dgm:prSet presAssocID="{B7E072EE-B17B-3E4B-823C-C1D8002EB46B}" presName="Accent" presStyleLbl="parChTrans1D1" presStyleIdx="3" presStyleCnt="4"/>
      <dgm:spPr/>
    </dgm:pt>
    <dgm:pt modelId="{D4075650-DC2E-EF47-BA9C-EE20C7BD0BD2}" type="pres">
      <dgm:prSet presAssocID="{B7E072EE-B17B-3E4B-823C-C1D8002EB46B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193A6B-D050-3A44-9862-2AC0DC8BB3F0}" type="presOf" srcId="{6D2FC515-C643-D24B-BFDB-4A3DB98CEFC5}" destId="{5C170164-9F9D-F241-9EE3-995C25CF5EC3}" srcOrd="0" destOrd="0" presId="urn:microsoft.com/office/officeart/2008/layout/PictureLineup"/>
    <dgm:cxn modelId="{37E18950-8BA4-D947-9A00-1B20EF06D5D5}" srcId="{6D2FC515-C643-D24B-BFDB-4A3DB98CEFC5}" destId="{ADBA17D4-0904-0544-9182-8B3062EAE1A9}" srcOrd="1" destOrd="0" parTransId="{3AEDF175-EB1B-BF40-B1C6-5FDFDFC4206D}" sibTransId="{878B0633-B40D-6F49-9269-D29DC6838A90}"/>
    <dgm:cxn modelId="{BB789BB9-50D2-1F46-8A01-1F07E184BADF}" type="presOf" srcId="{B7E072EE-B17B-3E4B-823C-C1D8002EB46B}" destId="{D4075650-DC2E-EF47-BA9C-EE20C7BD0BD2}" srcOrd="0" destOrd="0" presId="urn:microsoft.com/office/officeart/2008/layout/PictureLineup"/>
    <dgm:cxn modelId="{DE836C13-A917-5446-AD36-202B19BBC462}" srcId="{6D2FC515-C643-D24B-BFDB-4A3DB98CEFC5}" destId="{011C59AC-7C24-124B-B740-2426AD6B8466}" srcOrd="2" destOrd="0" parTransId="{9FA5B8A0-8786-9B4D-8431-FABD30A44D72}" sibTransId="{F0C8097B-3486-CF4B-8A4A-DB1174FEB9DD}"/>
    <dgm:cxn modelId="{3F38045A-4174-FE48-8C08-692BA06D0D7D}" type="presOf" srcId="{ADBA17D4-0904-0544-9182-8B3062EAE1A9}" destId="{19E9416D-683F-9C4E-929B-0EF2FB58AF7A}" srcOrd="0" destOrd="0" presId="urn:microsoft.com/office/officeart/2008/layout/PictureLineup"/>
    <dgm:cxn modelId="{BFBF7EC8-B53F-6545-AD4E-1100D4D02009}" type="presOf" srcId="{CEB8D36F-3AB6-0E4E-99F9-CD0168E0B18F}" destId="{2FB2FFFF-BE01-B44B-AC16-F1C2455460A8}" srcOrd="0" destOrd="0" presId="urn:microsoft.com/office/officeart/2008/layout/PictureLineup"/>
    <dgm:cxn modelId="{32351CD3-9D50-C449-8136-F467B18B38B6}" srcId="{6D2FC515-C643-D24B-BFDB-4A3DB98CEFC5}" destId="{B7E072EE-B17B-3E4B-823C-C1D8002EB46B}" srcOrd="3" destOrd="0" parTransId="{06F75026-3D15-B24E-A992-30CB700C1613}" sibTransId="{92F143CE-F852-414C-BCC2-B6196BFED3B9}"/>
    <dgm:cxn modelId="{B08F48BA-4C7C-5149-85A9-AD7FBEFD53B7}" srcId="{6D2FC515-C643-D24B-BFDB-4A3DB98CEFC5}" destId="{CEB8D36F-3AB6-0E4E-99F9-CD0168E0B18F}" srcOrd="0" destOrd="0" parTransId="{934C5A4C-65D4-5043-A815-9997D8E26C0B}" sibTransId="{A3EA1C29-BAE7-C14B-B1FD-A062F9DDDAAA}"/>
    <dgm:cxn modelId="{E99E9A11-8017-7841-97BA-E93E056CE404}" type="presOf" srcId="{011C59AC-7C24-124B-B740-2426AD6B8466}" destId="{9914DC90-F4F1-1A43-A6B3-D130494951FF}" srcOrd="0" destOrd="0" presId="urn:microsoft.com/office/officeart/2008/layout/PictureLineup"/>
    <dgm:cxn modelId="{8F615AB0-957D-1145-838A-358D868339CA}" type="presParOf" srcId="{5C170164-9F9D-F241-9EE3-995C25CF5EC3}" destId="{F608FDDE-AF2B-6E42-9680-38DC16150A7C}" srcOrd="0" destOrd="0" presId="urn:microsoft.com/office/officeart/2008/layout/PictureLineup"/>
    <dgm:cxn modelId="{20EECB3A-75EB-6748-97A4-BF07B80E8746}" type="presParOf" srcId="{F608FDDE-AF2B-6E42-9680-38DC16150A7C}" destId="{C5989A35-D966-F544-A7C6-01FDD019E3AE}" srcOrd="0" destOrd="0" presId="urn:microsoft.com/office/officeart/2008/layout/PictureLineup"/>
    <dgm:cxn modelId="{1E8E3ADB-6D8F-C243-81BC-254AD9FC7DEC}" type="presParOf" srcId="{F608FDDE-AF2B-6E42-9680-38DC16150A7C}" destId="{F132CE50-DDB3-8E46-B77D-9EE8A1D93BC4}" srcOrd="1" destOrd="0" presId="urn:microsoft.com/office/officeart/2008/layout/PictureLineup"/>
    <dgm:cxn modelId="{ADB380B2-A432-3046-ACC0-F0EB982F7C58}" type="presParOf" srcId="{F608FDDE-AF2B-6E42-9680-38DC16150A7C}" destId="{2FB2FFFF-BE01-B44B-AC16-F1C2455460A8}" srcOrd="2" destOrd="0" presId="urn:microsoft.com/office/officeart/2008/layout/PictureLineup"/>
    <dgm:cxn modelId="{8E900E6F-5B52-444B-9F7A-ED04D524F62D}" type="presParOf" srcId="{5C170164-9F9D-F241-9EE3-995C25CF5EC3}" destId="{9BB835ED-77ED-0341-AB14-4CFD065C8D73}" srcOrd="1" destOrd="0" presId="urn:microsoft.com/office/officeart/2008/layout/PictureLineup"/>
    <dgm:cxn modelId="{4904BA91-C452-E547-8E93-A31316D9D35F}" type="presParOf" srcId="{5C170164-9F9D-F241-9EE3-995C25CF5EC3}" destId="{74FE6140-9C7B-9841-B71D-5E2B5354172E}" srcOrd="2" destOrd="0" presId="urn:microsoft.com/office/officeart/2008/layout/PictureLineup"/>
    <dgm:cxn modelId="{2B8CB4BF-74F0-7040-B095-E97FF03768FC}" type="presParOf" srcId="{74FE6140-9C7B-9841-B71D-5E2B5354172E}" destId="{E1436638-9EFC-3F4B-954A-B844F9EFCC0B}" srcOrd="0" destOrd="0" presId="urn:microsoft.com/office/officeart/2008/layout/PictureLineup"/>
    <dgm:cxn modelId="{72AC6572-B635-A14A-8301-7DC41EE8D4B4}" type="presParOf" srcId="{74FE6140-9C7B-9841-B71D-5E2B5354172E}" destId="{1BED605B-A4DF-9140-B154-4A527EA363F8}" srcOrd="1" destOrd="0" presId="urn:microsoft.com/office/officeart/2008/layout/PictureLineup"/>
    <dgm:cxn modelId="{6FEAB18C-C16C-2B48-AE05-58643E44C089}" type="presParOf" srcId="{74FE6140-9C7B-9841-B71D-5E2B5354172E}" destId="{19E9416D-683F-9C4E-929B-0EF2FB58AF7A}" srcOrd="2" destOrd="0" presId="urn:microsoft.com/office/officeart/2008/layout/PictureLineup"/>
    <dgm:cxn modelId="{963F4C26-B432-AA48-9100-CC932A34E1C2}" type="presParOf" srcId="{5C170164-9F9D-F241-9EE3-995C25CF5EC3}" destId="{3D70E28E-5039-6640-B3CB-7AFC97F7C677}" srcOrd="3" destOrd="0" presId="urn:microsoft.com/office/officeart/2008/layout/PictureLineup"/>
    <dgm:cxn modelId="{AC46D371-06F3-C94A-9814-2D3CEAA6413A}" type="presParOf" srcId="{5C170164-9F9D-F241-9EE3-995C25CF5EC3}" destId="{AD17CAEF-79B6-2E4B-8314-839112214E3C}" srcOrd="4" destOrd="0" presId="urn:microsoft.com/office/officeart/2008/layout/PictureLineup"/>
    <dgm:cxn modelId="{9657F9D8-90AC-9A47-A3F7-07CBB687C7FA}" type="presParOf" srcId="{AD17CAEF-79B6-2E4B-8314-839112214E3C}" destId="{3EBE83E6-6531-3842-B481-34DD3A635134}" srcOrd="0" destOrd="0" presId="urn:microsoft.com/office/officeart/2008/layout/PictureLineup"/>
    <dgm:cxn modelId="{8D7668C5-4D8A-4846-B96B-CACC40E6DAA0}" type="presParOf" srcId="{AD17CAEF-79B6-2E4B-8314-839112214E3C}" destId="{E4D9BD56-B18F-7548-AAEF-B4E583C00C55}" srcOrd="1" destOrd="0" presId="urn:microsoft.com/office/officeart/2008/layout/PictureLineup"/>
    <dgm:cxn modelId="{16A60D82-A89A-A046-939A-FF96B05E9524}" type="presParOf" srcId="{AD17CAEF-79B6-2E4B-8314-839112214E3C}" destId="{9914DC90-F4F1-1A43-A6B3-D130494951FF}" srcOrd="2" destOrd="0" presId="urn:microsoft.com/office/officeart/2008/layout/PictureLineup"/>
    <dgm:cxn modelId="{8300A7EE-6A92-0849-99D3-43211C58D95C}" type="presParOf" srcId="{5C170164-9F9D-F241-9EE3-995C25CF5EC3}" destId="{47D01580-D778-AE41-8B9E-8FF2D62BB599}" srcOrd="5" destOrd="0" presId="urn:microsoft.com/office/officeart/2008/layout/PictureLineup"/>
    <dgm:cxn modelId="{6C7C749B-69AA-DB46-BE75-3EFE3B74FE88}" type="presParOf" srcId="{5C170164-9F9D-F241-9EE3-995C25CF5EC3}" destId="{5069A1C6-6F85-BB4B-8F7D-6532A5A36D4D}" srcOrd="6" destOrd="0" presId="urn:microsoft.com/office/officeart/2008/layout/PictureLineup"/>
    <dgm:cxn modelId="{86FDBEBF-7946-5F4D-9F0E-E2223D573A88}" type="presParOf" srcId="{5069A1C6-6F85-BB4B-8F7D-6532A5A36D4D}" destId="{178B03FF-48DD-764F-9B93-F59C86861B18}" srcOrd="0" destOrd="0" presId="urn:microsoft.com/office/officeart/2008/layout/PictureLineup"/>
    <dgm:cxn modelId="{215943A0-9C2D-2241-B0ED-37624E644665}" type="presParOf" srcId="{5069A1C6-6F85-BB4B-8F7D-6532A5A36D4D}" destId="{5103086C-8EA4-6F47-94E0-CDF451518E1B}" srcOrd="1" destOrd="0" presId="urn:microsoft.com/office/officeart/2008/layout/PictureLineup"/>
    <dgm:cxn modelId="{DAAF06CB-1A21-8747-B53E-11BA584D5116}" type="presParOf" srcId="{5069A1C6-6F85-BB4B-8F7D-6532A5A36D4D}" destId="{D4075650-DC2E-EF47-BA9C-EE20C7BD0BD2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67896-8214-D745-94B0-16741D7BE7DE}">
      <dsp:nvSpPr>
        <dsp:cNvPr id="0" name=""/>
        <dsp:cNvSpPr/>
      </dsp:nvSpPr>
      <dsp:spPr>
        <a:xfrm>
          <a:off x="3865" y="151626"/>
          <a:ext cx="1757670" cy="5183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Global Outcome 3</a:t>
          </a:r>
          <a:endParaRPr lang="en-US" sz="1300" kern="1200" dirty="0"/>
        </a:p>
      </dsp:txBody>
      <dsp:txXfrm>
        <a:off x="3865" y="151626"/>
        <a:ext cx="1757670" cy="345600"/>
      </dsp:txXfrm>
    </dsp:sp>
    <dsp:sp modelId="{ABA74874-E5DD-CC4C-A412-3B7EBEA840A6}">
      <dsp:nvSpPr>
        <dsp:cNvPr id="0" name=""/>
        <dsp:cNvSpPr/>
      </dsp:nvSpPr>
      <dsp:spPr>
        <a:xfrm>
          <a:off x="363870" y="497226"/>
          <a:ext cx="1757670" cy="21705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Individual Capacity Development: Increased capacity of children, parents, teachers and community members to prevent, reduce and cope with conflict and promote peace.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415350" y="548706"/>
        <a:ext cx="1654710" cy="2067586"/>
      </dsp:txXfrm>
    </dsp:sp>
    <dsp:sp modelId="{75D1917E-8FAD-954D-8C25-F089D4537CBF}">
      <dsp:nvSpPr>
        <dsp:cNvPr id="0" name=""/>
        <dsp:cNvSpPr/>
      </dsp:nvSpPr>
      <dsp:spPr>
        <a:xfrm>
          <a:off x="2027992" y="105621"/>
          <a:ext cx="564887" cy="4376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027992" y="193143"/>
        <a:ext cx="433604" cy="262565"/>
      </dsp:txXfrm>
    </dsp:sp>
    <dsp:sp modelId="{83043E52-05C4-CB42-866E-32AA35E14BFA}">
      <dsp:nvSpPr>
        <dsp:cNvPr id="0" name=""/>
        <dsp:cNvSpPr/>
      </dsp:nvSpPr>
      <dsp:spPr>
        <a:xfrm>
          <a:off x="2827362" y="151626"/>
          <a:ext cx="1757670" cy="5183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Global KPI 3.1</a:t>
          </a:r>
          <a:endParaRPr lang="en-US" sz="1300" kern="1200" dirty="0"/>
        </a:p>
      </dsp:txBody>
      <dsp:txXfrm>
        <a:off x="2827362" y="151626"/>
        <a:ext cx="1757670" cy="345600"/>
      </dsp:txXfrm>
    </dsp:sp>
    <dsp:sp modelId="{C74D7CDA-3DB2-A448-B0E4-531C00E7F2DB}">
      <dsp:nvSpPr>
        <dsp:cNvPr id="0" name=""/>
        <dsp:cNvSpPr/>
      </dsp:nvSpPr>
      <dsp:spPr>
        <a:xfrm>
          <a:off x="3187367" y="497226"/>
          <a:ext cx="1757670" cy="21705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% of targeted children (B/G), teachers and adult community members (M/F) reporting a positive change in their own ability to prevent, reduce and cope with conflict and promote peace. </a:t>
          </a:r>
          <a:endParaRPr lang="en-US" sz="1200" kern="1200" dirty="0"/>
        </a:p>
      </dsp:txBody>
      <dsp:txXfrm>
        <a:off x="3238847" y="548706"/>
        <a:ext cx="1654710" cy="2067586"/>
      </dsp:txXfrm>
    </dsp:sp>
    <dsp:sp modelId="{0DC6AF6D-3275-544F-9C47-B05A62871314}">
      <dsp:nvSpPr>
        <dsp:cNvPr id="0" name=""/>
        <dsp:cNvSpPr/>
      </dsp:nvSpPr>
      <dsp:spPr>
        <a:xfrm>
          <a:off x="4851489" y="105621"/>
          <a:ext cx="564887" cy="4376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851489" y="193143"/>
        <a:ext cx="433604" cy="262565"/>
      </dsp:txXfrm>
    </dsp:sp>
    <dsp:sp modelId="{29E821E0-96AB-1240-B24F-EE2D9CB61E51}">
      <dsp:nvSpPr>
        <dsp:cNvPr id="0" name=""/>
        <dsp:cNvSpPr/>
      </dsp:nvSpPr>
      <dsp:spPr>
        <a:xfrm>
          <a:off x="5650858" y="151626"/>
          <a:ext cx="1757670" cy="5183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Pakistan KPI 3.1 </a:t>
          </a:r>
          <a:endParaRPr lang="en-US" sz="1300" kern="1200" dirty="0"/>
        </a:p>
      </dsp:txBody>
      <dsp:txXfrm>
        <a:off x="5650858" y="151626"/>
        <a:ext cx="1757670" cy="345600"/>
      </dsp:txXfrm>
    </dsp:sp>
    <dsp:sp modelId="{89376703-8D66-2045-A6A8-AAD3BCD75FF7}">
      <dsp:nvSpPr>
        <dsp:cNvPr id="0" name=""/>
        <dsp:cNvSpPr/>
      </dsp:nvSpPr>
      <dsp:spPr>
        <a:xfrm>
          <a:off x="6010863" y="497226"/>
          <a:ext cx="1757670" cy="21705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% of targeted children (B/G), teachers and adult community members (M/F) reporting a positive change in their own ability to prevent, reduce and cope with conflict and promote peace [Social Cohesion].</a:t>
          </a:r>
          <a:endParaRPr lang="en-US" sz="1200" kern="1200" dirty="0"/>
        </a:p>
      </dsp:txBody>
      <dsp:txXfrm>
        <a:off x="6062343" y="548706"/>
        <a:ext cx="1654710" cy="2067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89A35-D966-F544-A7C6-01FDD019E3AE}">
      <dsp:nvSpPr>
        <dsp:cNvPr id="0" name=""/>
        <dsp:cNvSpPr/>
      </dsp:nvSpPr>
      <dsp:spPr>
        <a:xfrm>
          <a:off x="1701" y="401389"/>
          <a:ext cx="1960810" cy="1960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32CE50-DDB3-8E46-B77D-9EE8A1D93BC4}">
      <dsp:nvSpPr>
        <dsp:cNvPr id="0" name=""/>
        <dsp:cNvSpPr/>
      </dsp:nvSpPr>
      <dsp:spPr>
        <a:xfrm>
          <a:off x="1701" y="401389"/>
          <a:ext cx="196" cy="3921621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2FFFF-BE01-B44B-AC16-F1C2455460A8}">
      <dsp:nvSpPr>
        <dsp:cNvPr id="0" name=""/>
        <dsp:cNvSpPr/>
      </dsp:nvSpPr>
      <dsp:spPr>
        <a:xfrm>
          <a:off x="1701" y="2362199"/>
          <a:ext cx="1960810" cy="196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Zapf Dingbats"/>
              <a:ea typeface="Zapf Dingbats"/>
              <a:cs typeface="Zapf Dingbats"/>
              <a:sym typeface="Zapf Dingbats"/>
            </a:rPr>
            <a:t>✓</a:t>
          </a:r>
          <a:r>
            <a:rPr lang="en-US" sz="2100" kern="1200" dirty="0" smtClean="0"/>
            <a:t>Break down the concept into measureable pieces most relevant to program context </a:t>
          </a:r>
          <a:endParaRPr lang="en-US" sz="2100" kern="1200" dirty="0"/>
        </a:p>
      </dsp:txBody>
      <dsp:txXfrm>
        <a:off x="1701" y="2362199"/>
        <a:ext cx="1960810" cy="1960810"/>
      </dsp:txXfrm>
    </dsp:sp>
    <dsp:sp modelId="{E1436638-9EFC-3F4B-954A-B844F9EFCC0B}">
      <dsp:nvSpPr>
        <dsp:cNvPr id="0" name=""/>
        <dsp:cNvSpPr/>
      </dsp:nvSpPr>
      <dsp:spPr>
        <a:xfrm>
          <a:off x="1963163" y="401389"/>
          <a:ext cx="1960810" cy="196081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ED605B-A4DF-9140-B154-4A527EA363F8}">
      <dsp:nvSpPr>
        <dsp:cNvPr id="0" name=""/>
        <dsp:cNvSpPr/>
      </dsp:nvSpPr>
      <dsp:spPr>
        <a:xfrm>
          <a:off x="1963163" y="401389"/>
          <a:ext cx="196" cy="3921621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9416D-683F-9C4E-929B-0EF2FB58AF7A}">
      <dsp:nvSpPr>
        <dsp:cNvPr id="0" name=""/>
        <dsp:cNvSpPr/>
      </dsp:nvSpPr>
      <dsp:spPr>
        <a:xfrm>
          <a:off x="1963163" y="2362199"/>
          <a:ext cx="1960810" cy="196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Zapf Dingbats"/>
              <a:ea typeface="Zapf Dingbats"/>
              <a:cs typeface="Zapf Dingbats"/>
              <a:sym typeface="Zapf Dingbats"/>
            </a:rPr>
            <a:t>✓</a:t>
          </a:r>
          <a:r>
            <a:rPr lang="en-US" sz="2100" kern="1200" dirty="0" smtClean="0"/>
            <a:t>Existing literature or surveys as a starting point</a:t>
          </a:r>
          <a:endParaRPr lang="en-US" sz="2100" kern="1200" dirty="0"/>
        </a:p>
      </dsp:txBody>
      <dsp:txXfrm>
        <a:off x="1963163" y="2362199"/>
        <a:ext cx="1960810" cy="1960810"/>
      </dsp:txXfrm>
    </dsp:sp>
    <dsp:sp modelId="{3EBE83E6-6531-3842-B481-34DD3A635134}">
      <dsp:nvSpPr>
        <dsp:cNvPr id="0" name=""/>
        <dsp:cNvSpPr/>
      </dsp:nvSpPr>
      <dsp:spPr>
        <a:xfrm>
          <a:off x="3924625" y="401389"/>
          <a:ext cx="1960810" cy="1960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D9BD56-B18F-7548-AAEF-B4E583C00C55}">
      <dsp:nvSpPr>
        <dsp:cNvPr id="0" name=""/>
        <dsp:cNvSpPr/>
      </dsp:nvSpPr>
      <dsp:spPr>
        <a:xfrm>
          <a:off x="3924625" y="401389"/>
          <a:ext cx="196" cy="3921621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4DC90-F4F1-1A43-A6B3-D130494951FF}">
      <dsp:nvSpPr>
        <dsp:cNvPr id="0" name=""/>
        <dsp:cNvSpPr/>
      </dsp:nvSpPr>
      <dsp:spPr>
        <a:xfrm>
          <a:off x="3924625" y="2362199"/>
          <a:ext cx="1960810" cy="196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Zapf Dingbats"/>
              <a:ea typeface="Zapf Dingbats"/>
              <a:cs typeface="Zapf Dingbats"/>
              <a:sym typeface="Zapf Dingbats"/>
            </a:rPr>
            <a:t>✓</a:t>
          </a:r>
          <a:r>
            <a:rPr lang="en-US" sz="2100" kern="1200" dirty="0" smtClean="0"/>
            <a:t>“Double” piloting</a:t>
          </a:r>
          <a:endParaRPr lang="en-US" sz="2100" kern="1200" dirty="0"/>
        </a:p>
      </dsp:txBody>
      <dsp:txXfrm>
        <a:off x="3924625" y="2362199"/>
        <a:ext cx="1960810" cy="1960810"/>
      </dsp:txXfrm>
    </dsp:sp>
    <dsp:sp modelId="{178B03FF-48DD-764F-9B93-F59C86861B18}">
      <dsp:nvSpPr>
        <dsp:cNvPr id="0" name=""/>
        <dsp:cNvSpPr/>
      </dsp:nvSpPr>
      <dsp:spPr>
        <a:xfrm>
          <a:off x="5886087" y="401389"/>
          <a:ext cx="1960810" cy="196081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03086C-8EA4-6F47-94E0-CDF451518E1B}">
      <dsp:nvSpPr>
        <dsp:cNvPr id="0" name=""/>
        <dsp:cNvSpPr/>
      </dsp:nvSpPr>
      <dsp:spPr>
        <a:xfrm>
          <a:off x="5886087" y="401389"/>
          <a:ext cx="196" cy="3921621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75650-DC2E-EF47-BA9C-EE20C7BD0BD2}">
      <dsp:nvSpPr>
        <dsp:cNvPr id="0" name=""/>
        <dsp:cNvSpPr/>
      </dsp:nvSpPr>
      <dsp:spPr>
        <a:xfrm>
          <a:off x="5886087" y="2362199"/>
          <a:ext cx="1960810" cy="196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Zapf Dingbats"/>
              <a:ea typeface="Zapf Dingbats"/>
              <a:cs typeface="Zapf Dingbats"/>
              <a:sym typeface="Zapf Dingbats"/>
            </a:rPr>
            <a:t>✓</a:t>
          </a:r>
          <a:r>
            <a:rPr lang="en-US" sz="2100" kern="1200" dirty="0" smtClean="0"/>
            <a:t>Reaffirmed utility of using of mixed methods for a single indicator </a:t>
          </a:r>
          <a:endParaRPr lang="en-US" sz="2100" kern="1200" dirty="0"/>
        </a:p>
      </dsp:txBody>
      <dsp:txXfrm>
        <a:off x="5886087" y="2362199"/>
        <a:ext cx="1960810" cy="1960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B6C271-8AAD-4BF9-883B-72EC55C7FD0A}" type="datetimeFigureOut">
              <a:rPr lang="en-US" smtClean="0"/>
              <a:t>17-Oct-14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7C8E42-8E3A-4434-B60F-73719DFD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7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8E42-8E3A-4434-B60F-73719DFD3D7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94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EC35B-29BD-42AF-86A5-AB459C74153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72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EC35B-29BD-42AF-86A5-AB459C74153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72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EC35B-29BD-42AF-86A5-AB459C74153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72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EC35B-29BD-42AF-86A5-AB459C74153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72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EC35B-29BD-42AF-86A5-AB459C74153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72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EC35B-29BD-42AF-86A5-AB459C74153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7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8E42-8E3A-4434-B60F-73719DFD3D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8E42-8E3A-4434-B60F-73719DFD3D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8E42-8E3A-4434-B60F-73719DFD3D7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6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8E42-8E3A-4434-B60F-73719DFD3D7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8E42-8E3A-4434-B60F-73719DFD3D7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6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8E42-8E3A-4434-B60F-73719DFD3D7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6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EC35B-29BD-42AF-86A5-AB459C74153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7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EC35B-29BD-42AF-86A5-AB459C74153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7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EC35B-29BD-42AF-86A5-AB459C74153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7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34000"/>
            <a:ext cx="6248399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99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588"/>
            <a:ext cx="685800" cy="6856412"/>
          </a:xfrm>
          <a:prstGeom prst="rect">
            <a:avLst/>
          </a:prstGeom>
          <a:solidFill>
            <a:srgbClr val="F7941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6248400" cy="371475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Month and Year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152400"/>
            <a:ext cx="8077200" cy="5035061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2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6400800" cy="1066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3581400"/>
            <a:ext cx="3733800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22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5528"/>
          </a:xfrm>
        </p:spPr>
        <p:txBody>
          <a:bodyPr/>
          <a:lstStyle>
            <a:lvl1pPr>
              <a:defRPr b="1">
                <a:solidFill>
                  <a:srgbClr val="0099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8486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295400"/>
            <a:ext cx="7848600" cy="0"/>
          </a:xfrm>
          <a:prstGeom prst="line">
            <a:avLst/>
          </a:prstGeom>
          <a:ln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1588"/>
            <a:ext cx="685800" cy="6856412"/>
          </a:xfrm>
          <a:prstGeom prst="rect">
            <a:avLst/>
          </a:prstGeom>
          <a:solidFill>
            <a:srgbClr val="F7941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065212"/>
            <a:ext cx="7863840" cy="1588"/>
          </a:xfrm>
          <a:prstGeom prst="line">
            <a:avLst/>
          </a:prstGeom>
          <a:ln w="38100" cap="flat" cmpd="sng" algn="ctr">
            <a:solidFill>
              <a:srgbClr val="F7941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4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5528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848600" cy="5257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1588"/>
            <a:ext cx="685800" cy="6856412"/>
          </a:xfrm>
          <a:prstGeom prst="rect">
            <a:avLst/>
          </a:prstGeom>
          <a:solidFill>
            <a:srgbClr val="F7941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065212"/>
            <a:ext cx="7863840" cy="1588"/>
          </a:xfrm>
          <a:prstGeom prst="line">
            <a:avLst/>
          </a:prstGeom>
          <a:ln w="38100" cap="flat" cmpd="sng" algn="ctr">
            <a:solidFill>
              <a:srgbClr val="F7941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4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152" y="1143000"/>
            <a:ext cx="3813048" cy="5257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3813048" cy="5257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588"/>
            <a:ext cx="685800" cy="6856412"/>
          </a:xfrm>
          <a:prstGeom prst="rect">
            <a:avLst/>
          </a:prstGeom>
          <a:solidFill>
            <a:srgbClr val="F7941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065212"/>
            <a:ext cx="7863840" cy="1588"/>
          </a:xfrm>
          <a:prstGeom prst="line">
            <a:avLst/>
          </a:prstGeom>
          <a:ln w="38100" cap="flat" cmpd="sng" algn="ctr">
            <a:solidFill>
              <a:srgbClr val="F7941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4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524000"/>
            <a:ext cx="3810000" cy="4876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1" y="1524000"/>
            <a:ext cx="3810000" cy="4876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295400"/>
            <a:ext cx="3813048" cy="0"/>
          </a:xfrm>
          <a:prstGeom prst="line">
            <a:avLst/>
          </a:prstGeom>
          <a:ln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876800" y="1295400"/>
            <a:ext cx="3813048" cy="0"/>
          </a:xfrm>
          <a:prstGeom prst="line">
            <a:avLst/>
          </a:prstGeom>
          <a:ln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1588"/>
            <a:ext cx="685800" cy="6856412"/>
          </a:xfrm>
          <a:prstGeom prst="rect">
            <a:avLst/>
          </a:prstGeom>
          <a:solidFill>
            <a:srgbClr val="F7941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1065212"/>
            <a:ext cx="7863840" cy="1588"/>
          </a:xfrm>
          <a:prstGeom prst="line">
            <a:avLst/>
          </a:prstGeom>
          <a:ln w="38100" cap="flat" cmpd="sng" algn="ctr">
            <a:solidFill>
              <a:srgbClr val="F7941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588"/>
            <a:ext cx="685800" cy="6856412"/>
          </a:xfrm>
          <a:prstGeom prst="rect">
            <a:avLst/>
          </a:prstGeom>
          <a:solidFill>
            <a:srgbClr val="F7941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065212"/>
            <a:ext cx="7863840" cy="1588"/>
          </a:xfrm>
          <a:prstGeom prst="line">
            <a:avLst/>
          </a:prstGeom>
          <a:ln w="38100" cap="flat" cmpd="sng" algn="ctr">
            <a:solidFill>
              <a:srgbClr val="F7941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92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7848600" cy="5943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1588"/>
            <a:ext cx="685800" cy="6856412"/>
          </a:xfrm>
          <a:prstGeom prst="rect">
            <a:avLst/>
          </a:prstGeom>
          <a:solidFill>
            <a:srgbClr val="F7941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1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43000"/>
            <a:ext cx="7848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423392-8D01-4601-8EB7-A5B62B324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7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2" r:id="rId5"/>
    <p:sldLayoutId id="2147483653" r:id="rId6"/>
    <p:sldLayoutId id="2147483654" r:id="rId7"/>
    <p:sldLayoutId id="214748365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0099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younes@sfcg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jang@unicef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eforpeace.org/educateforpeace/" TargetMode="External"/><Relationship Id="rId2" Type="http://schemas.openxmlformats.org/officeDocument/2006/relationships/hyperlink" Target="http://learningforpeace.unicef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13408" r="7728" b="18127"/>
          <a:stretch/>
        </p:blipFill>
        <p:spPr>
          <a:xfrm>
            <a:off x="4162442" y="5958840"/>
            <a:ext cx="1781158" cy="82296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5318760"/>
            <a:ext cx="8077200" cy="624840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>
                <a:solidFill>
                  <a:schemeClr val="tx1"/>
                </a:solidFill>
              </a:rPr>
              <a:t>Evaluating Social </a:t>
            </a:r>
            <a:r>
              <a:rPr lang="en-US" sz="2900" dirty="0" smtClean="0">
                <a:solidFill>
                  <a:schemeClr val="tx1"/>
                </a:solidFill>
              </a:rPr>
              <a:t>Cohesion: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smtClean="0">
                <a:solidFill>
                  <a:schemeClr val="tx1"/>
                </a:solidFill>
              </a:rPr>
              <a:t>Lessons </a:t>
            </a:r>
            <a:r>
              <a:rPr lang="en-US" sz="2900" dirty="0">
                <a:solidFill>
                  <a:schemeClr val="tx1"/>
                </a:solidFill>
              </a:rPr>
              <a:t>from </a:t>
            </a:r>
            <a:r>
              <a:rPr lang="en-US" sz="2900" dirty="0" smtClean="0">
                <a:solidFill>
                  <a:schemeClr val="tx1"/>
                </a:solidFill>
              </a:rPr>
              <a:t>UNICEF’s PBEA Program</a:t>
            </a:r>
          </a:p>
          <a:p>
            <a:r>
              <a:rPr lang="en-US" sz="2900" b="0" dirty="0">
                <a:solidFill>
                  <a:schemeClr val="tx1"/>
                </a:solidFill>
              </a:rPr>
              <a:t>October </a:t>
            </a:r>
            <a:r>
              <a:rPr lang="en-US" sz="2900" b="0" dirty="0" smtClean="0">
                <a:solidFill>
                  <a:schemeClr val="tx1"/>
                </a:solidFill>
              </a:rPr>
              <a:t>2014</a:t>
            </a:r>
            <a:endParaRPr lang="en-US" sz="2900" b="0" dirty="0">
              <a:solidFill>
                <a:schemeClr val="tx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" b="3243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6" t="-28425" r="-5176" b="-33309"/>
          <a:stretch/>
        </p:blipFill>
        <p:spPr>
          <a:xfrm>
            <a:off x="1243186" y="5958840"/>
            <a:ext cx="2917767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86" y="6096000"/>
            <a:ext cx="2262014" cy="5486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88508" y="4902808"/>
            <a:ext cx="2226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© UNICEF/UGDA02504/Hyun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Burning question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2" name="Content Placeholder 4"/>
          <p:cNvGraphicFramePr>
            <a:graphicFrameLocks/>
          </p:cNvGraphicFramePr>
          <p:nvPr>
            <p:extLst/>
          </p:nvPr>
        </p:nvGraphicFramePr>
        <p:xfrm>
          <a:off x="838201" y="1295400"/>
          <a:ext cx="6019803" cy="94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93"/>
                <a:gridCol w="1129342"/>
                <a:gridCol w="1129342"/>
                <a:gridCol w="1129342"/>
                <a:gridCol w="1129342"/>
                <a:gridCol w="1129342"/>
              </a:tblGrid>
              <a:tr h="9459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 driver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Theory of change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Outcome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7239000" y="1300015"/>
            <a:ext cx="1447798" cy="39130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Impact</a:t>
            </a:r>
          </a:p>
          <a:p>
            <a:pPr algn="ctr"/>
            <a:endParaRPr lang="en-US" b="1" dirty="0" smtClean="0">
              <a:solidFill>
                <a:prstClr val="white"/>
              </a:solidFill>
            </a:endParaRP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Strengthened </a:t>
            </a:r>
            <a:r>
              <a: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resilience, social cohesion and human security in conflict-affected </a:t>
            </a:r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contexts</a:t>
            </a:r>
            <a:endParaRPr 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3810000" y="2317511"/>
            <a:ext cx="457200" cy="3657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3810000" y="3826271"/>
            <a:ext cx="457200" cy="3657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934202" y="1302704"/>
            <a:ext cx="228598" cy="3910407"/>
          </a:xfrm>
          <a:prstGeom prst="rightBrace">
            <a:avLst>
              <a:gd name="adj1" fmla="val 82451"/>
              <a:gd name="adj2" fmla="val 48552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/>
          </p:nvPr>
        </p:nvGraphicFramePr>
        <p:xfrm>
          <a:off x="838200" y="2787890"/>
          <a:ext cx="6019803" cy="94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93"/>
                <a:gridCol w="1129342"/>
                <a:gridCol w="1129342"/>
                <a:gridCol w="1129342"/>
                <a:gridCol w="1129342"/>
                <a:gridCol w="1129342"/>
              </a:tblGrid>
              <a:tr h="9459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 driver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Theory of change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Outcome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ontent Placeholder 4"/>
          <p:cNvGraphicFramePr>
            <a:graphicFrameLocks/>
          </p:cNvGraphicFramePr>
          <p:nvPr>
            <p:extLst/>
          </p:nvPr>
        </p:nvGraphicFramePr>
        <p:xfrm>
          <a:off x="838200" y="4284996"/>
          <a:ext cx="6019803" cy="94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93"/>
                <a:gridCol w="1129342"/>
                <a:gridCol w="1129342"/>
                <a:gridCol w="1129342"/>
                <a:gridCol w="1129342"/>
                <a:gridCol w="1129342"/>
              </a:tblGrid>
              <a:tr h="9459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 driver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Theory of change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Outcome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74843">
            <a:off x="685366" y="2948868"/>
            <a:ext cx="8022992" cy="10973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the right way to do our M&amp;E given the complexity of the program and peacebuilding in general?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6400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Approaches to Assessing Changes in Social Cohesion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581400"/>
            <a:ext cx="4953000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Julie </a:t>
            </a:r>
            <a:r>
              <a:rPr lang="en-US" dirty="0" err="1" smtClean="0"/>
              <a:t>Younes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Design, Monitoring, and Evaluation Specialist</a:t>
            </a:r>
          </a:p>
          <a:p>
            <a:pPr marL="0" indent="0">
              <a:buNone/>
            </a:pPr>
            <a:r>
              <a:rPr lang="en-US" dirty="0" smtClean="0"/>
              <a:t>Search for Common Ground (SFCG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jyounes@sfcg.org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77000"/>
            <a:ext cx="2133600" cy="244475"/>
          </a:xfrm>
        </p:spPr>
        <p:txBody>
          <a:bodyPr/>
          <a:lstStyle/>
          <a:p>
            <a:fld id="{37423392-8D01-4601-8EB7-A5B62B324A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The Challenge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 smtClean="0"/>
              <a:t>Social cohesion is a fluid concept subject to </a:t>
            </a:r>
            <a:r>
              <a:rPr lang="en-US" sz="1500" b="1" dirty="0" smtClean="0"/>
              <a:t>multiple interpretations </a:t>
            </a:r>
          </a:p>
          <a:p>
            <a:r>
              <a:rPr lang="en-US" sz="1500" b="1" dirty="0" smtClean="0">
                <a:solidFill>
                  <a:srgbClr val="000000"/>
                </a:solidFill>
                <a:ea typeface="Calibri"/>
              </a:rPr>
              <a:t>No official guidance </a:t>
            </a:r>
            <a:r>
              <a:rPr lang="en-US" sz="1500" dirty="0" smtClean="0">
                <a:solidFill>
                  <a:srgbClr val="000000"/>
                </a:solidFill>
                <a:ea typeface="Calibri"/>
              </a:rPr>
              <a:t>on definitions from UNICEF Headquarters at program outset</a:t>
            </a:r>
          </a:p>
          <a:p>
            <a:r>
              <a:rPr lang="en-US" sz="1500" b="1" dirty="0">
                <a:solidFill>
                  <a:srgbClr val="000000"/>
                </a:solidFill>
                <a:ea typeface="Calibri"/>
              </a:rPr>
              <a:t>Political sensitivity </a:t>
            </a:r>
            <a:r>
              <a:rPr lang="en-US" sz="1500" dirty="0">
                <a:solidFill>
                  <a:srgbClr val="000000"/>
                </a:solidFill>
                <a:ea typeface="Calibri"/>
              </a:rPr>
              <a:t>(e.g., UNICEF </a:t>
            </a:r>
            <a:r>
              <a:rPr lang="en-US" sz="1500" dirty="0" smtClean="0">
                <a:solidFill>
                  <a:srgbClr val="000000"/>
                </a:solidFill>
                <a:ea typeface="Calibri"/>
              </a:rPr>
              <a:t>Pakistan </a:t>
            </a:r>
            <a:r>
              <a:rPr lang="en-US" sz="1500" dirty="0">
                <a:solidFill>
                  <a:srgbClr val="000000"/>
                </a:solidFill>
                <a:ea typeface="Calibri"/>
              </a:rPr>
              <a:t>unable to use the term “peacebuilding”</a:t>
            </a:r>
            <a:r>
              <a:rPr lang="en-US" sz="1500" dirty="0" smtClean="0">
                <a:solidFill>
                  <a:srgbClr val="000000"/>
                </a:solidFill>
                <a:ea typeface="Calibri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ea typeface="Calibri"/>
              </a:rPr>
              <a:t>Difficulties integrating outcome statements and indicators related to social cohesion into </a:t>
            </a:r>
            <a:r>
              <a:rPr lang="en-US" sz="1500" b="1" dirty="0">
                <a:solidFill>
                  <a:srgbClr val="000000"/>
                </a:solidFill>
                <a:ea typeface="Calibri"/>
              </a:rPr>
              <a:t>program logical frameworks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ea typeface="Calibri"/>
              </a:rPr>
              <a:t>“</a:t>
            </a:r>
            <a:r>
              <a:rPr lang="en-US" sz="1500" dirty="0"/>
              <a:t>There are only a few indicators that track changes in the key concepts of social cohesion, resilience or human security – these need improvement.” (PBEA </a:t>
            </a:r>
            <a:r>
              <a:rPr lang="en-US" sz="1500" dirty="0" err="1"/>
              <a:t>Evaluability</a:t>
            </a:r>
            <a:r>
              <a:rPr lang="en-US" sz="1500" dirty="0"/>
              <a:t> Assessment Report November 2013)</a:t>
            </a: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pPr lvl="1"/>
            <a:endParaRPr lang="en-US" sz="1600" dirty="0"/>
          </a:p>
          <a:p>
            <a:pPr lvl="1"/>
            <a:endParaRPr lang="en-US" sz="1600" dirty="0" smtClean="0">
              <a:solidFill>
                <a:srgbClr val="000000"/>
              </a:solidFill>
              <a:ea typeface="Calibri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3104895"/>
              </p:ext>
            </p:extLst>
          </p:nvPr>
        </p:nvGraphicFramePr>
        <p:xfrm>
          <a:off x="990600" y="3581400"/>
          <a:ext cx="7772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28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990600" y="2133600"/>
            <a:ext cx="3505200" cy="0"/>
          </a:xfrm>
          <a:prstGeom prst="line">
            <a:avLst/>
          </a:prstGeom>
          <a:ln>
            <a:solidFill>
              <a:srgbClr val="00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Key Considerations – Pakistan vs. Somalia</a:t>
            </a:r>
            <a:endParaRPr lang="fr-F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333684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hu-HU" sz="1600" b="1" dirty="0"/>
              <a:t>Target group</a:t>
            </a:r>
            <a:r>
              <a:rPr lang="hu-HU" sz="1600" dirty="0"/>
              <a:t>: Adolescents and </a:t>
            </a:r>
            <a:r>
              <a:rPr lang="hu-HU" sz="1600" dirty="0" smtClean="0"/>
              <a:t>adults</a:t>
            </a:r>
          </a:p>
          <a:p>
            <a:pPr marL="800100" lvl="1" indent="-342900">
              <a:buFont typeface="Arial"/>
              <a:buChar char="•"/>
            </a:pPr>
            <a:r>
              <a:rPr lang="hu-HU" sz="1600" dirty="0" smtClean="0"/>
              <a:t>Questions </a:t>
            </a:r>
            <a:r>
              <a:rPr lang="hu-HU" sz="1600" dirty="0"/>
              <a:t>are more complex, delve into social and political issues 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600" b="1" dirty="0"/>
              <a:t>Direct beneficiaries </a:t>
            </a:r>
            <a:r>
              <a:rPr lang="en-US" sz="1600" dirty="0" smtClean="0"/>
              <a:t>only</a:t>
            </a:r>
            <a:endParaRPr lang="en-US" sz="1600" dirty="0"/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/>
              <a:t>Part of a </a:t>
            </a:r>
            <a:r>
              <a:rPr lang="en-US" sz="1600" b="1" dirty="0"/>
              <a:t>regional survey effort</a:t>
            </a:r>
            <a:r>
              <a:rPr lang="en-US" sz="1600" dirty="0"/>
              <a:t>, with questions adapted to local context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/>
              <a:t>Not attached to a specific indicator 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/>
              <a:t>Use: Inform ongoing + future programming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600" b="1" dirty="0"/>
              <a:t>Qualitative data collection</a:t>
            </a:r>
            <a:r>
              <a:rPr lang="en-US" sz="1600" dirty="0"/>
              <a:t>: C</a:t>
            </a:r>
            <a:r>
              <a:rPr lang="en-US" sz="1600" dirty="0" smtClean="0"/>
              <a:t>ase study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2354282"/>
            <a:ext cx="37338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charset="2"/>
              <a:buChar char="Ø"/>
            </a:pPr>
            <a:r>
              <a:rPr lang="en-US" sz="1600" b="1" dirty="0"/>
              <a:t>Target group</a:t>
            </a:r>
            <a:r>
              <a:rPr lang="en-US" sz="1600" dirty="0"/>
              <a:t>: </a:t>
            </a:r>
            <a:r>
              <a:rPr lang="en-US" sz="1600" dirty="0" smtClean="0"/>
              <a:t>Children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Questions </a:t>
            </a:r>
            <a:r>
              <a:rPr lang="en-US" sz="1600" dirty="0"/>
              <a:t>are shorter and simpler, focused on personal, family and school interactions</a:t>
            </a:r>
          </a:p>
          <a:p>
            <a:pPr lvl="0">
              <a:buFont typeface="Wingdings" charset="2"/>
              <a:buChar char="Ø"/>
            </a:pPr>
            <a:r>
              <a:rPr lang="en-US" sz="1600" b="1" dirty="0"/>
              <a:t>Direct beneficiaries </a:t>
            </a:r>
            <a:r>
              <a:rPr lang="en-US" sz="1600" dirty="0"/>
              <a:t>only</a:t>
            </a:r>
          </a:p>
          <a:p>
            <a:pPr lvl="0">
              <a:buFont typeface="Wingdings" charset="2"/>
              <a:buChar char="Ø"/>
            </a:pPr>
            <a:r>
              <a:rPr lang="en-US" sz="1600" dirty="0"/>
              <a:t>Administered by </a:t>
            </a:r>
            <a:br>
              <a:rPr lang="en-US" sz="1600" dirty="0"/>
            </a:br>
            <a:r>
              <a:rPr lang="en-US" sz="1600" dirty="0"/>
              <a:t>UNICEF PBEA Pakistan only</a:t>
            </a:r>
          </a:p>
          <a:p>
            <a:pPr lvl="0">
              <a:buFont typeface="Wingdings" charset="2"/>
              <a:buChar char="Ø"/>
            </a:pPr>
            <a:r>
              <a:rPr lang="en-US" sz="1600" b="1" dirty="0"/>
              <a:t>MOV for Indicator 3.1 </a:t>
            </a:r>
          </a:p>
          <a:p>
            <a:pPr lvl="0">
              <a:buFont typeface="Wingdings" charset="2"/>
              <a:buChar char="Ø"/>
            </a:pPr>
            <a:r>
              <a:rPr lang="en-US" sz="1600" dirty="0"/>
              <a:t>Use: Inform ongoing programming</a:t>
            </a:r>
          </a:p>
          <a:p>
            <a:pPr lvl="0">
              <a:buFont typeface="Wingdings" charset="2"/>
              <a:buChar char="Ø"/>
            </a:pPr>
            <a:r>
              <a:rPr lang="en-US" sz="1600" b="1" dirty="0"/>
              <a:t>Qualitative data </a:t>
            </a:r>
            <a:r>
              <a:rPr lang="en-US" sz="1600" b="1" dirty="0" smtClean="0"/>
              <a:t>collection:</a:t>
            </a:r>
            <a:r>
              <a:rPr lang="en-US" sz="1600" dirty="0"/>
              <a:t> </a:t>
            </a:r>
            <a:r>
              <a:rPr lang="en-US" sz="1600" dirty="0" smtClean="0"/>
              <a:t>Participatory </a:t>
            </a:r>
            <a:r>
              <a:rPr lang="en-US" sz="1600" dirty="0"/>
              <a:t>focus </a:t>
            </a:r>
            <a:r>
              <a:rPr lang="en-US" sz="1600" dirty="0" smtClean="0"/>
              <a:t>groups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295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i="1" dirty="0"/>
              <a:t>Pakistan: </a:t>
            </a:r>
            <a:r>
              <a:rPr lang="en-US" sz="2000" b="1" i="1" dirty="0" smtClean="0"/>
              <a:t>Youth </a:t>
            </a:r>
            <a:r>
              <a:rPr lang="en-US" sz="2000" b="1" i="1" dirty="0"/>
              <a:t>Social Cohesion Survey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2954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i="1" dirty="0" smtClean="0"/>
              <a:t>Somalia: </a:t>
            </a:r>
            <a:r>
              <a:rPr lang="en-US" sz="2000" b="1" i="1" dirty="0"/>
              <a:t>Social Cohesion and Resilience KAP Survey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81600" y="2133600"/>
            <a:ext cx="3505200" cy="0"/>
          </a:xfrm>
          <a:prstGeom prst="line">
            <a:avLst/>
          </a:prstGeom>
          <a:ln>
            <a:solidFill>
              <a:srgbClr val="00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7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3405" r="4326" b="5678"/>
          <a:stretch/>
        </p:blipFill>
        <p:spPr bwMode="auto">
          <a:xfrm>
            <a:off x="4572000" y="1676400"/>
            <a:ext cx="4131627" cy="420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The Approach – Pakistan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152" y="1295400"/>
            <a:ext cx="3813048" cy="5257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  <a:ea typeface="Calibri"/>
              </a:rPr>
              <a:t>Define concept </a:t>
            </a:r>
            <a:r>
              <a:rPr lang="en-US" sz="1600" dirty="0" smtClean="0">
                <a:solidFill>
                  <a:srgbClr val="000000"/>
                </a:solidFill>
                <a:ea typeface="Calibri"/>
              </a:rPr>
              <a:t>of social cohesion: Five domains identified as most relevant to the Pakistan context</a:t>
            </a:r>
          </a:p>
          <a:p>
            <a:pPr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  <a:ea typeface="Calibri"/>
              </a:rPr>
              <a:t>Develop initial survey </a:t>
            </a:r>
            <a:r>
              <a:rPr lang="en-US" sz="1600" b="1" dirty="0">
                <a:solidFill>
                  <a:srgbClr val="000000"/>
                </a:solidFill>
                <a:ea typeface="Calibri"/>
              </a:rPr>
              <a:t>questions based on existing literature</a:t>
            </a:r>
          </a:p>
          <a:p>
            <a:pPr lvl="1">
              <a:buFont typeface="Arial"/>
              <a:buChar char="•"/>
            </a:pPr>
            <a:r>
              <a:rPr lang="en-US" sz="1500" dirty="0" smtClean="0">
                <a:solidFill>
                  <a:srgbClr val="000000"/>
                </a:solidFill>
                <a:ea typeface="Calibri"/>
              </a:rPr>
              <a:t>e.g. </a:t>
            </a:r>
            <a:r>
              <a:rPr lang="en-US" sz="1500" i="1" dirty="0"/>
              <a:t>Cohesion Radar: Measuring </a:t>
            </a:r>
            <a:r>
              <a:rPr lang="en-US" sz="1500" i="1" dirty="0" smtClean="0"/>
              <a:t>Cohesiveness; Measuring Cohesiveness: Social Attraction Scale; </a:t>
            </a:r>
            <a:r>
              <a:rPr lang="en-US" sz="1500" i="1" dirty="0"/>
              <a:t>Social Cohesion: Measurement Based on the Data from the European Value Study </a:t>
            </a:r>
          </a:p>
          <a:p>
            <a:pPr>
              <a:buFont typeface="Wingdings" charset="2"/>
              <a:buChar char="Ø"/>
            </a:pPr>
            <a:r>
              <a:rPr lang="en-US" sz="1600" b="1" dirty="0">
                <a:solidFill>
                  <a:srgbClr val="000000"/>
                </a:solidFill>
                <a:ea typeface="Calibri"/>
              </a:rPr>
              <a:t>First round of “piloting” </a:t>
            </a:r>
            <a:r>
              <a:rPr lang="en-US" sz="1600" dirty="0">
                <a:solidFill>
                  <a:srgbClr val="000000"/>
                </a:solidFill>
                <a:ea typeface="Calibri"/>
              </a:rPr>
              <a:t>with UNICEF Pakistan </a:t>
            </a:r>
            <a:r>
              <a:rPr lang="en-US" sz="1600" dirty="0" smtClean="0">
                <a:solidFill>
                  <a:srgbClr val="000000"/>
                </a:solidFill>
                <a:ea typeface="Calibri"/>
              </a:rPr>
              <a:t>staff; </a:t>
            </a:r>
            <a:r>
              <a:rPr lang="en-US" sz="1600" b="1" dirty="0">
                <a:solidFill>
                  <a:srgbClr val="000000"/>
                </a:solidFill>
                <a:ea typeface="Calibri"/>
              </a:rPr>
              <a:t>second round </a:t>
            </a:r>
            <a:r>
              <a:rPr lang="en-US" sz="1600" b="1" dirty="0" smtClean="0">
                <a:solidFill>
                  <a:srgbClr val="000000"/>
                </a:solidFill>
                <a:ea typeface="Calibri"/>
              </a:rPr>
              <a:t>of more </a:t>
            </a:r>
            <a:r>
              <a:rPr lang="en-US" sz="1600" b="1" dirty="0">
                <a:solidFill>
                  <a:srgbClr val="000000"/>
                </a:solidFill>
                <a:ea typeface="Calibri"/>
              </a:rPr>
              <a:t>traditional piloting </a:t>
            </a:r>
            <a:r>
              <a:rPr lang="en-US" sz="1600" dirty="0">
                <a:solidFill>
                  <a:srgbClr val="000000"/>
                </a:solidFill>
                <a:ea typeface="Calibri"/>
              </a:rPr>
              <a:t>with respondents who fit profile of program participants </a:t>
            </a:r>
          </a:p>
          <a:p>
            <a:endParaRPr lang="en-US" sz="1600" dirty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>
              <a:solidFill>
                <a:srgbClr val="000000"/>
              </a:solidFill>
              <a:ea typeface="Calibri"/>
            </a:endParaRPr>
          </a:p>
          <a:p>
            <a:endParaRPr lang="en-US" sz="1600" dirty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1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The Approach – Somalia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152" y="1371600"/>
            <a:ext cx="3965448" cy="5257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000000"/>
                </a:solidFill>
                <a:ea typeface="Calibri"/>
              </a:rPr>
              <a:t>Define concept </a:t>
            </a:r>
            <a:r>
              <a:rPr lang="en-US" dirty="0">
                <a:solidFill>
                  <a:srgbClr val="000000"/>
                </a:solidFill>
                <a:ea typeface="Calibri"/>
              </a:rPr>
              <a:t>of social </a:t>
            </a:r>
            <a:r>
              <a:rPr lang="en-US" dirty="0" smtClean="0">
                <a:solidFill>
                  <a:srgbClr val="000000"/>
                </a:solidFill>
                <a:ea typeface="Calibri"/>
              </a:rPr>
              <a:t>cohesion: Five relevant domains identified, along with one section on resilience 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ea typeface="Calibri"/>
              </a:rPr>
              <a:t>Questions developed based on </a:t>
            </a:r>
            <a:r>
              <a:rPr lang="en-US" b="1" dirty="0" smtClean="0">
                <a:solidFill>
                  <a:srgbClr val="000000"/>
                </a:solidFill>
                <a:ea typeface="Calibri"/>
              </a:rPr>
              <a:t>existing literature and previous large-scale surveys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Calibri"/>
              </a:rPr>
              <a:t>.g. </a:t>
            </a:r>
            <a:r>
              <a:rPr lang="en-US" dirty="0" smtClean="0"/>
              <a:t>World Bank working papers </a:t>
            </a:r>
            <a:r>
              <a:rPr lang="en-US" i="1" dirty="0" smtClean="0"/>
              <a:t>Understanding and Measuring Social Capital </a:t>
            </a:r>
            <a:r>
              <a:rPr lang="en-US" dirty="0" smtClean="0"/>
              <a:t>and </a:t>
            </a:r>
            <a:r>
              <a:rPr lang="en-US" i="1" dirty="0" smtClean="0"/>
              <a:t>Resilience in Education Setting Research</a:t>
            </a:r>
            <a:r>
              <a:rPr lang="en-US" dirty="0" smtClean="0"/>
              <a:t>; Surveys conducted </a:t>
            </a:r>
            <a:r>
              <a:rPr lang="en-US" dirty="0"/>
              <a:t>by </a:t>
            </a:r>
            <a:r>
              <a:rPr lang="en-US" dirty="0" smtClean="0"/>
              <a:t>the World </a:t>
            </a:r>
            <a:r>
              <a:rPr lang="en-US" dirty="0"/>
              <a:t>Bank and IOM in East Timor (2001-2003) and Aceh (2006-2009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ea typeface="Calibri"/>
              </a:rPr>
              <a:t>Part of an East Africa </a:t>
            </a:r>
            <a:r>
              <a:rPr lang="en-US" b="1" dirty="0" smtClean="0">
                <a:solidFill>
                  <a:srgbClr val="000000"/>
                </a:solidFill>
                <a:ea typeface="Calibri"/>
              </a:rPr>
              <a:t>regional survey effort </a:t>
            </a:r>
            <a:r>
              <a:rPr lang="en-US" dirty="0" smtClean="0">
                <a:solidFill>
                  <a:srgbClr val="000000"/>
                </a:solidFill>
                <a:ea typeface="Calibri"/>
              </a:rPr>
              <a:t>and thus could use existing versions of the KAP (e.g. South Sudan) as initial guidance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ea typeface="Calibri"/>
              </a:rPr>
              <a:t>First round of “piloting”: </a:t>
            </a:r>
            <a:r>
              <a:rPr lang="en-US" b="1" dirty="0" smtClean="0">
                <a:solidFill>
                  <a:srgbClr val="000000"/>
                </a:solidFill>
                <a:ea typeface="Calibri"/>
              </a:rPr>
              <a:t>Full-day workshop </a:t>
            </a:r>
            <a:r>
              <a:rPr lang="en-US" dirty="0" smtClean="0">
                <a:solidFill>
                  <a:srgbClr val="000000"/>
                </a:solidFill>
                <a:ea typeface="Calibri"/>
              </a:rPr>
              <a:t>with UNICEF Somalia staff and local partner organizations to go through survey questions and adapt to local context; </a:t>
            </a:r>
            <a:r>
              <a:rPr lang="en-US" dirty="0">
                <a:solidFill>
                  <a:srgbClr val="000000"/>
                </a:solidFill>
                <a:ea typeface="Calibri"/>
              </a:rPr>
              <a:t>t</a:t>
            </a:r>
            <a:r>
              <a:rPr lang="en-US" dirty="0" smtClean="0">
                <a:solidFill>
                  <a:srgbClr val="000000"/>
                </a:solidFill>
                <a:ea typeface="Calibri"/>
              </a:rPr>
              <a:t>raditional piloting also conducted</a:t>
            </a: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pPr marL="0" lvl="0" indent="0">
              <a:buNone/>
            </a:pPr>
            <a:endParaRPr lang="en-US" sz="1600" dirty="0"/>
          </a:p>
        </p:txBody>
      </p:sp>
      <p:pic>
        <p:nvPicPr>
          <p:cNvPr id="5" name="Content Placeholder 4" descr="unicef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5" r="25825"/>
          <a:stretch>
            <a:fillRect/>
          </a:stretch>
        </p:blipFill>
        <p:spPr>
          <a:xfrm>
            <a:off x="4876800" y="1371600"/>
            <a:ext cx="3813048" cy="5257800"/>
          </a:xfrm>
        </p:spPr>
      </p:pic>
    </p:spTree>
    <p:extLst>
      <p:ext uri="{BB962C8B-B14F-4D97-AF65-F5344CB8AC3E}">
        <p14:creationId xmlns:p14="http://schemas.microsoft.com/office/powerpoint/2010/main" val="42746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iped Right Arrow 6"/>
          <p:cNvSpPr/>
          <p:nvPr/>
        </p:nvSpPr>
        <p:spPr>
          <a:xfrm>
            <a:off x="4247830" y="3444240"/>
            <a:ext cx="1314770" cy="822960"/>
          </a:xfrm>
          <a:prstGeom prst="stripedRightArrow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The Approach – Pakistan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>
              <a:solidFill>
                <a:srgbClr val="000000"/>
              </a:solidFill>
              <a:ea typeface="Calibri"/>
            </a:endParaRPr>
          </a:p>
          <a:p>
            <a:endParaRPr lang="en-US" sz="1600" dirty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ea typeface="Calibri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09700"/>
            <a:ext cx="3533227" cy="5067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05400" y="1905000"/>
            <a:ext cx="3810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 smtClean="0"/>
              <a:t>Trust</a:t>
            </a:r>
            <a:endParaRPr lang="en-US" sz="1500" b="1" dirty="0"/>
          </a:p>
          <a:p>
            <a:r>
              <a:rPr lang="en-US" sz="1300" dirty="0" smtClean="0"/>
              <a:t>If children are fighting in school, what is the first thing that the teacher should do? </a:t>
            </a:r>
          </a:p>
          <a:p>
            <a:pPr lvl="0"/>
            <a:endParaRPr lang="en-US" sz="1500" dirty="0"/>
          </a:p>
          <a:p>
            <a:r>
              <a:rPr lang="en-US" sz="1500" b="1" dirty="0"/>
              <a:t>Belonging and Inclusion</a:t>
            </a:r>
          </a:p>
          <a:p>
            <a:pPr lvl="0"/>
            <a:r>
              <a:rPr lang="en-GB" sz="1300" dirty="0"/>
              <a:t>I feel that I am part of my community</a:t>
            </a:r>
            <a:endParaRPr lang="en-US" sz="1300" dirty="0"/>
          </a:p>
          <a:p>
            <a:endParaRPr lang="en-US" sz="1500" dirty="0" smtClean="0"/>
          </a:p>
          <a:p>
            <a:r>
              <a:rPr lang="en-US" sz="1500" b="1" dirty="0" smtClean="0"/>
              <a:t>Participation</a:t>
            </a:r>
            <a:endParaRPr lang="en-US" sz="1500" b="1" dirty="0"/>
          </a:p>
          <a:p>
            <a:pPr lvl="0"/>
            <a:r>
              <a:rPr lang="en-GB" sz="1300" dirty="0"/>
              <a:t>Outside of my home, I like to do activities with a club, team or other group</a:t>
            </a:r>
            <a:endParaRPr lang="en-US" sz="1300" dirty="0"/>
          </a:p>
          <a:p>
            <a:endParaRPr lang="en-US" sz="1500" dirty="0" smtClean="0"/>
          </a:p>
          <a:p>
            <a:r>
              <a:rPr lang="en-US" sz="1500" b="1" dirty="0" smtClean="0"/>
              <a:t>Tolerance </a:t>
            </a:r>
            <a:endParaRPr lang="en-US" sz="1500" b="1" dirty="0"/>
          </a:p>
          <a:p>
            <a:pPr lvl="0"/>
            <a:r>
              <a:rPr lang="en-US" sz="1300" dirty="0"/>
              <a:t>I do not like to be around people who have opinions or beliefs that are different than mine</a:t>
            </a:r>
          </a:p>
          <a:p>
            <a:endParaRPr lang="en-US" sz="1500" dirty="0" smtClean="0"/>
          </a:p>
          <a:p>
            <a:r>
              <a:rPr lang="en-US" sz="1500" b="1" dirty="0" smtClean="0"/>
              <a:t>Recognition and Legitimacy</a:t>
            </a:r>
            <a:endParaRPr lang="en-US" sz="1500" b="1" dirty="0"/>
          </a:p>
          <a:p>
            <a:pPr lvl="0"/>
            <a:r>
              <a:rPr lang="en-GB" sz="1300" dirty="0"/>
              <a:t>I can play a part in influencing group decisions that are important to me</a:t>
            </a:r>
            <a:endParaRPr lang="en-US" sz="1300" dirty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240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iped Right Arrow 20"/>
          <p:cNvSpPr/>
          <p:nvPr/>
        </p:nvSpPr>
        <p:spPr>
          <a:xfrm>
            <a:off x="4247830" y="3444240"/>
            <a:ext cx="1314770" cy="822960"/>
          </a:xfrm>
          <a:prstGeom prst="stripedRightArrow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 descr="kap pg 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52800"/>
            <a:ext cx="2895600" cy="2654300"/>
          </a:xfrm>
          <a:prstGeom prst="rect">
            <a:avLst/>
          </a:prstGeom>
        </p:spPr>
      </p:pic>
      <p:pic>
        <p:nvPicPr>
          <p:cNvPr id="10" name="Picture 9" descr="kap pg 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1"/>
            <a:ext cx="3048000" cy="3200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The Approach – Somalia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pPr marL="0" lvl="0" indent="0">
              <a:buNone/>
            </a:pPr>
            <a:endParaRPr lang="en-US" sz="1600" dirty="0"/>
          </a:p>
        </p:txBody>
      </p:sp>
      <p:pic>
        <p:nvPicPr>
          <p:cNvPr id="8" name="Picture 7" descr="kap pg 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2971800" cy="3200400"/>
          </a:xfrm>
          <a:prstGeom prst="rect">
            <a:avLst/>
          </a:prstGeom>
        </p:spPr>
      </p:pic>
      <p:pic>
        <p:nvPicPr>
          <p:cNvPr id="7" name="Picture 6" descr="kap survey cover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447800"/>
            <a:ext cx="2819400" cy="31725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5400" y="1219200"/>
            <a:ext cx="3810000" cy="6217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/>
              <a:t>Attitudes Towards Violence </a:t>
            </a:r>
          </a:p>
          <a:p>
            <a:r>
              <a:rPr lang="en-US" sz="1300" dirty="0"/>
              <a:t>If children are fighting in school, what is the first thing that the teacher should do? </a:t>
            </a:r>
          </a:p>
          <a:p>
            <a:pPr lvl="0"/>
            <a:endParaRPr lang="en-US" sz="1500" dirty="0"/>
          </a:p>
          <a:p>
            <a:r>
              <a:rPr lang="en-US" sz="1500" b="1" dirty="0"/>
              <a:t>Belonging and Inclusion</a:t>
            </a:r>
          </a:p>
          <a:p>
            <a:pPr lvl="0"/>
            <a:r>
              <a:rPr lang="en-US" sz="1300" dirty="0" smtClean="0"/>
              <a:t>Do </a:t>
            </a:r>
            <a:r>
              <a:rPr lang="en-US" sz="1300" dirty="0"/>
              <a:t>you think that schools should be equipped so that children with disabilities can study in the same school as children with no  disabilities?</a:t>
            </a:r>
          </a:p>
          <a:p>
            <a:endParaRPr lang="en-US" sz="1500" dirty="0" smtClean="0"/>
          </a:p>
          <a:p>
            <a:r>
              <a:rPr lang="en-US" sz="1500" b="1" dirty="0"/>
              <a:t>Respect and Trust </a:t>
            </a:r>
          </a:p>
          <a:p>
            <a:pPr lvl="0"/>
            <a:r>
              <a:rPr lang="en-US" sz="1300" dirty="0"/>
              <a:t>If you have a land dispute with your neighbor, how much do you trust your community elders to solve the problem? </a:t>
            </a:r>
          </a:p>
          <a:p>
            <a:endParaRPr lang="en-US" sz="1500" dirty="0" smtClean="0"/>
          </a:p>
          <a:p>
            <a:r>
              <a:rPr lang="en-US" sz="1500" b="1" dirty="0"/>
              <a:t>Membership and Participation</a:t>
            </a:r>
          </a:p>
          <a:p>
            <a:pPr lvl="0"/>
            <a:r>
              <a:rPr lang="en-US" sz="1300" dirty="0"/>
              <a:t>Are you a member of a community group?</a:t>
            </a:r>
          </a:p>
          <a:p>
            <a:endParaRPr lang="en-US" sz="1500" dirty="0" smtClean="0"/>
          </a:p>
          <a:p>
            <a:r>
              <a:rPr lang="en-US" sz="1500" b="1" dirty="0"/>
              <a:t>Attitudes Towards Social Services</a:t>
            </a:r>
          </a:p>
          <a:p>
            <a:pPr lvl="0"/>
            <a:r>
              <a:rPr lang="en-US" sz="1300" dirty="0"/>
              <a:t>If the government is planning an education project and you want to give your opinion on it, do you think they would listen? </a:t>
            </a:r>
          </a:p>
          <a:p>
            <a:endParaRPr lang="en-US" sz="1500" dirty="0" smtClean="0"/>
          </a:p>
          <a:p>
            <a:r>
              <a:rPr lang="en-US" sz="1500" b="1" dirty="0" smtClean="0"/>
              <a:t>Resilience </a:t>
            </a:r>
          </a:p>
          <a:p>
            <a:pPr lvl="0"/>
            <a:r>
              <a:rPr lang="en-US" sz="1300" dirty="0"/>
              <a:t>The last time there was a drought or a flood, did you have to sell any property?</a:t>
            </a:r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667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The Approach – Pakistan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1600" dirty="0" smtClean="0"/>
              <a:t>Results to inform programming: </a:t>
            </a:r>
          </a:p>
          <a:p>
            <a:pPr lvl="1">
              <a:buFont typeface="Arial"/>
              <a:buChar char="•"/>
            </a:pPr>
            <a:r>
              <a:rPr lang="en-US" sz="1600" b="1" dirty="0" smtClean="0"/>
              <a:t>Baseline for KPI 3.1</a:t>
            </a:r>
            <a:r>
              <a:rPr lang="en-US" sz="1600" dirty="0" smtClean="0"/>
              <a:t>: Overall, 27% of participants reported a positive Social Cohesion Score</a:t>
            </a:r>
          </a:p>
          <a:p>
            <a:pPr lvl="1"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ea typeface="Calibri"/>
              </a:rPr>
              <a:t>Qualitative data collection</a:t>
            </a:r>
            <a:r>
              <a:rPr lang="en-US" sz="1600" dirty="0" smtClean="0">
                <a:solidFill>
                  <a:srgbClr val="000000"/>
                </a:solidFill>
                <a:ea typeface="Calibri"/>
              </a:rPr>
              <a:t>: Participatory focus groups to take a deep dive into survey results (November 2014)</a:t>
            </a:r>
          </a:p>
          <a:p>
            <a:endParaRPr lang="en-US" sz="1600" dirty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  <a:p>
            <a:endParaRPr lang="en-US" sz="1600" dirty="0" smtClean="0">
              <a:solidFill>
                <a:srgbClr val="000000"/>
              </a:solidFill>
              <a:ea typeface="Calibri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83019"/>
              </p:ext>
            </p:extLst>
          </p:nvPr>
        </p:nvGraphicFramePr>
        <p:xfrm>
          <a:off x="1981200" y="2895600"/>
          <a:ext cx="5791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12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The Approach – Somalia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00"/>
                </a:solidFill>
                <a:ea typeface="Calibri"/>
              </a:rPr>
              <a:t>Results</a:t>
            </a:r>
            <a:r>
              <a:rPr lang="en-US" dirty="0" smtClean="0">
                <a:solidFill>
                  <a:srgbClr val="000000"/>
                </a:solidFill>
                <a:ea typeface="Calibri"/>
              </a:rPr>
              <a:t>: Baseline data collected; currently in the data entry, cleaning and analysis phase, which is being conducted at the regional level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a typeface="Calibri"/>
              </a:rPr>
              <a:t>Results from the survey will </a:t>
            </a:r>
            <a:r>
              <a:rPr lang="en-US" b="1" dirty="0" smtClean="0">
                <a:solidFill>
                  <a:srgbClr val="000000"/>
                </a:solidFill>
                <a:ea typeface="Calibri"/>
              </a:rPr>
              <a:t>feed into a regional dashboard </a:t>
            </a:r>
            <a:r>
              <a:rPr lang="en-US" dirty="0" smtClean="0">
                <a:solidFill>
                  <a:srgbClr val="000000"/>
                </a:solidFill>
                <a:ea typeface="Calibri"/>
              </a:rPr>
              <a:t>to allow for analysis across program countries 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00"/>
                </a:solidFill>
                <a:ea typeface="Calibri"/>
              </a:rPr>
              <a:t>Qualitative data collection</a:t>
            </a:r>
            <a:r>
              <a:rPr lang="en-US" dirty="0" smtClean="0">
                <a:solidFill>
                  <a:srgbClr val="000000"/>
                </a:solidFill>
                <a:ea typeface="Calibri"/>
              </a:rPr>
              <a:t>: Case study to examine issues around social cohesion among targeted children and youth (specifically those younger than 14 who cannot take the KAP survey) </a:t>
            </a:r>
          </a:p>
          <a:p>
            <a:endParaRPr lang="en-US" dirty="0" smtClean="0">
              <a:solidFill>
                <a:srgbClr val="000000"/>
              </a:solidFill>
              <a:ea typeface="Calibri"/>
            </a:endParaRPr>
          </a:p>
          <a:p>
            <a:endParaRPr lang="en-US" dirty="0">
              <a:solidFill>
                <a:srgbClr val="000000"/>
              </a:solidFill>
              <a:ea typeface="Calibri"/>
            </a:endParaRPr>
          </a:p>
        </p:txBody>
      </p:sp>
      <p:pic>
        <p:nvPicPr>
          <p:cNvPr id="2" name="Picture 1" descr="unicef somal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12134"/>
            <a:ext cx="4495800" cy="31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799" y="2362200"/>
            <a:ext cx="8458201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Evolution of M&amp;E S</a:t>
            </a:r>
            <a:r>
              <a:rPr lang="en-US" dirty="0" smtClean="0"/>
              <a:t>ystems for Peacebuilding, Education and Advocacy (PBEA) Program</a:t>
            </a:r>
            <a:endParaRPr lang="en-US" strike="sngStrik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Bosun Jang</a:t>
            </a:r>
          </a:p>
          <a:p>
            <a:pPr marL="0" indent="0">
              <a:buNone/>
            </a:pPr>
            <a:r>
              <a:rPr lang="en-US" dirty="0" smtClean="0"/>
              <a:t>Education Specialist, PBEA M&amp;E</a:t>
            </a:r>
          </a:p>
          <a:p>
            <a:pPr marL="0" indent="0">
              <a:buNone/>
            </a:pPr>
            <a:r>
              <a:rPr lang="en-US" dirty="0" smtClean="0"/>
              <a:t>UNICEF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bjang@unicef.org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Lessons Learned</a:t>
            </a:r>
            <a:endParaRPr lang="fr-FR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541215"/>
              </p:ext>
            </p:extLst>
          </p:nvPr>
        </p:nvGraphicFramePr>
        <p:xfrm>
          <a:off x="838200" y="1295400"/>
          <a:ext cx="7848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54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Thank you!</a:t>
            </a:r>
            <a:endParaRPr lang="en-US" sz="7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13408" r="7728" b="18127"/>
          <a:stretch/>
        </p:blipFill>
        <p:spPr>
          <a:xfrm>
            <a:off x="4162442" y="5958840"/>
            <a:ext cx="1781158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6" t="-28425" r="-5176" b="-33309"/>
          <a:stretch/>
        </p:blipFill>
        <p:spPr>
          <a:xfrm>
            <a:off x="1243186" y="5958840"/>
            <a:ext cx="2917767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86" y="6096000"/>
            <a:ext cx="226201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Panel discussion questions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77000"/>
            <a:ext cx="2133600" cy="244475"/>
          </a:xfrm>
        </p:spPr>
        <p:txBody>
          <a:bodyPr/>
          <a:lstStyle/>
          <a:p>
            <a:fld id="{37423392-8D01-4601-8EB7-A5B62B324A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Panel discussion questions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Experiences or suggestions for designing M&amp;E systems for complex, global programs? </a:t>
            </a:r>
          </a:p>
          <a:p>
            <a:r>
              <a:rPr lang="en-US" sz="2000" dirty="0" smtClean="0">
                <a:latin typeface="Arial"/>
                <a:cs typeface="Arial"/>
              </a:rPr>
              <a:t>Approaches for defining complex concepts like social cohesion or peacebuilding?</a:t>
            </a:r>
          </a:p>
          <a:p>
            <a:r>
              <a:rPr lang="en-US" sz="2000" dirty="0" smtClean="0">
                <a:latin typeface="Arial"/>
                <a:cs typeface="Arial"/>
              </a:rPr>
              <a:t>Suggestions for qualitative data collection tools to complement Pakistan Youth Social Cohesion Survey?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Useful links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UNICEF Learning for Peace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SFCG DM&amp;E for Peace: Education for Peacebuilding M&amp;E Community of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505200"/>
            <a:ext cx="3810000" cy="1793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876800" y="1253073"/>
            <a:ext cx="3813175" cy="17949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88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38200" y="1295400"/>
            <a:ext cx="7848600" cy="4572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200" b="1" u="sng" dirty="0" smtClean="0">
                <a:solidFill>
                  <a:prstClr val="white"/>
                </a:solidFill>
                <a:latin typeface="Arial"/>
                <a:cs typeface="Arial"/>
              </a:rPr>
              <a:t>VISION / IMPACT</a:t>
            </a:r>
            <a:endParaRPr lang="en-GB" sz="1200" b="1" u="sng" dirty="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Strengthened </a:t>
            </a: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resilience, social cohesion and human security in conflict-affected </a:t>
            </a:r>
            <a:r>
              <a:rPr lang="en-US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contexts</a:t>
            </a: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PBEA program design</a:t>
            </a:r>
            <a:endParaRPr lang="en-US" sz="2800" dirty="0"/>
          </a:p>
        </p:txBody>
      </p:sp>
      <p:sp>
        <p:nvSpPr>
          <p:cNvPr id="94" name="Slide Number Placeholder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Trapezoid 55"/>
          <p:cNvSpPr/>
          <p:nvPr/>
        </p:nvSpPr>
        <p:spPr>
          <a:xfrm>
            <a:off x="838200" y="1752600"/>
            <a:ext cx="7848600" cy="274320"/>
          </a:xfrm>
          <a:prstGeom prst="trapezoid">
            <a:avLst>
              <a:gd name="adj" fmla="val 375609"/>
            </a:avLst>
          </a:prstGeom>
          <a:gradFill flip="none" rotWithShape="1">
            <a:gsLst>
              <a:gs pos="0">
                <a:srgbClr val="0099FF"/>
              </a:gs>
              <a:gs pos="70000">
                <a:srgbClr val="0099FF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099FF">
                  <a:tint val="66000"/>
                  <a:satMod val="160000"/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838200" y="4685506"/>
            <a:ext cx="7848600" cy="15904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 COUNTRIES</a:t>
            </a:r>
            <a:endParaRPr lang="en-US" sz="12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565109" y="4914106"/>
            <a:ext cx="1554480" cy="9046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Pakistan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407920" y="4914106"/>
            <a:ext cx="1554480" cy="9046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East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 Southern Africa</a:t>
            </a:r>
          </a:p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Burundi, Ethiopia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Somalia, South Sudan,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Uganda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38200" y="4914106"/>
            <a:ext cx="1554480" cy="9046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East Asia &amp; Pacific</a:t>
            </a:r>
          </a:p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Myanmar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143750" y="4914106"/>
            <a:ext cx="1554480" cy="9046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West &amp; Central Africa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Chad, Cote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d’Ivoire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Democratic Republic of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Congo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Liberia, Sierra Leone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985260" y="4914106"/>
            <a:ext cx="1554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Middle East &amp; North Africa</a:t>
            </a:r>
          </a:p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 of Palestine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Yemen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2389785" y="4990307"/>
            <a:ext cx="0" cy="128016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973475" y="4990307"/>
            <a:ext cx="0" cy="128016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557165" y="4990306"/>
            <a:ext cx="0" cy="128016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140855" y="4990307"/>
            <a:ext cx="0" cy="128016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 bwMode="auto">
          <a:xfrm>
            <a:off x="838200" y="2087270"/>
            <a:ext cx="7848600" cy="2598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OUTCOMES</a:t>
            </a:r>
            <a:endParaRPr lang="en-US" sz="12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838200" y="2315872"/>
            <a:ext cx="1554480" cy="152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Policy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Peacebuilding and Education Integrated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Increased inclusion of education into peacebuilding and conflict reduction policies, analyses and implementation and vice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versa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11730" y="2315872"/>
            <a:ext cx="1554480" cy="152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Institution Building</a:t>
            </a:r>
          </a:p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Increased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institutional (including UNICEF) capacities to supply conflict sensitive and peace education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985260" y="2315872"/>
            <a:ext cx="1554480" cy="152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Individual Capacity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Increased capacity of children, parents, teachers and community members to prevent, reduce and cope with conflict and promote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peace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558790" y="2315872"/>
            <a:ext cx="1554480" cy="152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Access to Conflict Sensitive Education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Increased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access for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children to quality, relevant education that contributes to peace, including education delivered as a peace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dividend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132320" y="2315872"/>
            <a:ext cx="1554480" cy="152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Knowledge, Evidence and Advocacy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Adequate generation and use of evidence and knowledge in policies and programming on linkages between education, conflict and peacebuilding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392680" y="2389022"/>
            <a:ext cx="0" cy="2286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76370" y="2389022"/>
            <a:ext cx="0" cy="2286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60060" y="2389021"/>
            <a:ext cx="0" cy="2286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43750" y="2389022"/>
            <a:ext cx="0" cy="2286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38200" y="4678072"/>
            <a:ext cx="7848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5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PBEA M&amp;E operationalization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2" name="Content Placeholder 4"/>
          <p:cNvGraphicFramePr>
            <a:graphicFrameLocks/>
          </p:cNvGraphicFramePr>
          <p:nvPr>
            <p:extLst/>
          </p:nvPr>
        </p:nvGraphicFramePr>
        <p:xfrm>
          <a:off x="838201" y="1295400"/>
          <a:ext cx="6019803" cy="94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93"/>
                <a:gridCol w="1129342"/>
                <a:gridCol w="1129342"/>
                <a:gridCol w="1129342"/>
                <a:gridCol w="1129342"/>
                <a:gridCol w="1129342"/>
              </a:tblGrid>
              <a:tr h="9459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 driver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Theory of change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Outcome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7239000" y="1300015"/>
            <a:ext cx="1447798" cy="39130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Impact</a:t>
            </a:r>
          </a:p>
          <a:p>
            <a:pPr algn="ctr"/>
            <a:endParaRPr lang="en-US" b="1" dirty="0" smtClean="0">
              <a:solidFill>
                <a:prstClr val="white"/>
              </a:solidFill>
            </a:endParaRP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Strengthened </a:t>
            </a:r>
            <a:r>
              <a: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resilience, social cohesion and human security in conflict-affected </a:t>
            </a:r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contexts</a:t>
            </a:r>
            <a:endParaRPr 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3810000" y="2317511"/>
            <a:ext cx="457200" cy="3657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3810000" y="3826271"/>
            <a:ext cx="457200" cy="3657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934202" y="1302704"/>
            <a:ext cx="228598" cy="3910407"/>
          </a:xfrm>
          <a:prstGeom prst="rightBrace">
            <a:avLst>
              <a:gd name="adj1" fmla="val 82451"/>
              <a:gd name="adj2" fmla="val 48552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/>
          </p:nvPr>
        </p:nvGraphicFramePr>
        <p:xfrm>
          <a:off x="838200" y="2787890"/>
          <a:ext cx="6019803" cy="94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93"/>
                <a:gridCol w="1129342"/>
                <a:gridCol w="1129342"/>
                <a:gridCol w="1129342"/>
                <a:gridCol w="1129342"/>
                <a:gridCol w="1129342"/>
              </a:tblGrid>
              <a:tr h="9459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 driver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Theory of change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Outcome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ontent Placeholder 4"/>
          <p:cNvGraphicFramePr>
            <a:graphicFrameLocks/>
          </p:cNvGraphicFramePr>
          <p:nvPr>
            <p:extLst/>
          </p:nvPr>
        </p:nvGraphicFramePr>
        <p:xfrm>
          <a:off x="838200" y="4284996"/>
          <a:ext cx="6019803" cy="94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93"/>
                <a:gridCol w="1129342"/>
                <a:gridCol w="1129342"/>
                <a:gridCol w="1129342"/>
                <a:gridCol w="1129342"/>
                <a:gridCol w="1129342"/>
              </a:tblGrid>
              <a:tr h="9459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 driver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Theory of change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Outcome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4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PBEA Global Results Framework (GRF)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219199"/>
          <a:ext cx="784860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2387600"/>
                <a:gridCol w="2387600"/>
                <a:gridCol w="2387600"/>
              </a:tblGrid>
              <a:tr h="1524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characteristic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Disadvantage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010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performance indicators (KPIs)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Helped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 targets and structure to a global program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 too rigid for meaningful, contextualized  programming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Replaced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KPIs with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“menu” of indicators based on country-level indicators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Flexibility in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logic models and work plans for contextualization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 many unique indicators 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amenable to aggregation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 “bucketed” or coded for country-, regional-, and global-level aggregation and analysis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Bottom-up approach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enables flexibility in design as well as aggregation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for misinterpretation of indicators in the coding process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219200"/>
            <a:ext cx="160020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driver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16002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acceptance of violence and social disruption as a norm has resulted in a deterioration of social cohesion within the Palestinian territory.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1219200"/>
            <a:ext cx="5867400" cy="3720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of change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600200"/>
            <a:ext cx="5867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government and civil society provides civil and capacity development opportunities for adolescents, then adolescents will participate more effectively in community as a sustainable alternative to violence.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3133166"/>
            <a:ext cx="146685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9258" y="3133166"/>
            <a:ext cx="1945341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3133166"/>
            <a:ext cx="228600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2482" y="3514166"/>
            <a:ext cx="1466850" cy="2800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capacity building of adolescents to led initiatives including community-based activities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9258" y="3523130"/>
            <a:ext cx="1945341" cy="2792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Adolescents have increased knowledge and skills to lead and participate in constructive initiatives in marginalized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7498" y="3514165"/>
            <a:ext cx="2289302" cy="2792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Adolescents constructively engage in their societies as agents of social transformation for advancing sustainable alternatives to social violence and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discord.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2528326" y="1219200"/>
            <a:ext cx="221257" cy="5096434"/>
          </a:xfrm>
          <a:prstGeom prst="rightBrace">
            <a:avLst>
              <a:gd name="adj1" fmla="val 82451"/>
              <a:gd name="adj2" fmla="val 16227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rapezoid 15"/>
          <p:cNvSpPr/>
          <p:nvPr/>
        </p:nvSpPr>
        <p:spPr>
          <a:xfrm>
            <a:off x="2819400" y="2743200"/>
            <a:ext cx="5867400" cy="304800"/>
          </a:xfrm>
          <a:prstGeom prst="trapezoid">
            <a:avLst>
              <a:gd name="adj" fmla="val 161129"/>
            </a:avLst>
          </a:prstGeom>
          <a:gradFill flip="none" rotWithShape="1">
            <a:gsLst>
              <a:gs pos="0">
                <a:srgbClr val="0099FF"/>
              </a:gs>
              <a:gs pos="70000">
                <a:srgbClr val="0099FF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099FF">
                  <a:tint val="66000"/>
                  <a:satMod val="160000"/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4220683" y="3220024"/>
            <a:ext cx="255493" cy="18935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6233302" y="3228988"/>
            <a:ext cx="255493" cy="18935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4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Going beyond performance monitoring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4059" y="1219200"/>
            <a:ext cx="2442884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4059" y="1609164"/>
            <a:ext cx="2442884" cy="2115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Adolescents have increased knowledge and skills to lead and participate in constructive initiatives in marginalized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29001" y="1228165"/>
            <a:ext cx="251460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9001" y="1618129"/>
            <a:ext cx="2514600" cy="2115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adolescent who participate in capacity building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initiatives conducted per year and type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55659" y="1232647"/>
            <a:ext cx="2631141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55659" y="1622611"/>
            <a:ext cx="2631141" cy="2115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</a:t>
            </a:r>
            <a:r>
              <a:rPr 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adolescents (180 boys / 180 girls) (Target: 2,000 </a:t>
            </a:r>
            <a:r>
              <a:rPr lang="fr-FR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 girls)</a:t>
            </a:r>
          </a:p>
          <a:p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  <a:r>
              <a:rPr 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 (Target: 108 initiatives)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4059" y="4499160"/>
            <a:ext cx="7812741" cy="682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Captured the process of recruiting the 360 boys and girls, training them, and guiding them through the development of their own initiatives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4058" y="4114800"/>
            <a:ext cx="7812741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 rot="5400000">
            <a:off x="3253740" y="1265257"/>
            <a:ext cx="255493" cy="27432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5876814" y="1268058"/>
            <a:ext cx="255493" cy="27432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Brace 39"/>
          <p:cNvSpPr/>
          <p:nvPr/>
        </p:nvSpPr>
        <p:spPr>
          <a:xfrm rot="5400000">
            <a:off x="7239000" y="2626661"/>
            <a:ext cx="228598" cy="2595283"/>
          </a:xfrm>
          <a:prstGeom prst="rightBrace">
            <a:avLst>
              <a:gd name="adj1" fmla="val 82451"/>
              <a:gd name="adj2" fmla="val 48681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34" y="5242940"/>
            <a:ext cx="1793631" cy="1195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3" y="5244181"/>
            <a:ext cx="1791769" cy="11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3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…and beyond process capturing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219200"/>
            <a:ext cx="2590800" cy="4111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1630362"/>
            <a:ext cx="2590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Three-pillar research efforts in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Myanmar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Liberia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Pakistan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Sierra Leone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Uganda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policy, teachers, and youth in partnership with Universities of Amsterdam, Sussex, and Ulster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Burundi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long term research partnerships have been established to investigate the mechanisms behind the intergenerational transmission of violence / resilience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05200" y="1219200"/>
            <a:ext cx="2514600" cy="4111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measuring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5200" y="1630362"/>
            <a:ext cx="25146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Beneficiary population-based knowledge, attitude, and perception (KAP) surveys in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Somalia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partnership with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 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Population-based KAP surveys in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Burundi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Uganda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partnership with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Humanitarian Initiative (HHI)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0" y="1219200"/>
            <a:ext cx="2590800" cy="4111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</a:t>
            </a:r>
            <a:r>
              <a:rPr lang="en-US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</a:t>
            </a:r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1630363"/>
            <a:ext cx="2590800" cy="1557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evaluable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thinking,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of complexities, and process documentation in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Myanmar</a:t>
            </a:r>
          </a:p>
        </p:txBody>
      </p:sp>
      <p:pic>
        <p:nvPicPr>
          <p:cNvPr id="17" name="Content Placeholder 4" descr="DevTrac Global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56567"/>
            <a:ext cx="2590800" cy="17931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740" y="3276600"/>
            <a:ext cx="2594060" cy="11916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180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63639"/>
            <a:ext cx="5979460" cy="3737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Key lesson learned: Balance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vs. flexibility</a:t>
            </a:r>
          </a:p>
          <a:p>
            <a:r>
              <a:rPr lang="en-US" dirty="0" smtClean="0"/>
              <a:t>Clarity vs. </a:t>
            </a:r>
            <a:r>
              <a:rPr lang="en-US" dirty="0"/>
              <a:t>a</a:t>
            </a:r>
            <a:r>
              <a:rPr lang="en-US" dirty="0" smtClean="0"/>
              <a:t>mbiguity</a:t>
            </a:r>
          </a:p>
          <a:p>
            <a:r>
              <a:rPr lang="en-US" dirty="0"/>
              <a:t>B</a:t>
            </a:r>
            <a:r>
              <a:rPr lang="en-US" dirty="0" smtClean="0"/>
              <a:t>ean counting vs. process and outcomes capturing</a:t>
            </a:r>
          </a:p>
          <a:p>
            <a:r>
              <a:rPr lang="en-US" dirty="0" smtClean="0"/>
              <a:t>Peacebuilding outcomes vs. education outcomes</a:t>
            </a:r>
          </a:p>
          <a:p>
            <a:r>
              <a:rPr lang="en-US" dirty="0"/>
              <a:t>New system vs. existing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392-8D01-4601-8EB7-A5B62B324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5751</TotalTime>
  <Words>1803</Words>
  <Application>Microsoft Office PowerPoint</Application>
  <PresentationFormat>On-screen Show (4:3)</PresentationFormat>
  <Paragraphs>303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Zapf Dingbats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PBEA program design</vt:lpstr>
      <vt:lpstr>PBEA M&amp;E operationalization</vt:lpstr>
      <vt:lpstr>PBEA Global Results Framework (GRF)</vt:lpstr>
      <vt:lpstr>Examples</vt:lpstr>
      <vt:lpstr>Going beyond performance monitoring</vt:lpstr>
      <vt:lpstr>…and beyond process capturing</vt:lpstr>
      <vt:lpstr>Key lesson learned: Balance</vt:lpstr>
      <vt:lpstr>Burning question</vt:lpstr>
      <vt:lpstr>PowerPoint Presentation</vt:lpstr>
      <vt:lpstr>The Challenge</vt:lpstr>
      <vt:lpstr>Key Considerations – Pakistan vs. Somalia</vt:lpstr>
      <vt:lpstr>The Approach – Pakistan</vt:lpstr>
      <vt:lpstr>The Approach – Somalia</vt:lpstr>
      <vt:lpstr>The Approach – Pakistan</vt:lpstr>
      <vt:lpstr>The Approach – Somalia</vt:lpstr>
      <vt:lpstr>The Approach – Pakistan</vt:lpstr>
      <vt:lpstr>The Approach – Somalia</vt:lpstr>
      <vt:lpstr>Lessons Learned</vt:lpstr>
      <vt:lpstr>PowerPoint Presentation</vt:lpstr>
      <vt:lpstr>PowerPoint Presentation</vt:lpstr>
      <vt:lpstr>Panel discussion questions</vt:lpstr>
      <vt:lpstr>Useful links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Bosun</dc:creator>
  <cp:lastModifiedBy>Bosun Jang</cp:lastModifiedBy>
  <cp:revision>642</cp:revision>
  <cp:lastPrinted>2014-01-29T02:10:36Z</cp:lastPrinted>
  <dcterms:created xsi:type="dcterms:W3CDTF">2014-01-24T22:11:29Z</dcterms:created>
  <dcterms:modified xsi:type="dcterms:W3CDTF">2014-10-18T01:58:28Z</dcterms:modified>
</cp:coreProperties>
</file>