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ags/tag4.xml" ContentType="application/vnd.openxmlformats-officedocument.presentationml.tags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tags/tag15.xml" ContentType="application/vnd.openxmlformats-officedocument.presentationml.tags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75" r:id="rId3"/>
    <p:sldId id="262" r:id="rId4"/>
    <p:sldId id="268" r:id="rId5"/>
    <p:sldId id="297" r:id="rId6"/>
    <p:sldId id="299" r:id="rId7"/>
    <p:sldId id="300" r:id="rId8"/>
    <p:sldId id="264" r:id="rId9"/>
    <p:sldId id="280" r:id="rId10"/>
    <p:sldId id="301" r:id="rId11"/>
    <p:sldId id="302" r:id="rId12"/>
    <p:sldId id="298" r:id="rId13"/>
    <p:sldId id="296" r:id="rId14"/>
    <p:sldId id="282" r:id="rId15"/>
    <p:sldId id="274" r:id="rId16"/>
    <p:sldId id="285" r:id="rId17"/>
    <p:sldId id="267" r:id="rId18"/>
    <p:sldId id="279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on Payne" initials="S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CC"/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9070" autoAdjust="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076" y="-96"/>
      </p:cViewPr>
      <p:guideLst>
        <p:guide orient="horz" pos="2928"/>
        <p:guide pos="2208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>
                <a:solidFill>
                  <a:srgbClr val="002060"/>
                </a:solidFill>
              </a:rPr>
              <a:t>Program Impact Profile using</a:t>
            </a:r>
            <a:r>
              <a:rPr lang="en-US" sz="1400" baseline="0" dirty="0" smtClean="0">
                <a:solidFill>
                  <a:srgbClr val="002060"/>
                </a:solidFill>
              </a:rPr>
              <a:t> Mean Score</a:t>
            </a:r>
            <a:endParaRPr lang="en-US" sz="1400" dirty="0">
              <a:solidFill>
                <a:srgbClr val="002060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7.1939183277765897E-2"/>
          <c:y val="0.12542306430446193"/>
          <c:w val="0.90945685843323631"/>
          <c:h val="0.37556233595800864"/>
        </c:manualLayout>
      </c:layout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Example State</c:v>
                </c:pt>
              </c:strCache>
            </c:strRef>
          </c:tx>
          <c:cat>
            <c:strRef>
              <c:f>Sheet1!$A$2:$A$21</c:f>
              <c:strCache>
                <c:ptCount val="20"/>
                <c:pt idx="0">
                  <c:v>Receptive</c:v>
                </c:pt>
                <c:pt idx="1">
                  <c:v>Clarify</c:v>
                </c:pt>
                <c:pt idx="2">
                  <c:v>Express</c:v>
                </c:pt>
                <c:pt idx="3">
                  <c:v>Adaptable</c:v>
                </c:pt>
                <c:pt idx="4">
                  <c:v>Plans</c:v>
                </c:pt>
                <c:pt idx="5">
                  <c:v>Goals</c:v>
                </c:pt>
                <c:pt idx="6">
                  <c:v>Contribute</c:v>
                </c:pt>
                <c:pt idx="7">
                  <c:v>Respect</c:v>
                </c:pt>
                <c:pt idx="8">
                  <c:v>Resolution</c:v>
                </c:pt>
                <c:pt idx="9">
                  <c:v>Evaluate</c:v>
                </c:pt>
                <c:pt idx="10">
                  <c:v>Realistic</c:v>
                </c:pt>
                <c:pt idx="11">
                  <c:v>Responsible</c:v>
                </c:pt>
                <c:pt idx="12">
                  <c:v>Persistent</c:v>
                </c:pt>
                <c:pt idx="13">
                  <c:v>Reflection</c:v>
                </c:pt>
                <c:pt idx="14">
                  <c:v>Leader</c:v>
                </c:pt>
                <c:pt idx="15">
                  <c:v>Effective</c:v>
                </c:pt>
                <c:pt idx="16">
                  <c:v>Proud</c:v>
                </c:pt>
                <c:pt idx="17">
                  <c:v>Impactful</c:v>
                </c:pt>
                <c:pt idx="18">
                  <c:v>Resourceful</c:v>
                </c:pt>
                <c:pt idx="19">
                  <c:v>Independent</c:v>
                </c:pt>
              </c:strCache>
            </c:strRef>
          </c:cat>
          <c:val>
            <c:numRef>
              <c:f>Sheet1!$C$2:$C$21</c:f>
              <c:numCache>
                <c:formatCode>0.0%</c:formatCode>
                <c:ptCount val="20"/>
                <c:pt idx="0">
                  <c:v>6.8181818181818177E-2</c:v>
                </c:pt>
                <c:pt idx="1">
                  <c:v>7.6923076923077024E-2</c:v>
                </c:pt>
                <c:pt idx="2">
                  <c:v>7.6923076923077024E-2</c:v>
                </c:pt>
                <c:pt idx="3">
                  <c:v>7.500000000000008E-2</c:v>
                </c:pt>
                <c:pt idx="4">
                  <c:v>9.3023255813953543E-2</c:v>
                </c:pt>
                <c:pt idx="5">
                  <c:v>4.4444444444444543E-2</c:v>
                </c:pt>
                <c:pt idx="6">
                  <c:v>4.651162790697691E-2</c:v>
                </c:pt>
                <c:pt idx="7">
                  <c:v>0</c:v>
                </c:pt>
                <c:pt idx="8">
                  <c:v>7.500000000000008E-2</c:v>
                </c:pt>
                <c:pt idx="9">
                  <c:v>0.1025641025641027</c:v>
                </c:pt>
                <c:pt idx="10">
                  <c:v>6.9767441860465323E-2</c:v>
                </c:pt>
                <c:pt idx="11">
                  <c:v>4.4444444444444543E-2</c:v>
                </c:pt>
                <c:pt idx="12">
                  <c:v>9.5238095238095358E-2</c:v>
                </c:pt>
                <c:pt idx="13">
                  <c:v>4.3478260869565223E-2</c:v>
                </c:pt>
                <c:pt idx="14">
                  <c:v>0.14285714285714324</c:v>
                </c:pt>
                <c:pt idx="15">
                  <c:v>4.5454545454545484E-2</c:v>
                </c:pt>
                <c:pt idx="16">
                  <c:v>7.1428571428571494E-2</c:v>
                </c:pt>
                <c:pt idx="17">
                  <c:v>7.1428571428571494E-2</c:v>
                </c:pt>
                <c:pt idx="18">
                  <c:v>0.1025641025641027</c:v>
                </c:pt>
                <c:pt idx="19">
                  <c:v>4.7619047619047679E-2</c:v>
                </c:pt>
              </c:numCache>
            </c:numRef>
          </c:val>
        </c:ser>
        <c:marker val="1"/>
        <c:axId val="89285760"/>
        <c:axId val="99398400"/>
      </c:lineChart>
      <c:catAx>
        <c:axId val="89285760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 sz="1000"/>
            </a:pPr>
            <a:endParaRPr lang="en-US"/>
          </a:p>
        </c:txPr>
        <c:crossAx val="99398400"/>
        <c:crossesAt val="-5"/>
        <c:auto val="1"/>
        <c:lblAlgn val="ctr"/>
        <c:lblOffset val="100"/>
      </c:catAx>
      <c:valAx>
        <c:axId val="99398400"/>
        <c:scaling>
          <c:orientation val="minMax"/>
          <c:max val="0.5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Net</a:t>
                </a:r>
                <a:r>
                  <a:rPr lang="en-US" sz="1200" baseline="0" dirty="0" smtClean="0"/>
                  <a:t> Gain</a:t>
                </a:r>
                <a:r>
                  <a:rPr lang="en-US" sz="1200" dirty="0" smtClean="0"/>
                  <a:t> in Mean</a:t>
                </a:r>
                <a:r>
                  <a:rPr lang="en-US" sz="1200" baseline="0" dirty="0" smtClean="0"/>
                  <a:t> Score as %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2.1593246790097202E-3"/>
              <c:y val="0.18567290026246724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9285760"/>
        <c:crosses val="autoZero"/>
        <c:crossBetween val="between"/>
        <c:majorUnit val="0.1"/>
      </c:valAx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>
                <a:solidFill>
                  <a:srgbClr val="002060"/>
                </a:solidFill>
              </a:rPr>
              <a:t>Program Impact Profile using Top 2 Box Score</a:t>
            </a:r>
            <a:endParaRPr lang="en-US" sz="1400" dirty="0">
              <a:solidFill>
                <a:srgbClr val="002060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8.0948192286774967E-2"/>
          <c:y val="0.12542306430446193"/>
          <c:w val="0.90044784942422729"/>
          <c:h val="0.37556233595800875"/>
        </c:manualLayout>
      </c:layout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Example State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rgbClr val="4F81BD"/>
                </a:solidFill>
              </a:ln>
            </c:spPr>
          </c:marker>
          <c:cat>
            <c:strRef>
              <c:f>Sheet1!$A$2:$A$21</c:f>
              <c:strCache>
                <c:ptCount val="20"/>
                <c:pt idx="0">
                  <c:v>Receptive</c:v>
                </c:pt>
                <c:pt idx="1">
                  <c:v>Clarify</c:v>
                </c:pt>
                <c:pt idx="2">
                  <c:v>Express</c:v>
                </c:pt>
                <c:pt idx="3">
                  <c:v>Adaptable</c:v>
                </c:pt>
                <c:pt idx="4">
                  <c:v>Plans</c:v>
                </c:pt>
                <c:pt idx="5">
                  <c:v>Goals</c:v>
                </c:pt>
                <c:pt idx="6">
                  <c:v>Contribute</c:v>
                </c:pt>
                <c:pt idx="7">
                  <c:v>Respect</c:v>
                </c:pt>
                <c:pt idx="8">
                  <c:v>Resolution</c:v>
                </c:pt>
                <c:pt idx="9">
                  <c:v>Evaluate</c:v>
                </c:pt>
                <c:pt idx="10">
                  <c:v>Realistic</c:v>
                </c:pt>
                <c:pt idx="11">
                  <c:v>Responsible</c:v>
                </c:pt>
                <c:pt idx="12">
                  <c:v>Persistent</c:v>
                </c:pt>
                <c:pt idx="13">
                  <c:v>Reflection</c:v>
                </c:pt>
                <c:pt idx="14">
                  <c:v>Leader</c:v>
                </c:pt>
                <c:pt idx="15">
                  <c:v>Effective</c:v>
                </c:pt>
                <c:pt idx="16">
                  <c:v>Proud</c:v>
                </c:pt>
                <c:pt idx="17">
                  <c:v>Impactful</c:v>
                </c:pt>
                <c:pt idx="18">
                  <c:v>Resourceful</c:v>
                </c:pt>
                <c:pt idx="19">
                  <c:v>Independent</c:v>
                </c:pt>
              </c:strCache>
            </c:strRef>
          </c:cat>
          <c:val>
            <c:numRef>
              <c:f>Sheet1!$C$2:$C$21</c:f>
              <c:numCache>
                <c:formatCode>0.0%</c:formatCode>
                <c:ptCount val="20"/>
                <c:pt idx="0">
                  <c:v>0.05</c:v>
                </c:pt>
                <c:pt idx="1">
                  <c:v>0.17</c:v>
                </c:pt>
                <c:pt idx="2">
                  <c:v>0.14000000000000001</c:v>
                </c:pt>
                <c:pt idx="3">
                  <c:v>0.15000000000000024</c:v>
                </c:pt>
                <c:pt idx="4">
                  <c:v>0.11</c:v>
                </c:pt>
                <c:pt idx="5">
                  <c:v>7.0000000000000021E-2</c:v>
                </c:pt>
                <c:pt idx="6">
                  <c:v>0.05</c:v>
                </c:pt>
                <c:pt idx="7">
                  <c:v>2.0000000000000011E-2</c:v>
                </c:pt>
                <c:pt idx="8">
                  <c:v>0.13</c:v>
                </c:pt>
                <c:pt idx="9">
                  <c:v>0.16</c:v>
                </c:pt>
                <c:pt idx="10">
                  <c:v>8.0000000000000043E-2</c:v>
                </c:pt>
                <c:pt idx="11">
                  <c:v>0.05</c:v>
                </c:pt>
                <c:pt idx="12">
                  <c:v>7.0000000000000021E-2</c:v>
                </c:pt>
                <c:pt idx="13">
                  <c:v>3.0000000000000002E-2</c:v>
                </c:pt>
                <c:pt idx="14">
                  <c:v>0.2</c:v>
                </c:pt>
                <c:pt idx="15">
                  <c:v>4.0000000000000022E-2</c:v>
                </c:pt>
                <c:pt idx="16">
                  <c:v>0.1</c:v>
                </c:pt>
                <c:pt idx="17">
                  <c:v>7.0000000000000021E-2</c:v>
                </c:pt>
                <c:pt idx="18">
                  <c:v>0.17</c:v>
                </c:pt>
                <c:pt idx="19">
                  <c:v>8.0000000000000043E-2</c:v>
                </c:pt>
              </c:numCache>
            </c:numRef>
          </c:val>
        </c:ser>
        <c:marker val="1"/>
        <c:axId val="101004800"/>
        <c:axId val="101006720"/>
      </c:lineChart>
      <c:catAx>
        <c:axId val="101004800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 sz="1000"/>
            </a:pPr>
            <a:endParaRPr lang="en-US"/>
          </a:p>
        </c:txPr>
        <c:crossAx val="101006720"/>
        <c:crossesAt val="-5"/>
        <c:auto val="1"/>
        <c:lblAlgn val="ctr"/>
        <c:lblOffset val="100"/>
      </c:catAx>
      <c:valAx>
        <c:axId val="101006720"/>
        <c:scaling>
          <c:orientation val="minMax"/>
          <c:max val="0.5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Net Gain</a:t>
                </a:r>
                <a:r>
                  <a:rPr lang="en-US" sz="1200" baseline="0" dirty="0" smtClean="0"/>
                  <a:t> in Top 2 Box Score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2.1593246790097202E-3"/>
              <c:y val="0.18567290026246724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1004800"/>
        <c:crosses val="autoZero"/>
        <c:crossBetween val="between"/>
        <c:majorUnit val="0.1"/>
      </c:valAx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r>
              <a:rPr lang="en-US" sz="1400" dirty="0" smtClean="0">
                <a:solidFill>
                  <a:srgbClr val="002060"/>
                </a:solidFill>
              </a:rPr>
              <a:t>Program Impact Profile using Subject Level Score</a:t>
            </a:r>
            <a:endParaRPr lang="en-US" sz="1400" dirty="0">
              <a:solidFill>
                <a:srgbClr val="002060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8.0948192286774967E-2"/>
          <c:y val="0.12542306430446193"/>
          <c:w val="0.90044784942422729"/>
          <c:h val="0.37556233595800886"/>
        </c:manualLayout>
      </c:layout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Example State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triangle"/>
            <c:size val="7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strRef>
              <c:f>Sheet1!$A$2:$A$21</c:f>
              <c:strCache>
                <c:ptCount val="20"/>
                <c:pt idx="0">
                  <c:v>Receptive</c:v>
                </c:pt>
                <c:pt idx="1">
                  <c:v>Clarify</c:v>
                </c:pt>
                <c:pt idx="2">
                  <c:v>Express</c:v>
                </c:pt>
                <c:pt idx="3">
                  <c:v>Adaptable</c:v>
                </c:pt>
                <c:pt idx="4">
                  <c:v>Plans</c:v>
                </c:pt>
                <c:pt idx="5">
                  <c:v>Goals</c:v>
                </c:pt>
                <c:pt idx="6">
                  <c:v>Contribute</c:v>
                </c:pt>
                <c:pt idx="7">
                  <c:v>Respect</c:v>
                </c:pt>
                <c:pt idx="8">
                  <c:v>Resolution</c:v>
                </c:pt>
                <c:pt idx="9">
                  <c:v>Evaluate</c:v>
                </c:pt>
                <c:pt idx="10">
                  <c:v>Realistic</c:v>
                </c:pt>
                <c:pt idx="11">
                  <c:v>Responsible</c:v>
                </c:pt>
                <c:pt idx="12">
                  <c:v>Persistent</c:v>
                </c:pt>
                <c:pt idx="13">
                  <c:v>Reflection</c:v>
                </c:pt>
                <c:pt idx="14">
                  <c:v>Leader</c:v>
                </c:pt>
                <c:pt idx="15">
                  <c:v>Effective</c:v>
                </c:pt>
                <c:pt idx="16">
                  <c:v>Proud</c:v>
                </c:pt>
                <c:pt idx="17">
                  <c:v>Impactful</c:v>
                </c:pt>
                <c:pt idx="18">
                  <c:v>Resourceful</c:v>
                </c:pt>
                <c:pt idx="19">
                  <c:v>Independent</c:v>
                </c:pt>
              </c:strCache>
            </c:strRef>
          </c:cat>
          <c:val>
            <c:numRef>
              <c:f>Sheet1!$C$2:$C$21</c:f>
              <c:numCache>
                <c:formatCode>0.0%</c:formatCode>
                <c:ptCount val="20"/>
                <c:pt idx="0">
                  <c:v>0.24300000000000024</c:v>
                </c:pt>
                <c:pt idx="1">
                  <c:v>0.20800000000000021</c:v>
                </c:pt>
                <c:pt idx="2">
                  <c:v>0.253</c:v>
                </c:pt>
                <c:pt idx="3">
                  <c:v>0.29400000000000032</c:v>
                </c:pt>
                <c:pt idx="4">
                  <c:v>0.255</c:v>
                </c:pt>
                <c:pt idx="5">
                  <c:v>0.18900000000000028</c:v>
                </c:pt>
                <c:pt idx="6">
                  <c:v>0.18400000000000025</c:v>
                </c:pt>
                <c:pt idx="7">
                  <c:v>4.7000000000000014E-2</c:v>
                </c:pt>
                <c:pt idx="8">
                  <c:v>0.24100000000000021</c:v>
                </c:pt>
                <c:pt idx="9">
                  <c:v>0.29600000000000032</c:v>
                </c:pt>
                <c:pt idx="10">
                  <c:v>0.20500000000000004</c:v>
                </c:pt>
                <c:pt idx="11">
                  <c:v>0.11600000000000002</c:v>
                </c:pt>
                <c:pt idx="12">
                  <c:v>0.27300000000000002</c:v>
                </c:pt>
                <c:pt idx="13">
                  <c:v>0.16900000000000001</c:v>
                </c:pt>
                <c:pt idx="14">
                  <c:v>0.32900000000000063</c:v>
                </c:pt>
                <c:pt idx="15">
                  <c:v>0.14900000000000024</c:v>
                </c:pt>
                <c:pt idx="16">
                  <c:v>0.30400000000000038</c:v>
                </c:pt>
                <c:pt idx="17">
                  <c:v>0.27400000000000002</c:v>
                </c:pt>
                <c:pt idx="18">
                  <c:v>0.33200000000000063</c:v>
                </c:pt>
                <c:pt idx="19">
                  <c:v>0.193</c:v>
                </c:pt>
              </c:numCache>
            </c:numRef>
          </c:val>
        </c:ser>
        <c:marker val="1"/>
        <c:axId val="101507840"/>
        <c:axId val="101509376"/>
      </c:lineChart>
      <c:catAx>
        <c:axId val="101507840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 sz="1000"/>
            </a:pPr>
            <a:endParaRPr lang="en-US"/>
          </a:p>
        </c:txPr>
        <c:crossAx val="101509376"/>
        <c:crossesAt val="0"/>
        <c:auto val="1"/>
        <c:lblAlgn val="ctr"/>
        <c:lblOffset val="100"/>
      </c:catAx>
      <c:valAx>
        <c:axId val="101509376"/>
        <c:scaling>
          <c:orientation val="minMax"/>
          <c:max val="0.5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baseline="0" dirty="0" smtClean="0"/>
                  <a:t> Net Gain in Subject Level Score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6.578231775082185E-4"/>
              <c:y val="0.11483956692913386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1507840"/>
        <c:crosses val="autoZero"/>
        <c:crossBetween val="between"/>
        <c:majorUnit val="0.1"/>
      </c:valAx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r>
              <a:rPr lang="en-US" sz="1400" dirty="0" smtClean="0">
                <a:solidFill>
                  <a:srgbClr val="002060"/>
                </a:solidFill>
              </a:rPr>
              <a:t>Program Impact Profile Comparing Metrics</a:t>
            </a:r>
            <a:endParaRPr lang="en-US" sz="1400" dirty="0">
              <a:solidFill>
                <a:srgbClr val="002060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8.0948192286774967E-2"/>
          <c:y val="0.12542306430446193"/>
          <c:w val="0.90044784942422729"/>
          <c:h val="0.37556233595800892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Mean Score</c:v>
                </c:pt>
              </c:strCache>
            </c:strRef>
          </c:tx>
          <c:cat>
            <c:strRef>
              <c:f>Sheet1!$A$2:$A$21</c:f>
              <c:strCache>
                <c:ptCount val="20"/>
                <c:pt idx="0">
                  <c:v>Receptive</c:v>
                </c:pt>
                <c:pt idx="1">
                  <c:v>Clarify</c:v>
                </c:pt>
                <c:pt idx="2">
                  <c:v>Express</c:v>
                </c:pt>
                <c:pt idx="3">
                  <c:v>Adaptable</c:v>
                </c:pt>
                <c:pt idx="4">
                  <c:v>Plans</c:v>
                </c:pt>
                <c:pt idx="5">
                  <c:v>Goals</c:v>
                </c:pt>
                <c:pt idx="6">
                  <c:v>Contribute</c:v>
                </c:pt>
                <c:pt idx="7">
                  <c:v>Respect</c:v>
                </c:pt>
                <c:pt idx="8">
                  <c:v>Resolution</c:v>
                </c:pt>
                <c:pt idx="9">
                  <c:v>Evaluate</c:v>
                </c:pt>
                <c:pt idx="10">
                  <c:v>Realistic</c:v>
                </c:pt>
                <c:pt idx="11">
                  <c:v>Responsible</c:v>
                </c:pt>
                <c:pt idx="12">
                  <c:v>Persistent</c:v>
                </c:pt>
                <c:pt idx="13">
                  <c:v>Reflection</c:v>
                </c:pt>
                <c:pt idx="14">
                  <c:v>Leader</c:v>
                </c:pt>
                <c:pt idx="15">
                  <c:v>Effective</c:v>
                </c:pt>
                <c:pt idx="16">
                  <c:v>Proud</c:v>
                </c:pt>
                <c:pt idx="17">
                  <c:v>Impactful</c:v>
                </c:pt>
                <c:pt idx="18">
                  <c:v>Resourceful</c:v>
                </c:pt>
                <c:pt idx="19">
                  <c:v>Independent</c:v>
                </c:pt>
              </c:strCache>
            </c:strRef>
          </c:cat>
          <c:val>
            <c:numRef>
              <c:f>Sheet1!$B$2:$B$21</c:f>
              <c:numCache>
                <c:formatCode>0.00%</c:formatCode>
                <c:ptCount val="20"/>
                <c:pt idx="0">
                  <c:v>6.8000000000000019E-2</c:v>
                </c:pt>
                <c:pt idx="1">
                  <c:v>7.6999999999999999E-2</c:v>
                </c:pt>
                <c:pt idx="2">
                  <c:v>7.6999999999999999E-2</c:v>
                </c:pt>
                <c:pt idx="3">
                  <c:v>7.5000000000000011E-2</c:v>
                </c:pt>
                <c:pt idx="4">
                  <c:v>9.3000000000000069E-2</c:v>
                </c:pt>
                <c:pt idx="5">
                  <c:v>4.3999999999999997E-2</c:v>
                </c:pt>
                <c:pt idx="6">
                  <c:v>4.7000000000000014E-2</c:v>
                </c:pt>
                <c:pt idx="7">
                  <c:v>0</c:v>
                </c:pt>
                <c:pt idx="8">
                  <c:v>7.5000000000000011E-2</c:v>
                </c:pt>
                <c:pt idx="9">
                  <c:v>0.10299999999999998</c:v>
                </c:pt>
                <c:pt idx="10">
                  <c:v>7.0000000000000021E-2</c:v>
                </c:pt>
                <c:pt idx="11">
                  <c:v>4.3999999999999997E-2</c:v>
                </c:pt>
                <c:pt idx="12">
                  <c:v>9.5000000000000043E-2</c:v>
                </c:pt>
                <c:pt idx="13">
                  <c:v>4.3000000000000003E-2</c:v>
                </c:pt>
                <c:pt idx="14">
                  <c:v>0.14300000000000004</c:v>
                </c:pt>
                <c:pt idx="15">
                  <c:v>4.5000000000000012E-2</c:v>
                </c:pt>
                <c:pt idx="16">
                  <c:v>7.0999999999999994E-2</c:v>
                </c:pt>
                <c:pt idx="17">
                  <c:v>7.0999999999999994E-2</c:v>
                </c:pt>
                <c:pt idx="18">
                  <c:v>0.10299999999999998</c:v>
                </c:pt>
                <c:pt idx="19">
                  <c:v>4.8000000000000001E-2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Top 2 Box Score</c:v>
                </c:pt>
              </c:strCache>
            </c:strRef>
          </c:tx>
          <c:cat>
            <c:strRef>
              <c:f>Sheet1!$A$2:$A$21</c:f>
              <c:strCache>
                <c:ptCount val="20"/>
                <c:pt idx="0">
                  <c:v>Receptive</c:v>
                </c:pt>
                <c:pt idx="1">
                  <c:v>Clarify</c:v>
                </c:pt>
                <c:pt idx="2">
                  <c:v>Express</c:v>
                </c:pt>
                <c:pt idx="3">
                  <c:v>Adaptable</c:v>
                </c:pt>
                <c:pt idx="4">
                  <c:v>Plans</c:v>
                </c:pt>
                <c:pt idx="5">
                  <c:v>Goals</c:v>
                </c:pt>
                <c:pt idx="6">
                  <c:v>Contribute</c:v>
                </c:pt>
                <c:pt idx="7">
                  <c:v>Respect</c:v>
                </c:pt>
                <c:pt idx="8">
                  <c:v>Resolution</c:v>
                </c:pt>
                <c:pt idx="9">
                  <c:v>Evaluate</c:v>
                </c:pt>
                <c:pt idx="10">
                  <c:v>Realistic</c:v>
                </c:pt>
                <c:pt idx="11">
                  <c:v>Responsible</c:v>
                </c:pt>
                <c:pt idx="12">
                  <c:v>Persistent</c:v>
                </c:pt>
                <c:pt idx="13">
                  <c:v>Reflection</c:v>
                </c:pt>
                <c:pt idx="14">
                  <c:v>Leader</c:v>
                </c:pt>
                <c:pt idx="15">
                  <c:v>Effective</c:v>
                </c:pt>
                <c:pt idx="16">
                  <c:v>Proud</c:v>
                </c:pt>
                <c:pt idx="17">
                  <c:v>Impactful</c:v>
                </c:pt>
                <c:pt idx="18">
                  <c:v>Resourceful</c:v>
                </c:pt>
                <c:pt idx="19">
                  <c:v>Independent</c:v>
                </c:pt>
              </c:strCache>
            </c:strRef>
          </c:cat>
          <c:val>
            <c:numRef>
              <c:f>Sheet1!$C$2:$C$21</c:f>
              <c:numCache>
                <c:formatCode>0.0%</c:formatCode>
                <c:ptCount val="20"/>
                <c:pt idx="0">
                  <c:v>0.05</c:v>
                </c:pt>
                <c:pt idx="1">
                  <c:v>0.17</c:v>
                </c:pt>
                <c:pt idx="2">
                  <c:v>0.14000000000000001</c:v>
                </c:pt>
                <c:pt idx="3">
                  <c:v>0.15000000000000008</c:v>
                </c:pt>
                <c:pt idx="4">
                  <c:v>0.11</c:v>
                </c:pt>
                <c:pt idx="5">
                  <c:v>7.0000000000000021E-2</c:v>
                </c:pt>
                <c:pt idx="6">
                  <c:v>0.05</c:v>
                </c:pt>
                <c:pt idx="7">
                  <c:v>2.0000000000000011E-2</c:v>
                </c:pt>
                <c:pt idx="8">
                  <c:v>0.13</c:v>
                </c:pt>
                <c:pt idx="9">
                  <c:v>0.16</c:v>
                </c:pt>
                <c:pt idx="10">
                  <c:v>8.0000000000000043E-2</c:v>
                </c:pt>
                <c:pt idx="11">
                  <c:v>0.05</c:v>
                </c:pt>
                <c:pt idx="12">
                  <c:v>7.0000000000000021E-2</c:v>
                </c:pt>
                <c:pt idx="13">
                  <c:v>3.0000000000000002E-2</c:v>
                </c:pt>
                <c:pt idx="14">
                  <c:v>0.2</c:v>
                </c:pt>
                <c:pt idx="15">
                  <c:v>4.0000000000000022E-2</c:v>
                </c:pt>
                <c:pt idx="16">
                  <c:v>0.1</c:v>
                </c:pt>
                <c:pt idx="17">
                  <c:v>7.0000000000000021E-2</c:v>
                </c:pt>
                <c:pt idx="18">
                  <c:v>0.17</c:v>
                </c:pt>
                <c:pt idx="19">
                  <c:v>8.0000000000000043E-2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Subject Level Score</c:v>
                </c:pt>
              </c:strCache>
            </c:strRef>
          </c:tx>
          <c:cat>
            <c:strRef>
              <c:f>Sheet1!$A$2:$A$21</c:f>
              <c:strCache>
                <c:ptCount val="20"/>
                <c:pt idx="0">
                  <c:v>Receptive</c:v>
                </c:pt>
                <c:pt idx="1">
                  <c:v>Clarify</c:v>
                </c:pt>
                <c:pt idx="2">
                  <c:v>Express</c:v>
                </c:pt>
                <c:pt idx="3">
                  <c:v>Adaptable</c:v>
                </c:pt>
                <c:pt idx="4">
                  <c:v>Plans</c:v>
                </c:pt>
                <c:pt idx="5">
                  <c:v>Goals</c:v>
                </c:pt>
                <c:pt idx="6">
                  <c:v>Contribute</c:v>
                </c:pt>
                <c:pt idx="7">
                  <c:v>Respect</c:v>
                </c:pt>
                <c:pt idx="8">
                  <c:v>Resolution</c:v>
                </c:pt>
                <c:pt idx="9">
                  <c:v>Evaluate</c:v>
                </c:pt>
                <c:pt idx="10">
                  <c:v>Realistic</c:v>
                </c:pt>
                <c:pt idx="11">
                  <c:v>Responsible</c:v>
                </c:pt>
                <c:pt idx="12">
                  <c:v>Persistent</c:v>
                </c:pt>
                <c:pt idx="13">
                  <c:v>Reflection</c:v>
                </c:pt>
                <c:pt idx="14">
                  <c:v>Leader</c:v>
                </c:pt>
                <c:pt idx="15">
                  <c:v>Effective</c:v>
                </c:pt>
                <c:pt idx="16">
                  <c:v>Proud</c:v>
                </c:pt>
                <c:pt idx="17">
                  <c:v>Impactful</c:v>
                </c:pt>
                <c:pt idx="18">
                  <c:v>Resourceful</c:v>
                </c:pt>
                <c:pt idx="19">
                  <c:v>Independent</c:v>
                </c:pt>
              </c:strCache>
            </c:strRef>
          </c:cat>
          <c:val>
            <c:numRef>
              <c:f>Sheet1!$D$2:$D$21</c:f>
              <c:numCache>
                <c:formatCode>0.0%</c:formatCode>
                <c:ptCount val="20"/>
                <c:pt idx="0">
                  <c:v>0.24300000000000008</c:v>
                </c:pt>
                <c:pt idx="1">
                  <c:v>0.20800000000000007</c:v>
                </c:pt>
                <c:pt idx="2">
                  <c:v>0.253</c:v>
                </c:pt>
                <c:pt idx="3">
                  <c:v>0.29400000000000015</c:v>
                </c:pt>
                <c:pt idx="4">
                  <c:v>0.255</c:v>
                </c:pt>
                <c:pt idx="5">
                  <c:v>0.18900000000000008</c:v>
                </c:pt>
                <c:pt idx="6">
                  <c:v>0.18400000000000008</c:v>
                </c:pt>
                <c:pt idx="7">
                  <c:v>4.7000000000000014E-2</c:v>
                </c:pt>
                <c:pt idx="8">
                  <c:v>0.24100000000000008</c:v>
                </c:pt>
                <c:pt idx="9">
                  <c:v>0.29600000000000021</c:v>
                </c:pt>
                <c:pt idx="10">
                  <c:v>0.20500000000000004</c:v>
                </c:pt>
                <c:pt idx="11">
                  <c:v>0.11600000000000002</c:v>
                </c:pt>
                <c:pt idx="12">
                  <c:v>0.27300000000000002</c:v>
                </c:pt>
                <c:pt idx="13">
                  <c:v>0.16900000000000001</c:v>
                </c:pt>
                <c:pt idx="14">
                  <c:v>0.32900000000000024</c:v>
                </c:pt>
                <c:pt idx="15">
                  <c:v>0.14900000000000008</c:v>
                </c:pt>
                <c:pt idx="16">
                  <c:v>0.30400000000000021</c:v>
                </c:pt>
                <c:pt idx="17">
                  <c:v>0.27400000000000002</c:v>
                </c:pt>
                <c:pt idx="18">
                  <c:v>0.33200000000000024</c:v>
                </c:pt>
                <c:pt idx="19">
                  <c:v>0.193</c:v>
                </c:pt>
              </c:numCache>
            </c:numRef>
          </c:val>
        </c:ser>
        <c:marker val="1"/>
        <c:axId val="102122624"/>
        <c:axId val="114385280"/>
      </c:lineChart>
      <c:catAx>
        <c:axId val="102122624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 sz="1000"/>
            </a:pPr>
            <a:endParaRPr lang="en-US"/>
          </a:p>
        </c:txPr>
        <c:crossAx val="114385280"/>
        <c:crossesAt val="0"/>
        <c:auto val="1"/>
        <c:lblAlgn val="ctr"/>
        <c:lblOffset val="100"/>
      </c:catAx>
      <c:valAx>
        <c:axId val="114385280"/>
        <c:scaling>
          <c:orientation val="minMax"/>
          <c:max val="0.5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baseline="0" dirty="0" smtClean="0"/>
                  <a:t>Net Gain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5.1623276820127314E-3"/>
              <c:y val="0.28983956692913382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2122624"/>
        <c:crosses val="autoZero"/>
        <c:crossBetween val="between"/>
        <c:majorUnit val="0.1"/>
      </c:valAx>
    </c:plotArea>
    <c:legend>
      <c:legendPos val="t"/>
      <c:layout>
        <c:manualLayout>
          <c:xMode val="edge"/>
          <c:yMode val="edge"/>
          <c:x val="0.12491286562152704"/>
          <c:y val="6.2687499999999993E-2"/>
          <c:w val="0.52194604052871774"/>
          <c:h val="4.2715715223097112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Tactical Opportunities</a:t>
            </a:r>
            <a:r>
              <a:rPr lang="en-US" sz="1200" baseline="0" dirty="0"/>
              <a:t> for </a:t>
            </a:r>
            <a:r>
              <a:rPr lang="en-US" sz="1200" i="0" baseline="0" dirty="0" smtClean="0"/>
              <a:t>State </a:t>
            </a:r>
            <a:r>
              <a:rPr lang="en-US" sz="1200" baseline="0" dirty="0" smtClean="0"/>
              <a:t>Using </a:t>
            </a:r>
            <a:r>
              <a:rPr lang="en-US" sz="1200" baseline="0" dirty="0"/>
              <a:t>Net Gain % </a:t>
            </a:r>
            <a:r>
              <a:rPr lang="en-US" sz="1200" baseline="0" dirty="0" smtClean="0"/>
              <a:t>Score</a:t>
            </a:r>
            <a:endParaRPr lang="en-US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9.2842967534451273E-2"/>
          <c:y val="8.6908292612289745E-2"/>
          <c:w val="0.73071888846524569"/>
          <c:h val="0.80336102539943177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Communication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</c:spPr>
          </c:marker>
          <c:dLbls>
            <c:dLbl>
              <c:idx val="0"/>
              <c:layout>
                <c:manualLayout>
                  <c:x val="-0.11208997709958005"/>
                  <c:y val="-2.9741860556340691E-2"/>
                </c:manualLayout>
              </c:layout>
              <c:showSerName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SerName val="1"/>
          </c:dLbls>
          <c:xVal>
            <c:numRef>
              <c:f>Sheet1!$A$2:$A$26</c:f>
              <c:numCache>
                <c:formatCode>General</c:formatCode>
                <c:ptCount val="25"/>
              </c:numCache>
            </c:numRef>
          </c:xVal>
          <c:yVal>
            <c:numRef>
              <c:f>Sheet1!$B$2:$B$26</c:f>
              <c:numCache>
                <c:formatCode>General</c:formatCode>
                <c:ptCount val="25"/>
              </c:numCache>
            </c:numRef>
          </c:yVal>
        </c:ser>
        <c:ser>
          <c:idx val="4"/>
          <c:order val="1"/>
          <c:tx>
            <c:strRef>
              <c:f>Sheet1!$F$1</c:f>
              <c:strCache>
                <c:ptCount val="1"/>
                <c:pt idx="0">
                  <c:v>Planning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>
                <a:solidFill>
                  <a:schemeClr val="accent3"/>
                </a:solidFill>
              </a:ln>
            </c:spPr>
          </c:marker>
          <c:dLbls>
            <c:dLbl>
              <c:idx val="4"/>
              <c:layout>
                <c:manualLayout>
                  <c:x val="-3.0076042655880512E-3"/>
                  <c:y val="0"/>
                </c:manualLayout>
              </c:layout>
              <c:showSerName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SerName val="1"/>
          </c:dLbls>
          <c:xVal>
            <c:numRef>
              <c:f>Sheet1!$A$2:$A$26</c:f>
              <c:numCache>
                <c:formatCode>General</c:formatCode>
                <c:ptCount val="25"/>
              </c:numCache>
            </c:numRef>
          </c:xVal>
          <c:yVal>
            <c:numRef>
              <c:f>Sheet1!$F$2:$F$26</c:f>
              <c:numCache>
                <c:formatCode>General</c:formatCode>
                <c:ptCount val="25"/>
              </c:numCache>
            </c:numRef>
          </c:yVal>
        </c:ser>
        <c:ser>
          <c:idx val="8"/>
          <c:order val="2"/>
          <c:tx>
            <c:strRef>
              <c:f>Sheet1!$J$1</c:f>
              <c:strCache>
                <c:ptCount val="1"/>
                <c:pt idx="0">
                  <c:v>Teamwork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>
                <a:solidFill>
                  <a:schemeClr val="accent2"/>
                </a:solidFill>
              </a:ln>
            </c:spPr>
          </c:marker>
          <c:dLbls>
            <c:dLbl>
              <c:idx val="8"/>
              <c:layout>
                <c:manualLayout>
                  <c:x val="-4.5114063983820772E-3"/>
                  <c:y val="2.4784883796950532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SerName val="1"/>
            </c:dLbl>
            <c:delete val="1"/>
          </c:dLbls>
          <c:xVal>
            <c:numRef>
              <c:f>Sheet1!$A$2:$A$26</c:f>
              <c:numCache>
                <c:formatCode>General</c:formatCode>
                <c:ptCount val="25"/>
              </c:numCache>
            </c:numRef>
          </c:xVal>
          <c:yVal>
            <c:numRef>
              <c:f>Sheet1!$J$2:$J$26</c:f>
              <c:numCache>
                <c:formatCode>General</c:formatCode>
                <c:ptCount val="25"/>
              </c:numCache>
            </c:numRef>
          </c:yVal>
        </c:ser>
        <c:ser>
          <c:idx val="12"/>
          <c:order val="3"/>
          <c:tx>
            <c:strRef>
              <c:f>Sheet1!$N$1</c:f>
              <c:strCache>
                <c:ptCount val="1"/>
                <c:pt idx="0">
                  <c:v>Problem Solving and Decision Making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>
                <a:solidFill>
                  <a:srgbClr val="7030A0"/>
                </a:solidFill>
              </a:ln>
            </c:spPr>
          </c:marker>
          <c:dLbls>
            <c:dLbl>
              <c:idx val="12"/>
              <c:layout>
                <c:manualLayout>
                  <c:x val="-6.0152085311760833E-3"/>
                  <c:y val="2.7263372176645824E-2"/>
                </c:manualLayout>
              </c:layout>
              <c:showSerName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SerName val="1"/>
          </c:dLbls>
          <c:xVal>
            <c:numRef>
              <c:f>Sheet1!$A$2:$A$26</c:f>
              <c:numCache>
                <c:formatCode>General</c:formatCode>
                <c:ptCount val="25"/>
              </c:numCache>
            </c:numRef>
          </c:xVal>
          <c:yVal>
            <c:numRef>
              <c:f>Sheet1!$N$2:$N$26</c:f>
              <c:numCache>
                <c:formatCode>General</c:formatCode>
                <c:ptCount val="25"/>
              </c:numCache>
            </c:numRef>
          </c:yVal>
        </c:ser>
        <c:ser>
          <c:idx val="18"/>
          <c:order val="4"/>
          <c:tx>
            <c:strRef>
              <c:f>Sheet1!$T$1</c:f>
              <c:strCache>
                <c:ptCount val="1"/>
                <c:pt idx="0">
                  <c:v>Individual Sense of Self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>
                <a:solidFill>
                  <a:schemeClr val="accent6"/>
                </a:solidFill>
              </a:ln>
            </c:spPr>
          </c:marker>
          <c:dLbls>
            <c:dLbl>
              <c:idx val="18"/>
              <c:layout>
                <c:manualLayout>
                  <c:x val="-0.14887641114660771"/>
                  <c:y val="1.9827907037560509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SerName val="1"/>
            </c:dLbl>
            <c:showSerName val="1"/>
          </c:dLbls>
          <c:xVal>
            <c:numRef>
              <c:f>Sheet1!$A$2:$A$26</c:f>
              <c:numCache>
                <c:formatCode>General</c:formatCode>
                <c:ptCount val="25"/>
              </c:numCache>
            </c:numRef>
          </c:xVal>
          <c:yVal>
            <c:numRef>
              <c:f>Sheet1!$T$2:$T$26</c:f>
              <c:numCache>
                <c:formatCode>General</c:formatCode>
                <c:ptCount val="25"/>
              </c:numCache>
            </c:numRef>
          </c:yVal>
        </c:ser>
        <c:axId val="115183616"/>
        <c:axId val="115185536"/>
      </c:scatterChart>
      <c:valAx>
        <c:axId val="115183616"/>
        <c:scaling>
          <c:orientation val="minMax"/>
          <c:max val="5"/>
          <c:min val="3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Status (Pre-Assessment Mean Score)</a:t>
                </a:r>
              </a:p>
            </c:rich>
          </c:tx>
          <c:layout/>
        </c:title>
        <c:numFmt formatCode="#,##0.0" sourceLinked="0"/>
        <c:tickLblPos val="nextTo"/>
        <c:crossAx val="115185536"/>
        <c:crossesAt val="-0.1"/>
        <c:crossBetween val="midCat"/>
        <c:majorUnit val="0.2"/>
      </c:valAx>
      <c:valAx>
        <c:axId val="115185536"/>
        <c:scaling>
          <c:orientation val="minMax"/>
          <c:max val="0.4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Growth</a:t>
                </a:r>
                <a:r>
                  <a:rPr lang="en-US" baseline="0"/>
                  <a:t> (Net Gain in %)</a:t>
                </a:r>
                <a:endParaRPr lang="en-US"/>
              </a:p>
            </c:rich>
          </c:tx>
          <c:layout/>
        </c:title>
        <c:numFmt formatCode="0%" sourceLinked="0"/>
        <c:tickLblPos val="nextTo"/>
        <c:crossAx val="115183616"/>
        <c:crosses val="autoZero"/>
        <c:crossBetween val="midCat"/>
        <c:majorUnit val="0.1"/>
      </c:valAx>
    </c:plotArea>
    <c:plotVisOnly val="1"/>
  </c:chart>
  <c:spPr>
    <a:ln>
      <a:noFill/>
    </a:ln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Core Measure Drill Down</a:t>
            </a:r>
            <a:endParaRPr lang="en-US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9.2842967534451273E-2"/>
          <c:y val="8.6908292612289745E-2"/>
          <c:w val="0.73071888846524569"/>
          <c:h val="0.80336102539943177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Communication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</c:spPr>
          </c:marker>
          <c:dLbls>
            <c:dLbl>
              <c:idx val="0"/>
              <c:layout>
                <c:manualLayout>
                  <c:x val="-0.11660138349796215"/>
                  <c:y val="9.9139535187803118E-3"/>
                </c:manualLayout>
              </c:layout>
              <c:showSerName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SerName val="1"/>
          </c:dLbls>
          <c:xVal>
            <c:numRef>
              <c:f>Sheet1!$A$2:$A$5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4.4000000000000004</c:v>
                </c:pt>
                <c:pt idx="2">
                  <c:v>3.9</c:v>
                </c:pt>
                <c:pt idx="3">
                  <c:v>3.9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0.23500000000000001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Receptive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1"/>
              <c:layout>
                <c:manualLayout>
                  <c:x val="-6.0152085311760703E-3"/>
                  <c:y val="0"/>
                </c:manualLayout>
              </c:layout>
              <c:showSerName val="1"/>
            </c:dLbl>
            <c:showSerName val="1"/>
          </c:dLbls>
          <c:xVal>
            <c:numRef>
              <c:f>Sheet1!$A$2:$A$5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4.4000000000000004</c:v>
                </c:pt>
                <c:pt idx="2">
                  <c:v>3.9</c:v>
                </c:pt>
                <c:pt idx="3">
                  <c:v>3.9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1">
                  <c:v>0.24300000000000024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Clarify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accent1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2"/>
              <c:layout>
                <c:manualLayout>
                  <c:x val="-6.4663491710143323E-2"/>
                  <c:y val="2.4784883796950532E-3"/>
                </c:manualLayout>
              </c:layout>
              <c:showSerName val="1"/>
            </c:dLbl>
            <c:showSerName val="1"/>
          </c:dLbls>
          <c:xVal>
            <c:numRef>
              <c:f>Sheet1!$A$2:$A$5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4.4000000000000004</c:v>
                </c:pt>
                <c:pt idx="2">
                  <c:v>3.9</c:v>
                </c:pt>
                <c:pt idx="3">
                  <c:v>3.9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2">
                  <c:v>0.20800000000000021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Express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3"/>
              <c:layout>
                <c:manualLayout>
                  <c:x val="-6.6167293842937333E-2"/>
                  <c:y val="0"/>
                </c:manualLayout>
              </c:layout>
              <c:showSerName val="1"/>
            </c:dLbl>
            <c:showSerName val="1"/>
          </c:dLbls>
          <c:xVal>
            <c:numRef>
              <c:f>Sheet1!$A$2:$A$5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4.4000000000000004</c:v>
                </c:pt>
                <c:pt idx="2">
                  <c:v>3.9</c:v>
                </c:pt>
                <c:pt idx="3">
                  <c:v>3.9</c:v>
                </c:pt>
              </c:numCache>
            </c:numRef>
          </c:xVal>
          <c:yVal>
            <c:numRef>
              <c:f>Sheet1!$E$2:$E$5</c:f>
              <c:numCache>
                <c:formatCode>General</c:formatCode>
                <c:ptCount val="4"/>
                <c:pt idx="3">
                  <c:v>0.253</c:v>
                </c:pt>
              </c:numCache>
            </c:numRef>
          </c:yVal>
        </c:ser>
        <c:axId val="115625344"/>
        <c:axId val="115631616"/>
      </c:scatterChart>
      <c:valAx>
        <c:axId val="115625344"/>
        <c:scaling>
          <c:orientation val="minMax"/>
          <c:max val="5"/>
          <c:min val="3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Status (Pre-Assessment Mean Score)</a:t>
                </a:r>
              </a:p>
            </c:rich>
          </c:tx>
          <c:layout/>
        </c:title>
        <c:numFmt formatCode="#,##0.0" sourceLinked="0"/>
        <c:tickLblPos val="nextTo"/>
        <c:crossAx val="115631616"/>
        <c:crossesAt val="-0.1"/>
        <c:crossBetween val="midCat"/>
        <c:majorUnit val="0.2"/>
      </c:valAx>
      <c:valAx>
        <c:axId val="115631616"/>
        <c:scaling>
          <c:orientation val="minMax"/>
          <c:max val="0.4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Growth</a:t>
                </a:r>
                <a:r>
                  <a:rPr lang="en-US" baseline="0"/>
                  <a:t> (Net Gain in %)</a:t>
                </a:r>
                <a:endParaRPr lang="en-US"/>
              </a:p>
            </c:rich>
          </c:tx>
          <c:layout/>
        </c:title>
        <c:numFmt formatCode="0%" sourceLinked="0"/>
        <c:tickLblPos val="nextTo"/>
        <c:crossAx val="115625344"/>
        <c:crosses val="autoZero"/>
        <c:crossBetween val="midCat"/>
        <c:majorUnit val="0.1"/>
      </c:valAx>
    </c:plotArea>
    <c:plotVisOnly val="1"/>
  </c:chart>
  <c:spPr>
    <a:ln>
      <a:noFill/>
    </a:ln>
  </c:sp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0.33788</cdr:x>
      <cdr:y>0.4387</cdr:y>
    </cdr:from>
    <cdr:to>
      <cdr:x>0.47301</cdr:x>
      <cdr:y>0.47656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2857831" y="2674289"/>
          <a:ext cx="114300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Teamwork</a:t>
          </a:r>
          <a:endParaRPr lang="en-US" sz="900" b="1" dirty="0"/>
        </a:p>
      </cdr:txBody>
    </cdr:sp>
  </cdr:relSizeAnchor>
  <cdr:relSizeAnchor xmlns:cdr="http://schemas.openxmlformats.org/drawingml/2006/chartDrawing">
    <cdr:from>
      <cdr:x>0.46711</cdr:x>
      <cdr:y>0.44058</cdr:y>
    </cdr:from>
    <cdr:to>
      <cdr:x>0.71409</cdr:x>
      <cdr:y>0.47845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3950898" y="2685791"/>
          <a:ext cx="208903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Problem Solving and Decision Making</a:t>
          </a:r>
          <a:endParaRPr lang="en-US" sz="900" b="1" dirty="0"/>
        </a:p>
      </cdr:txBody>
    </cdr:sp>
  </cdr:relSizeAnchor>
  <cdr:relSizeAnchor xmlns:cdr="http://schemas.openxmlformats.org/drawingml/2006/chartDrawing">
    <cdr:from>
      <cdr:x>0.72072</cdr:x>
      <cdr:y>0.43739</cdr:y>
    </cdr:from>
    <cdr:to>
      <cdr:x>0.93694</cdr:x>
      <cdr:y>0.47526</cdr:y>
    </cdr:to>
    <cdr:sp macro="" textlink="">
      <cdr:nvSpPr>
        <cdr:cNvPr id="4" name="TextBox 11"/>
        <cdr:cNvSpPr txBox="1"/>
      </cdr:nvSpPr>
      <cdr:spPr>
        <a:xfrm xmlns:a="http://schemas.openxmlformats.org/drawingml/2006/main">
          <a:off x="6096000" y="2666337"/>
          <a:ext cx="182880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Individual Sense of Self</a:t>
          </a:r>
          <a:endParaRPr lang="en-US" sz="9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0.33788</cdr:x>
      <cdr:y>0.4387</cdr:y>
    </cdr:from>
    <cdr:to>
      <cdr:x>0.47301</cdr:x>
      <cdr:y>0.47656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2857831" y="2674289"/>
          <a:ext cx="114300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Teamwork</a:t>
          </a:r>
          <a:endParaRPr lang="en-US" sz="900" b="1" dirty="0"/>
        </a:p>
      </cdr:txBody>
    </cdr:sp>
  </cdr:relSizeAnchor>
  <cdr:relSizeAnchor xmlns:cdr="http://schemas.openxmlformats.org/drawingml/2006/chartDrawing">
    <cdr:from>
      <cdr:x>0.46711</cdr:x>
      <cdr:y>0.44058</cdr:y>
    </cdr:from>
    <cdr:to>
      <cdr:x>0.71409</cdr:x>
      <cdr:y>0.47845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3950898" y="2685791"/>
          <a:ext cx="208903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Problem Solving and Decision Making</a:t>
          </a:r>
          <a:endParaRPr lang="en-US" sz="900" b="1" dirty="0"/>
        </a:p>
      </cdr:txBody>
    </cdr:sp>
  </cdr:relSizeAnchor>
  <cdr:relSizeAnchor xmlns:cdr="http://schemas.openxmlformats.org/drawingml/2006/chartDrawing">
    <cdr:from>
      <cdr:x>0.72072</cdr:x>
      <cdr:y>0.43739</cdr:y>
    </cdr:from>
    <cdr:to>
      <cdr:x>0.93694</cdr:x>
      <cdr:y>0.47526</cdr:y>
    </cdr:to>
    <cdr:sp macro="" textlink="">
      <cdr:nvSpPr>
        <cdr:cNvPr id="4" name="TextBox 11"/>
        <cdr:cNvSpPr txBox="1"/>
      </cdr:nvSpPr>
      <cdr:spPr>
        <a:xfrm xmlns:a="http://schemas.openxmlformats.org/drawingml/2006/main">
          <a:off x="6096000" y="2666337"/>
          <a:ext cx="182880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Individual Sense of Self</a:t>
          </a:r>
          <a:endParaRPr lang="en-US" sz="9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0.33788</cdr:x>
      <cdr:y>0.4387</cdr:y>
    </cdr:from>
    <cdr:to>
      <cdr:x>0.47301</cdr:x>
      <cdr:y>0.47656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2857831" y="2674289"/>
          <a:ext cx="114300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Teamwork</a:t>
          </a:r>
          <a:endParaRPr lang="en-US" sz="900" b="1" dirty="0"/>
        </a:p>
      </cdr:txBody>
    </cdr:sp>
  </cdr:relSizeAnchor>
  <cdr:relSizeAnchor xmlns:cdr="http://schemas.openxmlformats.org/drawingml/2006/chartDrawing">
    <cdr:from>
      <cdr:x>0.46711</cdr:x>
      <cdr:y>0.44058</cdr:y>
    </cdr:from>
    <cdr:to>
      <cdr:x>0.71409</cdr:x>
      <cdr:y>0.47845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3950898" y="2685791"/>
          <a:ext cx="208903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Problem Solving and Decision Making</a:t>
          </a:r>
          <a:endParaRPr lang="en-US" sz="900" b="1" dirty="0"/>
        </a:p>
      </cdr:txBody>
    </cdr:sp>
  </cdr:relSizeAnchor>
  <cdr:relSizeAnchor xmlns:cdr="http://schemas.openxmlformats.org/drawingml/2006/chartDrawing">
    <cdr:from>
      <cdr:x>0.72072</cdr:x>
      <cdr:y>0.43739</cdr:y>
    </cdr:from>
    <cdr:to>
      <cdr:x>0.93694</cdr:x>
      <cdr:y>0.47526</cdr:y>
    </cdr:to>
    <cdr:sp macro="" textlink="">
      <cdr:nvSpPr>
        <cdr:cNvPr id="4" name="TextBox 11"/>
        <cdr:cNvSpPr txBox="1"/>
      </cdr:nvSpPr>
      <cdr:spPr>
        <a:xfrm xmlns:a="http://schemas.openxmlformats.org/drawingml/2006/main">
          <a:off x="6096000" y="2666337"/>
          <a:ext cx="182880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Individual Sense of Self</a:t>
          </a:r>
          <a:endParaRPr lang="en-US" sz="9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0.33788</cdr:x>
      <cdr:y>0.4387</cdr:y>
    </cdr:from>
    <cdr:to>
      <cdr:x>0.47301</cdr:x>
      <cdr:y>0.47656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2857831" y="2674289"/>
          <a:ext cx="114300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Teamwork</a:t>
          </a:r>
          <a:endParaRPr lang="en-US" sz="900" b="1" dirty="0"/>
        </a:p>
      </cdr:txBody>
    </cdr:sp>
  </cdr:relSizeAnchor>
  <cdr:relSizeAnchor xmlns:cdr="http://schemas.openxmlformats.org/drawingml/2006/chartDrawing">
    <cdr:from>
      <cdr:x>0.46711</cdr:x>
      <cdr:y>0.44058</cdr:y>
    </cdr:from>
    <cdr:to>
      <cdr:x>0.71409</cdr:x>
      <cdr:y>0.47845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3950898" y="2685791"/>
          <a:ext cx="208903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Problem Solving and Decision Making</a:t>
          </a:r>
          <a:endParaRPr lang="en-US" sz="900" b="1" dirty="0"/>
        </a:p>
      </cdr:txBody>
    </cdr:sp>
  </cdr:relSizeAnchor>
  <cdr:relSizeAnchor xmlns:cdr="http://schemas.openxmlformats.org/drawingml/2006/chartDrawing">
    <cdr:from>
      <cdr:x>0.72072</cdr:x>
      <cdr:y>0.43739</cdr:y>
    </cdr:from>
    <cdr:to>
      <cdr:x>0.93694</cdr:x>
      <cdr:y>0.47526</cdr:y>
    </cdr:to>
    <cdr:sp macro="" textlink="">
      <cdr:nvSpPr>
        <cdr:cNvPr id="4" name="TextBox 11"/>
        <cdr:cNvSpPr txBox="1"/>
      </cdr:nvSpPr>
      <cdr:spPr>
        <a:xfrm xmlns:a="http://schemas.openxmlformats.org/drawingml/2006/main">
          <a:off x="6096000" y="2666337"/>
          <a:ext cx="182880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900" b="1" dirty="0" smtClean="0"/>
            <a:t>Individual Sense of Self</a:t>
          </a:r>
          <a:endParaRPr lang="en-US" sz="9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-914400" y="-2044460"/>
          <a:ext cx="0" cy="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-914400" y="-2044460"/>
          <a:ext cx="0" cy="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87BA06-6B03-48CB-8ED1-5D0E695AD087}" type="datetimeFigureOut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ED070B-CAAF-4CE4-9A75-39FD38357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HISTORY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Focus on helping kids make good life decisions</a:t>
            </a:r>
          </a:p>
          <a:p>
            <a:pPr lvl="1"/>
            <a:r>
              <a:rPr lang="en-US" dirty="0" smtClean="0"/>
              <a:t>Drug nexus</a:t>
            </a:r>
          </a:p>
          <a:p>
            <a:r>
              <a:rPr lang="en-US" dirty="0" smtClean="0"/>
              <a:t>Six states</a:t>
            </a:r>
          </a:p>
          <a:p>
            <a:r>
              <a:rPr lang="en-US" dirty="0" smtClean="0"/>
              <a:t>2962 program participants in grades 6-9 </a:t>
            </a:r>
          </a:p>
          <a:p>
            <a:r>
              <a:rPr lang="en-US" dirty="0" smtClean="0"/>
              <a:t>Comprehensive program evaluations</a:t>
            </a:r>
          </a:p>
          <a:p>
            <a:pPr lvl="1"/>
            <a:r>
              <a:rPr lang="en-US" dirty="0" smtClean="0"/>
              <a:t>On-site visits to assess administration and program content</a:t>
            </a:r>
          </a:p>
          <a:p>
            <a:pPr lvl="1"/>
            <a:r>
              <a:rPr lang="en-US" dirty="0" smtClean="0"/>
              <a:t>Surveys to quantify</a:t>
            </a:r>
            <a:r>
              <a:rPr lang="en-US" baseline="0" dirty="0" smtClean="0"/>
              <a:t> program impact</a:t>
            </a:r>
          </a:p>
          <a:p>
            <a:pPr lvl="1"/>
            <a:endParaRPr lang="en-US" baseline="0" dirty="0" smtClean="0"/>
          </a:p>
          <a:p>
            <a:r>
              <a:rPr lang="en-US" b="1" dirty="0" smtClean="0"/>
              <a:t>METHODOLOGY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 impact metrics</a:t>
            </a:r>
          </a:p>
          <a:p>
            <a:pPr lvl="1"/>
            <a:r>
              <a:rPr lang="en-US" dirty="0" smtClean="0"/>
              <a:t>20 agreement items (5 pt </a:t>
            </a:r>
            <a:r>
              <a:rPr lang="en-US" dirty="0" err="1" smtClean="0"/>
              <a:t>Likert</a:t>
            </a:r>
            <a:r>
              <a:rPr lang="en-US" dirty="0" smtClean="0"/>
              <a:t>), loading on five core measures</a:t>
            </a:r>
          </a:p>
          <a:p>
            <a:pPr lvl="2"/>
            <a:r>
              <a:rPr lang="en-US" dirty="0" smtClean="0"/>
              <a:t>Communication, Planning, Teamwork, Problem Solving, Sense of Self</a:t>
            </a:r>
          </a:p>
          <a:p>
            <a:pPr lvl="1"/>
            <a:r>
              <a:rPr lang="en-US" dirty="0" smtClean="0"/>
              <a:t>  Overall measure of Ability to Make Good Choices</a:t>
            </a:r>
          </a:p>
          <a:p>
            <a:r>
              <a:rPr lang="en-US" dirty="0" smtClean="0"/>
              <a:t>Pre- and Post-Assessment design to measure program impact</a:t>
            </a:r>
          </a:p>
          <a:p>
            <a:r>
              <a:rPr lang="en-US" dirty="0" smtClean="0"/>
              <a:t>Use of record id number to match Pre- and Post-Assessment responses at subject level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OBJECTIVE</a:t>
            </a:r>
          </a:p>
          <a:p>
            <a:r>
              <a:rPr lang="en-US" dirty="0" smtClean="0"/>
              <a:t>Evaluative - Quantify program impact</a:t>
            </a:r>
          </a:p>
          <a:p>
            <a:r>
              <a:rPr lang="en-US" dirty="0" smtClean="0"/>
              <a:t>Process Improvement – Provide individual states with specific and differentiated tactics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D070B-CAAF-4CE4-9A75-39FD383573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 Gain % Score relies on individual scores</a:t>
            </a:r>
            <a:r>
              <a:rPr lang="en-US" baseline="0" dirty="0" smtClean="0"/>
              <a:t> to measure the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D070B-CAAF-4CE4-9A75-39FD3835734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Note the presentation will include a brief review of the methodology,  examples using the three common methods and then a perceptual map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04F0F2-E5B1-4351-ABF7-3F2714CD5E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Something we tried to design our way out of </a:t>
            </a:r>
            <a:r>
              <a:rPr lang="en-US" baseline="0" dirty="0" smtClean="0"/>
              <a:t> - rewording items, changing scales.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No great luck and all these items </a:t>
            </a:r>
            <a:r>
              <a:rPr lang="en-US" baseline="0" smtClean="0"/>
              <a:t>were essential to our model.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0FB78A-E258-4059-ADDF-92DDA8A8ED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Change calculated at group level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Accounts for all response positions on the scale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 Strongly Disagree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 Disagree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 Neutral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 Agree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 Strongly Agree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Issue - Change in mean score does not show much differentiation across items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Was the program impactful?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Tactically, what can you tell them to do?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addition to not showing much change this is a difficult tool for program administrators to use.</a:t>
            </a:r>
          </a:p>
          <a:p>
            <a:endParaRPr lang="en-US" dirty="0" smtClean="0"/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average change per item is based on the Example State group’s scores.  – we can</a:t>
            </a:r>
            <a:r>
              <a:rPr lang="en-US" baseline="0" dirty="0" smtClean="0">
                <a:solidFill>
                  <a:srgbClr val="FF0000"/>
                </a:solidFill>
              </a:rPr>
              <a:t> use as the ultimate metric for comparing this approach to the new approach.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D070B-CAAF-4CE4-9A75-39FD383573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Change calculated at group level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Uses only the positive response positions on the scale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 Agree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 Strongly Agree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Ceiling Effect - Top 2 Boxes Scores on Pre-Assessment were high (most ranging from 69%to 95%) leaving little room for improvement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Change in Top 2 Box Score shows slightly more differentiation than the change in mean score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But, are you willing to define impact this way?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defTabSz="931774"/>
            <a:endParaRPr lang="en-US" dirty="0" smtClean="0"/>
          </a:p>
          <a:p>
            <a:pPr defTabSz="931774"/>
            <a:endParaRPr lang="en-US" dirty="0" smtClean="0"/>
          </a:p>
          <a:p>
            <a:pPr defTabSz="931774"/>
            <a:r>
              <a:rPr lang="en-US" dirty="0" smtClean="0"/>
              <a:t>Again neither of these graphics is very helpful for a program administrator. </a:t>
            </a:r>
          </a:p>
          <a:p>
            <a:endParaRPr lang="en-US" dirty="0" smtClean="0"/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average change per item is based on the Example State group’s scores.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D070B-CAAF-4CE4-9A75-39FD383573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/>
            <a:r>
              <a:rPr lang="en-US" dirty="0" smtClean="0"/>
              <a:t> Net Gain % Score relies on individual scores</a:t>
            </a:r>
            <a:r>
              <a:rPr lang="en-US" baseline="0" dirty="0" smtClean="0"/>
              <a:t> to measure the change. It is then broken out by demographic variable state.</a:t>
            </a:r>
            <a:endParaRPr lang="en-US" dirty="0" smtClean="0"/>
          </a:p>
          <a:p>
            <a:pPr defTabSz="931774"/>
            <a:endParaRPr lang="en-US" dirty="0" smtClean="0"/>
          </a:p>
          <a:p>
            <a:endParaRPr lang="en-US" dirty="0" smtClean="0"/>
          </a:p>
          <a:p>
            <a:pPr lvl="1">
              <a:spcBef>
                <a:spcPct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average change per item is based on the Example State group’s scores.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D070B-CAAF-4CE4-9A75-39FD383573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D070B-CAAF-4CE4-9A75-39FD3835734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D070B-CAAF-4CE4-9A75-39FD383573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Juxtaposes Status and Growth</a:t>
            </a:r>
          </a:p>
          <a:p>
            <a:r>
              <a:rPr lang="en-US" dirty="0" smtClean="0"/>
              <a:t>Status represented by Pre-Assessment Mean Score</a:t>
            </a:r>
          </a:p>
          <a:p>
            <a:r>
              <a:rPr lang="en-US" dirty="0" smtClean="0"/>
              <a:t>Growth represented by Net Gain % Score</a:t>
            </a:r>
          </a:p>
          <a:p>
            <a:r>
              <a:rPr lang="en-US" dirty="0" smtClean="0"/>
              <a:t>Use to identify tactical opportunities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D070B-CAAF-4CE4-9A75-39FD3835734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RC_overview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E4D62C9-8906-478A-BCA9-F1290AD219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RC_overview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22356"/>
            <a:ext cx="8077200" cy="707886"/>
          </a:xfrm>
        </p:spPr>
        <p:txBody>
          <a:bodyPr>
            <a:sp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2283702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fld id="{960E1362-0A13-49F2-A115-20A856BAB0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RC_overviewSlide.jpg"/>
          <p:cNvPicPr>
            <a:picLocks noChangeAspect="1"/>
          </p:cNvPicPr>
          <p:nvPr userDrawn="1"/>
        </p:nvPicPr>
        <p:blipFill>
          <a:blip r:embed="rId2" cstate="print"/>
          <a:srcRect l="14167" t="94444"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DRC_overviewSlide.jpg"/>
          <p:cNvPicPr>
            <a:picLocks noChangeAspect="1"/>
          </p:cNvPicPr>
          <p:nvPr userDrawn="1"/>
        </p:nvPicPr>
        <p:blipFill>
          <a:blip r:embed="rId2" cstate="print"/>
          <a:srcRect l="85000" t="81111" r="3333" b="6667"/>
          <a:stretch>
            <a:fillRect/>
          </a:stretch>
        </p:blipFill>
        <p:spPr bwMode="auto">
          <a:xfrm>
            <a:off x="7772400" y="55626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B4C477-9731-438C-B681-DA608F0A0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57890"/>
            <a:ext cx="8077200" cy="4524315"/>
          </a:xfrm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  <a:t>Leveraging Evaluative Metrics And Developing Tactical Interventions that Maximize Program Impact: </a:t>
            </a:r>
            <a:b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  <a:t>A Real World Example</a:t>
            </a:r>
            <a:r>
              <a:rPr lang="en-US" sz="40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Presented October 27, 2012 </a:t>
            </a:r>
            <a:r>
              <a:rPr lang="en-US" sz="2000" dirty="0" smtClean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26th Annual Conference of the American Evaluation Association</a:t>
            </a:r>
            <a:r>
              <a:rPr lang="en-US" sz="2000" dirty="0" smtClean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in Visualizing Collaboration and Impact through Social Network Analysis and Perceptual Maps</a:t>
            </a:r>
            <a:r>
              <a:rPr lang="en-US" sz="20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US" sz="28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066800" y="5029200"/>
            <a:ext cx="8077200" cy="12192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  <a:latin typeface="Garamond" pitchFamily="18" charset="0"/>
              </a:rPr>
              <a:t>Jack Fentress, M.S., M.B.A.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Garamond" pitchFamily="18" charset="0"/>
              </a:rPr>
              <a:t>Herbert M. Baum, Ph.D.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04800" y="381000"/>
          <a:ext cx="8458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2"/>
          <p:cNvSpPr txBox="1"/>
          <p:nvPr/>
        </p:nvSpPr>
        <p:spPr>
          <a:xfrm rot="16200000">
            <a:off x="3619500" y="1409700"/>
            <a:ext cx="2514600" cy="79248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Receptive </a:t>
            </a:r>
            <a:r>
              <a:rPr lang="en-US" sz="1000" dirty="0" smtClean="0"/>
              <a:t>- I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am willing to listen to other people's ideas even if they are different from my own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Clarify</a:t>
            </a:r>
            <a:r>
              <a:rPr lang="en-US" sz="1000" dirty="0" smtClean="0"/>
              <a:t> 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ask questions when people say something I do not understand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Express</a:t>
            </a:r>
            <a:r>
              <a:rPr lang="en-US" sz="1000" dirty="0"/>
              <a:t> </a:t>
            </a:r>
            <a:r>
              <a:rPr lang="en-US" sz="1000" dirty="0" smtClean="0"/>
              <a:t>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am good at getting my point across so others understand what I mean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Adaptable</a:t>
            </a:r>
            <a:r>
              <a:rPr lang="en-US" sz="1000" dirty="0" smtClean="0"/>
              <a:t> - W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hen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things change I can adjust my plans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Plans</a:t>
            </a:r>
            <a:r>
              <a:rPr lang="en-US" sz="1000" dirty="0"/>
              <a:t> </a:t>
            </a:r>
            <a:r>
              <a:rPr lang="en-US" sz="1000" dirty="0" smtClean="0"/>
              <a:t>- Y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ou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need to have a plan to get to your goal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Goals</a:t>
            </a:r>
            <a:r>
              <a:rPr lang="en-US" sz="1000" dirty="0"/>
              <a:t> </a:t>
            </a:r>
            <a:r>
              <a:rPr lang="en-US" sz="1000" dirty="0" smtClean="0"/>
              <a:t>- I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is important to set goals for yourself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Contribute</a:t>
            </a:r>
            <a:r>
              <a:rPr lang="en-US" sz="1000" dirty="0" smtClean="0"/>
              <a:t> 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can help a team be successful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Respect</a:t>
            </a:r>
            <a:r>
              <a:rPr lang="en-US" sz="1000" dirty="0"/>
              <a:t> </a:t>
            </a:r>
            <a:r>
              <a:rPr lang="en-US" sz="1000" dirty="0" smtClean="0"/>
              <a:t>- T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eams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work better when people treat each other with respect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Resolution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know some positive ways to settle disagreements when working in a team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Evaluate -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usually look at a situation in a number of ways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Realistic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It is important to think about possible good and bad results when making a choice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Responsible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am responsible for the decisions I make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Persistent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solve difficult problems if I continue to try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Reflection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You can learn from mistakes to make better choices the next time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Leader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If people were choosing someone to lead an activity, they might choose me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Effective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do a lot when I set my mind to it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Proud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Considering everything, I have a lot to be proud of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Impactful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My own hard work can change things for the better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Resourceful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handle things even when something unexpected happens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Independent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stand up for what I believe is right even when the group does something different</a:t>
            </a:r>
            <a:r>
              <a:rPr lang="en-US" sz="1000" dirty="0"/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33600" y="1143000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276600" y="1219200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19600" y="1219200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296025" y="1209675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30480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Communication</a:t>
            </a:r>
            <a:endParaRPr lang="en-US" sz="9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82419" y="3065069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Planning</a:t>
            </a:r>
            <a:endParaRPr lang="en-US" sz="9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685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Avg. Impact for Item = 22.8%</a:t>
            </a:r>
            <a:br>
              <a:rPr lang="en-US" sz="1400" dirty="0" smtClean="0"/>
            </a:br>
            <a:r>
              <a:rPr lang="en-US" sz="1400" dirty="0" smtClean="0"/>
              <a:t>Range 4% – 33% </a:t>
            </a:r>
          </a:p>
        </p:txBody>
      </p:sp>
      <p:sp>
        <p:nvSpPr>
          <p:cNvPr id="15" name="Slide Number Placeholder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E1362-0A13-49F2-A115-20A856BAB0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04800" y="381000"/>
          <a:ext cx="8458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2"/>
          <p:cNvSpPr txBox="1"/>
          <p:nvPr/>
        </p:nvSpPr>
        <p:spPr>
          <a:xfrm rot="16200000">
            <a:off x="3619500" y="1409700"/>
            <a:ext cx="2514600" cy="79248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Receptive </a:t>
            </a:r>
            <a:r>
              <a:rPr lang="en-US" sz="1000" dirty="0" smtClean="0"/>
              <a:t>- I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am willing to listen to other people's ideas even if they are different from my own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Clarify</a:t>
            </a:r>
            <a:r>
              <a:rPr lang="en-US" sz="1000" dirty="0" smtClean="0"/>
              <a:t> 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ask questions when people say something I do not understand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Express</a:t>
            </a:r>
            <a:r>
              <a:rPr lang="en-US" sz="1000" dirty="0"/>
              <a:t> </a:t>
            </a:r>
            <a:r>
              <a:rPr lang="en-US" sz="1000" dirty="0" smtClean="0"/>
              <a:t>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am good at getting my point across so others understand what I mean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Adaptable</a:t>
            </a:r>
            <a:r>
              <a:rPr lang="en-US" sz="1000" dirty="0" smtClean="0"/>
              <a:t> - W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hen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things change I can adjust my plans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Plans</a:t>
            </a:r>
            <a:r>
              <a:rPr lang="en-US" sz="1000" dirty="0"/>
              <a:t> </a:t>
            </a:r>
            <a:r>
              <a:rPr lang="en-US" sz="1000" dirty="0" smtClean="0"/>
              <a:t>- Y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ou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need to have a plan to get to your goal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Goals</a:t>
            </a:r>
            <a:r>
              <a:rPr lang="en-US" sz="1000" dirty="0"/>
              <a:t> </a:t>
            </a:r>
            <a:r>
              <a:rPr lang="en-US" sz="1000" dirty="0" smtClean="0"/>
              <a:t>- I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is important to set goals for yourself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Contribute</a:t>
            </a:r>
            <a:r>
              <a:rPr lang="en-US" sz="1000" dirty="0" smtClean="0"/>
              <a:t> 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can help a team be successful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Respect</a:t>
            </a:r>
            <a:r>
              <a:rPr lang="en-US" sz="1000" dirty="0"/>
              <a:t> </a:t>
            </a:r>
            <a:r>
              <a:rPr lang="en-US" sz="1000" dirty="0" smtClean="0"/>
              <a:t>- T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eams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work better when people treat each other with respect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Resolution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know some positive ways to settle disagreements when working in a team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Evaluate -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usually look at a situation in a number of ways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Realistic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It is important to think about possible good and bad results when making a choice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Responsible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am responsible for the decisions I make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Persistent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solve difficult problems if I continue to try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Reflection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You can learn from mistakes to make better choices the next time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Leader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If people were choosing someone to lead an activity, they might choose me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Effective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do a lot when I set my mind to it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Proud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Considering everything, I have a lot to be proud of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Impactful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My own hard work can change things for the better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Resourceful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handle things even when something unexpected happens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Independent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stand up for what I believe is right even when the group does something different</a:t>
            </a:r>
            <a:r>
              <a:rPr lang="en-US" sz="1000" dirty="0"/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33600" y="1143000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276600" y="1219200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19600" y="1219200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296025" y="1209675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30480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Communication</a:t>
            </a:r>
            <a:endParaRPr lang="en-US" sz="9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82419" y="3065069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Planning</a:t>
            </a:r>
            <a:endParaRPr lang="en-US" sz="9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685800"/>
            <a:ext cx="2667000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    Avg</a:t>
            </a:r>
            <a:r>
              <a:rPr lang="en-US" sz="1400" dirty="0" smtClean="0"/>
              <a:t>. Item Change</a:t>
            </a:r>
            <a:br>
              <a:rPr lang="en-US" sz="1400" dirty="0" smtClean="0"/>
            </a:br>
            <a:r>
              <a:rPr lang="en-US" sz="1400" dirty="0" smtClean="0"/>
              <a:t>Mean Score              </a:t>
            </a:r>
            <a:r>
              <a:rPr lang="en-US" sz="1400" dirty="0" smtClean="0"/>
              <a:t>	  7% </a:t>
            </a:r>
            <a:endParaRPr lang="en-US" sz="1400" dirty="0" smtClean="0"/>
          </a:p>
          <a:p>
            <a:r>
              <a:rPr lang="en-US" sz="1400" dirty="0" smtClean="0"/>
              <a:t>Top 2 Box Score       </a:t>
            </a:r>
            <a:r>
              <a:rPr lang="en-US" sz="1400" dirty="0" smtClean="0"/>
              <a:t>	10%</a:t>
            </a:r>
            <a:endParaRPr lang="en-US" sz="1400" dirty="0" smtClean="0"/>
          </a:p>
          <a:p>
            <a:r>
              <a:rPr lang="en-US" sz="1400" dirty="0" smtClean="0"/>
              <a:t>Subject Level         </a:t>
            </a:r>
            <a:r>
              <a:rPr lang="en-US" sz="1400" dirty="0" smtClean="0"/>
              <a:t>	23% </a:t>
            </a:r>
            <a:endParaRPr lang="en-US" sz="1400" dirty="0" smtClean="0"/>
          </a:p>
        </p:txBody>
      </p:sp>
      <p:sp>
        <p:nvSpPr>
          <p:cNvPr id="15" name="Slide Number Placeholder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E1362-0A13-49F2-A115-20A856BAB0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aramond" pitchFamily="18" charset="0"/>
              </a:rPr>
              <a:t>ISSUE #2:  Programs needing clear tactical guidance.</a:t>
            </a:r>
          </a:p>
          <a:p>
            <a:pPr marL="0" indent="0">
              <a:buNone/>
            </a:pPr>
            <a:endParaRPr lang="en-US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en-US" dirty="0" smtClean="0">
              <a:latin typeface="Garamond" pitchFamily="18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ctr">
              <a:defRPr/>
            </a:pPr>
            <a:fld id="{960E1362-0A13-49F2-A115-20A856BAB0F1}" type="slidenum">
              <a:rPr lang="en-US" smtClean="0">
                <a:solidFill>
                  <a:schemeClr val="bg1"/>
                </a:solidFill>
              </a:rPr>
              <a:pPr algn="ctr"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aramond" pitchFamily="18" charset="0"/>
              </a:rPr>
              <a:t>Communicating Tactics–Perceptual Maps</a:t>
            </a:r>
            <a:endParaRPr lang="en-US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35941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Juxtaposes Status and Impact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Status represented by Pre-Assessment Mean Score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Growth represented by Net Gain % Score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Use to identify tactical opportunities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ctr">
              <a:defRPr/>
            </a:pPr>
            <a:fld id="{960E1362-0A13-49F2-A115-20A856BAB0F1}" type="slidenum">
              <a:rPr lang="en-US" smtClean="0">
                <a:solidFill>
                  <a:schemeClr val="bg1"/>
                </a:solidFill>
                <a:latin typeface="Garamond" pitchFamily="18" charset="0"/>
              </a:rPr>
              <a:pPr algn="ctr">
                <a:defRPr/>
              </a:pPr>
              <a:t>13</a:t>
            </a:fld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49370" y="866954"/>
          <a:ext cx="8445260" cy="5124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219200" y="1371600"/>
            <a:ext cx="1022350" cy="3365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Verdana" pitchFamily="34" charset="0"/>
              </a:rPr>
              <a:t>Strengths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208713" y="1371600"/>
            <a:ext cx="1020762" cy="3365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en-US" sz="900" b="1" dirty="0" smtClean="0">
                <a:solidFill>
                  <a:srgbClr val="4F81BD"/>
                </a:solidFill>
                <a:latin typeface="Verdana" pitchFamily="34" charset="0"/>
              </a:rPr>
              <a:t>Optimized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143000" y="4648200"/>
            <a:ext cx="1020762" cy="336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Verdana" pitchFamily="34" charset="0"/>
              </a:rPr>
              <a:t>Weaknesses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248400" y="4648200"/>
            <a:ext cx="1020762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Verdana" pitchFamily="34" charset="0"/>
              </a:rPr>
              <a:t>Inconclusive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837814" y="1309577"/>
            <a:ext cx="0" cy="411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81100" y="2990850"/>
            <a:ext cx="60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Perceptual Maps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E1362-0A13-49F2-A115-20A856BAB0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219200" y="889000"/>
            <a:ext cx="102235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900" b="1">
                <a:solidFill>
                  <a:srgbClr val="4F81BD"/>
                </a:solidFill>
                <a:latin typeface="Verdana" pitchFamily="34" charset="0"/>
              </a:rPr>
              <a:t>Strengths</a:t>
            </a:r>
            <a:endParaRPr lang="en-US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208713" y="889000"/>
            <a:ext cx="1020762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900" b="1">
                <a:solidFill>
                  <a:srgbClr val="4F81BD"/>
                </a:solidFill>
                <a:latin typeface="Verdana" pitchFamily="34" charset="0"/>
              </a:rPr>
              <a:t>Optimized</a:t>
            </a:r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176338" y="4660900"/>
            <a:ext cx="1020762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900" b="1">
                <a:solidFill>
                  <a:srgbClr val="4F81BD"/>
                </a:solidFill>
                <a:latin typeface="Verdana" pitchFamily="34" charset="0"/>
              </a:rPr>
              <a:t>Weaknesses</a:t>
            </a:r>
            <a:endParaRPr lang="en-US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262688" y="4660900"/>
            <a:ext cx="1020762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900" b="1">
                <a:solidFill>
                  <a:srgbClr val="4F81BD"/>
                </a:solidFill>
                <a:latin typeface="Verdana" pitchFamily="34" charset="0"/>
              </a:rPr>
              <a:t>Inconclusive</a:t>
            </a:r>
            <a:endParaRPr lang="en-US"/>
          </a:p>
        </p:txBody>
      </p:sp>
      <p:graphicFrame>
        <p:nvGraphicFramePr>
          <p:cNvPr id="13318" name="Chart 1"/>
          <p:cNvGraphicFramePr>
            <a:graphicFrameLocks/>
          </p:cNvGraphicFramePr>
          <p:nvPr/>
        </p:nvGraphicFramePr>
        <p:xfrm>
          <a:off x="371475" y="346075"/>
          <a:ext cx="8772525" cy="5153025"/>
        </p:xfrm>
        <a:graphic>
          <a:graphicData uri="http://schemas.openxmlformats.org/presentationml/2006/ole">
            <p:oleObj spid="_x0000_s13318" name="Worksheet" r:id="rId5" imgW="8772525" imgH="5153025" progId="Excel.Sheet.8">
              <p:embed/>
            </p:oleObj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4953000" y="736600"/>
            <a:ext cx="0" cy="411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25538" y="2670175"/>
            <a:ext cx="60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E1362-0A13-49F2-A115-20A856BAB0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1219200" y="1219200"/>
            <a:ext cx="1022350" cy="3365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Verdana" pitchFamily="34" charset="0"/>
              </a:rPr>
              <a:t>Strengths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208713" y="1219200"/>
            <a:ext cx="1020762" cy="3365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en-US" sz="900" b="1" dirty="0" smtClean="0">
                <a:solidFill>
                  <a:srgbClr val="4F81BD"/>
                </a:solidFill>
                <a:latin typeface="Verdana" pitchFamily="34" charset="0"/>
              </a:rPr>
              <a:t>Optimized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143000" y="4495800"/>
            <a:ext cx="1020762" cy="3365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en-US" sz="900" b="1" dirty="0" smtClean="0">
                <a:solidFill>
                  <a:srgbClr val="4F81BD"/>
                </a:solidFill>
                <a:latin typeface="Verdana" pitchFamily="34" charset="0"/>
              </a:rPr>
              <a:t>Weaknesses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248400" y="4495800"/>
            <a:ext cx="1020762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en-US" sz="900" b="1" dirty="0" smtClean="0">
                <a:solidFill>
                  <a:srgbClr val="4F81BD"/>
                </a:solidFill>
                <a:latin typeface="Verdana" pitchFamily="34" charset="0"/>
              </a:rPr>
              <a:t>Inconclusive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49370" y="533400"/>
          <a:ext cx="8445260" cy="5124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4829175" y="980896"/>
            <a:ext cx="0" cy="411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24836" y="2819443"/>
            <a:ext cx="60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E1362-0A13-49F2-A115-20A856BAB0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1219200" y="1371600"/>
            <a:ext cx="1022350" cy="3365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Verdana" pitchFamily="34" charset="0"/>
              </a:rPr>
              <a:t>Strengths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208713" y="1371600"/>
            <a:ext cx="1020762" cy="3365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en-US" sz="900" b="1" dirty="0" smtClean="0">
                <a:solidFill>
                  <a:srgbClr val="4F81BD"/>
                </a:solidFill>
                <a:latin typeface="Verdana" pitchFamily="34" charset="0"/>
              </a:rPr>
              <a:t>Optimized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143000" y="4648200"/>
            <a:ext cx="1020762" cy="336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Verdana" pitchFamily="34" charset="0"/>
              </a:rPr>
              <a:t>Weaknesses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248400" y="4648200"/>
            <a:ext cx="1020762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en-US" sz="900" b="1" dirty="0" smtClean="0">
                <a:solidFill>
                  <a:srgbClr val="4F81BD"/>
                </a:solidFill>
                <a:latin typeface="Verdana" pitchFamily="34" charset="0"/>
              </a:rPr>
              <a:t>Inconclusive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66800" y="522356"/>
            <a:ext cx="8077200" cy="707886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  <a:latin typeface="Garamond" pitchFamily="18" charset="0"/>
              </a:rPr>
              <a:t>Key Take-</a:t>
            </a:r>
            <a:r>
              <a:rPr lang="en-US" sz="4000" dirty="0" err="1" smtClean="0">
                <a:solidFill>
                  <a:srgbClr val="002060"/>
                </a:solidFill>
                <a:latin typeface="Garamond" pitchFamily="18" charset="0"/>
              </a:rPr>
              <a:t>Aways</a:t>
            </a:r>
            <a:endParaRPr lang="en-US" sz="4000" dirty="0" smtClean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3797963"/>
          </a:xfrm>
        </p:spPr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Impact can be amplified and better quantified with subject-level analyses.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Matching scores will require some operational  planning.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Subject-level results afford new possibilities—segmentation and simulations.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Perceptual maps can effectively communicate tactical guidance.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ctr">
              <a:defRPr/>
            </a:pPr>
            <a:fld id="{960E1362-0A13-49F2-A115-20A856BAB0F1}" type="slidenum">
              <a:rPr lang="en-US" smtClean="0">
                <a:solidFill>
                  <a:schemeClr val="bg1"/>
                </a:solidFill>
                <a:latin typeface="Garamond" pitchFamily="18" charset="0"/>
              </a:rPr>
              <a:pPr algn="ctr">
                <a:defRPr/>
              </a:pPr>
              <a:t>17</a:t>
            </a:fld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66800" y="-893415"/>
            <a:ext cx="8077200" cy="3539430"/>
          </a:xfrm>
        </p:spPr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en-US" sz="3200" dirty="0" smtClean="0">
                <a:latin typeface="Garamond" pitchFamily="18" charset="0"/>
              </a:rPr>
              <a:t/>
            </a:r>
            <a:br>
              <a:rPr lang="en-US" sz="3200" dirty="0" smtClean="0">
                <a:latin typeface="Garamond" pitchFamily="18" charset="0"/>
              </a:rPr>
            </a:br>
            <a:r>
              <a:rPr lang="en-US" sz="3200" dirty="0" smtClean="0">
                <a:latin typeface="Garamond" pitchFamily="18" charset="0"/>
              </a:rPr>
              <a:t/>
            </a:r>
            <a:br>
              <a:rPr lang="en-US" sz="3200" dirty="0" smtClean="0">
                <a:latin typeface="Garamond" pitchFamily="18" charset="0"/>
              </a:rPr>
            </a:br>
            <a:r>
              <a:rPr lang="en-US" sz="3200" dirty="0" smtClean="0">
                <a:latin typeface="Garamond" pitchFamily="18" charset="0"/>
              </a:rPr>
              <a:t>Thank You!</a:t>
            </a:r>
            <a:br>
              <a:rPr lang="en-US" sz="3200" dirty="0" smtClean="0">
                <a:latin typeface="Garamond" pitchFamily="18" charset="0"/>
              </a:rPr>
            </a:br>
            <a:r>
              <a:rPr lang="en-US" sz="3200" dirty="0" smtClean="0">
                <a:latin typeface="Garamond" pitchFamily="18" charset="0"/>
              </a:rPr>
              <a:t/>
            </a:r>
            <a:br>
              <a:rPr lang="en-US" sz="3200" dirty="0" smtClean="0">
                <a:latin typeface="Garamond" pitchFamily="18" charset="0"/>
              </a:rPr>
            </a:br>
            <a:r>
              <a:rPr lang="en-US" sz="3200" dirty="0" smtClean="0">
                <a:latin typeface="Garamond" pitchFamily="18" charset="0"/>
              </a:rPr>
              <a:t/>
            </a:r>
            <a:br>
              <a:rPr lang="en-US" sz="3200" dirty="0" smtClean="0">
                <a:latin typeface="Garamond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Garamond" pitchFamily="18" charset="0"/>
              </a:rPr>
              <a:t>For Additional Information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66800" y="2895600"/>
            <a:ext cx="8077200" cy="2825389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2400" dirty="0" smtClean="0">
                <a:latin typeface="Garamond" pitchFamily="18" charset="0"/>
              </a:rPr>
              <a:t>Jack Fentress</a:t>
            </a:r>
          </a:p>
          <a:p>
            <a:pPr algn="ctr">
              <a:buFont typeface="Arial" charset="0"/>
              <a:buNone/>
            </a:pPr>
            <a:r>
              <a:rPr lang="en-US" sz="2400" dirty="0" err="1" smtClean="0">
                <a:latin typeface="Garamond" pitchFamily="18" charset="0"/>
              </a:rPr>
              <a:t>JFentress@DataRecognitionCorp.com</a:t>
            </a:r>
            <a:endParaRPr lang="en-US" sz="2400" dirty="0" smtClean="0">
              <a:latin typeface="Garamond" pitchFamily="18" charset="0"/>
            </a:endParaRPr>
          </a:p>
          <a:p>
            <a:pPr algn="ctr">
              <a:buFont typeface="Arial" charset="0"/>
              <a:buNone/>
            </a:pPr>
            <a:r>
              <a:rPr lang="en-US" sz="2400" dirty="0" smtClean="0">
                <a:latin typeface="Garamond" pitchFamily="18" charset="0"/>
              </a:rPr>
              <a:t>or</a:t>
            </a:r>
          </a:p>
          <a:p>
            <a:pPr algn="ctr">
              <a:buFont typeface="Arial" charset="0"/>
              <a:buNone/>
            </a:pPr>
            <a:r>
              <a:rPr lang="en-US" sz="2400" dirty="0" smtClean="0">
                <a:latin typeface="Garamond" pitchFamily="18" charset="0"/>
              </a:rPr>
              <a:t>Herb Baum</a:t>
            </a:r>
          </a:p>
          <a:p>
            <a:pPr algn="ctr">
              <a:buFont typeface="Arial" charset="0"/>
              <a:buNone/>
            </a:pPr>
            <a:r>
              <a:rPr lang="en-US" sz="2400" dirty="0" err="1" smtClean="0">
                <a:latin typeface="Garamond" pitchFamily="18" charset="0"/>
              </a:rPr>
              <a:t>HBaum@DataRecognitionCorp.com</a:t>
            </a:r>
            <a:endParaRPr lang="en-US" sz="2400" dirty="0" smtClean="0">
              <a:latin typeface="Garamond" pitchFamily="18" charset="0"/>
            </a:endParaRPr>
          </a:p>
          <a:p>
            <a:endParaRPr lang="en-US" dirty="0" smtClean="0">
              <a:latin typeface="Garamond" pitchFamily="18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ctr">
              <a:defRPr/>
            </a:pPr>
            <a:fld id="{960E1362-0A13-49F2-A115-20A856BAB0F1}" type="slidenum">
              <a:rPr lang="en-US" smtClean="0">
                <a:solidFill>
                  <a:schemeClr val="bg1"/>
                </a:solidFill>
                <a:latin typeface="Garamond" pitchFamily="18" charset="0"/>
              </a:rPr>
              <a:pPr algn="ctr">
                <a:defRPr/>
              </a:pPr>
              <a:t>18</a:t>
            </a:fld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Garamond" pitchFamily="18" charset="0"/>
              </a:rPr>
              <a:t>Background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8001000" cy="3342453"/>
          </a:xfr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History—assessments to quantify program impact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Methodology—pre/post assessment, 20 items, five-point Likert scale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en-US" dirty="0" smtClean="0">
              <a:latin typeface="Garamond" pitchFamily="18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latin typeface="Garamond" pitchFamily="18" charset="0"/>
              </a:rPr>
              <a:t>Objective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960E1362-0A13-49F2-A115-20A856BAB0F1}" type="slidenum">
              <a:rPr lang="en-US" smtClean="0">
                <a:solidFill>
                  <a:schemeClr val="bg1"/>
                </a:solidFill>
                <a:latin typeface="Garamond" pitchFamily="18" charset="0"/>
              </a:rPr>
              <a:pPr algn="ctr">
                <a:defRPr/>
              </a:pPr>
              <a:t>2</a:t>
            </a:fld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114800"/>
            <a:ext cx="3124200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  <a:latin typeface="Garamond" pitchFamily="18" charset="0"/>
              </a:rPr>
              <a:t>Evaluative (Measure Impact)</a:t>
            </a:r>
            <a:endParaRPr lang="en-US" dirty="0">
              <a:solidFill>
                <a:srgbClr val="0000CC"/>
              </a:solidFill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876800"/>
            <a:ext cx="3124200" cy="45720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  <a:latin typeface="Garamond" pitchFamily="18" charset="0"/>
              </a:rPr>
              <a:t>Tactical (Improve)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76600" y="4267200"/>
            <a:ext cx="1143000" cy="27432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76600" y="4724400"/>
            <a:ext cx="1143000" cy="30480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Garamond" pitchFamily="18" charset="0"/>
              </a:rPr>
              <a:t>Statement of the Problem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077200" cy="4869025"/>
          </a:xfrm>
        </p:spPr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Muted program impact scores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Kids who have heard some of this before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Garamond" pitchFamily="18" charset="0"/>
              </a:rPr>
              <a:t>Programs in need of clear tactical feedback</a:t>
            </a:r>
          </a:p>
          <a:p>
            <a:pPr indent="0">
              <a:buFont typeface="Arial" charset="0"/>
              <a:buNone/>
            </a:pPr>
            <a:endParaRPr lang="en-US" sz="2400" dirty="0" smtClean="0"/>
          </a:p>
          <a:p>
            <a:pPr indent="0">
              <a:buFont typeface="Arial" charset="0"/>
              <a:buNone/>
            </a:pPr>
            <a:endParaRPr lang="en-US" sz="2400" dirty="0" smtClean="0"/>
          </a:p>
          <a:p>
            <a:pPr indent="0">
              <a:buFont typeface="Arial" charset="0"/>
              <a:buNone/>
            </a:pPr>
            <a:r>
              <a:rPr lang="en-US" sz="2800" dirty="0" smtClean="0">
                <a:latin typeface="Garamond" pitchFamily="18" charset="0"/>
              </a:rPr>
              <a:t>Typical solutions for a standard Pre/Post evaluation design</a:t>
            </a:r>
          </a:p>
          <a:p>
            <a:pPr lvl="4">
              <a:buNone/>
            </a:pPr>
            <a:r>
              <a:rPr lang="en-US" sz="2800" dirty="0" smtClean="0">
                <a:latin typeface="Garamond" pitchFamily="18" charset="0"/>
              </a:rPr>
              <a:t>mean score, </a:t>
            </a:r>
          </a:p>
          <a:p>
            <a:pPr lvl="4">
              <a:buNone/>
            </a:pPr>
            <a:r>
              <a:rPr lang="en-US" sz="2800" dirty="0" smtClean="0">
                <a:latin typeface="Garamond" pitchFamily="18" charset="0"/>
              </a:rPr>
              <a:t>top 2 box score</a:t>
            </a:r>
            <a:endParaRPr lang="en-US" sz="2400" dirty="0" smtClean="0">
              <a:latin typeface="Garamond" pitchFamily="18" charset="0"/>
            </a:endParaRPr>
          </a:p>
          <a:p>
            <a:pPr indent="0"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ctr">
              <a:defRPr/>
            </a:pPr>
            <a:fld id="{960E1362-0A13-49F2-A115-20A856BAB0F1}" type="slidenum">
              <a:rPr lang="en-US" smtClean="0">
                <a:solidFill>
                  <a:schemeClr val="bg1"/>
                </a:solidFill>
              </a:rPr>
              <a:pPr algn="ctr"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66800" y="3124200"/>
            <a:ext cx="807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Standard Tools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2667000" y="4876800"/>
            <a:ext cx="1524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667000" y="5384800"/>
            <a:ext cx="1524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Garamond" pitchFamily="18" charset="0"/>
              </a:rPr>
              <a:t>Ceiling Effect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7772400" cy="3302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8768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Pre-Assessment Agreement Levels (Top 2 Box)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Receptive—I am willing to listen to other</a:t>
                      </a:r>
                      <a:r>
                        <a:rPr lang="en-US" baseline="0" dirty="0" smtClean="0"/>
                        <a:t> people’s ideas even if they are different from my own.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Goals—It is important to set goals</a:t>
                      </a:r>
                      <a:r>
                        <a:rPr lang="en-US" baseline="0" dirty="0" smtClean="0"/>
                        <a:t> for yourself.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Contribute—</a:t>
                      </a:r>
                      <a:r>
                        <a:rPr lang="en-US" baseline="0" dirty="0" smtClean="0"/>
                        <a:t>I can help a team be successful.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Respect—Teams work better when people treat each other with respect.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Impactful—</a:t>
                      </a:r>
                      <a:r>
                        <a:rPr lang="en-US" baseline="0" dirty="0" smtClean="0"/>
                        <a:t>My own hard work can change things for the better.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ctr">
              <a:defRPr/>
            </a:pPr>
            <a:fld id="{960E1362-0A13-49F2-A115-20A856BAB0F1}" type="slidenum">
              <a:rPr lang="en-US" smtClean="0">
                <a:solidFill>
                  <a:schemeClr val="bg1"/>
                </a:solidFill>
                <a:latin typeface="Garamond" pitchFamily="18" charset="0"/>
              </a:rPr>
              <a:pPr algn="ctr">
                <a:defRPr/>
              </a:pPr>
              <a:t>4</a:t>
            </a:fld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aramond" pitchFamily="18" charset="0"/>
              </a:rPr>
              <a:t>ISSUE #1:  Muted Impact Scores</a:t>
            </a:r>
          </a:p>
          <a:p>
            <a:pPr marL="0" indent="0">
              <a:buNone/>
            </a:pPr>
            <a:endParaRPr lang="en-US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en-US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en-US" dirty="0" smtClean="0">
              <a:latin typeface="Garamond" pitchFamily="18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ctr">
              <a:defRPr/>
            </a:pPr>
            <a:fld id="{960E1362-0A13-49F2-A115-20A856BAB0F1}" type="slidenum">
              <a:rPr lang="en-US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28600" y="152400"/>
          <a:ext cx="8686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2"/>
          <p:cNvSpPr txBox="1"/>
          <p:nvPr/>
        </p:nvSpPr>
        <p:spPr>
          <a:xfrm rot="16200000">
            <a:off x="3619500" y="1181100"/>
            <a:ext cx="2514600" cy="79248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Receptive </a:t>
            </a:r>
            <a:r>
              <a:rPr lang="en-US" sz="1000" dirty="0" smtClean="0"/>
              <a:t>- I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am willing to listen to other people's ideas even if they are different from my own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Clarify</a:t>
            </a:r>
            <a:r>
              <a:rPr lang="en-US" sz="1000" dirty="0" smtClean="0"/>
              <a:t> 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ask questions when people say something I do not understand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Express</a:t>
            </a:r>
            <a:r>
              <a:rPr lang="en-US" sz="1000" dirty="0"/>
              <a:t> </a:t>
            </a:r>
            <a:r>
              <a:rPr lang="en-US" sz="1000" dirty="0" smtClean="0"/>
              <a:t>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am good at getting my point across so others understand what I mean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Adaptable</a:t>
            </a:r>
            <a:r>
              <a:rPr lang="en-US" sz="1000" dirty="0" smtClean="0"/>
              <a:t> - W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hen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things change I can adjust my plans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Plans</a:t>
            </a:r>
            <a:r>
              <a:rPr lang="en-US" sz="1000" dirty="0"/>
              <a:t> </a:t>
            </a:r>
            <a:r>
              <a:rPr lang="en-US" sz="1000" dirty="0" smtClean="0"/>
              <a:t>- Y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ou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need to have a plan to get to your goal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Goals</a:t>
            </a:r>
            <a:r>
              <a:rPr lang="en-US" sz="1000" dirty="0"/>
              <a:t> </a:t>
            </a:r>
            <a:r>
              <a:rPr lang="en-US" sz="1000" dirty="0" smtClean="0"/>
              <a:t>- I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is important to set goals for yourself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Contribute</a:t>
            </a:r>
            <a:r>
              <a:rPr lang="en-US" sz="1000" dirty="0" smtClean="0"/>
              <a:t> 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can help a team be successful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Respect</a:t>
            </a:r>
            <a:r>
              <a:rPr lang="en-US" sz="1000" dirty="0"/>
              <a:t> </a:t>
            </a:r>
            <a:r>
              <a:rPr lang="en-US" sz="1000" dirty="0" smtClean="0"/>
              <a:t>- T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eams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work better when people treat each other with respect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Resolution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know some positive ways to settle disagreements when working in a team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Evaluate -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usually look at a situation in a number of ways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Realistic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It is important to think about possible good and bad results when making a choice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Responsible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am responsible for the decisions I make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Persistent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solve difficult problems if I continue to try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Reflection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You can learn from mistakes to make better choices the next time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Leader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If people were choosing someone to lead an activity, they might choose me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Effective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do a lot when I set my mind to it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Proud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Considering everything, I have a lot to be proud of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Impactful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My own hard work can change things for the better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Resourceful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handle things even when something unexpected happens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Independent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stand up for what I believe is right even when the group does something different</a:t>
            </a:r>
            <a:r>
              <a:rPr lang="en-US" sz="1000" dirty="0"/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54087" y="967823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217793" y="968237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361622" y="990600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296025" y="987287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3181" y="2802331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Communication</a:t>
            </a:r>
            <a:endParaRPr lang="en-US" sz="9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28194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Planning</a:t>
            </a:r>
            <a:endParaRPr lang="en-US" sz="9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1066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Avg. Impact for Item = 7.0%</a:t>
            </a:r>
            <a:br>
              <a:rPr lang="en-US" sz="1400" dirty="0" smtClean="0"/>
            </a:br>
            <a:r>
              <a:rPr lang="en-US" sz="1400" dirty="0" smtClean="0"/>
              <a:t>Range 0% – 14% </a:t>
            </a: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E1362-0A13-49F2-A115-20A856BAB0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04800" y="228600"/>
          <a:ext cx="8458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2"/>
          <p:cNvSpPr txBox="1"/>
          <p:nvPr/>
        </p:nvSpPr>
        <p:spPr>
          <a:xfrm rot="16200000">
            <a:off x="3619500" y="1257300"/>
            <a:ext cx="2514600" cy="79248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Receptive </a:t>
            </a:r>
            <a:r>
              <a:rPr lang="en-US" sz="1000" dirty="0" smtClean="0"/>
              <a:t>- I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am willing to listen to other people's ideas even if they are different from my own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Clarify</a:t>
            </a:r>
            <a:r>
              <a:rPr lang="en-US" sz="1000" dirty="0" smtClean="0"/>
              <a:t> 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ask questions when people say something I do not understand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Express</a:t>
            </a:r>
            <a:r>
              <a:rPr lang="en-US" sz="1000" dirty="0"/>
              <a:t> </a:t>
            </a:r>
            <a:r>
              <a:rPr lang="en-US" sz="1000" dirty="0" smtClean="0"/>
              <a:t>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am good at getting my point across so others understand what I mean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Adaptable</a:t>
            </a:r>
            <a:r>
              <a:rPr lang="en-US" sz="1000" dirty="0" smtClean="0"/>
              <a:t> - W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hen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things change I can adjust my plans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Plans</a:t>
            </a:r>
            <a:r>
              <a:rPr lang="en-US" sz="1000" dirty="0"/>
              <a:t> </a:t>
            </a:r>
            <a:r>
              <a:rPr lang="en-US" sz="1000" dirty="0" smtClean="0"/>
              <a:t>- Y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ou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need to have a plan to get to your goal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Goals</a:t>
            </a:r>
            <a:r>
              <a:rPr lang="en-US" sz="1000" dirty="0"/>
              <a:t> </a:t>
            </a:r>
            <a:r>
              <a:rPr lang="en-US" sz="1000" dirty="0" smtClean="0"/>
              <a:t>- I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is important to set goals for yourself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Contribute</a:t>
            </a:r>
            <a:r>
              <a:rPr lang="en-US" sz="1000" dirty="0" smtClean="0"/>
              <a:t> - 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can help a team be successful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Respect</a:t>
            </a:r>
            <a:r>
              <a:rPr lang="en-US" sz="1000" dirty="0"/>
              <a:t> </a:t>
            </a:r>
            <a:r>
              <a:rPr lang="en-US" sz="1000" dirty="0" smtClean="0"/>
              <a:t>- T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eams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work better when people treat each other with respect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Resolution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know some positive ways to settle disagreements when working in a team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Evaluate -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usually look at a situation in a number of ways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Realistic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It is important to think about possible good and bad results when making a choice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Responsible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am responsible for the decisions I make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Persistent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solve difficult problems if I continue to try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Reflection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You can learn from mistakes to make better choices the next time</a:t>
            </a:r>
            <a:r>
              <a:rPr lang="en-US" sz="1000" dirty="0"/>
              <a:t> </a:t>
            </a:r>
          </a:p>
          <a:p>
            <a:pPr>
              <a:spcBef>
                <a:spcPts val="9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Leader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If people were choosing someone to lead an activity, they might choose me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Effective</a:t>
            </a:r>
            <a:r>
              <a:rPr lang="en-US" sz="1000" dirty="0" smtClean="0"/>
              <a:t> 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do a lot when I set my mind to it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Proud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Considering everything, I have a lot to be proud of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Impactful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My own hard work can change things for the better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Resourceful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handle things even when something unexpected happens</a:t>
            </a:r>
            <a:r>
              <a:rPr lang="en-US" sz="1000" dirty="0"/>
              <a:t> </a:t>
            </a:r>
          </a:p>
          <a:p>
            <a:pPr>
              <a:spcBef>
                <a:spcPts val="300"/>
              </a:spcBef>
            </a:pP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Independent</a:t>
            </a:r>
            <a:r>
              <a:rPr lang="en-US" sz="1000" dirty="0"/>
              <a:t> </a:t>
            </a:r>
            <a:r>
              <a:rPr lang="en-US" sz="1000" dirty="0" smtClean="0"/>
              <a:t>-</a:t>
            </a:r>
            <a:r>
              <a:rPr lang="en-US" sz="1000" b="0" i="0" u="none" strike="noStrike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 can stand up for what I believe is right even when the group does something different</a:t>
            </a:r>
            <a:r>
              <a:rPr lang="en-US" sz="1000" dirty="0"/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33600" y="990600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276600" y="1066800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19600" y="1066800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296025" y="1057275"/>
            <a:ext cx="0" cy="220980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28956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Communication</a:t>
            </a:r>
            <a:endParaRPr lang="en-US" sz="9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82419" y="2912669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Planning</a:t>
            </a:r>
            <a:endParaRPr lang="en-US" sz="9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914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Avg. Impact for Item = 9.7%</a:t>
            </a:r>
            <a:br>
              <a:rPr lang="en-US" sz="1400" dirty="0" smtClean="0"/>
            </a:br>
            <a:r>
              <a:rPr lang="en-US" sz="1400" dirty="0" smtClean="0"/>
              <a:t>Range 2% – 20% </a:t>
            </a:r>
          </a:p>
        </p:txBody>
      </p:sp>
      <p:sp>
        <p:nvSpPr>
          <p:cNvPr id="15" name="Slide Number Placeholder 3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E1362-0A13-49F2-A115-20A856BAB0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077200" cy="769441"/>
          </a:xfrm>
        </p:spPr>
        <p:txBody>
          <a:bodyPr rtlCol="0">
            <a:sp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Garamond" pitchFamily="18" charset="0"/>
              </a:rPr>
              <a:t>Change calculated at subject level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Garamond" pitchFamily="18" charset="0"/>
              </a:rPr>
              <a:t>Uses all response positions on the scale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6800" y="276137"/>
            <a:ext cx="8077200" cy="1200329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  <a:latin typeface="Garamond" pitchFamily="18" charset="0"/>
              </a:rPr>
              <a:t>An Alternative Approach</a:t>
            </a:r>
            <a:br>
              <a:rPr lang="en-US" sz="4000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Garamond" pitchFamily="18" charset="0"/>
              </a:rPr>
              <a:t>Subject-Level Calculations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ctr">
              <a:defRPr/>
            </a:pPr>
            <a:fld id="{960E1362-0A13-49F2-A115-20A856BAB0F1}" type="slidenum">
              <a:rPr lang="en-US" smtClean="0">
                <a:solidFill>
                  <a:schemeClr val="bg1"/>
                </a:solidFill>
                <a:latin typeface="Garamond" pitchFamily="18" charset="0"/>
              </a:rPr>
              <a:pPr algn="ctr">
                <a:defRPr/>
              </a:pPr>
              <a:t>8</a:t>
            </a:fld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66800" y="3733800"/>
            <a:ext cx="807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sz="2000" dirty="0" smtClean="0">
                <a:latin typeface="Garamond" pitchFamily="18" charset="0"/>
              </a:rPr>
              <a:t>Redefines “Impact”—Accounts for movement in positive direction (e.g., Strongly Disagree to Disagree, Agree to Strongly Agree) and subtracts out movement in negative direction (e.g., Agree to Neutral)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</a:rPr>
              <a:t>Net Gain % = Better rating % - Worse rating %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sz="2000" dirty="0" smtClean="0">
                <a:latin typeface="Garamond" pitchFamily="18" charset="0"/>
              </a:rPr>
              <a:t>Shows this is more sensitive to change than either the change in mean score or the change in Top 2 Box score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14600" y="2286000"/>
          <a:ext cx="4492781" cy="863601"/>
        </p:xfrm>
        <a:graphic>
          <a:graphicData uri="http://schemas.openxmlformats.org/drawingml/2006/table">
            <a:tbl>
              <a:tblPr/>
              <a:tblGrid>
                <a:gridCol w="2582584"/>
                <a:gridCol w="927773"/>
                <a:gridCol w="245606"/>
                <a:gridCol w="245606"/>
                <a:gridCol w="245606"/>
                <a:gridCol w="245606"/>
              </a:tblGrid>
              <a:tr h="171956">
                <a:tc rowSpan="5"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/>
                          <a:ea typeface="Times New Roman"/>
                          <a:cs typeface="Times New Roman"/>
                        </a:rPr>
                        <a:t>Strongly disagree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"/>
                          <a:ea typeface="Times New Roman"/>
                          <a:cs typeface="Times New Roman"/>
                        </a:rPr>
                        <a:t>Disagree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</a:tr>
              <a:tr h="171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latin typeface="Arial"/>
                          <a:ea typeface="Times New Roman"/>
                          <a:cs typeface="Times New Roman"/>
                        </a:rPr>
                        <a:t>Neutral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Arial"/>
                          <a:ea typeface="Times New Roman"/>
                          <a:cs typeface="Times New Roman"/>
                        </a:rPr>
                        <a:t>Agree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7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Arial"/>
                          <a:ea typeface="Times New Roman"/>
                          <a:cs typeface="Times New Roman"/>
                        </a:rPr>
                        <a:t>Strongly agree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98477" y="3283804"/>
            <a:ext cx="182880" cy="101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27216" y="2625367"/>
            <a:ext cx="199628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900" b="1" dirty="0" smtClean="0">
                <a:latin typeface="Arial"/>
                <a:ea typeface="Times New Roman"/>
                <a:cs typeface="Times New Roman"/>
              </a:rPr>
              <a:t>How much do you agree with the following statements?</a:t>
            </a:r>
            <a:endParaRPr lang="en-US" sz="9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06217" y="3274840"/>
            <a:ext cx="182880" cy="101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98401" y="3274840"/>
            <a:ext cx="182880" cy="101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52485" y="3274840"/>
            <a:ext cx="182880" cy="101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06569" y="3274840"/>
            <a:ext cx="182880" cy="1016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07145" y="3199108"/>
            <a:ext cx="199628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900" b="1" dirty="0" smtClean="0">
                <a:latin typeface="Arial"/>
                <a:ea typeface="Times New Roman"/>
                <a:cs typeface="Times New Roman"/>
              </a:rPr>
              <a:t>Its important to set goals for yourself.</a:t>
            </a:r>
            <a:endParaRPr lang="en-US" sz="900" dirty="0">
              <a:latin typeface="Calibri"/>
              <a:ea typeface="Times New Roman"/>
              <a:cs typeface="Times New Roman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8077200" cy="2283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aramond" pitchFamily="18" charset="0"/>
              </a:rPr>
              <a:t>Calculation Example: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ctr">
              <a:defRPr/>
            </a:pPr>
            <a:fld id="{960E1362-0A13-49F2-A115-20A856BAB0F1}" type="slidenum">
              <a:rPr lang="en-US" smtClean="0">
                <a:solidFill>
                  <a:schemeClr val="bg1"/>
                </a:solidFill>
              </a:rPr>
              <a:pPr algn="ctr"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6400" y="12954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Pre-Test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Post-Test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 Gain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+17%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+40%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 Level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+40%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2024</Words>
  <Application>Microsoft Office PowerPoint</Application>
  <PresentationFormat>On-screen Show (4:3)</PresentationFormat>
  <Paragraphs>329</Paragraphs>
  <Slides>18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Worksheet</vt:lpstr>
      <vt:lpstr>Leveraging Evaluative Metrics And Developing Tactical Interventions that Maximize Program Impact:  A Real World Example   Presented October 27, 2012  26th Annual Conference of the American Evaluation Association  in Visualizing Collaboration and Impact through Social Network Analysis and Perceptual Maps </vt:lpstr>
      <vt:lpstr>Background</vt:lpstr>
      <vt:lpstr>Statement of the Problem</vt:lpstr>
      <vt:lpstr>Ceiling Effect</vt:lpstr>
      <vt:lpstr>Slide 5</vt:lpstr>
      <vt:lpstr>Slide 6</vt:lpstr>
      <vt:lpstr>Slide 7</vt:lpstr>
      <vt:lpstr>An Alternative Approach Subject-Level Calculations</vt:lpstr>
      <vt:lpstr>Slide 9</vt:lpstr>
      <vt:lpstr>Slide 10</vt:lpstr>
      <vt:lpstr>Slide 11</vt:lpstr>
      <vt:lpstr>Slide 12</vt:lpstr>
      <vt:lpstr>Communicating Tactics–Perceptual Maps</vt:lpstr>
      <vt:lpstr>Slide 14</vt:lpstr>
      <vt:lpstr>Slide 15</vt:lpstr>
      <vt:lpstr>Slide 16</vt:lpstr>
      <vt:lpstr>Key Take-Aways</vt:lpstr>
      <vt:lpstr>   Thank You!   For Additional Information</vt:lpstr>
    </vt:vector>
  </TitlesOfParts>
  <Company>DRC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AERA title slide</dc:title>
  <dc:creator>Colleen Rasinowich</dc:creator>
  <cp:lastModifiedBy>Fentress, Jack</cp:lastModifiedBy>
  <cp:revision>166</cp:revision>
  <dcterms:created xsi:type="dcterms:W3CDTF">2012-08-23T16:06:45Z</dcterms:created>
  <dcterms:modified xsi:type="dcterms:W3CDTF">2012-10-24T13:38:05Z</dcterms:modified>
</cp:coreProperties>
</file>