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73" r:id="rId3"/>
    <p:sldId id="275" r:id="rId4"/>
    <p:sldId id="291" r:id="rId5"/>
    <p:sldId id="269" r:id="rId6"/>
    <p:sldId id="257" r:id="rId7"/>
    <p:sldId id="271" r:id="rId8"/>
    <p:sldId id="267" r:id="rId9"/>
    <p:sldId id="266" r:id="rId10"/>
    <p:sldId id="270" r:id="rId11"/>
    <p:sldId id="258" r:id="rId12"/>
    <p:sldId id="272" r:id="rId13"/>
    <p:sldId id="262" r:id="rId14"/>
    <p:sldId id="279" r:id="rId15"/>
    <p:sldId id="280" r:id="rId16"/>
    <p:sldId id="281" r:id="rId17"/>
    <p:sldId id="282" r:id="rId18"/>
    <p:sldId id="274" r:id="rId19"/>
    <p:sldId id="276" r:id="rId20"/>
    <p:sldId id="277" r:id="rId21"/>
    <p:sldId id="283" r:id="rId22"/>
    <p:sldId id="284" r:id="rId23"/>
    <p:sldId id="286" r:id="rId24"/>
    <p:sldId id="285" r:id="rId25"/>
    <p:sldId id="289" r:id="rId26"/>
    <p:sldId id="290" r:id="rId27"/>
    <p:sldId id="292" r:id="rId28"/>
    <p:sldId id="287" r:id="rId29"/>
    <p:sldId id="278" r:id="rId30"/>
    <p:sldId id="2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Users:laurieruberg:Active%20Files:COTF:2009:NASA%20Talk:articles:2011:Creating,%20Supporting,%20Managing,%20and%20Sustining%20Virtual%20Learning%20Communities:Image_&amp;_Data_Files:SurveySummary_0901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1" i="0" u="none" strike="noStrike" baseline="0">
                <a:solidFill>
                  <a:srgbClr val="000000"/>
                </a:solidFill>
                <a:latin typeface="Microsoft Sans Serif"/>
                <a:ea typeface="Microsoft Sans Serif"/>
                <a:cs typeface="Microsoft Sans Serif"/>
              </a:defRPr>
            </a:pPr>
            <a:r>
              <a:rPr lang="en-US" dirty="0"/>
              <a:t>Here is a list of characteristics for an online collaborative community.  Select the characteristics that are important to you.</a:t>
            </a:r>
          </a:p>
        </c:rich>
      </c:tx>
      <c:layout>
        <c:manualLayout>
          <c:xMode val="edge"/>
          <c:yMode val="edge"/>
          <c:x val="0.137373805128337"/>
          <c:y val="3.7499923706209914E-2"/>
        </c:manualLayout>
      </c:layout>
      <c:spPr>
        <a:noFill/>
        <a:ln w="25400">
          <a:noFill/>
        </a:ln>
      </c:spPr>
    </c:title>
    <c:plotArea>
      <c:layout>
        <c:manualLayout>
          <c:layoutTarget val="inner"/>
          <c:xMode val="edge"/>
          <c:yMode val="edge"/>
          <c:x val="0.10303035384625202"/>
          <c:y val="0.23749951680599604"/>
          <c:w val="0.87474790618484921"/>
          <c:h val="0.37499923706209898"/>
        </c:manualLayout>
      </c:layout>
      <c:barChart>
        <c:barDir val="col"/>
        <c:grouping val="clustered"/>
        <c:ser>
          <c:idx val="0"/>
          <c:order val="0"/>
          <c:spPr>
            <a:solidFill>
              <a:srgbClr val="9999FF"/>
            </a:solidFill>
            <a:ln w="12700">
              <a:solidFill>
                <a:srgbClr val="000000"/>
              </a:solidFill>
              <a:prstDash val="solid"/>
            </a:ln>
          </c:spPr>
          <c:cat>
            <c:strRef>
              <c:f>'Question 1'!$A$4:$A$8</c:f>
              <c:strCache>
                <c:ptCount val="5"/>
                <c:pt idx="0">
                  <c:v>Participants can discuss material and interact with their peers.</c:v>
                </c:pt>
                <c:pt idx="1">
                  <c:v>The collaborative reinforces the educational goals that bring the community together.</c:v>
                </c:pt>
                <c:pt idx="2">
                  <c:v>A variety of technology tools are featured with demonstrations of how they can be used.</c:v>
                </c:pt>
                <c:pt idx="3">
                  <c:v>Participants have clear roles and responsibilities to sustain the collaborative.</c:v>
                </c:pt>
                <c:pt idx="4">
                  <c:v>The collaborative includes a social context where members can work independently.</c:v>
                </c:pt>
              </c:strCache>
            </c:strRef>
          </c:cat>
          <c:val>
            <c:numRef>
              <c:f>'Question 1'!$C$4:$C$8</c:f>
              <c:numCache>
                <c:formatCode>0.0%</c:formatCode>
                <c:ptCount val="5"/>
                <c:pt idx="0">
                  <c:v>0.85000000000000009</c:v>
                </c:pt>
                <c:pt idx="1">
                  <c:v>0.45</c:v>
                </c:pt>
                <c:pt idx="2">
                  <c:v>0.65000000000000013</c:v>
                </c:pt>
                <c:pt idx="3">
                  <c:v>0.45</c:v>
                </c:pt>
                <c:pt idx="4">
                  <c:v>0.35000000000000003</c:v>
                </c:pt>
              </c:numCache>
            </c:numRef>
          </c:val>
        </c:ser>
        <c:dLbls/>
        <c:axId val="49019136"/>
        <c:axId val="49287168"/>
      </c:barChart>
      <c:catAx>
        <c:axId val="49019136"/>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9287168"/>
        <c:crosses val="autoZero"/>
        <c:auto val="1"/>
        <c:lblAlgn val="ctr"/>
        <c:lblOffset val="100"/>
        <c:tickLblSkip val="1"/>
        <c:tickMarkSkip val="1"/>
      </c:catAx>
      <c:valAx>
        <c:axId val="49287168"/>
        <c:scaling>
          <c:orientation val="minMax"/>
        </c:scaling>
        <c:axPos val="l"/>
        <c:majorGridlines>
          <c:spPr>
            <a:ln w="3175">
              <a:solidFill>
                <a:srgbClr val="000000"/>
              </a:solidFill>
              <a:prstDash val="solid"/>
            </a:ln>
          </c:spPr>
        </c:majorGridlines>
        <c:numFmt formatCode="0.0%" sourceLinked="1"/>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9019136"/>
        <c:crossesAt val="1"/>
        <c:crossBetween val="between"/>
      </c:valAx>
      <c:spPr>
        <a:solidFill>
          <a:srgbClr val="EEEEEE"/>
        </a:solidFill>
        <a:ln w="25400">
          <a:noFill/>
        </a:ln>
      </c:spPr>
    </c:plotArea>
    <c:plotVisOnly val="1"/>
    <c:dispBlanksAs val="gap"/>
  </c:chart>
  <c:spPr>
    <a:solidFill>
      <a:srgbClr val="EEEEEE"/>
    </a:solidFill>
    <a:ln w="3175">
      <a:solidFill>
        <a:srgbClr val="000000"/>
      </a:solidFill>
      <a:prstDash val="solid"/>
    </a:ln>
  </c:spPr>
  <c:txPr>
    <a:bodyPr/>
    <a:lstStyle/>
    <a:p>
      <a:pPr algn="ctr">
        <a:defRPr sz="1000" b="0" i="0" u="none" strike="noStrike" baseline="0">
          <a:solidFill>
            <a:srgbClr val="000000"/>
          </a:solidFill>
          <a:latin typeface="Microsoft Sans Serif"/>
          <a:ea typeface="Microsoft Sans Serif"/>
          <a:cs typeface="Microsoft Sans Serif"/>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CC18DA-A834-2840-9BEA-9C224025FA11}" type="datetimeFigureOut">
              <a:rPr lang="en-US" smtClean="0"/>
              <a:pPr/>
              <a:t>10/27/2012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B90241-B3ED-DC49-B9A6-2915EEA0B08C}" type="slidenum">
              <a:rPr lang="en-US" smtClean="0"/>
              <a:pPr/>
              <a:t>‹#›</a:t>
            </a:fld>
            <a:endParaRPr lang="en-US" dirty="0"/>
          </a:p>
        </p:txBody>
      </p:sp>
    </p:spTree>
    <p:extLst>
      <p:ext uri="{BB962C8B-B14F-4D97-AF65-F5344CB8AC3E}">
        <p14:creationId xmlns:p14="http://schemas.microsoft.com/office/powerpoint/2010/main" xmlns="" val="254571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AAD4E-EC41-4FFC-A0D8-DE3BB5BACD68}" type="datetimeFigureOut">
              <a:rPr lang="en-US" smtClean="0"/>
              <a:t>10/27/2012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C7DBA-1AFE-4054-8BD7-1B6F7858C96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O'Brien, M., &amp; Richey, C. (2010). Knowledge Networking for Family Planning: The Potential for Virtual Communities of Practice to Move Forward the Global Reproductive Health Agenda. </a:t>
            </a:r>
            <a:r>
              <a:rPr lang="en-US" sz="1200" i="1" kern="1200" baseline="0" dirty="0" smtClean="0">
                <a:solidFill>
                  <a:schemeClr val="tx1"/>
                </a:solidFill>
                <a:latin typeface="+mn-lt"/>
                <a:ea typeface="+mn-ea"/>
                <a:cs typeface="+mn-cs"/>
              </a:rPr>
              <a:t>Knowledge Management &amp; E-Learning: An International Journal, 2(2), 109-121. </a:t>
            </a:r>
          </a:p>
        </p:txBody>
      </p:sp>
      <p:sp>
        <p:nvSpPr>
          <p:cNvPr id="4" name="Slide Number Placeholder 3"/>
          <p:cNvSpPr>
            <a:spLocks noGrp="1"/>
          </p:cNvSpPr>
          <p:nvPr>
            <p:ph type="sldNum" sz="quarter" idx="10"/>
          </p:nvPr>
        </p:nvSpPr>
        <p:spPr/>
        <p:txBody>
          <a:bodyPr/>
          <a:lstStyle/>
          <a:p>
            <a:fld id="{F78C7DBA-1AFE-4054-8BD7-1B6F7858C96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8C7DBA-1AFE-4054-8BD7-1B6F7858C969}"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8C7DBA-1AFE-4054-8BD7-1B6F7858C96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93265-49A4-4F49-9805-AAF16EC0B4B3}" type="datetimeFigureOut">
              <a:rPr lang="en-US" smtClean="0"/>
              <a:pPr/>
              <a:t>10/27/2012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9D96E-944B-F945-AA77-678635C5148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side.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87397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6995650" cy="41113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93265-49A4-4F49-9805-AAF16EC0B4B3}" type="datetimeFigureOut">
              <a:rPr lang="en-US" smtClean="0"/>
              <a:pPr/>
              <a:t>10/27/2012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9D96E-944B-F945-AA77-678635C514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j.mp/VpqYfh" TargetMode="External"/><Relationship Id="rId7" Type="http://schemas.openxmlformats.org/officeDocument/2006/relationships/hyperlink" Target="mailto:nasatalk@cet.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good@duq.edu" TargetMode="External"/><Relationship Id="rId5" Type="http://schemas.openxmlformats.org/officeDocument/2006/relationships/hyperlink" Target="mailto:dpiecka@cet.edu" TargetMode="External"/><Relationship Id="rId4" Type="http://schemas.openxmlformats.org/officeDocument/2006/relationships/hyperlink" Target="mailto:lruberg@cet.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asa.gov/offices/education/programs/national/dln/webcast/webcas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3"/>
          <a:stretch>
            <a:fillRect/>
          </a:stretch>
        </p:blipFill>
        <p:spPr>
          <a:xfrm>
            <a:off x="0" y="290862"/>
            <a:ext cx="9144000" cy="6858000"/>
          </a:xfrm>
          <a:prstGeom prst="rect">
            <a:avLst/>
          </a:prstGeom>
        </p:spPr>
      </p:pic>
      <p:sp>
        <p:nvSpPr>
          <p:cNvPr id="2" name="Title 1"/>
          <p:cNvSpPr>
            <a:spLocks noGrp="1"/>
          </p:cNvSpPr>
          <p:nvPr>
            <p:ph type="ctrTitle"/>
          </p:nvPr>
        </p:nvSpPr>
        <p:spPr>
          <a:xfrm>
            <a:off x="514053" y="2325826"/>
            <a:ext cx="7772400" cy="2276932"/>
          </a:xfrm>
        </p:spPr>
        <p:txBody>
          <a:bodyPr>
            <a:normAutofit fontScale="90000"/>
          </a:bodyPr>
          <a:lstStyle/>
          <a:p>
            <a:pPr algn="l"/>
            <a:r>
              <a:rPr lang="en-US" sz="6000" dirty="0" smtClean="0">
                <a:solidFill>
                  <a:schemeClr val="bg1"/>
                </a:solidFill>
                <a:latin typeface="Helvetica"/>
                <a:cs typeface="Helvetica"/>
              </a:rPr>
              <a:t>Identifying Two-Way Knowledge Sharing in Online Communities</a:t>
            </a:r>
            <a:endParaRPr lang="en-US" sz="6000" dirty="0">
              <a:solidFill>
                <a:schemeClr val="bg1"/>
              </a:solidFill>
              <a:latin typeface="Helvetic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0-18 at 11.31.33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86704"/>
            <a:ext cx="9144000" cy="5534195"/>
          </a:xfrm>
          <a:prstGeom prst="rect">
            <a:avLst/>
          </a:prstGeom>
        </p:spPr>
      </p:pic>
    </p:spTree>
    <p:extLst>
      <p:ext uri="{BB962C8B-B14F-4D97-AF65-F5344CB8AC3E}">
        <p14:creationId xmlns:p14="http://schemas.microsoft.com/office/powerpoint/2010/main" xmlns="" val="144105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40" y="209284"/>
            <a:ext cx="6873970" cy="1143000"/>
          </a:xfrm>
        </p:spPr>
        <p:txBody>
          <a:bodyPr>
            <a:normAutofit fontScale="90000"/>
          </a:bodyPr>
          <a:lstStyle/>
          <a:p>
            <a:pPr algn="l"/>
            <a:r>
              <a:rPr lang="en-US" dirty="0" smtClean="0"/>
              <a:t>3. Join a Collaborative Group?</a:t>
            </a:r>
            <a:endParaRPr lang="en-US" dirty="0"/>
          </a:p>
        </p:txBody>
      </p:sp>
      <p:pic>
        <p:nvPicPr>
          <p:cNvPr id="4" name="Picture 3" descr="Screen Shot 2012-10-18 at 11.39.18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4200" y="1219200"/>
            <a:ext cx="7975600" cy="4419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5911" y="575345"/>
            <a:ext cx="1533367" cy="369332"/>
          </a:xfrm>
          <a:prstGeom prst="rect">
            <a:avLst/>
          </a:prstGeom>
          <a:noFill/>
        </p:spPr>
        <p:txBody>
          <a:bodyPr wrap="none" rtlCol="0">
            <a:spAutoFit/>
          </a:bodyPr>
          <a:lstStyle/>
          <a:p>
            <a:r>
              <a:rPr lang="en-US" dirty="0" smtClean="0"/>
              <a:t>Like this one…</a:t>
            </a:r>
            <a:endParaRPr lang="en-US" dirty="0"/>
          </a:p>
        </p:txBody>
      </p:sp>
      <p:pic>
        <p:nvPicPr>
          <p:cNvPr id="2" name="Picture 1" descr="AEA_GEDI_200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0821" y="1735000"/>
            <a:ext cx="7554666" cy="3150002"/>
          </a:xfrm>
          <a:prstGeom prst="rect">
            <a:avLst/>
          </a:prstGeom>
        </p:spPr>
      </p:pic>
    </p:spTree>
    <p:extLst>
      <p:ext uri="{BB962C8B-B14F-4D97-AF65-F5344CB8AC3E}">
        <p14:creationId xmlns:p14="http://schemas.microsoft.com/office/powerpoint/2010/main" xmlns="" val="2221265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10-18 at 11.44.56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2995" y="151978"/>
            <a:ext cx="8153400" cy="2324100"/>
          </a:xfrm>
          <a:prstGeom prst="rect">
            <a:avLst/>
          </a:prstGeom>
        </p:spPr>
      </p:pic>
      <p:pic>
        <p:nvPicPr>
          <p:cNvPr id="7" name="Picture 6" descr="Screen Shot 2012-10-18 at 11.46.56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476078"/>
            <a:ext cx="9144000" cy="377021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Guidelines Based on Theoretical Framework</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virtual professional community must </a:t>
            </a:r>
            <a:endParaRPr lang="en-US" dirty="0" smtClean="0"/>
          </a:p>
          <a:p>
            <a:r>
              <a:rPr lang="en-US" dirty="0" smtClean="0"/>
              <a:t>Organize communities </a:t>
            </a:r>
            <a:r>
              <a:rPr lang="en-US" dirty="0"/>
              <a:t>of practice and online discussion forums with a set of goals and objectives and timeframe for achieving these. </a:t>
            </a:r>
            <a:endParaRPr lang="en-US" dirty="0" smtClean="0"/>
          </a:p>
          <a:p>
            <a:r>
              <a:rPr lang="en-US" dirty="0" smtClean="0"/>
              <a:t>Give </a:t>
            </a:r>
            <a:r>
              <a:rPr lang="en-US" dirty="0"/>
              <a:t>participants </a:t>
            </a:r>
            <a:r>
              <a:rPr lang="en-US" dirty="0" smtClean="0"/>
              <a:t>opportunities </a:t>
            </a:r>
            <a:r>
              <a:rPr lang="en-US" dirty="0"/>
              <a:t>to contribute to a project, event, or task that is concrete and meaningful (O’Brien &amp; Richey, 2010</a:t>
            </a:r>
            <a:r>
              <a:rPr lang="en-US" dirty="0" smtClean="0"/>
              <a:t>). </a:t>
            </a:r>
          </a:p>
        </p:txBody>
      </p:sp>
    </p:spTree>
    <p:extLst>
      <p:ext uri="{BB962C8B-B14F-4D97-AF65-F5344CB8AC3E}">
        <p14:creationId xmlns:p14="http://schemas.microsoft.com/office/powerpoint/2010/main" xmlns="" val="2251993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Guidelines Based on Theoretical </a:t>
            </a:r>
            <a:r>
              <a:rPr lang="en-US" dirty="0" smtClean="0"/>
              <a:t>Framework (cont.)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The goals and objectives of a collaborative community must be positioned within a context that includes:</a:t>
            </a:r>
            <a:endParaRPr lang="en-US" dirty="0" smtClean="0"/>
          </a:p>
          <a:p>
            <a:r>
              <a:rPr lang="en-US" dirty="0" smtClean="0"/>
              <a:t>a </a:t>
            </a:r>
            <a:r>
              <a:rPr lang="en-US" dirty="0"/>
              <a:t>set of power structures and dynamics, </a:t>
            </a:r>
            <a:endParaRPr lang="en-US" dirty="0" smtClean="0"/>
          </a:p>
          <a:p>
            <a:r>
              <a:rPr lang="en-US" dirty="0" smtClean="0"/>
              <a:t>organizational </a:t>
            </a:r>
            <a:r>
              <a:rPr lang="en-US" dirty="0"/>
              <a:t>systems and procedures, </a:t>
            </a:r>
            <a:endParaRPr lang="en-US" dirty="0" smtClean="0"/>
          </a:p>
          <a:p>
            <a:r>
              <a:rPr lang="en-US" dirty="0" smtClean="0"/>
              <a:t>domain </a:t>
            </a:r>
            <a:r>
              <a:rPr lang="en-US" dirty="0"/>
              <a:t>knowledge systems, and </a:t>
            </a:r>
            <a:endParaRPr lang="en-US" dirty="0" smtClean="0"/>
          </a:p>
          <a:p>
            <a:r>
              <a:rPr lang="en-US" dirty="0" smtClean="0"/>
              <a:t>a </a:t>
            </a:r>
            <a:r>
              <a:rPr lang="en-US" dirty="0"/>
              <a:t>set of cultural and community norms</a:t>
            </a:r>
            <a:r>
              <a:rPr lang="en-US" dirty="0" smtClean="0"/>
              <a:t>.</a:t>
            </a:r>
            <a:endParaRPr lang="en-US" dirty="0"/>
          </a:p>
        </p:txBody>
      </p:sp>
    </p:spTree>
    <p:extLst>
      <p:ext uri="{BB962C8B-B14F-4D97-AF65-F5344CB8AC3E}">
        <p14:creationId xmlns:p14="http://schemas.microsoft.com/office/powerpoint/2010/main" xmlns="" val="327275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&amp; Responsibilities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level of online responsibility is usually connected to the work-related task that is being channeled to the collaborative website. </a:t>
            </a:r>
            <a:endParaRPr lang="en-US" dirty="0" smtClean="0"/>
          </a:p>
          <a:p>
            <a:r>
              <a:rPr lang="en-US" dirty="0" smtClean="0"/>
              <a:t>The </a:t>
            </a:r>
            <a:r>
              <a:rPr lang="en-US" dirty="0"/>
              <a:t>role one plays in the virtual community is often similar to the role one plays with a particular group in the face-to-face context. </a:t>
            </a:r>
          </a:p>
        </p:txBody>
      </p:sp>
    </p:spTree>
    <p:extLst>
      <p:ext uri="{BB962C8B-B14F-4D97-AF65-F5344CB8AC3E}">
        <p14:creationId xmlns:p14="http://schemas.microsoft.com/office/powerpoint/2010/main" xmlns="" val="3435982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in Virtual Communities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basic premise of social cognitive theory (SCT) is that people learn not just through their own experiences, but also by observing the actions of others and the results of those actions (Bandura 1986). </a:t>
            </a:r>
            <a:endParaRPr lang="en-US" dirty="0" smtClean="0"/>
          </a:p>
          <a:p>
            <a:r>
              <a:rPr lang="en-US" dirty="0" smtClean="0"/>
              <a:t>Key </a:t>
            </a:r>
            <a:r>
              <a:rPr lang="en-US" dirty="0"/>
              <a:t>constructs of SCT relevant to behavior change in STEM education in both face-to-face and online settings include observational learning, reinforcement, self-control, and self-efficacy. </a:t>
            </a:r>
          </a:p>
        </p:txBody>
      </p:sp>
    </p:spTree>
    <p:extLst>
      <p:ext uri="{BB962C8B-B14F-4D97-AF65-F5344CB8AC3E}">
        <p14:creationId xmlns:p14="http://schemas.microsoft.com/office/powerpoint/2010/main" xmlns="" val="334407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Fitting Evaluation for Web 2.0 </a:t>
            </a:r>
            <a:endParaRPr lang="en-US" dirty="0"/>
          </a:p>
        </p:txBody>
      </p:sp>
      <p:sp>
        <p:nvSpPr>
          <p:cNvPr id="3" name="Content Placeholder 2"/>
          <p:cNvSpPr>
            <a:spLocks noGrp="1"/>
          </p:cNvSpPr>
          <p:nvPr>
            <p:ph idx="1"/>
          </p:nvPr>
        </p:nvSpPr>
        <p:spPr>
          <a:xfrm>
            <a:off x="457200" y="1339667"/>
            <a:ext cx="6995650" cy="4111314"/>
          </a:xfrm>
        </p:spPr>
        <p:txBody>
          <a:bodyPr>
            <a:normAutofit fontScale="70000" lnSpcReduction="20000"/>
          </a:bodyPr>
          <a:lstStyle/>
          <a:p>
            <a:r>
              <a:rPr lang="en-US" dirty="0"/>
              <a:t>Changes in the field of evaluation run parallel with the ever-expanding use of Web 2.0 resources.  </a:t>
            </a:r>
            <a:endParaRPr lang="en-US" dirty="0" smtClean="0"/>
          </a:p>
          <a:p>
            <a:r>
              <a:rPr lang="en-US" dirty="0" smtClean="0"/>
              <a:t>If </a:t>
            </a:r>
            <a:r>
              <a:rPr lang="en-US" dirty="0"/>
              <a:t>stakeholders are invited to share their ideas in online environments with each other and with workplace, school, and government leaders, how does this change the role of the evaluator?  </a:t>
            </a:r>
            <a:endParaRPr lang="en-US" dirty="0" smtClean="0"/>
          </a:p>
          <a:p>
            <a:r>
              <a:rPr lang="en-US" dirty="0" smtClean="0"/>
              <a:t>Cheuk </a:t>
            </a:r>
            <a:r>
              <a:rPr lang="en-US" dirty="0"/>
              <a:t>and Dervin (2011) suggest that values and practices in online communities should be guided by a set of coherent assumptions about knowledge transfer, leadership, and the nature of human communication. </a:t>
            </a:r>
            <a:endParaRPr lang="en-US" dirty="0" smtClean="0"/>
          </a:p>
          <a:p>
            <a:r>
              <a:rPr lang="en-US" dirty="0" smtClean="0"/>
              <a:t>The </a:t>
            </a:r>
            <a:r>
              <a:rPr lang="en-US" dirty="0"/>
              <a:t>focus of our study is to Identify genuine knowledge sharing among the variety of online community services provided.  </a:t>
            </a:r>
          </a:p>
          <a:p>
            <a:pPr marL="0" indent="0">
              <a:buNone/>
            </a:pPr>
            <a:endParaRPr lang="en-US" dirty="0"/>
          </a:p>
        </p:txBody>
      </p:sp>
    </p:spTree>
    <p:extLst>
      <p:ext uri="{BB962C8B-B14F-4D97-AF65-F5344CB8AC3E}">
        <p14:creationId xmlns:p14="http://schemas.microsoft.com/office/powerpoint/2010/main" xmlns="" val="149516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73970" cy="702362"/>
          </a:xfrm>
        </p:spPr>
        <p:txBody>
          <a:bodyPr>
            <a:normAutofit fontScale="90000"/>
          </a:bodyPr>
          <a:lstStyle/>
          <a:p>
            <a:r>
              <a:rPr lang="en-US" dirty="0" smtClean="0"/>
              <a:t>Metrics for Evaluating Web 2.0</a:t>
            </a:r>
            <a:endParaRPr lang="en-US" dirty="0"/>
          </a:p>
        </p:txBody>
      </p:sp>
      <p:sp>
        <p:nvSpPr>
          <p:cNvPr id="3" name="Content Placeholder 2"/>
          <p:cNvSpPr>
            <a:spLocks noGrp="1"/>
          </p:cNvSpPr>
          <p:nvPr>
            <p:ph idx="1"/>
          </p:nvPr>
        </p:nvSpPr>
        <p:spPr>
          <a:xfrm>
            <a:off x="457199" y="1155123"/>
            <a:ext cx="7260721" cy="4587468"/>
          </a:xfrm>
        </p:spPr>
        <p:txBody>
          <a:bodyPr>
            <a:noAutofit/>
          </a:bodyPr>
          <a:lstStyle/>
          <a:p>
            <a:r>
              <a:rPr lang="en-US" sz="2400" dirty="0" smtClean="0"/>
              <a:t>NASA</a:t>
            </a:r>
            <a:r>
              <a:rPr lang="en-US" sz="2400" i="1" dirty="0" smtClean="0"/>
              <a:t>Talk </a:t>
            </a:r>
            <a:r>
              <a:rPr lang="en-US" sz="2400" dirty="0" smtClean="0"/>
              <a:t>offers </a:t>
            </a:r>
            <a:r>
              <a:rPr lang="en-US" sz="2400" dirty="0"/>
              <a:t>public and private blog posts, file sharing, asynchronous discussion, live chat services, and opportunities throughout for media-rich commenting.  </a:t>
            </a:r>
            <a:endParaRPr lang="en-US" sz="2400" dirty="0" smtClean="0"/>
          </a:p>
          <a:p>
            <a:r>
              <a:rPr lang="en-US" sz="2400" dirty="0" smtClean="0"/>
              <a:t>Our </a:t>
            </a:r>
            <a:r>
              <a:rPr lang="en-US" sz="2400" dirty="0"/>
              <a:t>challenge, as a Federally-funded project, is to find ways to measure the knowledge sharing transactions that take place in the online context. </a:t>
            </a:r>
            <a:endParaRPr lang="en-US" sz="2400" dirty="0" smtClean="0"/>
          </a:p>
          <a:p>
            <a:r>
              <a:rPr lang="en-US" sz="2400" dirty="0" smtClean="0"/>
              <a:t>Online </a:t>
            </a:r>
            <a:r>
              <a:rPr lang="en-US" sz="2400" dirty="0"/>
              <a:t>forums are often organized around a group interest or topical theme such as </a:t>
            </a:r>
            <a:r>
              <a:rPr lang="en-US" sz="2400" i="1" dirty="0"/>
              <a:t>Engineering Education and Robotics</a:t>
            </a:r>
            <a:r>
              <a:rPr lang="en-US" sz="2400" dirty="0"/>
              <a:t> or </a:t>
            </a:r>
            <a:r>
              <a:rPr lang="en-US" sz="2400" i="1" dirty="0"/>
              <a:t>Exploring Climate Change Through Problem-based Learning</a:t>
            </a:r>
            <a:r>
              <a:rPr lang="en-US" sz="2400" dirty="0"/>
              <a:t>.  </a:t>
            </a:r>
          </a:p>
        </p:txBody>
      </p:sp>
    </p:spTree>
    <p:extLst>
      <p:ext uri="{BB962C8B-B14F-4D97-AF65-F5344CB8AC3E}">
        <p14:creationId xmlns:p14="http://schemas.microsoft.com/office/powerpoint/2010/main" xmlns="" val="263679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73970" cy="713218"/>
          </a:xfrm>
        </p:spPr>
        <p:txBody>
          <a:bodyPr>
            <a:normAutofit fontScale="90000"/>
          </a:bodyPr>
          <a:lstStyle/>
          <a:p>
            <a:pPr algn="l"/>
            <a:r>
              <a:rPr lang="en-US" dirty="0" smtClean="0"/>
              <a:t>Authors</a:t>
            </a:r>
            <a:endParaRPr lang="en-US" dirty="0"/>
          </a:p>
        </p:txBody>
      </p:sp>
      <p:sp>
        <p:nvSpPr>
          <p:cNvPr id="3" name="Content Placeholder 2"/>
          <p:cNvSpPr>
            <a:spLocks noGrp="1"/>
          </p:cNvSpPr>
          <p:nvPr>
            <p:ph idx="1"/>
          </p:nvPr>
        </p:nvSpPr>
        <p:spPr>
          <a:xfrm>
            <a:off x="457199" y="1241967"/>
            <a:ext cx="7401837" cy="4111314"/>
          </a:xfrm>
        </p:spPr>
        <p:txBody>
          <a:bodyPr>
            <a:normAutofit fontScale="92500" lnSpcReduction="10000"/>
          </a:bodyPr>
          <a:lstStyle/>
          <a:p>
            <a:pPr marL="457200" indent="-457200">
              <a:buNone/>
            </a:pPr>
            <a:r>
              <a:rPr lang="en-US" b="1" dirty="0" smtClean="0"/>
              <a:t>Laurie F. Ruberg, Ph.D.</a:t>
            </a:r>
            <a:r>
              <a:rPr lang="en-US" dirty="0" smtClean="0"/>
              <a:t>, </a:t>
            </a:r>
            <a:r>
              <a:rPr lang="en-US" dirty="0" smtClean="0"/>
              <a:t>Associate </a:t>
            </a:r>
            <a:r>
              <a:rPr lang="en-US" dirty="0" smtClean="0"/>
              <a:t>D</a:t>
            </a:r>
            <a:r>
              <a:rPr lang="en-US" dirty="0" smtClean="0"/>
              <a:t>irector</a:t>
            </a:r>
            <a:endParaRPr lang="en-US" dirty="0"/>
          </a:p>
          <a:p>
            <a:pPr marL="457200" indent="-457200">
              <a:buNone/>
            </a:pPr>
            <a:r>
              <a:rPr lang="en-US" b="1" dirty="0" smtClean="0"/>
              <a:t>Debra Burkey Piecka, Ed.D.</a:t>
            </a:r>
            <a:r>
              <a:rPr lang="en-US" dirty="0" smtClean="0"/>
              <a:t>, </a:t>
            </a:r>
            <a:r>
              <a:rPr lang="en-US" dirty="0" smtClean="0"/>
              <a:t>E</a:t>
            </a:r>
            <a:r>
              <a:rPr lang="en-US" dirty="0" smtClean="0"/>
              <a:t>ducational </a:t>
            </a:r>
            <a:r>
              <a:rPr lang="en-US" dirty="0" smtClean="0"/>
              <a:t>R</a:t>
            </a:r>
            <a:r>
              <a:rPr lang="en-US" dirty="0" smtClean="0"/>
              <a:t>esearcher</a:t>
            </a:r>
            <a:endParaRPr lang="en-US" dirty="0" smtClean="0"/>
          </a:p>
          <a:p>
            <a:pPr marL="457200" indent="-457200">
              <a:buNone/>
            </a:pPr>
            <a:r>
              <a:rPr lang="en-US" sz="3600" dirty="0"/>
              <a:t>Center for Educational </a:t>
            </a:r>
            <a:r>
              <a:rPr lang="en-US" sz="3600" dirty="0" smtClean="0"/>
              <a:t>Technologies</a:t>
            </a:r>
          </a:p>
          <a:p>
            <a:pPr marL="457200" indent="-457200">
              <a:buNone/>
            </a:pPr>
            <a:r>
              <a:rPr lang="en-US" sz="3600" dirty="0" smtClean="0"/>
              <a:t>Wheeling (WV) Jesuit University</a:t>
            </a:r>
          </a:p>
          <a:p>
            <a:pPr marL="457200" indent="-457200">
              <a:buNone/>
            </a:pPr>
            <a:r>
              <a:rPr lang="en-US" b="1" dirty="0" smtClean="0"/>
              <a:t>Tyra Good, </a:t>
            </a:r>
            <a:r>
              <a:rPr lang="en-US" dirty="0" smtClean="0"/>
              <a:t>American Evaluation Association Graduate Education Diversity </a:t>
            </a:r>
            <a:r>
              <a:rPr lang="en-US" dirty="0" smtClean="0"/>
              <a:t>Alumnae</a:t>
            </a:r>
            <a:endParaRPr lang="en-US" dirty="0" smtClean="0"/>
          </a:p>
          <a:p>
            <a:pPr marL="457200" indent="-457200">
              <a:buNone/>
            </a:pPr>
            <a:r>
              <a:rPr lang="en-US" dirty="0" smtClean="0"/>
              <a:t>Duquesne University, Pittsburgh, PA  </a:t>
            </a:r>
            <a:endParaRPr lang="en-US" dirty="0"/>
          </a:p>
        </p:txBody>
      </p:sp>
    </p:spTree>
    <p:extLst>
      <p:ext uri="{BB962C8B-B14F-4D97-AF65-F5344CB8AC3E}">
        <p14:creationId xmlns:p14="http://schemas.microsoft.com/office/powerpoint/2010/main" xmlns="" val="4248194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73970" cy="691507"/>
          </a:xfrm>
        </p:spPr>
        <p:txBody>
          <a:bodyPr>
            <a:normAutofit fontScale="90000"/>
          </a:bodyPr>
          <a:lstStyle/>
          <a:p>
            <a:r>
              <a:rPr lang="en-US" dirty="0" smtClean="0"/>
              <a:t>Motivating Participation</a:t>
            </a:r>
            <a:endParaRPr lang="en-US" dirty="0"/>
          </a:p>
        </p:txBody>
      </p:sp>
      <p:sp>
        <p:nvSpPr>
          <p:cNvPr id="3" name="Content Placeholder 2"/>
          <p:cNvSpPr>
            <a:spLocks noGrp="1"/>
          </p:cNvSpPr>
          <p:nvPr>
            <p:ph idx="1"/>
          </p:nvPr>
        </p:nvSpPr>
        <p:spPr>
          <a:xfrm>
            <a:off x="271376" y="1187689"/>
            <a:ext cx="3451897" cy="4337791"/>
          </a:xfrm>
        </p:spPr>
        <p:txBody>
          <a:bodyPr>
            <a:normAutofit fontScale="70000" lnSpcReduction="20000"/>
          </a:bodyPr>
          <a:lstStyle/>
          <a:p>
            <a:r>
              <a:rPr lang="en-US" dirty="0"/>
              <a:t>Examining knowledge sharing within a collaborative group and in response to a blog feature often requires finding ways outside the Web 2.0 environment to motivate user-generated participation.  </a:t>
            </a:r>
            <a:endParaRPr lang="en-US" dirty="0" smtClean="0"/>
          </a:p>
          <a:p>
            <a:r>
              <a:rPr lang="en-US" dirty="0" smtClean="0"/>
              <a:t>Collaborative </a:t>
            </a:r>
            <a:r>
              <a:rPr lang="en-US" dirty="0"/>
              <a:t>knowledge sharing requires that dialogues successfully cross organizational barriers and information silos. </a:t>
            </a:r>
            <a:endParaRPr lang="en-US" dirty="0" smtClean="0"/>
          </a:p>
          <a:p>
            <a:pPr marL="0" indent="0">
              <a:buNone/>
            </a:pPr>
            <a:endParaRPr lang="en-US" dirty="0"/>
          </a:p>
        </p:txBody>
      </p:sp>
      <p:pic>
        <p:nvPicPr>
          <p:cNvPr id="4" name="Picture 3" descr="Students2Q+A_w_NASAJSC_DLiNfo.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67954" y="1187690"/>
            <a:ext cx="3106064" cy="2503200"/>
          </a:xfrm>
          <a:prstGeom prst="rect">
            <a:avLst/>
          </a:prstGeom>
        </p:spPr>
      </p:pic>
      <p:pic>
        <p:nvPicPr>
          <p:cNvPr id="5" name="Picture 4" descr="LiveConnect_w_JPL_SciEd.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77838" y="3869380"/>
            <a:ext cx="2725853" cy="1656101"/>
          </a:xfrm>
          <a:prstGeom prst="rect">
            <a:avLst/>
          </a:prstGeom>
        </p:spPr>
      </p:pic>
      <p:cxnSp>
        <p:nvCxnSpPr>
          <p:cNvPr id="9" name="Elbow Connector 8"/>
          <p:cNvCxnSpPr>
            <a:stCxn id="5" idx="1"/>
          </p:cNvCxnSpPr>
          <p:nvPr/>
        </p:nvCxnSpPr>
        <p:spPr>
          <a:xfrm rot="10800000">
            <a:off x="4461414" y="3690891"/>
            <a:ext cx="816424" cy="1006541"/>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83047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Goal-setting</a:t>
            </a:r>
            <a:r>
              <a:rPr lang="en-US" dirty="0"/>
              <a:t> </a:t>
            </a:r>
            <a:r>
              <a:rPr lang="en-US" dirty="0" smtClean="0"/>
              <a:t>&amp; Reinforcement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Goal setting and self-monitoring seem to be particularly useful components of effective, facilitated virtual professional communities. Successful virtual professional communities will include e-collaborative tools that support these SCT characteristics. </a:t>
            </a:r>
            <a:endParaRPr lang="en-US" dirty="0" smtClean="0"/>
          </a:p>
          <a:p>
            <a:r>
              <a:rPr lang="en-US" dirty="0"/>
              <a:t>Thus, to promote changes in a virtual professional community, exemplary behavior from role models and reinforcements for exemplary behavior can be used to promote the desired outcomes</a:t>
            </a:r>
            <a:r>
              <a:rPr lang="en-US" dirty="0" smtClean="0"/>
              <a:t>.</a:t>
            </a:r>
            <a:endParaRPr lang="en-US" dirty="0"/>
          </a:p>
        </p:txBody>
      </p:sp>
    </p:spTree>
    <p:extLst>
      <p:ext uri="{BB962C8B-B14F-4D97-AF65-F5344CB8AC3E}">
        <p14:creationId xmlns:p14="http://schemas.microsoft.com/office/powerpoint/2010/main" xmlns="" val="115391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73970" cy="474396"/>
          </a:xfrm>
        </p:spPr>
        <p:txBody>
          <a:bodyPr>
            <a:normAutofit fontScale="90000"/>
          </a:bodyPr>
          <a:lstStyle/>
          <a:p>
            <a:endParaRPr lang="en-US" dirty="0"/>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 val="1287517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2811590738"/>
              </p:ext>
            </p:extLst>
          </p:nvPr>
        </p:nvGraphicFramePr>
        <p:xfrm>
          <a:off x="762303" y="781601"/>
          <a:ext cx="6940278" cy="5687572"/>
        </p:xfrm>
        <a:graphic>
          <a:graphicData uri="http://schemas.openxmlformats.org/presentationml/2006/ole">
            <p:oleObj spid="_x0000_s1048" name="Document" r:id="rId4" imgW="6121175" imgH="5016315" progId="Word.Document.12">
              <p:embed/>
            </p:oleObj>
          </a:graphicData>
        </a:graphic>
      </p:graphicFrame>
      <p:sp>
        <p:nvSpPr>
          <p:cNvPr id="5" name="TextBox 4"/>
          <p:cNvSpPr txBox="1"/>
          <p:nvPr/>
        </p:nvSpPr>
        <p:spPr>
          <a:xfrm>
            <a:off x="911822" y="227845"/>
            <a:ext cx="6364844" cy="461665"/>
          </a:xfrm>
          <a:prstGeom prst="rect">
            <a:avLst/>
          </a:prstGeom>
          <a:noFill/>
        </p:spPr>
        <p:txBody>
          <a:bodyPr wrap="none" rtlCol="0">
            <a:spAutoFit/>
          </a:bodyPr>
          <a:lstStyle/>
          <a:p>
            <a:r>
              <a:rPr lang="en-US" sz="2400" b="1" dirty="0"/>
              <a:t>Characteristics and Functions of Social Networks</a:t>
            </a:r>
            <a:r>
              <a:rPr lang="en-US" sz="2400" dirty="0"/>
              <a:t> </a:t>
            </a:r>
          </a:p>
        </p:txBody>
      </p:sp>
    </p:spTree>
    <p:extLst>
      <p:ext uri="{BB962C8B-B14F-4D97-AF65-F5344CB8AC3E}">
        <p14:creationId xmlns:p14="http://schemas.microsoft.com/office/powerpoint/2010/main" xmlns="" val="989700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Educator ratings of characteristics for an online collaborative </a:t>
            </a:r>
            <a:r>
              <a:rPr lang="en-US" sz="3200" dirty="0" smtClean="0"/>
              <a:t>community</a:t>
            </a:r>
            <a:endParaRPr lang="en-US" sz="3200" dirty="0"/>
          </a:p>
        </p:txBody>
      </p:sp>
      <p:graphicFrame>
        <p:nvGraphicFramePr>
          <p:cNvPr id="4" name="Chart 3"/>
          <p:cNvGraphicFramePr/>
          <p:nvPr>
            <p:extLst>
              <p:ext uri="{D42A27DB-BD31-4B8C-83A1-F6EECF244321}">
                <p14:modId xmlns:p14="http://schemas.microsoft.com/office/powerpoint/2010/main" xmlns="" val="1678338381"/>
              </p:ext>
            </p:extLst>
          </p:nvPr>
        </p:nvGraphicFramePr>
        <p:xfrm>
          <a:off x="379925" y="1417638"/>
          <a:ext cx="7066621" cy="4411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38622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45" y="274638"/>
            <a:ext cx="7717921" cy="680651"/>
          </a:xfrm>
        </p:spPr>
        <p:txBody>
          <a:bodyPr>
            <a:normAutofit fontScale="90000"/>
          </a:bodyPr>
          <a:lstStyle/>
          <a:p>
            <a:r>
              <a:rPr lang="en-US" dirty="0" smtClean="0"/>
              <a:t>Media Events to Reinforce Themes</a:t>
            </a:r>
            <a:endParaRPr lang="en-US" dirty="0"/>
          </a:p>
        </p:txBody>
      </p:sp>
      <p:sp>
        <p:nvSpPr>
          <p:cNvPr id="3" name="Content Placeholder 2"/>
          <p:cNvSpPr>
            <a:spLocks noGrp="1"/>
          </p:cNvSpPr>
          <p:nvPr>
            <p:ph idx="1"/>
          </p:nvPr>
        </p:nvSpPr>
        <p:spPr>
          <a:xfrm>
            <a:off x="348650" y="1241967"/>
            <a:ext cx="4015069" cy="4111314"/>
          </a:xfrm>
        </p:spPr>
        <p:txBody>
          <a:bodyPr>
            <a:normAutofit lnSpcReduction="10000"/>
          </a:bodyPr>
          <a:lstStyle/>
          <a:p>
            <a:pPr marL="0" indent="0">
              <a:buNone/>
            </a:pPr>
            <a:r>
              <a:rPr lang="en-US" dirty="0"/>
              <a:t>Live Web </a:t>
            </a:r>
            <a:r>
              <a:rPr lang="en-US" dirty="0" smtClean="0"/>
              <a:t>Streaming: </a:t>
            </a:r>
            <a:r>
              <a:rPr lang="en-US" i="1" dirty="0" smtClean="0"/>
              <a:t>Teach </a:t>
            </a:r>
            <a:r>
              <a:rPr lang="en-US" i="1" dirty="0"/>
              <a:t>for America</a:t>
            </a:r>
            <a:r>
              <a:rPr lang="en-US" dirty="0"/>
              <a:t>, a </a:t>
            </a:r>
            <a:r>
              <a:rPr lang="en-US" dirty="0" smtClean="0"/>
              <a:t>live </a:t>
            </a:r>
            <a:r>
              <a:rPr lang="en-US" dirty="0"/>
              <a:t>webcast event being held by Honorary Host Congresswoman Eddie Bernice Johnson at the Washington Convention Center </a:t>
            </a:r>
          </a:p>
        </p:txBody>
      </p:sp>
      <p:pic>
        <p:nvPicPr>
          <p:cNvPr id="4" name="Picture 3" descr="Teach_4_America_Sep201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88632" y="1841130"/>
            <a:ext cx="3321112" cy="2924461"/>
          </a:xfrm>
          <a:prstGeom prst="rect">
            <a:avLst/>
          </a:prstGeom>
        </p:spPr>
      </p:pic>
    </p:spTree>
    <p:extLst>
      <p:ext uri="{BB962C8B-B14F-4D97-AF65-F5344CB8AC3E}">
        <p14:creationId xmlns:p14="http://schemas.microsoft.com/office/powerpoint/2010/main" xmlns="" val="403679284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Live Video Events</a:t>
            </a:r>
            <a:endParaRPr lang="en-US" dirty="0"/>
          </a:p>
        </p:txBody>
      </p:sp>
      <p:pic>
        <p:nvPicPr>
          <p:cNvPr id="5" name="Picture 4" descr="Students2Q+A_w_NASAJSC_DLiNfo.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298" y="1312634"/>
            <a:ext cx="3011584" cy="2427057"/>
          </a:xfrm>
          <a:prstGeom prst="rect">
            <a:avLst/>
          </a:prstGeom>
        </p:spPr>
      </p:pic>
      <p:pic>
        <p:nvPicPr>
          <p:cNvPr id="6" name="Picture 5" descr="StudentsQ+A_w_NASAJSC_DLiNfo.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7298" y="3588751"/>
            <a:ext cx="3011584" cy="2441490"/>
          </a:xfrm>
          <a:prstGeom prst="rect">
            <a:avLst/>
          </a:prstGeom>
        </p:spPr>
      </p:pic>
      <p:pic>
        <p:nvPicPr>
          <p:cNvPr id="7" name="Picture 6" descr="JSC_SciEd_DLiNfo_20Sep2012.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20239" y="1812880"/>
            <a:ext cx="3893414" cy="3184020"/>
          </a:xfrm>
          <a:prstGeom prst="rect">
            <a:avLst/>
          </a:prstGeom>
        </p:spPr>
      </p:pic>
      <p:sp>
        <p:nvSpPr>
          <p:cNvPr id="3" name="TextBox 2"/>
          <p:cNvSpPr txBox="1"/>
          <p:nvPr/>
        </p:nvSpPr>
        <p:spPr>
          <a:xfrm>
            <a:off x="3638008" y="5091014"/>
            <a:ext cx="4365298" cy="369332"/>
          </a:xfrm>
          <a:prstGeom prst="rect">
            <a:avLst/>
          </a:prstGeom>
          <a:noFill/>
        </p:spPr>
        <p:txBody>
          <a:bodyPr wrap="none" rtlCol="0">
            <a:spAutoFit/>
          </a:bodyPr>
          <a:lstStyle/>
          <a:p>
            <a:r>
              <a:rPr lang="en-US" dirty="0" smtClean="0"/>
              <a:t>Students interview ISS Crew Members at JSC</a:t>
            </a:r>
            <a:endParaRPr lang="en-US" dirty="0"/>
          </a:p>
        </p:txBody>
      </p:sp>
    </p:spTree>
    <p:extLst>
      <p:ext uri="{BB962C8B-B14F-4D97-AF65-F5344CB8AC3E}">
        <p14:creationId xmlns:p14="http://schemas.microsoft.com/office/powerpoint/2010/main" xmlns="" val="331834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Measures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4049914764"/>
              </p:ext>
            </p:extLst>
          </p:nvPr>
        </p:nvGraphicFramePr>
        <p:xfrm>
          <a:off x="911822" y="1431991"/>
          <a:ext cx="6663728" cy="3888349"/>
        </p:xfrm>
        <a:graphic>
          <a:graphicData uri="http://schemas.openxmlformats.org/presentationml/2006/ole">
            <p:oleObj spid="_x0000_s2051" name="Worksheet" r:id="rId4" imgW="6006879" imgH="3505071" progId="Excel.Sheet.12">
              <p:embed/>
            </p:oleObj>
          </a:graphicData>
        </a:graphic>
      </p:graphicFrame>
    </p:spTree>
    <p:extLst>
      <p:ext uri="{BB962C8B-B14F-4D97-AF65-F5344CB8AC3E}">
        <p14:creationId xmlns:p14="http://schemas.microsoft.com/office/powerpoint/2010/main" xmlns="" val="3129891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p:txBody>
          <a:bodyPr/>
          <a:lstStyle/>
          <a:p>
            <a:pPr marL="0" indent="0">
              <a:buNone/>
            </a:pPr>
            <a:r>
              <a:rPr lang="en-US" dirty="0"/>
              <a:t>V</a:t>
            </a:r>
            <a:r>
              <a:rPr lang="en-US" dirty="0" smtClean="0"/>
              <a:t>irtual </a:t>
            </a:r>
            <a:r>
              <a:rPr lang="en-US" dirty="0"/>
              <a:t>learning communities can be effective means to facilitate peer interactions and collaborations, but each of these cases demonstrate that improvements can be made in future offerings through effective application of the theory framework to iterative goal setting </a:t>
            </a:r>
          </a:p>
        </p:txBody>
      </p:sp>
    </p:spTree>
    <p:extLst>
      <p:ext uri="{BB962C8B-B14F-4D97-AF65-F5344CB8AC3E}">
        <p14:creationId xmlns:p14="http://schemas.microsoft.com/office/powerpoint/2010/main" xmlns="" val="4208875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73970" cy="517818"/>
          </a:xfrm>
        </p:spPr>
        <p:txBody>
          <a:bodyPr>
            <a:normAutofit fontScale="90000"/>
          </a:bodyPr>
          <a:lstStyle/>
          <a:p>
            <a:r>
              <a:rPr lang="en-US" dirty="0" smtClean="0"/>
              <a:t>References</a:t>
            </a:r>
            <a:endParaRPr lang="en-US" dirty="0"/>
          </a:p>
        </p:txBody>
      </p:sp>
      <p:sp>
        <p:nvSpPr>
          <p:cNvPr id="5" name="TextBox 4"/>
          <p:cNvSpPr txBox="1"/>
          <p:nvPr/>
        </p:nvSpPr>
        <p:spPr>
          <a:xfrm>
            <a:off x="540328" y="792456"/>
            <a:ext cx="6995650" cy="5293757"/>
          </a:xfrm>
          <a:prstGeom prst="rect">
            <a:avLst/>
          </a:prstGeom>
          <a:noFill/>
        </p:spPr>
        <p:txBody>
          <a:bodyPr wrap="square" rtlCol="0">
            <a:spAutoFit/>
          </a:bodyPr>
          <a:lstStyle/>
          <a:p>
            <a:pPr>
              <a:buNone/>
            </a:pPr>
            <a:r>
              <a:rPr lang="en-US" sz="1600" dirty="0" err="1" smtClean="0"/>
              <a:t>Bandura</a:t>
            </a:r>
            <a:r>
              <a:rPr lang="en-US" sz="1600" dirty="0" smtClean="0"/>
              <a:t> A. 1986. </a:t>
            </a:r>
            <a:r>
              <a:rPr lang="en-US" sz="1600" i="1" dirty="0" smtClean="0"/>
              <a:t>Social Foundations of Thought and Action: A Social Cognitive Theory</a:t>
            </a:r>
            <a:r>
              <a:rPr lang="en-US" sz="1600" dirty="0" smtClean="0"/>
              <a:t>. Englewood Cliffs, NJ: Prentice-Hall.</a:t>
            </a:r>
          </a:p>
          <a:p>
            <a:endParaRPr lang="en-US" sz="1600" dirty="0" smtClean="0"/>
          </a:p>
          <a:p>
            <a:pPr>
              <a:buNone/>
            </a:pPr>
            <a:r>
              <a:rPr lang="en-US" sz="1600" dirty="0" err="1" smtClean="0"/>
              <a:t>Cheuk</a:t>
            </a:r>
            <a:r>
              <a:rPr lang="en-US" sz="1600" dirty="0" smtClean="0"/>
              <a:t>, B., &amp; </a:t>
            </a:r>
            <a:r>
              <a:rPr lang="en-US" sz="1600" dirty="0" err="1" smtClean="0"/>
              <a:t>Dervin</a:t>
            </a:r>
            <a:r>
              <a:rPr lang="en-US" sz="1600" dirty="0" smtClean="0"/>
              <a:t>, B. (2011). Leadership 2.0 in Action: a Journey from Knowledge Management to "</a:t>
            </a:r>
            <a:r>
              <a:rPr lang="en-US" sz="1600" dirty="0" err="1" smtClean="0"/>
              <a:t>Knowledging</a:t>
            </a:r>
            <a:r>
              <a:rPr lang="en-US" sz="1600" dirty="0" smtClean="0"/>
              <a:t>."</a:t>
            </a:r>
            <a:r>
              <a:rPr lang="en-US" sz="1600" b="1" dirty="0" smtClean="0"/>
              <a:t> </a:t>
            </a:r>
            <a:r>
              <a:rPr lang="en-US" sz="1600" i="1" dirty="0" smtClean="0"/>
              <a:t>Knowledge Management &amp; E-Learning: An International Journal, 3, </a:t>
            </a:r>
            <a:r>
              <a:rPr lang="en-US" sz="1600" dirty="0" smtClean="0"/>
              <a:t>(2), 119-138</a:t>
            </a:r>
            <a:r>
              <a:rPr lang="en-US" sz="1600" i="1" dirty="0" smtClean="0"/>
              <a:t>.</a:t>
            </a:r>
            <a:endParaRPr lang="en-US" sz="1600" dirty="0" smtClean="0"/>
          </a:p>
          <a:p>
            <a:r>
              <a:rPr lang="en-US" sz="1600" dirty="0" smtClean="0"/>
              <a:t> </a:t>
            </a:r>
          </a:p>
          <a:p>
            <a:r>
              <a:rPr lang="en-US" sz="1600" dirty="0" err="1" smtClean="0"/>
              <a:t>Dervin</a:t>
            </a:r>
            <a:r>
              <a:rPr lang="en-US" sz="1600" dirty="0" smtClean="0"/>
              <a:t>, B. (2003, May). </a:t>
            </a:r>
            <a:r>
              <a:rPr lang="en-US" sz="1600" i="1" dirty="0" smtClean="0"/>
              <a:t>A Sense-Making Methodology primer: What is methodological about Sense-Making</a:t>
            </a:r>
            <a:r>
              <a:rPr lang="en-US" sz="1600" dirty="0" smtClean="0"/>
              <a:t>. Introductory essay presented at a non-divisional workshop held at the meeting of the International Communication Association, San Diego, CA.</a:t>
            </a:r>
          </a:p>
          <a:p>
            <a:endParaRPr lang="en-US" sz="1600" dirty="0" smtClean="0"/>
          </a:p>
          <a:p>
            <a:r>
              <a:rPr lang="en-US" sz="1600" dirty="0" smtClean="0"/>
              <a:t>O'Brien, M., &amp; Richey, C. (2010). Knowledge Networking for Family Planning: The Potential for Virtual Communities of Practice to Move Forward the Global Reproductive Health Agenda. </a:t>
            </a:r>
            <a:r>
              <a:rPr lang="en-US" sz="1600" i="1" dirty="0" smtClean="0"/>
              <a:t>Knowledge Management &amp; E-Learning: An International Journal, 2(2), 109-121. </a:t>
            </a:r>
            <a:endParaRPr lang="en-US" sz="1600" dirty="0" smtClean="0"/>
          </a:p>
          <a:p>
            <a:r>
              <a:rPr lang="en-US" sz="1600" dirty="0" smtClean="0"/>
              <a:t> </a:t>
            </a:r>
          </a:p>
          <a:p>
            <a:r>
              <a:rPr lang="en-US" sz="1600" dirty="0" smtClean="0"/>
              <a:t>Ruberg, L. F., Cummings, M., </a:t>
            </a:r>
            <a:r>
              <a:rPr lang="en-US" sz="1600" dirty="0" err="1" smtClean="0"/>
              <a:t>Piecka</a:t>
            </a:r>
            <a:r>
              <a:rPr lang="en-US" sz="1600" dirty="0" smtClean="0"/>
              <a:t>, D. C. B., </a:t>
            </a:r>
            <a:r>
              <a:rPr lang="en-US" sz="1600" dirty="0" err="1" smtClean="0"/>
              <a:t>Ruckman</a:t>
            </a:r>
            <a:r>
              <a:rPr lang="en-US" sz="1600" dirty="0" smtClean="0"/>
              <a:t>, C., &amp; Seward, R. (2011). A logical approach to supporting professional learning communities. </a:t>
            </a:r>
            <a:r>
              <a:rPr lang="en-US" sz="1600" i="1" dirty="0" smtClean="0"/>
              <a:t>Knowledge Management &amp; E-Learning: An International Journal</a:t>
            </a:r>
            <a:r>
              <a:rPr lang="en-US" sz="1600" dirty="0" smtClean="0"/>
              <a:t>, </a:t>
            </a:r>
            <a:r>
              <a:rPr lang="en-US" sz="1600" i="1" dirty="0" smtClean="0"/>
              <a:t>3</a:t>
            </a:r>
            <a:r>
              <a:rPr lang="en-US" sz="1600" dirty="0" smtClean="0"/>
              <a:t>(4), 599-620.</a:t>
            </a:r>
          </a:p>
          <a:p>
            <a:endParaRPr lang="en-US" dirty="0"/>
          </a:p>
        </p:txBody>
      </p:sp>
    </p:spTree>
    <p:extLst>
      <p:ext uri="{BB962C8B-B14F-4D97-AF65-F5344CB8AC3E}">
        <p14:creationId xmlns:p14="http://schemas.microsoft.com/office/powerpoint/2010/main" xmlns="" val="265574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873970" cy="1125729"/>
          </a:xfrm>
        </p:spPr>
        <p:txBody>
          <a:bodyPr>
            <a:noAutofit/>
          </a:bodyPr>
          <a:lstStyle/>
          <a:p>
            <a:r>
              <a:rPr lang="en-US" sz="3200" dirty="0">
                <a:solidFill>
                  <a:schemeClr val="tx2"/>
                </a:solidFill>
              </a:rPr>
              <a:t>How do we measure knowledge sharing in an online collaborative website? </a:t>
            </a:r>
          </a:p>
        </p:txBody>
      </p:sp>
      <p:sp>
        <p:nvSpPr>
          <p:cNvPr id="3" name="Content Placeholder 2"/>
          <p:cNvSpPr>
            <a:spLocks noGrp="1"/>
          </p:cNvSpPr>
          <p:nvPr>
            <p:ph idx="1"/>
          </p:nvPr>
        </p:nvSpPr>
        <p:spPr>
          <a:xfrm>
            <a:off x="457199" y="1545922"/>
            <a:ext cx="7608083" cy="2807157"/>
          </a:xfrm>
        </p:spPr>
        <p:txBody>
          <a:bodyPr>
            <a:noAutofit/>
          </a:bodyPr>
          <a:lstStyle/>
          <a:p>
            <a:pPr marL="0" indent="0">
              <a:buNone/>
            </a:pPr>
            <a:r>
              <a:rPr lang="en-US" sz="2400" dirty="0" smtClean="0"/>
              <a:t>This </a:t>
            </a:r>
            <a:r>
              <a:rPr lang="en-US" sz="2400" dirty="0"/>
              <a:t>presentation </a:t>
            </a:r>
            <a:r>
              <a:rPr lang="en-US" sz="2400" dirty="0" smtClean="0"/>
              <a:t>explores:</a:t>
            </a:r>
          </a:p>
          <a:p>
            <a:r>
              <a:rPr lang="en-US" sz="2400" dirty="0" smtClean="0"/>
              <a:t>How indicators of knowledge sharing in online communities can be identified, measured, and analyzed. </a:t>
            </a:r>
          </a:p>
          <a:p>
            <a:r>
              <a:rPr lang="en-US" sz="2400" dirty="0" smtClean="0"/>
              <a:t>How techniques used to measure knowledge transfer and knowledge generation in online business communities can be applied to evaluation of educational virtual communities. </a:t>
            </a:r>
          </a:p>
          <a:p>
            <a:r>
              <a:rPr lang="en-US" sz="2400" dirty="0" smtClean="0"/>
              <a:t>Examples of strategies and contextual factors that show genuine knowledge sharing. </a:t>
            </a:r>
            <a:endParaRPr lang="en-US" sz="2400" dirty="0" smtClean="0"/>
          </a:p>
        </p:txBody>
      </p:sp>
    </p:spTree>
    <p:extLst>
      <p:ext uri="{BB962C8B-B14F-4D97-AF65-F5344CB8AC3E}">
        <p14:creationId xmlns:p14="http://schemas.microsoft.com/office/powerpoint/2010/main" xmlns="" val="521128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49" y="252927"/>
            <a:ext cx="8207383" cy="1143000"/>
          </a:xfrm>
        </p:spPr>
        <p:txBody>
          <a:bodyPr>
            <a:normAutofit fontScale="90000"/>
          </a:bodyPr>
          <a:lstStyle/>
          <a:p>
            <a:pPr algn="l"/>
            <a:r>
              <a:rPr lang="en-US" dirty="0" smtClean="0">
                <a:solidFill>
                  <a:srgbClr val="953735"/>
                </a:solidFill>
              </a:rPr>
              <a:t>Read more and comment</a:t>
            </a:r>
            <a:br>
              <a:rPr lang="en-US" dirty="0" smtClean="0">
                <a:solidFill>
                  <a:srgbClr val="953735"/>
                </a:solidFill>
              </a:rPr>
            </a:br>
            <a:r>
              <a:rPr lang="en-US" dirty="0" smtClean="0">
                <a:solidFill>
                  <a:srgbClr val="953735"/>
                </a:solidFill>
              </a:rPr>
              <a:t>on NASATalk</a:t>
            </a:r>
            <a:endParaRPr lang="en-US" dirty="0"/>
          </a:p>
        </p:txBody>
      </p:sp>
      <p:sp>
        <p:nvSpPr>
          <p:cNvPr id="3" name="Content Placeholder 2"/>
          <p:cNvSpPr>
            <a:spLocks noGrp="1"/>
          </p:cNvSpPr>
          <p:nvPr>
            <p:ph idx="1"/>
          </p:nvPr>
        </p:nvSpPr>
        <p:spPr>
          <a:xfrm>
            <a:off x="335520" y="1790051"/>
            <a:ext cx="6995650" cy="861840"/>
          </a:xfrm>
        </p:spPr>
        <p:txBody>
          <a:bodyPr>
            <a:normAutofit fontScale="85000" lnSpcReduction="20000"/>
          </a:bodyPr>
          <a:lstStyle/>
          <a:p>
            <a:pPr marL="0" indent="0">
              <a:buNone/>
            </a:pPr>
            <a:r>
              <a:rPr lang="en-US" dirty="0" smtClean="0"/>
              <a:t>Weblink for this presentation</a:t>
            </a:r>
            <a:r>
              <a:rPr lang="en-US" dirty="0"/>
              <a:t>: </a:t>
            </a:r>
            <a:endParaRPr lang="en-US" dirty="0" smtClean="0"/>
          </a:p>
          <a:p>
            <a:pPr marL="0" indent="0">
              <a:buNone/>
            </a:pPr>
            <a:r>
              <a:rPr lang="en-US" dirty="0" smtClean="0">
                <a:hlinkClick r:id="rId3"/>
              </a:rPr>
              <a:t>http</a:t>
            </a:r>
            <a:r>
              <a:rPr lang="en-US" dirty="0">
                <a:hlinkClick r:id="rId3"/>
              </a:rPr>
              <a:t>://j.mp/</a:t>
            </a:r>
            <a:r>
              <a:rPr lang="en-US" dirty="0" smtClean="0">
                <a:hlinkClick r:id="rId3"/>
              </a:rPr>
              <a:t>VpqYfh</a:t>
            </a:r>
            <a:r>
              <a:rPr lang="en-US" dirty="0" smtClean="0"/>
              <a:t> </a:t>
            </a:r>
          </a:p>
          <a:p>
            <a:endParaRPr lang="en-US" dirty="0" smtClean="0">
              <a:solidFill>
                <a:srgbClr val="953735"/>
              </a:solidFill>
            </a:endParaRPr>
          </a:p>
        </p:txBody>
      </p:sp>
      <p:sp>
        <p:nvSpPr>
          <p:cNvPr id="4" name="Rectangle 3"/>
          <p:cNvSpPr/>
          <p:nvPr/>
        </p:nvSpPr>
        <p:spPr>
          <a:xfrm>
            <a:off x="929123" y="3007770"/>
            <a:ext cx="6593408" cy="1938992"/>
          </a:xfrm>
          <a:prstGeom prst="rect">
            <a:avLst/>
          </a:prstGeom>
        </p:spPr>
        <p:txBody>
          <a:bodyPr wrap="square">
            <a:spAutoFit/>
          </a:bodyPr>
          <a:lstStyle/>
          <a:p>
            <a:pPr>
              <a:buNone/>
            </a:pPr>
            <a:r>
              <a:rPr lang="en-US" sz="2400" dirty="0" smtClean="0"/>
              <a:t>Contact authors:</a:t>
            </a:r>
            <a:endParaRPr lang="en-US" sz="2400" dirty="0"/>
          </a:p>
          <a:p>
            <a:pPr>
              <a:buNone/>
            </a:pPr>
            <a:r>
              <a:rPr lang="en-US" sz="2400" dirty="0"/>
              <a:t>	Laurie Ruberg, Ph.D</a:t>
            </a:r>
            <a:r>
              <a:rPr lang="en-US" sz="2400" dirty="0" smtClean="0"/>
              <a:t>. – </a:t>
            </a:r>
            <a:r>
              <a:rPr lang="en-US" sz="2400" dirty="0" smtClean="0">
                <a:hlinkClick r:id="rId4"/>
              </a:rPr>
              <a:t>lruberg@cet.edu</a:t>
            </a:r>
            <a:r>
              <a:rPr lang="en-US" sz="2400" dirty="0" smtClean="0"/>
              <a:t>	 </a:t>
            </a:r>
            <a:endParaRPr lang="en-US" sz="2400" dirty="0"/>
          </a:p>
          <a:p>
            <a:pPr>
              <a:buNone/>
            </a:pPr>
            <a:r>
              <a:rPr lang="en-US" sz="2400" dirty="0"/>
              <a:t>	Debbie Piecka, Ed.D</a:t>
            </a:r>
            <a:r>
              <a:rPr lang="en-US" sz="2400" dirty="0" smtClean="0"/>
              <a:t>. – </a:t>
            </a:r>
            <a:r>
              <a:rPr lang="en-US" sz="2400" dirty="0" smtClean="0">
                <a:hlinkClick r:id="rId5"/>
              </a:rPr>
              <a:t>dpiecka@cet.edu</a:t>
            </a:r>
            <a:r>
              <a:rPr lang="en-US" sz="2400" dirty="0" smtClean="0"/>
              <a:t> </a:t>
            </a:r>
            <a:endParaRPr lang="en-US" sz="2400" dirty="0"/>
          </a:p>
          <a:p>
            <a:pPr>
              <a:buNone/>
            </a:pPr>
            <a:r>
              <a:rPr lang="en-US" sz="2400" dirty="0"/>
              <a:t>	</a:t>
            </a:r>
            <a:r>
              <a:rPr lang="en-US" sz="2400" dirty="0" smtClean="0"/>
              <a:t>Tyra Good – </a:t>
            </a:r>
            <a:r>
              <a:rPr lang="en-US" sz="2400" dirty="0" smtClean="0">
                <a:hlinkClick r:id="rId6"/>
              </a:rPr>
              <a:t>goodt@duq.edu</a:t>
            </a:r>
            <a:r>
              <a:rPr lang="en-US" sz="2400" dirty="0" smtClean="0"/>
              <a:t> </a:t>
            </a:r>
            <a:endParaRPr lang="en-US" sz="2400" dirty="0"/>
          </a:p>
          <a:p>
            <a:pPr lvl="1">
              <a:buNone/>
            </a:pPr>
            <a:r>
              <a:rPr lang="en-US" sz="2400" dirty="0" smtClean="0">
                <a:hlinkClick r:id="rId7"/>
              </a:rPr>
              <a:t>nasatalk</a:t>
            </a:r>
            <a:r>
              <a:rPr lang="en-US" sz="2400" dirty="0">
                <a:hlinkClick r:id="rId7"/>
              </a:rPr>
              <a:t>@</a:t>
            </a:r>
            <a:r>
              <a:rPr lang="en-US" sz="2400" dirty="0" smtClean="0">
                <a:hlinkClick r:id="rId7"/>
              </a:rPr>
              <a:t>cet.edu</a:t>
            </a:r>
            <a:r>
              <a:rPr lang="en-US" sz="2400" dirty="0" smtClean="0"/>
              <a:t>		Web</a:t>
            </a:r>
            <a:r>
              <a:rPr lang="en-US" sz="2400" dirty="0"/>
              <a:t>: </a:t>
            </a:r>
            <a:r>
              <a:rPr lang="en-US" sz="2400" u="sng" dirty="0" smtClean="0"/>
              <a:t>nasatalk.com</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457200" y="1600201"/>
            <a:ext cx="6995650" cy="3621323"/>
          </a:xfrm>
        </p:spPr>
        <p:txBody>
          <a:bodyPr>
            <a:normAutofit/>
          </a:bodyPr>
          <a:lstStyle/>
          <a:p>
            <a:r>
              <a:rPr lang="en-US" sz="2400" dirty="0"/>
              <a:t>The context for this evaluation is a STEM education online community that offers both public and private collaborative groups. </a:t>
            </a:r>
            <a:endParaRPr lang="en-US" sz="2400" dirty="0" smtClean="0"/>
          </a:p>
          <a:p>
            <a:r>
              <a:rPr lang="en-US" sz="2400" dirty="0" smtClean="0"/>
              <a:t>Visual presentation of results—</a:t>
            </a:r>
            <a:r>
              <a:rPr lang="en-US" sz="2400" dirty="0"/>
              <a:t>showing the online context, case examples, data coding scheme, data summary system, </a:t>
            </a:r>
            <a:r>
              <a:rPr lang="en-US" sz="2400" dirty="0" smtClean="0"/>
              <a:t>and visual </a:t>
            </a:r>
            <a:r>
              <a:rPr lang="en-US" sz="2400" dirty="0"/>
              <a:t>representation of </a:t>
            </a:r>
            <a:r>
              <a:rPr lang="en-US" sz="2400" dirty="0" smtClean="0"/>
              <a:t>results </a:t>
            </a:r>
          </a:p>
          <a:p>
            <a:r>
              <a:rPr lang="en-US" sz="2400" dirty="0" smtClean="0"/>
              <a:t>Highlighting successful </a:t>
            </a:r>
            <a:r>
              <a:rPr lang="en-US" sz="2400" dirty="0"/>
              <a:t>strategies, and contexts for future </a:t>
            </a:r>
            <a:r>
              <a:rPr lang="en-US" sz="2400" dirty="0" smtClean="0"/>
              <a:t>evaluation</a:t>
            </a:r>
            <a:endParaRPr lang="en-US" sz="2400" dirty="0"/>
          </a:p>
          <a:p>
            <a:endParaRPr lang="en-US" sz="2400" dirty="0"/>
          </a:p>
        </p:txBody>
      </p:sp>
    </p:spTree>
    <p:extLst>
      <p:ext uri="{BB962C8B-B14F-4D97-AF65-F5344CB8AC3E}">
        <p14:creationId xmlns:p14="http://schemas.microsoft.com/office/powerpoint/2010/main" xmlns="" val="133790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021911" cy="1143000"/>
          </a:xfrm>
        </p:spPr>
        <p:txBody>
          <a:bodyPr>
            <a:normAutofit fontScale="90000"/>
          </a:bodyPr>
          <a:lstStyle/>
          <a:p>
            <a:pPr algn="l"/>
            <a:r>
              <a:rPr lang="en-US" dirty="0" smtClean="0"/>
              <a:t>The focus of this evaluation is an online collaborative: NASATalk</a:t>
            </a:r>
            <a:endParaRPr lang="en-US" dirty="0"/>
          </a:p>
        </p:txBody>
      </p:sp>
      <p:pic>
        <p:nvPicPr>
          <p:cNvPr id="5" name="Picture 4" descr="Screen Shot 2012-10-18 at 11.22.19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2100" y="1607017"/>
            <a:ext cx="7487390" cy="4806170"/>
          </a:xfrm>
          <a:prstGeom prst="rect">
            <a:avLst/>
          </a:prstGeom>
        </p:spPr>
      </p:pic>
    </p:spTree>
    <p:extLst>
      <p:ext uri="{BB962C8B-B14F-4D97-AF65-F5344CB8AC3E}">
        <p14:creationId xmlns:p14="http://schemas.microsoft.com/office/powerpoint/2010/main" xmlns="" val="3330832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185" y="2163020"/>
            <a:ext cx="6995650" cy="3282603"/>
          </a:xfrm>
        </p:spPr>
        <p:txBody>
          <a:bodyPr>
            <a:normAutofit lnSpcReduction="10000"/>
          </a:bodyPr>
          <a:lstStyle/>
          <a:p>
            <a:r>
              <a:rPr lang="en-US" sz="4400" dirty="0" smtClean="0"/>
              <a:t>NASA</a:t>
            </a:r>
            <a:r>
              <a:rPr lang="en-US" sz="4400" i="1" dirty="0" smtClean="0"/>
              <a:t>Talk</a:t>
            </a:r>
            <a:r>
              <a:rPr lang="en-US" sz="4400" dirty="0" smtClean="0"/>
              <a:t> is a web 2.0 collaborative designed to spark interest in NASA STEM education resources.</a:t>
            </a:r>
          </a:p>
          <a:p>
            <a:r>
              <a:rPr lang="en-US" sz="4400" dirty="0" smtClean="0">
                <a:solidFill>
                  <a:schemeClr val="accent2">
                    <a:lumMod val="75000"/>
                  </a:schemeClr>
                </a:solidFill>
              </a:rPr>
              <a:t>http://www.nasatalk.com</a:t>
            </a:r>
          </a:p>
          <a:p>
            <a:pPr marL="0" indent="0">
              <a:buNone/>
            </a:pPr>
            <a:endParaRPr lang="en-US" sz="4364" dirty="0" smtClean="0">
              <a:solidFill>
                <a:schemeClr val="accent2">
                  <a:lumMod val="75000"/>
                </a:schemeClr>
              </a:solidFill>
            </a:endParaRPr>
          </a:p>
        </p:txBody>
      </p:sp>
      <p:sp>
        <p:nvSpPr>
          <p:cNvPr id="4" name="Title 1"/>
          <p:cNvSpPr txBox="1">
            <a:spLocks/>
          </p:cNvSpPr>
          <p:nvPr/>
        </p:nvSpPr>
        <p:spPr>
          <a:xfrm>
            <a:off x="303940" y="517956"/>
            <a:ext cx="768535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What is NASA</a:t>
            </a:r>
            <a:r>
              <a:rPr lang="en-US" i="1" dirty="0" smtClean="0"/>
              <a:t>Talk</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18 at 11.09.19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0185" y="1754630"/>
            <a:ext cx="7223721" cy="2387757"/>
          </a:xfrm>
          <a:prstGeom prst="rect">
            <a:avLst/>
          </a:prstGeom>
        </p:spPr>
      </p:pic>
      <p:sp>
        <p:nvSpPr>
          <p:cNvPr id="5" name="Oval 4"/>
          <p:cNvSpPr/>
          <p:nvPr/>
        </p:nvSpPr>
        <p:spPr>
          <a:xfrm>
            <a:off x="5152105" y="3458954"/>
            <a:ext cx="987808" cy="770745"/>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6283096" y="3296541"/>
            <a:ext cx="1471825" cy="1063845"/>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199" y="274638"/>
            <a:ext cx="7445258" cy="1143000"/>
          </a:xfrm>
        </p:spPr>
        <p:txBody>
          <a:bodyPr>
            <a:noAutofit/>
          </a:bodyPr>
          <a:lstStyle/>
          <a:p>
            <a:pPr algn="l"/>
            <a:r>
              <a:rPr lang="en-US" sz="3600" dirty="0" smtClean="0"/>
              <a:t>Although there are other functions, this study primarily examines…</a:t>
            </a:r>
            <a:endParaRPr lang="en-US" sz="3600" dirty="0"/>
          </a:p>
        </p:txBody>
      </p:sp>
      <p:sp>
        <p:nvSpPr>
          <p:cNvPr id="2" name="TextBox 1"/>
          <p:cNvSpPr txBox="1"/>
          <p:nvPr/>
        </p:nvSpPr>
        <p:spPr>
          <a:xfrm>
            <a:off x="835837" y="4360386"/>
            <a:ext cx="6838664" cy="830997"/>
          </a:xfrm>
          <a:prstGeom prst="rect">
            <a:avLst/>
          </a:prstGeom>
          <a:noFill/>
        </p:spPr>
        <p:txBody>
          <a:bodyPr wrap="square" rtlCol="0">
            <a:spAutoFit/>
          </a:bodyPr>
          <a:lstStyle/>
          <a:p>
            <a:r>
              <a:rPr lang="en-US" sz="2400" dirty="0" smtClean="0"/>
              <a:t>…as they are used to support knowledge sharing within and across online communities.</a:t>
            </a:r>
            <a:endParaRPr lang="en-US" sz="2400" dirty="0"/>
          </a:p>
        </p:txBody>
      </p:sp>
    </p:spTree>
    <p:extLst>
      <p:ext uri="{BB962C8B-B14F-4D97-AF65-F5344CB8AC3E}">
        <p14:creationId xmlns:p14="http://schemas.microsoft.com/office/powerpoint/2010/main" xmlns="" val="22123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hlinkClick r:id="rId3"/>
              </a:rPr>
              <a:t>LIVE </a:t>
            </a:r>
            <a:r>
              <a:rPr lang="en-US" b="1" dirty="0">
                <a:hlinkClick r:id="rId3"/>
              </a:rPr>
              <a:t>DLiNFo Channel Video Stream Event</a:t>
            </a:r>
            <a:r>
              <a:rPr lang="en-US" dirty="0"/>
              <a:t> </a:t>
            </a:r>
          </a:p>
        </p:txBody>
      </p:sp>
      <p:pic>
        <p:nvPicPr>
          <p:cNvPr id="6" name="Picture 5" descr="Screen Shot 2012-10-18 at 11.26.29 A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7881" y="1736890"/>
            <a:ext cx="7156731" cy="37293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40"/>
            <a:ext cx="6873970" cy="665605"/>
          </a:xfrm>
        </p:spPr>
        <p:txBody>
          <a:bodyPr>
            <a:normAutofit fontScale="90000"/>
          </a:bodyPr>
          <a:lstStyle/>
          <a:p>
            <a:pPr algn="l"/>
            <a:r>
              <a:rPr lang="en-US" dirty="0" smtClean="0"/>
              <a:t>Find </a:t>
            </a:r>
            <a:r>
              <a:rPr lang="en-US" dirty="0"/>
              <a:t>the featured content that fits your STEM education interests</a:t>
            </a:r>
            <a:endParaRPr lang="en-US" b="1" dirty="0"/>
          </a:p>
        </p:txBody>
      </p:sp>
      <p:sp>
        <p:nvSpPr>
          <p:cNvPr id="9" name="TextBox 8"/>
          <p:cNvSpPr txBox="1"/>
          <p:nvPr/>
        </p:nvSpPr>
        <p:spPr>
          <a:xfrm>
            <a:off x="648440" y="1208429"/>
            <a:ext cx="6203293" cy="584776"/>
          </a:xfrm>
          <a:prstGeom prst="rect">
            <a:avLst/>
          </a:prstGeom>
          <a:noFill/>
        </p:spPr>
        <p:txBody>
          <a:bodyPr wrap="square" rtlCol="0">
            <a:spAutoFit/>
          </a:bodyPr>
          <a:lstStyle/>
          <a:p>
            <a:r>
              <a:rPr lang="en-US" sz="3200" dirty="0" smtClean="0"/>
              <a:t>.</a:t>
            </a:r>
            <a:endParaRPr lang="en-US" sz="3200" dirty="0"/>
          </a:p>
        </p:txBody>
      </p:sp>
      <p:sp>
        <p:nvSpPr>
          <p:cNvPr id="10" name="Rectangle 9"/>
          <p:cNvSpPr/>
          <p:nvPr/>
        </p:nvSpPr>
        <p:spPr>
          <a:xfrm>
            <a:off x="781563" y="2019135"/>
            <a:ext cx="2550930" cy="3693319"/>
          </a:xfrm>
          <a:prstGeom prst="rect">
            <a:avLst/>
          </a:prstGeom>
        </p:spPr>
        <p:txBody>
          <a:bodyPr wrap="square">
            <a:spAutoFit/>
          </a:bodyPr>
          <a:lstStyle/>
          <a:p>
            <a:r>
              <a:rPr lang="en-US" dirty="0" smtClean="0"/>
              <a:t>You can:  </a:t>
            </a:r>
          </a:p>
          <a:p>
            <a:pPr marL="285750" indent="-285750">
              <a:buFont typeface="Arial"/>
              <a:buChar char="•"/>
            </a:pPr>
            <a:r>
              <a:rPr lang="en-US" dirty="0"/>
              <a:t>S</a:t>
            </a:r>
            <a:r>
              <a:rPr lang="en-US" dirty="0" smtClean="0"/>
              <a:t>earch on key words to find Blogs </a:t>
            </a:r>
            <a:r>
              <a:rPr lang="en-US" dirty="0"/>
              <a:t>and </a:t>
            </a:r>
            <a:r>
              <a:rPr lang="en-US" dirty="0" smtClean="0"/>
              <a:t>Collaboratives that address your interests.</a:t>
            </a:r>
          </a:p>
          <a:p>
            <a:pPr marL="285750" indent="-285750">
              <a:buFont typeface="Arial"/>
              <a:buChar char="•"/>
            </a:pPr>
            <a:r>
              <a:rPr lang="en-US" dirty="0" smtClean="0"/>
              <a:t>Join our social media groups</a:t>
            </a:r>
          </a:p>
          <a:p>
            <a:pPr marL="285750" indent="-285750">
              <a:buFont typeface="Arial"/>
              <a:buChar char="•"/>
            </a:pPr>
            <a:r>
              <a:rPr lang="en-US" dirty="0" smtClean="0"/>
              <a:t>Please register to post comments.</a:t>
            </a:r>
          </a:p>
          <a:p>
            <a:pPr marL="285750" indent="-285750">
              <a:buFont typeface="Arial"/>
              <a:buChar char="•"/>
            </a:pPr>
            <a:r>
              <a:rPr lang="en-US" dirty="0" smtClean="0"/>
              <a:t>Nominate colleagues for the STELLAR teacher Award</a:t>
            </a:r>
            <a:endParaRPr lang="en-US" dirty="0"/>
          </a:p>
        </p:txBody>
      </p:sp>
      <p:pic>
        <p:nvPicPr>
          <p:cNvPr id="11" name="Picture 10" descr="Screen Shot 2012-10-18 at 11.34.38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61207" y="1354789"/>
            <a:ext cx="2997200" cy="44831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3485</TotalTime>
  <Words>1110</Words>
  <Application>Microsoft Office PowerPoint</Application>
  <PresentationFormat>On-screen Show (4:3)</PresentationFormat>
  <Paragraphs>124</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Document</vt:lpstr>
      <vt:lpstr>Worksheet</vt:lpstr>
      <vt:lpstr>Identifying Two-Way Knowledge Sharing in Online Communities</vt:lpstr>
      <vt:lpstr>Authors</vt:lpstr>
      <vt:lpstr>How do we measure knowledge sharing in an online collaborative website? </vt:lpstr>
      <vt:lpstr>Context</vt:lpstr>
      <vt:lpstr>The focus of this evaluation is an online collaborative: NASATalk</vt:lpstr>
      <vt:lpstr>Slide 6</vt:lpstr>
      <vt:lpstr>Although there are other functions, this study primarily examines…</vt:lpstr>
      <vt:lpstr>LIVE DLiNFo Channel Video Stream Event </vt:lpstr>
      <vt:lpstr>Find the featured content that fits your STEM education interests</vt:lpstr>
      <vt:lpstr>Slide 10</vt:lpstr>
      <vt:lpstr>3. Join a Collaborative Group?</vt:lpstr>
      <vt:lpstr>Slide 12</vt:lpstr>
      <vt:lpstr>Slide 13</vt:lpstr>
      <vt:lpstr>Design Guidelines Based on Theoretical Framework</vt:lpstr>
      <vt:lpstr>Design Guidelines Based on Theoretical Framework (cont.)</vt:lpstr>
      <vt:lpstr>Roles &amp; Responsibilities</vt:lpstr>
      <vt:lpstr>Learning in Virtual Communities</vt:lpstr>
      <vt:lpstr>Fitting Evaluation for Web 2.0 </vt:lpstr>
      <vt:lpstr>Metrics for Evaluating Web 2.0</vt:lpstr>
      <vt:lpstr>Motivating Participation</vt:lpstr>
      <vt:lpstr>Goal-setting &amp; Reinforcement</vt:lpstr>
      <vt:lpstr>Slide 22</vt:lpstr>
      <vt:lpstr>Slide 23</vt:lpstr>
      <vt:lpstr>Educator ratings of characteristics for an online collaborative community</vt:lpstr>
      <vt:lpstr>Media Events to Reinforce Themes</vt:lpstr>
      <vt:lpstr>Other Live Video Events</vt:lpstr>
      <vt:lpstr>Quantitative Measures</vt:lpstr>
      <vt:lpstr>Summary of Findings</vt:lpstr>
      <vt:lpstr>References</vt:lpstr>
      <vt:lpstr>Read more and comment on NASATalk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CSS</dc:creator>
  <cp:lastModifiedBy>Debbie</cp:lastModifiedBy>
  <cp:revision>68</cp:revision>
  <cp:lastPrinted>2012-10-24T22:29:38Z</cp:lastPrinted>
  <dcterms:created xsi:type="dcterms:W3CDTF">2010-09-02T18:43:33Z</dcterms:created>
  <dcterms:modified xsi:type="dcterms:W3CDTF">2012-10-27T15:17:10Z</dcterms:modified>
</cp:coreProperties>
</file>