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image/unknow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7" r:id="rId3"/>
    <p:sldId id="259" r:id="rId4"/>
    <p:sldId id="260" r:id="rId5"/>
    <p:sldId id="265" r:id="rId6"/>
    <p:sldId id="278" r:id="rId7"/>
    <p:sldId id="266" r:id="rId8"/>
    <p:sldId id="277" r:id="rId9"/>
    <p:sldId id="270" r:id="rId10"/>
    <p:sldId id="271" r:id="rId11"/>
    <p:sldId id="268" r:id="rId12"/>
    <p:sldId id="273"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126" autoAdjust="0"/>
  </p:normalViewPr>
  <p:slideViewPr>
    <p:cSldViewPr>
      <p:cViewPr>
        <p:scale>
          <a:sx n="69" d="100"/>
          <a:sy n="69" d="100"/>
        </p:scale>
        <p:origin x="-86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B8D1A-0678-4A0D-8BB8-5C4BD32F4F5D}"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35B49-0F24-4E37-8A76-B3B498E08350}" type="slidenum">
              <a:rPr lang="en-US" smtClean="0"/>
              <a:t>‹#›</a:t>
            </a:fld>
            <a:endParaRPr lang="en-US"/>
          </a:p>
        </p:txBody>
      </p:sp>
    </p:spTree>
    <p:extLst>
      <p:ext uri="{BB962C8B-B14F-4D97-AF65-F5344CB8AC3E}">
        <p14:creationId xmlns:p14="http://schemas.microsoft.com/office/powerpoint/2010/main" val="231083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use this slide to introduce</a:t>
            </a:r>
            <a:r>
              <a:rPr lang="en-US" baseline="0" dirty="0" smtClean="0"/>
              <a:t> ourselves.</a:t>
            </a:r>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1</a:t>
            </a:fld>
            <a:endParaRPr lang="en-US"/>
          </a:p>
        </p:txBody>
      </p:sp>
    </p:spTree>
    <p:extLst>
      <p:ext uri="{BB962C8B-B14F-4D97-AF65-F5344CB8AC3E}">
        <p14:creationId xmlns:p14="http://schemas.microsoft.com/office/powerpoint/2010/main" val="260834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12</a:t>
            </a:fld>
            <a:endParaRPr lang="en-US"/>
          </a:p>
        </p:txBody>
      </p:sp>
    </p:spTree>
    <p:extLst>
      <p:ext uri="{BB962C8B-B14F-4D97-AF65-F5344CB8AC3E}">
        <p14:creationId xmlns:p14="http://schemas.microsoft.com/office/powerpoint/2010/main" val="94815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13</a:t>
            </a:fld>
            <a:endParaRPr lang="en-US"/>
          </a:p>
        </p:txBody>
      </p:sp>
    </p:spTree>
    <p:extLst>
      <p:ext uri="{BB962C8B-B14F-4D97-AF65-F5344CB8AC3E}">
        <p14:creationId xmlns:p14="http://schemas.microsoft.com/office/powerpoint/2010/main" val="305494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CDC training for states</a:t>
            </a:r>
            <a:r>
              <a:rPr lang="en-US" baseline="0" dirty="0" smtClean="0"/>
              <a:t> involved in chronic disease prevention Dr. Thomas </a:t>
            </a:r>
            <a:r>
              <a:rPr lang="en-US" baseline="0" dirty="0" err="1" smtClean="0"/>
              <a:t>Frieden</a:t>
            </a:r>
            <a:r>
              <a:rPr lang="en-US" baseline="0" dirty="0" smtClean="0"/>
              <a:t> share his vision of what he hoped or work would someday produce.</a:t>
            </a:r>
          </a:p>
          <a:p>
            <a:r>
              <a:rPr lang="en-US" baseline="0" dirty="0" smtClean="0"/>
              <a:t>I have copied it down and have it posted on my </a:t>
            </a:r>
            <a:r>
              <a:rPr lang="en-US" baseline="0" dirty="0" err="1" smtClean="0"/>
              <a:t>bulliten</a:t>
            </a:r>
            <a:r>
              <a:rPr lang="en-US" baseline="0" dirty="0" smtClean="0"/>
              <a:t> board to remind me that the work we are doing is trying to change social norms and expectations-</a:t>
            </a:r>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2</a:t>
            </a:fld>
            <a:endParaRPr lang="en-US"/>
          </a:p>
        </p:txBody>
      </p:sp>
    </p:spTree>
    <p:extLst>
      <p:ext uri="{BB962C8B-B14F-4D97-AF65-F5344CB8AC3E}">
        <p14:creationId xmlns:p14="http://schemas.microsoft.com/office/powerpoint/2010/main" val="162758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use the health impact pyramid to talk about how traditionally public health has focused in the upper levels of the pyramid</a:t>
            </a:r>
          </a:p>
        </p:txBody>
      </p:sp>
      <p:sp>
        <p:nvSpPr>
          <p:cNvPr id="4" name="Slide Number Placeholder 3"/>
          <p:cNvSpPr>
            <a:spLocks noGrp="1"/>
          </p:cNvSpPr>
          <p:nvPr>
            <p:ph type="sldNum" sz="quarter" idx="10"/>
          </p:nvPr>
        </p:nvSpPr>
        <p:spPr/>
        <p:txBody>
          <a:bodyPr/>
          <a:lstStyle/>
          <a:p>
            <a:fld id="{95D35B49-0F24-4E37-8A76-B3B498E08350}" type="slidenum">
              <a:rPr lang="en-US" smtClean="0"/>
              <a:t>4</a:t>
            </a:fld>
            <a:endParaRPr lang="en-US"/>
          </a:p>
        </p:txBody>
      </p:sp>
    </p:spTree>
    <p:extLst>
      <p:ext uri="{BB962C8B-B14F-4D97-AF65-F5344CB8AC3E}">
        <p14:creationId xmlns:p14="http://schemas.microsoft.com/office/powerpoint/2010/main" val="84227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NY’s response to the need to change the</a:t>
            </a:r>
            <a:r>
              <a:rPr lang="en-US" baseline="0" dirty="0" smtClean="0"/>
              <a:t> skill sets and vocabulary of local health departments charged with addressing risk factors for chronic disease.</a:t>
            </a:r>
          </a:p>
          <a:p>
            <a:r>
              <a:rPr lang="en-US" dirty="0" smtClean="0"/>
              <a:t>Goal: Increase the capacity of </a:t>
            </a:r>
            <a:r>
              <a:rPr lang="en-US" u="sng" dirty="0" smtClean="0"/>
              <a:t>local health departments</a:t>
            </a:r>
            <a:r>
              <a:rPr lang="en-US" dirty="0" smtClean="0"/>
              <a:t> to implement policy and environmental changes that increase access</a:t>
            </a:r>
          </a:p>
          <a:p>
            <a:r>
              <a:rPr lang="en-US" dirty="0" smtClean="0"/>
              <a:t>Healthy food and opportunities for physical activity.</a:t>
            </a:r>
            <a:r>
              <a:rPr lang="en-US" baseline="0" dirty="0" smtClean="0"/>
              <a:t> </a:t>
            </a:r>
            <a:endParaRPr lang="en-US" dirty="0" smtClean="0"/>
          </a:p>
          <a:p>
            <a:r>
              <a:rPr lang="en-US" dirty="0" smtClean="0"/>
              <a:t>All NYS local health departments eligible to receive 34,000 in funding .</a:t>
            </a:r>
          </a:p>
          <a:p>
            <a:r>
              <a:rPr lang="en-US" dirty="0" smtClean="0"/>
              <a:t>Funding covered costs of attending two days of training in PSE change and provided seed money for implementation</a:t>
            </a:r>
            <a:r>
              <a:rPr lang="en-US" baseline="0" dirty="0" smtClean="0"/>
              <a:t> of promising  </a:t>
            </a:r>
            <a:r>
              <a:rPr lang="en-US" baseline="0" dirty="0" err="1" smtClean="0"/>
              <a:t>stategies</a:t>
            </a:r>
            <a:r>
              <a:rPr lang="en-US" baseline="0" dirty="0" smtClean="0"/>
              <a:t> to address long term prevention, context and socio economic factors. </a:t>
            </a:r>
            <a:endParaRPr lang="en-US" dirty="0" smtClean="0"/>
          </a:p>
          <a:p>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5</a:t>
            </a:fld>
            <a:endParaRPr lang="en-US"/>
          </a:p>
        </p:txBody>
      </p:sp>
    </p:spTree>
    <p:extLst>
      <p:ext uri="{BB962C8B-B14F-4D97-AF65-F5344CB8AC3E}">
        <p14:creationId xmlns:p14="http://schemas.microsoft.com/office/powerpoint/2010/main" val="191665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RE-AIM framework was adapted to evaluate this Local Health Dept. Initiative.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Glasgow RE, Vogt TM and Boles SM. (1999).  Evaluating the public health impact of health promotion interventions: the RE-AIM framework. </a:t>
            </a:r>
            <a:r>
              <a:rPr lang="en-US" sz="1200" i="1" kern="1200" dirty="0" smtClean="0">
                <a:solidFill>
                  <a:schemeClr val="tx1"/>
                </a:solidFill>
                <a:effectLst/>
                <a:latin typeface="+mn-lt"/>
                <a:ea typeface="+mn-ea"/>
                <a:cs typeface="+mn-cs"/>
              </a:rPr>
              <a:t>Am J Public Health</a:t>
            </a:r>
            <a:r>
              <a:rPr lang="en-US" sz="1200" kern="1200" dirty="0" smtClean="0">
                <a:solidFill>
                  <a:schemeClr val="tx1"/>
                </a:solidFill>
                <a:effectLst/>
                <a:latin typeface="+mn-lt"/>
                <a:ea typeface="+mn-ea"/>
                <a:cs typeface="+mn-cs"/>
              </a:rPr>
              <a:t>, 89(9): 1322-27.</a:t>
            </a:r>
          </a:p>
          <a:p>
            <a:r>
              <a:rPr lang="en-US" sz="1200" kern="1200" dirty="0" smtClean="0">
                <a:solidFill>
                  <a:schemeClr val="tx1"/>
                </a:solidFill>
                <a:effectLst/>
                <a:latin typeface="+mn-lt"/>
                <a:ea typeface="+mn-ea"/>
                <a:cs typeface="+mn-cs"/>
              </a:rPr>
              <a:t>Reach “the proportion of the target population that participated in the intervention”.</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Effficacy</a:t>
            </a:r>
            <a:r>
              <a:rPr lang="en-US" sz="1200" kern="1200" dirty="0" smtClean="0">
                <a:solidFill>
                  <a:schemeClr val="tx1"/>
                </a:solidFill>
                <a:effectLst/>
                <a:latin typeface="+mn-lt"/>
                <a:ea typeface="+mn-ea"/>
                <a:cs typeface="+mn-cs"/>
              </a:rPr>
              <a:t>-the success rate if implemented as in guidelines; </a:t>
            </a:r>
          </a:p>
          <a:p>
            <a:r>
              <a:rPr lang="en-US" sz="1200" kern="1200" dirty="0" smtClean="0">
                <a:solidFill>
                  <a:schemeClr val="tx1"/>
                </a:solidFill>
                <a:effectLst/>
                <a:latin typeface="+mn-lt"/>
                <a:ea typeface="+mn-ea"/>
                <a:cs typeface="+mn-cs"/>
              </a:rPr>
              <a:t>Adoption-the proportion and representativeness of settings that adopt this intervention”</a:t>
            </a:r>
          </a:p>
          <a:p>
            <a:r>
              <a:rPr lang="en-US" sz="1200" kern="1200" dirty="0" err="1" smtClean="0">
                <a:solidFill>
                  <a:schemeClr val="tx1"/>
                </a:solidFill>
                <a:effectLst/>
                <a:latin typeface="+mn-lt"/>
                <a:ea typeface="+mn-ea"/>
                <a:cs typeface="+mn-cs"/>
              </a:rPr>
              <a:t>Implementaion</a:t>
            </a:r>
            <a:r>
              <a:rPr lang="en-US" sz="1200" kern="1200" dirty="0" smtClean="0">
                <a:solidFill>
                  <a:schemeClr val="tx1"/>
                </a:solidFill>
                <a:effectLst/>
                <a:latin typeface="+mn-lt"/>
                <a:ea typeface="+mn-ea"/>
                <a:cs typeface="+mn-cs"/>
              </a:rPr>
              <a:t>-the extent to which the intervention is implemented as intended in the real world.</a:t>
            </a:r>
          </a:p>
          <a:p>
            <a:r>
              <a:rPr lang="en-US" sz="1200" kern="1200" dirty="0" err="1" smtClean="0">
                <a:solidFill>
                  <a:schemeClr val="tx1"/>
                </a:solidFill>
                <a:effectLst/>
                <a:latin typeface="+mn-lt"/>
                <a:ea typeface="+mn-ea"/>
                <a:cs typeface="+mn-cs"/>
              </a:rPr>
              <a:t>Maintainence</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extent to which a program is sustained over time. </a:t>
            </a:r>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7</a:t>
            </a:fld>
            <a:endParaRPr lang="en-US"/>
          </a:p>
        </p:txBody>
      </p:sp>
    </p:spTree>
    <p:extLst>
      <p:ext uri="{BB962C8B-B14F-4D97-AF65-F5344CB8AC3E}">
        <p14:creationId xmlns:p14="http://schemas.microsoft.com/office/powerpoint/2010/main" val="24753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8</a:t>
            </a:fld>
            <a:endParaRPr lang="en-US"/>
          </a:p>
        </p:txBody>
      </p:sp>
    </p:spTree>
    <p:extLst>
      <p:ext uri="{BB962C8B-B14F-4D97-AF65-F5344CB8AC3E}">
        <p14:creationId xmlns:p14="http://schemas.microsoft.com/office/powerpoint/2010/main" val="402885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9</a:t>
            </a:fld>
            <a:endParaRPr lang="en-US"/>
          </a:p>
        </p:txBody>
      </p:sp>
    </p:spTree>
    <p:extLst>
      <p:ext uri="{BB962C8B-B14F-4D97-AF65-F5344CB8AC3E}">
        <p14:creationId xmlns:p14="http://schemas.microsoft.com/office/powerpoint/2010/main" val="149843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35B49-0F24-4E37-8A76-B3B498E08350}" type="slidenum">
              <a:rPr lang="en-US" smtClean="0"/>
              <a:t>10</a:t>
            </a:fld>
            <a:endParaRPr lang="en-US"/>
          </a:p>
        </p:txBody>
      </p:sp>
    </p:spTree>
    <p:extLst>
      <p:ext uri="{BB962C8B-B14F-4D97-AF65-F5344CB8AC3E}">
        <p14:creationId xmlns:p14="http://schemas.microsoft.com/office/powerpoint/2010/main" val="143579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the evaluation we coded  all of the strategies and activities proposed in action plans into types of approaches . As shown in the figure above, participants still proposed a large number of educational and health promotion interventions- (more traditional Health department activity) Still 87 per cent of county action plans included at least one policy, system or environmental change with environmental approaches being second to education and health promotion.  </a:t>
            </a:r>
          </a:p>
          <a:p>
            <a:endParaRPr lang="en-US" baseline="0" dirty="0" smtClean="0"/>
          </a:p>
        </p:txBody>
      </p:sp>
      <p:sp>
        <p:nvSpPr>
          <p:cNvPr id="4" name="Slide Number Placeholder 3"/>
          <p:cNvSpPr>
            <a:spLocks noGrp="1"/>
          </p:cNvSpPr>
          <p:nvPr>
            <p:ph type="sldNum" sz="quarter" idx="10"/>
          </p:nvPr>
        </p:nvSpPr>
        <p:spPr/>
        <p:txBody>
          <a:bodyPr/>
          <a:lstStyle/>
          <a:p>
            <a:fld id="{95D35B49-0F24-4E37-8A76-B3B498E08350}" type="slidenum">
              <a:rPr lang="en-US" smtClean="0"/>
              <a:t>11</a:t>
            </a:fld>
            <a:endParaRPr lang="en-US"/>
          </a:p>
        </p:txBody>
      </p:sp>
    </p:spTree>
    <p:extLst>
      <p:ext uri="{BB962C8B-B14F-4D97-AF65-F5344CB8AC3E}">
        <p14:creationId xmlns:p14="http://schemas.microsoft.com/office/powerpoint/2010/main" val="333495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6B87028-27DF-4CF5-8031-C7EE325F4420}" type="datetime1">
              <a:rPr lang="en-US" smtClean="0"/>
              <a:t>10/15/2013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2022D4-32B6-499A-88D5-5CD9BAA760B8}" type="datetime1">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815C89-C02E-4C09-A76D-90B07C2E04D7}" type="datetime1">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D6E6FF-E828-4F98-A99F-6F80212B7F84}" type="datetime1">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C135A09-FFA9-4FD3-948C-AA6512357313}" type="datetime1">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A95A0F-6B4B-4CD0-8C59-AB7AF7F39111}" type="datetime1">
              <a:rPr lang="en-US" smtClean="0"/>
              <a:t>10/15/2013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316DC2-C306-4586-8CF4-642FF30FE6DE}" type="datetime1">
              <a:rPr lang="en-US" smtClean="0"/>
              <a:t>10/15/2013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298923-6576-4709-AA6B-E08340C5BD52}" type="datetime1">
              <a:rPr lang="en-US" smtClean="0"/>
              <a:t>10/15/2013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B3DE010-CE54-4C62-9F28-CC9D7FCCF39E}" type="datetime1">
              <a:rPr lang="en-US" smtClean="0"/>
              <a:t>10/15/2013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00CCF7-7A2B-44F1-BBE1-2F854CE3F583}" type="datetime1">
              <a:rPr lang="en-US" smtClean="0"/>
              <a:t>10/15/2013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EAAB4F-F23C-4367-9756-28F4BFF880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4411C3-E545-44A1-8394-F5CF79882D81}" type="datetime1">
              <a:rPr lang="en-US" smtClean="0"/>
              <a:t>10/15/2013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EAAB4F-F23C-4367-9756-28F4BFF88021}"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61A4680-6786-46B8-8DAB-D1474A814E4F}" type="datetime1">
              <a:rPr lang="en-US" smtClean="0"/>
              <a:t>10/15/2013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EAAB4F-F23C-4367-9756-28F4BFF880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jp15@health.ny.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amc07@health.ny.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pptx"/></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8077200" cy="2743200"/>
          </a:xfrm>
        </p:spPr>
        <p:txBody>
          <a:bodyPr>
            <a:normAutofit fontScale="90000"/>
          </a:bodyPr>
          <a:lstStyle/>
          <a:p>
            <a:r>
              <a:rPr lang="en-US" dirty="0" smtClean="0">
                <a:ln>
                  <a:solidFill>
                    <a:schemeClr val="tx1"/>
                  </a:solidFill>
                </a:ln>
              </a:rPr>
              <a:t>Using RE-AIM to Evaluate a Statewide Capacity Building Initiative</a:t>
            </a:r>
            <a:endParaRPr lang="en-US" dirty="0">
              <a:ln>
                <a:solidFill>
                  <a:schemeClr val="tx1"/>
                </a:solidFill>
              </a:ln>
            </a:endParaRPr>
          </a:p>
        </p:txBody>
      </p:sp>
      <p:sp>
        <p:nvSpPr>
          <p:cNvPr id="3" name="Subtitle 2"/>
          <p:cNvSpPr>
            <a:spLocks noGrp="1"/>
          </p:cNvSpPr>
          <p:nvPr>
            <p:ph type="subTitle" idx="1"/>
          </p:nvPr>
        </p:nvSpPr>
        <p:spPr>
          <a:xfrm>
            <a:off x="685800" y="5105400"/>
            <a:ext cx="7772400" cy="914400"/>
          </a:xfrm>
        </p:spPr>
        <p:txBody>
          <a:bodyPr>
            <a:normAutofit lnSpcReduction="10000"/>
          </a:bodyPr>
          <a:lstStyle/>
          <a:p>
            <a:pPr algn="ctr"/>
            <a:r>
              <a:rPr lang="en-US" dirty="0" smtClean="0"/>
              <a:t>Mary Jo Pattison- Program Research Specialist</a:t>
            </a:r>
          </a:p>
          <a:p>
            <a:pPr algn="ctr"/>
            <a:r>
              <a:rPr lang="en-US" dirty="0" smtClean="0"/>
              <a:t>Anne M. Martin- Public Health Representative</a:t>
            </a:r>
          </a:p>
          <a:p>
            <a:pPr algn="ctr"/>
            <a:r>
              <a:rPr lang="en-US" dirty="0" smtClean="0"/>
              <a:t>New York State Department of Health    </a:t>
            </a:r>
            <a:endParaRPr lang="en-US" dirty="0"/>
          </a:p>
        </p:txBody>
      </p:sp>
      <p:sp>
        <p:nvSpPr>
          <p:cNvPr id="5" name="Slide Number Placeholder 4"/>
          <p:cNvSpPr>
            <a:spLocks noGrp="1"/>
          </p:cNvSpPr>
          <p:nvPr>
            <p:ph type="sldNum" sz="quarter" idx="12"/>
          </p:nvPr>
        </p:nvSpPr>
        <p:spPr/>
        <p:txBody>
          <a:bodyPr/>
          <a:lstStyle/>
          <a:p>
            <a:fld id="{06EAAB4F-F23C-4367-9756-28F4BFF88021}" type="slidenum">
              <a:rPr lang="en-US" smtClean="0"/>
              <a:t>1</a:t>
            </a:fld>
            <a:endParaRPr lang="en-US"/>
          </a:p>
        </p:txBody>
      </p:sp>
    </p:spTree>
    <p:extLst>
      <p:ext uri="{BB962C8B-B14F-4D97-AF65-F5344CB8AC3E}">
        <p14:creationId xmlns:p14="http://schemas.microsoft.com/office/powerpoint/2010/main" val="1755047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108448"/>
          </a:xfrm>
          <a:noFill/>
        </p:spPr>
        <p:txBody>
          <a:bodyPr>
            <a:normAutofit fontScale="92500" lnSpcReduction="10000"/>
          </a:bodyPr>
          <a:lstStyle/>
          <a:p>
            <a:pPr marL="0" indent="0" algn="ctr">
              <a:buNone/>
            </a:pPr>
            <a:r>
              <a:rPr lang="en-US" b="1" dirty="0" smtClean="0">
                <a:ln>
                  <a:solidFill>
                    <a:schemeClr val="tx1"/>
                  </a:solidFill>
                </a:ln>
                <a:solidFill>
                  <a:schemeClr val="accent1"/>
                </a:solidFill>
              </a:rPr>
              <a:t>The Capacity Building Initiative reached 90% of NYS counties</a:t>
            </a:r>
          </a:p>
          <a:p>
            <a:endParaRPr lang="en-US" dirty="0" smtClean="0"/>
          </a:p>
          <a:p>
            <a:r>
              <a:rPr lang="en-US" dirty="0" smtClean="0"/>
              <a:t>Training participants reported </a:t>
            </a:r>
            <a:r>
              <a:rPr lang="en-US" dirty="0" smtClean="0">
                <a:solidFill>
                  <a:sysClr val="windowText" lastClr="000000"/>
                </a:solidFill>
              </a:rPr>
              <a:t>increased </a:t>
            </a:r>
            <a:r>
              <a:rPr lang="en-US" dirty="0">
                <a:solidFill>
                  <a:sysClr val="windowText" lastClr="000000"/>
                </a:solidFill>
              </a:rPr>
              <a:t>confidence in their ability to implement PSE </a:t>
            </a:r>
            <a:r>
              <a:rPr lang="en-US" dirty="0" smtClean="0">
                <a:solidFill>
                  <a:sysClr val="windowText" lastClr="000000"/>
                </a:solidFill>
              </a:rPr>
              <a:t>strategies</a:t>
            </a:r>
          </a:p>
          <a:p>
            <a:endParaRPr lang="en-US" dirty="0">
              <a:solidFill>
                <a:sysClr val="windowText" lastClr="000000"/>
              </a:solidFill>
              <a:ea typeface="Calibri"/>
              <a:cs typeface="Times New Roman"/>
            </a:endParaRPr>
          </a:p>
          <a:p>
            <a:r>
              <a:rPr lang="en-US" dirty="0" smtClean="0"/>
              <a:t>92% of participating counties adopted or implemented strategies 6 months after training</a:t>
            </a:r>
          </a:p>
          <a:p>
            <a:endParaRPr lang="en-US" dirty="0" smtClean="0"/>
          </a:p>
          <a:p>
            <a:r>
              <a:rPr lang="en-US" dirty="0" smtClean="0"/>
              <a:t>76% of participant counties maintained strategies 18 </a:t>
            </a:r>
            <a:r>
              <a:rPr lang="en-US" dirty="0"/>
              <a:t>to 24 months after training </a:t>
            </a:r>
            <a:endParaRPr lang="en-US" dirty="0" smtClean="0"/>
          </a:p>
          <a:p>
            <a:endParaRPr lang="en-US" dirty="0"/>
          </a:p>
        </p:txBody>
      </p:sp>
      <p:sp>
        <p:nvSpPr>
          <p:cNvPr id="5" name="Slide Number Placeholder 4"/>
          <p:cNvSpPr>
            <a:spLocks noGrp="1"/>
          </p:cNvSpPr>
          <p:nvPr>
            <p:ph type="sldNum" sz="quarter" idx="12"/>
          </p:nvPr>
        </p:nvSpPr>
        <p:spPr/>
        <p:txBody>
          <a:bodyPr/>
          <a:lstStyle/>
          <a:p>
            <a:fld id="{06EAAB4F-F23C-4367-9756-28F4BFF88021}" type="slidenum">
              <a:rPr lang="en-US" smtClean="0"/>
              <a:t>10</a:t>
            </a:fld>
            <a:endParaRPr lang="en-US"/>
          </a:p>
        </p:txBody>
      </p:sp>
    </p:spTree>
    <p:extLst>
      <p:ext uri="{BB962C8B-B14F-4D97-AF65-F5344CB8AC3E}">
        <p14:creationId xmlns:p14="http://schemas.microsoft.com/office/powerpoint/2010/main" val="2024709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105400"/>
            <a:ext cx="8183880" cy="1338942"/>
          </a:xfrm>
        </p:spPr>
        <p:txBody>
          <a:bodyPr>
            <a:normAutofit/>
          </a:bodyPr>
          <a:lstStyle/>
          <a:p>
            <a:pPr algn="r"/>
            <a:r>
              <a:rPr lang="en-US" dirty="0" smtClean="0">
                <a:ln>
                  <a:solidFill>
                    <a:schemeClr val="tx1"/>
                  </a:solidFill>
                </a:ln>
              </a:rPr>
              <a:t>Types of Strategies Adopted by Counties</a:t>
            </a:r>
            <a:endParaRPr lang="en-US" dirty="0">
              <a:ln>
                <a:solidFill>
                  <a:schemeClr val="tx1"/>
                </a:solidFill>
              </a:ln>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1" y="609601"/>
            <a:ext cx="8001000" cy="41910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fld id="{06EAAB4F-F23C-4367-9756-28F4BFF88021}" type="slidenum">
              <a:rPr lang="en-US" smtClean="0"/>
              <a:t>11</a:t>
            </a:fld>
            <a:endParaRPr lang="en-US"/>
          </a:p>
        </p:txBody>
      </p:sp>
    </p:spTree>
    <p:extLst>
      <p:ext uri="{BB962C8B-B14F-4D97-AF65-F5344CB8AC3E}">
        <p14:creationId xmlns:p14="http://schemas.microsoft.com/office/powerpoint/2010/main" val="934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48942"/>
            <a:ext cx="8183880" cy="853440"/>
          </a:xfrm>
        </p:spPr>
        <p:txBody>
          <a:bodyPr>
            <a:normAutofit/>
          </a:bodyPr>
          <a:lstStyle/>
          <a:p>
            <a:pPr algn="r"/>
            <a:r>
              <a:rPr lang="en-US" dirty="0" smtClean="0">
                <a:ln>
                  <a:solidFill>
                    <a:schemeClr val="tx1"/>
                  </a:solidFill>
                </a:ln>
              </a:rPr>
              <a:t>Call to Action</a:t>
            </a:r>
            <a:endParaRPr lang="en-US" dirty="0">
              <a:ln>
                <a:solidFill>
                  <a:schemeClr val="tx1"/>
                </a:solidFill>
              </a:ln>
            </a:endParaRPr>
          </a:p>
        </p:txBody>
      </p:sp>
      <p:sp>
        <p:nvSpPr>
          <p:cNvPr id="3" name="Content Placeholder 2"/>
          <p:cNvSpPr>
            <a:spLocks noGrp="1"/>
          </p:cNvSpPr>
          <p:nvPr>
            <p:ph idx="1"/>
          </p:nvPr>
        </p:nvSpPr>
        <p:spPr>
          <a:xfrm>
            <a:off x="502920" y="443264"/>
            <a:ext cx="8183880" cy="5043136"/>
          </a:xfrm>
        </p:spPr>
        <p:txBody>
          <a:bodyPr>
            <a:normAutofit/>
          </a:bodyPr>
          <a:lstStyle/>
          <a:p>
            <a:pPr marL="0" indent="0">
              <a:buNone/>
            </a:pPr>
            <a:r>
              <a:rPr lang="en-US" dirty="0" smtClean="0"/>
              <a:t>Provide additional training to local health departments on: </a:t>
            </a:r>
          </a:p>
          <a:p>
            <a:r>
              <a:rPr lang="en-US" dirty="0" smtClean="0"/>
              <a:t>recruiting non-traditional partners</a:t>
            </a:r>
          </a:p>
          <a:p>
            <a:r>
              <a:rPr lang="en-US" dirty="0" smtClean="0"/>
              <a:t>the </a:t>
            </a:r>
            <a:r>
              <a:rPr lang="en-US" dirty="0"/>
              <a:t>initial steps required </a:t>
            </a:r>
            <a:r>
              <a:rPr lang="en-US" dirty="0" smtClean="0"/>
              <a:t>for policy and </a:t>
            </a:r>
            <a:r>
              <a:rPr lang="en-US" dirty="0"/>
              <a:t>systems change </a:t>
            </a:r>
            <a:endParaRPr lang="en-US" dirty="0" smtClean="0"/>
          </a:p>
          <a:p>
            <a:endParaRPr lang="en-US" dirty="0" smtClean="0"/>
          </a:p>
          <a:p>
            <a:pPr marL="0" indent="0">
              <a:buNone/>
            </a:pPr>
            <a:r>
              <a:rPr lang="en-US" dirty="0" smtClean="0"/>
              <a:t>Coordinate evaluation and training activities early in the planning process to:</a:t>
            </a:r>
          </a:p>
          <a:p>
            <a:r>
              <a:rPr lang="en-US" dirty="0" smtClean="0"/>
              <a:t>monitor implementation </a:t>
            </a:r>
            <a:r>
              <a:rPr lang="en-US" dirty="0"/>
              <a:t>and </a:t>
            </a:r>
            <a:r>
              <a:rPr lang="en-US" dirty="0" smtClean="0"/>
              <a:t>fidelity</a:t>
            </a:r>
          </a:p>
          <a:p>
            <a:r>
              <a:rPr lang="en-US" dirty="0" smtClean="0"/>
              <a:t>increase effectiveness of trainings</a:t>
            </a:r>
          </a:p>
          <a:p>
            <a:endParaRPr lang="en-US" dirty="0"/>
          </a:p>
        </p:txBody>
      </p:sp>
      <p:sp>
        <p:nvSpPr>
          <p:cNvPr id="5" name="Slide Number Placeholder 4"/>
          <p:cNvSpPr>
            <a:spLocks noGrp="1"/>
          </p:cNvSpPr>
          <p:nvPr>
            <p:ph type="sldNum" sz="quarter" idx="12"/>
          </p:nvPr>
        </p:nvSpPr>
        <p:spPr/>
        <p:txBody>
          <a:bodyPr/>
          <a:lstStyle/>
          <a:p>
            <a:fld id="{06EAAB4F-F23C-4367-9756-28F4BFF88021}" type="slidenum">
              <a:rPr lang="en-US" smtClean="0"/>
              <a:t>12</a:t>
            </a:fld>
            <a:endParaRPr lang="en-US" dirty="0"/>
          </a:p>
        </p:txBody>
      </p:sp>
    </p:spTree>
    <p:extLst>
      <p:ext uri="{BB962C8B-B14F-4D97-AF65-F5344CB8AC3E}">
        <p14:creationId xmlns:p14="http://schemas.microsoft.com/office/powerpoint/2010/main" val="1463915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n>
                  <a:solidFill>
                    <a:schemeClr val="tx1"/>
                  </a:solidFill>
                </a:ln>
              </a:rPr>
              <a:t>Thank You!</a:t>
            </a:r>
            <a:endParaRPr lang="en-US" sz="5400" dirty="0">
              <a:ln>
                <a:solidFill>
                  <a:schemeClr val="tx1"/>
                </a:solidFill>
              </a:ln>
            </a:endParaRPr>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Mary Jo Pattison</a:t>
            </a:r>
          </a:p>
          <a:p>
            <a:pPr marL="0" indent="0" algn="ctr">
              <a:buNone/>
            </a:pPr>
            <a:r>
              <a:rPr lang="en-US" b="1" dirty="0" smtClean="0"/>
              <a:t>Program Research Specialist</a:t>
            </a:r>
          </a:p>
          <a:p>
            <a:pPr marL="0" indent="0" algn="ctr">
              <a:buNone/>
            </a:pPr>
            <a:r>
              <a:rPr lang="en-US" b="1" dirty="0" smtClean="0"/>
              <a:t>New York State Department of Health</a:t>
            </a:r>
          </a:p>
          <a:p>
            <a:pPr marL="0" indent="0" algn="ctr">
              <a:buNone/>
            </a:pPr>
            <a:r>
              <a:rPr lang="en-US" b="1" dirty="0" smtClean="0">
                <a:hlinkClick r:id="rId3"/>
              </a:rPr>
              <a:t>mjp15@health.ny.gov</a:t>
            </a:r>
            <a:endParaRPr lang="en-US" b="1" dirty="0" smtClean="0"/>
          </a:p>
          <a:p>
            <a:pPr marL="0" indent="0" algn="ctr">
              <a:buNone/>
            </a:pPr>
            <a:endParaRPr lang="en-US" b="1" dirty="0"/>
          </a:p>
          <a:p>
            <a:pPr marL="0" indent="0" algn="ctr">
              <a:buNone/>
            </a:pPr>
            <a:r>
              <a:rPr lang="en-US" b="1" dirty="0" smtClean="0"/>
              <a:t>Anne M. Martin</a:t>
            </a:r>
          </a:p>
          <a:p>
            <a:pPr marL="0" indent="0" algn="ctr">
              <a:buNone/>
            </a:pPr>
            <a:r>
              <a:rPr lang="en-US" b="1" dirty="0" smtClean="0"/>
              <a:t>Public Health Representative</a:t>
            </a:r>
          </a:p>
          <a:p>
            <a:pPr marL="0" indent="0" algn="ctr">
              <a:buNone/>
            </a:pPr>
            <a:r>
              <a:rPr lang="en-US" b="1" dirty="0" smtClean="0"/>
              <a:t>New York State Department of health</a:t>
            </a:r>
          </a:p>
          <a:p>
            <a:pPr marL="0" indent="0" algn="ctr">
              <a:buNone/>
            </a:pPr>
            <a:r>
              <a:rPr lang="en-US" b="1" dirty="0" smtClean="0">
                <a:hlinkClick r:id="rId4"/>
              </a:rPr>
              <a:t>amc07@health.ny.gov</a:t>
            </a:r>
            <a:endParaRPr lang="en-US" b="1" dirty="0" smtClean="0"/>
          </a:p>
          <a:p>
            <a:pPr marL="0" indent="0" algn="ctr">
              <a:buNone/>
            </a:pPr>
            <a:endParaRPr lang="en-US" b="1" dirty="0"/>
          </a:p>
        </p:txBody>
      </p:sp>
      <p:sp>
        <p:nvSpPr>
          <p:cNvPr id="5" name="Slide Number Placeholder 4"/>
          <p:cNvSpPr>
            <a:spLocks noGrp="1"/>
          </p:cNvSpPr>
          <p:nvPr>
            <p:ph type="sldNum" sz="quarter" idx="12"/>
          </p:nvPr>
        </p:nvSpPr>
        <p:spPr/>
        <p:txBody>
          <a:bodyPr/>
          <a:lstStyle/>
          <a:p>
            <a:fld id="{06EAAB4F-F23C-4367-9756-28F4BFF88021}" type="slidenum">
              <a:rPr lang="en-US" smtClean="0"/>
              <a:t>13</a:t>
            </a:fld>
            <a:endParaRPr lang="en-US"/>
          </a:p>
        </p:txBody>
      </p:sp>
    </p:spTree>
    <p:extLst>
      <p:ext uri="{BB962C8B-B14F-4D97-AF65-F5344CB8AC3E}">
        <p14:creationId xmlns:p14="http://schemas.microsoft.com/office/powerpoint/2010/main" val="281106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98572"/>
            <a:ext cx="8183880" cy="1051560"/>
          </a:xfrm>
        </p:spPr>
        <p:txBody>
          <a:bodyPr>
            <a:normAutofit/>
          </a:bodyPr>
          <a:lstStyle/>
          <a:p>
            <a:pPr algn="r"/>
            <a:r>
              <a:rPr lang="en-US" dirty="0" smtClean="0">
                <a:ln>
                  <a:solidFill>
                    <a:schemeClr val="tx1"/>
                  </a:solidFill>
                </a:ln>
              </a:rPr>
              <a:t>Dr. </a:t>
            </a:r>
            <a:r>
              <a:rPr lang="en-US" dirty="0" err="1" smtClean="0">
                <a:ln>
                  <a:solidFill>
                    <a:schemeClr val="tx1"/>
                  </a:solidFill>
                </a:ln>
              </a:rPr>
              <a:t>Frieden’s</a:t>
            </a:r>
            <a:r>
              <a:rPr lang="en-US" dirty="0" smtClean="0">
                <a:ln>
                  <a:solidFill>
                    <a:schemeClr val="tx1"/>
                  </a:solidFill>
                </a:ln>
              </a:rPr>
              <a:t> Core Package</a:t>
            </a:r>
            <a:br>
              <a:rPr lang="en-US" dirty="0" smtClean="0">
                <a:ln>
                  <a:solidFill>
                    <a:schemeClr val="tx1"/>
                  </a:solidFill>
                </a:ln>
              </a:rPr>
            </a:br>
            <a:r>
              <a:rPr lang="en-US" sz="2000" dirty="0" smtClean="0">
                <a:ln>
                  <a:solidFill>
                    <a:schemeClr val="tx1"/>
                  </a:solidFill>
                </a:ln>
              </a:rPr>
              <a:t>March 17, 2010</a:t>
            </a:r>
            <a:endParaRPr lang="en-US" sz="2000" dirty="0">
              <a:ln>
                <a:solidFill>
                  <a:schemeClr val="tx1"/>
                </a:solidFill>
              </a:ln>
            </a:endParaRPr>
          </a:p>
        </p:txBody>
      </p:sp>
      <p:sp>
        <p:nvSpPr>
          <p:cNvPr id="3" name="Content Placeholder 2"/>
          <p:cNvSpPr>
            <a:spLocks noGrp="1"/>
          </p:cNvSpPr>
          <p:nvPr>
            <p:ph idx="1"/>
          </p:nvPr>
        </p:nvSpPr>
        <p:spPr/>
        <p:txBody>
          <a:bodyPr>
            <a:normAutofit/>
          </a:bodyPr>
          <a:lstStyle/>
          <a:p>
            <a:pPr marL="0" indent="0" algn="ctr">
              <a:buNone/>
            </a:pPr>
            <a:r>
              <a:rPr lang="en-US" b="1" dirty="0" smtClean="0"/>
              <a:t>Junk food out of public spaces</a:t>
            </a:r>
          </a:p>
          <a:p>
            <a:pPr marL="0" indent="0" algn="ctr">
              <a:buNone/>
            </a:pPr>
            <a:r>
              <a:rPr lang="en-US" b="1" dirty="0" smtClean="0"/>
              <a:t>Make water ubiquitous</a:t>
            </a:r>
          </a:p>
          <a:p>
            <a:pPr marL="0" indent="0" algn="ctr">
              <a:buNone/>
            </a:pPr>
            <a:r>
              <a:rPr lang="en-US" b="1" dirty="0" smtClean="0"/>
              <a:t>Low fat food is the norm</a:t>
            </a:r>
          </a:p>
          <a:p>
            <a:pPr marL="0" indent="0" algn="ctr">
              <a:buNone/>
            </a:pPr>
            <a:r>
              <a:rPr lang="en-US" b="1" dirty="0" smtClean="0"/>
              <a:t>Kids should sweat in P.E.</a:t>
            </a:r>
          </a:p>
          <a:p>
            <a:pPr marL="0" indent="0" algn="ctr">
              <a:buNone/>
            </a:pPr>
            <a:r>
              <a:rPr lang="en-US" b="1" dirty="0" smtClean="0"/>
              <a:t>Walking and biking</a:t>
            </a:r>
          </a:p>
          <a:p>
            <a:pPr marL="0" indent="0" algn="ctr">
              <a:buNone/>
            </a:pPr>
            <a:r>
              <a:rPr lang="en-US" sz="4400" dirty="0" smtClean="0"/>
              <a:t>Change the social norm</a:t>
            </a:r>
          </a:p>
          <a:p>
            <a:pPr marL="0" indent="0" algn="ctr">
              <a:buNone/>
            </a:pPr>
            <a:r>
              <a:rPr lang="en-US" sz="4400" dirty="0" smtClean="0"/>
              <a:t> as in…</a:t>
            </a:r>
          </a:p>
          <a:p>
            <a:pPr marL="0" indent="0" algn="ctr">
              <a:buNone/>
            </a:pPr>
            <a:endParaRPr lang="en-US" dirty="0" smtClean="0"/>
          </a:p>
          <a:p>
            <a:pPr marL="0" indent="0" algn="ctr">
              <a:buNone/>
            </a:pPr>
            <a:endParaRPr lang="en-US" dirty="0"/>
          </a:p>
        </p:txBody>
      </p:sp>
      <p:sp>
        <p:nvSpPr>
          <p:cNvPr id="5" name="Slide Number Placeholder 4"/>
          <p:cNvSpPr>
            <a:spLocks noGrp="1"/>
          </p:cNvSpPr>
          <p:nvPr>
            <p:ph type="sldNum" sz="quarter" idx="12"/>
          </p:nvPr>
        </p:nvSpPr>
        <p:spPr/>
        <p:txBody>
          <a:bodyPr/>
          <a:lstStyle/>
          <a:p>
            <a:fld id="{06EAAB4F-F23C-4367-9756-28F4BFF88021}" type="slidenum">
              <a:rPr lang="en-US" smtClean="0"/>
              <a:t>2</a:t>
            </a:fld>
            <a:endParaRPr lang="en-US"/>
          </a:p>
        </p:txBody>
      </p:sp>
    </p:spTree>
    <p:extLst>
      <p:ext uri="{BB962C8B-B14F-4D97-AF65-F5344CB8AC3E}">
        <p14:creationId xmlns:p14="http://schemas.microsoft.com/office/powerpoint/2010/main" val="33050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96392"/>
            <a:ext cx="8183880" cy="1051560"/>
          </a:xfrm>
        </p:spPr>
        <p:txBody>
          <a:bodyPr>
            <a:normAutofit/>
          </a:bodyPr>
          <a:lstStyle/>
          <a:p>
            <a:pPr algn="r"/>
            <a:r>
              <a:rPr lang="en-US" dirty="0">
                <a:ln>
                  <a:solidFill>
                    <a:schemeClr val="tx1"/>
                  </a:solidFill>
                </a:ln>
              </a:rPr>
              <a:t>Dr. </a:t>
            </a:r>
            <a:r>
              <a:rPr lang="en-US" dirty="0" err="1">
                <a:ln>
                  <a:solidFill>
                    <a:schemeClr val="tx1"/>
                  </a:solidFill>
                </a:ln>
              </a:rPr>
              <a:t>Frieden’s</a:t>
            </a:r>
            <a:r>
              <a:rPr lang="en-US" dirty="0">
                <a:ln>
                  <a:solidFill>
                    <a:schemeClr val="tx1"/>
                  </a:solidFill>
                </a:ln>
              </a:rPr>
              <a:t> Core Package</a:t>
            </a:r>
            <a:br>
              <a:rPr lang="en-US" dirty="0">
                <a:ln>
                  <a:solidFill>
                    <a:schemeClr val="tx1"/>
                  </a:solidFill>
                </a:ln>
              </a:rPr>
            </a:br>
            <a:r>
              <a:rPr lang="en-US" sz="2000" dirty="0">
                <a:ln>
                  <a:solidFill>
                    <a:schemeClr val="tx1"/>
                  </a:solidFill>
                </a:ln>
              </a:rPr>
              <a:t>March 17, 2010</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8" name="Slide Number Placeholder 7"/>
          <p:cNvSpPr>
            <a:spLocks noGrp="1"/>
          </p:cNvSpPr>
          <p:nvPr>
            <p:ph type="sldNum" sz="quarter" idx="12"/>
          </p:nvPr>
        </p:nvSpPr>
        <p:spPr/>
        <p:txBody>
          <a:bodyPr/>
          <a:lstStyle/>
          <a:p>
            <a:fld id="{06EAAB4F-F23C-4367-9756-28F4BFF88021}" type="slidenum">
              <a:rPr lang="en-US" smtClean="0"/>
              <a:t>3</a:t>
            </a:fld>
            <a:endParaRPr lang="en-US"/>
          </a:p>
        </p:txBody>
      </p:sp>
      <p:sp>
        <p:nvSpPr>
          <p:cNvPr id="6" name="Rectangle 5"/>
          <p:cNvSpPr/>
          <p:nvPr/>
        </p:nvSpPr>
        <p:spPr>
          <a:xfrm>
            <a:off x="3124200" y="609600"/>
            <a:ext cx="4495800" cy="1461939"/>
          </a:xfrm>
          <a:prstGeom prst="rect">
            <a:avLst/>
          </a:prstGeom>
        </p:spPr>
        <p:txBody>
          <a:bodyPr wrap="square">
            <a:spAutoFit/>
          </a:bodyPr>
          <a:lstStyle/>
          <a:p>
            <a:pPr lvl="0">
              <a:spcBef>
                <a:spcPts val="250"/>
              </a:spcBef>
              <a:buClr>
                <a:srgbClr val="F07F09"/>
              </a:buClr>
              <a:buSzPct val="80000"/>
            </a:pPr>
            <a:r>
              <a:rPr lang="en-US" sz="2800" dirty="0" smtClean="0">
                <a:solidFill>
                  <a:prstClr val="black"/>
                </a:solidFill>
              </a:rPr>
              <a:t>“</a:t>
            </a:r>
            <a:r>
              <a:rPr lang="en-US" sz="2800" dirty="0">
                <a:solidFill>
                  <a:prstClr val="black"/>
                </a:solidFill>
              </a:rPr>
              <a:t>One for the Road” </a:t>
            </a:r>
          </a:p>
          <a:p>
            <a:pPr lvl="0">
              <a:spcBef>
                <a:spcPts val="250"/>
              </a:spcBef>
              <a:buClr>
                <a:srgbClr val="F07F09"/>
              </a:buClr>
              <a:buSzPct val="80000"/>
            </a:pPr>
            <a:endParaRPr lang="en-US" sz="2800" dirty="0">
              <a:solidFill>
                <a:prstClr val="black"/>
              </a:solidFill>
            </a:endParaRPr>
          </a:p>
          <a:p>
            <a:pPr lvl="0">
              <a:spcBef>
                <a:spcPts val="250"/>
              </a:spcBef>
              <a:buClr>
                <a:srgbClr val="F07F09"/>
              </a:buClr>
              <a:buSzPct val="80000"/>
            </a:pPr>
            <a:endParaRPr lang="en-US" sz="28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76424"/>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8765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33750" y="3286400"/>
            <a:ext cx="5124449" cy="1077218"/>
          </a:xfrm>
          <a:prstGeom prst="rect">
            <a:avLst/>
          </a:prstGeom>
          <a:noFill/>
        </p:spPr>
        <p:txBody>
          <a:bodyPr wrap="square" rtlCol="0">
            <a:spAutoFit/>
          </a:bodyPr>
          <a:lstStyle/>
          <a:p>
            <a:r>
              <a:rPr lang="en-US" sz="3200" dirty="0" smtClean="0"/>
              <a:t>Friends don’t let friends drive drunk</a:t>
            </a:r>
            <a:endParaRPr lang="en-US" sz="3200" dirty="0"/>
          </a:p>
        </p:txBody>
      </p:sp>
      <p:sp>
        <p:nvSpPr>
          <p:cNvPr id="5" name="Left Arrow 4"/>
          <p:cNvSpPr/>
          <p:nvPr/>
        </p:nvSpPr>
        <p:spPr>
          <a:xfrm rot="19615932">
            <a:off x="4501170" y="2166123"/>
            <a:ext cx="978408" cy="5330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4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502920" y="5170712"/>
            <a:ext cx="8183880" cy="777240"/>
          </a:xfrm>
        </p:spPr>
        <p:txBody>
          <a:bodyPr/>
          <a:lstStyle/>
          <a:p>
            <a:r>
              <a:rPr lang="en-US" dirty="0" smtClean="0">
                <a:ln>
                  <a:solidFill>
                    <a:schemeClr val="tx1"/>
                  </a:solidFill>
                </a:ln>
              </a:rPr>
              <a:t>How do we get there?</a:t>
            </a:r>
            <a:endParaRPr lang="en-US" dirty="0">
              <a:ln>
                <a:solidFill>
                  <a:schemeClr val="tx1"/>
                </a:solidFill>
              </a:ln>
            </a:endParaRPr>
          </a:p>
        </p:txBody>
      </p:sp>
      <p:sp>
        <p:nvSpPr>
          <p:cNvPr id="4" name="Slide Number Placeholder 3"/>
          <p:cNvSpPr>
            <a:spLocks noGrp="1"/>
          </p:cNvSpPr>
          <p:nvPr>
            <p:ph type="sldNum" sz="quarter" idx="12"/>
          </p:nvPr>
        </p:nvSpPr>
        <p:spPr/>
        <p:txBody>
          <a:bodyPr/>
          <a:lstStyle/>
          <a:p>
            <a:fld id="{06EAAB4F-F23C-4367-9756-28F4BFF88021}" type="slidenum">
              <a:rPr lang="en-US" smtClean="0"/>
              <a:t>4</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72122599"/>
              </p:ext>
            </p:extLst>
          </p:nvPr>
        </p:nvGraphicFramePr>
        <p:xfrm>
          <a:off x="424544" y="446312"/>
          <a:ext cx="8262255" cy="4800600"/>
        </p:xfrm>
        <a:graphic>
          <a:graphicData uri="http://schemas.openxmlformats.org/presentationml/2006/ole">
            <mc:AlternateContent xmlns:mc="http://schemas.openxmlformats.org/markup-compatibility/2006">
              <mc:Choice xmlns:v="urn:schemas-microsoft-com:vml" Requires="v">
                <p:oleObj spid="_x0000_s3203" name="Acrobat Document" r:id="rId5" imgW="6035040" imgH="4663440" progId="AcroExch.Document.7">
                  <p:embed/>
                </p:oleObj>
              </mc:Choice>
              <mc:Fallback>
                <p:oleObj name="Acrobat Document" r:id="rId5" imgW="6035040" imgH="4663440" progId="AcroExch.Document.7">
                  <p:embed/>
                  <p:pic>
                    <p:nvPicPr>
                      <p:cNvPr id="0" name=""/>
                      <p:cNvPicPr/>
                      <p:nvPr/>
                    </p:nvPicPr>
                    <p:blipFill>
                      <a:blip r:embed="rId6"/>
                      <a:stretch>
                        <a:fillRect/>
                      </a:stretch>
                    </p:blipFill>
                    <p:spPr>
                      <a:xfrm>
                        <a:off x="424544" y="446312"/>
                        <a:ext cx="8262255" cy="4800600"/>
                      </a:xfrm>
                      <a:prstGeom prst="rect">
                        <a:avLst/>
                      </a:prstGeom>
                      <a:solidFill>
                        <a:schemeClr val="bg1"/>
                      </a:solidFill>
                      <a:ln>
                        <a:solidFill>
                          <a:schemeClr val="accent1">
                            <a:shade val="50000"/>
                          </a:schemeClr>
                        </a:solidFill>
                      </a:ln>
                    </p:spPr>
                  </p:pic>
                </p:oleObj>
              </mc:Fallback>
            </mc:AlternateContent>
          </a:graphicData>
        </a:graphic>
      </p:graphicFrame>
      <p:sp>
        <p:nvSpPr>
          <p:cNvPr id="12" name="Oval Callout 11"/>
          <p:cNvSpPr/>
          <p:nvPr/>
        </p:nvSpPr>
        <p:spPr>
          <a:xfrm>
            <a:off x="5037726" y="484376"/>
            <a:ext cx="1676400" cy="1600200"/>
          </a:xfrm>
          <a:prstGeom prst="wedgeEllipseCallout">
            <a:avLst>
              <a:gd name="adj1" fmla="val -56474"/>
              <a:gd name="adj2" fmla="val 638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13572" y="838200"/>
            <a:ext cx="1195167" cy="892552"/>
          </a:xfrm>
          <a:prstGeom prst="rect">
            <a:avLst/>
          </a:prstGeom>
          <a:solidFill>
            <a:schemeClr val="bg1"/>
          </a:solidFill>
        </p:spPr>
        <p:txBody>
          <a:bodyPr wrap="square" rtlCol="0">
            <a:spAutoFit/>
          </a:bodyPr>
          <a:lstStyle/>
          <a:p>
            <a:pPr algn="ctr"/>
            <a:r>
              <a:rPr lang="en-US" sz="1300" b="1" dirty="0" smtClean="0"/>
              <a:t>Traditional role of Public Health</a:t>
            </a:r>
            <a:endParaRPr lang="en-US" sz="1300" b="1" dirty="0"/>
          </a:p>
        </p:txBody>
      </p:sp>
      <p:sp>
        <p:nvSpPr>
          <p:cNvPr id="15" name="Oval Callout 14"/>
          <p:cNvSpPr/>
          <p:nvPr/>
        </p:nvSpPr>
        <p:spPr>
          <a:xfrm>
            <a:off x="744583" y="3015342"/>
            <a:ext cx="2151017" cy="2198914"/>
          </a:xfrm>
          <a:prstGeom prst="wedgeEllipseCallout">
            <a:avLst>
              <a:gd name="adj1" fmla="val 81618"/>
              <a:gd name="adj2" fmla="val -75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a:t>
            </a:r>
            <a:endParaRPr lang="en-US" dirty="0"/>
          </a:p>
        </p:txBody>
      </p:sp>
      <p:sp>
        <p:nvSpPr>
          <p:cNvPr id="16" name="TextBox 15"/>
          <p:cNvSpPr txBox="1"/>
          <p:nvPr/>
        </p:nvSpPr>
        <p:spPr>
          <a:xfrm>
            <a:off x="1143000" y="3514635"/>
            <a:ext cx="1752600" cy="1200329"/>
          </a:xfrm>
          <a:prstGeom prst="rect">
            <a:avLst/>
          </a:prstGeom>
          <a:noFill/>
        </p:spPr>
        <p:txBody>
          <a:bodyPr wrap="square" rtlCol="0">
            <a:spAutoFit/>
          </a:bodyPr>
          <a:lstStyle/>
          <a:p>
            <a:r>
              <a:rPr lang="en-US" b="1" dirty="0" smtClean="0"/>
              <a:t>New area</a:t>
            </a:r>
          </a:p>
          <a:p>
            <a:r>
              <a:rPr lang="en-US" b="1" dirty="0" smtClean="0"/>
              <a:t> of focus</a:t>
            </a:r>
          </a:p>
          <a:p>
            <a:r>
              <a:rPr lang="en-US" b="1" dirty="0" smtClean="0"/>
              <a:t> for Public</a:t>
            </a:r>
          </a:p>
          <a:p>
            <a:r>
              <a:rPr lang="en-US" b="1" dirty="0" smtClean="0"/>
              <a:t> Health</a:t>
            </a:r>
            <a:endParaRPr lang="en-US" b="1" dirty="0"/>
          </a:p>
        </p:txBody>
      </p:sp>
    </p:spTree>
    <p:extLst>
      <p:ext uri="{BB962C8B-B14F-4D97-AF65-F5344CB8AC3E}">
        <p14:creationId xmlns:p14="http://schemas.microsoft.com/office/powerpoint/2010/main" val="11801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1+#ppt_w/2"/>
                                          </p:val>
                                        </p:tav>
                                        <p:tav tm="100000">
                                          <p:val>
                                            <p:strVal val="#ppt_x"/>
                                          </p:val>
                                        </p:tav>
                                      </p:tavLst>
                                    </p:anim>
                                    <p:anim calcmode="lin" valueType="num">
                                      <p:cBhvr additive="base">
                                        <p:cTn id="1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000" fill="hold"/>
                                        <p:tgtEl>
                                          <p:spTgt spid="16"/>
                                        </p:tgtEl>
                                        <p:attrNameLst>
                                          <p:attrName>ppt_x</p:attrName>
                                        </p:attrNameLst>
                                      </p:cBhvr>
                                      <p:tavLst>
                                        <p:tav tm="0">
                                          <p:val>
                                            <p:strVal val="0-#ppt_w/2"/>
                                          </p:val>
                                        </p:tav>
                                        <p:tav tm="100000">
                                          <p:val>
                                            <p:strVal val="#ppt_x"/>
                                          </p:val>
                                        </p:tav>
                                      </p:tavLst>
                                    </p:anim>
                                    <p:anim calcmode="lin" valueType="num">
                                      <p:cBhvr additive="base">
                                        <p:cTn id="18" dur="20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0-#ppt_w/2"/>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96392"/>
            <a:ext cx="8183880" cy="1051560"/>
          </a:xfrm>
        </p:spPr>
        <p:txBody>
          <a:bodyPr>
            <a:normAutofit fontScale="90000"/>
          </a:bodyPr>
          <a:lstStyle/>
          <a:p>
            <a:r>
              <a:rPr lang="en-US" dirty="0" smtClean="0">
                <a:ln>
                  <a:solidFill>
                    <a:schemeClr val="tx1"/>
                  </a:solidFill>
                </a:ln>
              </a:rPr>
              <a:t>NY State Healthy Communities Capacity Building Initiative(HCCB)</a:t>
            </a:r>
            <a:endParaRPr lang="en-US" dirty="0">
              <a:ln>
                <a:solidFill>
                  <a:schemeClr val="tx1"/>
                </a:solidFill>
              </a:ln>
            </a:endParaRPr>
          </a:p>
        </p:txBody>
      </p:sp>
      <p:pic>
        <p:nvPicPr>
          <p:cNvPr id="7170" name="Picture 2" descr="C:\Users\mjp15\AppData\Local\Microsoft\Windows\Temporary Internet Files\Content.IE5\HO5SURRP\MP900202010[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838200" y="609600"/>
            <a:ext cx="3240616" cy="20574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7172" name="Picture 4" descr="C:\Users\mjp15\AppData\Local\Microsoft\Windows\Temporary Internet Files\Content.IE5\L9GK0VV4\MP900442509[1].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4956396" y="2604498"/>
            <a:ext cx="3029364" cy="23485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6EAAB4F-F23C-4367-9756-28F4BFF88021}" type="slidenum">
              <a:rPr lang="en-US" smtClean="0"/>
              <a:t>5</a:t>
            </a:fld>
            <a:endParaRPr lang="en-US"/>
          </a:p>
        </p:txBody>
      </p:sp>
      <p:pic>
        <p:nvPicPr>
          <p:cNvPr id="7171" name="Picture 3" descr="C:\Users\mjp15\AppData\Local\Microsoft\Windows\Temporary Internet Files\Content.IE5\ENTCA5SM\MP90043871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6396" y="609600"/>
            <a:ext cx="3029364" cy="19050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718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276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5359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171"/>
                                        </p:tgtEl>
                                        <p:attrNameLst>
                                          <p:attrName>style.visibility</p:attrName>
                                        </p:attrNameLst>
                                      </p:cBhvr>
                                      <p:to>
                                        <p:strVal val="visible"/>
                                      </p:to>
                                    </p:set>
                                    <p:anim calcmode="lin" valueType="num">
                                      <p:cBhvr>
                                        <p:cTn id="14" dur="1000" fill="hold"/>
                                        <p:tgtEl>
                                          <p:spTgt spid="7171"/>
                                        </p:tgtEl>
                                        <p:attrNameLst>
                                          <p:attrName>ppt_w</p:attrName>
                                        </p:attrNameLst>
                                      </p:cBhvr>
                                      <p:tavLst>
                                        <p:tav tm="0">
                                          <p:val>
                                            <p:fltVal val="0"/>
                                          </p:val>
                                        </p:tav>
                                        <p:tav tm="100000">
                                          <p:val>
                                            <p:strVal val="#ppt_w"/>
                                          </p:val>
                                        </p:tav>
                                      </p:tavLst>
                                    </p:anim>
                                    <p:anim calcmode="lin" valueType="num">
                                      <p:cBhvr>
                                        <p:cTn id="15" dur="1000" fill="hold"/>
                                        <p:tgtEl>
                                          <p:spTgt spid="7171"/>
                                        </p:tgtEl>
                                        <p:attrNameLst>
                                          <p:attrName>ppt_h</p:attrName>
                                        </p:attrNameLst>
                                      </p:cBhvr>
                                      <p:tavLst>
                                        <p:tav tm="0">
                                          <p:val>
                                            <p:fltVal val="0"/>
                                          </p:val>
                                        </p:tav>
                                        <p:tav tm="100000">
                                          <p:val>
                                            <p:strVal val="#ppt_h"/>
                                          </p:val>
                                        </p:tav>
                                      </p:tavLst>
                                    </p:anim>
                                    <p:anim calcmode="lin" valueType="num">
                                      <p:cBhvr>
                                        <p:cTn id="16" dur="1000" fill="hold"/>
                                        <p:tgtEl>
                                          <p:spTgt spid="7171"/>
                                        </p:tgtEl>
                                        <p:attrNameLst>
                                          <p:attrName>style.rotation</p:attrName>
                                        </p:attrNameLst>
                                      </p:cBhvr>
                                      <p:tavLst>
                                        <p:tav tm="0">
                                          <p:val>
                                            <p:fltVal val="90"/>
                                          </p:val>
                                        </p:tav>
                                        <p:tav tm="100000">
                                          <p:val>
                                            <p:fltVal val="0"/>
                                          </p:val>
                                        </p:tav>
                                      </p:tavLst>
                                    </p:anim>
                                    <p:animEffect transition="in" filter="fade">
                                      <p:cBhvr>
                                        <p:cTn id="17" dur="1000"/>
                                        <p:tgtEl>
                                          <p:spTgt spid="7171"/>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181"/>
                                        </p:tgtEl>
                                        <p:attrNameLst>
                                          <p:attrName>style.visibility</p:attrName>
                                        </p:attrNameLst>
                                      </p:cBhvr>
                                      <p:to>
                                        <p:strVal val="visible"/>
                                      </p:to>
                                    </p:set>
                                    <p:anim calcmode="lin" valueType="num">
                                      <p:cBhvr>
                                        <p:cTn id="21" dur="1000" fill="hold"/>
                                        <p:tgtEl>
                                          <p:spTgt spid="7181"/>
                                        </p:tgtEl>
                                        <p:attrNameLst>
                                          <p:attrName>ppt_w</p:attrName>
                                        </p:attrNameLst>
                                      </p:cBhvr>
                                      <p:tavLst>
                                        <p:tav tm="0">
                                          <p:val>
                                            <p:fltVal val="0"/>
                                          </p:val>
                                        </p:tav>
                                        <p:tav tm="100000">
                                          <p:val>
                                            <p:strVal val="#ppt_w"/>
                                          </p:val>
                                        </p:tav>
                                      </p:tavLst>
                                    </p:anim>
                                    <p:anim calcmode="lin" valueType="num">
                                      <p:cBhvr>
                                        <p:cTn id="22" dur="1000" fill="hold"/>
                                        <p:tgtEl>
                                          <p:spTgt spid="7181"/>
                                        </p:tgtEl>
                                        <p:attrNameLst>
                                          <p:attrName>ppt_h</p:attrName>
                                        </p:attrNameLst>
                                      </p:cBhvr>
                                      <p:tavLst>
                                        <p:tav tm="0">
                                          <p:val>
                                            <p:fltVal val="0"/>
                                          </p:val>
                                        </p:tav>
                                        <p:tav tm="100000">
                                          <p:val>
                                            <p:strVal val="#ppt_h"/>
                                          </p:val>
                                        </p:tav>
                                      </p:tavLst>
                                    </p:anim>
                                    <p:anim calcmode="lin" valueType="num">
                                      <p:cBhvr>
                                        <p:cTn id="23" dur="1000" fill="hold"/>
                                        <p:tgtEl>
                                          <p:spTgt spid="7181"/>
                                        </p:tgtEl>
                                        <p:attrNameLst>
                                          <p:attrName>style.rotation</p:attrName>
                                        </p:attrNameLst>
                                      </p:cBhvr>
                                      <p:tavLst>
                                        <p:tav tm="0">
                                          <p:val>
                                            <p:fltVal val="90"/>
                                          </p:val>
                                        </p:tav>
                                        <p:tav tm="100000">
                                          <p:val>
                                            <p:fltVal val="0"/>
                                          </p:val>
                                        </p:tav>
                                      </p:tavLst>
                                    </p:anim>
                                    <p:animEffect transition="in" filter="fade">
                                      <p:cBhvr>
                                        <p:cTn id="24" dur="1000"/>
                                        <p:tgtEl>
                                          <p:spTgt spid="718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7172"/>
                                        </p:tgtEl>
                                        <p:attrNameLst>
                                          <p:attrName>style.visibility</p:attrName>
                                        </p:attrNameLst>
                                      </p:cBhvr>
                                      <p:to>
                                        <p:strVal val="visible"/>
                                      </p:to>
                                    </p:set>
                                    <p:anim calcmode="lin" valueType="num">
                                      <p:cBhvr>
                                        <p:cTn id="28" dur="1000" fill="hold"/>
                                        <p:tgtEl>
                                          <p:spTgt spid="7172"/>
                                        </p:tgtEl>
                                        <p:attrNameLst>
                                          <p:attrName>ppt_w</p:attrName>
                                        </p:attrNameLst>
                                      </p:cBhvr>
                                      <p:tavLst>
                                        <p:tav tm="0">
                                          <p:val>
                                            <p:fltVal val="0"/>
                                          </p:val>
                                        </p:tav>
                                        <p:tav tm="100000">
                                          <p:val>
                                            <p:strVal val="#ppt_w"/>
                                          </p:val>
                                        </p:tav>
                                      </p:tavLst>
                                    </p:anim>
                                    <p:anim calcmode="lin" valueType="num">
                                      <p:cBhvr>
                                        <p:cTn id="29" dur="1000" fill="hold"/>
                                        <p:tgtEl>
                                          <p:spTgt spid="7172"/>
                                        </p:tgtEl>
                                        <p:attrNameLst>
                                          <p:attrName>ppt_h</p:attrName>
                                        </p:attrNameLst>
                                      </p:cBhvr>
                                      <p:tavLst>
                                        <p:tav tm="0">
                                          <p:val>
                                            <p:fltVal val="0"/>
                                          </p:val>
                                        </p:tav>
                                        <p:tav tm="100000">
                                          <p:val>
                                            <p:strVal val="#ppt_h"/>
                                          </p:val>
                                        </p:tav>
                                      </p:tavLst>
                                    </p:anim>
                                    <p:anim calcmode="lin" valueType="num">
                                      <p:cBhvr>
                                        <p:cTn id="30" dur="1000" fill="hold"/>
                                        <p:tgtEl>
                                          <p:spTgt spid="7172"/>
                                        </p:tgtEl>
                                        <p:attrNameLst>
                                          <p:attrName>style.rotation</p:attrName>
                                        </p:attrNameLst>
                                      </p:cBhvr>
                                      <p:tavLst>
                                        <p:tav tm="0">
                                          <p:val>
                                            <p:fltVal val="90"/>
                                          </p:val>
                                        </p:tav>
                                        <p:tav tm="100000">
                                          <p:val>
                                            <p:fltVal val="0"/>
                                          </p:val>
                                        </p:tav>
                                      </p:tavLst>
                                    </p:anim>
                                    <p:animEffect transition="in" filter="fade">
                                      <p:cBhvr>
                                        <p:cTn id="31"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6EAAB4F-F23C-4367-9756-28F4BFF88021}" type="slidenum">
              <a:rPr lang="en-US" smtClean="0"/>
              <a:t>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749832266"/>
              </p:ext>
            </p:extLst>
          </p:nvPr>
        </p:nvGraphicFramePr>
        <p:xfrm>
          <a:off x="503238" y="614066"/>
          <a:ext cx="8031164" cy="5809796"/>
        </p:xfrm>
        <a:graphic>
          <a:graphicData uri="http://schemas.openxmlformats.org/drawingml/2006/table">
            <a:tbl>
              <a:tblPr firstRow="1" firstCol="1" bandRow="1">
                <a:tableStyleId>{5C22544A-7EE6-4342-B048-85BDC9FD1C3A}</a:tableStyleId>
              </a:tblPr>
              <a:tblGrid>
                <a:gridCol w="2007791"/>
                <a:gridCol w="2007791"/>
                <a:gridCol w="2007791"/>
                <a:gridCol w="2007791"/>
              </a:tblGrid>
              <a:tr h="519870">
                <a:tc>
                  <a:txBody>
                    <a:bodyPr/>
                    <a:lstStyle/>
                    <a:p>
                      <a:pPr marL="0" marR="0" algn="ctr">
                        <a:lnSpc>
                          <a:spcPct val="115000"/>
                        </a:lnSpc>
                        <a:spcBef>
                          <a:spcPts val="0"/>
                        </a:spcBef>
                        <a:spcAft>
                          <a:spcPts val="0"/>
                        </a:spcAft>
                      </a:pPr>
                      <a:r>
                        <a:rPr lang="en-US" sz="1400" dirty="0">
                          <a:solidFill>
                            <a:schemeClr val="tx1"/>
                          </a:solidFill>
                          <a:effectLst/>
                        </a:rPr>
                        <a:t>Inputs</a:t>
                      </a:r>
                      <a:endParaRPr lang="en-US" sz="1400" dirty="0">
                        <a:solidFill>
                          <a:schemeClr val="tx1"/>
                        </a:solidFill>
                        <a:effectLst/>
                        <a:latin typeface="Calibri"/>
                        <a:ea typeface="Calibri"/>
                        <a:cs typeface="Times New Roman"/>
                      </a:endParaRPr>
                    </a:p>
                  </a:txBody>
                  <a:tcPr marL="60404" marR="60404"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rPr>
                        <a:t>Activities</a:t>
                      </a:r>
                      <a:endParaRPr lang="en-US" sz="1400" dirty="0">
                        <a:solidFill>
                          <a:schemeClr val="tx1"/>
                        </a:solidFill>
                        <a:effectLst/>
                        <a:latin typeface="Calibri"/>
                        <a:ea typeface="Calibri"/>
                        <a:cs typeface="Times New Roman"/>
                      </a:endParaRPr>
                    </a:p>
                  </a:txBody>
                  <a:tcPr marL="60404" marR="60404"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rPr>
                        <a:t>Deliverables </a:t>
                      </a:r>
                      <a:endParaRPr lang="en-US" sz="1400" dirty="0">
                        <a:solidFill>
                          <a:schemeClr val="tx1"/>
                        </a:solidFill>
                        <a:effectLst/>
                        <a:latin typeface="Calibri"/>
                        <a:ea typeface="Calibri"/>
                        <a:cs typeface="Times New Roman"/>
                      </a:endParaRPr>
                    </a:p>
                  </a:txBody>
                  <a:tcPr marL="60404" marR="60404"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chemeClr val="tx1"/>
                          </a:solidFill>
                          <a:effectLst/>
                        </a:rPr>
                        <a:t>Outcomes</a:t>
                      </a:r>
                      <a:endParaRPr lang="en-US" sz="1400" dirty="0">
                        <a:solidFill>
                          <a:schemeClr val="tx1"/>
                        </a:solidFill>
                        <a:effectLst/>
                        <a:latin typeface="Calibri"/>
                        <a:ea typeface="Calibri"/>
                        <a:cs typeface="Times New Roman"/>
                      </a:endParaRPr>
                    </a:p>
                  </a:txBody>
                  <a:tcPr marL="60404" marR="60404" marT="0" marB="0" anchor="ctr">
                    <a:lnB w="12700" cap="flat" cmpd="sng" algn="ctr">
                      <a:solidFill>
                        <a:schemeClr val="tx1"/>
                      </a:solidFill>
                      <a:prstDash val="solid"/>
                      <a:round/>
                      <a:headEnd type="none" w="med" len="med"/>
                      <a:tailEnd type="none" w="med" len="med"/>
                    </a:lnB>
                  </a:tcPr>
                </a:tc>
              </a:tr>
              <a:tr h="2432431">
                <a:tc rowSpan="2">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lang="en-US" sz="1600" b="0" dirty="0" smtClean="0">
                          <a:solidFill>
                            <a:schemeClr val="tx1"/>
                          </a:solidFill>
                          <a:effectLst/>
                        </a:rPr>
                        <a:t>Local Health Departments (LHD) in every county in New York</a:t>
                      </a:r>
                    </a:p>
                    <a:p>
                      <a:pPr marL="0" marR="0" lvl="0" indent="0" algn="l" defTabSz="914400" rtl="0" eaLnBrk="1" fontAlgn="auto" latinLnBrk="0" hangingPunct="1">
                        <a:lnSpc>
                          <a:spcPct val="115000"/>
                        </a:lnSpc>
                        <a:spcBef>
                          <a:spcPts val="0"/>
                        </a:spcBef>
                        <a:spcAft>
                          <a:spcPts val="0"/>
                        </a:spcAft>
                        <a:buClrTx/>
                        <a:buSzTx/>
                        <a:buFont typeface="Symbol"/>
                        <a:buNone/>
                        <a:tabLst/>
                        <a:defRPr/>
                      </a:pPr>
                      <a:endParaRPr lang="en-US" sz="1600" b="0" dirty="0" smtClean="0">
                        <a:solidFill>
                          <a:schemeClr val="tx1"/>
                        </a:solidFill>
                        <a:effectLst/>
                      </a:endParaRPr>
                    </a:p>
                    <a:p>
                      <a:pPr marL="0" marR="0" lvl="0" indent="0">
                        <a:lnSpc>
                          <a:spcPct val="115000"/>
                        </a:lnSpc>
                        <a:spcBef>
                          <a:spcPts val="0"/>
                        </a:spcBef>
                        <a:spcAft>
                          <a:spcPts val="0"/>
                        </a:spcAft>
                        <a:buFont typeface="Symbol"/>
                        <a:buNone/>
                      </a:pPr>
                      <a:r>
                        <a:rPr lang="en-US" sz="1600" b="0" dirty="0" smtClean="0">
                          <a:solidFill>
                            <a:schemeClr val="tx1"/>
                          </a:solidFill>
                          <a:effectLst/>
                        </a:rPr>
                        <a:t>Expert training </a:t>
                      </a:r>
                      <a:r>
                        <a:rPr lang="en-US" sz="1600" b="0" dirty="0">
                          <a:solidFill>
                            <a:schemeClr val="tx1"/>
                          </a:solidFill>
                          <a:effectLst/>
                        </a:rPr>
                        <a:t>in </a:t>
                      </a:r>
                      <a:r>
                        <a:rPr lang="en-US" sz="1600" b="0" dirty="0" smtClean="0">
                          <a:solidFill>
                            <a:schemeClr val="tx1"/>
                          </a:solidFill>
                          <a:effectLst/>
                        </a:rPr>
                        <a:t>policy, systems </a:t>
                      </a:r>
                      <a:r>
                        <a:rPr lang="en-US" sz="1600" b="0" dirty="0">
                          <a:solidFill>
                            <a:schemeClr val="tx1"/>
                          </a:solidFill>
                          <a:effectLst/>
                        </a:rPr>
                        <a:t>and </a:t>
                      </a:r>
                      <a:r>
                        <a:rPr lang="en-US" sz="1600" b="0" dirty="0" smtClean="0">
                          <a:solidFill>
                            <a:schemeClr val="tx1"/>
                          </a:solidFill>
                          <a:effectLst/>
                        </a:rPr>
                        <a:t>environmental</a:t>
                      </a:r>
                      <a:r>
                        <a:rPr lang="en-US" sz="1600" b="0" baseline="0" dirty="0" smtClean="0">
                          <a:solidFill>
                            <a:schemeClr val="tx1"/>
                          </a:solidFill>
                          <a:effectLst/>
                        </a:rPr>
                        <a:t> (PSE) </a:t>
                      </a:r>
                      <a:r>
                        <a:rPr lang="en-US" sz="1600" b="0" dirty="0" smtClean="0">
                          <a:solidFill>
                            <a:schemeClr val="tx1"/>
                          </a:solidFill>
                          <a:effectLst/>
                        </a:rPr>
                        <a:t>change</a:t>
                      </a:r>
                    </a:p>
                    <a:p>
                      <a:pPr marL="0" marR="0" lvl="0" indent="0">
                        <a:lnSpc>
                          <a:spcPct val="115000"/>
                        </a:lnSpc>
                        <a:spcBef>
                          <a:spcPts val="0"/>
                        </a:spcBef>
                        <a:spcAft>
                          <a:spcPts val="0"/>
                        </a:spcAft>
                        <a:buFont typeface="Symbol"/>
                        <a:buNone/>
                      </a:pPr>
                      <a:endParaRPr lang="en-US" sz="1600" b="0" dirty="0">
                        <a:solidFill>
                          <a:schemeClr val="tx1"/>
                        </a:solidFill>
                        <a:effectLst/>
                      </a:endParaRPr>
                    </a:p>
                    <a:p>
                      <a:pPr marL="0" marR="0" lvl="0" indent="0">
                        <a:lnSpc>
                          <a:spcPct val="115000"/>
                        </a:lnSpc>
                        <a:spcBef>
                          <a:spcPts val="0"/>
                        </a:spcBef>
                        <a:spcAft>
                          <a:spcPts val="0"/>
                        </a:spcAft>
                        <a:buFont typeface="Symbol"/>
                        <a:buNone/>
                      </a:pPr>
                      <a:r>
                        <a:rPr lang="en-US" sz="1600" b="0" dirty="0">
                          <a:solidFill>
                            <a:schemeClr val="tx1"/>
                          </a:solidFill>
                          <a:effectLst/>
                        </a:rPr>
                        <a:t>Seed money to implement </a:t>
                      </a:r>
                      <a:r>
                        <a:rPr lang="en-US" sz="1600" b="0" dirty="0" smtClean="0">
                          <a:solidFill>
                            <a:schemeClr val="tx1"/>
                          </a:solidFill>
                          <a:effectLst/>
                        </a:rPr>
                        <a:t>community </a:t>
                      </a:r>
                      <a:r>
                        <a:rPr lang="en-US" sz="1600" b="0" dirty="0">
                          <a:solidFill>
                            <a:schemeClr val="tx1"/>
                          </a:solidFill>
                          <a:effectLst/>
                        </a:rPr>
                        <a:t>change </a:t>
                      </a:r>
                      <a:r>
                        <a:rPr lang="en-US" sz="1600" b="0" dirty="0" smtClean="0">
                          <a:solidFill>
                            <a:schemeClr val="tx1"/>
                          </a:solidFill>
                          <a:effectLst/>
                        </a:rPr>
                        <a:t>strategies</a:t>
                      </a:r>
                      <a:endParaRPr lang="en-US" sz="1600" b="0" dirty="0">
                        <a:solidFill>
                          <a:schemeClr val="tx1"/>
                        </a:solidFill>
                        <a:effectLst/>
                      </a:endParaRPr>
                    </a:p>
                    <a:p>
                      <a:pPr marL="0" marR="0">
                        <a:lnSpc>
                          <a:spcPct val="115000"/>
                        </a:lnSpc>
                        <a:spcBef>
                          <a:spcPts val="0"/>
                        </a:spcBef>
                        <a:spcAft>
                          <a:spcPts val="0"/>
                        </a:spcAft>
                      </a:pPr>
                      <a:r>
                        <a:rPr lang="en-US" sz="1600" b="0" dirty="0">
                          <a:effectLst/>
                        </a:rPr>
                        <a:t> </a:t>
                      </a:r>
                    </a:p>
                    <a:p>
                      <a:pPr marL="0" marR="0">
                        <a:lnSpc>
                          <a:spcPct val="115000"/>
                        </a:lnSpc>
                        <a:spcBef>
                          <a:spcPts val="0"/>
                        </a:spcBef>
                        <a:spcAft>
                          <a:spcPts val="0"/>
                        </a:spcAft>
                      </a:pPr>
                      <a:r>
                        <a:rPr lang="en-US" sz="1600" b="0" dirty="0">
                          <a:effectLst/>
                        </a:rPr>
                        <a:t> </a:t>
                      </a:r>
                      <a:endParaRPr lang="en-US" sz="1600" b="0" i="1" dirty="0">
                        <a:solidFill>
                          <a:schemeClr val="tx1"/>
                        </a:solidFill>
                        <a:effectLst/>
                        <a:latin typeface="Calibri"/>
                        <a:ea typeface="Calibri"/>
                        <a:cs typeface="Times New Roman"/>
                      </a:endParaRPr>
                    </a:p>
                  </a:txBody>
                  <a:tcPr marL="60404" marR="6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nSpc>
                          <a:spcPct val="115000"/>
                        </a:lnSpc>
                        <a:spcBef>
                          <a:spcPts val="0"/>
                        </a:spcBef>
                        <a:spcAft>
                          <a:spcPts val="0"/>
                        </a:spcAft>
                        <a:buFont typeface="+mj-lt"/>
                        <a:buNone/>
                      </a:pPr>
                      <a:r>
                        <a:rPr lang="en-US" sz="1600" b="0" dirty="0" smtClean="0">
                          <a:effectLst/>
                        </a:rPr>
                        <a:t>LHDs attend </a:t>
                      </a:r>
                      <a:r>
                        <a:rPr lang="en-US" sz="1600" b="0" dirty="0">
                          <a:effectLst/>
                        </a:rPr>
                        <a:t>regional </a:t>
                      </a:r>
                      <a:r>
                        <a:rPr lang="en-US" sz="1600" b="0" dirty="0" smtClean="0">
                          <a:effectLst/>
                        </a:rPr>
                        <a:t>1-day Capacity Building Training</a:t>
                      </a:r>
                      <a:endParaRPr lang="en-US" sz="1600" b="0" i="1" dirty="0" smtClean="0">
                        <a:effectLst/>
                      </a:endParaRPr>
                    </a:p>
                  </a:txBody>
                  <a:tcPr marL="60404" marR="6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smtClean="0">
                          <a:effectLst/>
                        </a:rPr>
                        <a:t>LHDs </a:t>
                      </a:r>
                      <a:r>
                        <a:rPr lang="en-US" sz="1600" b="0" dirty="0">
                          <a:effectLst/>
                        </a:rPr>
                        <a:t>recruit </a:t>
                      </a:r>
                      <a:r>
                        <a:rPr lang="en-US" sz="1600" b="0" dirty="0" smtClean="0">
                          <a:effectLst/>
                        </a:rPr>
                        <a:t>5 to 8 </a:t>
                      </a:r>
                      <a:r>
                        <a:rPr lang="en-US" sz="1600" b="0" dirty="0">
                          <a:effectLst/>
                        </a:rPr>
                        <a:t>regional </a:t>
                      </a:r>
                      <a:r>
                        <a:rPr lang="en-US" sz="1600" b="0" dirty="0" smtClean="0">
                          <a:effectLst/>
                        </a:rPr>
                        <a:t>partners</a:t>
                      </a:r>
                    </a:p>
                  </a:txBody>
                  <a:tcPr marL="60404" marR="6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indent="0">
                        <a:lnSpc>
                          <a:spcPct val="115000"/>
                        </a:lnSpc>
                        <a:spcBef>
                          <a:spcPts val="0"/>
                        </a:spcBef>
                        <a:spcAft>
                          <a:spcPts val="0"/>
                        </a:spcAft>
                        <a:buFont typeface="Arial" panose="020B0604020202020204" pitchFamily="34" charset="0"/>
                        <a:buNone/>
                      </a:pPr>
                      <a:r>
                        <a:rPr lang="en-US" sz="1600" b="0" dirty="0" smtClean="0">
                          <a:effectLst/>
                        </a:rPr>
                        <a:t>PSE strategies</a:t>
                      </a:r>
                      <a:r>
                        <a:rPr lang="en-US" sz="1600" b="0" baseline="0" dirty="0" smtClean="0">
                          <a:effectLst/>
                        </a:rPr>
                        <a:t> </a:t>
                      </a:r>
                      <a:r>
                        <a:rPr lang="en-US" sz="1600" b="0" dirty="0" smtClean="0">
                          <a:effectLst/>
                        </a:rPr>
                        <a:t>adopted</a:t>
                      </a:r>
                    </a:p>
                    <a:p>
                      <a:pPr marL="0" marR="0" indent="0">
                        <a:lnSpc>
                          <a:spcPct val="115000"/>
                        </a:lnSpc>
                        <a:spcBef>
                          <a:spcPts val="0"/>
                        </a:spcBef>
                        <a:spcAft>
                          <a:spcPts val="0"/>
                        </a:spcAft>
                        <a:buFont typeface="Arial" panose="020B0604020202020204" pitchFamily="34" charset="0"/>
                        <a:buNone/>
                      </a:pPr>
                      <a:endParaRPr lang="en-US" sz="1600" b="0" dirty="0" smtClean="0">
                        <a:effectLst/>
                      </a:endParaRPr>
                    </a:p>
                    <a:p>
                      <a:pPr marL="0" marR="0" indent="0">
                        <a:lnSpc>
                          <a:spcPct val="115000"/>
                        </a:lnSpc>
                        <a:spcBef>
                          <a:spcPts val="0"/>
                        </a:spcBef>
                        <a:spcAft>
                          <a:spcPts val="0"/>
                        </a:spcAft>
                        <a:buFont typeface="Arial" panose="020B0604020202020204" pitchFamily="34" charset="0"/>
                        <a:buNone/>
                      </a:pPr>
                      <a:endParaRPr lang="en-US" sz="1600" b="0" dirty="0">
                        <a:effectLst/>
                      </a:endParaRPr>
                    </a:p>
                    <a:p>
                      <a:pPr marL="0" marR="0" indent="0">
                        <a:lnSpc>
                          <a:spcPct val="115000"/>
                        </a:lnSpc>
                        <a:spcBef>
                          <a:spcPts val="0"/>
                        </a:spcBef>
                        <a:spcAft>
                          <a:spcPts val="0"/>
                        </a:spcAft>
                        <a:buFont typeface="Arial" panose="020B0604020202020204" pitchFamily="34" charset="0"/>
                        <a:buNone/>
                      </a:pPr>
                      <a:r>
                        <a:rPr lang="en-US" sz="1600" b="0" dirty="0" smtClean="0">
                          <a:effectLst/>
                        </a:rPr>
                        <a:t>PSE strategies implemented</a:t>
                      </a:r>
                    </a:p>
                    <a:p>
                      <a:pPr marL="0" marR="0" indent="0">
                        <a:lnSpc>
                          <a:spcPct val="115000"/>
                        </a:lnSpc>
                        <a:spcBef>
                          <a:spcPts val="0"/>
                        </a:spcBef>
                        <a:spcAft>
                          <a:spcPts val="0"/>
                        </a:spcAft>
                        <a:buFont typeface="Arial" panose="020B0604020202020204" pitchFamily="34" charset="0"/>
                        <a:buNone/>
                      </a:pPr>
                      <a:endParaRPr lang="en-US" sz="1600" b="0" dirty="0" smtClean="0">
                        <a:effectLst/>
                      </a:endParaRPr>
                    </a:p>
                    <a:p>
                      <a:pPr marL="0" marR="0" indent="0">
                        <a:lnSpc>
                          <a:spcPct val="115000"/>
                        </a:lnSpc>
                        <a:spcBef>
                          <a:spcPts val="0"/>
                        </a:spcBef>
                        <a:spcAft>
                          <a:spcPts val="0"/>
                        </a:spcAft>
                        <a:buFont typeface="Arial" panose="020B0604020202020204" pitchFamily="34" charset="0"/>
                        <a:buNone/>
                      </a:pPr>
                      <a:endParaRPr lang="en-US" sz="1600" b="0" dirty="0">
                        <a:effectLst/>
                      </a:endParaRPr>
                    </a:p>
                    <a:p>
                      <a:pPr marL="0" marR="0" indent="0">
                        <a:lnSpc>
                          <a:spcPct val="115000"/>
                        </a:lnSpc>
                        <a:spcBef>
                          <a:spcPts val="0"/>
                        </a:spcBef>
                        <a:spcAft>
                          <a:spcPts val="0"/>
                        </a:spcAft>
                        <a:buFont typeface="Arial" panose="020B0604020202020204" pitchFamily="34" charset="0"/>
                        <a:buNone/>
                      </a:pPr>
                      <a:r>
                        <a:rPr lang="en-US" sz="1600" b="0" dirty="0" smtClean="0">
                          <a:effectLst/>
                        </a:rPr>
                        <a:t>PSE strategies</a:t>
                      </a:r>
                      <a:r>
                        <a:rPr lang="en-US" sz="1600" b="0" baseline="0" dirty="0" smtClean="0">
                          <a:effectLst/>
                        </a:rPr>
                        <a:t> maintained</a:t>
                      </a:r>
                      <a:endParaRPr lang="en-US" sz="1600" b="0" dirty="0">
                        <a:effectLst/>
                      </a:endParaRPr>
                    </a:p>
                  </a:txBody>
                  <a:tcPr marL="60404" marR="6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857495">
                <a:tc vMerge="1">
                  <a:txBody>
                    <a:bodyPr/>
                    <a:lstStyle/>
                    <a:p>
                      <a:pPr marL="0" marR="0">
                        <a:lnSpc>
                          <a:spcPct val="115000"/>
                        </a:lnSpc>
                        <a:spcBef>
                          <a:spcPts val="0"/>
                        </a:spcBef>
                        <a:spcAft>
                          <a:spcPts val="0"/>
                        </a:spcAft>
                      </a:pPr>
                      <a:endParaRPr lang="en-US" sz="1200" b="0" i="1" dirty="0">
                        <a:solidFill>
                          <a:schemeClr val="tx1"/>
                        </a:solidFill>
                        <a:effectLst/>
                        <a:latin typeface="Calibri"/>
                        <a:ea typeface="Calibri"/>
                        <a:cs typeface="Times New Roman"/>
                      </a:endParaRPr>
                    </a:p>
                  </a:txBody>
                  <a:tcPr marL="60404" marR="60404" marT="0" marB="0" anchor="ctr">
                    <a:solidFill>
                      <a:schemeClr val="accent1">
                        <a:lumMod val="20000"/>
                        <a:lumOff val="80000"/>
                      </a:schemeClr>
                    </a:solidFill>
                  </a:tcPr>
                </a:tc>
                <a:tc>
                  <a:txBody>
                    <a:bodyPr/>
                    <a:lstStyle/>
                    <a:p>
                      <a:pPr marL="248920" marR="0" lvl="0" indent="0" algn="l" defTabSz="914400" rtl="0" eaLnBrk="1" fontAlgn="auto" latinLnBrk="0" hangingPunct="1">
                        <a:lnSpc>
                          <a:spcPct val="115000"/>
                        </a:lnSpc>
                        <a:spcBef>
                          <a:spcPts val="0"/>
                        </a:spcBef>
                        <a:spcAft>
                          <a:spcPts val="0"/>
                        </a:spcAft>
                        <a:buClrTx/>
                        <a:buSzTx/>
                        <a:buFontTx/>
                        <a:buNone/>
                        <a:tabLst/>
                        <a:defRPr/>
                      </a:pPr>
                      <a:r>
                        <a:rPr lang="en-US" sz="1600" b="0" dirty="0" smtClean="0">
                          <a:effectLst/>
                        </a:rPr>
                        <a:t>LHDs and partners</a:t>
                      </a:r>
                      <a:r>
                        <a:rPr lang="en-US" sz="1600" b="0" baseline="0" dirty="0" smtClean="0">
                          <a:effectLst/>
                        </a:rPr>
                        <a:t> </a:t>
                      </a:r>
                      <a:r>
                        <a:rPr lang="en-US" sz="1600" b="0" dirty="0" smtClean="0">
                          <a:effectLst/>
                        </a:rPr>
                        <a:t>attend 2-day Action Institute Training</a:t>
                      </a:r>
                      <a:endParaRPr lang="en-US" sz="1600" b="0" i="1" dirty="0" smtClean="0">
                        <a:effectLst/>
                      </a:endParaRPr>
                    </a:p>
                    <a:p>
                      <a:pPr marL="248920" marR="0" lvl="0" indent="0" algn="l" defTabSz="914400" rtl="0" eaLnBrk="1" fontAlgn="auto" latinLnBrk="0" hangingPunct="1">
                        <a:lnSpc>
                          <a:spcPct val="115000"/>
                        </a:lnSpc>
                        <a:spcBef>
                          <a:spcPts val="0"/>
                        </a:spcBef>
                        <a:spcAft>
                          <a:spcPts val="0"/>
                        </a:spcAft>
                        <a:buClrTx/>
                        <a:buSzTx/>
                        <a:buFontTx/>
                        <a:buNone/>
                        <a:tabLst/>
                        <a:defRPr/>
                      </a:pPr>
                      <a:endParaRPr lang="en-US" sz="1600" b="0" i="0" dirty="0" smtClean="0">
                        <a:effectLst/>
                      </a:endParaRPr>
                    </a:p>
                  </a:txBody>
                  <a:tcPr marL="60404" marR="6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smtClean="0">
                          <a:effectLst/>
                        </a:rPr>
                        <a:t>LHDs</a:t>
                      </a:r>
                      <a:r>
                        <a:rPr lang="en-US" sz="1600" b="0" baseline="0" dirty="0" smtClean="0">
                          <a:effectLst/>
                        </a:rPr>
                        <a:t> </a:t>
                      </a:r>
                      <a:r>
                        <a:rPr lang="en-US" sz="1600" b="0" dirty="0" smtClean="0">
                          <a:effectLst/>
                        </a:rPr>
                        <a:t>Develop a written</a:t>
                      </a:r>
                      <a:r>
                        <a:rPr lang="en-US" sz="1600" b="0" baseline="0" dirty="0" smtClean="0">
                          <a:effectLst/>
                        </a:rPr>
                        <a:t> </a:t>
                      </a:r>
                      <a:r>
                        <a:rPr lang="en-US" sz="1600" b="0" dirty="0" smtClean="0">
                          <a:effectLst/>
                        </a:rPr>
                        <a:t>action plan</a:t>
                      </a:r>
                      <a:r>
                        <a:rPr lang="en-US" sz="1600" b="0" baseline="0" dirty="0" smtClean="0">
                          <a:effectLst/>
                        </a:rPr>
                        <a:t> </a:t>
                      </a:r>
                      <a:r>
                        <a:rPr lang="en-US" sz="1600" b="0" dirty="0" smtClean="0">
                          <a:effectLst/>
                        </a:rPr>
                        <a:t>for up to three strategies</a:t>
                      </a:r>
                      <a:endParaRPr lang="en-US" sz="1600" b="0" dirty="0">
                        <a:effectLst/>
                      </a:endParaRPr>
                    </a:p>
                  </a:txBody>
                  <a:tcPr marL="60404" marR="6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marL="285750" marR="0" indent="-285750">
                        <a:lnSpc>
                          <a:spcPct val="115000"/>
                        </a:lnSpc>
                        <a:spcBef>
                          <a:spcPts val="0"/>
                        </a:spcBef>
                        <a:spcAft>
                          <a:spcPts val="0"/>
                        </a:spcAft>
                        <a:buFont typeface="Arial" panose="020B0604020202020204" pitchFamily="34" charset="0"/>
                        <a:buChar char="•"/>
                      </a:pPr>
                      <a:endParaRPr lang="en-US" sz="1200" b="0" dirty="0">
                        <a:effectLst/>
                      </a:endParaRPr>
                    </a:p>
                  </a:txBody>
                  <a:tcPr marL="60404" marR="60404" marT="0" marB="0" anchor="ctr"/>
                </a:tc>
              </a:tr>
            </a:tbl>
          </a:graphicData>
        </a:graphic>
      </p:graphicFrame>
      <p:sp>
        <p:nvSpPr>
          <p:cNvPr id="9" name="AutoShape 3"/>
          <p:cNvSpPr>
            <a:spLocks noChangeShapeType="1"/>
          </p:cNvSpPr>
          <p:nvPr/>
        </p:nvSpPr>
        <p:spPr bwMode="auto">
          <a:xfrm flipV="1">
            <a:off x="6381317" y="857250"/>
            <a:ext cx="542925" cy="9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3"/>
          <p:cNvSpPr>
            <a:spLocks noChangeShapeType="1"/>
          </p:cNvSpPr>
          <p:nvPr/>
        </p:nvSpPr>
        <p:spPr bwMode="auto">
          <a:xfrm flipV="1">
            <a:off x="4256087" y="847725"/>
            <a:ext cx="542925" cy="9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3"/>
          <p:cNvSpPr>
            <a:spLocks noChangeShapeType="1"/>
          </p:cNvSpPr>
          <p:nvPr/>
        </p:nvSpPr>
        <p:spPr bwMode="auto">
          <a:xfrm flipV="1">
            <a:off x="2178048" y="838200"/>
            <a:ext cx="542925" cy="9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676400" y="152400"/>
            <a:ext cx="5247842" cy="461665"/>
          </a:xfrm>
          <a:prstGeom prst="rect">
            <a:avLst/>
          </a:prstGeom>
          <a:noFill/>
        </p:spPr>
        <p:txBody>
          <a:bodyPr wrap="square" rtlCol="0">
            <a:spAutoFit/>
          </a:bodyPr>
          <a:lstStyle/>
          <a:p>
            <a:r>
              <a:rPr lang="en-US" sz="2400" b="1" dirty="0" smtClean="0"/>
              <a:t>Capacity Building   Initiative</a:t>
            </a:r>
            <a:endParaRPr lang="en-US" sz="2400" b="1" dirty="0"/>
          </a:p>
        </p:txBody>
      </p:sp>
    </p:spTree>
    <p:extLst>
      <p:ext uri="{BB962C8B-B14F-4D97-AF65-F5344CB8AC3E}">
        <p14:creationId xmlns:p14="http://schemas.microsoft.com/office/powerpoint/2010/main" val="287629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242560"/>
            <a:ext cx="8183880" cy="777240"/>
          </a:xfrm>
        </p:spPr>
        <p:txBody>
          <a:bodyPr>
            <a:normAutofit/>
          </a:bodyPr>
          <a:lstStyle/>
          <a:p>
            <a:r>
              <a:rPr lang="en-US" sz="4000" dirty="0" smtClean="0">
                <a:ln>
                  <a:solidFill>
                    <a:sysClr val="windowText" lastClr="000000"/>
                  </a:solidFill>
                </a:ln>
              </a:rPr>
              <a:t>Evaluation Framework </a:t>
            </a:r>
            <a:endParaRPr lang="en-US" sz="4000" dirty="0">
              <a:ln>
                <a:solidFill>
                  <a:sysClr val="windowText" lastClr="000000"/>
                </a:solidFill>
              </a:ln>
            </a:endParaRPr>
          </a:p>
        </p:txBody>
      </p:sp>
      <p:sp>
        <p:nvSpPr>
          <p:cNvPr id="3" name="Content Placeholder 2"/>
          <p:cNvSpPr>
            <a:spLocks noGrp="1"/>
          </p:cNvSpPr>
          <p:nvPr>
            <p:ph idx="1"/>
          </p:nvPr>
        </p:nvSpPr>
        <p:spPr>
          <a:xfrm>
            <a:off x="502920" y="530352"/>
            <a:ext cx="8183880" cy="4727448"/>
          </a:xfrm>
        </p:spPr>
        <p:txBody>
          <a:bodyPr>
            <a:normAutofit lnSpcReduction="10000"/>
          </a:bodyPr>
          <a:lstStyle/>
          <a:p>
            <a:pPr marL="0" indent="0">
              <a:buNone/>
            </a:pPr>
            <a:r>
              <a:rPr lang="en-US" dirty="0" smtClean="0"/>
              <a:t>RE-AIM is </a:t>
            </a:r>
            <a:r>
              <a:rPr lang="en-US" dirty="0"/>
              <a:t>a comprehensive framework which evaluates public health interventions using five dimensions</a:t>
            </a:r>
            <a:r>
              <a:rPr lang="en-US" dirty="0" smtClean="0"/>
              <a:t>:</a:t>
            </a:r>
          </a:p>
          <a:p>
            <a:pPr marL="0" indent="0">
              <a:buNone/>
            </a:pPr>
            <a:r>
              <a:rPr lang="en-US" sz="32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a:t>
            </a:r>
            <a:r>
              <a:rPr lang="en-US" sz="4400" b="1" dirty="0" smtClean="0">
                <a:ln w="18000">
                  <a:solidFill>
                    <a:schemeClr val="tx1"/>
                  </a:solidFill>
                  <a:prstDash val="solid"/>
                  <a:miter lim="800000"/>
                </a:ln>
                <a:solidFill>
                  <a:schemeClr val="accent1">
                    <a:lumMod val="75000"/>
                  </a:schemeClr>
                </a:solidFill>
                <a:effectLst>
                  <a:outerShdw blurRad="25500" dist="23000" dir="7020000" algn="tl">
                    <a:srgbClr val="000000">
                      <a:alpha val="50000"/>
                    </a:srgbClr>
                  </a:outerShdw>
                </a:effectLst>
              </a:rPr>
              <a:t>R</a:t>
            </a:r>
            <a:r>
              <a:rPr lang="en-US" dirty="0" smtClean="0"/>
              <a:t>each</a:t>
            </a:r>
          </a:p>
          <a:p>
            <a:pPr marL="0" indent="0">
              <a:buNone/>
            </a:pPr>
            <a:r>
              <a:rPr lang="en-US" sz="32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a:t>
            </a:r>
            <a:r>
              <a:rPr lang="en-US" sz="4400" b="1" dirty="0" smtClean="0">
                <a:ln w="18000">
                  <a:solidFill>
                    <a:schemeClr val="tx1"/>
                  </a:solidFill>
                  <a:prstDash val="solid"/>
                  <a:miter lim="800000"/>
                </a:ln>
                <a:solidFill>
                  <a:schemeClr val="accent1">
                    <a:lumMod val="75000"/>
                  </a:schemeClr>
                </a:solidFill>
                <a:effectLst>
                  <a:outerShdw blurRad="25500" dist="23000" dir="7020000" algn="tl">
                    <a:srgbClr val="000000">
                      <a:alpha val="50000"/>
                    </a:srgbClr>
                  </a:outerShdw>
                </a:effectLst>
              </a:rPr>
              <a:t>E</a:t>
            </a:r>
            <a:r>
              <a:rPr lang="en-US" dirty="0" smtClean="0"/>
              <a:t>fficacy</a:t>
            </a:r>
          </a:p>
          <a:p>
            <a:pPr marL="0" indent="0">
              <a:buNone/>
            </a:pPr>
            <a:r>
              <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4400" b="1" dirty="0" smtClean="0">
                <a:ln w="18000">
                  <a:solidFill>
                    <a:schemeClr val="tx1"/>
                  </a:solidFill>
                  <a:prstDash val="solid"/>
                  <a:miter lim="800000"/>
                </a:ln>
                <a:solidFill>
                  <a:schemeClr val="accent1">
                    <a:lumMod val="75000"/>
                  </a:schemeClr>
                </a:solidFill>
                <a:effectLst>
                  <a:outerShdw blurRad="25500" dist="23000" dir="7020000" algn="tl">
                    <a:srgbClr val="000000">
                      <a:alpha val="50000"/>
                    </a:srgbClr>
                  </a:outerShdw>
                </a:effectLst>
              </a:rPr>
              <a:t>A</a:t>
            </a:r>
            <a:r>
              <a:rPr lang="en-US" dirty="0" smtClean="0"/>
              <a:t>doption</a:t>
            </a:r>
          </a:p>
          <a:p>
            <a:pPr marL="0" indent="0">
              <a:buNone/>
            </a:pPr>
            <a:r>
              <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4400" b="1" dirty="0" smtClean="0">
                <a:ln w="18000">
                  <a:solidFill>
                    <a:schemeClr val="tx1"/>
                  </a:solidFill>
                  <a:prstDash val="solid"/>
                  <a:miter lim="800000"/>
                </a:ln>
                <a:solidFill>
                  <a:schemeClr val="accent1">
                    <a:lumMod val="75000"/>
                  </a:schemeClr>
                </a:solidFill>
                <a:effectLst>
                  <a:outerShdw blurRad="25500" dist="23000" dir="7020000" algn="tl">
                    <a:srgbClr val="000000">
                      <a:alpha val="50000"/>
                    </a:srgbClr>
                  </a:outerShdw>
                </a:effectLst>
              </a:rPr>
              <a:t>I</a:t>
            </a:r>
            <a:r>
              <a:rPr lang="en-US" dirty="0" smtClean="0"/>
              <a:t>mplementation</a:t>
            </a:r>
          </a:p>
          <a:p>
            <a:pPr marL="0" indent="0">
              <a:buNone/>
            </a:pPr>
            <a:r>
              <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4400" b="1" dirty="0" smtClean="0">
                <a:ln w="18000">
                  <a:solidFill>
                    <a:schemeClr val="tx1"/>
                  </a:solidFill>
                  <a:prstDash val="solid"/>
                  <a:miter lim="800000"/>
                </a:ln>
                <a:solidFill>
                  <a:schemeClr val="accent1">
                    <a:lumMod val="75000"/>
                  </a:schemeClr>
                </a:solidFill>
                <a:effectLst>
                  <a:outerShdw blurRad="25500" dist="23000" dir="7020000" algn="tl">
                    <a:srgbClr val="000000">
                      <a:alpha val="50000"/>
                    </a:srgbClr>
                  </a:outerShdw>
                </a:effectLst>
              </a:rPr>
              <a:t>M</a:t>
            </a:r>
            <a:r>
              <a:rPr lang="en-US" dirty="0" smtClean="0"/>
              <a:t>aintenance</a:t>
            </a:r>
          </a:p>
        </p:txBody>
      </p:sp>
      <p:sp>
        <p:nvSpPr>
          <p:cNvPr id="5" name="Slide Number Placeholder 4"/>
          <p:cNvSpPr>
            <a:spLocks noGrp="1"/>
          </p:cNvSpPr>
          <p:nvPr>
            <p:ph type="sldNum" sz="quarter" idx="12"/>
          </p:nvPr>
        </p:nvSpPr>
        <p:spPr/>
        <p:txBody>
          <a:bodyPr/>
          <a:lstStyle/>
          <a:p>
            <a:fld id="{06EAAB4F-F23C-4367-9756-28F4BFF88021}" type="slidenum">
              <a:rPr lang="en-US" smtClean="0"/>
              <a:t>7</a:t>
            </a:fld>
            <a:endParaRPr lang="en-US"/>
          </a:p>
        </p:txBody>
      </p:sp>
    </p:spTree>
    <p:extLst>
      <p:ext uri="{BB962C8B-B14F-4D97-AF65-F5344CB8AC3E}">
        <p14:creationId xmlns:p14="http://schemas.microsoft.com/office/powerpoint/2010/main" val="132820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368554"/>
              </p:ext>
            </p:extLst>
          </p:nvPr>
        </p:nvGraphicFramePr>
        <p:xfrm>
          <a:off x="304800" y="228601"/>
          <a:ext cx="8305800" cy="6248399"/>
        </p:xfrm>
        <a:graphic>
          <a:graphicData uri="http://schemas.openxmlformats.org/drawingml/2006/table">
            <a:tbl>
              <a:tblPr firstRow="1" firstCol="1" bandRow="1">
                <a:tableStyleId>{5C22544A-7EE6-4342-B048-85BDC9FD1C3A}</a:tableStyleId>
              </a:tblPr>
              <a:tblGrid>
                <a:gridCol w="2768600"/>
                <a:gridCol w="2768600"/>
                <a:gridCol w="2768600"/>
              </a:tblGrid>
              <a:tr h="663270">
                <a:tc>
                  <a:txBody>
                    <a:bodyPr/>
                    <a:lstStyle/>
                    <a:p>
                      <a:pPr marL="0" marR="0" algn="ctr">
                        <a:lnSpc>
                          <a:spcPct val="115000"/>
                        </a:lnSpc>
                        <a:spcBef>
                          <a:spcPts val="0"/>
                        </a:spcBef>
                        <a:spcAft>
                          <a:spcPts val="0"/>
                        </a:spcAft>
                      </a:pPr>
                      <a:r>
                        <a:rPr lang="en-US" sz="1600" dirty="0" smtClean="0">
                          <a:solidFill>
                            <a:sysClr val="windowText" lastClr="000000"/>
                          </a:solidFill>
                          <a:effectLst/>
                          <a:latin typeface="+mn-lt"/>
                          <a:ea typeface="+mn-ea"/>
                          <a:cs typeface="+mn-cs"/>
                        </a:rPr>
                        <a:t>Capacity Building Initiative</a:t>
                      </a:r>
                      <a:endParaRPr lang="en-US" sz="160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ysClr val="windowText" lastClr="000000"/>
                          </a:solidFill>
                          <a:effectLst/>
                          <a:latin typeface="+mn-lt"/>
                        </a:rPr>
                        <a:t>Data </a:t>
                      </a:r>
                      <a:r>
                        <a:rPr lang="en-US" sz="1600" dirty="0" smtClean="0">
                          <a:solidFill>
                            <a:sysClr val="windowText" lastClr="000000"/>
                          </a:solidFill>
                          <a:effectLst/>
                          <a:latin typeface="+mn-lt"/>
                        </a:rPr>
                        <a:t>Source</a:t>
                      </a:r>
                      <a:endParaRPr lang="en-US" sz="160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ysClr val="windowText" lastClr="000000"/>
                          </a:solidFill>
                          <a:effectLst/>
                          <a:latin typeface="+mn-lt"/>
                        </a:rPr>
                        <a:t>RE-AIM Level</a:t>
                      </a:r>
                      <a:endParaRPr lang="en-US" sz="160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4904">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local health departments and partners</a:t>
                      </a:r>
                      <a:r>
                        <a:rPr lang="en-US" sz="1600" b="0" baseline="0" dirty="0" smtClean="0">
                          <a:solidFill>
                            <a:sysClr val="windowText" lastClr="000000"/>
                          </a:solidFill>
                          <a:effectLst/>
                          <a:latin typeface="+mn-lt"/>
                        </a:rPr>
                        <a:t> </a:t>
                      </a:r>
                      <a:r>
                        <a:rPr lang="en-US" sz="1600" b="0" dirty="0" smtClean="0">
                          <a:solidFill>
                            <a:sysClr val="windowText" lastClr="000000"/>
                          </a:solidFill>
                          <a:effectLst/>
                          <a:latin typeface="+mn-lt"/>
                        </a:rPr>
                        <a:t>attend trainings</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a:solidFill>
                            <a:sysClr val="windowText" lastClr="000000"/>
                          </a:solidFill>
                          <a:effectLst/>
                          <a:latin typeface="+mn-lt"/>
                        </a:rPr>
                        <a:t>Attendance </a:t>
                      </a:r>
                      <a:r>
                        <a:rPr lang="en-US" sz="1600" b="0" dirty="0" smtClean="0">
                          <a:solidFill>
                            <a:sysClr val="windowText" lastClr="000000"/>
                          </a:solidFill>
                          <a:effectLst/>
                          <a:latin typeface="+mn-lt"/>
                        </a:rPr>
                        <a:t>lists</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ysClr val="windowText" lastClr="000000"/>
                          </a:solidFill>
                          <a:effectLst/>
                          <a:latin typeface="+mn-lt"/>
                        </a:rPr>
                        <a:t>Reach</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62734">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…increase confidence</a:t>
                      </a:r>
                      <a:r>
                        <a:rPr lang="en-US" sz="1600" b="0" baseline="0" dirty="0" smtClean="0">
                          <a:solidFill>
                            <a:sysClr val="windowText" lastClr="000000"/>
                          </a:solidFill>
                          <a:effectLst/>
                          <a:latin typeface="+mn-lt"/>
                        </a:rPr>
                        <a:t> in their ability to implement PSE strategies</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Pre-post self-efficacy </a:t>
                      </a:r>
                      <a:r>
                        <a:rPr lang="en-US" sz="1600" b="0" dirty="0">
                          <a:solidFill>
                            <a:sysClr val="windowText" lastClr="000000"/>
                          </a:solidFill>
                          <a:effectLst/>
                          <a:latin typeface="+mn-lt"/>
                        </a:rPr>
                        <a:t>scale administered </a:t>
                      </a:r>
                      <a:r>
                        <a:rPr lang="en-US" sz="1600" b="0" dirty="0" smtClean="0">
                          <a:solidFill>
                            <a:sysClr val="windowText" lastClr="000000"/>
                          </a:solidFill>
                          <a:effectLst/>
                          <a:latin typeface="+mn-lt"/>
                        </a:rPr>
                        <a:t>3 times </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ysClr val="windowText" lastClr="000000"/>
                          </a:solidFill>
                          <a:effectLst/>
                          <a:latin typeface="+mn-lt"/>
                        </a:rPr>
                        <a:t>Efficacy</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94904">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…initiate PSE</a:t>
                      </a:r>
                      <a:r>
                        <a:rPr lang="en-US" sz="1600" b="0" baseline="0" dirty="0" smtClean="0">
                          <a:solidFill>
                            <a:sysClr val="windowText" lastClr="000000"/>
                          </a:solidFill>
                          <a:effectLst/>
                          <a:latin typeface="+mn-lt"/>
                        </a:rPr>
                        <a:t> strategies</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Web-based </a:t>
                      </a:r>
                      <a:r>
                        <a:rPr lang="en-US" sz="1600" b="0" dirty="0">
                          <a:solidFill>
                            <a:sysClr val="windowText" lastClr="000000"/>
                          </a:solidFill>
                          <a:effectLst/>
                          <a:latin typeface="+mn-lt"/>
                        </a:rPr>
                        <a:t>follow up </a:t>
                      </a:r>
                      <a:r>
                        <a:rPr lang="en-US" sz="1600" b="0" dirty="0" smtClean="0">
                          <a:solidFill>
                            <a:sysClr val="windowText" lastClr="000000"/>
                          </a:solidFill>
                          <a:effectLst/>
                          <a:latin typeface="+mn-lt"/>
                        </a:rPr>
                        <a:t>survey</a:t>
                      </a:r>
                      <a:r>
                        <a:rPr lang="en-US" sz="1600" b="0" baseline="0" dirty="0" smtClean="0">
                          <a:solidFill>
                            <a:sysClr val="windowText" lastClr="000000"/>
                          </a:solidFill>
                          <a:effectLst/>
                          <a:latin typeface="+mn-lt"/>
                        </a:rPr>
                        <a:t> </a:t>
                      </a:r>
                      <a:r>
                        <a:rPr lang="en-US" sz="1600" b="0" dirty="0" smtClean="0">
                          <a:solidFill>
                            <a:sysClr val="windowText" lastClr="000000"/>
                          </a:solidFill>
                          <a:effectLst/>
                          <a:latin typeface="+mn-lt"/>
                        </a:rPr>
                        <a:t>administered </a:t>
                      </a:r>
                      <a:r>
                        <a:rPr lang="en-US" sz="1600" b="0" baseline="0" dirty="0" smtClean="0">
                          <a:solidFill>
                            <a:sysClr val="windowText" lastClr="000000"/>
                          </a:solidFill>
                          <a:effectLst/>
                          <a:latin typeface="+mn-lt"/>
                        </a:rPr>
                        <a:t>6 months after training</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ysClr val="windowText" lastClr="000000"/>
                          </a:solidFill>
                          <a:effectLst/>
                          <a:latin typeface="+mn-lt"/>
                        </a:rPr>
                        <a:t>Adoption</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94904">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…continue PSE</a:t>
                      </a:r>
                      <a:r>
                        <a:rPr lang="en-US" sz="1600" b="0" baseline="0" dirty="0" smtClean="0">
                          <a:solidFill>
                            <a:sysClr val="windowText" lastClr="000000"/>
                          </a:solidFill>
                          <a:effectLst/>
                          <a:latin typeface="+mn-lt"/>
                        </a:rPr>
                        <a:t> strategies</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Web-based follow up survey</a:t>
                      </a:r>
                      <a:r>
                        <a:rPr lang="en-US" sz="1600" b="0" baseline="0" dirty="0" smtClean="0">
                          <a:solidFill>
                            <a:sysClr val="windowText" lastClr="000000"/>
                          </a:solidFill>
                          <a:effectLst/>
                          <a:latin typeface="+mn-lt"/>
                        </a:rPr>
                        <a:t> </a:t>
                      </a:r>
                      <a:r>
                        <a:rPr lang="en-US" sz="1600" b="0" dirty="0" smtClean="0">
                          <a:solidFill>
                            <a:sysClr val="windowText" lastClr="000000"/>
                          </a:solidFill>
                          <a:effectLst/>
                          <a:latin typeface="+mn-lt"/>
                        </a:rPr>
                        <a:t>administered </a:t>
                      </a:r>
                      <a:r>
                        <a:rPr lang="en-US" sz="1600" b="0" baseline="0" dirty="0" smtClean="0">
                          <a:solidFill>
                            <a:sysClr val="windowText" lastClr="000000"/>
                          </a:solidFill>
                          <a:effectLst/>
                          <a:latin typeface="+mn-lt"/>
                        </a:rPr>
                        <a:t>6 months after training</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ysClr val="windowText" lastClr="000000"/>
                          </a:solidFill>
                          <a:effectLst/>
                          <a:latin typeface="+mn-lt"/>
                        </a:rPr>
                        <a:t>Implementation</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37683">
                <a:tc>
                  <a:txBody>
                    <a:bodyPr/>
                    <a:lstStyle/>
                    <a:p>
                      <a:pPr marL="0" marR="0">
                        <a:lnSpc>
                          <a:spcPct val="115000"/>
                        </a:lnSpc>
                        <a:spcBef>
                          <a:spcPts val="0"/>
                        </a:spcBef>
                        <a:spcAft>
                          <a:spcPts val="0"/>
                        </a:spcAft>
                      </a:pPr>
                      <a:r>
                        <a:rPr lang="en-US" sz="1600" b="0" dirty="0" smtClean="0">
                          <a:solidFill>
                            <a:sysClr val="windowText" lastClr="000000"/>
                          </a:solidFill>
                          <a:effectLst/>
                          <a:latin typeface="+mn-lt"/>
                        </a:rPr>
                        <a:t>…sustain PSE</a:t>
                      </a:r>
                      <a:r>
                        <a:rPr lang="en-US" sz="1600" b="0" baseline="0" dirty="0" smtClean="0">
                          <a:solidFill>
                            <a:sysClr val="windowText" lastClr="000000"/>
                          </a:solidFill>
                          <a:effectLst/>
                          <a:latin typeface="+mn-lt"/>
                        </a:rPr>
                        <a:t> strategies</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b="0" dirty="0">
                          <a:solidFill>
                            <a:sysClr val="windowText" lastClr="000000"/>
                          </a:solidFill>
                          <a:effectLst/>
                          <a:latin typeface="+mn-lt"/>
                        </a:rPr>
                        <a:t>Key informant </a:t>
                      </a:r>
                      <a:r>
                        <a:rPr lang="en-US" sz="1600" b="0" dirty="0" smtClean="0">
                          <a:solidFill>
                            <a:sysClr val="windowText" lastClr="000000"/>
                          </a:solidFill>
                          <a:effectLst/>
                          <a:latin typeface="+mn-lt"/>
                        </a:rPr>
                        <a:t>interviews conducted 18 months after</a:t>
                      </a:r>
                      <a:r>
                        <a:rPr lang="en-US" sz="1600" b="0" baseline="0" dirty="0" smtClean="0">
                          <a:solidFill>
                            <a:sysClr val="windowText" lastClr="000000"/>
                          </a:solidFill>
                          <a:effectLst/>
                          <a:latin typeface="+mn-lt"/>
                        </a:rPr>
                        <a:t> training</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ysClr val="windowText" lastClr="000000"/>
                          </a:solidFill>
                          <a:effectLst/>
                          <a:latin typeface="+mn-lt"/>
                        </a:rPr>
                        <a:t>Maintenance</a:t>
                      </a:r>
                      <a:endParaRPr lang="en-US" sz="1600" b="0" dirty="0">
                        <a:solidFill>
                          <a:sysClr val="windowText" lastClr="000000"/>
                        </a:solidFill>
                        <a:effectLst/>
                        <a:latin typeface="+mn-lt"/>
                        <a:ea typeface="Calibri"/>
                        <a:cs typeface="Times New Roman"/>
                      </a:endParaRPr>
                    </a:p>
                  </a:txBody>
                  <a:tcPr marL="54624" marR="546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06EAAB4F-F23C-4367-9756-28F4BFF88021}" type="slidenum">
              <a:rPr lang="en-US" smtClean="0"/>
              <a:t>8</a:t>
            </a:fld>
            <a:endParaRPr lang="en-US"/>
          </a:p>
        </p:txBody>
      </p:sp>
    </p:spTree>
    <p:extLst>
      <p:ext uri="{BB962C8B-B14F-4D97-AF65-F5344CB8AC3E}">
        <p14:creationId xmlns:p14="http://schemas.microsoft.com/office/powerpoint/2010/main" val="3438379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0" y="-340786"/>
            <a:ext cx="8305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Participation in Evaluation of Capacity</a:t>
            </a:r>
            <a:r>
              <a:rPr kumimoji="0" lang="en-US" altLang="en-US"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Building Initiative</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3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TextBox 52"/>
          <p:cNvSpPr txBox="1"/>
          <p:nvPr/>
        </p:nvSpPr>
        <p:spPr>
          <a:xfrm>
            <a:off x="7696200" y="338510"/>
            <a:ext cx="838201" cy="5909310"/>
          </a:xfrm>
          <a:prstGeom prst="rect">
            <a:avLst/>
          </a:prstGeom>
          <a:noFill/>
        </p:spPr>
        <p:txBody>
          <a:bodyPr wrap="square" rtlCol="0">
            <a:spAutoFit/>
          </a:bodyPr>
          <a:lstStyle/>
          <a:p>
            <a:r>
              <a:rPr lang="en-US" dirty="0" smtClean="0"/>
              <a:t>0</a:t>
            </a:r>
          </a:p>
          <a:p>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6m</a:t>
            </a:r>
            <a:br>
              <a:rPr lang="en-US" dirty="0" smtClean="0"/>
            </a:br>
            <a:r>
              <a:rPr lang="en-US" dirty="0" smtClean="0"/>
              <a:t>|</a:t>
            </a:r>
            <a:br>
              <a:rPr lang="en-US" dirty="0" smtClean="0"/>
            </a:br>
            <a:r>
              <a:rPr lang="en-US" dirty="0" smtClean="0"/>
              <a:t>|</a:t>
            </a:r>
            <a:br>
              <a:rPr lang="en-US" dirty="0" smtClean="0"/>
            </a:br>
            <a:r>
              <a:rPr lang="en-US" dirty="0" smtClean="0"/>
              <a:t>|</a:t>
            </a:r>
          </a:p>
          <a:p>
            <a:r>
              <a:rPr lang="en-US" dirty="0"/>
              <a:t>|</a:t>
            </a:r>
            <a:endParaRPr lang="en-US" dirty="0" smtClean="0"/>
          </a:p>
          <a:p>
            <a:r>
              <a:rPr lang="en-US" dirty="0" smtClean="0"/>
              <a:t>|</a:t>
            </a:r>
            <a:br>
              <a:rPr lang="en-US" dirty="0" smtClean="0"/>
            </a:br>
            <a:r>
              <a:rPr lang="en-US" dirty="0" smtClean="0"/>
              <a:t>|</a:t>
            </a:r>
            <a:br>
              <a:rPr lang="en-US" dirty="0" smtClean="0"/>
            </a:br>
            <a:r>
              <a:rPr lang="en-US" dirty="0" smtClean="0"/>
              <a:t>18m</a:t>
            </a:r>
          </a:p>
          <a:p>
            <a:r>
              <a:rPr lang="en-US" dirty="0" smtClean="0"/>
              <a:t>|</a:t>
            </a:r>
            <a:br>
              <a:rPr lang="en-US" dirty="0" smtClean="0"/>
            </a:br>
            <a:r>
              <a:rPr lang="en-US" dirty="0" smtClean="0"/>
              <a:t>|</a:t>
            </a:r>
            <a:br>
              <a:rPr lang="en-US" dirty="0" smtClean="0"/>
            </a:br>
            <a:r>
              <a:rPr lang="en-US" dirty="0" smtClean="0"/>
              <a:t>|</a:t>
            </a:r>
            <a:br>
              <a:rPr lang="en-US" dirty="0" smtClean="0"/>
            </a:br>
            <a:r>
              <a:rPr lang="en-US" dirty="0" smtClean="0"/>
              <a:t>24m</a:t>
            </a:r>
            <a:endParaRPr lang="en-US" dirty="0"/>
          </a:p>
        </p:txBody>
      </p:sp>
      <p:sp>
        <p:nvSpPr>
          <p:cNvPr id="3" name="Slide Number Placeholder 2"/>
          <p:cNvSpPr>
            <a:spLocks noGrp="1"/>
          </p:cNvSpPr>
          <p:nvPr>
            <p:ph type="sldNum" sz="quarter" idx="12"/>
          </p:nvPr>
        </p:nvSpPr>
        <p:spPr/>
        <p:txBody>
          <a:bodyPr/>
          <a:lstStyle/>
          <a:p>
            <a:fld id="{06EAAB4F-F23C-4367-9756-28F4BFF88021}" type="slidenum">
              <a:rPr lang="en-US" smtClean="0"/>
              <a:t>9</a:t>
            </a:fld>
            <a:endParaRPr lang="en-US"/>
          </a:p>
        </p:txBody>
      </p:sp>
      <p:sp>
        <p:nvSpPr>
          <p:cNvPr id="6" name="Rectangle 5"/>
          <p:cNvSpPr/>
          <p:nvPr/>
        </p:nvSpPr>
        <p:spPr>
          <a:xfrm>
            <a:off x="1752600" y="457201"/>
            <a:ext cx="4343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All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62 NYS counties were invited</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Down Arrow 6"/>
          <p:cNvSpPr/>
          <p:nvPr/>
        </p:nvSpPr>
        <p:spPr>
          <a:xfrm>
            <a:off x="3713877" y="1219200"/>
            <a:ext cx="484632" cy="593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828800" y="1807886"/>
            <a:ext cx="4343400" cy="877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Times New Roman"/>
                <a:cs typeface="Times New Roman"/>
              </a:rPr>
              <a:t>56 counties participated in trainings </a:t>
            </a:r>
            <a:endParaRPr lang="en-US" dirty="0">
              <a:solidFill>
                <a:schemeClr val="tx1"/>
              </a:solidFill>
              <a:ea typeface="Times New Roman"/>
              <a:cs typeface="Times New Roman"/>
            </a:endParaRPr>
          </a:p>
        </p:txBody>
      </p:sp>
      <p:sp>
        <p:nvSpPr>
          <p:cNvPr id="55" name="Down Arrow 54"/>
          <p:cNvSpPr/>
          <p:nvPr/>
        </p:nvSpPr>
        <p:spPr>
          <a:xfrm>
            <a:off x="3711582" y="2685337"/>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752600" y="3154665"/>
            <a:ext cx="4343400" cy="943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dirty="0" smtClean="0">
                <a:solidFill>
                  <a:schemeClr val="tx1"/>
                </a:solidFill>
              </a:rPr>
              <a:t>56 counties completed </a:t>
            </a:r>
            <a:r>
              <a:rPr lang="en-US" dirty="0" smtClean="0">
                <a:solidFill>
                  <a:sysClr val="windowText" lastClr="000000"/>
                </a:solidFill>
              </a:rPr>
              <a:t>web-based survey 6 </a:t>
            </a:r>
            <a:r>
              <a:rPr lang="en-US" dirty="0">
                <a:solidFill>
                  <a:sysClr val="windowText" lastClr="000000"/>
                </a:solidFill>
              </a:rPr>
              <a:t>months after training</a:t>
            </a:r>
            <a:endParaRPr lang="en-US" dirty="0">
              <a:solidFill>
                <a:sysClr val="windowText" lastClr="000000"/>
              </a:solidFill>
              <a:ea typeface="Calibri"/>
              <a:cs typeface="Times New Roman"/>
            </a:endParaRPr>
          </a:p>
        </p:txBody>
      </p:sp>
      <p:sp>
        <p:nvSpPr>
          <p:cNvPr id="57" name="Down Arrow 56"/>
          <p:cNvSpPr/>
          <p:nvPr/>
        </p:nvSpPr>
        <p:spPr>
          <a:xfrm>
            <a:off x="3708828" y="4114800"/>
            <a:ext cx="484632" cy="635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744098" y="4749904"/>
            <a:ext cx="4419600" cy="165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dirty="0" smtClean="0">
                <a:solidFill>
                  <a:schemeClr val="tx1"/>
                </a:solidFill>
              </a:rPr>
              <a:t>45 counties completed </a:t>
            </a:r>
            <a:r>
              <a:rPr lang="en-US" dirty="0">
                <a:solidFill>
                  <a:sysClr val="windowText" lastClr="000000"/>
                </a:solidFill>
              </a:rPr>
              <a:t>Key informant interviews </a:t>
            </a:r>
            <a:r>
              <a:rPr lang="en-US" dirty="0" smtClean="0">
                <a:solidFill>
                  <a:sysClr val="windowText" lastClr="000000"/>
                </a:solidFill>
              </a:rPr>
              <a:t>18 </a:t>
            </a:r>
            <a:r>
              <a:rPr lang="en-US" dirty="0">
                <a:solidFill>
                  <a:sysClr val="windowText" lastClr="000000"/>
                </a:solidFill>
              </a:rPr>
              <a:t>months after training</a:t>
            </a:r>
            <a:endParaRPr lang="en-US" dirty="0">
              <a:solidFill>
                <a:sysClr val="windowText" lastClr="000000"/>
              </a:solidFill>
              <a:ea typeface="Calibri"/>
              <a:cs typeface="Times New Roman"/>
            </a:endParaRPr>
          </a:p>
        </p:txBody>
      </p:sp>
    </p:spTree>
    <p:extLst>
      <p:ext uri="{BB962C8B-B14F-4D97-AF65-F5344CB8AC3E}">
        <p14:creationId xmlns:p14="http://schemas.microsoft.com/office/powerpoint/2010/main" val="5360195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850</Words>
  <Application>Microsoft Office PowerPoint</Application>
  <PresentationFormat>On-screen Show (4:3)</PresentationFormat>
  <Paragraphs>149</Paragraphs>
  <Slides>13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Aspect</vt:lpstr>
      <vt:lpstr>Acrobat Document</vt:lpstr>
      <vt:lpstr>Using RE-AIM to Evaluate a Statewide Capacity Building Initiative</vt:lpstr>
      <vt:lpstr>Dr. Frieden’s Core Package March 17, 2010</vt:lpstr>
      <vt:lpstr>Dr. Frieden’s Core Package March 17, 2010</vt:lpstr>
      <vt:lpstr>How do we get there?</vt:lpstr>
      <vt:lpstr>NY State Healthy Communities Capacity Building Initiative(HCCB)</vt:lpstr>
      <vt:lpstr>PowerPoint Presentation</vt:lpstr>
      <vt:lpstr>Evaluation Framework </vt:lpstr>
      <vt:lpstr>PowerPoint Presentation</vt:lpstr>
      <vt:lpstr>PowerPoint Presentation</vt:lpstr>
      <vt:lpstr>PowerPoint Presentation</vt:lpstr>
      <vt:lpstr>Types of Strategies Adopted by Counties</vt:lpstr>
      <vt:lpstr>Call to Action</vt:lpstr>
      <vt:lpstr>Thank You!</vt:lpstr>
    </vt:vector>
  </TitlesOfParts>
  <Company>New York State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mjp15</dc:creator>
  <cp:lastModifiedBy>mjp15</cp:lastModifiedBy>
  <cp:revision>131</cp:revision>
  <dcterms:created xsi:type="dcterms:W3CDTF">2013-10-03T19:30:48Z</dcterms:created>
  <dcterms:modified xsi:type="dcterms:W3CDTF">2013-10-15T19:54:55Z</dcterms:modified>
</cp:coreProperties>
</file>