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341" r:id="rId3"/>
    <p:sldId id="305" r:id="rId4"/>
    <p:sldId id="282" r:id="rId5"/>
    <p:sldId id="337" r:id="rId6"/>
    <p:sldId id="331" r:id="rId7"/>
    <p:sldId id="336" r:id="rId8"/>
    <p:sldId id="324" r:id="rId9"/>
    <p:sldId id="343" r:id="rId10"/>
    <p:sldId id="325" r:id="rId11"/>
    <p:sldId id="342" r:id="rId12"/>
    <p:sldId id="326" r:id="rId13"/>
    <p:sldId id="327" r:id="rId14"/>
    <p:sldId id="328" r:id="rId15"/>
    <p:sldId id="329" r:id="rId16"/>
    <p:sldId id="307" r:id="rId17"/>
    <p:sldId id="340" r:id="rId18"/>
    <p:sldId id="33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B0214"/>
    <a:srgbClr val="B97FA9"/>
    <a:srgbClr val="BD84AD"/>
    <a:srgbClr val="CEC7CB"/>
    <a:srgbClr val="7F0060"/>
    <a:srgbClr val="3F2E64"/>
    <a:srgbClr val="361248"/>
    <a:srgbClr val="47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171" autoAdjust="0"/>
    <p:restoredTop sz="94092" autoAdjust="0"/>
  </p:normalViewPr>
  <p:slideViewPr>
    <p:cSldViewPr snapToGrid="0" snapToObjects="1">
      <p:cViewPr>
        <p:scale>
          <a:sx n="75" d="100"/>
          <a:sy n="75" d="100"/>
        </p:scale>
        <p:origin x="-171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18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5CDBA3-679B-47C8-A02C-B9583495CCCC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2E713E-B0F8-4514-89E3-291D65775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346F19-7C2C-4A4A-B48E-00AD825A89DB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931274-E751-4381-9A96-79FA3522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r>
              <a:rPr lang="en-US" sz="1200">
                <a:latin typeface="Calibri" pitchFamily="34" charset="0"/>
              </a:rPr>
              <a:t>Evaluation from a Self-organizing Versus Predictive Systems Perspective: Examples from the Field </a:t>
            </a:r>
          </a:p>
        </p:txBody>
      </p:sp>
      <p:sp>
        <p:nvSpPr>
          <p:cNvPr id="21506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pPr algn="r"/>
            <a:fld id="{5083D850-4073-4CB9-8BAD-90F0853D1722}" type="datetime1">
              <a:rPr lang="en-US" sz="1200">
                <a:latin typeface="Calibri" pitchFamily="34" charset="0"/>
              </a:rPr>
              <a:pPr algn="r"/>
              <a:t>10/26/12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7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r>
              <a:rPr lang="en-US" sz="1200">
                <a:latin typeface="Calibri" pitchFamily="34" charset="0"/>
              </a:rPr>
              <a:t>AE.07.SOvsPSPrsntn.10-24.ppt</a:t>
            </a:r>
          </a:p>
        </p:txBody>
      </p:sp>
      <p:sp>
        <p:nvSpPr>
          <p:cNvPr id="2150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pPr algn="r"/>
            <a:fld id="{18BE25ED-71B2-4C74-BEEC-24F13CD50836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7415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 Parsons, InSites (www.insites.org)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r>
              <a:rPr lang="en-US" sz="1200">
                <a:latin typeface="Calibri" pitchFamily="34" charset="0"/>
              </a:rPr>
              <a:t>Evaluation from a Self-organizing Versus Predictive Systems Perspective: Examples from the Field </a:t>
            </a:r>
          </a:p>
        </p:txBody>
      </p:sp>
      <p:sp>
        <p:nvSpPr>
          <p:cNvPr id="2560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pPr algn="r"/>
            <a:fld id="{D59CFDC7-03A3-4FA9-B8E5-5BD1073D3A8B}" type="datetime1">
              <a:rPr lang="en-US" sz="1200">
                <a:latin typeface="Calibri" pitchFamily="34" charset="0"/>
              </a:rPr>
              <a:pPr algn="r"/>
              <a:t>10/26/12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5603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r>
              <a:rPr lang="en-US" sz="1200">
                <a:latin typeface="Calibri" pitchFamily="34" charset="0"/>
              </a:rPr>
              <a:t>AE.07.SOvsPSPrsntn.10-24.ppt</a:t>
            </a: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pPr algn="r"/>
            <a:fld id="{BFBA1B6C-0A5A-43CA-9A41-CD11A8C539B3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 Parsons, InSites (www.insites.org)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r>
              <a:rPr lang="en-US" sz="1200">
                <a:latin typeface="Calibri" pitchFamily="34" charset="0"/>
              </a:rPr>
              <a:t>Evaluation from a Self-organizing Versus Predictive Systems Perspective: Examples from the Field </a:t>
            </a:r>
          </a:p>
        </p:txBody>
      </p:sp>
      <p:sp>
        <p:nvSpPr>
          <p:cNvPr id="23554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pPr algn="r"/>
            <a:fld id="{F8A142B1-A16C-4EA5-B863-6716D49F601F}" type="datetime1">
              <a:rPr lang="en-US" sz="1200">
                <a:latin typeface="Calibri" pitchFamily="34" charset="0"/>
              </a:rPr>
              <a:pPr algn="r"/>
              <a:t>10/26/12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5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r>
              <a:rPr lang="en-US" sz="1200">
                <a:latin typeface="Calibri" pitchFamily="34" charset="0"/>
              </a:rPr>
              <a:t>AE.07.SOvsPSPrsntn.10-24.ppt</a:t>
            </a:r>
          </a:p>
        </p:txBody>
      </p:sp>
      <p:sp>
        <p:nvSpPr>
          <p:cNvPr id="235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pPr algn="r"/>
            <a:fld id="{7F7F22DF-5D84-4202-BA62-09439402A1A3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 Parsons, InSites (www.insites.org)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r>
              <a:rPr lang="en-US" sz="1200">
                <a:latin typeface="Calibri" pitchFamily="34" charset="0"/>
              </a:rPr>
              <a:t>Evaluation from a Self-organizing Versus Predictive Systems Perspective: Examples from the Field </a:t>
            </a:r>
          </a:p>
        </p:txBody>
      </p:sp>
      <p:sp>
        <p:nvSpPr>
          <p:cNvPr id="23554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pPr algn="r"/>
            <a:fld id="{F8A142B1-A16C-4EA5-B863-6716D49F601F}" type="datetime1">
              <a:rPr lang="en-US" sz="1200">
                <a:latin typeface="Calibri" pitchFamily="34" charset="0"/>
              </a:rPr>
              <a:pPr algn="r"/>
              <a:t>10/26/12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5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r>
              <a:rPr lang="en-US" sz="1200">
                <a:latin typeface="Calibri" pitchFamily="34" charset="0"/>
              </a:rPr>
              <a:t>AE.07.SOvsPSPrsntn.10-24.ppt</a:t>
            </a:r>
          </a:p>
        </p:txBody>
      </p:sp>
      <p:sp>
        <p:nvSpPr>
          <p:cNvPr id="235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pPr algn="r"/>
            <a:fld id="{7F7F22DF-5D84-4202-BA62-09439402A1A3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 Parsons, InSites (www.insites.org)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r>
              <a:rPr lang="en-US" sz="1200">
                <a:latin typeface="Calibri" pitchFamily="34" charset="0"/>
              </a:rPr>
              <a:t>Evaluation from a Self-organizing Versus Predictive Systems Perspective: Examples from the Field </a:t>
            </a:r>
          </a:p>
        </p:txBody>
      </p:sp>
      <p:sp>
        <p:nvSpPr>
          <p:cNvPr id="23554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pPr algn="r"/>
            <a:fld id="{F8A142B1-A16C-4EA5-B863-6716D49F601F}" type="datetime1">
              <a:rPr lang="en-US" sz="1200">
                <a:latin typeface="Calibri" pitchFamily="34" charset="0"/>
              </a:rPr>
              <a:pPr algn="r"/>
              <a:t>10/26/12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5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r>
              <a:rPr lang="en-US" sz="1200">
                <a:latin typeface="Calibri" pitchFamily="34" charset="0"/>
              </a:rPr>
              <a:t>AE.07.SOvsPSPrsntn.10-24.ppt</a:t>
            </a:r>
          </a:p>
        </p:txBody>
      </p:sp>
      <p:sp>
        <p:nvSpPr>
          <p:cNvPr id="235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pPr algn="r"/>
            <a:fld id="{7F7F22DF-5D84-4202-BA62-09439402A1A3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 Parsons, InSites (www.insites.org)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/>
              <a:t>Pat: This is a slide of the three key system concepts that we’ve been addressing in ECLIPS.</a:t>
            </a:r>
            <a:r>
              <a:rPr lang="en-US" b="0" i="0" baseline="0" dirty="0" smtClean="0"/>
              <a:t> In this session you will be focusing primarily on the third one related to system boundaries, relationships and perspectives.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890D4-6A6E-42A8-B8B0-2C0FFE91ED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r>
              <a:rPr lang="en-US" sz="1200">
                <a:latin typeface="Calibri" pitchFamily="34" charset="0"/>
              </a:rPr>
              <a:t>Evaluation from a Self-organizing Versus Predictive Systems Perspective: Examples from the Field </a:t>
            </a:r>
          </a:p>
        </p:txBody>
      </p:sp>
      <p:sp>
        <p:nvSpPr>
          <p:cNvPr id="358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/>
          <a:lstStyle/>
          <a:p>
            <a:pPr algn="r"/>
            <a:fld id="{BD8A846F-1EF8-4D7C-9ABF-FBF43B64F442}" type="datetime1">
              <a:rPr lang="en-US" sz="1200">
                <a:latin typeface="Calibri" pitchFamily="34" charset="0"/>
              </a:rPr>
              <a:pPr algn="r"/>
              <a:t>10/26/12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5843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r>
              <a:rPr lang="en-US" sz="1200">
                <a:latin typeface="Calibri" pitchFamily="34" charset="0"/>
              </a:rPr>
              <a:t>AE.07.SOvsPSPrsntn.10-24.ppt</a:t>
            </a: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1" tIns="45726" rIns="91451" bIns="45726" anchor="b"/>
          <a:lstStyle/>
          <a:p>
            <a:pPr algn="r"/>
            <a:fld id="{F547502F-4302-471F-B512-16CC0DFC5D10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584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B. Parsons, InSites (www.insites.org)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>
            <a:spLocks noChangeArrowheads="1"/>
          </p:cNvSpPr>
          <p:nvPr userDrawn="1"/>
        </p:nvSpPr>
        <p:spPr bwMode="auto">
          <a:xfrm>
            <a:off x="8534400" y="6302375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BAF02110-90A1-428E-8F24-9651D0841AE8}" type="slidenum">
              <a:rPr lang="en-US" sz="1000">
                <a:solidFill>
                  <a:schemeClr val="accent2"/>
                </a:solidFill>
                <a:latin typeface="Tahoma Bold" charset="0"/>
              </a:rPr>
              <a:pPr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  <p:sp>
        <p:nvSpPr>
          <p:cNvPr id="3" name="Text Box 84"/>
          <p:cNvSpPr txBox="1">
            <a:spLocks noChangeArrowheads="1"/>
          </p:cNvSpPr>
          <p:nvPr userDrawn="1"/>
        </p:nvSpPr>
        <p:spPr bwMode="auto">
          <a:xfrm>
            <a:off x="7569200" y="655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ea typeface="ＭＳ Ｐゴシック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914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5400"/>
              </a:spcBef>
              <a:spcAft>
                <a:spcPts val="1800"/>
              </a:spcAft>
              <a:defRPr/>
            </a:pPr>
            <a:endParaRPr lang="en-US" sz="2800" b="1" dirty="0">
              <a:solidFill>
                <a:srgbClr val="FFFFFF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Rectangle 78"/>
          <p:cNvSpPr>
            <a:spLocks noChangeArrowheads="1"/>
          </p:cNvSpPr>
          <p:nvPr userDrawn="1"/>
        </p:nvSpPr>
        <p:spPr bwMode="auto">
          <a:xfrm>
            <a:off x="1340556" y="6129339"/>
            <a:ext cx="7803444" cy="72866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61000"/>
                </a:schemeClr>
              </a:gs>
              <a:gs pos="46000">
                <a:srgbClr val="CBB0C5">
                  <a:alpha val="66000"/>
                </a:srgbClr>
              </a:gs>
              <a:gs pos="20000">
                <a:srgbClr val="BA8FA0">
                  <a:alpha val="61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7" name="Picture 13" descr="TM.10.InSLogo.1.75X.8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3038" y="6096000"/>
            <a:ext cx="1482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06FF-DF09-4062-A54F-E6E5728E1140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9D53-AB4D-4DE7-84D6-40C39194A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F50F-8F0B-43DD-BFC7-998456BC1AAC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6395-95BB-4714-8FF8-D24BFBFFC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9875-6547-4F95-A214-789F39270F7D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F587-62AD-47E7-8873-488727917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87AB-B263-4537-BB93-2B144156ABC8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33EA-5BC0-483F-B151-4554EE298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40B4-9F29-450E-A2D1-CCBCDCF242A6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5834-F96D-415C-8E40-0DC35002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--no bann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"/>
          <p:cNvSpPr>
            <a:spLocks noChangeArrowheads="1"/>
          </p:cNvSpPr>
          <p:nvPr userDrawn="1"/>
        </p:nvSpPr>
        <p:spPr bwMode="auto">
          <a:xfrm>
            <a:off x="8534400" y="6302375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172D1D0-3435-4A24-8466-EDDAE90D9153}" type="slidenum">
              <a:rPr lang="en-US" sz="1000">
                <a:solidFill>
                  <a:schemeClr val="accent2"/>
                </a:solidFill>
                <a:latin typeface="Tahoma Bold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Times" charset="0"/>
            </a:endParaRPr>
          </a:p>
        </p:txBody>
      </p:sp>
      <p:sp>
        <p:nvSpPr>
          <p:cNvPr id="3" name="Text Box 84"/>
          <p:cNvSpPr txBox="1">
            <a:spLocks noChangeArrowheads="1"/>
          </p:cNvSpPr>
          <p:nvPr userDrawn="1"/>
        </p:nvSpPr>
        <p:spPr bwMode="auto">
          <a:xfrm>
            <a:off x="7569200" y="655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77"/>
          <p:cNvSpPr>
            <a:spLocks noChangeArrowheads="1"/>
          </p:cNvSpPr>
          <p:nvPr userDrawn="1"/>
        </p:nvSpPr>
        <p:spPr bwMode="auto">
          <a:xfrm rot="10800000">
            <a:off x="0" y="6046788"/>
            <a:ext cx="9169400" cy="100012"/>
          </a:xfrm>
          <a:prstGeom prst="rect">
            <a:avLst/>
          </a:prstGeom>
          <a:gradFill rotWithShape="0">
            <a:gsLst>
              <a:gs pos="0">
                <a:srgbClr val="BA8FA0"/>
              </a:gs>
              <a:gs pos="50000">
                <a:srgbClr val="D2B6CB"/>
              </a:gs>
              <a:gs pos="100000">
                <a:srgbClr val="BA8FA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8"/>
          <p:cNvSpPr>
            <a:spLocks noChangeArrowheads="1"/>
          </p:cNvSpPr>
          <p:nvPr userDrawn="1"/>
        </p:nvSpPr>
        <p:spPr bwMode="auto">
          <a:xfrm>
            <a:off x="0" y="6172199"/>
            <a:ext cx="9169400" cy="713229"/>
          </a:xfrm>
          <a:prstGeom prst="rect">
            <a:avLst/>
          </a:prstGeom>
          <a:gradFill flip="none" rotWithShape="1">
            <a:gsLst>
              <a:gs pos="14000">
                <a:srgbClr val="BA8FA0">
                  <a:alpha val="61000"/>
                </a:srgbClr>
              </a:gs>
              <a:gs pos="40000">
                <a:srgbClr val="CBB0C5">
                  <a:alpha val="6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 cap="flat" cmpd="sng" algn="ctr">
            <a:solidFill>
              <a:srgbClr val="CAD1D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200" y="5994400"/>
            <a:ext cx="16271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B63A-199A-478A-B308-9477B96D5236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CC51-A953-4AA9-AC66-C69CC954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AFDF-EF76-424F-B30C-8CD913A48989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4767-6421-4870-B277-9E46DB049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F5C4-9E48-45C1-B775-1F371F7D431B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D539-6DA1-45AB-BEFC-FB9EAA0DD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359B-DDC1-4449-9B15-64DAA95883D8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7024-B828-4CDE-B9B9-EFDEF29AA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0BB4-90BD-4C2B-86F3-4AE50C308BD2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C9D4-5E9D-4459-95E3-7B162C156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A880-5C8C-4A41-821B-3400ACA53176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8838-4EBE-42F0-9EDF-5C39918AB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F93F-F508-48EA-8EA6-0E41B97EAC86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0C8B-A94A-40EF-847B-6C4FE2675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4ED8-2F18-4C10-A24B-CAE95ABFA87B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B462-F834-44AF-A25C-8EC6F04E7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11C3C8-08C9-4656-9729-F9842D562C9B}" type="datetimeFigureOut">
              <a:rPr lang="en-US"/>
              <a:pPr>
                <a:defRPr/>
              </a:pPr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37831-A5EF-4676-8343-A3FA8659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67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parsons@insites.org" TargetMode="External"/><Relationship Id="rId4" Type="http://schemas.openxmlformats.org/officeDocument/2006/relationships/hyperlink" Target="mailto:marah@i2i-institut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jessup@insites.org" TargetMode="External"/><Relationship Id="rId3" Type="http://schemas.openxmlformats.org/officeDocument/2006/relationships/hyperlink" Target="http://www.insites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495300" y="330200"/>
            <a:ext cx="81153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660066"/>
                </a:solidFill>
              </a:rPr>
              <a:t>Building Evaluators’ Adaptive Capacity to Work in Complex Ecologies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19100" y="4125384"/>
            <a:ext cx="350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</a:rPr>
              <a:t>Beverly Parsons</a:t>
            </a:r>
          </a:p>
          <a:p>
            <a:pPr algn="ctr"/>
            <a:r>
              <a:rPr lang="en-US" sz="1600" dirty="0" err="1">
                <a:solidFill>
                  <a:srgbClr val="660066"/>
                </a:solidFill>
                <a:cs typeface="Arial" charset="0"/>
              </a:rPr>
              <a:t>InSites</a:t>
            </a:r>
            <a:r>
              <a:rPr lang="en-US" sz="1600" dirty="0">
                <a:cs typeface="Arial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  <a:hlinkClick r:id="rId3"/>
              </a:rPr>
              <a:t>bparsons@insites.org</a:t>
            </a:r>
            <a:endParaRPr lang="en-US" sz="1600" dirty="0">
              <a:solidFill>
                <a:srgbClr val="660066"/>
              </a:solidFill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</a:rPr>
              <a:t>(Discussant)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19100" y="2936247"/>
            <a:ext cx="356023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</a:rPr>
              <a:t>Patricia </a:t>
            </a:r>
            <a:r>
              <a:rPr lang="en-US" sz="1600" dirty="0" smtClean="0">
                <a:solidFill>
                  <a:srgbClr val="660066"/>
                </a:solidFill>
                <a:cs typeface="Arial" charset="0"/>
              </a:rPr>
              <a:t>Jessup</a:t>
            </a:r>
            <a:endParaRPr lang="en-US" sz="1600" dirty="0">
              <a:solidFill>
                <a:srgbClr val="660066"/>
              </a:solidFill>
              <a:cs typeface="Arial" charset="0"/>
            </a:endParaRPr>
          </a:p>
          <a:p>
            <a:pPr algn="ctr"/>
            <a:r>
              <a:rPr lang="en-US" sz="1600" dirty="0" err="1">
                <a:solidFill>
                  <a:srgbClr val="660066"/>
                </a:solidFill>
                <a:cs typeface="Arial" charset="0"/>
              </a:rPr>
              <a:t>InSites</a:t>
            </a:r>
            <a:endParaRPr lang="en-US" sz="1600" dirty="0">
              <a:cs typeface="Arial" charset="0"/>
            </a:endParaRPr>
          </a:p>
          <a:p>
            <a:pPr algn="ctr"/>
            <a:r>
              <a:rPr lang="en-US" sz="1600" dirty="0" err="1">
                <a:solidFill>
                  <a:srgbClr val="660066"/>
                </a:solidFill>
                <a:cs typeface="Arial" charset="0"/>
              </a:rPr>
              <a:t>pjessup@insites.org</a:t>
            </a:r>
            <a:endParaRPr lang="en-US" sz="1600" dirty="0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45567" y="2920696"/>
            <a:ext cx="3695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75367A"/>
                </a:solidFill>
                <a:cs typeface="Arial" charset="0"/>
              </a:rPr>
              <a:t>ECLIPS Members</a:t>
            </a:r>
          </a:p>
          <a:p>
            <a:pPr algn="ctr"/>
            <a:r>
              <a:rPr lang="en-US" sz="1600" b="1" dirty="0" smtClean="0">
                <a:solidFill>
                  <a:srgbClr val="75367A"/>
                </a:solidFill>
                <a:cs typeface="Arial" charset="0"/>
              </a:rPr>
              <a:t>(Facilitators)</a:t>
            </a:r>
            <a:endParaRPr lang="en-US" sz="1600" b="1" dirty="0">
              <a:solidFill>
                <a:srgbClr val="75367A"/>
              </a:solidFill>
              <a:cs typeface="Arial" charset="0"/>
            </a:endParaRPr>
          </a:p>
          <a:p>
            <a:pPr algn="ctr"/>
            <a:endParaRPr lang="en-US" sz="1600" dirty="0">
              <a:solidFill>
                <a:srgbClr val="75367A"/>
              </a:solidFill>
              <a:cs typeface="Arial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745567" y="4119034"/>
            <a:ext cx="3708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rgbClr val="660066"/>
                </a:solidFill>
                <a:cs typeface="Arial" charset="0"/>
              </a:rPr>
              <a:t>Marah</a:t>
            </a:r>
            <a:r>
              <a:rPr lang="en-US" sz="1600" dirty="0">
                <a:solidFill>
                  <a:srgbClr val="660066"/>
                </a:solidFill>
                <a:cs typeface="Arial" charset="0"/>
              </a:rPr>
              <a:t> Moore</a:t>
            </a:r>
          </a:p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</a:rPr>
              <a:t>I2i Institute</a:t>
            </a:r>
            <a:endParaRPr lang="en-US" sz="1600" dirty="0"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  <a:hlinkClick r:id="rId4"/>
              </a:rPr>
              <a:t>marah@i2i-institute.com</a:t>
            </a:r>
            <a:endParaRPr lang="en-US" sz="1600" dirty="0">
              <a:solidFill>
                <a:srgbClr val="660066"/>
              </a:solidFill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660066"/>
                </a:solidFill>
                <a:cs typeface="Arial" charset="0"/>
              </a:rPr>
              <a:t>(Discussant)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2100" y="2601912"/>
            <a:ext cx="862330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0" y="292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660066"/>
                </a:solidFill>
                <a:latin typeface="Calibri" pitchFamily="34" charset="0"/>
              </a:rPr>
              <a:t>ECLIPS </a:t>
            </a:r>
            <a:r>
              <a:rPr lang="en-US" sz="4000" b="1" dirty="0" smtClean="0">
                <a:solidFill>
                  <a:srgbClr val="660066"/>
                </a:solidFill>
                <a:latin typeface="Calibri" pitchFamily="34" charset="0"/>
              </a:rPr>
              <a:t>Members</a:t>
            </a:r>
            <a:endParaRPr lang="en-US" sz="4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673100" y="1653647"/>
            <a:ext cx="806132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cs typeface="Arial" charset="0"/>
              </a:rPr>
              <a:t>SEES – Stem Education Evaluators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cs typeface="Arial" charset="0"/>
              </a:rPr>
              <a:t>RCLS – Resource Center Leaders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cs typeface="Arial" charset="0"/>
              </a:rPr>
              <a:t>ERPS – External Review Panel Members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cs typeface="Arial" charset="0"/>
              </a:rPr>
              <a:t>ECLIPS Guides</a:t>
            </a:r>
          </a:p>
          <a:p>
            <a:pPr lvl="1"/>
            <a:endParaRPr lang="en-US" sz="2800" dirty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-50799" y="-6401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Calibri" pitchFamily="34" charset="0"/>
              </a:rPr>
              <a:t>ECLIPS Members</a:t>
            </a:r>
            <a:endParaRPr lang="en-US" sz="4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pic>
        <p:nvPicPr>
          <p:cNvPr id="3" name="Picture 2" descr="PR.12.df.CollaboratorPhotos.landscp.10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592298"/>
            <a:ext cx="8517467" cy="6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0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0" y="4937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660066"/>
                </a:solidFill>
                <a:latin typeface="Calibri" pitchFamily="34" charset="0"/>
              </a:rPr>
              <a:t>ECLIPS Structure 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695325" y="1686984"/>
            <a:ext cx="8001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000" dirty="0" smtClean="0">
                <a:ea typeface="ＭＳ Ｐゴシック"/>
                <a:cs typeface="ＭＳ Ｐゴシック"/>
              </a:rPr>
              <a:t>Two </a:t>
            </a:r>
            <a:r>
              <a:rPr lang="en-US" sz="3000" dirty="0">
                <a:ea typeface="ＭＳ Ｐゴシック"/>
                <a:cs typeface="ＭＳ Ｐゴシック"/>
              </a:rPr>
              <a:t>a</a:t>
            </a:r>
            <a:r>
              <a:rPr lang="en-US" sz="3000" dirty="0" smtClean="0">
                <a:ea typeface="ＭＳ Ｐゴシック"/>
                <a:cs typeface="ＭＳ Ｐゴシック"/>
              </a:rPr>
              <a:t>nnual in-person meetings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000" dirty="0" smtClean="0">
                <a:ea typeface="ＭＳ Ｐゴシック"/>
                <a:cs typeface="ＭＳ Ｐゴシック"/>
              </a:rPr>
              <a:t>Monthly webinars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000" dirty="0" smtClean="0">
                <a:ea typeface="ＭＳ Ｐゴシック"/>
                <a:cs typeface="ＭＳ Ｐゴシック"/>
              </a:rPr>
              <a:t>Individual </a:t>
            </a:r>
            <a:r>
              <a:rPr lang="en-US" sz="3000" dirty="0">
                <a:ea typeface="ＭＳ Ｐゴシック"/>
                <a:cs typeface="ＭＳ Ｐゴシック"/>
              </a:rPr>
              <a:t>phone calls with </a:t>
            </a:r>
            <a:r>
              <a:rPr lang="en-US" sz="3000" dirty="0" smtClean="0">
                <a:ea typeface="ＭＳ Ｐゴシック"/>
                <a:cs typeface="ＭＳ Ｐゴシック"/>
              </a:rPr>
              <a:t>Guides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000" dirty="0" smtClean="0">
                <a:ea typeface="ＭＳ Ｐゴシック"/>
                <a:cs typeface="ＭＳ Ｐゴシック"/>
              </a:rPr>
              <a:t>Assignments</a:t>
            </a:r>
            <a:endParaRPr lang="en-US" sz="30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-434975" y="427566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Calibri" pitchFamily="34" charset="0"/>
              </a:rPr>
              <a:t>ECLIPS </a:t>
            </a:r>
            <a:r>
              <a:rPr lang="en-US" sz="4000" b="1" dirty="0">
                <a:solidFill>
                  <a:srgbClr val="660066"/>
                </a:solidFill>
                <a:latin typeface="Calibri" pitchFamily="34" charset="0"/>
              </a:rPr>
              <a:t>Members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52450" y="1387475"/>
            <a:ext cx="8156575" cy="347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  </a:t>
            </a:r>
            <a:r>
              <a:rPr lang="en-US" sz="2800" dirty="0"/>
              <a:t>What did it take for you to learn and apply new concepts, methods, and tools to evaluation?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sz="2800" dirty="0"/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2800" dirty="0" smtClean="0"/>
              <a:t>  What </a:t>
            </a:r>
            <a:r>
              <a:rPr lang="en-US" sz="2800" dirty="0"/>
              <a:t>aspects of the ECLIPS model particularly supported you in beginning to make a fundamental change in your approach to evaluation?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0" y="2921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b="1">
                <a:solidFill>
                  <a:srgbClr val="660066"/>
                </a:solidFill>
                <a:latin typeface="Calibri" pitchFamily="34" charset="0"/>
              </a:rPr>
              <a:t>Questions for Group Discussion</a:t>
            </a:r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825500" y="1143000"/>
            <a:ext cx="776605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700" dirty="0"/>
              <a:t>What Community-of-Practice models of learning have you engaged in? How were they similar and/or different from the ECLIPS model</a:t>
            </a:r>
            <a:r>
              <a:rPr lang="en-US" sz="2700" dirty="0" smtClean="0"/>
              <a:t>?</a:t>
            </a:r>
            <a:endParaRPr lang="en-US" sz="2700" dirty="0"/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700" dirty="0"/>
              <a:t>What aspects of the ECLIPS or related models particularly support evaluators in making a fundamental change in their approach to evaluation? 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700" dirty="0"/>
              <a:t>Would this design work well in learning and applying other new concepts (e.g., cultural responsiveness) to your evaluations? If not, what modifications would be needed?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0" y="2921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b="1">
                <a:solidFill>
                  <a:srgbClr val="660066"/>
                </a:solidFill>
                <a:latin typeface="Calibri" pitchFamily="34" charset="0"/>
              </a:rPr>
              <a:t>Sharing Key Points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685800" y="1857904"/>
            <a:ext cx="8029575" cy="17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</a:pPr>
            <a:r>
              <a:rPr lang="en-US" sz="3200" dirty="0">
                <a:ea typeface="ＭＳ Ｐゴシック"/>
                <a:cs typeface="ＭＳ Ｐゴシック"/>
              </a:rPr>
              <a:t>	What ideas were generated about processes that support continuous learning, application, and networking?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0" y="3889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Calibri" pitchFamily="34" charset="0"/>
              </a:rPr>
              <a:t>Discussant Questions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546100" y="1554163"/>
            <a:ext cx="79756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en-US" sz="3200" dirty="0"/>
              <a:t>How can AEA and other organizations and structures create and support these ways of learning?</a:t>
            </a:r>
          </a:p>
          <a:p>
            <a:pPr marL="457200" indent="-457200">
              <a:buFontTx/>
              <a:buChar char="•"/>
            </a:pPr>
            <a:endParaRPr lang="en-US" sz="3200" dirty="0"/>
          </a:p>
          <a:p>
            <a:pPr marL="742950" lvl="1" indent="-285750">
              <a:buFontTx/>
              <a:buChar char="•"/>
            </a:pPr>
            <a:r>
              <a:rPr lang="en-US" sz="3200" dirty="0"/>
              <a:t>How do you find time and other necessary resources to make deep learning possible?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Contact Information 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63333"/>
            <a:ext cx="4572000" cy="3108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cs typeface="Arial" charset="0"/>
              </a:rPr>
              <a:t>Patricia </a:t>
            </a:r>
            <a:r>
              <a:rPr lang="en-US" sz="2800" dirty="0" smtClean="0">
                <a:solidFill>
                  <a:srgbClr val="660066"/>
                </a:solidFill>
                <a:cs typeface="Arial" charset="0"/>
              </a:rPr>
              <a:t>Jessup, PhD</a:t>
            </a:r>
            <a:endParaRPr lang="en-US" sz="2800" dirty="0">
              <a:solidFill>
                <a:srgbClr val="660066"/>
              </a:solidFill>
              <a:cs typeface="Arial" charset="0"/>
            </a:endParaRPr>
          </a:p>
          <a:p>
            <a:pPr algn="ctr"/>
            <a:r>
              <a:rPr lang="en-US" sz="2800" dirty="0" err="1">
                <a:solidFill>
                  <a:srgbClr val="660066"/>
                </a:solidFill>
                <a:cs typeface="Arial" charset="0"/>
              </a:rPr>
              <a:t>InSites</a:t>
            </a:r>
            <a:endParaRPr lang="en-US" sz="2800" dirty="0">
              <a:cs typeface="Arial" charset="0"/>
            </a:endParaRPr>
          </a:p>
          <a:p>
            <a:pPr algn="ctr"/>
            <a:r>
              <a:rPr lang="en-US" sz="2800" dirty="0">
                <a:solidFill>
                  <a:srgbClr val="660066"/>
                </a:solidFill>
                <a:cs typeface="Arial" charset="0"/>
                <a:hlinkClick r:id="rId2"/>
              </a:rPr>
              <a:t>pjessup@</a:t>
            </a:r>
            <a:r>
              <a:rPr lang="en-US" sz="2800" dirty="0" smtClean="0">
                <a:solidFill>
                  <a:srgbClr val="660066"/>
                </a:solidFill>
                <a:cs typeface="Arial" charset="0"/>
                <a:hlinkClick r:id="rId2"/>
              </a:rPr>
              <a:t>insites.org</a:t>
            </a:r>
            <a:endParaRPr lang="en-US" sz="2800" dirty="0" smtClean="0">
              <a:solidFill>
                <a:srgbClr val="660066"/>
              </a:solidFill>
              <a:cs typeface="Arial" charset="0"/>
            </a:endParaRPr>
          </a:p>
          <a:p>
            <a:pPr algn="ctr"/>
            <a:endParaRPr lang="en-US" sz="2800" dirty="0">
              <a:solidFill>
                <a:srgbClr val="660066"/>
              </a:solidFill>
              <a:cs typeface="Arial" charset="0"/>
            </a:endParaRPr>
          </a:p>
          <a:p>
            <a:pPr algn="ctr"/>
            <a:endParaRPr lang="en-US" sz="2800" dirty="0" smtClean="0">
              <a:solidFill>
                <a:srgbClr val="660066"/>
              </a:solidFill>
              <a:cs typeface="Arial" charset="0"/>
            </a:endParaRPr>
          </a:p>
          <a:p>
            <a:pPr algn="ctr"/>
            <a:r>
              <a:rPr lang="en-US" sz="2800" dirty="0" smtClean="0">
                <a:solidFill>
                  <a:srgbClr val="660066"/>
                </a:solidFill>
                <a:cs typeface="Arial" charset="0"/>
                <a:hlinkClick r:id="rId3"/>
              </a:rPr>
              <a:t>www.insites.org</a:t>
            </a:r>
            <a:endParaRPr lang="en-US" sz="2800" dirty="0" smtClean="0">
              <a:solidFill>
                <a:srgbClr val="660066"/>
              </a:solidFill>
              <a:cs typeface="Arial" charset="0"/>
            </a:endParaRPr>
          </a:p>
          <a:p>
            <a:pPr algn="ctr"/>
            <a:endParaRPr lang="en-US" sz="2800" dirty="0">
              <a:solidFill>
                <a:srgbClr val="66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0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0" y="4937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Calibri" pitchFamily="34" charset="0"/>
              </a:rPr>
              <a:t>ECLIPS Activities</a:t>
            </a:r>
            <a:endParaRPr lang="en-US" sz="4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695325" y="1331384"/>
            <a:ext cx="8001000" cy="50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Learn and apply three key systems concepts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understanding </a:t>
            </a:r>
            <a:r>
              <a:rPr lang="en-US" sz="2800" dirty="0"/>
              <a:t>a system as a configuration of interacting, interdependent parts forming a whole that is more than the sum of its </a:t>
            </a:r>
            <a:r>
              <a:rPr lang="en-US" sz="2800" dirty="0" smtClean="0"/>
              <a:t>parts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recognizing </a:t>
            </a:r>
            <a:r>
              <a:rPr lang="en-US" sz="2800" dirty="0"/>
              <a:t>and distinguishing among organized, unorganized, and self-organizing system </a:t>
            </a:r>
            <a:r>
              <a:rPr lang="en-US" sz="2800" dirty="0" smtClean="0"/>
              <a:t>dynamics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identifying </a:t>
            </a:r>
            <a:r>
              <a:rPr lang="en-US" sz="2800" dirty="0"/>
              <a:t>patterns within systems based on attending to a </a:t>
            </a:r>
            <a:r>
              <a:rPr lang="en-US" sz="2800" dirty="0" smtClean="0"/>
              <a:t>system’s </a:t>
            </a:r>
            <a:r>
              <a:rPr lang="en-US" sz="2800" dirty="0"/>
              <a:t>boundaries, relationships, and perspectives </a:t>
            </a:r>
            <a:endParaRPr lang="en-US" sz="2800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90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-50799" y="-6401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Calibri" pitchFamily="34" charset="0"/>
              </a:rPr>
              <a:t>ECLIPS Members</a:t>
            </a:r>
            <a:endParaRPr lang="en-US" sz="40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pic>
        <p:nvPicPr>
          <p:cNvPr id="3" name="Picture 2" descr="PR.12.df.CollaboratorPhotos.landscp.10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592298"/>
            <a:ext cx="8517467" cy="6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9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0" y="4016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Calibri" pitchFamily="34" charset="0"/>
              </a:rPr>
              <a:t>Session Focus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71500" y="1651000"/>
            <a:ext cx="8153400" cy="50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3200" dirty="0" smtClean="0">
                <a:ea typeface="ＭＳ Ｐゴシック"/>
                <a:cs typeface="ＭＳ Ｐゴシック"/>
              </a:rPr>
              <a:t>Powerful learning </a:t>
            </a:r>
            <a:r>
              <a:rPr lang="en-US" sz="3200" dirty="0">
                <a:ea typeface="ＭＳ Ｐゴシック"/>
                <a:cs typeface="ＭＳ Ｐゴシック"/>
              </a:rPr>
              <a:t>processes that support</a:t>
            </a:r>
            <a:endParaRPr lang="en-US" sz="3200" dirty="0" smtClean="0">
              <a:ea typeface="ＭＳ Ｐゴシック"/>
              <a:cs typeface="ＭＳ Ｐゴシック"/>
            </a:endParaRP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 dirty="0" smtClean="0">
                <a:ea typeface="ＭＳ Ｐゴシック"/>
                <a:cs typeface="ＭＳ Ｐゴシック"/>
              </a:rPr>
              <a:t>deep learning</a:t>
            </a: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ea typeface="ＭＳ Ｐゴシック"/>
                <a:cs typeface="ＭＳ Ｐゴシック"/>
              </a:rPr>
              <a:t>integration of new perspectives into evaluation practice </a:t>
            </a:r>
            <a:endParaRPr lang="en-US" sz="3200" dirty="0" smtClean="0">
              <a:ea typeface="ＭＳ Ｐゴシック"/>
              <a:cs typeface="ＭＳ Ｐゴシック"/>
            </a:endParaRPr>
          </a:p>
          <a:p>
            <a:pPr marL="914400" lvl="1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 dirty="0">
                <a:ea typeface="ＭＳ Ｐゴシック"/>
                <a:cs typeface="ＭＳ Ｐゴシック"/>
              </a:rPr>
              <a:t>continuous learning, application, and networking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ea typeface="ＭＳ Ｐゴシック"/>
              <a:cs typeface="ＭＳ Ｐゴシック"/>
            </a:endParaRP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endParaRPr lang="en-US" sz="2800" dirty="0">
              <a:ea typeface="ＭＳ Ｐゴシック"/>
              <a:cs typeface="ＭＳ Ｐゴシック"/>
            </a:endParaRP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endParaRPr lang="en-US" sz="28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0" y="7572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660066"/>
                </a:solidFill>
                <a:latin typeface="Calibri" pitchFamily="34" charset="0"/>
              </a:rPr>
              <a:t>Session Question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42900" y="2134129"/>
            <a:ext cx="8597900" cy="22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/>
              <a:t>What designs for learning are especially powerful in supporting participants to integrate major conceptual changes and techniques into an actual evaluation?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Session Agenda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999" y="1761067"/>
            <a:ext cx="739986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dirty="0" smtClean="0"/>
              <a:t>Introduction of ECLIPS model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dirty="0" smtClean="0"/>
              <a:t>Small group discussions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dirty="0" smtClean="0"/>
              <a:t>Sharing from small groups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dirty="0" smtClean="0"/>
              <a:t>Discussants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71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0" y="76772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rgbClr val="660066"/>
                </a:solidFill>
              </a:rPr>
              <a:t>ECLIPS</a:t>
            </a:r>
          </a:p>
          <a:p>
            <a:pPr algn="ctr"/>
            <a:endParaRPr lang="en-US" sz="4400" dirty="0" smtClean="0">
              <a:solidFill>
                <a:srgbClr val="660066"/>
              </a:solidFill>
            </a:endParaRPr>
          </a:p>
          <a:p>
            <a:pPr algn="ctr"/>
            <a:r>
              <a:rPr lang="en-US" sz="4400" dirty="0" smtClean="0">
                <a:solidFill>
                  <a:srgbClr val="660066"/>
                </a:solidFill>
              </a:rPr>
              <a:t>Evaluation </a:t>
            </a:r>
            <a:r>
              <a:rPr lang="en-US" sz="4400" dirty="0">
                <a:solidFill>
                  <a:srgbClr val="660066"/>
                </a:solidFill>
              </a:rPr>
              <a:t>Communities for Learning, Inquiry, and Practice about Systems </a:t>
            </a:r>
            <a:endParaRPr lang="en-US" sz="44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24367" y="3116263"/>
            <a:ext cx="85979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774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0" y="76095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rgbClr val="660066"/>
                </a:solidFill>
              </a:rPr>
              <a:t>ECLIPS</a:t>
            </a:r>
            <a:endParaRPr lang="en-US" sz="44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24367" y="3116263"/>
            <a:ext cx="85979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None/>
            </a:pP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406400" y="2116941"/>
            <a:ext cx="8195734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/>
              <a:t>An exploratory </a:t>
            </a:r>
            <a:r>
              <a:rPr lang="en-US" sz="2800" dirty="0"/>
              <a:t>proof-of-concept project </a:t>
            </a:r>
            <a:r>
              <a:rPr lang="en-US" sz="2800" dirty="0" smtClean="0"/>
              <a:t>to </a:t>
            </a:r>
            <a:r>
              <a:rPr lang="en-US" sz="2800" dirty="0"/>
              <a:t>investigate the effectiveness of a 15-month evaluation capacity building </a:t>
            </a:r>
            <a:r>
              <a:rPr lang="en-US" sz="2800" dirty="0" smtClean="0"/>
              <a:t>process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>
                <a:ea typeface="ＭＳ Ｐゴシック"/>
                <a:cs typeface="ＭＳ Ｐゴシック"/>
              </a:rPr>
              <a:t>Funding – NSF </a:t>
            </a:r>
            <a:r>
              <a:rPr lang="en-US" sz="2800" dirty="0" smtClean="0">
                <a:ea typeface="ＭＳ Ｐゴシック"/>
                <a:cs typeface="ＭＳ Ｐゴシック"/>
              </a:rPr>
              <a:t>PRIME grant</a:t>
            </a:r>
            <a:endParaRPr lang="en-US" sz="2800" dirty="0"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/>
              <a:t>Focus is on STEM </a:t>
            </a:r>
            <a:r>
              <a:rPr lang="en-US" sz="2800" dirty="0"/>
              <a:t>education projects with a workforce </a:t>
            </a:r>
            <a:r>
              <a:rPr lang="en-US" sz="2800" dirty="0" smtClean="0"/>
              <a:t>emphasis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96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0" y="292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660066"/>
                </a:solidFill>
                <a:latin typeface="Calibri" pitchFamily="34" charset="0"/>
              </a:rPr>
              <a:t>ECLIPS Purposes</a:t>
            </a: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503765" y="1566333"/>
            <a:ext cx="7945967" cy="462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Build </a:t>
            </a:r>
            <a:r>
              <a:rPr lang="en-US" sz="2800" dirty="0"/>
              <a:t>the capacity of evaluators to conduct high-value systems-based evaluations of STEM education </a:t>
            </a:r>
            <a:r>
              <a:rPr lang="en-US" sz="2800" dirty="0" smtClean="0"/>
              <a:t>projects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sz="2800" dirty="0" smtClean="0"/>
              <a:t>Investigate to what extent and in </a:t>
            </a:r>
            <a:r>
              <a:rPr lang="en-US" sz="2800" dirty="0"/>
              <a:t>what ways </a:t>
            </a:r>
            <a:r>
              <a:rPr lang="en-US" sz="2800" dirty="0" smtClean="0"/>
              <a:t>the </a:t>
            </a:r>
            <a:r>
              <a:rPr lang="en-US" sz="2800" i="1" dirty="0"/>
              <a:t>ECLIPS</a:t>
            </a:r>
            <a:r>
              <a:rPr lang="en-US" sz="2800" dirty="0"/>
              <a:t> process effectively </a:t>
            </a:r>
            <a:r>
              <a:rPr lang="en-US" sz="2800" dirty="0" smtClean="0"/>
              <a:t>builds </a:t>
            </a:r>
            <a:r>
              <a:rPr lang="en-US" sz="2800" dirty="0"/>
              <a:t>the capacity of practicing STEM education evaluators to conduct such evaluations</a:t>
            </a:r>
            <a:endParaRPr lang="en-US" sz="2800" dirty="0" smtClean="0"/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3200" dirty="0">
              <a:ea typeface="ＭＳ Ｐゴシック"/>
              <a:cs typeface="ＭＳ Ｐゴシック"/>
            </a:endParaRPr>
          </a:p>
          <a:p>
            <a:pPr marL="457200" indent="-457200" algn="ctr">
              <a:spcAft>
                <a:spcPts val="600"/>
              </a:spcAft>
            </a:pPr>
            <a:endParaRPr lang="en-US" sz="32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0" y="4937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Calibri" pitchFamily="34" charset="0"/>
              </a:rPr>
              <a:t>System Concepts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695325" y="1201598"/>
            <a:ext cx="80010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Learn and apply three key systems concepts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understanding </a:t>
            </a:r>
            <a:r>
              <a:rPr lang="en-US" sz="2800" dirty="0"/>
              <a:t>a system as a configuration of interacting, interdependent parts forming a whole that is more than the sum of its </a:t>
            </a:r>
            <a:r>
              <a:rPr lang="en-US" sz="2800" dirty="0" smtClean="0"/>
              <a:t>parts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recognizing </a:t>
            </a:r>
            <a:r>
              <a:rPr lang="en-US" sz="2800" dirty="0"/>
              <a:t>and distinguishing among organized, unorganized, and self-organizing system </a:t>
            </a:r>
            <a:r>
              <a:rPr lang="en-US" sz="2800" dirty="0" smtClean="0"/>
              <a:t>dynamics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identifying </a:t>
            </a:r>
            <a:r>
              <a:rPr lang="en-US" sz="2800" dirty="0"/>
              <a:t>patterns within systems based on attending to a </a:t>
            </a:r>
            <a:r>
              <a:rPr lang="en-US" sz="2800" dirty="0" smtClean="0"/>
              <a:t>system’s </a:t>
            </a:r>
            <a:r>
              <a:rPr lang="en-US" sz="2800" dirty="0"/>
              <a:t>boundaries, relationships, and perspectives </a:t>
            </a:r>
            <a:endParaRPr lang="en-US" sz="2800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82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"/>
    </mc:Choice>
    <mc:Fallback xmlns="">
      <p:transition spd="slow" advTm="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795</Words>
  <Application>Microsoft Macintosh PowerPoint</Application>
  <PresentationFormat>On-screen Show (4:3)</PresentationFormat>
  <Paragraphs>112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Session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 </vt:lpstr>
      <vt:lpstr>PowerPoint Presentation</vt:lpstr>
    </vt:vector>
  </TitlesOfParts>
  <Company>InSits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Wyckoff</dc:creator>
  <cp:lastModifiedBy>PAT JESSUP</cp:lastModifiedBy>
  <cp:revision>99</cp:revision>
  <cp:lastPrinted>2011-10-29T14:52:41Z</cp:lastPrinted>
  <dcterms:created xsi:type="dcterms:W3CDTF">2011-10-31T15:13:39Z</dcterms:created>
  <dcterms:modified xsi:type="dcterms:W3CDTF">2012-10-26T11:12:16Z</dcterms:modified>
</cp:coreProperties>
</file>