
<file path=[Content_Types].xml><?xml version="1.0" encoding="utf-8"?>
<Types xmlns="http://schemas.openxmlformats.org/package/2006/content-types"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Default Extension="doc" ContentType="application/msword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media/audio1.bin" ContentType="audio/unknown"/>
  <Default Extension="pdf" ContentType="application/pdf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media/audio2.bin" ContentType="audio/unknown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318" r:id="rId4"/>
    <p:sldId id="328" r:id="rId5"/>
    <p:sldId id="387" r:id="rId6"/>
    <p:sldId id="374" r:id="rId7"/>
    <p:sldId id="375" r:id="rId8"/>
    <p:sldId id="376" r:id="rId9"/>
    <p:sldId id="370" r:id="rId10"/>
    <p:sldId id="386" r:id="rId11"/>
    <p:sldId id="369" r:id="rId12"/>
    <p:sldId id="3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4A025"/>
    <a:srgbClr val="AA46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7A73BC-383F-6E4F-990E-2E1639870D5F}" type="datetime1">
              <a:rPr lang="en-US"/>
              <a:pPr>
                <a:defRPr/>
              </a:pPr>
              <a:t>11/5/11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AFDFE4-53B8-EB44-859F-387C5C2478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95DFAE-BC38-9646-B914-5D8A9C6BC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59AF0-B0C2-CE4B-8273-99DE05319D1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3885120" y="8685022"/>
            <a:ext cx="2971336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b">
            <a:prstTxWarp prst="textNoShape">
              <a:avLst/>
            </a:prstTxWarp>
          </a:bodyPr>
          <a:lstStyle/>
          <a:p>
            <a:pPr algn="r" defTabSz="457166"/>
            <a:fld id="{9CC836B9-54AA-3240-A745-340673411E9A}" type="slidenum">
              <a:rPr lang="en-US" sz="120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pPr algn="r" defTabSz="457166"/>
              <a:t>5</a:t>
            </a:fld>
            <a:endParaRPr lang="en-US" sz="1200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444810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885120" y="8685022"/>
            <a:ext cx="2971336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b">
            <a:prstTxWarp prst="textNoShape">
              <a:avLst/>
            </a:prstTxWarp>
          </a:bodyPr>
          <a:lstStyle/>
          <a:p>
            <a:pPr algn="r" defTabSz="457166"/>
            <a:fld id="{7EA643E6-6387-1742-9481-8DA88E36B2E6}" type="slidenum">
              <a:rPr lang="en-US" sz="120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pPr algn="r" defTabSz="457166"/>
              <a:t>6</a:t>
            </a:fld>
            <a:endParaRPr lang="en-US" sz="1200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444810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3885120" y="8685022"/>
            <a:ext cx="2971336" cy="45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b">
            <a:prstTxWarp prst="textNoShape">
              <a:avLst/>
            </a:prstTxWarp>
          </a:bodyPr>
          <a:lstStyle/>
          <a:p>
            <a:pPr algn="r" defTabSz="457166"/>
            <a:fld id="{2733928B-7A85-6448-A921-0DD33824DA8D}" type="slidenum">
              <a:rPr lang="en-US" sz="120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pPr algn="r" defTabSz="457166"/>
              <a:t>7</a:t>
            </a:fld>
            <a:endParaRPr lang="en-US" sz="1200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444810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7752C-C1A2-6F45-8A6F-B249110C887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7752C-C1A2-6F45-8A6F-B249110C887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5DFAE-BC38-9646-B914-5D8A9C6BC7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7752C-C1A2-6F45-8A6F-B249110C887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9BD09-BD85-824C-BF61-F3A2C3469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07962-480E-C34E-B124-418921FBF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2B8B-D021-DB44-92FF-A65B9F21B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787D5-FCB8-1A49-87E6-AE23E2AE4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BEF36D-87A8-9D4A-B1DE-AA5C204BDE5F}" type="datetimeFigureOut">
              <a:rPr lang="en-US">
                <a:solidFill>
                  <a:srgbClr val="000000"/>
                </a:solidFill>
              </a:rPr>
              <a:pPr/>
              <a:t>11/4/11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4C2523-CC1A-824A-9D7B-863A5A9632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0E54-54F8-9049-8902-110084FC4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AA776-25B6-2143-B744-D41FED565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CCDC-FB54-3A4B-9D0D-BD87339C8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A31C-DD69-6440-AEF5-3481FBF42B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BC31-9990-9F44-9469-D2456FBA0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CE4E-B340-464B-88CB-AD41406D5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3B76-D7AC-2F49-9A38-376227FA9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1818A-8963-7841-979F-7B1DCCE7C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E4A0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EED66B-5EC7-A941-95C1-5630D248B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ssw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343525" y="6400800"/>
            <a:ext cx="38004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A463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390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390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rgbClr val="000000"/>
                  </a:solidFill>
                  <a:latin typeface="Times New Roman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391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 dirty="0" smtClean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1239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37285E94-FCBC-1146-BA82-4EC3879632BF}" type="datetimeFigureOut">
              <a:rPr lang="en-US">
                <a:solidFill>
                  <a:srgbClr val="000000"/>
                </a:solidFill>
                <a:ea typeface="Arial" charset="0"/>
                <a:cs typeface="Arial" charset="0"/>
              </a:rPr>
              <a:pPr/>
              <a:t>11/4/11</a:t>
            </a:fld>
            <a:endParaRPr lang="en-US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27F8268-7359-8344-A413-48D4CBD29F59}" type="slidenum">
              <a:rPr lang="en-US">
                <a:solidFill>
                  <a:srgbClr val="000000"/>
                </a:solidFill>
                <a:ea typeface="Arial" charset="0"/>
                <a:cs typeface="Arial" charset="0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 dirty="0" smtClean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8.pdf"/><Relationship Id="rId5" Type="http://schemas.openxmlformats.org/officeDocument/2006/relationships/image" Target="../media/image19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audio" Target="../media/audio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mailto:mkazi@buffalo.edu" TargetMode="External"/><Relationship Id="rId5" Type="http://schemas.openxmlformats.org/officeDocument/2006/relationships/oleObject" Target="../embeddings/Microsoft_Word_97_-_2004_Document1.doc"/><Relationship Id="rId6" Type="http://schemas.openxmlformats.org/officeDocument/2006/relationships/oleObject" Target="NO%20NAME:2008%20Sept%20Conference:TMC%20Logo%20(Colour%20and%20B&amp;W).doc!OLE_LINK1" TargetMode="External"/><Relationship Id="rId7" Type="http://schemas.openxmlformats.org/officeDocument/2006/relationships/image" Target="../media/image3.pn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audio" Target="../media/audio1.bin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pdf"/><Relationship Id="rId6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13.pdf"/><Relationship Id="rId5" Type="http://schemas.openxmlformats.org/officeDocument/2006/relationships/image" Target="../media/image14.png"/><Relationship Id="rId6" Type="http://schemas.openxmlformats.org/officeDocument/2006/relationships/image" Target="../media/image15.pdf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/>
              <a:t>Integrating Realist Evaluation Strategies to Achieve 100</a:t>
            </a:r>
            <a:r>
              <a:rPr lang="en-US" sz="2000" b="1" dirty="0" smtClean="0"/>
              <a:t>% Evaluation </a:t>
            </a:r>
            <a:r>
              <a:rPr lang="en-US" sz="2000" b="1" dirty="0" smtClean="0"/>
              <a:t>of all Education,</a:t>
            </a:r>
            <a:br>
              <a:rPr lang="en-US" sz="2000" b="1" dirty="0" smtClean="0"/>
            </a:br>
            <a:r>
              <a:rPr lang="en-US" sz="2000" b="1" dirty="0" smtClean="0"/>
              <a:t>Social Work, Health, Youth Justice and Other Human Services: Example of Chautauqua County, NY</a:t>
            </a:r>
            <a:br>
              <a:rPr lang="en-US" sz="2000" b="1" dirty="0" smtClean="0"/>
            </a:br>
            <a:r>
              <a:rPr lang="en-US" sz="2000" b="1" dirty="0" smtClean="0"/>
              <a:t>and Moray Council, Scotland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00400"/>
            <a:ext cx="7162800" cy="609600"/>
          </a:xfrm>
        </p:spPr>
        <p:txBody>
          <a:bodyPr/>
          <a:lstStyle/>
          <a:p>
            <a:pPr algn="l" eaLnBrk="1" hangingPunct="1"/>
            <a:r>
              <a:rPr lang="en-US" sz="1800" b="1" i="1" dirty="0" smtClean="0">
                <a:solidFill>
                  <a:schemeClr val="tx1"/>
                </a:solidFill>
              </a:rPr>
              <a:t>Demonstration Session Presented </a:t>
            </a:r>
            <a:r>
              <a:rPr lang="en-US" sz="1800" b="1" i="1" dirty="0" smtClean="0">
                <a:solidFill>
                  <a:schemeClr val="tx1"/>
                </a:solidFill>
              </a:rPr>
              <a:t>at American Evaluation Association’s 25</a:t>
            </a:r>
            <a:r>
              <a:rPr lang="en-US" sz="1800" b="1" i="1" baseline="30000" dirty="0" smtClean="0">
                <a:solidFill>
                  <a:schemeClr val="tx1"/>
                </a:solidFill>
              </a:rPr>
              <a:t>th</a:t>
            </a:r>
            <a:r>
              <a:rPr lang="en-US" sz="1800" b="1" i="1" dirty="0" smtClean="0">
                <a:solidFill>
                  <a:schemeClr val="tx1"/>
                </a:solidFill>
              </a:rPr>
              <a:t> Annual Conference, Anaheim, California, November 2-5, 2011</a:t>
            </a:r>
            <a:endParaRPr lang="en-US" sz="1800" b="1" i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700" dirty="0" smtClean="0">
                <a:solidFill>
                  <a:schemeClr val="tx1"/>
                </a:solidFill>
              </a:rPr>
              <a:t>Mansoor </a:t>
            </a:r>
            <a:r>
              <a:rPr lang="en-US" sz="1700" dirty="0" smtClean="0">
                <a:solidFill>
                  <a:schemeClr val="tx1"/>
                </a:solidFill>
              </a:rPr>
              <a:t>A. F. Kazi, </a:t>
            </a:r>
            <a:r>
              <a:rPr lang="en-US" sz="1700" dirty="0" smtClean="0">
                <a:solidFill>
                  <a:schemeClr val="tx1"/>
                </a:solidFill>
              </a:rPr>
              <a:t>PhD</a:t>
            </a:r>
            <a:r>
              <a:rPr lang="en-US" sz="1700" dirty="0" smtClean="0">
                <a:solidFill>
                  <a:schemeClr val="tx1"/>
                </a:solidFill>
              </a:rPr>
              <a:t>, University at Buffalo (The SUNY</a:t>
            </a:r>
          </a:p>
          <a:p>
            <a:pPr algn="l" eaLnBrk="1" hangingPunct="1"/>
            <a:r>
              <a:rPr lang="en-US" sz="1700" dirty="0" smtClean="0">
                <a:solidFill>
                  <a:schemeClr val="tx1"/>
                </a:solidFill>
              </a:rPr>
              <a:t>Rachel Ludwig, Chautauqua County Department of Mental Hygiene</a:t>
            </a:r>
          </a:p>
          <a:p>
            <a:pPr algn="l" eaLnBrk="1" hangingPunct="1"/>
            <a:r>
              <a:rPr lang="en-US" sz="1700" dirty="0" smtClean="0">
                <a:solidFill>
                  <a:schemeClr val="tx1"/>
                </a:solidFill>
              </a:rPr>
              <a:t>Jeremy </a:t>
            </a:r>
            <a:r>
              <a:rPr lang="en-US" sz="1700" dirty="0" err="1" smtClean="0">
                <a:solidFill>
                  <a:schemeClr val="tx1"/>
                </a:solidFill>
              </a:rPr>
              <a:t>Akehurst</a:t>
            </a:r>
            <a:r>
              <a:rPr lang="en-US" sz="1700" dirty="0" smtClean="0">
                <a:solidFill>
                  <a:schemeClr val="tx1"/>
                </a:solidFill>
              </a:rPr>
              <a:t>, Moray Council, Scotland</a:t>
            </a:r>
          </a:p>
          <a:p>
            <a:pPr algn="l" eaLnBrk="1" hangingPunct="1"/>
            <a:r>
              <a:rPr lang="en-US" sz="1700" dirty="0" smtClean="0">
                <a:solidFill>
                  <a:schemeClr val="tx1"/>
                </a:solidFill>
              </a:rPr>
              <a:t>Anne </a:t>
            </a:r>
            <a:r>
              <a:rPr lang="en-US" sz="1700" dirty="0" err="1" smtClean="0">
                <a:solidFill>
                  <a:schemeClr val="tx1"/>
                </a:solidFill>
              </a:rPr>
              <a:t>Bartone</a:t>
            </a:r>
            <a:r>
              <a:rPr lang="en-US" sz="1700" dirty="0" smtClean="0">
                <a:solidFill>
                  <a:schemeClr val="tx1"/>
                </a:solidFill>
              </a:rPr>
              <a:t>, </a:t>
            </a:r>
            <a:r>
              <a:rPr lang="en-US" sz="1700" dirty="0" smtClean="0">
                <a:solidFill>
                  <a:schemeClr val="tx1"/>
                </a:solidFill>
              </a:rPr>
              <a:t>R</a:t>
            </a:r>
            <a:r>
              <a:rPr lang="en-US" sz="1700" dirty="0" smtClean="0">
                <a:solidFill>
                  <a:schemeClr val="tx1"/>
                </a:solidFill>
              </a:rPr>
              <a:t>esearch Assistant, University at Buffalo (The SUNY)</a:t>
            </a:r>
            <a:endParaRPr lang="en-US" sz="1700" dirty="0" smtClean="0">
              <a:solidFill>
                <a:schemeClr val="tx1"/>
              </a:solidFill>
            </a:endParaRPr>
          </a:p>
          <a:p>
            <a:pPr algn="l" eaLnBrk="1" hangingPunct="1"/>
            <a:endParaRPr lang="en-US" sz="1700" dirty="0" smtClean="0">
              <a:solidFill>
                <a:schemeClr val="tx1"/>
              </a:solidFill>
            </a:endParaRPr>
          </a:p>
        </p:txBody>
      </p:sp>
      <p:pic>
        <p:nvPicPr>
          <p:cNvPr id="16388" name="Picture 5" descr="footer_m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08625"/>
            <a:ext cx="9144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apestry-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0"/>
            <a:ext cx="1235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1524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Papyrus" charset="0"/>
                <a:ea typeface="Calibri" charset="0"/>
                <a:cs typeface="Calibri" charset="0"/>
              </a:rPr>
              <a:t>Tapestry of </a:t>
            </a:r>
            <a:br>
              <a:rPr lang="en-US" b="1" dirty="0" smtClean="0">
                <a:latin typeface="Papyrus" charset="0"/>
                <a:ea typeface="Calibri" charset="0"/>
                <a:cs typeface="Calibri" charset="0"/>
              </a:rPr>
            </a:br>
            <a:r>
              <a:rPr lang="en-US" b="1" dirty="0" smtClean="0">
                <a:latin typeface="Papyrus" charset="0"/>
                <a:ea typeface="Calibri" charset="0"/>
                <a:cs typeface="Calibri" charset="0"/>
              </a:rPr>
              <a:t>Chautauqua County, </a:t>
            </a:r>
            <a:br>
              <a:rPr lang="en-US" b="1" dirty="0" smtClean="0">
                <a:latin typeface="Papyrus" charset="0"/>
                <a:ea typeface="Calibri" charset="0"/>
                <a:cs typeface="Calibri" charset="0"/>
              </a:rPr>
            </a:br>
            <a:r>
              <a:rPr lang="en-US" b="1" dirty="0" smtClean="0">
                <a:latin typeface="Papyrus" charset="0"/>
                <a:ea typeface="Calibri" charset="0"/>
                <a:cs typeface="Calibri" charset="0"/>
              </a:rPr>
              <a:t>New York</a:t>
            </a:r>
            <a:r>
              <a:rPr lang="en-US" sz="1050" dirty="0" smtClean="0">
                <a:latin typeface="Papyrus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tx1"/>
                </a:solidFill>
              </a:rPr>
              <a:t>Examples of data and findings</a:t>
            </a:r>
            <a:endParaRPr lang="en-GB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6858000" cy="4800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Next phase of workshop is to demonstrate</a:t>
            </a: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 findings </a:t>
            </a: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from </a:t>
            </a: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individual </a:t>
            </a: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databases</a:t>
            </a: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 from UK &amp; USA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Demonstration of how to use existing data and to undertake data analysis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smtClean="0">
                <a:solidFill>
                  <a:schemeClr val="tx1"/>
                </a:solidFill>
                <a:ea typeface="Times" charset="0"/>
                <a:cs typeface="Times" charset="0"/>
              </a:rPr>
              <a:t>How to build partnerships in data collection, analysis, and dissemination</a:t>
            </a:r>
          </a:p>
          <a:p>
            <a:pPr eaLnBrk="1" hangingPunct="1">
              <a:lnSpc>
                <a:spcPct val="90000"/>
              </a:lnSpc>
            </a:pPr>
            <a:endParaRPr lang="en-GB" sz="2000" b="1" dirty="0" smtClean="0">
              <a:solidFill>
                <a:schemeClr val="tx1"/>
              </a:solidFill>
              <a:ea typeface="Times" charset="0"/>
              <a:cs typeface="Times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000" b="1" dirty="0" smtClean="0">
              <a:solidFill>
                <a:schemeClr val="tx1"/>
              </a:solidFill>
              <a:ea typeface="Times" charset="0"/>
              <a:cs typeface="Times" charset="0"/>
            </a:endParaRP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7391400" y="1752600"/>
            <a:ext cx="17526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796213" y="2738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 dirty="0">
              <a:latin typeface="Times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GB" sz="3600" b="1" dirty="0"/>
              <a:t>Conclusion</a:t>
            </a:r>
            <a:endParaRPr 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6858000" cy="4495800"/>
          </a:xfrm>
          <a:solidFill>
            <a:schemeClr val="bg1"/>
          </a:solidFill>
        </p:spPr>
        <p:txBody>
          <a:bodyPr/>
          <a:lstStyle/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Realist evaluation strategies help to utilize the available data and to conduct deeper analysis</a:t>
            </a: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Explanations for differences between those that improve on an outcome and those that do not</a:t>
            </a: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Identify patterns in the data with a prediction of the odds of achieving a given outcome in particular circumstances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Repeatedly investigate changes in outcomes, intervention &amp; the contexts with schools, agencies, and communities</a:t>
            </a: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GB" sz="1600" b="1" dirty="0" smtClean="0"/>
          </a:p>
        </p:txBody>
      </p:sp>
      <p:sp>
        <p:nvSpPr>
          <p:cNvPr id="6" name="ClipArt Placeholder 5"/>
          <p:cNvSpPr>
            <a:spLocks noGrp="1"/>
          </p:cNvSpPr>
          <p:nvPr>
            <p:ph type="clipArt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781800" y="685800"/>
            <a:ext cx="1905000" cy="1524000"/>
          </a:xfrm>
        </p:spPr>
        <p:txBody>
          <a:bodyPr/>
          <a:lstStyle/>
          <a:p>
            <a:r>
              <a:rPr lang="en-US" sz="2400" b="1" dirty="0" smtClean="0">
                <a:latin typeface="Papyrus" charset="0"/>
                <a:ea typeface="Calibri" charset="0"/>
                <a:cs typeface="Calibri" charset="0"/>
              </a:rPr>
              <a:t>Tapestry of </a:t>
            </a:r>
            <a:br>
              <a:rPr lang="en-US" sz="2400" b="1" dirty="0" smtClean="0">
                <a:latin typeface="Papyrus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latin typeface="Papyrus" charset="0"/>
                <a:ea typeface="Calibri" charset="0"/>
                <a:cs typeface="Calibri" charset="0"/>
              </a:rPr>
              <a:t>Chautauqua County, </a:t>
            </a:r>
            <a:br>
              <a:rPr lang="en-US" sz="2400" b="1" dirty="0" smtClean="0">
                <a:latin typeface="Papyrus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latin typeface="Papyrus" charset="0"/>
                <a:ea typeface="Calibri" charset="0"/>
                <a:cs typeface="Calibri" charset="0"/>
              </a:rPr>
              <a:t>New York</a:t>
            </a:r>
            <a:r>
              <a:rPr lang="en-US" sz="1400" dirty="0" smtClean="0">
                <a:latin typeface="Papyrus" charset="0"/>
              </a:rPr>
              <a:t> </a:t>
            </a:r>
            <a:endParaRPr lang="en-US" sz="4800" dirty="0" smtClean="0">
              <a:latin typeface="Papyrus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0000" cy="2514600"/>
          </a:xfrm>
          <a:solidFill>
            <a:srgbClr val="FF99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500" b="1" dirty="0">
                <a:solidFill>
                  <a:schemeClr val="tx1"/>
                </a:solidFill>
              </a:rPr>
              <a:t>Mansoor A. F. Kazi, PhD, Director, Program Evaluation Center, School of Social Work, University at Buffalo</a:t>
            </a:r>
          </a:p>
          <a:p>
            <a:pPr eaLnBrk="1" hangingPunct="1">
              <a:lnSpc>
                <a:spcPct val="90000"/>
              </a:lnSpc>
            </a:pPr>
            <a:endParaRPr lang="en-GB" sz="15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900" b="1" dirty="0">
                <a:hlinkClick r:id="rId4"/>
              </a:rPr>
              <a:t>mkazi@buffalo.edu</a:t>
            </a:r>
            <a:endParaRPr lang="en-GB" sz="19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600" b="1" dirty="0">
              <a:solidFill>
                <a:srgbClr val="000000"/>
              </a:solidFill>
              <a:latin typeface="Time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6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15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15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15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800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953000" y="4343400"/>
            <a:ext cx="3429000" cy="1570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" charset="0"/>
              </a:rPr>
              <a:t>Based on Kazi, M. A. F. (2003) ‘Realist Evaluation in Practice’, London: Sage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04800" y="304800"/>
          <a:ext cx="3798888" cy="573088"/>
        </p:xfrm>
        <a:graphic>
          <a:graphicData uri="http://schemas.openxmlformats.org/presentationml/2006/ole">
            <p:oleObj spid="_x0000_s17410" name="Document" r:id="rId5" imgW="3797808" imgH="573024" progId="Word.Document.8">
              <p:embed/>
            </p:oleObj>
          </a:graphicData>
        </a:graphic>
      </p:graphicFrame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181600" y="228600"/>
            <a:ext cx="3429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Realist Evaluation Partnerships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486400" y="2362200"/>
          <a:ext cx="1409700" cy="1562100"/>
        </p:xfrm>
        <a:graphic>
          <a:graphicData uri="http://schemas.openxmlformats.org/presentationml/2006/ole">
            <p:oleObj spid="_x0000_s17411" name="Document" r:id="rId6" imgW="1409700" imgH="1562100" progId="Word.Document.12">
              <p:link updateAutomatic="1"/>
            </p:oleObj>
          </a:graphicData>
        </a:graphic>
      </p:graphicFrame>
      <p:pic>
        <p:nvPicPr>
          <p:cNvPr id="17416" name="Picture 4" descr="Tapestry-A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838200"/>
            <a:ext cx="1235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http://www.hel2.fi/social_service_department/yp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" y="4495800"/>
            <a:ext cx="419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http://www.hel2.fi/social_service_department/ypv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95400" y="5257800"/>
            <a:ext cx="3429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Box 11"/>
          <p:cNvSpPr txBox="1">
            <a:spLocks noChangeArrowheads="1"/>
          </p:cNvSpPr>
          <p:nvPr/>
        </p:nvSpPr>
        <p:spPr bwMode="auto">
          <a:xfrm>
            <a:off x="7239000" y="2667000"/>
            <a:ext cx="152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Youth Offending Teams, Local Authorities. 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tx1"/>
                </a:solidFill>
              </a:rPr>
              <a:t>Main </a:t>
            </a:r>
            <a:r>
              <a:rPr lang="en-GB" sz="3600" dirty="0" smtClean="0">
                <a:solidFill>
                  <a:schemeClr val="tx1"/>
                </a:solidFill>
              </a:rPr>
              <a:t>Objectives</a:t>
            </a:r>
            <a:endParaRPr lang="en-GB" sz="54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229600" cy="502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Apply </a:t>
            </a:r>
            <a:r>
              <a:rPr lang="en-US" sz="2800" dirty="0" smtClean="0">
                <a:solidFill>
                  <a:srgbClr val="000000"/>
                </a:solidFill>
              </a:rPr>
              <a:t>realist evaluation strategies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smtClean="0">
                <a:solidFill>
                  <a:srgbClr val="000000"/>
                </a:solidFill>
              </a:rPr>
              <a:t>the evaluation of 100% natural samples in schools, health, youth justice and other human service agencies for youth and families.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These </a:t>
            </a:r>
            <a:r>
              <a:rPr lang="en-US" sz="2800" dirty="0" smtClean="0">
                <a:solidFill>
                  <a:srgbClr val="000000"/>
                </a:solidFill>
              </a:rPr>
              <a:t>agencies routinely collect data that is typically not used for evaluation purposes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Include </a:t>
            </a:r>
            <a:r>
              <a:rPr lang="en-US" sz="2800" dirty="0" smtClean="0">
                <a:solidFill>
                  <a:srgbClr val="000000"/>
                </a:solidFill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ractice </a:t>
            </a:r>
            <a:r>
              <a:rPr lang="en-US" sz="2800" dirty="0" smtClean="0">
                <a:solidFill>
                  <a:srgbClr val="000000"/>
                </a:solidFill>
              </a:rPr>
              <a:t>e</a:t>
            </a:r>
            <a:r>
              <a:rPr lang="en-US" sz="2800" dirty="0" smtClean="0">
                <a:solidFill>
                  <a:srgbClr val="000000"/>
                </a:solidFill>
              </a:rPr>
              <a:t>xamples from  SAMHSA funded System of Care in Chautauqua County and from Moray Council, Scotland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796213" y="2738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 dirty="0">
              <a:latin typeface="Times" charset="0"/>
            </a:endParaRPr>
          </a:p>
        </p:txBody>
      </p:sp>
      <p:pic>
        <p:nvPicPr>
          <p:cNvPr id="19461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8077200" y="381000"/>
            <a:ext cx="571500" cy="75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smtClean="0"/>
              <a:t>Realist Evaluation</a:t>
            </a:r>
            <a:br>
              <a:rPr lang="en-GB" b="1" u="sng" smtClean="0"/>
            </a:br>
            <a:endParaRPr lang="en-US" b="1" u="sng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6781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b="1" smtClean="0">
                <a:solidFill>
                  <a:srgbClr val="000000"/>
                </a:solidFill>
              </a:rPr>
              <a:t>Realist evaluation seeks to evaluate practice within the realities of society, based on </a:t>
            </a:r>
            <a:r>
              <a:rPr lang="en-US" sz="1800" b="1" smtClean="0">
                <a:solidFill>
                  <a:srgbClr val="000000"/>
                </a:solidFill>
              </a:rPr>
              <a:t>Emergent and Symbiotic elements of natural law. </a:t>
            </a:r>
            <a:r>
              <a:rPr lang="en-GB" sz="1800" b="1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000000"/>
                </a:solidFill>
              </a:rPr>
              <a:t>All systems are emergent and constantly in a state of evolution, along with the reality that we are all symbiotically connected to nature and to each other.</a:t>
            </a:r>
            <a:endParaRPr lang="en-GB" sz="18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b="1" smtClean="0">
                <a:solidFill>
                  <a:srgbClr val="000000"/>
                </a:solidFill>
              </a:rPr>
              <a:t>Practice takes place in an open system that consists of a constellation of inter-connected structures, mechanisms and contexts.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b="1" smtClean="0">
                <a:solidFill>
                  <a:srgbClr val="000000"/>
                </a:solidFill>
              </a:rPr>
              <a:t>Realism aims to address all the significant variables… through a realist effectiveness cycle which links the models of intervention with the circumstances in which practice takes place (Rom Harre’s models, analogous with reality)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1800" b="1" smtClean="0">
                <a:solidFill>
                  <a:srgbClr val="000000"/>
                </a:solidFill>
                <a:ea typeface="Times" charset="0"/>
                <a:cs typeface="Times" charset="0"/>
              </a:rPr>
              <a:t>Explanation at any one time requires further investigation and further explanation (continuous testing &amp; development of Rom Harre’s models)</a:t>
            </a:r>
            <a:endParaRPr lang="en-GB" sz="1400" b="1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GB" sz="16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pic>
        <p:nvPicPr>
          <p:cNvPr id="25604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7424738" y="1981200"/>
            <a:ext cx="1095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GB" sz="3400" dirty="0" smtClean="0"/>
              <a:t>R</a:t>
            </a:r>
            <a:r>
              <a:rPr lang="en-GB" sz="3400" dirty="0" smtClean="0"/>
              <a:t>ealist </a:t>
            </a:r>
            <a:r>
              <a:rPr lang="en-GB" sz="3400" dirty="0"/>
              <a:t>Evaluation: What Interventions work &amp; in what circumstances</a:t>
            </a:r>
            <a:endParaRPr lang="en-GB" sz="38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676400"/>
            <a:ext cx="8153400" cy="4648200"/>
          </a:xfrm>
          <a:solidFill>
            <a:srgbClr val="FF9999"/>
          </a:solidFill>
        </p:spPr>
        <p:txBody>
          <a:bodyPr/>
          <a:lstStyle/>
          <a:p>
            <a:pPr marL="514350" indent="-514350" defTabSz="457200">
              <a:lnSpc>
                <a:spcPct val="90000"/>
              </a:lnSpc>
            </a:pPr>
            <a:r>
              <a:rPr lang="en-GB" sz="2000" b="1" dirty="0">
                <a:ea typeface="Times" charset="0"/>
                <a:cs typeface="Times" charset="0"/>
              </a:rPr>
              <a:t>A combination of efficacy research &amp; epidemiology traditions</a:t>
            </a:r>
          </a:p>
          <a:p>
            <a:pPr marL="514350" indent="-514350" defTabSz="457200">
              <a:lnSpc>
                <a:spcPct val="90000"/>
              </a:lnSpc>
              <a:buFont typeface="Wingdings" charset="2"/>
              <a:buNone/>
            </a:pPr>
            <a:endParaRPr lang="en-GB" sz="20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r>
              <a:rPr lang="en-US" sz="2000" b="1" dirty="0">
                <a:solidFill>
                  <a:srgbClr val="000000"/>
                </a:solidFill>
              </a:rPr>
              <a:t>Management Information System (MIS) Data routinely collected but typically not used for evaluation in agencies</a:t>
            </a:r>
          </a:p>
          <a:p>
            <a:pPr marL="514350" indent="-514350" defTabSz="457200">
              <a:lnSpc>
                <a:spcPct val="90000"/>
              </a:lnSpc>
              <a:buFont typeface="Wingdings" charset="2"/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r>
              <a:rPr lang="en-GB" sz="2000" b="1" dirty="0">
                <a:solidFill>
                  <a:srgbClr val="000000"/>
                </a:solidFill>
              </a:rPr>
              <a:t>Investigate interrelationships between outcomes, client demographics, client circumstances, &amp; services provided</a:t>
            </a:r>
          </a:p>
          <a:p>
            <a:pPr marL="514350" indent="-514350" defTabSz="457200">
              <a:lnSpc>
                <a:spcPct val="90000"/>
              </a:lnSpc>
              <a:buFont typeface="Wingdings" charset="2"/>
              <a:buNone/>
            </a:pPr>
            <a:endParaRPr lang="en-GB" sz="20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r>
              <a:rPr lang="en-GB" sz="2000" b="1" dirty="0">
                <a:solidFill>
                  <a:srgbClr val="000000"/>
                </a:solidFill>
              </a:rPr>
              <a:t>Methods such as binary logistic regression can predict the likelihood of effectiveness of an intervention in given circumstances</a:t>
            </a:r>
          </a:p>
          <a:p>
            <a:pPr marL="514350" indent="-514350" defTabSz="457200">
              <a:lnSpc>
                <a:spcPct val="90000"/>
              </a:lnSpc>
              <a:buFont typeface="Wingdings" charset="2"/>
              <a:buNone/>
            </a:pPr>
            <a:endParaRPr lang="en-GB" sz="20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r>
              <a:rPr lang="en-GB" sz="2000" b="1" dirty="0">
                <a:solidFill>
                  <a:srgbClr val="000000"/>
                </a:solidFill>
              </a:rPr>
              <a:t>Use findings at regular intervals to better target and develop services</a:t>
            </a:r>
          </a:p>
          <a:p>
            <a:pPr marL="514350" indent="-514350" defTabSz="457200">
              <a:lnSpc>
                <a:spcPct val="90000"/>
              </a:lnSpc>
            </a:pPr>
            <a:endParaRPr lang="en-GB" sz="14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endParaRPr lang="en-GB" sz="12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endParaRPr lang="en-GB" sz="12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endParaRPr lang="en-GB" sz="12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endParaRPr lang="en-GB" sz="12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endParaRPr lang="en-GB" sz="1200" b="1" dirty="0">
              <a:solidFill>
                <a:srgbClr val="000000"/>
              </a:solidFill>
            </a:endParaRPr>
          </a:p>
          <a:p>
            <a:pPr marL="514350" indent="-514350" defTabSz="457200">
              <a:lnSpc>
                <a:spcPct val="90000"/>
              </a:lnSpc>
            </a:pPr>
            <a:endParaRPr lang="en-GB" sz="1000" b="1" dirty="0">
              <a:ea typeface="Times" charset="0"/>
              <a:cs typeface="Times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0300" y="307975"/>
            <a:ext cx="7340600" cy="838200"/>
          </a:xfrm>
        </p:spPr>
        <p:txBody>
          <a:bodyPr/>
          <a:lstStyle/>
          <a:p>
            <a:r>
              <a:rPr lang="en-GB" sz="3600" dirty="0" smtClean="0"/>
              <a:t>100% Realist </a:t>
            </a:r>
            <a:r>
              <a:rPr lang="en-GB" sz="3600" dirty="0"/>
              <a:t>Evaluation</a:t>
            </a:r>
            <a:r>
              <a:rPr lang="en-GB" sz="3600" dirty="0" smtClean="0"/>
              <a:t> Participants</a:t>
            </a:r>
            <a:endParaRPr lang="en-GB" sz="3600" dirty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676400"/>
            <a:ext cx="77724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 algn="just" defTabSz="457200">
              <a:lnSpc>
                <a:spcPct val="80000"/>
              </a:lnSpc>
            </a:pPr>
            <a:r>
              <a:rPr lang="en-US" sz="1700" b="1" dirty="0">
                <a:solidFill>
                  <a:srgbClr val="000000"/>
                </a:solidFill>
              </a:rPr>
              <a:t>Local Evaluation of</a:t>
            </a:r>
            <a:r>
              <a:rPr lang="en-US" sz="1700" b="1" dirty="0" smtClean="0">
                <a:solidFill>
                  <a:srgbClr val="000000"/>
                </a:solidFill>
              </a:rPr>
              <a:t> over 40 </a:t>
            </a:r>
            <a:r>
              <a:rPr lang="en-US" sz="1700" b="1" dirty="0">
                <a:solidFill>
                  <a:srgbClr val="000000"/>
                </a:solidFill>
              </a:rPr>
              <a:t>agencies &amp; list growing</a:t>
            </a:r>
          </a:p>
          <a:p>
            <a:pPr marL="457200" indent="-457200" algn="just" defTabSz="457200">
              <a:lnSpc>
                <a:spcPct val="80000"/>
              </a:lnSpc>
            </a:pPr>
            <a:r>
              <a:rPr lang="en-US" sz="1700" b="1" dirty="0">
                <a:solidFill>
                  <a:srgbClr val="000000"/>
                </a:solidFill>
              </a:rPr>
              <a:t>100% evaluation of all services for children and families in Chautauqua County</a:t>
            </a:r>
          </a:p>
          <a:p>
            <a:pPr marL="457200" indent="-457200" algn="just" defTabSz="457200">
              <a:lnSpc>
                <a:spcPct val="80000"/>
              </a:lnSpc>
            </a:pPr>
            <a:r>
              <a:rPr lang="en-US" sz="1700" b="1" dirty="0">
                <a:solidFill>
                  <a:srgbClr val="000000"/>
                </a:solidFill>
              </a:rPr>
              <a:t>Within the 100%, evaluate the difference made by System of Care, Wraparound, etc. </a:t>
            </a:r>
          </a:p>
          <a:p>
            <a:pPr marL="457200" indent="-457200" algn="just" defTabSz="457200">
              <a:lnSpc>
                <a:spcPct val="80000"/>
              </a:lnSpc>
            </a:pPr>
            <a:r>
              <a:rPr lang="en-US" sz="1700" b="1" dirty="0" smtClean="0">
                <a:solidFill>
                  <a:srgbClr val="000000"/>
                </a:solidFill>
              </a:rPr>
              <a:t>13 </a:t>
            </a:r>
            <a:r>
              <a:rPr lang="en-US" sz="1700" b="1" dirty="0">
                <a:solidFill>
                  <a:srgbClr val="000000"/>
                </a:solidFill>
              </a:rPr>
              <a:t>school districts, i.e. Jamestown, Dunkirk, Chautauqua Lake, Silver Creek, Pine Valley, Westfield, Sherman, Frewsburg, Southwestern, Ripley, </a:t>
            </a:r>
            <a:r>
              <a:rPr lang="en-US" sz="1700" b="1" dirty="0" smtClean="0">
                <a:solidFill>
                  <a:srgbClr val="000000"/>
                </a:solidFill>
              </a:rPr>
              <a:t>Forestville, Brocton</a:t>
            </a:r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Chautauqua County Department of Mental Hygiene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Chautauqua Opportunities Inc.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Chautauqua County Department of Probation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Family Service of the Chautauqua Region</a:t>
            </a:r>
            <a:r>
              <a:rPr lang="en-US" sz="1700" dirty="0"/>
              <a:t> </a:t>
            </a:r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Gustavus Adolphus Family Services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Gustavus Adolphus  Learning Center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Chautauqua County Department of Social Services 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WCA Chemical Dependency Program &amp; mental health clinics</a:t>
            </a:r>
            <a:endParaRPr lang="en-US" sz="1700" dirty="0"/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/>
              <a:t>Family </a:t>
            </a:r>
            <a:r>
              <a:rPr lang="en-US" sz="1700" b="1" dirty="0" smtClean="0"/>
              <a:t>court</a:t>
            </a:r>
          </a:p>
          <a:p>
            <a:pPr marL="457200" indent="-457200" defTabSz="457200">
              <a:lnSpc>
                <a:spcPct val="90000"/>
              </a:lnSpc>
            </a:pPr>
            <a:r>
              <a:rPr lang="en-US" sz="1700" b="1" dirty="0" smtClean="0"/>
              <a:t>Child Advocacy Program of Chautauqua County (CAP)</a:t>
            </a:r>
            <a:endParaRPr lang="en-US" sz="1700" dirty="0" smtClean="0"/>
          </a:p>
          <a:p>
            <a:pPr marL="457200" indent="-457200" algn="just" defTabSz="457200">
              <a:lnSpc>
                <a:spcPct val="80000"/>
              </a:lnSpc>
            </a:pPr>
            <a:endParaRPr lang="en-US" sz="1500" b="1" dirty="0">
              <a:solidFill>
                <a:srgbClr val="000000"/>
              </a:solidFill>
            </a:endParaRPr>
          </a:p>
          <a:p>
            <a:pPr marL="457200" indent="-457200" algn="just" defTabSz="457200">
              <a:lnSpc>
                <a:spcPct val="80000"/>
              </a:lnSpc>
            </a:pPr>
            <a:endParaRPr lang="en-US" sz="1500" b="1" dirty="0">
              <a:solidFill>
                <a:srgbClr val="000000"/>
              </a:solidFill>
            </a:endParaRPr>
          </a:p>
          <a:p>
            <a:pPr marL="457200" indent="-457200" algn="just" defTabSz="457200">
              <a:lnSpc>
                <a:spcPct val="80000"/>
              </a:lnSpc>
              <a:buFontTx/>
              <a:buNone/>
            </a:pPr>
            <a:endParaRPr lang="en-US" sz="1500" b="1" dirty="0">
              <a:solidFill>
                <a:srgbClr val="000000"/>
              </a:solidFill>
            </a:endParaRPr>
          </a:p>
          <a:p>
            <a:pPr marL="457200" indent="-457200" algn="just" defTabSz="457200">
              <a:lnSpc>
                <a:spcPct val="80000"/>
              </a:lnSpc>
            </a:pPr>
            <a:endParaRPr lang="en-US" sz="1500" b="1" dirty="0">
              <a:solidFill>
                <a:srgbClr val="000000"/>
              </a:solidFill>
            </a:endParaRPr>
          </a:p>
          <a:p>
            <a:pPr marL="457200" indent="-457200" algn="just" defTabSz="457200">
              <a:lnSpc>
                <a:spcPct val="80000"/>
              </a:lnSpc>
            </a:pPr>
            <a:endParaRPr lang="en-GB" sz="1500" dirty="0">
              <a:solidFill>
                <a:srgbClr val="000000"/>
              </a:solidFill>
            </a:endParaRPr>
          </a:p>
          <a:p>
            <a:pPr marL="457200" indent="-457200" defTabSz="457200">
              <a:lnSpc>
                <a:spcPct val="80000"/>
              </a:lnSpc>
            </a:pPr>
            <a:endParaRPr lang="en-GB" sz="13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0300" y="307975"/>
            <a:ext cx="7340600" cy="838200"/>
          </a:xfrm>
        </p:spPr>
        <p:txBody>
          <a:bodyPr/>
          <a:lstStyle/>
          <a:p>
            <a:r>
              <a:rPr lang="en-GB" sz="3200" dirty="0" smtClean="0"/>
              <a:t>Local (Continued), State and International Participants</a:t>
            </a:r>
            <a:endParaRPr lang="en-GB" sz="3200" b="1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676400"/>
            <a:ext cx="68580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500" b="1" dirty="0"/>
              <a:t> The Resource Center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Striders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Infinity Visual and Performing Arts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CASAC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Compeer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Chautauqua Works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BOCES (Hewes Center)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Jamestown Community Learning Council (early years)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1500" b="1" dirty="0"/>
              <a:t> Chautauqua County Health Department</a:t>
            </a:r>
            <a:endParaRPr lang="en-US" sz="1500" dirty="0"/>
          </a:p>
          <a:p>
            <a:pPr algn="just">
              <a:lnSpc>
                <a:spcPct val="70000"/>
              </a:lnSpc>
            </a:pPr>
            <a:r>
              <a:rPr lang="en-US" sz="1500" b="1" dirty="0"/>
              <a:t>County Mental Health Clinics and several others in Rensselaer County, NY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Averill Park school district in Rensselaer County, NY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Local Authorities in Scotland (looked after children)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Moray Council, Aberlour Trust in Scotland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Moray Youth Justice Team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Local Authorities in England (looked after Children)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Manchester Youth Offending Team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Liverpool Youth Offending Team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Finland: Helsinki Social Services Department</a:t>
            </a:r>
          </a:p>
          <a:p>
            <a:pPr algn="just">
              <a:lnSpc>
                <a:spcPct val="70000"/>
              </a:lnSpc>
            </a:pPr>
            <a:r>
              <a:rPr lang="en-US" sz="1500" b="1" dirty="0"/>
              <a:t>Viewpoint international: UK &amp; Australia (surveys of children)</a:t>
            </a:r>
          </a:p>
          <a:p>
            <a:pPr algn="just">
              <a:lnSpc>
                <a:spcPct val="70000"/>
              </a:lnSpc>
            </a:pPr>
            <a:endParaRPr lang="en-US" sz="1500" b="1" dirty="0"/>
          </a:p>
          <a:p>
            <a:pPr algn="just">
              <a:lnSpc>
                <a:spcPct val="70000"/>
              </a:lnSpc>
            </a:pPr>
            <a:endParaRPr lang="en-US" sz="1500" b="1" dirty="0">
              <a:solidFill>
                <a:srgbClr val="000000"/>
              </a:solidFill>
            </a:endParaRPr>
          </a:p>
          <a:p>
            <a:pPr algn="just">
              <a:lnSpc>
                <a:spcPct val="70000"/>
              </a:lnSpc>
              <a:buFontTx/>
              <a:buNone/>
            </a:pPr>
            <a:endParaRPr lang="en-US" sz="1500" b="1" dirty="0">
              <a:solidFill>
                <a:srgbClr val="000000"/>
              </a:solidFill>
            </a:endParaRPr>
          </a:p>
          <a:p>
            <a:pPr algn="just">
              <a:lnSpc>
                <a:spcPct val="70000"/>
              </a:lnSpc>
            </a:pPr>
            <a:endParaRPr lang="en-US" sz="1500" b="1" dirty="0">
              <a:solidFill>
                <a:srgbClr val="000000"/>
              </a:solidFill>
            </a:endParaRPr>
          </a:p>
          <a:p>
            <a:pPr algn="just">
              <a:lnSpc>
                <a:spcPct val="70000"/>
              </a:lnSpc>
            </a:pPr>
            <a:endParaRPr lang="en-GB" sz="1500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</a:pPr>
            <a:endParaRPr lang="en-GB" sz="1300" b="1" dirty="0">
              <a:solidFill>
                <a:srgbClr val="000000"/>
              </a:solidFill>
            </a:endParaRP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7391400" y="3657600"/>
          <a:ext cx="1501775" cy="2438400"/>
        </p:xfrm>
        <a:graphic>
          <a:graphicData uri="http://schemas.openxmlformats.org/presentationml/2006/ole">
            <p:oleObj spid="_x0000_s103426" r:id="rId4" imgW="2609850" imgH="4238625" progId="">
              <p:embed/>
            </p:oleObj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7620000" y="1752600"/>
            <a:ext cx="1181100" cy="155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EXAMPLES of Realist Evaluation</a:t>
            </a:r>
            <a:endParaRPr 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6858000" cy="4648200"/>
          </a:xfrm>
          <a:solidFill>
            <a:schemeClr val="bg1"/>
          </a:solidFill>
        </p:spPr>
        <p:txBody>
          <a:bodyPr/>
          <a:lstStyle/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13 School </a:t>
            </a:r>
            <a:r>
              <a:rPr lang="en-GB" sz="2000" b="1" dirty="0" smtClean="0">
                <a:solidFill>
                  <a:schemeClr val="tx1"/>
                </a:solidFill>
              </a:rPr>
              <a:t>Districts (Chautauqua County) and Averill Park School District (Rensselaer County)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2008/09 baseline and comparisons with 2009/10 and each marking period in the current year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Outcomes: average school grades, state tests, discipline, attendance, drop out rates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Demographics: ethnicity, gender, lunch status, IEP, etc.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Interventions: school based interventions, summer program, mental health and other services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100% school data plus 100% agency data from participating agencies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What works and for whom in achieving school, agency  and system of care outcomes</a:t>
            </a: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GB" sz="1600" b="1" dirty="0" smtClean="0"/>
          </a:p>
        </p:txBody>
      </p:sp>
      <p:pic>
        <p:nvPicPr>
          <p:cNvPr id="69637" name="Picture 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3886200"/>
            <a:ext cx="17748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lipArt Placeholder 6"/>
          <p:cNvPicPr>
            <a:picLocks noGrp="1" noChangeAspect="1"/>
          </p:cNvPicPr>
          <p:nvPr>
            <p:ph type="clipArt" sz="half" idx="2"/>
          </p:nvPr>
        </p:nvPicPr>
        <mc:AlternateContent>
          <mc:Choice xmlns:ma="http://schemas.microsoft.com/office/mac/drawingml/2008/main" Requires="ma">
            <p:blipFill>
              <a:blip r:embed="rId6"/>
              <a:srcRect l="-8406" r="-8406"/>
              <a:stretch>
                <a:fillRect/>
              </a:stretch>
            </p:blipFill>
          </mc:Choice>
          <mc:Fallback>
            <p:blipFill>
              <a:blip r:embed="rId7"/>
              <a:srcRect l="-8406" r="-8406"/>
              <a:stretch>
                <a:fillRect/>
              </a:stretch>
            </p:blipFill>
          </mc:Fallback>
        </mc:AlternateContent>
        <p:spPr>
          <a:xfrm>
            <a:off x="7376139" y="1295400"/>
            <a:ext cx="1767861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Data analysis and utilitization</a:t>
            </a:r>
            <a:endParaRPr 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6858000" cy="4800600"/>
          </a:xfrm>
          <a:solidFill>
            <a:schemeClr val="bg1"/>
          </a:solidFill>
        </p:spPr>
        <p:txBody>
          <a:bodyPr/>
          <a:lstStyle/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Single system design  with each youth and one group </a:t>
            </a:r>
            <a:r>
              <a:rPr lang="en-GB" sz="2000" b="1" dirty="0" err="1" smtClean="0">
                <a:solidFill>
                  <a:schemeClr val="tx1"/>
                </a:solidFill>
              </a:rPr>
              <a:t>pretest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smtClean="0">
                <a:solidFill>
                  <a:schemeClr val="tx1"/>
                </a:solidFill>
              </a:rPr>
              <a:t>posttest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</a:rPr>
              <a:t>design repeated at every marking period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Comparison of outcomes between baseline and subsequent periods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Comparisons between those receiving and not receiving interventions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Investigation of patterns between outcomes, demographics and interventions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Binary logistic regression to identify predictors at every marking period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Data analysis carried out in partnership with schools and agencies</a:t>
            </a:r>
          </a:p>
          <a:p>
            <a:pPr marL="457200" indent="-457200" algn="just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Utilization of evaluation findings to develop and improve services for children and families at regular intervals</a:t>
            </a: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GB" sz="1600" b="1" dirty="0" smtClean="0"/>
          </a:p>
        </p:txBody>
      </p:sp>
      <p:pic>
        <p:nvPicPr>
          <p:cNvPr id="7" name="ClipArt Placeholder 6"/>
          <p:cNvPicPr>
            <a:picLocks noGrp="1" noChangeAspect="1"/>
          </p:cNvPicPr>
          <p:nvPr>
            <p:ph type="clipArt" sz="half" idx="2"/>
          </p:nvPr>
        </p:nvPicPr>
        <p:blipFill>
          <a:blip r:embed="rId4"/>
          <a:srcRect t="-35115" b="-35115"/>
          <a:stretch>
            <a:fillRect/>
          </a:stretch>
        </p:blipFill>
        <p:spPr>
          <a:xfrm>
            <a:off x="7258912" y="1905001"/>
            <a:ext cx="1427888" cy="160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|3.2|1|3.5|3.2|3.6|3.3|3.5|3.5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0.3|0.7|0.7|0.7|0.7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|3.2|1|3.5|3.2|3.6|3.3|3.5|3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16201</TotalTime>
  <Words>1022</Words>
  <Application>Microsoft Macintosh PowerPoint</Application>
  <PresentationFormat>On-screen Show (4:3)</PresentationFormat>
  <Paragraphs>125</Paragraphs>
  <Slides>11</Slides>
  <Notes>8</Notes>
  <HiddenSlides>0</HiddenSlides>
  <MMClips>0</MMClips>
  <ScaleCrop>false</ScaleCrop>
  <HeadingPairs>
    <vt:vector size="8" baseType="variant">
      <vt:variant>
        <vt:lpstr>Design Template</vt:lpstr>
      </vt:variant>
      <vt:variant>
        <vt:i4>2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Default Design</vt:lpstr>
      <vt:lpstr>Layers</vt:lpstr>
      <vt:lpstr>NO NAME:2008 Sept Conference:TMC Logo (Colour and B&amp;W).doc!OLE_LINK1</vt:lpstr>
      <vt:lpstr>Document</vt:lpstr>
      <vt:lpstr>  Integrating Realist Evaluation Strategies to Achieve 100% Evaluation of all Education, Social Work, Health, Youth Justice and Other Human Services: Example of Chautauqua County, NY and Moray Council, Scotland </vt:lpstr>
      <vt:lpstr>Tapestry of  Chautauqua County,  New York </vt:lpstr>
      <vt:lpstr>Main Objectives</vt:lpstr>
      <vt:lpstr>Realist Evaluation </vt:lpstr>
      <vt:lpstr>Realist Evaluation: What Interventions work &amp; in what circumstances</vt:lpstr>
      <vt:lpstr>100% Realist Evaluation Participants</vt:lpstr>
      <vt:lpstr>Local (Continued), State and International Participants</vt:lpstr>
      <vt:lpstr>EXAMPLES of Realist Evaluation</vt:lpstr>
      <vt:lpstr>Data analysis and utilitization</vt:lpstr>
      <vt:lpstr>Examples of data and findings</vt:lpstr>
      <vt:lpstr>Conclusion</vt:lpstr>
    </vt:vector>
  </TitlesOfParts>
  <Company>UB - SSW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sturman</dc:creator>
  <cp:lastModifiedBy>Mansoor  Kazi</cp:lastModifiedBy>
  <cp:revision>87</cp:revision>
  <dcterms:created xsi:type="dcterms:W3CDTF">2011-11-04T05:32:13Z</dcterms:created>
  <dcterms:modified xsi:type="dcterms:W3CDTF">2011-11-05T07:26:46Z</dcterms:modified>
</cp:coreProperties>
</file>